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2"/>
  </p:sldMasterIdLst>
  <p:notesMasterIdLst>
    <p:notesMasterId r:id="rId32"/>
  </p:notesMasterIdLst>
  <p:sldIdLst>
    <p:sldId id="256" r:id="rId3"/>
    <p:sldId id="257" r:id="rId4"/>
    <p:sldId id="280" r:id="rId5"/>
    <p:sldId id="283" r:id="rId6"/>
    <p:sldId id="276" r:id="rId7"/>
    <p:sldId id="278" r:id="rId8"/>
    <p:sldId id="259" r:id="rId9"/>
    <p:sldId id="284" r:id="rId10"/>
    <p:sldId id="264" r:id="rId11"/>
    <p:sldId id="260" r:id="rId12"/>
    <p:sldId id="266" r:id="rId13"/>
    <p:sldId id="263" r:id="rId14"/>
    <p:sldId id="262" r:id="rId15"/>
    <p:sldId id="285" r:id="rId16"/>
    <p:sldId id="268" r:id="rId17"/>
    <p:sldId id="269" r:id="rId18"/>
    <p:sldId id="270" r:id="rId19"/>
    <p:sldId id="271" r:id="rId20"/>
    <p:sldId id="272" r:id="rId21"/>
    <p:sldId id="274" r:id="rId22"/>
    <p:sldId id="273" r:id="rId23"/>
    <p:sldId id="275" r:id="rId24"/>
    <p:sldId id="267" r:id="rId25"/>
    <p:sldId id="286" r:id="rId26"/>
    <p:sldId id="258" r:id="rId27"/>
    <p:sldId id="265" r:id="rId28"/>
    <p:sldId id="277" r:id="rId29"/>
    <p:sldId id="282" r:id="rId30"/>
    <p:sldId id="281" r:id="rId31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476D4-1982-4165-AAA7-33DBAB089691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6ADA8-E122-47EF-AD7E-AB51074070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6325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6ADA8-E122-47EF-AD7E-AB510740708F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630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998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898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91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078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0241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0418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6692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788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111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892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68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896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62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422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78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329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03A9D-00E9-43FD-9AD7-F241F9911BFF}" type="datetimeFigureOut">
              <a:rPr lang="sv-SE" smtClean="0"/>
              <a:t>2025-09-08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1940790-3239-4A2F-ADA4-8639FA768E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308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sponsor1.shk@gmail.com" TargetMode="External"/><Relationship Id="rId2" Type="http://schemas.openxmlformats.org/officeDocument/2006/relationships/hyperlink" Target="mailto:sollefteahk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konomi.shk@gmail.com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A8E1A30-A0DC-783F-C8D6-91E9DC9E5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Ledarträff 25/26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5942B5B-92C0-22DB-9F89-C79CAD2DEE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9932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2E632-BF56-60F9-0697-17C9A0F70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Uppstart 25/26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EEB711-FEB0-B56C-D17E-E0C2332D4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Upptakt för 2016-2018 sker den 21/9 14.30-16.00 på Valla</a:t>
            </a:r>
          </a:p>
          <a:p>
            <a:pPr marL="0" indent="0">
              <a:buNone/>
            </a:pPr>
            <a:r>
              <a:rPr lang="sv-SE" dirty="0"/>
              <a:t>	- önskar hjälp med ledare som kan närvara</a:t>
            </a:r>
          </a:p>
          <a:p>
            <a:r>
              <a:rPr lang="sv-SE" dirty="0"/>
              <a:t>Träningsstart 22/9 för övriga</a:t>
            </a:r>
          </a:p>
          <a:p>
            <a:pPr marL="0" indent="0">
              <a:buNone/>
            </a:pPr>
            <a:r>
              <a:rPr lang="sv-SE" dirty="0"/>
              <a:t>	- möjlighet att börja innan finns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072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452995-AA2C-CED0-ACA5-FD44F3603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Utbildningar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C423E9-F765-31F0-6A58-0EBDCF3D9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Domarutbildning</a:t>
            </a:r>
          </a:p>
          <a:p>
            <a:pPr marL="0" indent="0">
              <a:buNone/>
            </a:pPr>
            <a:r>
              <a:rPr lang="sv-SE" sz="2400" dirty="0"/>
              <a:t>      - Datum:</a:t>
            </a:r>
          </a:p>
          <a:p>
            <a:r>
              <a:rPr lang="sv-SE" dirty="0"/>
              <a:t>Sekretariatutbildning</a:t>
            </a:r>
          </a:p>
          <a:p>
            <a:pPr marL="0" indent="0">
              <a:buNone/>
            </a:pPr>
            <a:r>
              <a:rPr lang="sv-SE" sz="2400" dirty="0"/>
              <a:t>      - Datum: </a:t>
            </a:r>
          </a:p>
          <a:p>
            <a:r>
              <a:rPr lang="sv-SE" dirty="0"/>
              <a:t>Tränarutbildning </a:t>
            </a:r>
          </a:p>
          <a:p>
            <a:pPr marL="457200" lvl="1" indent="0">
              <a:buNone/>
            </a:pPr>
            <a:r>
              <a:rPr lang="sv-SE" dirty="0"/>
              <a:t>- Följ handbollnorr på </a:t>
            </a:r>
            <a:r>
              <a:rPr lang="sv-SE" dirty="0" err="1"/>
              <a:t>instagram</a:t>
            </a:r>
            <a:r>
              <a:rPr lang="sv-SE" dirty="0"/>
              <a:t> eller kolla deras sida för information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933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254B9C-2C12-4C01-5975-0B3B226D0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Lagledare (ska finnas i varje lag)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808ACD-1E4F-D89C-FCBA-197C31B12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Uppdaterar lagets sida på laget.se</a:t>
            </a:r>
          </a:p>
          <a:p>
            <a:pPr marL="0" indent="0">
              <a:buNone/>
            </a:pPr>
            <a:r>
              <a:rPr lang="sv-SE" dirty="0"/>
              <a:t>	- aktuella spelare och ledare, rensa bort ej aktiva.  </a:t>
            </a:r>
          </a:p>
          <a:p>
            <a:pPr marL="0" indent="0">
              <a:buNone/>
            </a:pPr>
            <a:r>
              <a:rPr lang="sv-SE" dirty="0"/>
              <a:t>	- rätt mailadresser till vårdnadshavare. Detta är viktigt då 	fakturor skickas ut via den sidan.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Meddelar kassör om nya medlemmar tillkommer under säsongen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54032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4606BC-1B65-4AB7-4E19-2901E42AD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153E2C-F748-6BE3-72BA-97C78A14C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Närvaro rapportering efter varje träning och sammandrag. Görs på laget.se (direkt kopplat till LOK-stöds ansökan)</a:t>
            </a:r>
          </a:p>
          <a:p>
            <a:r>
              <a:rPr lang="sv-SE" dirty="0"/>
              <a:t>All aktivitet ska närvaro rapporteras, skapa aktiviteter på laget.se.</a:t>
            </a:r>
          </a:p>
          <a:p>
            <a:r>
              <a:rPr lang="sv-SE" dirty="0"/>
              <a:t>Avboka träningstider som ej nyttjas. (många bäckar små..120-150kr/tillfälle)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5089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AB85B18-C1F6-137B-1150-708D1A17C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VÅRA LAG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CDA8623-6DDA-461B-B3A3-126797EB4D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87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ECDE5B-DDAF-0661-4EAD-054F6DC8C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F14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EF5693-9682-058F-EDE6-2958AB403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2011-2012</a:t>
            </a:r>
          </a:p>
          <a:p>
            <a:r>
              <a:rPr lang="sv-SE" dirty="0"/>
              <a:t>19 spelare</a:t>
            </a:r>
          </a:p>
          <a:p>
            <a:r>
              <a:rPr lang="sv-SE" dirty="0"/>
              <a:t>Tränare: Patrik Sahlberg, Michael Degerstedt</a:t>
            </a:r>
          </a:p>
          <a:p>
            <a:r>
              <a:rPr lang="sv-SE" dirty="0"/>
              <a:t>Lagledare: Therese Degerstedt</a:t>
            </a:r>
          </a:p>
          <a:p>
            <a:r>
              <a:rPr lang="sv-SE" dirty="0" err="1"/>
              <a:t>Profixio</a:t>
            </a:r>
            <a:r>
              <a:rPr lang="sv-SE" dirty="0"/>
              <a:t> : 1 lag anmält</a:t>
            </a:r>
          </a:p>
        </p:txBody>
      </p:sp>
    </p:spTree>
    <p:extLst>
      <p:ext uri="{BB962C8B-B14F-4D97-AF65-F5344CB8AC3E}">
        <p14:creationId xmlns:p14="http://schemas.microsoft.com/office/powerpoint/2010/main" val="2507391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FAE194-7B8D-A6EE-0078-6AB35DBC0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P14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A41A9A-0B58-8EF3-3EBA-22CB10F72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2011-2012, dispens för 2010 ( vem söker? )</a:t>
            </a:r>
          </a:p>
          <a:p>
            <a:r>
              <a:rPr lang="sv-SE" dirty="0"/>
              <a:t>16 spelare varav 2 födda 2010</a:t>
            </a:r>
          </a:p>
          <a:p>
            <a:r>
              <a:rPr lang="sv-SE" dirty="0"/>
              <a:t>Tränare: Tony Eriksson, Pär Grönlund</a:t>
            </a:r>
          </a:p>
          <a:p>
            <a:r>
              <a:rPr lang="sv-SE" dirty="0"/>
              <a:t>Lagledare:</a:t>
            </a:r>
          </a:p>
          <a:p>
            <a:r>
              <a:rPr lang="sv-SE" dirty="0" err="1"/>
              <a:t>Profixio</a:t>
            </a:r>
            <a:r>
              <a:rPr lang="sv-SE" dirty="0"/>
              <a:t> : 1 lag anmält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1330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9EF87-0276-6907-0D93-2D7C716D4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F12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EC2A9D-E862-2A95-05B9-BD0FA0385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2013-2014</a:t>
            </a:r>
          </a:p>
          <a:p>
            <a:r>
              <a:rPr lang="sv-SE" dirty="0"/>
              <a:t>20 spelare</a:t>
            </a:r>
          </a:p>
          <a:p>
            <a:r>
              <a:rPr lang="sv-SE" dirty="0"/>
              <a:t>Tränare: Alexandra Perman, Jonathan </a:t>
            </a:r>
            <a:r>
              <a:rPr lang="sv-SE" dirty="0" err="1"/>
              <a:t>Halén</a:t>
            </a:r>
            <a:endParaRPr lang="sv-SE" dirty="0"/>
          </a:p>
          <a:p>
            <a:r>
              <a:rPr lang="sv-SE" dirty="0"/>
              <a:t>Lagledare: Emelie Källgren Nygren, Desireé </a:t>
            </a:r>
            <a:r>
              <a:rPr lang="sv-SE" dirty="0" err="1"/>
              <a:t>Galin</a:t>
            </a:r>
            <a:endParaRPr lang="sv-SE" dirty="0"/>
          </a:p>
          <a:p>
            <a:r>
              <a:rPr lang="sv-SE" dirty="0" err="1"/>
              <a:t>Profixio</a:t>
            </a:r>
            <a:r>
              <a:rPr lang="sv-SE" dirty="0"/>
              <a:t> : 2 lag anmälda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5758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653149-5D27-F7D9-5058-781EE224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P12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86D66F-BAEB-B9DE-83E4-CB38E8F09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2013-2015</a:t>
            </a:r>
          </a:p>
          <a:p>
            <a:r>
              <a:rPr lang="sv-SE" dirty="0"/>
              <a:t>18 spelare</a:t>
            </a:r>
          </a:p>
          <a:p>
            <a:r>
              <a:rPr lang="sv-SE" dirty="0"/>
              <a:t>Tränare: Tony Eriksson, Pär Grönlund</a:t>
            </a:r>
          </a:p>
          <a:p>
            <a:r>
              <a:rPr lang="sv-SE" dirty="0"/>
              <a:t>Lagledare: Emma Wikner</a:t>
            </a:r>
          </a:p>
          <a:p>
            <a:r>
              <a:rPr lang="sv-SE" dirty="0" err="1"/>
              <a:t>Profixio</a:t>
            </a:r>
            <a:r>
              <a:rPr lang="sv-SE" dirty="0"/>
              <a:t> : Nej, inget lag anmält</a:t>
            </a:r>
          </a:p>
        </p:txBody>
      </p:sp>
    </p:spTree>
    <p:extLst>
      <p:ext uri="{BB962C8B-B14F-4D97-AF65-F5344CB8AC3E}">
        <p14:creationId xmlns:p14="http://schemas.microsoft.com/office/powerpoint/2010/main" val="1133286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DC0B42-5CD5-C99C-4261-70AECC0C6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F10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235472-DC22-50D0-9C8A-2411E7452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2015-2016</a:t>
            </a:r>
          </a:p>
          <a:p>
            <a:r>
              <a:rPr lang="sv-SE" dirty="0"/>
              <a:t>34 stycken</a:t>
            </a:r>
          </a:p>
          <a:p>
            <a:r>
              <a:rPr lang="sv-SE" dirty="0"/>
              <a:t>Tränare: Jenny </a:t>
            </a:r>
            <a:r>
              <a:rPr lang="sv-SE" dirty="0" err="1"/>
              <a:t>Ålin</a:t>
            </a:r>
            <a:r>
              <a:rPr lang="sv-SE" dirty="0"/>
              <a:t>, Henrik </a:t>
            </a:r>
            <a:r>
              <a:rPr lang="sv-SE" dirty="0" err="1"/>
              <a:t>Grenblad</a:t>
            </a:r>
            <a:r>
              <a:rPr lang="sv-SE" dirty="0"/>
              <a:t>, Tomas </a:t>
            </a:r>
            <a:r>
              <a:rPr lang="sv-SE" dirty="0" err="1"/>
              <a:t>Vahlström</a:t>
            </a:r>
            <a:endParaRPr lang="sv-SE" dirty="0"/>
          </a:p>
          <a:p>
            <a:r>
              <a:rPr lang="sv-SE" dirty="0"/>
              <a:t>Lagledare: Therese Åhman</a:t>
            </a:r>
          </a:p>
          <a:p>
            <a:r>
              <a:rPr lang="sv-SE" dirty="0" err="1"/>
              <a:t>Profixio</a:t>
            </a:r>
            <a:r>
              <a:rPr lang="sv-SE" dirty="0"/>
              <a:t>: 2 lag anmälda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50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34A0301-81CE-38BF-745C-F6BE974CB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solidFill>
                  <a:schemeClr val="tx1"/>
                </a:solidFill>
              </a:rPr>
              <a:t>Agenda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40C3AFA-CCB2-D201-0293-5D23DD859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Presentation</a:t>
            </a:r>
          </a:p>
          <a:p>
            <a:r>
              <a:rPr lang="sv-SE" dirty="0"/>
              <a:t>Ekonomi</a:t>
            </a:r>
          </a:p>
          <a:p>
            <a:r>
              <a:rPr lang="sv-SE" dirty="0"/>
              <a:t>Säsongen 25/26</a:t>
            </a:r>
          </a:p>
          <a:p>
            <a:r>
              <a:rPr lang="sv-SE" dirty="0"/>
              <a:t>Våra lag</a:t>
            </a:r>
          </a:p>
          <a:p>
            <a:r>
              <a:rPr lang="sv-SE" dirty="0"/>
              <a:t>Övrigt</a:t>
            </a:r>
          </a:p>
          <a:p>
            <a:r>
              <a:rPr lang="sv-SE" dirty="0"/>
              <a:t>Frågor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6044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85C7F-ED27-5A2A-1DBF-68F8CAD9A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F8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0C02D0-197A-6A48-028B-8582BFE0D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2017</a:t>
            </a:r>
          </a:p>
          <a:p>
            <a:r>
              <a:rPr lang="sv-SE" dirty="0"/>
              <a:t>13 stycken</a:t>
            </a:r>
          </a:p>
          <a:p>
            <a:r>
              <a:rPr lang="sv-SE" dirty="0"/>
              <a:t>Tränare: Katarina Östergren, Anna Hagström</a:t>
            </a:r>
          </a:p>
          <a:p>
            <a:r>
              <a:rPr lang="sv-SE" dirty="0"/>
              <a:t>Lagledare: Karin Tinnerberg </a:t>
            </a:r>
            <a:r>
              <a:rPr lang="sv-SE" dirty="0" err="1"/>
              <a:t>Safaee</a:t>
            </a:r>
            <a:endParaRPr lang="sv-SE" dirty="0"/>
          </a:p>
          <a:p>
            <a:r>
              <a:rPr lang="sv-SE" dirty="0" err="1"/>
              <a:t>Profixio</a:t>
            </a:r>
            <a:r>
              <a:rPr lang="sv-SE" dirty="0"/>
              <a:t>: 1 lag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9321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442F27-8B9C-B632-2C5B-010EE5D5A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P8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DAADC2-94FB-FC78-AC67-2D2DC461A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2016-2017</a:t>
            </a:r>
          </a:p>
          <a:p>
            <a:r>
              <a:rPr lang="sv-SE" dirty="0"/>
              <a:t>28 stycken</a:t>
            </a:r>
          </a:p>
          <a:p>
            <a:r>
              <a:rPr lang="sv-SE" dirty="0"/>
              <a:t>Tränare: Daniel Eriksson</a:t>
            </a:r>
          </a:p>
          <a:p>
            <a:r>
              <a:rPr lang="sv-SE" dirty="0"/>
              <a:t>Lagledare: Emma Lundin</a:t>
            </a:r>
          </a:p>
          <a:p>
            <a:r>
              <a:rPr lang="sv-SE" dirty="0" err="1"/>
              <a:t>Profixio</a:t>
            </a:r>
            <a:r>
              <a:rPr lang="sv-SE" dirty="0"/>
              <a:t>: 1 lag anmält</a:t>
            </a:r>
          </a:p>
        </p:txBody>
      </p:sp>
    </p:spTree>
    <p:extLst>
      <p:ext uri="{BB962C8B-B14F-4D97-AF65-F5344CB8AC3E}">
        <p14:creationId xmlns:p14="http://schemas.microsoft.com/office/powerpoint/2010/main" val="3634026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581A0-A173-E103-0513-28BF96CB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F7 och P7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08E0D4-35CD-4A75-316B-E4681E474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2018</a:t>
            </a:r>
          </a:p>
          <a:p>
            <a:r>
              <a:rPr lang="sv-SE" dirty="0"/>
              <a:t>1 lag anmält i respektive klass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9689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B6BF8CC8-5C56-81B4-DDFC-9C47AE613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Halltider 25/26  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1D9DE2B2-F822-2DB7-CFC7-9A8125F3E3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41" y="3271234"/>
            <a:ext cx="8807170" cy="296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870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B4C23DD-F2D5-C055-6241-C5DF3D8A63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771B653-5324-B3EC-AE48-014ABEBF99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3076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66A5A5-E2DA-1588-F2CC-E37C4416C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Nipyran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1102-CC6E-2AFC-D010-90AA8F9E3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Alltid vecka 30. Informera era föräldrar redan nu om att den veckan innebär arbete </a:t>
            </a:r>
          </a:p>
          <a:p>
            <a:r>
              <a:rPr lang="sv-SE" dirty="0"/>
              <a:t>Största inkomstkällan i föreningen </a:t>
            </a:r>
          </a:p>
          <a:p>
            <a:r>
              <a:rPr lang="sv-SE" dirty="0"/>
              <a:t>Många föreningar står i kö för att få vara med = vi ska vara rädda om det här uppdraget</a:t>
            </a:r>
          </a:p>
        </p:txBody>
      </p:sp>
    </p:spTree>
    <p:extLst>
      <p:ext uri="{BB962C8B-B14F-4D97-AF65-F5344CB8AC3E}">
        <p14:creationId xmlns:p14="http://schemas.microsoft.com/office/powerpoint/2010/main" val="3118100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F3F262-7CE5-8DF0-64E1-5FD7846C5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Paprica</a:t>
            </a:r>
            <a:r>
              <a:rPr lang="sv-SE" dirty="0"/>
              <a:t> Cupen 22-23 November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11DBDC-836E-7B42-A877-8DD7A881D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 dagar – minihandboll en dag och helplan en dag</a:t>
            </a:r>
          </a:p>
          <a:p>
            <a:r>
              <a:rPr lang="sv-SE" dirty="0"/>
              <a:t>Allt på Valla</a:t>
            </a:r>
          </a:p>
          <a:p>
            <a:r>
              <a:rPr lang="sv-SE" dirty="0"/>
              <a:t>Föreningsarrangerat, alla lag kommer att få uppgifter i olika omfattning</a:t>
            </a:r>
          </a:p>
          <a:p>
            <a:r>
              <a:rPr lang="sv-SE" dirty="0"/>
              <a:t>Förbered era föräldrar redan nu</a:t>
            </a:r>
          </a:p>
        </p:txBody>
      </p:sp>
    </p:spTree>
    <p:extLst>
      <p:ext uri="{BB962C8B-B14F-4D97-AF65-F5344CB8AC3E}">
        <p14:creationId xmlns:p14="http://schemas.microsoft.com/office/powerpoint/2010/main" val="5610714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C36473-3C6D-4D09-BE81-5C1308F4A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88BBEA-3887-740F-8EA9-6BDE008D1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Följ Handboll Norr på </a:t>
            </a:r>
            <a:r>
              <a:rPr lang="sv-SE" dirty="0" err="1"/>
              <a:t>instagram</a:t>
            </a:r>
            <a:r>
              <a:rPr lang="sv-SE" dirty="0"/>
              <a:t> för uppdateringar och information.</a:t>
            </a:r>
          </a:p>
          <a:p>
            <a:r>
              <a:rPr lang="sv-SE" dirty="0"/>
              <a:t>Stadium, klubbshop och stödmedlem</a:t>
            </a:r>
          </a:p>
          <a:p>
            <a:r>
              <a:rPr lang="sv-SE" dirty="0"/>
              <a:t>Fritidskortet</a:t>
            </a:r>
          </a:p>
          <a:p>
            <a:r>
              <a:rPr lang="sv-SE" dirty="0"/>
              <a:t>Intresse för en temadag för ledare (alla) och äldre lag ?</a:t>
            </a:r>
          </a:p>
          <a:p>
            <a:pPr lvl="1">
              <a:buFontTx/>
              <a:buChar char="-"/>
            </a:pPr>
            <a:r>
              <a:rPr lang="sv-SE" dirty="0"/>
              <a:t>Tejpning </a:t>
            </a:r>
          </a:p>
          <a:p>
            <a:pPr lvl="1">
              <a:buFontTx/>
              <a:buChar char="-"/>
            </a:pPr>
            <a:r>
              <a:rPr lang="sv-SE" dirty="0"/>
              <a:t>Förebyggande övningar och rörlighet</a:t>
            </a:r>
          </a:p>
          <a:p>
            <a:pPr lvl="1">
              <a:buFontTx/>
              <a:buChar char="-"/>
            </a:pPr>
            <a:r>
              <a:rPr lang="sv-SE" dirty="0"/>
              <a:t>Vad äter man för att orka träna? Hur viktigt är det med sömn inför match?</a:t>
            </a:r>
          </a:p>
          <a:p>
            <a:pPr lvl="1">
              <a:buFontTx/>
              <a:buChar char="-"/>
            </a:pPr>
            <a:r>
              <a:rPr lang="sv-SE" dirty="0"/>
              <a:t>Andra önskemål/förslag</a:t>
            </a:r>
          </a:p>
          <a:p>
            <a:pPr lvl="1">
              <a:buFontTx/>
              <a:buChar char="-"/>
            </a:pPr>
            <a:endParaRPr lang="sv-SE" dirty="0"/>
          </a:p>
          <a:p>
            <a:pPr lvl="1">
              <a:buFontTx/>
              <a:buChar char="-"/>
            </a:pPr>
            <a:endParaRPr lang="sv-SE" dirty="0"/>
          </a:p>
          <a:p>
            <a:pPr lvl="1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8641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411226-8106-DBB5-5F86-D3AE5CC47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Mailadresser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AA6686-2653-EFE8-CF4B-F966F16CF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Klubbmail</a:t>
            </a:r>
          </a:p>
          <a:p>
            <a:pPr marL="457200" lvl="1" indent="0">
              <a:buNone/>
            </a:pPr>
            <a:r>
              <a:rPr lang="sv-SE" dirty="0">
                <a:hlinkClick r:id="rId2"/>
              </a:rPr>
              <a:t>sollefteahk@gmail.com</a:t>
            </a:r>
            <a:endParaRPr lang="sv-SE" dirty="0"/>
          </a:p>
          <a:p>
            <a:r>
              <a:rPr lang="sv-SE" dirty="0"/>
              <a:t>Sponsring</a:t>
            </a:r>
          </a:p>
          <a:p>
            <a:pPr marL="457200" lvl="1" indent="0">
              <a:buNone/>
            </a:pPr>
            <a:r>
              <a:rPr lang="sv-SE" dirty="0"/>
              <a:t> </a:t>
            </a:r>
            <a:r>
              <a:rPr lang="sv-SE" dirty="0">
                <a:hlinkClick r:id="rId3"/>
              </a:rPr>
              <a:t>sponsor1.shk@gmail.com</a:t>
            </a:r>
            <a:endParaRPr lang="sv-SE" dirty="0"/>
          </a:p>
          <a:p>
            <a:r>
              <a:rPr lang="sv-SE" dirty="0"/>
              <a:t>Ekonomi (fakturor, anmälningsavgifter </a:t>
            </a:r>
            <a:r>
              <a:rPr lang="sv-SE" dirty="0" err="1"/>
              <a:t>m.m</a:t>
            </a:r>
            <a:r>
              <a:rPr lang="sv-SE" dirty="0"/>
              <a:t>)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>
                <a:hlinkClick r:id="rId4"/>
              </a:rPr>
              <a:t>ekonomi.shk@gmail.com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16969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8B8211-6FD9-FF9C-2468-DBF8BC2F0C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Frågor?</a:t>
            </a:r>
          </a:p>
        </p:txBody>
      </p:sp>
      <p:sp>
        <p:nvSpPr>
          <p:cNvPr id="4" name="Underrubrik 3">
            <a:extLst>
              <a:ext uri="{FF2B5EF4-FFF2-40B4-BE49-F238E27FC236}">
                <a16:creationId xmlns:a16="http://schemas.microsoft.com/office/drawing/2014/main" id="{20115976-6FDA-374E-802D-B4A8B9C133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1874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852110-2C54-CB07-AF37-009A88851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9B425A-6203-56CF-AAA7-C736811F8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Styrelse</a:t>
            </a:r>
          </a:p>
          <a:p>
            <a:r>
              <a:rPr lang="sv-SE" dirty="0"/>
              <a:t>Representanter för lagen</a:t>
            </a:r>
          </a:p>
        </p:txBody>
      </p:sp>
    </p:spTree>
    <p:extLst>
      <p:ext uri="{BB962C8B-B14F-4D97-AF65-F5344CB8AC3E}">
        <p14:creationId xmlns:p14="http://schemas.microsoft.com/office/powerpoint/2010/main" val="1763701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EA3E8A-444B-B35D-4DFB-DC69D8CD90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EKONOMI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0D127DF-5F0C-4D4B-37F3-F97ED66D74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sv-S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259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09BD-405D-2B6D-33BA-69902BB0A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Intäkter och inköp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1A4F6B-29C7-F7AB-812E-DE96FC724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Lokstöd</a:t>
            </a:r>
            <a:r>
              <a:rPr lang="sv-SE" dirty="0"/>
              <a:t> ger oss cirka 60.000 kr 2024</a:t>
            </a:r>
          </a:p>
          <a:p>
            <a:r>
              <a:rPr lang="sv-SE" dirty="0" err="1"/>
              <a:t>Nipyran</a:t>
            </a:r>
            <a:r>
              <a:rPr lang="sv-SE" dirty="0"/>
              <a:t> gav oss som förening cirka 60.000 kr 2024</a:t>
            </a:r>
          </a:p>
          <a:p>
            <a:r>
              <a:rPr lang="sv-SE" dirty="0"/>
              <a:t>Medlemsavgifter gav oss cirka 90.000 kr under 2024</a:t>
            </a:r>
          </a:p>
          <a:p>
            <a:r>
              <a:rPr lang="sv-SE" dirty="0"/>
              <a:t>Cirka 50.000 kr i sponsorintäkter </a:t>
            </a:r>
          </a:p>
          <a:p>
            <a:r>
              <a:rPr lang="sv-SE" dirty="0"/>
              <a:t>Lokalhyra kostade oss 69.000 kr 2024</a:t>
            </a:r>
          </a:p>
          <a:p>
            <a:r>
              <a:rPr lang="sv-SE" dirty="0"/>
              <a:t>Funktionärskostnader 28.000 kr 2024</a:t>
            </a:r>
          </a:p>
          <a:p>
            <a:r>
              <a:rPr lang="sv-SE" dirty="0"/>
              <a:t>Inköp material 11.000 kr 2024</a:t>
            </a:r>
          </a:p>
          <a:p>
            <a:pPr marL="457200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87BB13B6-C4B2-5311-728D-8C6BDD4CA0A2}"/>
              </a:ext>
            </a:extLst>
          </p:cNvPr>
          <p:cNvSpPr txBox="1"/>
          <p:nvPr/>
        </p:nvSpPr>
        <p:spPr>
          <a:xfrm>
            <a:off x="6885432" y="4061810"/>
            <a:ext cx="46360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>
                <a:solidFill>
                  <a:srgbClr val="FF0000"/>
                </a:solidFill>
              </a:rPr>
              <a:t>Inköp 2025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rgbClr val="FF0000"/>
                </a:solidFill>
              </a:rPr>
              <a:t>Material sjukvårdsväskor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rgbClr val="FF0000"/>
                </a:solidFill>
              </a:rPr>
              <a:t>Bortatröjor äldsta lagen, cirka 14.000kr</a:t>
            </a:r>
          </a:p>
          <a:p>
            <a:pPr marL="285750" indent="-285750">
              <a:buFontTx/>
              <a:buChar char="-"/>
            </a:pPr>
            <a:r>
              <a:rPr lang="sv-SE" dirty="0">
                <a:solidFill>
                  <a:srgbClr val="FF0000"/>
                </a:solidFill>
              </a:rPr>
              <a:t>Bollar</a:t>
            </a:r>
          </a:p>
          <a:p>
            <a:pPr marL="285750" indent="-285750">
              <a:buFontTx/>
              <a:buChar char="-"/>
            </a:pPr>
            <a:endParaRPr lang="sv-SE" dirty="0"/>
          </a:p>
          <a:p>
            <a:pPr marL="285750" indent="-28575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670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C8D87C-FE9B-D790-DC1F-7D1C3A29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Medlemskap och träningsavgift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E588A2-9A54-B402-1E33-9A3E12C9A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3 provtillfällen för nya medlemmar</a:t>
            </a:r>
          </a:p>
          <a:p>
            <a:r>
              <a:rPr lang="sv-SE" dirty="0"/>
              <a:t>Enskild medlem 300 kr, familjemedlemskap 400kr</a:t>
            </a:r>
          </a:p>
          <a:p>
            <a:r>
              <a:rPr lang="sv-SE" dirty="0"/>
              <a:t>Alla som nyttjar hallen på </a:t>
            </a:r>
            <a:r>
              <a:rPr lang="sv-SE" dirty="0" err="1"/>
              <a:t>SHK’s</a:t>
            </a:r>
            <a:r>
              <a:rPr lang="sv-SE" dirty="0"/>
              <a:t> träningstid ska betala medlemsavgift och träningsavgift</a:t>
            </a:r>
          </a:p>
          <a:p>
            <a:r>
              <a:rPr lang="sv-SE" dirty="0"/>
              <a:t>4 ledare/tränare är befriade från träningsavgifter för egna spelande barn. Vid fler än så ska fördelning meddelas lagvis till kassör innan fakturering sker </a:t>
            </a:r>
          </a:p>
          <a:p>
            <a:r>
              <a:rPr lang="sv-SE" dirty="0"/>
              <a:t>Fakturor skickas ut slutet på oktober är planen</a:t>
            </a:r>
          </a:p>
          <a:p>
            <a:r>
              <a:rPr lang="sv-SE" dirty="0"/>
              <a:t>Träningsavgifter</a:t>
            </a:r>
          </a:p>
          <a:p>
            <a:pPr lvl="1">
              <a:buFontTx/>
              <a:buChar char="-"/>
            </a:pPr>
            <a:r>
              <a:rPr lang="sv-SE" dirty="0"/>
              <a:t>U12 och äldre 700kr</a:t>
            </a:r>
          </a:p>
          <a:p>
            <a:pPr lvl="1">
              <a:buFontTx/>
              <a:buChar char="-"/>
            </a:pPr>
            <a:r>
              <a:rPr lang="sv-SE" dirty="0"/>
              <a:t>U10 och yngre 400 kr</a:t>
            </a:r>
          </a:p>
          <a:p>
            <a:pPr lvl="1">
              <a:buFontTx/>
              <a:buChar char="-"/>
            </a:pPr>
            <a:r>
              <a:rPr lang="sv-SE" dirty="0"/>
              <a:t>Övriga 200kr</a:t>
            </a:r>
          </a:p>
          <a:p>
            <a:pPr lvl="1">
              <a:buFontTx/>
              <a:buChar char="-"/>
            </a:pPr>
            <a:endParaRPr lang="sv-SE" dirty="0"/>
          </a:p>
          <a:p>
            <a:pPr lvl="1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812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E2AF13-2E05-8D8A-EC79-FEF2521E4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Ekonomiska förutsättningar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253A66-AEA9-B320-1183-178FF6AEE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Föreningen betalar anmälningsavgift till seriespel</a:t>
            </a:r>
          </a:p>
          <a:p>
            <a:r>
              <a:rPr lang="sv-SE" dirty="0"/>
              <a:t>2 cuper varav en är föreningsgemensam (från U10)</a:t>
            </a:r>
          </a:p>
          <a:p>
            <a:pPr marL="0" indent="0">
              <a:buNone/>
            </a:pPr>
            <a:r>
              <a:rPr lang="sv-SE" dirty="0"/>
              <a:t>	-gästkort ledare vid 1 cup</a:t>
            </a:r>
          </a:p>
          <a:p>
            <a:r>
              <a:rPr lang="sv-SE" dirty="0"/>
              <a:t>4 cuper/sammandrag minihandboll </a:t>
            </a:r>
          </a:p>
          <a:p>
            <a:r>
              <a:rPr lang="sv-SE" dirty="0"/>
              <a:t>Lagen är själva ansvariga för anmälningar till cuper (frånsett Norge och föreningsgemensam) Kassör betalar.</a:t>
            </a:r>
          </a:p>
          <a:p>
            <a:r>
              <a:rPr lang="sv-SE" dirty="0">
                <a:solidFill>
                  <a:srgbClr val="FF0000"/>
                </a:solidFill>
              </a:rPr>
              <a:t>Norge ska anmälas innan 1/10</a:t>
            </a:r>
          </a:p>
          <a:p>
            <a:r>
              <a:rPr lang="sv-SE" dirty="0"/>
              <a:t>Dispenser betalar föreningen</a:t>
            </a:r>
          </a:p>
          <a:p>
            <a:r>
              <a:rPr lang="sv-SE" dirty="0"/>
              <a:t>Inköp: Sport tejp, </a:t>
            </a:r>
            <a:r>
              <a:rPr lang="sv-SE" dirty="0" err="1"/>
              <a:t>kylpåsar</a:t>
            </a:r>
            <a:r>
              <a:rPr lang="sv-SE" dirty="0"/>
              <a:t>. </a:t>
            </a:r>
            <a:r>
              <a:rPr lang="sv-SE" dirty="0" err="1"/>
              <a:t>Kineselogi</a:t>
            </a:r>
            <a:r>
              <a:rPr lang="sv-SE" dirty="0"/>
              <a:t> tejp köper inte föreningen in för användning på träning.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349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01D600A-5862-8C86-1F06-3D65A90604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SÄSONGEN 25/26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552CF9AB-5BA3-7734-87FE-84DC29130D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1233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1BF94E-6A03-7C64-590D-BC222D4E6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41752-66C6-5BCA-3D16-CE1B96F77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Idrott ska vara roligt, alla har vi olika förutsättningar men deltar på samma villkor</a:t>
            </a:r>
          </a:p>
          <a:p>
            <a:r>
              <a:rPr lang="sv-SE" dirty="0"/>
              <a:t>Representanter för Sollefteå Handbollsklubb</a:t>
            </a:r>
          </a:p>
          <a:p>
            <a:pPr lvl="1">
              <a:buFontTx/>
              <a:buChar char="-"/>
            </a:pPr>
            <a:r>
              <a:rPr lang="sv-SE" dirty="0"/>
              <a:t>föregå med gott uppförande för våra barn och ungdomar både på och utanför planen. Aktiva, funktionärer, ledare och domare. </a:t>
            </a:r>
          </a:p>
          <a:p>
            <a:pPr marL="457200" lvl="1" indent="0">
              <a:buNone/>
            </a:pPr>
            <a:endParaRPr lang="sv-SE" dirty="0"/>
          </a:p>
          <a:p>
            <a:pPr lvl="1">
              <a:buFontTx/>
              <a:buChar char="-"/>
            </a:pPr>
            <a:endParaRPr lang="sv-SE" dirty="0"/>
          </a:p>
          <a:p>
            <a:pPr lvl="1">
              <a:buFontTx/>
              <a:buChar char="-"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7694230"/>
      </p:ext>
    </p:extLst>
  </p:cSld>
  <p:clrMapOvr>
    <a:masterClrMapping/>
  </p:clrMapOvr>
</p:sld>
</file>

<file path=ppt/theme/theme1.xml><?xml version="1.0" encoding="utf-8"?>
<a:theme xmlns:a="http://schemas.openxmlformats.org/drawingml/2006/main" name="Slinga">
  <a:themeElements>
    <a:clrScheme name="Sling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lin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n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itus xmlns="http://schemas.titus.com/TitusProperties/">
  <TitusGUID xmlns="">5441cee8-17b1-4722-be24-24349fa099cc</TitusGUID>
  <TitusMetadata xmlns="">eyJucyI6Imh0dHA6XC9cL3d3dy50aXR1cy5jb21cL25zXC9Td2VkaXNoQXJtZWRGb3JjZXMiLCJwcm9wcyI6W3sibiI6IktsYXNzaWZpY2VyaW5nIiwidmFscyI6W3sidmFsdWUiOiJFUyJ9XX0seyJuIjoiUGFyYWdyYWZlciIsInZhbHMiOltdfV19</TitusMetadata>
</titus>
</file>

<file path=customXml/itemProps1.xml><?xml version="1.0" encoding="utf-8"?>
<ds:datastoreItem xmlns:ds="http://schemas.openxmlformats.org/officeDocument/2006/customXml" ds:itemID="{9C4FB374-EBB1-45C4-9085-79FC754D1AEB}">
  <ds:schemaRefs>
    <ds:schemaRef ds:uri="http://schemas.titus.com/TitusPropertie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405</TotalTime>
  <Words>758</Words>
  <Application>Microsoft Office PowerPoint</Application>
  <PresentationFormat>Bredbild</PresentationFormat>
  <Paragraphs>155</Paragraphs>
  <Slides>29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29</vt:i4>
      </vt:variant>
    </vt:vector>
  </HeadingPairs>
  <TitlesOfParts>
    <vt:vector size="34" baseType="lpstr">
      <vt:lpstr>Aptos</vt:lpstr>
      <vt:lpstr>Arial</vt:lpstr>
      <vt:lpstr>Century Gothic</vt:lpstr>
      <vt:lpstr>Wingdings 3</vt:lpstr>
      <vt:lpstr>Slinga</vt:lpstr>
      <vt:lpstr>Ledarträff 25/26</vt:lpstr>
      <vt:lpstr>Agenda </vt:lpstr>
      <vt:lpstr>Presentation</vt:lpstr>
      <vt:lpstr>EKONOMI</vt:lpstr>
      <vt:lpstr>Intäkter och inköp </vt:lpstr>
      <vt:lpstr>Medlemskap och träningsavgift</vt:lpstr>
      <vt:lpstr>Ekonomiska förutsättningar</vt:lpstr>
      <vt:lpstr>SÄSONGEN 25/26</vt:lpstr>
      <vt:lpstr>Förväntningar</vt:lpstr>
      <vt:lpstr>Uppstart 25/26</vt:lpstr>
      <vt:lpstr>Utbildningar</vt:lpstr>
      <vt:lpstr>Lagledare (ska finnas i varje lag)</vt:lpstr>
      <vt:lpstr>Tränare</vt:lpstr>
      <vt:lpstr>VÅRA LAG</vt:lpstr>
      <vt:lpstr>F14</vt:lpstr>
      <vt:lpstr>P14</vt:lpstr>
      <vt:lpstr>F12</vt:lpstr>
      <vt:lpstr>P12</vt:lpstr>
      <vt:lpstr>F10</vt:lpstr>
      <vt:lpstr>F8</vt:lpstr>
      <vt:lpstr>P8</vt:lpstr>
      <vt:lpstr>F7 och P7</vt:lpstr>
      <vt:lpstr>Halltider 25/26  </vt:lpstr>
      <vt:lpstr>ÖVRIGT</vt:lpstr>
      <vt:lpstr>Nipyran</vt:lpstr>
      <vt:lpstr>Paprica Cupen 22-23 November </vt:lpstr>
      <vt:lpstr>PowerPoint-presentation</vt:lpstr>
      <vt:lpstr>Mailadresser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Månström, Sara</dc:creator>
  <dc:description/>
  <cp:lastModifiedBy>Månström, Sara</cp:lastModifiedBy>
  <cp:revision>3</cp:revision>
  <cp:lastPrinted>2025-09-08T14:06:42Z</cp:lastPrinted>
  <dcterms:created xsi:type="dcterms:W3CDTF">2019-02-11T14:39:41Z</dcterms:created>
  <dcterms:modified xsi:type="dcterms:W3CDTF">2025-09-08T14:31:33Z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5441cee8-17b1-4722-be24-24349fa099cc</vt:lpwstr>
  </property>
  <property fmtid="{D5CDD505-2E9C-101B-9397-08002B2CF9AE}" pid="3" name="FörsvarsmaktenKlassificering">
    <vt:lpwstr>ES</vt:lpwstr>
  </property>
  <property fmtid="{D5CDD505-2E9C-101B-9397-08002B2CF9AE}" pid="4" name="FörsvarsmaktenSEKRETESSKLASSIFICERAD">
    <vt:lpwstr/>
  </property>
  <property fmtid="{D5CDD505-2E9C-101B-9397-08002B2CF9AE}" pid="5" name="Klassificering">
    <vt:lpwstr>ES</vt:lpwstr>
  </property>
</Properties>
</file>