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385" r:id="rId5"/>
    <p:sldId id="383" r:id="rId6"/>
    <p:sldId id="274" r:id="rId7"/>
    <p:sldId id="384" r:id="rId8"/>
    <p:sldId id="297" r:id="rId9"/>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68"/>
  </p:normalViewPr>
  <p:slideViewPr>
    <p:cSldViewPr snapToGrid="0" snapToObjects="1">
      <p:cViewPr varScale="1">
        <p:scale>
          <a:sx n="63" d="100"/>
          <a:sy n="63" d="100"/>
        </p:scale>
        <p:origin x="78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C91B9AE5-BEE3-1842-B7AD-90922BD943D1}" type="datetimeFigureOut">
              <a:rPr lang="sv-SE" smtClean="0"/>
              <a:t>2020-04-23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D1AEF03-0E0D-DE46-A131-2ED09851ED75}" type="slidenum">
              <a:rPr lang="sv-SE" smtClean="0"/>
              <a:t>‹#›</a:t>
            </a:fld>
            <a:endParaRPr lang="sv-SE"/>
          </a:p>
        </p:txBody>
      </p:sp>
    </p:spTree>
    <p:extLst>
      <p:ext uri="{BB962C8B-B14F-4D97-AF65-F5344CB8AC3E}">
        <p14:creationId xmlns:p14="http://schemas.microsoft.com/office/powerpoint/2010/main" val="2121406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C91B9AE5-BEE3-1842-B7AD-90922BD943D1}" type="datetimeFigureOut">
              <a:rPr lang="sv-SE" smtClean="0"/>
              <a:t>2020-04-23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D1AEF03-0E0D-DE46-A131-2ED09851ED75}" type="slidenum">
              <a:rPr lang="sv-SE" smtClean="0"/>
              <a:t>‹#›</a:t>
            </a:fld>
            <a:endParaRPr lang="sv-SE"/>
          </a:p>
        </p:txBody>
      </p:sp>
    </p:spTree>
    <p:extLst>
      <p:ext uri="{BB962C8B-B14F-4D97-AF65-F5344CB8AC3E}">
        <p14:creationId xmlns:p14="http://schemas.microsoft.com/office/powerpoint/2010/main" val="1304419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C91B9AE5-BEE3-1842-B7AD-90922BD943D1}" type="datetimeFigureOut">
              <a:rPr lang="sv-SE" smtClean="0"/>
              <a:t>2020-04-23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D1AEF03-0E0D-DE46-A131-2ED09851ED75}" type="slidenum">
              <a:rPr lang="sv-SE" smtClean="0"/>
              <a:t>‹#›</a:t>
            </a:fld>
            <a:endParaRPr lang="sv-SE"/>
          </a:p>
        </p:txBody>
      </p:sp>
    </p:spTree>
    <p:extLst>
      <p:ext uri="{BB962C8B-B14F-4D97-AF65-F5344CB8AC3E}">
        <p14:creationId xmlns:p14="http://schemas.microsoft.com/office/powerpoint/2010/main" val="1867030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extsida med toning över helbild">
    <p:spTree>
      <p:nvGrpSpPr>
        <p:cNvPr id="1" name=""/>
        <p:cNvGrpSpPr/>
        <p:nvPr/>
      </p:nvGrpSpPr>
      <p:grpSpPr>
        <a:xfrm>
          <a:off x="0" y="0"/>
          <a:ext cx="0" cy="0"/>
          <a:chOff x="0" y="0"/>
          <a:chExt cx="0" cy="0"/>
        </a:xfrm>
      </p:grpSpPr>
      <p:sp>
        <p:nvSpPr>
          <p:cNvPr id="117" name="Titeltext"/>
          <p:cNvSpPr txBox="1">
            <a:spLocks noGrp="1"/>
          </p:cNvSpPr>
          <p:nvPr>
            <p:ph type="title"/>
          </p:nvPr>
        </p:nvSpPr>
        <p:spPr>
          <a:xfrm>
            <a:off x="784225" y="1173479"/>
            <a:ext cx="6175377" cy="770257"/>
          </a:xfrm>
          <a:prstGeom prst="rect">
            <a:avLst/>
          </a:prstGeom>
        </p:spPr>
        <p:txBody>
          <a:bodyPr lIns="0" tIns="0" rIns="0" bIns="0" anchor="b"/>
          <a:lstStyle>
            <a:lvl1pPr algn="l" defTabSz="914400">
              <a:lnSpc>
                <a:spcPct val="90000"/>
              </a:lnSpc>
              <a:defRPr sz="4600" b="1">
                <a:solidFill>
                  <a:srgbClr val="FFFFFF"/>
                </a:solidFill>
                <a:latin typeface="Calibri"/>
                <a:ea typeface="Calibri"/>
                <a:cs typeface="Calibri"/>
                <a:sym typeface="Calibri"/>
              </a:defRPr>
            </a:lvl1pPr>
          </a:lstStyle>
          <a:p>
            <a:r>
              <a:t>Titeltext</a:t>
            </a:r>
          </a:p>
        </p:txBody>
      </p:sp>
      <p:sp>
        <p:nvSpPr>
          <p:cNvPr id="118" name="Brödtext nivå ett…"/>
          <p:cNvSpPr txBox="1">
            <a:spLocks noGrp="1"/>
          </p:cNvSpPr>
          <p:nvPr>
            <p:ph type="body" sz="half" idx="1"/>
          </p:nvPr>
        </p:nvSpPr>
        <p:spPr>
          <a:xfrm>
            <a:off x="784225" y="2561955"/>
            <a:ext cx="6175375" cy="3422921"/>
          </a:xfrm>
          <a:prstGeom prst="rect">
            <a:avLst/>
          </a:prstGeom>
        </p:spPr>
        <p:txBody>
          <a:bodyPr lIns="0" tIns="0" rIns="0" bIns="0" anchor="t"/>
          <a:lstStyle>
            <a:lvl1pPr marL="198000" indent="-198000" defTabSz="914400">
              <a:lnSpc>
                <a:spcPct val="95000"/>
              </a:lnSpc>
              <a:spcBef>
                <a:spcPts val="1000"/>
              </a:spcBef>
              <a:buSzPct val="100000"/>
              <a:buFont typeface="Arial"/>
              <a:defRPr sz="1700">
                <a:solidFill>
                  <a:srgbClr val="FFFFFF"/>
                </a:solidFill>
                <a:latin typeface="Calibri"/>
                <a:ea typeface="Calibri"/>
                <a:cs typeface="Calibri"/>
                <a:sym typeface="Calibri"/>
              </a:defRPr>
            </a:lvl1pPr>
            <a:lvl2pPr marL="297000" indent="-198000" defTabSz="914400">
              <a:lnSpc>
                <a:spcPct val="95000"/>
              </a:lnSpc>
              <a:spcBef>
                <a:spcPts val="1000"/>
              </a:spcBef>
              <a:buSzPct val="100000"/>
              <a:buFont typeface="Arial"/>
              <a:defRPr sz="1700">
                <a:solidFill>
                  <a:srgbClr val="FFFFFF"/>
                </a:solidFill>
                <a:latin typeface="Calibri"/>
                <a:ea typeface="Calibri"/>
                <a:cs typeface="Calibri"/>
                <a:sym typeface="Calibri"/>
              </a:defRPr>
            </a:lvl2pPr>
            <a:lvl3pPr marL="396000" indent="-198000" defTabSz="914400">
              <a:lnSpc>
                <a:spcPct val="95000"/>
              </a:lnSpc>
              <a:spcBef>
                <a:spcPts val="1000"/>
              </a:spcBef>
              <a:buSzPct val="100000"/>
              <a:buFont typeface="Arial"/>
              <a:defRPr sz="1700">
                <a:solidFill>
                  <a:srgbClr val="FFFFFF"/>
                </a:solidFill>
                <a:latin typeface="Calibri"/>
                <a:ea typeface="Calibri"/>
                <a:cs typeface="Calibri"/>
                <a:sym typeface="Calibri"/>
              </a:defRPr>
            </a:lvl3pPr>
            <a:lvl4pPr marL="495000" indent="-198000" defTabSz="914400">
              <a:lnSpc>
                <a:spcPct val="95000"/>
              </a:lnSpc>
              <a:spcBef>
                <a:spcPts val="1000"/>
              </a:spcBef>
              <a:buSzPct val="100000"/>
              <a:buFont typeface="Arial"/>
              <a:defRPr sz="1700">
                <a:solidFill>
                  <a:srgbClr val="FFFFFF"/>
                </a:solidFill>
                <a:latin typeface="Calibri"/>
                <a:ea typeface="Calibri"/>
                <a:cs typeface="Calibri"/>
                <a:sym typeface="Calibri"/>
              </a:defRPr>
            </a:lvl4pPr>
            <a:lvl5pPr marL="594000" indent="-198000" defTabSz="914400">
              <a:lnSpc>
                <a:spcPct val="95000"/>
              </a:lnSpc>
              <a:spcBef>
                <a:spcPts val="1000"/>
              </a:spcBef>
              <a:buSzPct val="100000"/>
              <a:buFont typeface="Arial"/>
              <a:defRPr sz="1700">
                <a:solidFill>
                  <a:srgbClr val="FFFFFF"/>
                </a:solidFill>
                <a:latin typeface="Calibri"/>
                <a:ea typeface="Calibri"/>
                <a:cs typeface="Calibri"/>
                <a:sym typeface="Calibri"/>
              </a:defRPr>
            </a:lvl5pPr>
          </a:lstStyle>
          <a:p>
            <a:r>
              <a:t>Brödtext nivå ett</a:t>
            </a:r>
          </a:p>
          <a:p>
            <a:pPr lvl="1"/>
            <a:r>
              <a:t>Brödtext nivå två</a:t>
            </a:r>
          </a:p>
          <a:p>
            <a:pPr lvl="2"/>
            <a:r>
              <a:t>Brödtext nivå tre</a:t>
            </a:r>
          </a:p>
          <a:p>
            <a:pPr lvl="3"/>
            <a:r>
              <a:t>Brödtext nivå fyra</a:t>
            </a:r>
          </a:p>
          <a:p>
            <a:pPr lvl="4"/>
            <a:r>
              <a:t>Brödtext nivå fem</a:t>
            </a:r>
          </a:p>
        </p:txBody>
      </p:sp>
      <p:pic>
        <p:nvPicPr>
          <p:cNvPr id="119" name="Bildobjekt 16" descr="Bildobjekt 16"/>
          <p:cNvPicPr>
            <a:picLocks noChangeAspect="1"/>
          </p:cNvPicPr>
          <p:nvPr/>
        </p:nvPicPr>
        <p:blipFill>
          <a:blip r:embed="rId2"/>
          <a:stretch>
            <a:fillRect/>
          </a:stretch>
        </p:blipFill>
        <p:spPr>
          <a:xfrm>
            <a:off x="0" y="0"/>
            <a:ext cx="7829974" cy="6858000"/>
          </a:xfrm>
          <a:prstGeom prst="rect">
            <a:avLst/>
          </a:prstGeom>
          <a:ln w="12700">
            <a:miter lim="400000"/>
          </a:ln>
        </p:spPr>
      </p:pic>
      <p:sp>
        <p:nvSpPr>
          <p:cNvPr id="120" name="Rak koppling 6"/>
          <p:cNvSpPr/>
          <p:nvPr/>
        </p:nvSpPr>
        <p:spPr>
          <a:xfrm>
            <a:off x="515937" y="403225"/>
            <a:ext cx="5436000" cy="0"/>
          </a:xfrm>
          <a:prstGeom prst="line">
            <a:avLst/>
          </a:prstGeom>
          <a:ln w="12700">
            <a:solidFill>
              <a:srgbClr val="FFFFFF"/>
            </a:solidFill>
            <a:miter/>
          </a:ln>
        </p:spPr>
        <p:txBody>
          <a:bodyPr tIns="45720" bIns="45720"/>
          <a:lstStyle/>
          <a:p>
            <a:pPr algn="l" defTabSz="914400">
              <a:defRPr sz="3600" b="0">
                <a:latin typeface="Calibri"/>
                <a:ea typeface="Calibri"/>
                <a:cs typeface="Calibri"/>
                <a:sym typeface="Calibri"/>
              </a:defRPr>
            </a:pPr>
            <a:endParaRPr sz="1800"/>
          </a:p>
        </p:txBody>
      </p:sp>
      <p:sp>
        <p:nvSpPr>
          <p:cNvPr id="121" name="Rak koppling 7"/>
          <p:cNvSpPr/>
          <p:nvPr/>
        </p:nvSpPr>
        <p:spPr>
          <a:xfrm>
            <a:off x="6065839" y="403225"/>
            <a:ext cx="5184001" cy="0"/>
          </a:xfrm>
          <a:prstGeom prst="line">
            <a:avLst/>
          </a:prstGeom>
          <a:ln w="12700">
            <a:solidFill>
              <a:srgbClr val="FFFFFF"/>
            </a:solidFill>
            <a:miter/>
          </a:ln>
        </p:spPr>
        <p:txBody>
          <a:bodyPr tIns="45720" bIns="45720"/>
          <a:lstStyle/>
          <a:p>
            <a:pPr algn="l" defTabSz="914400">
              <a:defRPr sz="3600" b="0">
                <a:latin typeface="Calibri"/>
                <a:ea typeface="Calibri"/>
                <a:cs typeface="Calibri"/>
                <a:sym typeface="Calibri"/>
              </a:defRPr>
            </a:pPr>
            <a:endParaRPr sz="1800"/>
          </a:p>
        </p:txBody>
      </p:sp>
      <p:sp>
        <p:nvSpPr>
          <p:cNvPr id="122" name="textruta 17"/>
          <p:cNvSpPr txBox="1"/>
          <p:nvPr/>
        </p:nvSpPr>
        <p:spPr>
          <a:xfrm>
            <a:off x="0" y="-363264"/>
            <a:ext cx="12192000" cy="246221"/>
          </a:xfrm>
          <a:prstGeom prst="rect">
            <a:avLst/>
          </a:prstGeom>
          <a:solidFill>
            <a:srgbClr val="FFFFFF"/>
          </a:solidFill>
          <a:ln w="12700">
            <a:miter lim="400000"/>
          </a:ln>
          <a:effectLst>
            <a:outerShdw blurRad="101600" dist="76200" dir="2700000" rotWithShape="0">
              <a:srgbClr val="000000">
                <a:alpha val="40000"/>
              </a:srgbClr>
            </a:outerShdw>
          </a:effectLst>
          <a:extLst>
            <a:ext uri="{C572A759-6A51-4108-AA02-DFA0A04FC94B}">
              <ma14:wrappingTextBoxFlag xmlns:ma14="http://schemas.microsoft.com/office/mac/drawingml/2011/main" xmlns="" val="1"/>
            </a:ext>
          </a:extLst>
        </p:spPr>
        <p:txBody>
          <a:bodyPr tIns="45720" bIns="45720" anchor="b">
            <a:spAutoFit/>
          </a:bodyPr>
          <a:lstStyle>
            <a:lvl1pPr algn="l" defTabSz="1828800">
              <a:defRPr sz="2000" b="0">
                <a:solidFill>
                  <a:srgbClr val="595959"/>
                </a:solidFill>
                <a:latin typeface="Calibri"/>
                <a:ea typeface="Calibri"/>
                <a:cs typeface="Calibri"/>
                <a:sym typeface="Calibri"/>
              </a:defRPr>
            </a:lvl1pPr>
          </a:lstStyle>
          <a:p>
            <a:r>
              <a:rPr sz="1000"/>
              <a:t>För att lägga till bild i bakgrunden - Högerklicka på tomt utrymme. Välj Formatera bakgrund/Fyllning/Bild eller strukturfyllning och välj sedan önskad bild.</a:t>
            </a:r>
          </a:p>
        </p:txBody>
      </p:sp>
      <p:pic>
        <p:nvPicPr>
          <p:cNvPr id="123" name="Bildobjekt 12" descr="Bildobjekt 12"/>
          <p:cNvPicPr>
            <a:picLocks noChangeAspect="1"/>
          </p:cNvPicPr>
          <p:nvPr/>
        </p:nvPicPr>
        <p:blipFill>
          <a:blip r:embed="rId3"/>
          <a:stretch>
            <a:fillRect/>
          </a:stretch>
        </p:blipFill>
        <p:spPr>
          <a:xfrm>
            <a:off x="11397829" y="209551"/>
            <a:ext cx="467222" cy="747264"/>
          </a:xfrm>
          <a:prstGeom prst="rect">
            <a:avLst/>
          </a:prstGeom>
          <a:ln w="12700">
            <a:miter lim="400000"/>
          </a:ln>
        </p:spPr>
      </p:pic>
      <p:sp>
        <p:nvSpPr>
          <p:cNvPr id="124" name="Diabildsnummer"/>
          <p:cNvSpPr txBox="1">
            <a:spLocks noGrp="1"/>
          </p:cNvSpPr>
          <p:nvPr>
            <p:ph type="sldNum" sz="quarter" idx="2"/>
          </p:nvPr>
        </p:nvSpPr>
        <p:spPr>
          <a:xfrm>
            <a:off x="5892800" y="6172200"/>
            <a:ext cx="2844800" cy="368301"/>
          </a:xfrm>
          <a:prstGeom prst="rect">
            <a:avLst/>
          </a:prstGeom>
        </p:spPr>
        <p:txBody>
          <a:bodyPr lIns="91439" tIns="91439" rIns="91439" bIns="91439" anchor="ctr"/>
          <a:lstStyle>
            <a:lvl1pPr algn="r" defTabSz="914400">
              <a:defRPr>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89278396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C91B9AE5-BEE3-1842-B7AD-90922BD943D1}" type="datetimeFigureOut">
              <a:rPr lang="sv-SE" smtClean="0"/>
              <a:t>2020-04-23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D1AEF03-0E0D-DE46-A131-2ED09851ED75}" type="slidenum">
              <a:rPr lang="sv-SE" smtClean="0"/>
              <a:t>‹#›</a:t>
            </a:fld>
            <a:endParaRPr lang="sv-SE"/>
          </a:p>
        </p:txBody>
      </p:sp>
    </p:spTree>
    <p:extLst>
      <p:ext uri="{BB962C8B-B14F-4D97-AF65-F5344CB8AC3E}">
        <p14:creationId xmlns:p14="http://schemas.microsoft.com/office/powerpoint/2010/main" val="1958144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C91B9AE5-BEE3-1842-B7AD-90922BD943D1}" type="datetimeFigureOut">
              <a:rPr lang="sv-SE" smtClean="0"/>
              <a:t>2020-04-23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D1AEF03-0E0D-DE46-A131-2ED09851ED75}" type="slidenum">
              <a:rPr lang="sv-SE" smtClean="0"/>
              <a:t>‹#›</a:t>
            </a:fld>
            <a:endParaRPr lang="sv-SE"/>
          </a:p>
        </p:txBody>
      </p:sp>
    </p:spTree>
    <p:extLst>
      <p:ext uri="{BB962C8B-B14F-4D97-AF65-F5344CB8AC3E}">
        <p14:creationId xmlns:p14="http://schemas.microsoft.com/office/powerpoint/2010/main" val="343166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C91B9AE5-BEE3-1842-B7AD-90922BD943D1}" type="datetimeFigureOut">
              <a:rPr lang="sv-SE" smtClean="0"/>
              <a:t>2020-04-23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7D1AEF03-0E0D-DE46-A131-2ED09851ED75}" type="slidenum">
              <a:rPr lang="sv-SE" smtClean="0"/>
              <a:t>‹#›</a:t>
            </a:fld>
            <a:endParaRPr lang="sv-SE"/>
          </a:p>
        </p:txBody>
      </p:sp>
    </p:spTree>
    <p:extLst>
      <p:ext uri="{BB962C8B-B14F-4D97-AF65-F5344CB8AC3E}">
        <p14:creationId xmlns:p14="http://schemas.microsoft.com/office/powerpoint/2010/main" val="1606243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C91B9AE5-BEE3-1842-B7AD-90922BD943D1}" type="datetimeFigureOut">
              <a:rPr lang="sv-SE" smtClean="0"/>
              <a:t>2020-04-23</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7D1AEF03-0E0D-DE46-A131-2ED09851ED75}" type="slidenum">
              <a:rPr lang="sv-SE" smtClean="0"/>
              <a:t>‹#›</a:t>
            </a:fld>
            <a:endParaRPr lang="sv-SE"/>
          </a:p>
        </p:txBody>
      </p:sp>
    </p:spTree>
    <p:extLst>
      <p:ext uri="{BB962C8B-B14F-4D97-AF65-F5344CB8AC3E}">
        <p14:creationId xmlns:p14="http://schemas.microsoft.com/office/powerpoint/2010/main" val="124317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C91B9AE5-BEE3-1842-B7AD-90922BD943D1}" type="datetimeFigureOut">
              <a:rPr lang="sv-SE" smtClean="0"/>
              <a:t>2020-04-23</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7D1AEF03-0E0D-DE46-A131-2ED09851ED75}" type="slidenum">
              <a:rPr lang="sv-SE" smtClean="0"/>
              <a:t>‹#›</a:t>
            </a:fld>
            <a:endParaRPr lang="sv-SE"/>
          </a:p>
        </p:txBody>
      </p:sp>
    </p:spTree>
    <p:extLst>
      <p:ext uri="{BB962C8B-B14F-4D97-AF65-F5344CB8AC3E}">
        <p14:creationId xmlns:p14="http://schemas.microsoft.com/office/powerpoint/2010/main" val="2052974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C91B9AE5-BEE3-1842-B7AD-90922BD943D1}" type="datetimeFigureOut">
              <a:rPr lang="sv-SE" smtClean="0"/>
              <a:t>2020-04-23</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7D1AEF03-0E0D-DE46-A131-2ED09851ED75}" type="slidenum">
              <a:rPr lang="sv-SE" smtClean="0"/>
              <a:t>‹#›</a:t>
            </a:fld>
            <a:endParaRPr lang="sv-SE"/>
          </a:p>
        </p:txBody>
      </p:sp>
    </p:spTree>
    <p:extLst>
      <p:ext uri="{BB962C8B-B14F-4D97-AF65-F5344CB8AC3E}">
        <p14:creationId xmlns:p14="http://schemas.microsoft.com/office/powerpoint/2010/main" val="727808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C91B9AE5-BEE3-1842-B7AD-90922BD943D1}" type="datetimeFigureOut">
              <a:rPr lang="sv-SE" smtClean="0"/>
              <a:t>2020-04-23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7D1AEF03-0E0D-DE46-A131-2ED09851ED75}" type="slidenum">
              <a:rPr lang="sv-SE" smtClean="0"/>
              <a:t>‹#›</a:t>
            </a:fld>
            <a:endParaRPr lang="sv-SE"/>
          </a:p>
        </p:txBody>
      </p:sp>
    </p:spTree>
    <p:extLst>
      <p:ext uri="{BB962C8B-B14F-4D97-AF65-F5344CB8AC3E}">
        <p14:creationId xmlns:p14="http://schemas.microsoft.com/office/powerpoint/2010/main" val="203765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C91B9AE5-BEE3-1842-B7AD-90922BD943D1}" type="datetimeFigureOut">
              <a:rPr lang="sv-SE" smtClean="0"/>
              <a:t>2020-04-23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7D1AEF03-0E0D-DE46-A131-2ED09851ED75}" type="slidenum">
              <a:rPr lang="sv-SE" smtClean="0"/>
              <a:t>‹#›</a:t>
            </a:fld>
            <a:endParaRPr lang="sv-SE"/>
          </a:p>
        </p:txBody>
      </p:sp>
    </p:spTree>
    <p:extLst>
      <p:ext uri="{BB962C8B-B14F-4D97-AF65-F5344CB8AC3E}">
        <p14:creationId xmlns:p14="http://schemas.microsoft.com/office/powerpoint/2010/main" val="1601842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1B9AE5-BEE3-1842-B7AD-90922BD943D1}" type="datetimeFigureOut">
              <a:rPr lang="sv-SE" smtClean="0"/>
              <a:t>2020-04-23</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1AEF03-0E0D-DE46-A131-2ED09851ED75}" type="slidenum">
              <a:rPr lang="sv-SE" smtClean="0"/>
              <a:t>‹#›</a:t>
            </a:fld>
            <a:endParaRPr lang="sv-SE"/>
          </a:p>
        </p:txBody>
      </p:sp>
    </p:spTree>
    <p:extLst>
      <p:ext uri="{BB962C8B-B14F-4D97-AF65-F5344CB8AC3E}">
        <p14:creationId xmlns:p14="http://schemas.microsoft.com/office/powerpoint/2010/main" val="498697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ak koppling 2">
            <a:extLst>
              <a:ext uri="{FF2B5EF4-FFF2-40B4-BE49-F238E27FC236}">
                <a16:creationId xmlns:a16="http://schemas.microsoft.com/office/drawing/2014/main" id="{405E61B4-9CCB-4C24-BFCE-72CE69377192}"/>
              </a:ext>
            </a:extLst>
          </p:cNvPr>
          <p:cNvCxnSpPr/>
          <p:nvPr/>
        </p:nvCxnSpPr>
        <p:spPr>
          <a:xfrm>
            <a:off x="428625" y="5781675"/>
            <a:ext cx="11160000" cy="0"/>
          </a:xfrm>
          <a:prstGeom prst="line">
            <a:avLst/>
          </a:prstGeom>
          <a:ln w="57150">
            <a:solidFill>
              <a:srgbClr val="CC0000"/>
            </a:solidFill>
          </a:ln>
        </p:spPr>
        <p:style>
          <a:lnRef idx="1">
            <a:schemeClr val="accent1"/>
          </a:lnRef>
          <a:fillRef idx="0">
            <a:schemeClr val="accent1"/>
          </a:fillRef>
          <a:effectRef idx="0">
            <a:schemeClr val="accent1"/>
          </a:effectRef>
          <a:fontRef idx="minor">
            <a:schemeClr val="tx1"/>
          </a:fontRef>
        </p:style>
      </p:cxnSp>
      <p:pic>
        <p:nvPicPr>
          <p:cNvPr id="5" name="Bildobjekt 4">
            <a:extLst>
              <a:ext uri="{FF2B5EF4-FFF2-40B4-BE49-F238E27FC236}">
                <a16:creationId xmlns:a16="http://schemas.microsoft.com/office/drawing/2014/main" id="{12942192-27FB-4395-8F6F-03C498544C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750" y="1347787"/>
            <a:ext cx="9334500" cy="2905125"/>
          </a:xfrm>
          <a:prstGeom prst="rect">
            <a:avLst/>
          </a:prstGeom>
        </p:spPr>
      </p:pic>
      <p:sp>
        <p:nvSpPr>
          <p:cNvPr id="4" name="textruta 3">
            <a:extLst>
              <a:ext uri="{FF2B5EF4-FFF2-40B4-BE49-F238E27FC236}">
                <a16:creationId xmlns:a16="http://schemas.microsoft.com/office/drawing/2014/main" id="{93EC4BB0-2FD4-4F78-8448-F3B58E6BAC1E}"/>
              </a:ext>
            </a:extLst>
          </p:cNvPr>
          <p:cNvSpPr txBox="1"/>
          <p:nvPr/>
        </p:nvSpPr>
        <p:spPr>
          <a:xfrm>
            <a:off x="347343" y="4602826"/>
            <a:ext cx="11448417" cy="1323439"/>
          </a:xfrm>
          <a:prstGeom prst="rect">
            <a:avLst/>
          </a:prstGeom>
          <a:noFill/>
        </p:spPr>
        <p:txBody>
          <a:bodyPr wrap="square" rtlCol="0">
            <a:spAutoFit/>
          </a:bodyPr>
          <a:lstStyle/>
          <a:p>
            <a:r>
              <a:rPr lang="sv-SE" sz="4000" dirty="0"/>
              <a:t>Distriktslag</a:t>
            </a:r>
          </a:p>
          <a:p>
            <a:r>
              <a:rPr lang="sv-SE" sz="4000" dirty="0"/>
              <a:t>Pojkar 06                                                       </a:t>
            </a:r>
            <a:r>
              <a:rPr lang="sv-SE" sz="2800" dirty="0"/>
              <a:t>Säsongen 2020-2022</a:t>
            </a:r>
          </a:p>
        </p:txBody>
      </p:sp>
    </p:spTree>
    <p:extLst>
      <p:ext uri="{BB962C8B-B14F-4D97-AF65-F5344CB8AC3E}">
        <p14:creationId xmlns:p14="http://schemas.microsoft.com/office/powerpoint/2010/main" val="1198730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84225" y="139172"/>
            <a:ext cx="6175377" cy="770257"/>
          </a:xfrm>
        </p:spPr>
        <p:txBody>
          <a:bodyPr/>
          <a:lstStyle/>
          <a:p>
            <a:r>
              <a:rPr lang="sv-SE" sz="2812" dirty="0">
                <a:solidFill>
                  <a:schemeClr val="tx1"/>
                </a:solidFill>
              </a:rPr>
              <a:t>Hej alla tränare och ledare för P06</a:t>
            </a:r>
          </a:p>
        </p:txBody>
      </p:sp>
      <p:sp>
        <p:nvSpPr>
          <p:cNvPr id="3" name="Platshållare för text 2"/>
          <p:cNvSpPr>
            <a:spLocks noGrp="1"/>
          </p:cNvSpPr>
          <p:nvPr>
            <p:ph type="body" idx="1"/>
          </p:nvPr>
        </p:nvSpPr>
        <p:spPr>
          <a:xfrm>
            <a:off x="784225" y="1121183"/>
            <a:ext cx="10640859" cy="3322204"/>
          </a:xfrm>
        </p:spPr>
        <p:txBody>
          <a:bodyPr>
            <a:noAutofit/>
          </a:bodyPr>
          <a:lstStyle/>
          <a:p>
            <a:pPr marL="0" indent="0">
              <a:buNone/>
            </a:pPr>
            <a:r>
              <a:rPr lang="sv-SE" sz="1600" dirty="0">
                <a:solidFill>
                  <a:schemeClr val="tx1"/>
                </a:solidFill>
              </a:rPr>
              <a:t>Här kommer information gällande planering för distriktslagsverksamheten för pojkar 06. </a:t>
            </a:r>
          </a:p>
          <a:p>
            <a:pPr marL="0" indent="0">
              <a:buNone/>
            </a:pPr>
            <a:r>
              <a:rPr lang="sv-SE" sz="1600" dirty="0">
                <a:solidFill>
                  <a:schemeClr val="tx1"/>
                </a:solidFill>
              </a:rPr>
              <a:t>Vi är väldigt förväntansfulla och inspirerande inför uppstarten av Distriktsverksamheten för Norrbotten P-06. Det är inte på något sätt ett livsavgörande kapitel för våra unga fotbollsspelare - tvärtom. Från säsongen 2021 och framåt blir det spännande då vi får förmånen att mäta sitt kunnande mot övriga Sverige. Dessförinnan erhåller spelarna möjlighet att träna, umgås och lära känna spelare från hela länet under stimulerande former. För att verksamheten skall fungera bra så är det viktigt med en bra dialog oss emellan, ni känner killarna bäst och jobbar med dem varje vecka. Alla spelare är välkomna, ingen selektering görs första året. </a:t>
            </a:r>
          </a:p>
          <a:p>
            <a:endParaRPr lang="sv-SE" sz="1000" dirty="0">
              <a:solidFill>
                <a:schemeClr val="tx1"/>
              </a:solidFill>
            </a:endParaRPr>
          </a:p>
          <a:p>
            <a:pPr marL="0" indent="0">
              <a:buNone/>
            </a:pPr>
            <a:r>
              <a:rPr lang="sv-SE" dirty="0">
                <a:solidFill>
                  <a:schemeClr val="tx1"/>
                </a:solidFill>
              </a:rPr>
              <a:t>Ledare inom respektive förening går ut med detta bildspel som inbjudan till samtliga sina spelare. Anmälan till läger i maj önskar vi att respektive förening sammanställer till oss via mejl senast torsdag 30 april</a:t>
            </a:r>
            <a:r>
              <a:rPr lang="sv-SE" sz="1600" dirty="0">
                <a:solidFill>
                  <a:schemeClr val="tx1"/>
                </a:solidFill>
              </a:rPr>
              <a:t>. Informationen kommer också att finnas på hemsidan, http://norrbotten.svenskfotboll.se/spelarutbildningdistriktslag/distriktslag/pojkar-06/ </a:t>
            </a:r>
          </a:p>
          <a:p>
            <a:endParaRPr lang="sv-SE" sz="1000" dirty="0">
              <a:solidFill>
                <a:schemeClr val="tx1"/>
              </a:solidFill>
            </a:endParaRPr>
          </a:p>
          <a:p>
            <a:pPr marL="0" indent="0">
              <a:buNone/>
            </a:pPr>
            <a:r>
              <a:rPr lang="sv-SE" sz="1600" dirty="0">
                <a:solidFill>
                  <a:schemeClr val="tx1"/>
                </a:solidFill>
              </a:rPr>
              <a:t>OBS! Det är av största vikt att vi får hjälp av er ledare vid dessa utbildningsdagar, vi kommer att behöva 4-8 ledare per tillfälle. Tacksamt om ni kan anmäla er närvaro i samband med att ni ledare skickar in sammanställningen av spelare 30 april.</a:t>
            </a:r>
          </a:p>
          <a:p>
            <a:pPr marL="0" indent="0">
              <a:buNone/>
            </a:pPr>
            <a:r>
              <a:rPr lang="sv-SE" sz="1600" dirty="0">
                <a:solidFill>
                  <a:schemeClr val="tx1"/>
                </a:solidFill>
              </a:rPr>
              <a:t>Oberoende av hur långt man kommit i sin utveckling som fotbollsspelare, just nu, finns det vissa egenskaper som vi gärna ser att spelaren har eller vill erövra, nämligen: </a:t>
            </a:r>
            <a:endParaRPr lang="sv-SE" sz="1000" dirty="0">
              <a:solidFill>
                <a:schemeClr val="tx1"/>
              </a:solidFill>
            </a:endParaRPr>
          </a:p>
          <a:p>
            <a:r>
              <a:rPr lang="sv-SE" sz="1600" dirty="0">
                <a:solidFill>
                  <a:schemeClr val="tx1"/>
                </a:solidFill>
              </a:rPr>
              <a:t>Passion för fotboll, bra spelförståelse, lyhörd och en vilja att ta instruktioner och råd samt träningsvillig och bra attityd.</a:t>
            </a:r>
          </a:p>
          <a:p>
            <a:pPr marL="0" indent="0">
              <a:buNone/>
            </a:pPr>
            <a:r>
              <a:rPr lang="sv-SE" sz="1600" dirty="0">
                <a:solidFill>
                  <a:schemeClr val="tx1"/>
                </a:solidFill>
              </a:rPr>
              <a:t>Per Jensen			Mattias Hjelte</a:t>
            </a:r>
          </a:p>
          <a:p>
            <a:pPr marL="0" indent="0">
              <a:buNone/>
            </a:pPr>
            <a:r>
              <a:rPr lang="sv-SE" sz="1600" dirty="0">
                <a:solidFill>
                  <a:schemeClr val="tx1"/>
                </a:solidFill>
              </a:rPr>
              <a:t>070 633 78 27		070 31 35 145</a:t>
            </a:r>
          </a:p>
          <a:p>
            <a:pPr marL="0" indent="0">
              <a:buNone/>
            </a:pPr>
            <a:r>
              <a:rPr lang="sv-SE" sz="1600" dirty="0" err="1">
                <a:solidFill>
                  <a:schemeClr val="tx1"/>
                </a:solidFill>
              </a:rPr>
              <a:t>jensennystrom@hotmail.com</a:t>
            </a:r>
            <a:r>
              <a:rPr lang="sv-SE" sz="1600" dirty="0">
                <a:solidFill>
                  <a:schemeClr val="tx1"/>
                </a:solidFill>
              </a:rPr>
              <a:t>	mattias.hjelte@inrekraft.se</a:t>
            </a:r>
          </a:p>
        </p:txBody>
      </p:sp>
      <p:pic>
        <p:nvPicPr>
          <p:cNvPr id="6" name="Bildobjekt 5"/>
          <p:cNvPicPr>
            <a:picLocks noChangeAspect="1"/>
          </p:cNvPicPr>
          <p:nvPr/>
        </p:nvPicPr>
        <p:blipFill>
          <a:blip r:embed="rId2"/>
          <a:stretch>
            <a:fillRect/>
          </a:stretch>
        </p:blipFill>
        <p:spPr>
          <a:xfrm>
            <a:off x="11192608" y="1"/>
            <a:ext cx="999392" cy="1121182"/>
          </a:xfrm>
          <a:prstGeom prst="rect">
            <a:avLst/>
          </a:prstGeom>
        </p:spPr>
      </p:pic>
      <p:sp>
        <p:nvSpPr>
          <p:cNvPr id="4" name="Ellips 3"/>
          <p:cNvSpPr/>
          <p:nvPr/>
        </p:nvSpPr>
        <p:spPr>
          <a:xfrm>
            <a:off x="8327923" y="5643716"/>
            <a:ext cx="3028335" cy="9733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t>Anmäl er till läger i maj senast torsdag 30 april</a:t>
            </a:r>
          </a:p>
        </p:txBody>
      </p:sp>
    </p:spTree>
    <p:extLst>
      <p:ext uri="{BB962C8B-B14F-4D97-AF65-F5344CB8AC3E}">
        <p14:creationId xmlns:p14="http://schemas.microsoft.com/office/powerpoint/2010/main" val="165264885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Ellips 3"/>
          <p:cNvSpPr/>
          <p:nvPr/>
        </p:nvSpPr>
        <p:spPr>
          <a:xfrm>
            <a:off x="7108722" y="4493342"/>
            <a:ext cx="275303" cy="245806"/>
          </a:xfrm>
          <a:prstGeom prst="ellipse">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Ellips 4"/>
          <p:cNvSpPr/>
          <p:nvPr/>
        </p:nvSpPr>
        <p:spPr>
          <a:xfrm>
            <a:off x="9030929" y="1735394"/>
            <a:ext cx="275303" cy="245806"/>
          </a:xfrm>
          <a:prstGeom prst="ellipse">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Ellips 5"/>
          <p:cNvSpPr/>
          <p:nvPr/>
        </p:nvSpPr>
        <p:spPr>
          <a:xfrm>
            <a:off x="7988709" y="2246671"/>
            <a:ext cx="275303" cy="245806"/>
          </a:xfrm>
          <a:prstGeom prst="ellipse">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p:cNvSpPr/>
          <p:nvPr/>
        </p:nvSpPr>
        <p:spPr>
          <a:xfrm>
            <a:off x="10023987" y="2246671"/>
            <a:ext cx="275303" cy="245806"/>
          </a:xfrm>
          <a:prstGeom prst="ellipse">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p:cNvSpPr/>
          <p:nvPr/>
        </p:nvSpPr>
        <p:spPr>
          <a:xfrm>
            <a:off x="8273844" y="3249562"/>
            <a:ext cx="275303" cy="245806"/>
          </a:xfrm>
          <a:prstGeom prst="ellipse">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p:cNvSpPr/>
          <p:nvPr/>
        </p:nvSpPr>
        <p:spPr>
          <a:xfrm>
            <a:off x="9748684" y="3249562"/>
            <a:ext cx="275303" cy="245806"/>
          </a:xfrm>
          <a:prstGeom prst="ellipse">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p:cNvSpPr/>
          <p:nvPr/>
        </p:nvSpPr>
        <p:spPr>
          <a:xfrm>
            <a:off x="9030928" y="3918155"/>
            <a:ext cx="275303" cy="245806"/>
          </a:xfrm>
          <a:prstGeom prst="ellipse">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p:cNvSpPr/>
          <p:nvPr/>
        </p:nvSpPr>
        <p:spPr>
          <a:xfrm>
            <a:off x="8273844" y="4866968"/>
            <a:ext cx="275303" cy="245806"/>
          </a:xfrm>
          <a:prstGeom prst="ellipse">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p:cNvSpPr/>
          <p:nvPr/>
        </p:nvSpPr>
        <p:spPr>
          <a:xfrm>
            <a:off x="9748684" y="4862052"/>
            <a:ext cx="275303" cy="245806"/>
          </a:xfrm>
          <a:prstGeom prst="ellipse">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Ellips 12"/>
          <p:cNvSpPr/>
          <p:nvPr/>
        </p:nvSpPr>
        <p:spPr>
          <a:xfrm>
            <a:off x="10913807" y="4493342"/>
            <a:ext cx="275303" cy="245806"/>
          </a:xfrm>
          <a:prstGeom prst="ellipse">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Ellips 13"/>
          <p:cNvSpPr/>
          <p:nvPr/>
        </p:nvSpPr>
        <p:spPr>
          <a:xfrm>
            <a:off x="9030927" y="5663381"/>
            <a:ext cx="275303" cy="245806"/>
          </a:xfrm>
          <a:prstGeom prst="ellipse">
            <a:avLst/>
          </a:prstGeom>
          <a:solidFill>
            <a:srgbClr val="0070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textruta 14">
            <a:extLst>
              <a:ext uri="{FF2B5EF4-FFF2-40B4-BE49-F238E27FC236}">
                <a16:creationId xmlns:a16="http://schemas.microsoft.com/office/drawing/2014/main" id="{2264C60B-4BD7-4903-877B-0292DB29A375}"/>
              </a:ext>
            </a:extLst>
          </p:cNvPr>
          <p:cNvSpPr txBox="1"/>
          <p:nvPr/>
        </p:nvSpPr>
        <p:spPr>
          <a:xfrm>
            <a:off x="383458" y="184003"/>
            <a:ext cx="6007510" cy="4647426"/>
          </a:xfrm>
          <a:prstGeom prst="rect">
            <a:avLst/>
          </a:prstGeom>
          <a:noFill/>
        </p:spPr>
        <p:txBody>
          <a:bodyPr wrap="square" rtlCol="0">
            <a:spAutoFit/>
          </a:bodyPr>
          <a:lstStyle/>
          <a:p>
            <a:r>
              <a:rPr lang="sv-SE" sz="3200" dirty="0"/>
              <a:t>Preliminär planering 2020-2022</a:t>
            </a:r>
          </a:p>
          <a:p>
            <a:endParaRPr lang="sv-SE" sz="1400" dirty="0"/>
          </a:p>
          <a:p>
            <a:endParaRPr lang="sv-SE" sz="1400" dirty="0"/>
          </a:p>
          <a:p>
            <a:r>
              <a:rPr lang="sv-SE" sz="2000" dirty="0"/>
              <a:t>2020 - Utbildningsläger</a:t>
            </a:r>
            <a:endParaRPr lang="sv-SE" sz="1600" dirty="0"/>
          </a:p>
          <a:p>
            <a:pPr marL="571500" indent="-571500">
              <a:buFontTx/>
              <a:buChar char="-"/>
            </a:pPr>
            <a:r>
              <a:rPr lang="sv-SE" sz="1600" dirty="0"/>
              <a:t>Utbildningsläger för samtliga intresserade maj – december. Preliminärt totalt fyra tillfällen</a:t>
            </a:r>
          </a:p>
          <a:p>
            <a:pPr marL="571500" indent="-571500">
              <a:buFontTx/>
              <a:buChar char="-"/>
            </a:pPr>
            <a:r>
              <a:rPr lang="sv-SE" sz="1600" dirty="0"/>
              <a:t>Alviksläger </a:t>
            </a:r>
            <a:r>
              <a:rPr lang="sv-SE" sz="1600" dirty="0" err="1"/>
              <a:t>inkl</a:t>
            </a:r>
            <a:r>
              <a:rPr lang="sv-SE" sz="1600" dirty="0"/>
              <a:t> övernattning</a:t>
            </a:r>
          </a:p>
          <a:p>
            <a:pPr marL="571500" indent="-571500">
              <a:buFontTx/>
              <a:buChar char="-"/>
            </a:pPr>
            <a:endParaRPr lang="sv-SE" sz="1600" dirty="0"/>
          </a:p>
          <a:p>
            <a:r>
              <a:rPr lang="sv-SE" sz="2000" dirty="0"/>
              <a:t>2021 - </a:t>
            </a:r>
            <a:r>
              <a:rPr lang="sv-SE" sz="2000" dirty="0" err="1"/>
              <a:t>Utvecklingsläger</a:t>
            </a:r>
            <a:endParaRPr lang="sv-SE" sz="1600" dirty="0"/>
          </a:p>
          <a:p>
            <a:pPr marL="571500" indent="-571500">
              <a:buFontTx/>
              <a:buChar char="-"/>
            </a:pPr>
            <a:r>
              <a:rPr lang="sv-SE" sz="1600" dirty="0" err="1"/>
              <a:t>Utvecklingsläger</a:t>
            </a:r>
            <a:r>
              <a:rPr lang="sv-SE" sz="1600" dirty="0"/>
              <a:t> för inbjudna 40-60 spelare under januari - april</a:t>
            </a:r>
          </a:p>
          <a:p>
            <a:pPr marL="571500" indent="-571500">
              <a:buFontTx/>
              <a:buChar char="-"/>
            </a:pPr>
            <a:r>
              <a:rPr lang="sv-SE" sz="1600" dirty="0" err="1"/>
              <a:t>Norrlandsläger</a:t>
            </a:r>
            <a:r>
              <a:rPr lang="sv-SE" sz="1600" dirty="0"/>
              <a:t> maj 18+2 spelare</a:t>
            </a:r>
          </a:p>
          <a:p>
            <a:pPr marL="571500" indent="-571500">
              <a:buFontTx/>
              <a:buChar char="-"/>
            </a:pPr>
            <a:r>
              <a:rPr lang="sv-SE" sz="1600" dirty="0"/>
              <a:t>Halmstadläger juli</a:t>
            </a:r>
          </a:p>
          <a:p>
            <a:pPr marL="571500" indent="-571500">
              <a:buFontTx/>
              <a:buChar char="-"/>
            </a:pPr>
            <a:r>
              <a:rPr lang="sv-SE" sz="1600" dirty="0" err="1"/>
              <a:t>Utvecklingsläger</a:t>
            </a:r>
            <a:r>
              <a:rPr lang="sv-SE" sz="1600" dirty="0"/>
              <a:t> 25-35 spelare september – december</a:t>
            </a:r>
          </a:p>
          <a:p>
            <a:pPr marL="571500" indent="-571500">
              <a:buFontTx/>
              <a:buChar char="-"/>
            </a:pPr>
            <a:endParaRPr lang="sv-SE" sz="1600" dirty="0"/>
          </a:p>
          <a:p>
            <a:r>
              <a:rPr lang="sv-SE" sz="2000" dirty="0"/>
              <a:t>2022 - </a:t>
            </a:r>
            <a:r>
              <a:rPr lang="sv-SE" sz="2000" dirty="0" err="1"/>
              <a:t>Utvecklingsläger</a:t>
            </a:r>
            <a:endParaRPr lang="sv-SE" sz="1600" dirty="0"/>
          </a:p>
          <a:p>
            <a:pPr marL="571500" indent="-571500">
              <a:buFontTx/>
              <a:buChar char="-"/>
            </a:pPr>
            <a:r>
              <a:rPr lang="sv-SE" sz="1600" dirty="0" err="1"/>
              <a:t>Utvecklingsläger</a:t>
            </a:r>
            <a:r>
              <a:rPr lang="sv-SE" sz="1600" dirty="0"/>
              <a:t> 25-35 spelare</a:t>
            </a:r>
          </a:p>
          <a:p>
            <a:pPr marL="571500" indent="-571500">
              <a:buFontTx/>
              <a:buChar char="-"/>
            </a:pPr>
            <a:r>
              <a:rPr lang="sv-SE" sz="1600" dirty="0"/>
              <a:t>Distriktslagsturnering samt Cup Kommunal</a:t>
            </a:r>
          </a:p>
        </p:txBody>
      </p:sp>
    </p:spTree>
    <p:extLst>
      <p:ext uri="{BB962C8B-B14F-4D97-AF65-F5344CB8AC3E}">
        <p14:creationId xmlns:p14="http://schemas.microsoft.com/office/powerpoint/2010/main" val="240450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84225" y="139172"/>
            <a:ext cx="6175377" cy="770257"/>
          </a:xfrm>
        </p:spPr>
        <p:txBody>
          <a:bodyPr/>
          <a:lstStyle/>
          <a:p>
            <a:r>
              <a:rPr lang="sv-SE" sz="3200" dirty="0">
                <a:solidFill>
                  <a:schemeClr val="tx1"/>
                </a:solidFill>
              </a:rPr>
              <a:t>Planering 2020 - Utbildningsläger</a:t>
            </a:r>
          </a:p>
        </p:txBody>
      </p:sp>
      <p:sp>
        <p:nvSpPr>
          <p:cNvPr id="3" name="Platshållare för text 2"/>
          <p:cNvSpPr>
            <a:spLocks noGrp="1"/>
          </p:cNvSpPr>
          <p:nvPr>
            <p:ph type="body" idx="1"/>
          </p:nvPr>
        </p:nvSpPr>
        <p:spPr>
          <a:xfrm>
            <a:off x="437715" y="1347185"/>
            <a:ext cx="11407775" cy="3422921"/>
          </a:xfrm>
        </p:spPr>
        <p:txBody>
          <a:bodyPr>
            <a:noAutofit/>
          </a:bodyPr>
          <a:lstStyle/>
          <a:p>
            <a:r>
              <a:rPr lang="sv-SE" sz="1800" dirty="0">
                <a:solidFill>
                  <a:schemeClr val="tx1"/>
                </a:solidFill>
              </a:rPr>
              <a:t>9 maj 	Överkalix 	(Östra </a:t>
            </a:r>
            <a:r>
              <a:rPr lang="sv-SE" sz="1800" dirty="0" err="1">
                <a:solidFill>
                  <a:schemeClr val="tx1"/>
                </a:solidFill>
              </a:rPr>
              <a:t>norrbotten</a:t>
            </a:r>
            <a:r>
              <a:rPr lang="sv-SE" sz="1800" dirty="0">
                <a:solidFill>
                  <a:schemeClr val="tx1"/>
                </a:solidFill>
              </a:rPr>
              <a:t>)	Träning/info 09.45		Lunch 11.30	Träning 12.30	Avslut 14.00</a:t>
            </a:r>
          </a:p>
          <a:p>
            <a:r>
              <a:rPr lang="sv-SE" sz="1800" dirty="0">
                <a:solidFill>
                  <a:schemeClr val="tx1"/>
                </a:solidFill>
              </a:rPr>
              <a:t>10 maj Bredåker (region Boden)	Träning/info 09.45		Lunch 11.30	Träning 12.30	Avslut 14.00</a:t>
            </a:r>
          </a:p>
          <a:p>
            <a:r>
              <a:rPr lang="sv-SE" sz="1800" dirty="0">
                <a:solidFill>
                  <a:schemeClr val="tx1"/>
                </a:solidFill>
              </a:rPr>
              <a:t>16 maj Gällivare/Kiruna (region norr)	Träning/info 09.45		Lunch 11.30	Träning 12.30	Avslut 14.00</a:t>
            </a:r>
          </a:p>
          <a:p>
            <a:r>
              <a:rPr lang="sv-SE" sz="1800" dirty="0">
                <a:solidFill>
                  <a:schemeClr val="tx1"/>
                </a:solidFill>
              </a:rPr>
              <a:t>30 maj 	Luleå (region Luleå)		Träning/info 09.45		Lunch 11.30	Träning 12.30	Avslut 14.00</a:t>
            </a:r>
          </a:p>
          <a:p>
            <a:r>
              <a:rPr lang="sv-SE" sz="1800" dirty="0">
                <a:solidFill>
                  <a:schemeClr val="tx1"/>
                </a:solidFill>
              </a:rPr>
              <a:t>31 maj 	Piteå (region Piteå)		Träning/info 09.45		Lunch 11.30	Träning 12.30	Avslut 14.00</a:t>
            </a:r>
          </a:p>
          <a:p>
            <a:endParaRPr lang="sv-SE" sz="1800" dirty="0">
              <a:solidFill>
                <a:schemeClr val="tx1"/>
              </a:solidFill>
            </a:endParaRPr>
          </a:p>
          <a:p>
            <a:r>
              <a:rPr lang="sv-SE" sz="1800" dirty="0">
                <a:solidFill>
                  <a:schemeClr val="tx1"/>
                </a:solidFill>
              </a:rPr>
              <a:t>22-23 augusti Alvik, träningsläger </a:t>
            </a:r>
            <a:r>
              <a:rPr lang="sv-SE" sz="1800" dirty="0" err="1">
                <a:solidFill>
                  <a:schemeClr val="tx1"/>
                </a:solidFill>
              </a:rPr>
              <a:t>inkl</a:t>
            </a:r>
            <a:r>
              <a:rPr lang="sv-SE" sz="1800" dirty="0">
                <a:solidFill>
                  <a:schemeClr val="tx1"/>
                </a:solidFill>
              </a:rPr>
              <a:t> övernattning</a:t>
            </a:r>
          </a:p>
          <a:p>
            <a:endParaRPr lang="sv-SE" sz="1800" dirty="0">
              <a:solidFill>
                <a:schemeClr val="tx1"/>
              </a:solidFill>
            </a:endParaRPr>
          </a:p>
          <a:p>
            <a:r>
              <a:rPr lang="sv-SE" sz="1800" dirty="0">
                <a:solidFill>
                  <a:schemeClr val="tx1"/>
                </a:solidFill>
              </a:rPr>
              <a:t>14 november Luleå</a:t>
            </a:r>
          </a:p>
          <a:p>
            <a:r>
              <a:rPr lang="sv-SE" sz="1800" dirty="0">
                <a:solidFill>
                  <a:schemeClr val="tx1"/>
                </a:solidFill>
              </a:rPr>
              <a:t>15 november Piteå</a:t>
            </a:r>
          </a:p>
          <a:p>
            <a:endParaRPr lang="sv-SE" sz="1800" dirty="0">
              <a:solidFill>
                <a:schemeClr val="tx1"/>
              </a:solidFill>
            </a:endParaRPr>
          </a:p>
          <a:p>
            <a:r>
              <a:rPr lang="sv-SE" sz="1800" dirty="0">
                <a:solidFill>
                  <a:schemeClr val="tx1"/>
                </a:solidFill>
              </a:rPr>
              <a:t>5 december Luleå</a:t>
            </a:r>
          </a:p>
          <a:p>
            <a:r>
              <a:rPr lang="sv-SE" sz="1800" dirty="0">
                <a:solidFill>
                  <a:schemeClr val="tx1"/>
                </a:solidFill>
              </a:rPr>
              <a:t>6 december Piteå</a:t>
            </a:r>
          </a:p>
        </p:txBody>
      </p:sp>
      <p:pic>
        <p:nvPicPr>
          <p:cNvPr id="5" name="Bildobjekt 4"/>
          <p:cNvPicPr>
            <a:picLocks noChangeAspect="1"/>
          </p:cNvPicPr>
          <p:nvPr/>
        </p:nvPicPr>
        <p:blipFill>
          <a:blip r:embed="rId2"/>
          <a:stretch>
            <a:fillRect/>
          </a:stretch>
        </p:blipFill>
        <p:spPr>
          <a:xfrm>
            <a:off x="11192608" y="1"/>
            <a:ext cx="999392" cy="1121182"/>
          </a:xfrm>
          <a:prstGeom prst="rect">
            <a:avLst/>
          </a:prstGeom>
        </p:spPr>
      </p:pic>
    </p:spTree>
    <p:extLst>
      <p:ext uri="{BB962C8B-B14F-4D97-AF65-F5344CB8AC3E}">
        <p14:creationId xmlns:p14="http://schemas.microsoft.com/office/powerpoint/2010/main" val="96715846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264C60B-4BD7-4903-877B-0292DB29A375}"/>
              </a:ext>
            </a:extLst>
          </p:cNvPr>
          <p:cNvSpPr txBox="1"/>
          <p:nvPr/>
        </p:nvSpPr>
        <p:spPr>
          <a:xfrm>
            <a:off x="383458" y="184003"/>
            <a:ext cx="5584723" cy="6555641"/>
          </a:xfrm>
          <a:prstGeom prst="rect">
            <a:avLst/>
          </a:prstGeom>
          <a:noFill/>
        </p:spPr>
        <p:txBody>
          <a:bodyPr wrap="square" rtlCol="0">
            <a:spAutoFit/>
          </a:bodyPr>
          <a:lstStyle/>
          <a:p>
            <a:r>
              <a:rPr lang="sv-SE" sz="3200" dirty="0"/>
              <a:t>Utbildningsläger</a:t>
            </a:r>
          </a:p>
          <a:p>
            <a:endParaRPr lang="sv-SE" sz="1400" dirty="0"/>
          </a:p>
          <a:p>
            <a:endParaRPr lang="sv-SE" sz="1400" dirty="0"/>
          </a:p>
          <a:p>
            <a:r>
              <a:rPr lang="sv-SE" sz="2000" dirty="0"/>
              <a:t>Dessa läger utgår från spelet med följande moment</a:t>
            </a:r>
          </a:p>
          <a:p>
            <a:endParaRPr lang="sv-SE" sz="2000" dirty="0"/>
          </a:p>
          <a:p>
            <a:pPr marL="342900" indent="-342900">
              <a:buFontTx/>
              <a:buChar char="-"/>
            </a:pPr>
            <a:r>
              <a:rPr lang="sv-SE" sz="2000" dirty="0"/>
              <a:t>Anfallsspel</a:t>
            </a:r>
          </a:p>
          <a:p>
            <a:pPr marL="800100" lvl="1" indent="-342900">
              <a:buFontTx/>
              <a:buChar char="-"/>
            </a:pPr>
            <a:r>
              <a:rPr lang="sv-SE" sz="2000" dirty="0"/>
              <a:t>Speluppbyggnad</a:t>
            </a:r>
          </a:p>
          <a:p>
            <a:pPr marL="800100" lvl="1" indent="-342900">
              <a:buFontTx/>
              <a:buChar char="-"/>
            </a:pPr>
            <a:r>
              <a:rPr lang="sv-SE" sz="2000" dirty="0"/>
              <a:t>Omställning</a:t>
            </a:r>
          </a:p>
          <a:p>
            <a:pPr marL="800100" lvl="1" indent="-342900">
              <a:buFontTx/>
              <a:buChar char="-"/>
            </a:pPr>
            <a:r>
              <a:rPr lang="sv-SE" sz="2000" dirty="0"/>
              <a:t>Komma</a:t>
            </a:r>
            <a:r>
              <a:rPr lang="sv-SE" dirty="0"/>
              <a:t> till avslut</a:t>
            </a:r>
          </a:p>
          <a:p>
            <a:endParaRPr lang="sv-SE" sz="2000" dirty="0"/>
          </a:p>
          <a:p>
            <a:pPr marL="342900" indent="-342900">
              <a:buFontTx/>
              <a:buChar char="-"/>
            </a:pPr>
            <a:r>
              <a:rPr lang="sv-SE" sz="2000" dirty="0"/>
              <a:t>Försvarsspel </a:t>
            </a:r>
          </a:p>
          <a:p>
            <a:pPr marL="800100" lvl="1" indent="-342900">
              <a:buFontTx/>
              <a:buChar char="-"/>
            </a:pPr>
            <a:r>
              <a:rPr lang="sv-SE" sz="2000" dirty="0"/>
              <a:t>Förhindra speluppbyggnad</a:t>
            </a:r>
          </a:p>
          <a:p>
            <a:pPr marL="800100" lvl="1" indent="-342900">
              <a:buFontTx/>
              <a:buChar char="-"/>
            </a:pPr>
            <a:r>
              <a:rPr lang="sv-SE" sz="2000" dirty="0"/>
              <a:t>Återerövring av boll</a:t>
            </a:r>
          </a:p>
          <a:p>
            <a:pPr marL="800100" lvl="1" indent="-342900">
              <a:buFontTx/>
              <a:buChar char="-"/>
            </a:pPr>
            <a:r>
              <a:rPr lang="sv-SE" sz="2000" dirty="0"/>
              <a:t>Förhindra och rädda avslut</a:t>
            </a:r>
          </a:p>
          <a:p>
            <a:pPr marL="342900" indent="-342900">
              <a:buFontTx/>
              <a:buChar char="-"/>
            </a:pPr>
            <a:endParaRPr lang="sv-SE" sz="2000" dirty="0"/>
          </a:p>
          <a:p>
            <a:pPr marL="342900" indent="-342900">
              <a:buFontTx/>
              <a:buChar char="-"/>
            </a:pPr>
            <a:r>
              <a:rPr lang="sv-SE" sz="2000" dirty="0"/>
              <a:t>Teori</a:t>
            </a:r>
          </a:p>
          <a:p>
            <a:pPr marL="800100" lvl="1" indent="-342900">
              <a:buFontTx/>
              <a:buChar char="-"/>
            </a:pPr>
            <a:r>
              <a:rPr lang="sv-SE" sz="2000" dirty="0"/>
              <a:t>Positioner och ytor</a:t>
            </a:r>
          </a:p>
          <a:p>
            <a:pPr marL="800100" lvl="1" indent="-342900">
              <a:buFontTx/>
              <a:buChar char="-"/>
            </a:pPr>
            <a:r>
              <a:rPr lang="sv-SE" sz="2000" dirty="0"/>
              <a:t>Fotboll är ett spel med hjärnan</a:t>
            </a:r>
          </a:p>
          <a:p>
            <a:pPr marL="800100" lvl="1" indent="-342900">
              <a:buFontTx/>
              <a:buChar char="-"/>
            </a:pPr>
            <a:r>
              <a:rPr lang="sv-SE" sz="2000" dirty="0"/>
              <a:t>Försvarsspel</a:t>
            </a:r>
          </a:p>
          <a:p>
            <a:pPr marL="800100" lvl="1" indent="-342900">
              <a:buFontTx/>
              <a:buChar char="-"/>
            </a:pPr>
            <a:r>
              <a:rPr lang="sv-SE" sz="2000" dirty="0"/>
              <a:t>Anfallsspel</a:t>
            </a:r>
          </a:p>
          <a:p>
            <a:pPr marL="800100" lvl="1" indent="-342900">
              <a:buFontTx/>
              <a:buChar char="-"/>
            </a:pPr>
            <a:r>
              <a:rPr lang="sv-SE" sz="2000" dirty="0"/>
              <a:t>Spelförståelse</a:t>
            </a:r>
          </a:p>
        </p:txBody>
      </p:sp>
    </p:spTree>
    <p:extLst>
      <p:ext uri="{BB962C8B-B14F-4D97-AF65-F5344CB8AC3E}">
        <p14:creationId xmlns:p14="http://schemas.microsoft.com/office/powerpoint/2010/main" val="139706458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21D291B76F659D40ACC53CC1CA2506F6" ma:contentTypeVersion="0" ma:contentTypeDescription="Skapa ett nytt dokument." ma:contentTypeScope="" ma:versionID="b501ef91fe83d6cb4d346c9d7ccc803d">
  <xsd:schema xmlns:xsd="http://www.w3.org/2001/XMLSchema" xmlns:xs="http://www.w3.org/2001/XMLSchema" xmlns:p="http://schemas.microsoft.com/office/2006/metadata/properties" targetNamespace="http://schemas.microsoft.com/office/2006/metadata/properties" ma:root="true" ma:fieldsID="bade48cf887c4a11d8b0dcfd650b574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EDE0EAA-6E60-43C0-B4C1-3BB358FD33DE}">
  <ds:schemaRefs>
    <ds:schemaRef ds:uri="http://schemas.microsoft.com/sharepoint/v3/contenttype/forms"/>
  </ds:schemaRefs>
</ds:datastoreItem>
</file>

<file path=customXml/itemProps2.xml><?xml version="1.0" encoding="utf-8"?>
<ds:datastoreItem xmlns:ds="http://schemas.openxmlformats.org/officeDocument/2006/customXml" ds:itemID="{A301281E-5E45-48B1-8705-E2F241E3AE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EE4BA35-FAAF-4520-BC8A-17B9A4FB3274}">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215</TotalTime>
  <Words>565</Words>
  <Application>Microsoft Office PowerPoint</Application>
  <PresentationFormat>Bredbild</PresentationFormat>
  <Paragraphs>66</Paragraphs>
  <Slides>5</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5</vt:i4>
      </vt:variant>
    </vt:vector>
  </HeadingPairs>
  <TitlesOfParts>
    <vt:vector size="9" baseType="lpstr">
      <vt:lpstr>Arial</vt:lpstr>
      <vt:lpstr>Calibri</vt:lpstr>
      <vt:lpstr>Calibri Light</vt:lpstr>
      <vt:lpstr>Office-tema</vt:lpstr>
      <vt:lpstr>PowerPoint-presentation</vt:lpstr>
      <vt:lpstr>Hej alla tränare och ledare för P06</vt:lpstr>
      <vt:lpstr>PowerPoint-presentation</vt:lpstr>
      <vt:lpstr>Planering 2020 - Utbildningsläger</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Fredrik Waara</dc:creator>
  <cp:lastModifiedBy>Per-Håkan Taavo</cp:lastModifiedBy>
  <cp:revision>15</cp:revision>
  <cp:lastPrinted>2020-04-23T07:25:11Z</cp:lastPrinted>
  <dcterms:created xsi:type="dcterms:W3CDTF">2020-02-02T15:43:28Z</dcterms:created>
  <dcterms:modified xsi:type="dcterms:W3CDTF">2020-04-23T08:31:42Z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0x01010021D291B76F659D40ACC53CC1CA2506F6</vt:lpwstr>
  </property>
</Properties>
</file>