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0" r:id="rId1"/>
  </p:sldMasterIdLst>
  <p:notesMasterIdLst>
    <p:notesMasterId r:id="rId13"/>
  </p:notesMasterIdLst>
  <p:sldIdLst>
    <p:sldId id="260" r:id="rId2"/>
    <p:sldId id="261" r:id="rId3"/>
    <p:sldId id="262" r:id="rId4"/>
    <p:sldId id="263" r:id="rId5"/>
    <p:sldId id="264" r:id="rId6"/>
    <p:sldId id="268" r:id="rId7"/>
    <p:sldId id="271" r:id="rId8"/>
    <p:sldId id="274" r:id="rId9"/>
    <p:sldId id="272" r:id="rId10"/>
    <p:sldId id="270" r:id="rId11"/>
    <p:sldId id="273"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2" roundtripDataSignature="AMtx7mh6zos77+49VDSkHuzvqHt9M8FBY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6102A0-2FD2-4AF9-A7E4-77E87FC8A412}">
  <a:tblStyle styleId="{6E6102A0-2FD2-4AF9-A7E4-77E87FC8A412}"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8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9" name="Google Shape;4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6" name="Google Shape;5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3" name="Google Shape;6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1497ec3f9e_0_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0" name="Google Shape;70;g11497ec3f9e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1497ec3f9e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8" name="Google Shape;78;g11497ec3f9e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1" name="Google Shape;12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2" name="Google Shape;12;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marR="0" lvl="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1"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laget.se/SkultorpsIF/Document"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www.laget.se/SkultorpsIF/Document"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mailto:kansli@skultorpsif.o.se"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3"/>
          <p:cNvSpPr txBox="1">
            <a:spLocks noGrp="1"/>
          </p:cNvSpPr>
          <p:nvPr>
            <p:ph type="ctrTitle"/>
          </p:nvPr>
        </p:nvSpPr>
        <p:spPr>
          <a:xfrm>
            <a:off x="1524000" y="297904"/>
            <a:ext cx="9144000" cy="102123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dirty="0"/>
              <a:t>Vision, Verksamhetsidé, Värdegrund</a:t>
            </a:r>
            <a:endParaRPr dirty="0"/>
          </a:p>
        </p:txBody>
      </p:sp>
      <p:sp>
        <p:nvSpPr>
          <p:cNvPr id="52" name="Google Shape;52;p3"/>
          <p:cNvSpPr txBox="1">
            <a:spLocks noGrp="1"/>
          </p:cNvSpPr>
          <p:nvPr>
            <p:ph type="subTitle" idx="1"/>
          </p:nvPr>
        </p:nvSpPr>
        <p:spPr>
          <a:xfrm>
            <a:off x="1524000" y="1736985"/>
            <a:ext cx="9144000" cy="338403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400"/>
              <a:buFont typeface="Noto Sans Symbols"/>
              <a:buChar char="∙"/>
            </a:pPr>
            <a:r>
              <a:rPr lang="sv-SE"/>
              <a:t>Vision</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Skultorps IF, ska driva fotboll och futsal-verksamhet med fokus på trygghet, delaktighet och utveckling, som skapar engagemang och glädje för så många som möjligt, så länge som möjligt</a:t>
            </a:r>
            <a:endParaRPr/>
          </a:p>
          <a:p>
            <a:pPr marL="800100" lvl="1" indent="-215900" algn="l" rtl="0">
              <a:lnSpc>
                <a:spcPct val="90000"/>
              </a:lnSpc>
              <a:spcBef>
                <a:spcPts val="500"/>
              </a:spcBef>
              <a:spcAft>
                <a:spcPts val="0"/>
              </a:spcAft>
              <a:buClr>
                <a:schemeClr val="dk1"/>
              </a:buClr>
              <a:buSzPts val="2000"/>
              <a:buFont typeface="Noto Sans Symbols"/>
              <a:buNone/>
            </a:pPr>
            <a:endParaRPr/>
          </a:p>
          <a:p>
            <a:pPr marL="800100" lvl="1" indent="-215900" algn="l" rtl="0">
              <a:lnSpc>
                <a:spcPct val="90000"/>
              </a:lnSpc>
              <a:spcBef>
                <a:spcPts val="500"/>
              </a:spcBef>
              <a:spcAft>
                <a:spcPts val="0"/>
              </a:spcAft>
              <a:buClr>
                <a:schemeClr val="dk1"/>
              </a:buClr>
              <a:buSzPts val="2000"/>
              <a:buFont typeface="Noto Sans Symbols"/>
              <a:buNone/>
            </a:pPr>
            <a:endParaRPr/>
          </a:p>
          <a:p>
            <a:pPr marL="342900" lvl="0" indent="-190500" algn="l" rtl="0">
              <a:lnSpc>
                <a:spcPct val="90000"/>
              </a:lnSpc>
              <a:spcBef>
                <a:spcPts val="1000"/>
              </a:spcBef>
              <a:spcAft>
                <a:spcPts val="0"/>
              </a:spcAft>
              <a:buClr>
                <a:schemeClr val="dk1"/>
              </a:buClr>
              <a:buSzPts val="2400"/>
              <a:buFont typeface="Arial"/>
              <a:buNone/>
            </a:pPr>
            <a:endParaRPr/>
          </a:p>
          <a:p>
            <a:pPr marL="342900" lvl="0" indent="-190500" algn="l" rtl="0">
              <a:lnSpc>
                <a:spcPct val="90000"/>
              </a:lnSpc>
              <a:spcBef>
                <a:spcPts val="1000"/>
              </a:spcBef>
              <a:spcAft>
                <a:spcPts val="0"/>
              </a:spcAft>
              <a:buClr>
                <a:schemeClr val="dk1"/>
              </a:buClr>
              <a:buSzPts val="2400"/>
              <a:buFont typeface="Arial"/>
              <a:buNone/>
            </a:pPr>
            <a:endParaRPr/>
          </a:p>
        </p:txBody>
      </p:sp>
      <p:pic>
        <p:nvPicPr>
          <p:cNvPr id="53" name="Google Shape;53;p3" descr="Välkommen till Skultorps IF:s Styrelse! | Skultorps IF Styrelse | laget.se"/>
          <p:cNvPicPr preferRelativeResize="0"/>
          <p:nvPr/>
        </p:nvPicPr>
        <p:blipFill rotWithShape="1">
          <a:blip r:embed="rId3">
            <a:alphaModFix/>
          </a:blip>
          <a:srcRect/>
          <a:stretch/>
        </p:blipFill>
        <p:spPr>
          <a:xfrm>
            <a:off x="10668000" y="19477"/>
            <a:ext cx="1426670" cy="158072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2" name="textruta 1">
            <a:extLst>
              <a:ext uri="{FF2B5EF4-FFF2-40B4-BE49-F238E27FC236}">
                <a16:creationId xmlns:a16="http://schemas.microsoft.com/office/drawing/2014/main" id="{5B2982C7-860C-4847-B4F8-76484AC7364E}"/>
              </a:ext>
            </a:extLst>
          </p:cNvPr>
          <p:cNvSpPr txBox="1"/>
          <p:nvPr/>
        </p:nvSpPr>
        <p:spPr>
          <a:xfrm>
            <a:off x="1550581" y="967564"/>
            <a:ext cx="9090837" cy="6001643"/>
          </a:xfrm>
          <a:prstGeom prst="rect">
            <a:avLst/>
          </a:prstGeom>
          <a:noFill/>
        </p:spPr>
        <p:txBody>
          <a:bodyPr wrap="square" rtlCol="0">
            <a:spAutoFit/>
          </a:bodyPr>
          <a:lstStyle/>
          <a:p>
            <a:r>
              <a:rPr lang="sv-SE" sz="4800" dirty="0">
                <a:latin typeface="Calibri Light" panose="020F0302020204030204" pitchFamily="34" charset="0"/>
                <a:cs typeface="Calibri Light" panose="020F0302020204030204" pitchFamily="34" charset="0"/>
              </a:rPr>
              <a:t>Bilder på laget.se? </a:t>
            </a:r>
            <a:br>
              <a:rPr lang="sv-SE" sz="4800" dirty="0">
                <a:latin typeface="Calibri Light" panose="020F0302020204030204" pitchFamily="34" charset="0"/>
                <a:cs typeface="Calibri Light" panose="020F0302020204030204" pitchFamily="34" charset="0"/>
              </a:rPr>
            </a:br>
            <a:r>
              <a:rPr lang="sv-SE" sz="4800" dirty="0">
                <a:latin typeface="Calibri Light" panose="020F0302020204030204" pitchFamily="34" charset="0"/>
                <a:cs typeface="Calibri Light" panose="020F0302020204030204" pitchFamily="34" charset="0"/>
              </a:rPr>
              <a:t>Manual laget.se</a:t>
            </a:r>
            <a:br>
              <a:rPr lang="sv-SE" sz="4800" dirty="0">
                <a:latin typeface="Calibri Light" panose="020F0302020204030204" pitchFamily="34" charset="0"/>
                <a:cs typeface="Calibri Light" panose="020F0302020204030204" pitchFamily="34" charset="0"/>
              </a:rPr>
            </a:br>
            <a:r>
              <a:rPr lang="sv-SE" sz="4800" dirty="0">
                <a:latin typeface="Calibri Light" panose="020F0302020204030204" pitchFamily="34" charset="0"/>
                <a:cs typeface="Calibri Light" panose="020F0302020204030204" pitchFamily="34" charset="0"/>
              </a:rPr>
              <a:t>Kontaktuppgifter, vårdnadshavare</a:t>
            </a:r>
            <a:br>
              <a:rPr lang="sv-SE" sz="4800" dirty="0">
                <a:latin typeface="Calibri Light" panose="020F0302020204030204" pitchFamily="34" charset="0"/>
                <a:cs typeface="Calibri Light" panose="020F0302020204030204" pitchFamily="34" charset="0"/>
              </a:rPr>
            </a:br>
            <a:r>
              <a:rPr lang="sv-SE" sz="4800" dirty="0">
                <a:latin typeface="Calibri Light" panose="020F0302020204030204" pitchFamily="34" charset="0"/>
                <a:cs typeface="Calibri Light" panose="020F0302020204030204" pitchFamily="34" charset="0"/>
              </a:rPr>
              <a:t>Idrottsrabatter</a:t>
            </a:r>
            <a:br>
              <a:rPr lang="sv-SE" sz="4800" dirty="0">
                <a:latin typeface="Calibri Light" panose="020F0302020204030204" pitchFamily="34" charset="0"/>
                <a:cs typeface="Calibri Light" panose="020F0302020204030204" pitchFamily="34" charset="0"/>
              </a:rPr>
            </a:br>
            <a:br>
              <a:rPr lang="sv-SE" sz="4800" dirty="0">
                <a:latin typeface="Calibri Light" panose="020F0302020204030204" pitchFamily="34" charset="0"/>
                <a:cs typeface="Calibri Light" panose="020F0302020204030204" pitchFamily="34" charset="0"/>
              </a:rPr>
            </a:br>
            <a:r>
              <a:rPr lang="sv-SE" sz="4800" dirty="0">
                <a:latin typeface="Calibri Light" panose="020F0302020204030204" pitchFamily="34" charset="0"/>
                <a:cs typeface="Calibri Light" panose="020F0302020204030204" pitchFamily="34" charset="0"/>
              </a:rPr>
              <a:t>Övriga frågor</a:t>
            </a:r>
          </a:p>
          <a:p>
            <a:br>
              <a:rPr lang="sv-SE" sz="4800" dirty="0">
                <a:latin typeface="Calibri Light" panose="020F0302020204030204" pitchFamily="34" charset="0"/>
                <a:cs typeface="Calibri Light" panose="020F0302020204030204" pitchFamily="34" charset="0"/>
              </a:rPr>
            </a:br>
            <a:endParaRPr lang="sv-SE" sz="4800" dirty="0">
              <a:latin typeface="Calibri Light" panose="020F0302020204030204" pitchFamily="34" charset="0"/>
              <a:cs typeface="Calibri Light" panose="020F03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C6AC50E-952B-4DBB-B090-3421081B00E5}"/>
              </a:ext>
            </a:extLst>
          </p:cNvPr>
          <p:cNvSpPr>
            <a:spLocks noGrp="1"/>
          </p:cNvSpPr>
          <p:nvPr>
            <p:ph type="ctrTitle"/>
          </p:nvPr>
        </p:nvSpPr>
        <p:spPr>
          <a:xfrm>
            <a:off x="1524000" y="1834744"/>
            <a:ext cx="9144000" cy="2387600"/>
          </a:xfrm>
        </p:spPr>
        <p:txBody>
          <a:bodyPr/>
          <a:lstStyle/>
          <a:p>
            <a:r>
              <a:rPr lang="sv-SE" dirty="0"/>
              <a:t>Frida, 0723114060</a:t>
            </a:r>
            <a:br>
              <a:rPr lang="sv-SE" dirty="0"/>
            </a:br>
            <a:r>
              <a:rPr lang="sv-SE" dirty="0"/>
              <a:t>Linda, 0768820680</a:t>
            </a:r>
            <a:br>
              <a:rPr lang="sv-SE" dirty="0"/>
            </a:br>
            <a:r>
              <a:rPr lang="sv-SE" dirty="0"/>
              <a:t>Sofia, 0704603166</a:t>
            </a:r>
          </a:p>
        </p:txBody>
      </p:sp>
    </p:spTree>
    <p:extLst>
      <p:ext uri="{BB962C8B-B14F-4D97-AF65-F5344CB8AC3E}">
        <p14:creationId xmlns:p14="http://schemas.microsoft.com/office/powerpoint/2010/main" val="3726763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4"/>
          <p:cNvSpPr txBox="1">
            <a:spLocks noGrp="1"/>
          </p:cNvSpPr>
          <p:nvPr>
            <p:ph type="ctrTitle"/>
          </p:nvPr>
        </p:nvSpPr>
        <p:spPr>
          <a:xfrm>
            <a:off x="1524000" y="297904"/>
            <a:ext cx="9144000" cy="102123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dirty="0"/>
              <a:t>Vision, Verksamhetsidé, Värdegrund</a:t>
            </a:r>
            <a:endParaRPr dirty="0"/>
          </a:p>
        </p:txBody>
      </p:sp>
      <p:sp>
        <p:nvSpPr>
          <p:cNvPr id="59" name="Google Shape;59;p4"/>
          <p:cNvSpPr txBox="1">
            <a:spLocks noGrp="1"/>
          </p:cNvSpPr>
          <p:nvPr>
            <p:ph type="subTitle" idx="1"/>
          </p:nvPr>
        </p:nvSpPr>
        <p:spPr>
          <a:xfrm>
            <a:off x="1524000" y="1736985"/>
            <a:ext cx="9144000" cy="338403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400"/>
              <a:buFont typeface="Noto Sans Symbols"/>
              <a:buChar char="∙"/>
            </a:pPr>
            <a:r>
              <a:rPr lang="sv-SE"/>
              <a:t>Verksamhetsidé</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Skultorps IF ska vara en förening vars verksamhet skall kännetecknas av kontinuitet, balanserad ekonomi, god utbildning, fair play, klubbkänsla genom delaktighet och inkludering. Vi vill få våra medlemmar att må bra, känna sig trygga, utvecklas, ha roligt tillsammans och lära sig fungera i grupp. För att klara detta ska vår verksamhet präglas av ideella insatser i en positiv och engagerad anda. Vi har en stark organisation där alla hjälps åt för att driva föreningen framåt</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Vår strävan är att ha pojk/flick-lag i alla åldersgrupper, där den breda ungdomsverksamheten är basen för rekryteringen av seniorspelare, ledare och ungdomsdomare. </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Vi ska i huvudsak genom fostrande av egna spelare behålla en stark position inom regionens dam/herr seniorfotboll, men också stärka vår identitet och skapa bättre förutsättningar för utveckling.</a:t>
            </a:r>
            <a:endParaRPr/>
          </a:p>
          <a:p>
            <a:pPr marL="800100" lvl="1" indent="-215900" algn="l" rtl="0">
              <a:lnSpc>
                <a:spcPct val="90000"/>
              </a:lnSpc>
              <a:spcBef>
                <a:spcPts val="500"/>
              </a:spcBef>
              <a:spcAft>
                <a:spcPts val="0"/>
              </a:spcAft>
              <a:buClr>
                <a:schemeClr val="dk1"/>
              </a:buClr>
              <a:buSzPts val="2000"/>
              <a:buFont typeface="Noto Sans Symbols"/>
              <a:buNone/>
            </a:pPr>
            <a:endParaRPr/>
          </a:p>
          <a:p>
            <a:pPr marL="342900" lvl="0" indent="-190500" algn="l" rtl="0">
              <a:lnSpc>
                <a:spcPct val="90000"/>
              </a:lnSpc>
              <a:spcBef>
                <a:spcPts val="1000"/>
              </a:spcBef>
              <a:spcAft>
                <a:spcPts val="0"/>
              </a:spcAft>
              <a:buClr>
                <a:schemeClr val="dk1"/>
              </a:buClr>
              <a:buSzPts val="2400"/>
              <a:buFont typeface="Arial"/>
              <a:buNone/>
            </a:pPr>
            <a:endParaRPr/>
          </a:p>
          <a:p>
            <a:pPr marL="342900" lvl="0" indent="-190500" algn="l" rtl="0">
              <a:lnSpc>
                <a:spcPct val="90000"/>
              </a:lnSpc>
              <a:spcBef>
                <a:spcPts val="1000"/>
              </a:spcBef>
              <a:spcAft>
                <a:spcPts val="0"/>
              </a:spcAft>
              <a:buClr>
                <a:schemeClr val="dk1"/>
              </a:buClr>
              <a:buSzPts val="2400"/>
              <a:buFont typeface="Arial"/>
              <a:buNone/>
            </a:pPr>
            <a:endParaRPr/>
          </a:p>
        </p:txBody>
      </p:sp>
      <p:pic>
        <p:nvPicPr>
          <p:cNvPr id="60" name="Google Shape;60;p4" descr="Välkommen till Skultorps IF:s Styrelse! | Skultorps IF Styrelse | laget.se"/>
          <p:cNvPicPr preferRelativeResize="0"/>
          <p:nvPr/>
        </p:nvPicPr>
        <p:blipFill rotWithShape="1">
          <a:blip r:embed="rId3">
            <a:alphaModFix/>
          </a:blip>
          <a:srcRect/>
          <a:stretch/>
        </p:blipFill>
        <p:spPr>
          <a:xfrm>
            <a:off x="10668000" y="19477"/>
            <a:ext cx="1426670" cy="158072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5"/>
          <p:cNvSpPr txBox="1">
            <a:spLocks noGrp="1"/>
          </p:cNvSpPr>
          <p:nvPr>
            <p:ph type="ctrTitle"/>
          </p:nvPr>
        </p:nvSpPr>
        <p:spPr>
          <a:xfrm>
            <a:off x="1314137" y="0"/>
            <a:ext cx="9144000" cy="102123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dirty="0"/>
              <a:t>Vision, Verksamhetsidé, Värdegrund</a:t>
            </a:r>
            <a:endParaRPr dirty="0"/>
          </a:p>
        </p:txBody>
      </p:sp>
      <p:sp>
        <p:nvSpPr>
          <p:cNvPr id="66" name="Google Shape;66;p5"/>
          <p:cNvSpPr txBox="1">
            <a:spLocks noGrp="1"/>
          </p:cNvSpPr>
          <p:nvPr>
            <p:ph type="subTitle" idx="1"/>
          </p:nvPr>
        </p:nvSpPr>
        <p:spPr>
          <a:xfrm>
            <a:off x="1419069" y="1021230"/>
            <a:ext cx="9144000" cy="338403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1800"/>
              <a:buFont typeface="Noto Sans Symbols"/>
              <a:buChar char="∙"/>
            </a:pPr>
            <a:r>
              <a:rPr lang="sv-SE" sz="1800"/>
              <a:t>Värdegrund</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Glädje och gemenskap</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vill skapa en känsla av glädje, kamratskap och positiv samarbetsanda</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Demokrati och delaktighet</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respekterar och lyssnar på varandra </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vill att alla medlemmar oavsett ålder ska känna sig delaktiga och ges möjlighet att påverka verksamheten såväl i det egna laget som i föreningen i stort.</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Alla spelare, ledare och föräldrar skall erhålla information om föreningens verksamhet och värdegrund så att de har full kännedom om hur de bör tänka och agera när de representerar Skultorps IF. </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Medverkan och utveckling</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I största möjliga mån ska alla få möjligheten att vara delaktiga i SIF, och föreningen ska aktivt motverka alla former av diskriminering</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Alla ska ges chansen att utvecklas som fotbollsspelare utifrån sina egna förutsättningar</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Rent spel</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följer satta regler och överenskommelser och motverkar aktivt fusk, trakaserier, våld och mobbing. Både på och utanför idrottsplanen</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visar respekt mot såväl våra egna spelare, ledare och funktionärer såväl som andra lags spelare, ledare och föräldrar, liksom de domare som dömer våra matcher</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Föreningen ska aktivt motverka kränkande behandling</a:t>
            </a:r>
            <a:endParaRPr/>
          </a:p>
          <a:p>
            <a:pPr marL="0" lvl="0" indent="0" algn="ctr" rtl="0">
              <a:lnSpc>
                <a:spcPct val="90000"/>
              </a:lnSpc>
              <a:spcBef>
                <a:spcPts val="1000"/>
              </a:spcBef>
              <a:spcAft>
                <a:spcPts val="0"/>
              </a:spcAft>
              <a:buClr>
                <a:srgbClr val="7030A0"/>
              </a:buClr>
              <a:buSzPts val="1800"/>
              <a:buNone/>
            </a:pPr>
            <a:r>
              <a:rPr lang="sv-SE" sz="1800">
                <a:solidFill>
                  <a:srgbClr val="7030A0"/>
                </a:solidFill>
              </a:rPr>
              <a:t>Skultorps IF´s värdegrund utgår från riksidrottsförbundets gemensamma värdegrund idrotten vill, som är kopplat till barnkonventionens riktlinjer </a:t>
            </a:r>
            <a:endParaRPr/>
          </a:p>
          <a:p>
            <a:pPr marL="800100" lvl="1" indent="-241300" algn="l" rtl="0">
              <a:lnSpc>
                <a:spcPct val="90000"/>
              </a:lnSpc>
              <a:spcBef>
                <a:spcPts val="500"/>
              </a:spcBef>
              <a:spcAft>
                <a:spcPts val="0"/>
              </a:spcAft>
              <a:buClr>
                <a:schemeClr val="dk1"/>
              </a:buClr>
              <a:buSzPts val="1600"/>
              <a:buFont typeface="Noto Sans Symbols"/>
              <a:buNone/>
            </a:pPr>
            <a:endParaRPr sz="1600"/>
          </a:p>
          <a:p>
            <a:pPr marL="342900" lvl="0" indent="-228600" algn="l" rtl="0">
              <a:lnSpc>
                <a:spcPct val="90000"/>
              </a:lnSpc>
              <a:spcBef>
                <a:spcPts val="1000"/>
              </a:spcBef>
              <a:spcAft>
                <a:spcPts val="0"/>
              </a:spcAft>
              <a:buClr>
                <a:schemeClr val="dk1"/>
              </a:buClr>
              <a:buSzPts val="1800"/>
              <a:buFont typeface="Arial"/>
              <a:buNone/>
            </a:pPr>
            <a:endParaRPr sz="1800"/>
          </a:p>
          <a:p>
            <a:pPr marL="342900" lvl="0" indent="-228600" algn="l" rtl="0">
              <a:lnSpc>
                <a:spcPct val="90000"/>
              </a:lnSpc>
              <a:spcBef>
                <a:spcPts val="1000"/>
              </a:spcBef>
              <a:spcAft>
                <a:spcPts val="0"/>
              </a:spcAft>
              <a:buClr>
                <a:schemeClr val="dk1"/>
              </a:buClr>
              <a:buSzPts val="1800"/>
              <a:buFont typeface="Arial"/>
              <a:buNone/>
            </a:pPr>
            <a:endParaRPr sz="1800"/>
          </a:p>
        </p:txBody>
      </p:sp>
      <p:pic>
        <p:nvPicPr>
          <p:cNvPr id="67" name="Google Shape;67;p5" descr="Välkommen till Skultorps IF:s Styrelse! | Skultorps IF Styrelse | laget.se"/>
          <p:cNvPicPr preferRelativeResize="0"/>
          <p:nvPr/>
        </p:nvPicPr>
        <p:blipFill rotWithShape="1">
          <a:blip r:embed="rId3">
            <a:alphaModFix/>
          </a:blip>
          <a:srcRect/>
          <a:stretch/>
        </p:blipFill>
        <p:spPr>
          <a:xfrm>
            <a:off x="10668000" y="19477"/>
            <a:ext cx="1426670" cy="158072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g11497ec3f9e_0_17"/>
          <p:cNvSpPr txBox="1">
            <a:spLocks noGrp="1"/>
          </p:cNvSpPr>
          <p:nvPr>
            <p:ph type="ctrTitle"/>
          </p:nvPr>
        </p:nvSpPr>
        <p:spPr>
          <a:xfrm>
            <a:off x="1320425" y="396379"/>
            <a:ext cx="9144000" cy="10212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SzPts val="6000"/>
              <a:buNone/>
            </a:pPr>
            <a:r>
              <a:rPr lang="sv-SE" sz="2600"/>
              <a:t>Gula tråden och utvecklingspolicy inom SIF, ledare och spelare</a:t>
            </a:r>
            <a:endParaRPr sz="2600"/>
          </a:p>
          <a:p>
            <a:pPr marL="0" lvl="0" indent="0" algn="ctr" rtl="0">
              <a:lnSpc>
                <a:spcPct val="90000"/>
              </a:lnSpc>
              <a:spcBef>
                <a:spcPts val="0"/>
              </a:spcBef>
              <a:spcAft>
                <a:spcPts val="0"/>
              </a:spcAft>
              <a:buClr>
                <a:schemeClr val="dk1"/>
              </a:buClr>
              <a:buSzPts val="4000"/>
              <a:buFont typeface="Calibri"/>
              <a:buNone/>
            </a:pPr>
            <a:endParaRPr sz="4200"/>
          </a:p>
        </p:txBody>
      </p:sp>
      <p:sp>
        <p:nvSpPr>
          <p:cNvPr id="73" name="Google Shape;73;g11497ec3f9e_0_17">
            <a:hlinkClick r:id="rId3"/>
          </p:cNvPr>
          <p:cNvSpPr txBox="1"/>
          <p:nvPr/>
        </p:nvSpPr>
        <p:spPr>
          <a:xfrm>
            <a:off x="1320425" y="5879375"/>
            <a:ext cx="97461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sv-SE" sz="1800" b="0" i="0" u="none" strike="noStrike" cap="none">
                <a:solidFill>
                  <a:schemeClr val="dk1"/>
                </a:solidFill>
                <a:latin typeface="Calibri"/>
                <a:ea typeface="Calibri"/>
                <a:cs typeface="Calibri"/>
                <a:sym typeface="Calibri"/>
              </a:rPr>
              <a:t>https://utbildning.sisuidrottsbocker.se/fotboll/tranare/spelarutbildning/svffs-spelarutbildningsplan/</a:t>
            </a:r>
            <a:endParaRPr sz="1800" b="0" i="0" u="none" strike="noStrike" cap="none">
              <a:solidFill>
                <a:schemeClr val="dk1"/>
              </a:solidFill>
              <a:latin typeface="Calibri"/>
              <a:ea typeface="Calibri"/>
              <a:cs typeface="Calibri"/>
              <a:sym typeface="Calibri"/>
            </a:endParaRPr>
          </a:p>
        </p:txBody>
      </p:sp>
      <p:pic>
        <p:nvPicPr>
          <p:cNvPr id="74" name="Google Shape;74;g11497ec3f9e_0_17" descr="Välkommen till Skultorps IF:s Styrelse! | Skultorps IF Styrelse | laget.se"/>
          <p:cNvPicPr preferRelativeResize="0"/>
          <p:nvPr/>
        </p:nvPicPr>
        <p:blipFill rotWithShape="1">
          <a:blip r:embed="rId4">
            <a:alphaModFix/>
          </a:blip>
          <a:srcRect/>
          <a:stretch/>
        </p:blipFill>
        <p:spPr>
          <a:xfrm>
            <a:off x="10556324" y="0"/>
            <a:ext cx="1409825" cy="1562050"/>
          </a:xfrm>
          <a:prstGeom prst="rect">
            <a:avLst/>
          </a:prstGeom>
          <a:noFill/>
          <a:ln>
            <a:noFill/>
          </a:ln>
        </p:spPr>
      </p:pic>
      <p:pic>
        <p:nvPicPr>
          <p:cNvPr id="75" name="Google Shape;75;g11497ec3f9e_0_17"/>
          <p:cNvPicPr preferRelativeResize="0"/>
          <p:nvPr/>
        </p:nvPicPr>
        <p:blipFill rotWithShape="1">
          <a:blip r:embed="rId5">
            <a:alphaModFix/>
          </a:blip>
          <a:srcRect/>
          <a:stretch/>
        </p:blipFill>
        <p:spPr>
          <a:xfrm>
            <a:off x="1053425" y="1004299"/>
            <a:ext cx="8229400" cy="47096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g11497ec3f9e_0_24"/>
          <p:cNvSpPr txBox="1">
            <a:spLocks noGrp="1"/>
          </p:cNvSpPr>
          <p:nvPr>
            <p:ph type="ctrTitle"/>
          </p:nvPr>
        </p:nvSpPr>
        <p:spPr>
          <a:xfrm>
            <a:off x="1524000" y="175877"/>
            <a:ext cx="9144000" cy="6087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a:t>SIF organisation</a:t>
            </a:r>
            <a:endParaRPr sz="4000"/>
          </a:p>
        </p:txBody>
      </p:sp>
      <p:sp>
        <p:nvSpPr>
          <p:cNvPr id="81" name="Google Shape;81;g11497ec3f9e_0_24">
            <a:hlinkClick r:id="rId3"/>
          </p:cNvPr>
          <p:cNvSpPr txBox="1"/>
          <p:nvPr/>
        </p:nvSpPr>
        <p:spPr>
          <a:xfrm>
            <a:off x="3049250" y="5713963"/>
            <a:ext cx="60936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sv-SE" sz="1800" b="0" i="0" u="none" strike="noStrike" cap="none">
                <a:solidFill>
                  <a:schemeClr val="dk1"/>
                </a:solidFill>
                <a:latin typeface="Calibri"/>
                <a:ea typeface="Calibri"/>
                <a:cs typeface="Calibri"/>
                <a:sym typeface="Calibri"/>
              </a:rPr>
              <a:t>https://www.laget.se/SkultorpsIF/Document</a:t>
            </a:r>
            <a:endParaRPr sz="1800" b="0" i="0" u="none" strike="noStrike" cap="none">
              <a:solidFill>
                <a:schemeClr val="dk1"/>
              </a:solidFill>
              <a:latin typeface="Calibri"/>
              <a:ea typeface="Calibri"/>
              <a:cs typeface="Calibri"/>
              <a:sym typeface="Calibri"/>
            </a:endParaRPr>
          </a:p>
        </p:txBody>
      </p:sp>
      <p:pic>
        <p:nvPicPr>
          <p:cNvPr id="82" name="Google Shape;82;g11497ec3f9e_0_24" descr="Välkommen till Skultorps IF:s Styrelse! | Skultorps IF Styrelse | laget.se"/>
          <p:cNvPicPr preferRelativeResize="0"/>
          <p:nvPr/>
        </p:nvPicPr>
        <p:blipFill rotWithShape="1">
          <a:blip r:embed="rId4">
            <a:alphaModFix/>
          </a:blip>
          <a:srcRect/>
          <a:stretch/>
        </p:blipFill>
        <p:spPr>
          <a:xfrm>
            <a:off x="10824720" y="0"/>
            <a:ext cx="1141425" cy="1264675"/>
          </a:xfrm>
          <a:prstGeom prst="rect">
            <a:avLst/>
          </a:prstGeom>
          <a:noFill/>
          <a:ln>
            <a:noFill/>
          </a:ln>
        </p:spPr>
      </p:pic>
      <p:pic>
        <p:nvPicPr>
          <p:cNvPr id="83" name="Google Shape;83;g11497ec3f9e_0_24"/>
          <p:cNvPicPr preferRelativeResize="0"/>
          <p:nvPr/>
        </p:nvPicPr>
        <p:blipFill rotWithShape="1">
          <a:blip r:embed="rId5">
            <a:alphaModFix/>
          </a:blip>
          <a:srcRect/>
          <a:stretch/>
        </p:blipFill>
        <p:spPr>
          <a:xfrm>
            <a:off x="915825" y="784574"/>
            <a:ext cx="9628999" cy="54994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5"/>
          <p:cNvSpPr txBox="1">
            <a:spLocks noGrp="1"/>
          </p:cNvSpPr>
          <p:nvPr>
            <p:ph type="ctrTitle"/>
          </p:nvPr>
        </p:nvSpPr>
        <p:spPr>
          <a:xfrm>
            <a:off x="1524000" y="237944"/>
            <a:ext cx="9144000" cy="616496"/>
          </a:xfrm>
          <a:prstGeom prst="rect">
            <a:avLst/>
          </a:prstGeom>
          <a:noFill/>
          <a:ln>
            <a:noFill/>
          </a:ln>
        </p:spPr>
        <p:txBody>
          <a:bodyPr spcFirstLastPara="1" wrap="square" lIns="91425" tIns="45700" rIns="91425" bIns="45700" anchor="b" anchorCtr="0">
            <a:noAutofit/>
          </a:bodyPr>
          <a:lstStyle/>
          <a:p>
            <a:pPr marL="0" marR="0" lvl="0" indent="0" algn="ctr" rtl="0">
              <a:lnSpc>
                <a:spcPct val="90000"/>
              </a:lnSpc>
              <a:spcBef>
                <a:spcPts val="0"/>
              </a:spcBef>
              <a:spcAft>
                <a:spcPts val="0"/>
              </a:spcAft>
              <a:buClr>
                <a:schemeClr val="dk1"/>
              </a:buClr>
              <a:buSzPts val="6000"/>
              <a:buFont typeface="Calibri"/>
              <a:buNone/>
            </a:pPr>
            <a:r>
              <a:rPr lang="sv-SE" sz="3200" dirty="0"/>
              <a:t>SIF arbetsgrupper, vi behöver frivilliga att hjälpa till</a:t>
            </a:r>
            <a:br>
              <a:rPr lang="sv-SE" sz="3200" dirty="0"/>
            </a:br>
            <a:r>
              <a:rPr lang="sv-SE" sz="1800" dirty="0"/>
              <a:t>Kontakta: </a:t>
            </a:r>
            <a:r>
              <a:rPr lang="sv-SE" sz="1800" dirty="0">
                <a:hlinkClick r:id="rId3"/>
              </a:rPr>
              <a:t>kansli@skultorpsif.o.se</a:t>
            </a:r>
            <a:endParaRPr sz="3200" dirty="0"/>
          </a:p>
        </p:txBody>
      </p:sp>
      <p:graphicFrame>
        <p:nvGraphicFramePr>
          <p:cNvPr id="110" name="Google Shape;110;p15"/>
          <p:cNvGraphicFramePr/>
          <p:nvPr/>
        </p:nvGraphicFramePr>
        <p:xfrm>
          <a:off x="896078" y="1061781"/>
          <a:ext cx="10399850" cy="5168765"/>
        </p:xfrm>
        <a:graphic>
          <a:graphicData uri="http://schemas.openxmlformats.org/drawingml/2006/table">
            <a:tbl>
              <a:tblPr firstRow="1" bandRow="1">
                <a:noFill/>
                <a:tableStyleId>{6E6102A0-2FD2-4AF9-A7E4-77E87FC8A412}</a:tableStyleId>
              </a:tblPr>
              <a:tblGrid>
                <a:gridCol w="1682225">
                  <a:extLst>
                    <a:ext uri="{9D8B030D-6E8A-4147-A177-3AD203B41FA5}">
                      <a16:colId xmlns:a16="http://schemas.microsoft.com/office/drawing/2014/main" val="20000"/>
                    </a:ext>
                  </a:extLst>
                </a:gridCol>
                <a:gridCol w="5251000">
                  <a:extLst>
                    <a:ext uri="{9D8B030D-6E8A-4147-A177-3AD203B41FA5}">
                      <a16:colId xmlns:a16="http://schemas.microsoft.com/office/drawing/2014/main" val="20001"/>
                    </a:ext>
                  </a:extLst>
                </a:gridCol>
                <a:gridCol w="3466625">
                  <a:extLst>
                    <a:ext uri="{9D8B030D-6E8A-4147-A177-3AD203B41FA5}">
                      <a16:colId xmlns:a16="http://schemas.microsoft.com/office/drawing/2014/main" val="20002"/>
                    </a:ext>
                  </a:extLst>
                </a:gridCol>
              </a:tblGrid>
              <a:tr h="474775">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Beskrivning</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Tidsåtgång</a:t>
                      </a:r>
                      <a:endParaRPr sz="1400" u="none" strike="noStrike" cap="none"/>
                    </a:p>
                  </a:txBody>
                  <a:tcPr marL="91450" marR="91450" marT="45725" marB="45725"/>
                </a:tc>
                <a:extLst>
                  <a:ext uri="{0D108BD9-81ED-4DB2-BD59-A6C34878D82A}">
                    <a16:rowId xmlns:a16="http://schemas.microsoft.com/office/drawing/2014/main" val="10000"/>
                  </a:ext>
                </a:extLst>
              </a:tr>
              <a:tr h="474650">
                <a:tc>
                  <a:txBody>
                    <a:bodyPr/>
                    <a:lstStyle/>
                    <a:p>
                      <a:pPr marL="0" marR="0" lvl="0" indent="0" algn="l" rtl="0">
                        <a:lnSpc>
                          <a:spcPct val="100000"/>
                        </a:lnSpc>
                        <a:spcBef>
                          <a:spcPts val="0"/>
                        </a:spcBef>
                        <a:spcAft>
                          <a:spcPts val="0"/>
                        </a:spcAft>
                        <a:buNone/>
                      </a:pPr>
                      <a:r>
                        <a:rPr lang="sv-SE" sz="1400" u="none" strike="noStrike" cap="none"/>
                        <a:t>Klädgrupp</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Delta i att arrangera klädprovningar, hantera vissa ordrar, vara kontakt för medlemmar i klubben för frågor</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Arangera klädprovningar 2-3 gånger per år. Kontakt person för frågor</a:t>
                      </a:r>
                      <a:endParaRPr sz="1400" u="none" strike="noStrike" cap="none"/>
                    </a:p>
                  </a:txBody>
                  <a:tcPr marL="91450" marR="91450" marT="45725" marB="45725"/>
                </a:tc>
                <a:extLst>
                  <a:ext uri="{0D108BD9-81ED-4DB2-BD59-A6C34878D82A}">
                    <a16:rowId xmlns:a16="http://schemas.microsoft.com/office/drawing/2014/main" val="10001"/>
                  </a:ext>
                </a:extLst>
              </a:tr>
              <a:tr h="474650">
                <a:tc>
                  <a:txBody>
                    <a:bodyPr/>
                    <a:lstStyle/>
                    <a:p>
                      <a:pPr marL="0" marR="0" lvl="0" indent="0" algn="l" rtl="0">
                        <a:lnSpc>
                          <a:spcPct val="100000"/>
                        </a:lnSpc>
                        <a:spcBef>
                          <a:spcPts val="0"/>
                        </a:spcBef>
                        <a:spcAft>
                          <a:spcPts val="0"/>
                        </a:spcAft>
                        <a:buNone/>
                      </a:pPr>
                      <a:r>
                        <a:rPr lang="sv-SE" sz="1400" u="none" strike="noStrike" cap="none"/>
                        <a:t>Ungdomsgrupp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Planera och medverka i ungdomsgruppens aktiviteter, följa upp lagens utveckling och vara behjälplig vid frågor. Hanterapraktiska frågeställningar om seriespel, matchkläder, men också jobba aktivt med att skapa en bra kultur i SIF med våra värdegrunder som bas. </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Möte för planering 1 gång i månaden, diskutera med lag om olika frågor under säsong. </a:t>
                      </a:r>
                      <a:endParaRPr sz="1400" u="none" strike="noStrike" cap="none"/>
                    </a:p>
                  </a:txBody>
                  <a:tcPr marL="91450" marR="91450" marT="45725" marB="45725"/>
                </a:tc>
                <a:extLst>
                  <a:ext uri="{0D108BD9-81ED-4DB2-BD59-A6C34878D82A}">
                    <a16:rowId xmlns:a16="http://schemas.microsoft.com/office/drawing/2014/main" val="10002"/>
                  </a:ext>
                </a:extLst>
              </a:tr>
              <a:tr h="474650">
                <a:tc>
                  <a:txBody>
                    <a:bodyPr/>
                    <a:lstStyle/>
                    <a:p>
                      <a:pPr marL="0" marR="0" lvl="0" indent="0" algn="l" rtl="0">
                        <a:lnSpc>
                          <a:spcPct val="100000"/>
                        </a:lnSpc>
                        <a:spcBef>
                          <a:spcPts val="0"/>
                        </a:spcBef>
                        <a:spcAft>
                          <a:spcPts val="0"/>
                        </a:spcAft>
                        <a:buNone/>
                      </a:pPr>
                      <a:r>
                        <a:rPr lang="sv-SE" sz="1400" u="none" strike="noStrike" cap="none"/>
                        <a:t>Anläggningsgrupp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Medverka i att underhålla och förbättra Orkanvallen. Gärna någon med bra utrustning hemma eller någon händig</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Insatser vid olika tillfällen som bestäms av gruppen. Som exempel vårstädning</a:t>
                      </a:r>
                      <a:endParaRPr sz="1400" u="none" strike="noStrike" cap="none"/>
                    </a:p>
                  </a:txBody>
                  <a:tcPr marL="91450" marR="91450" marT="45725" marB="45725"/>
                </a:tc>
                <a:extLst>
                  <a:ext uri="{0D108BD9-81ED-4DB2-BD59-A6C34878D82A}">
                    <a16:rowId xmlns:a16="http://schemas.microsoft.com/office/drawing/2014/main" val="10003"/>
                  </a:ext>
                </a:extLst>
              </a:tr>
              <a:tr h="474650">
                <a:tc>
                  <a:txBody>
                    <a:bodyPr/>
                    <a:lstStyle/>
                    <a:p>
                      <a:pPr marL="0" marR="0" lvl="0" indent="0" algn="l" rtl="0">
                        <a:lnSpc>
                          <a:spcPct val="100000"/>
                        </a:lnSpc>
                        <a:spcBef>
                          <a:spcPts val="0"/>
                        </a:spcBef>
                        <a:spcAft>
                          <a:spcPts val="0"/>
                        </a:spcAft>
                        <a:buNone/>
                      </a:pPr>
                      <a:r>
                        <a:rPr lang="sv-SE" sz="1400" u="none" strike="noStrike" cap="none"/>
                        <a:t>Kioskgrupp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Planera inköp, sortiment och planera årets kiosk-schema. Se till att vi har en fin koisk som omsätter bra</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Punktinsatster vid uppstart av året, extra vid cuper som Skadevi och Nabben</a:t>
                      </a:r>
                      <a:endParaRPr sz="1400" u="none" strike="noStrike" cap="none"/>
                    </a:p>
                  </a:txBody>
                  <a:tcPr marL="91450" marR="91450" marT="45725" marB="45725"/>
                </a:tc>
                <a:extLst>
                  <a:ext uri="{0D108BD9-81ED-4DB2-BD59-A6C34878D82A}">
                    <a16:rowId xmlns:a16="http://schemas.microsoft.com/office/drawing/2014/main" val="10004"/>
                  </a:ext>
                </a:extLst>
              </a:tr>
              <a:tr h="474650">
                <a:tc>
                  <a:txBody>
                    <a:bodyPr/>
                    <a:lstStyle/>
                    <a:p>
                      <a:pPr marL="0" marR="0" lvl="0" indent="0" algn="l" rtl="0">
                        <a:lnSpc>
                          <a:spcPct val="100000"/>
                        </a:lnSpc>
                        <a:spcBef>
                          <a:spcPts val="0"/>
                        </a:spcBef>
                        <a:spcAft>
                          <a:spcPts val="0"/>
                        </a:spcAft>
                        <a:buNone/>
                      </a:pPr>
                      <a:r>
                        <a:rPr lang="sv-SE" sz="1400" u="none" strike="noStrike" cap="none"/>
                        <a:t>Marknadsgrupp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Följa en detaljerad plan för sponsorer, kontakta våra nuvarande sponsorer i början på året och förlänga kontrakt. Ev kontakta nya sponsoser och erbjud vårt paket. Se till att skyltar mm uppdateras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Mest December till Februari ett antal timmar för att kontakta sponsorer, gärna dagtid</a:t>
                      </a:r>
                      <a:endParaRPr sz="1400" u="none" strike="noStrike" cap="none"/>
                    </a:p>
                  </a:txBody>
                  <a:tcPr marL="91450" marR="91450" marT="45725" marB="45725"/>
                </a:tc>
                <a:extLst>
                  <a:ext uri="{0D108BD9-81ED-4DB2-BD59-A6C34878D82A}">
                    <a16:rowId xmlns:a16="http://schemas.microsoft.com/office/drawing/2014/main" val="10005"/>
                  </a:ext>
                </a:extLst>
              </a:tr>
              <a:tr h="474650">
                <a:tc>
                  <a:txBody>
                    <a:bodyPr/>
                    <a:lstStyle/>
                    <a:p>
                      <a:pPr marL="0" marR="0" lvl="0" indent="0" algn="l" rtl="0">
                        <a:lnSpc>
                          <a:spcPct val="100000"/>
                        </a:lnSpc>
                        <a:spcBef>
                          <a:spcPts val="0"/>
                        </a:spcBef>
                        <a:spcAft>
                          <a:spcPts val="0"/>
                        </a:spcAft>
                        <a:buNone/>
                      </a:pPr>
                      <a:r>
                        <a:rPr lang="sv-SE" sz="1400" u="none" strike="noStrike" cap="none"/>
                        <a:t>Ekonomigrupp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Stödja vår kassör och kanslist med olika uppgifter, mest administration och svara på frågor. Uppföljning</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Några timmar i månaden. Strukturerad person behövs, inte ekonomibakgrund</a:t>
                      </a:r>
                      <a:endParaRPr sz="1400" u="none" strike="noStrike" cap="none"/>
                    </a:p>
                  </a:txBody>
                  <a:tcPr marL="91450" marR="91450" marT="45725" marB="45725"/>
                </a:tc>
                <a:extLst>
                  <a:ext uri="{0D108BD9-81ED-4DB2-BD59-A6C34878D82A}">
                    <a16:rowId xmlns:a16="http://schemas.microsoft.com/office/drawing/2014/main" val="10006"/>
                  </a:ext>
                </a:extLst>
              </a:tr>
              <a:tr h="474650">
                <a:tc>
                  <a:txBody>
                    <a:bodyPr/>
                    <a:lstStyle/>
                    <a:p>
                      <a:pPr marL="0" marR="0" lvl="0" indent="0" algn="l" rtl="0">
                        <a:lnSpc>
                          <a:spcPct val="100000"/>
                        </a:lnSpc>
                        <a:spcBef>
                          <a:spcPts val="0"/>
                        </a:spcBef>
                        <a:spcAft>
                          <a:spcPts val="0"/>
                        </a:spcAft>
                        <a:buNone/>
                      </a:pPr>
                      <a:r>
                        <a:rPr lang="sv-SE"/>
                        <a:t>Nabben Cup general</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a:t>Leda ett team av personer som driver planering och beslutar om aktiviteter för en lyckad cup. Alla lag är involverade</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a:t>en gång i månaden from dec-juli, och dagarna före och under cupen</a:t>
                      </a:r>
                      <a:endParaRPr sz="1400" u="none" strike="noStrike" cap="none"/>
                    </a:p>
                  </a:txBody>
                  <a:tcPr marL="91450" marR="91450" marT="45725" marB="45725"/>
                </a:tc>
                <a:extLst>
                  <a:ext uri="{0D108BD9-81ED-4DB2-BD59-A6C34878D82A}">
                    <a16:rowId xmlns:a16="http://schemas.microsoft.com/office/drawing/2014/main" val="10007"/>
                  </a:ext>
                </a:extLst>
              </a:tr>
            </a:tbl>
          </a:graphicData>
        </a:graphic>
      </p:graphicFrame>
      <p:sp>
        <p:nvSpPr>
          <p:cNvPr id="111" name="Google Shape;111;p15"/>
          <p:cNvSpPr txBox="1"/>
          <p:nvPr/>
        </p:nvSpPr>
        <p:spPr>
          <a:xfrm>
            <a:off x="2328262" y="6394344"/>
            <a:ext cx="76626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sv-SE" sz="1400" b="0" i="0" u="none" strike="noStrike" cap="none">
                <a:solidFill>
                  <a:srgbClr val="000000"/>
                </a:solidFill>
                <a:latin typeface="Arial"/>
                <a:ea typeface="Arial"/>
                <a:cs typeface="Arial"/>
                <a:sym typeface="Arial"/>
              </a:rPr>
              <a:t>Det finne en ledare för varje grupp, men vi behöver fylla på med medlemmar som kan hjälpa till</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1E58D2-8EF5-417B-81F8-EBD048919E7F}"/>
              </a:ext>
            </a:extLst>
          </p:cNvPr>
          <p:cNvSpPr>
            <a:spLocks noGrp="1"/>
          </p:cNvSpPr>
          <p:nvPr>
            <p:ph type="ctrTitle"/>
          </p:nvPr>
        </p:nvSpPr>
        <p:spPr>
          <a:xfrm>
            <a:off x="1524000" y="30678"/>
            <a:ext cx="9144000" cy="1202698"/>
          </a:xfrm>
        </p:spPr>
        <p:txBody>
          <a:bodyPr/>
          <a:lstStyle/>
          <a:p>
            <a:pPr algn="l"/>
            <a:r>
              <a:rPr lang="sv-SE" dirty="0"/>
              <a:t>Våren 2022, F13</a:t>
            </a:r>
          </a:p>
        </p:txBody>
      </p:sp>
      <p:sp>
        <p:nvSpPr>
          <p:cNvPr id="3" name="Underrubrik 2">
            <a:extLst>
              <a:ext uri="{FF2B5EF4-FFF2-40B4-BE49-F238E27FC236}">
                <a16:creationId xmlns:a16="http://schemas.microsoft.com/office/drawing/2014/main" id="{70F1A12A-3416-4487-AB55-7CA31B6270D4}"/>
              </a:ext>
            </a:extLst>
          </p:cNvPr>
          <p:cNvSpPr>
            <a:spLocks noGrp="1"/>
          </p:cNvSpPr>
          <p:nvPr>
            <p:ph type="subTitle" idx="1"/>
          </p:nvPr>
        </p:nvSpPr>
        <p:spPr>
          <a:xfrm>
            <a:off x="1524000" y="1233376"/>
            <a:ext cx="9144000" cy="5156791"/>
          </a:xfrm>
        </p:spPr>
        <p:txBody>
          <a:bodyPr/>
          <a:lstStyle/>
          <a:p>
            <a:pPr algn="l"/>
            <a:r>
              <a:rPr lang="sv-SE" sz="3200" dirty="0"/>
              <a:t>Träningar tisdag 17.30-18.30 Bosse </a:t>
            </a:r>
            <a:br>
              <a:rPr lang="sv-SE" sz="3200" dirty="0"/>
            </a:br>
            <a:r>
              <a:rPr lang="sv-SE" sz="3200" dirty="0"/>
              <a:t>Träning/Match söndag 14.30-16 Putte</a:t>
            </a:r>
            <a:br>
              <a:rPr lang="sv-SE" sz="3200" dirty="0"/>
            </a:br>
            <a:r>
              <a:rPr lang="sv-SE" sz="3200" dirty="0"/>
              <a:t>Tisdag 21 juni sista träningen innan sommaruppehåll</a:t>
            </a:r>
            <a:br>
              <a:rPr lang="sv-SE" sz="3200" dirty="0"/>
            </a:br>
            <a:br>
              <a:rPr lang="sv-SE" sz="3200" dirty="0"/>
            </a:br>
            <a:r>
              <a:rPr lang="sv-SE" sz="3200" dirty="0"/>
              <a:t>Två lag anmälda till seriespel</a:t>
            </a:r>
            <a:br>
              <a:rPr lang="sv-SE" sz="3200" dirty="0"/>
            </a:br>
            <a:r>
              <a:rPr lang="sv-SE" sz="3200" dirty="0"/>
              <a:t>(Bortamatcher bestäms av bortalaget)</a:t>
            </a:r>
            <a:br>
              <a:rPr lang="sv-SE" sz="3200" dirty="0"/>
            </a:br>
            <a:r>
              <a:rPr lang="sv-SE" sz="3200" dirty="0"/>
              <a:t>Önskar hjälp i tränargruppen! 15 maj och 12 juni</a:t>
            </a:r>
            <a:br>
              <a:rPr lang="sv-SE" sz="3200" dirty="0"/>
            </a:br>
            <a:br>
              <a:rPr lang="sv-SE" sz="3200" dirty="0"/>
            </a:br>
            <a:r>
              <a:rPr lang="sv-SE" sz="3200" b="1" dirty="0"/>
              <a:t>Håll koll i kalendern och information på laget.se, </a:t>
            </a:r>
            <a:r>
              <a:rPr lang="sv-SE" sz="3200" b="1" dirty="0" err="1"/>
              <a:t>app</a:t>
            </a:r>
            <a:r>
              <a:rPr lang="sv-SE" sz="3200" b="1" dirty="0"/>
              <a:t> och notiser!</a:t>
            </a:r>
            <a:br>
              <a:rPr lang="sv-SE" sz="3200" b="1" dirty="0"/>
            </a:br>
            <a:br>
              <a:rPr lang="sv-SE" sz="3200" b="1" dirty="0"/>
            </a:br>
            <a:r>
              <a:rPr lang="sv-SE" sz="3200" dirty="0"/>
              <a:t>Nabben cup, 27 augusti</a:t>
            </a:r>
          </a:p>
        </p:txBody>
      </p:sp>
    </p:spTree>
    <p:extLst>
      <p:ext uri="{BB962C8B-B14F-4D97-AF65-F5344CB8AC3E}">
        <p14:creationId xmlns:p14="http://schemas.microsoft.com/office/powerpoint/2010/main" val="1460075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6B9F1288-4D46-48D6-8C0F-34E7B6D03C96}"/>
              </a:ext>
            </a:extLst>
          </p:cNvPr>
          <p:cNvSpPr>
            <a:spLocks noGrp="1"/>
          </p:cNvSpPr>
          <p:nvPr>
            <p:ph type="ctrTitle"/>
          </p:nvPr>
        </p:nvSpPr>
        <p:spPr>
          <a:xfrm>
            <a:off x="1524000" y="1132995"/>
            <a:ext cx="9144000" cy="2387600"/>
          </a:xfrm>
        </p:spPr>
        <p:txBody>
          <a:bodyPr/>
          <a:lstStyle/>
          <a:p>
            <a:pPr algn="l"/>
            <a:r>
              <a:rPr lang="sv-SE" dirty="0"/>
              <a:t>Hösten 2022</a:t>
            </a:r>
            <a:br>
              <a:rPr lang="sv-SE" dirty="0"/>
            </a:br>
            <a:r>
              <a:rPr lang="sv-SE" sz="3600" dirty="0"/>
              <a:t>Start tisdag v. 32, mer info kommer!</a:t>
            </a:r>
          </a:p>
        </p:txBody>
      </p:sp>
    </p:spTree>
    <p:extLst>
      <p:ext uri="{BB962C8B-B14F-4D97-AF65-F5344CB8AC3E}">
        <p14:creationId xmlns:p14="http://schemas.microsoft.com/office/powerpoint/2010/main" val="4294503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9353FD9-E3A3-4611-8976-DF19E5444B56}"/>
              </a:ext>
            </a:extLst>
          </p:cNvPr>
          <p:cNvSpPr>
            <a:spLocks noGrp="1"/>
          </p:cNvSpPr>
          <p:nvPr>
            <p:ph type="ctrTitle"/>
          </p:nvPr>
        </p:nvSpPr>
        <p:spPr>
          <a:xfrm>
            <a:off x="1757917" y="-191387"/>
            <a:ext cx="9144000" cy="1156586"/>
          </a:xfrm>
        </p:spPr>
        <p:txBody>
          <a:bodyPr/>
          <a:lstStyle/>
          <a:p>
            <a:pPr algn="l"/>
            <a:r>
              <a:rPr lang="sv-SE" dirty="0"/>
              <a:t>Lagföräldrar</a:t>
            </a:r>
          </a:p>
        </p:txBody>
      </p:sp>
      <p:sp>
        <p:nvSpPr>
          <p:cNvPr id="3" name="Underrubrik 2">
            <a:extLst>
              <a:ext uri="{FF2B5EF4-FFF2-40B4-BE49-F238E27FC236}">
                <a16:creationId xmlns:a16="http://schemas.microsoft.com/office/drawing/2014/main" id="{14D5CBCB-F50A-4039-AD43-5A454E3FAB91}"/>
              </a:ext>
            </a:extLst>
          </p:cNvPr>
          <p:cNvSpPr>
            <a:spLocks noGrp="1"/>
          </p:cNvSpPr>
          <p:nvPr>
            <p:ph type="subTitle" idx="1"/>
          </p:nvPr>
        </p:nvSpPr>
        <p:spPr>
          <a:xfrm>
            <a:off x="1290083" y="965199"/>
            <a:ext cx="9353107" cy="5265479"/>
          </a:xfrm>
        </p:spPr>
        <p:txBody>
          <a:bodyPr/>
          <a:lstStyle/>
          <a:p>
            <a:pPr marL="457200" lvl="1" algn="l" rtl="0">
              <a:lnSpc>
                <a:spcPct val="90000"/>
              </a:lnSpc>
              <a:spcBef>
                <a:spcPts val="500"/>
              </a:spcBef>
              <a:spcAft>
                <a:spcPts val="0"/>
              </a:spcAft>
              <a:buClr>
                <a:schemeClr val="dk1"/>
              </a:buClr>
              <a:buSzPts val="2000"/>
            </a:pPr>
            <a:r>
              <a:rPr lang="sv-SE" sz="3200" dirty="0"/>
              <a:t>Två föräldrarepresentanter ska utses </a:t>
            </a:r>
            <a:br>
              <a:rPr lang="sv-SE" sz="3200" dirty="0"/>
            </a:br>
            <a:r>
              <a:rPr lang="sv-SE" sz="3200" dirty="0"/>
              <a:t>(registerutdrag krävs!)</a:t>
            </a:r>
            <a:br>
              <a:rPr lang="sv-SE" sz="3200" dirty="0"/>
            </a:br>
            <a:br>
              <a:rPr lang="sv-SE" sz="3200" dirty="0"/>
            </a:br>
            <a:r>
              <a:rPr lang="sv-SE" sz="3200" dirty="0"/>
              <a:t>En för att supporta laget: ex: matchvärd, planera skjuts, support vid cuper, support i omklädningsrum. Samt hjälpa till med värdegrundsarbete i laget</a:t>
            </a:r>
            <a:br>
              <a:rPr lang="sv-SE" sz="3200" dirty="0"/>
            </a:br>
            <a:br>
              <a:rPr lang="sv-SE" sz="3200" dirty="0"/>
            </a:br>
            <a:r>
              <a:rPr lang="sv-SE" sz="3200" dirty="0"/>
              <a:t>En för att supporta lagets aktiviteter med klubben: ex Nabben cup, </a:t>
            </a:r>
            <a:r>
              <a:rPr lang="sv-SE" sz="3200" dirty="0" err="1"/>
              <a:t>Skadevi</a:t>
            </a:r>
            <a:r>
              <a:rPr lang="sv-SE" sz="3200" dirty="0"/>
              <a:t>, kiosken, idrottsrabatten och liknande uppdrag</a:t>
            </a:r>
            <a:br>
              <a:rPr lang="sv-SE" sz="3200" dirty="0"/>
            </a:br>
            <a:br>
              <a:rPr lang="sv-SE" sz="3200" dirty="0"/>
            </a:br>
            <a:r>
              <a:rPr lang="sv-SE" sz="3200" dirty="0"/>
              <a:t>Ungdomsgruppen vill ha namn, mail och nummer till dessa föräldrar</a:t>
            </a:r>
          </a:p>
          <a:p>
            <a:pPr algn="l"/>
            <a:endParaRPr lang="sv-SE" sz="3600" dirty="0"/>
          </a:p>
        </p:txBody>
      </p:sp>
    </p:spTree>
    <p:extLst>
      <p:ext uri="{BB962C8B-B14F-4D97-AF65-F5344CB8AC3E}">
        <p14:creationId xmlns:p14="http://schemas.microsoft.com/office/powerpoint/2010/main" val="313693765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937</Words>
  <Application>Microsoft Office PowerPoint</Application>
  <PresentationFormat>Bredbild</PresentationFormat>
  <Paragraphs>65</Paragraphs>
  <Slides>11</Slides>
  <Notes>7</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11</vt:i4>
      </vt:variant>
    </vt:vector>
  </HeadingPairs>
  <TitlesOfParts>
    <vt:vector size="16" baseType="lpstr">
      <vt:lpstr>Arial</vt:lpstr>
      <vt:lpstr>Calibri</vt:lpstr>
      <vt:lpstr>Calibri Light</vt:lpstr>
      <vt:lpstr>Noto Sans Symbols</vt:lpstr>
      <vt:lpstr>Office Theme</vt:lpstr>
      <vt:lpstr>Vision, Verksamhetsidé, Värdegrund</vt:lpstr>
      <vt:lpstr>Vision, Verksamhetsidé, Värdegrund</vt:lpstr>
      <vt:lpstr>Vision, Verksamhetsidé, Värdegrund</vt:lpstr>
      <vt:lpstr>Gula tråden och utvecklingspolicy inom SIF, ledare och spelare </vt:lpstr>
      <vt:lpstr>SIF organisation</vt:lpstr>
      <vt:lpstr>SIF arbetsgrupper, vi behöver frivilliga att hjälpa till Kontakta: kansli@skultorpsif.o.se</vt:lpstr>
      <vt:lpstr>Våren 2022, F13</vt:lpstr>
      <vt:lpstr>Hösten 2022 Start tisdag v. 32, mer info kommer!</vt:lpstr>
      <vt:lpstr>Lagföräldrar</vt:lpstr>
      <vt:lpstr>PowerPoint-presentation</vt:lpstr>
      <vt:lpstr>Frida, 0723114060 Linda, 0768820680 Sofia, 0704603166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Skultorps IF</dc:title>
  <dc:creator>Grönlund Erik</dc:creator>
  <cp:lastModifiedBy>Mikael Thorvald</cp:lastModifiedBy>
  <cp:revision>6</cp:revision>
  <dcterms:created xsi:type="dcterms:W3CDTF">2022-01-31T18:06:53Z</dcterms:created>
  <dcterms:modified xsi:type="dcterms:W3CDTF">2022-04-18T09:14:45Z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540963-e559-4020-8a90-fe8a502c2801_Enabled">
    <vt:lpwstr>true</vt:lpwstr>
  </property>
  <property fmtid="{D5CDD505-2E9C-101B-9397-08002B2CF9AE}" pid="3" name="MSIP_Label_19540963-e559-4020-8a90-fe8a502c2801_SetDate">
    <vt:lpwstr>2022-01-31T18:06:54Z</vt:lpwstr>
  </property>
  <property fmtid="{D5CDD505-2E9C-101B-9397-08002B2CF9AE}" pid="4" name="MSIP_Label_19540963-e559-4020-8a90-fe8a502c2801_Method">
    <vt:lpwstr>Standard</vt:lpwstr>
  </property>
  <property fmtid="{D5CDD505-2E9C-101B-9397-08002B2CF9AE}" pid="5" name="MSIP_Label_19540963-e559-4020-8a90-fe8a502c2801_Name">
    <vt:lpwstr>19540963-e559-4020-8a90-fe8a502c2801</vt:lpwstr>
  </property>
  <property fmtid="{D5CDD505-2E9C-101B-9397-08002B2CF9AE}" pid="6" name="MSIP_Label_19540963-e559-4020-8a90-fe8a502c2801_SiteId">
    <vt:lpwstr>f25493ae-1c98-41d7-8a33-0be75f5fe603</vt:lpwstr>
  </property>
  <property fmtid="{D5CDD505-2E9C-101B-9397-08002B2CF9AE}" pid="7" name="MSIP_Label_19540963-e559-4020-8a90-fe8a502c2801_ActionId">
    <vt:lpwstr>1124001c-82e8-4825-8928-a389f5ca5fc4</vt:lpwstr>
  </property>
  <property fmtid="{D5CDD505-2E9C-101B-9397-08002B2CF9AE}" pid="8" name="MSIP_Label_19540963-e559-4020-8a90-fe8a502c2801_ContentBits">
    <vt:lpwstr>0</vt:lpwstr>
  </property>
</Properties>
</file>