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15" r:id="rId2"/>
    <p:sldId id="283" r:id="rId3"/>
    <p:sldId id="295" r:id="rId4"/>
    <p:sldId id="422" r:id="rId5"/>
    <p:sldId id="423" r:id="rId6"/>
    <p:sldId id="420" r:id="rId7"/>
    <p:sldId id="421" r:id="rId8"/>
    <p:sldId id="429" r:id="rId9"/>
    <p:sldId id="430" r:id="rId10"/>
    <p:sldId id="428" r:id="rId11"/>
    <p:sldId id="427" r:id="rId12"/>
    <p:sldId id="431" r:id="rId13"/>
    <p:sldId id="432" r:id="rId14"/>
    <p:sldId id="433" r:id="rId15"/>
    <p:sldId id="434" r:id="rId16"/>
    <p:sldId id="435" r:id="rId17"/>
    <p:sldId id="436" r:id="rId18"/>
    <p:sldId id="438" r:id="rId19"/>
    <p:sldId id="441" r:id="rId20"/>
    <p:sldId id="440" r:id="rId21"/>
    <p:sldId id="439" r:id="rId22"/>
    <p:sldId id="437" r:id="rId23"/>
    <p:sldId id="442" r:id="rId24"/>
  </p:sldIdLst>
  <p:sldSz cx="12192000" cy="6858000"/>
  <p:notesSz cx="6797675"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596" autoAdjust="0"/>
  </p:normalViewPr>
  <p:slideViewPr>
    <p:cSldViewPr snapToGrid="0">
      <p:cViewPr varScale="1">
        <p:scale>
          <a:sx n="80" d="100"/>
          <a:sy n="80" d="100"/>
        </p:scale>
        <p:origin x="-93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2A8CC5C2-1FFF-44E3-A2AF-898E2186F008}" type="datetimeFigureOut">
              <a:rPr lang="sv-SE" smtClean="0"/>
              <a:t>2021-10-03</a:t>
            </a:fld>
            <a:endParaRPr lang="sv-SE"/>
          </a:p>
        </p:txBody>
      </p:sp>
      <p:sp>
        <p:nvSpPr>
          <p:cNvPr id="4" name="Platshållare för bildobjekt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DB8C216D-629E-4C46-A1AF-9824A5DA4BC2}" type="slidenum">
              <a:rPr lang="sv-SE" smtClean="0"/>
              <a:t>‹#›</a:t>
            </a:fld>
            <a:endParaRPr lang="sv-SE"/>
          </a:p>
        </p:txBody>
      </p:sp>
    </p:spTree>
    <p:extLst>
      <p:ext uri="{BB962C8B-B14F-4D97-AF65-F5344CB8AC3E}">
        <p14:creationId xmlns:p14="http://schemas.microsoft.com/office/powerpoint/2010/main" val="152103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a:t>
            </a:fld>
            <a:endParaRPr lang="sv-SE"/>
          </a:p>
        </p:txBody>
      </p:sp>
    </p:spTree>
    <p:extLst>
      <p:ext uri="{BB962C8B-B14F-4D97-AF65-F5344CB8AC3E}">
        <p14:creationId xmlns:p14="http://schemas.microsoft.com/office/powerpoint/2010/main" val="277744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2</a:t>
            </a:fld>
            <a:endParaRPr lang="sv-SE"/>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11</a:t>
            </a:fld>
            <a:endParaRPr lang="sv-SE"/>
          </a:p>
        </p:txBody>
      </p:sp>
    </p:spTree>
    <p:extLst>
      <p:ext uri="{BB962C8B-B14F-4D97-AF65-F5344CB8AC3E}">
        <p14:creationId xmlns:p14="http://schemas.microsoft.com/office/powerpoint/2010/main" val="16112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17</a:t>
            </a:fld>
            <a:endParaRPr lang="sv-SE"/>
          </a:p>
        </p:txBody>
      </p:sp>
    </p:spTree>
    <p:extLst>
      <p:ext uri="{BB962C8B-B14F-4D97-AF65-F5344CB8AC3E}">
        <p14:creationId xmlns:p14="http://schemas.microsoft.com/office/powerpoint/2010/main" val="344923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18</a:t>
            </a:fld>
            <a:endParaRPr lang="sv-SE"/>
          </a:p>
        </p:txBody>
      </p:sp>
    </p:spTree>
    <p:extLst>
      <p:ext uri="{BB962C8B-B14F-4D97-AF65-F5344CB8AC3E}">
        <p14:creationId xmlns:p14="http://schemas.microsoft.com/office/powerpoint/2010/main" val="344923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19</a:t>
            </a:fld>
            <a:endParaRPr lang="sv-SE"/>
          </a:p>
        </p:txBody>
      </p:sp>
    </p:spTree>
    <p:extLst>
      <p:ext uri="{BB962C8B-B14F-4D97-AF65-F5344CB8AC3E}">
        <p14:creationId xmlns:p14="http://schemas.microsoft.com/office/powerpoint/2010/main" val="344923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t>2021-10-03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65130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2021-10-03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81723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2021-10-03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128955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2021-10-03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44662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t>2021-10-03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6531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t>2021-10-03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57710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t>2021-10-03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5960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t>2021-10-03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55693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t>2021-10-03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14852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t>2021-10-03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107370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t>2021-10-03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60624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C5A6D-FFC4-4C1F-ADC6-C5E5705D803A}" type="datetimeFigureOut">
              <a:rPr lang="sv-SE" smtClean="0"/>
              <a:t>2021-10-03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C7988-94A2-4357-B494-FF446E7ACE94}" type="slidenum">
              <a:rPr lang="sv-SE" smtClean="0"/>
              <a:t>‹#›</a:t>
            </a:fld>
            <a:endParaRPr lang="sv-SE"/>
          </a:p>
        </p:txBody>
      </p:sp>
    </p:spTree>
    <p:extLst>
      <p:ext uri="{BB962C8B-B14F-4D97-AF65-F5344CB8AC3E}">
        <p14:creationId xmlns:p14="http://schemas.microsoft.com/office/powerpoint/2010/main" val="234204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ib.sponsring@gmail.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laget.se/SkovdeIBF/Page/41433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olkhalsomyndigheten.se/nyheter-och-press/nyhetsarkiv/2021/september/manga-restriktioner-tas-bort-den-29-septembe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mark, sport, person, golv&#10;&#10;Automatiskt genererad beskrivning">
            <a:extLst>
              <a:ext uri="{FF2B5EF4-FFF2-40B4-BE49-F238E27FC236}">
                <a16:creationId xmlns="" xmlns:a16="http://schemas.microsoft.com/office/drawing/2014/main" id="{7101EC70-14C9-4928-815D-4F604D01A9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600000">
            <a:off x="20" y="10"/>
            <a:ext cx="12191980" cy="6857990"/>
          </a:xfrm>
          <a:prstGeom prst="rect">
            <a:avLst/>
          </a:prstGeom>
        </p:spPr>
      </p:pic>
      <p:sp>
        <p:nvSpPr>
          <p:cNvPr id="61" name="Rectangle 60">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6">
            <a:extLst>
              <a:ext uri="{FF2B5EF4-FFF2-40B4-BE49-F238E27FC236}">
                <a16:creationId xmlns="" xmlns:a16="http://schemas.microsoft.com/office/drawing/2014/main" id="{79FC9238-DBE2-4DBA-96B3-0C1659D59E37}"/>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err="1">
                <a:effectLst>
                  <a:outerShdw blurRad="38100" dist="38100" dir="2700000" algn="tl">
                    <a:srgbClr val="000000">
                      <a:alpha val="43137"/>
                    </a:srgbClr>
                  </a:outerShdw>
                </a:effectLst>
                <a:latin typeface="+mj-lt"/>
                <a:ea typeface="+mj-ea"/>
                <a:cs typeface="+mj-cs"/>
              </a:rPr>
              <a:t>Välkomna</a:t>
            </a:r>
            <a:r>
              <a:rPr lang="en-US" sz="4400" dirty="0">
                <a:effectLst>
                  <a:outerShdw blurRad="38100" dist="38100" dir="2700000" algn="tl">
                    <a:srgbClr val="000000">
                      <a:alpha val="43137"/>
                    </a:srgbClr>
                  </a:outerShdw>
                </a:effectLst>
                <a:latin typeface="+mj-lt"/>
                <a:ea typeface="+mj-ea"/>
                <a:cs typeface="+mj-cs"/>
              </a:rPr>
              <a:t> till </a:t>
            </a:r>
            <a:r>
              <a:rPr lang="en-US" sz="4400" dirty="0" err="1">
                <a:effectLst>
                  <a:outerShdw blurRad="38100" dist="38100" dir="2700000" algn="tl">
                    <a:srgbClr val="000000">
                      <a:alpha val="43137"/>
                    </a:srgbClr>
                  </a:outerShdw>
                </a:effectLst>
                <a:latin typeface="+mj-lt"/>
                <a:ea typeface="+mj-ea"/>
                <a:cs typeface="+mj-cs"/>
              </a:rPr>
              <a:t>säsongen</a:t>
            </a:r>
            <a:r>
              <a:rPr lang="en-US" sz="4400" dirty="0">
                <a:effectLst>
                  <a:outerShdw blurRad="38100" dist="38100" dir="2700000" algn="tl">
                    <a:srgbClr val="000000">
                      <a:alpha val="43137"/>
                    </a:srgbClr>
                  </a:outerShdw>
                </a:effectLst>
                <a:latin typeface="+mj-lt"/>
                <a:ea typeface="+mj-ea"/>
                <a:cs typeface="+mj-cs"/>
              </a:rPr>
              <a:t> 2021/2022</a:t>
            </a:r>
          </a:p>
        </p:txBody>
      </p:sp>
      <p:cxnSp>
        <p:nvCxnSpPr>
          <p:cNvPr id="63" name="Straight Connector 62">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3" name="Bildobjekt 22">
            <a:extLst>
              <a:ext uri="{FF2B5EF4-FFF2-40B4-BE49-F238E27FC236}">
                <a16:creationId xmlns="" xmlns:a16="http://schemas.microsoft.com/office/drawing/2014/main" id="{F43FA177-F720-43B1-8340-ADAF5E641C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681" y="5328257"/>
            <a:ext cx="1209426" cy="737173"/>
          </a:xfrm>
          <a:prstGeom prst="rect">
            <a:avLst/>
          </a:prstGeom>
        </p:spPr>
      </p:pic>
    </p:spTree>
    <p:extLst>
      <p:ext uri="{BB962C8B-B14F-4D97-AF65-F5344CB8AC3E}">
        <p14:creationId xmlns:p14="http://schemas.microsoft.com/office/powerpoint/2010/main" val="156394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 xmlns:a16="http://schemas.microsoft.com/office/drawing/2014/main" id="{B1595A09-E336-4D1B-9B3A-06A2287A54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golv, inomhus, sport&#10;&#10;Automatiskt genererad beskrivning">
            <a:extLst>
              <a:ext uri="{FF2B5EF4-FFF2-40B4-BE49-F238E27FC236}">
                <a16:creationId xmlns="" xmlns:a16="http://schemas.microsoft.com/office/drawing/2014/main" id="{140F3AE2-4B44-4B9E-9F3C-91C5DDDBEC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3" name="sketch line">
            <a:extLst>
              <a:ext uri="{FF2B5EF4-FFF2-40B4-BE49-F238E27FC236}">
                <a16:creationId xmlns="" xmlns:a16="http://schemas.microsoft.com/office/drawing/2014/main" id="{3540989C-C7B8-473B-BF87-6F2DA6A900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atshållare för innehåll 5">
            <a:extLst>
              <a:ext uri="{FF2B5EF4-FFF2-40B4-BE49-F238E27FC236}">
                <a16:creationId xmlns="" xmlns:a16="http://schemas.microsoft.com/office/drawing/2014/main" id="{C8AA1C21-887E-4D46-89E9-4002950995B5}"/>
              </a:ext>
            </a:extLst>
          </p:cNvPr>
          <p:cNvSpPr txBox="1">
            <a:spLocks/>
          </p:cNvSpPr>
          <p:nvPr/>
        </p:nvSpPr>
        <p:spPr>
          <a:xfrm>
            <a:off x="4654294" y="4777739"/>
            <a:ext cx="6897626" cy="1942550"/>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endParaRPr lang="en-US" sz="4400" dirty="0"/>
          </a:p>
          <a:p>
            <a:pPr marL="228600" lvl="1" indent="0">
              <a:buNone/>
            </a:pPr>
            <a:r>
              <a:rPr lang="en-US" sz="4400" dirty="0"/>
              <a:t>Nu ser vi </a:t>
            </a:r>
            <a:r>
              <a:rPr lang="en-US" sz="4400" dirty="0" err="1"/>
              <a:t>fram</a:t>
            </a:r>
            <a:r>
              <a:rPr lang="en-US" sz="4400" dirty="0"/>
              <a:t> </a:t>
            </a:r>
            <a:r>
              <a:rPr lang="en-US" sz="4400" dirty="0" err="1"/>
              <a:t>emot</a:t>
            </a:r>
            <a:r>
              <a:rPr lang="en-US" sz="4400" dirty="0"/>
              <a:t>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228600" lvl="1" indent="0">
              <a:buNone/>
            </a:pPr>
            <a:r>
              <a:rPr lang="en-US" sz="3300" dirty="0" err="1"/>
              <a:t>hälsar</a:t>
            </a:r>
            <a:r>
              <a:rPr lang="en-US" sz="3300" dirty="0"/>
              <a:t> </a:t>
            </a:r>
            <a:r>
              <a:rPr lang="en-US" sz="3300" dirty="0" err="1"/>
              <a:t>styrelsen</a:t>
            </a:r>
            <a:endParaRPr lang="en-US" sz="3300" dirty="0"/>
          </a:p>
          <a:p>
            <a:pPr marL="0"/>
            <a:endParaRPr lang="en-US" sz="4400" dirty="0"/>
          </a:p>
        </p:txBody>
      </p:sp>
    </p:spTree>
    <p:extLst>
      <p:ext uri="{BB962C8B-B14F-4D97-AF65-F5344CB8AC3E}">
        <p14:creationId xmlns:p14="http://schemas.microsoft.com/office/powerpoint/2010/main" val="330987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 xmlns:a16="http://schemas.microsoft.com/office/drawing/2014/main" id="{BA5B9FD2-5829-4D47-8BFF-53CDA48DAC64}"/>
              </a:ext>
            </a:extLst>
          </p:cNvPr>
          <p:cNvSpPr>
            <a:spLocks noGrp="1"/>
          </p:cNvSpPr>
          <p:nvPr>
            <p:ph type="ctrTitle"/>
          </p:nvPr>
        </p:nvSpPr>
        <p:spPr>
          <a:xfrm>
            <a:off x="1524000" y="1122363"/>
            <a:ext cx="9144000" cy="1982787"/>
          </a:xfrm>
        </p:spPr>
        <p:txBody>
          <a:bodyPr/>
          <a:lstStyle/>
          <a:p>
            <a:r>
              <a:rPr lang="sv-SE" b="1" dirty="0">
                <a:effectLst>
                  <a:outerShdw blurRad="38100" dist="38100" dir="2700000" algn="tl">
                    <a:srgbClr val="000000">
                      <a:alpha val="43137"/>
                    </a:srgbClr>
                  </a:outerShdw>
                </a:effectLst>
              </a:rPr>
              <a:t>Information från egna laget</a:t>
            </a:r>
          </a:p>
        </p:txBody>
      </p:sp>
      <p:pic>
        <p:nvPicPr>
          <p:cNvPr id="8" name="Bildobjekt 7">
            <a:extLst>
              <a:ext uri="{FF2B5EF4-FFF2-40B4-BE49-F238E27FC236}">
                <a16:creationId xmlns="" xmlns:a16="http://schemas.microsoft.com/office/drawing/2014/main" id="{9972FA43-7ADA-46CF-AFBB-12EC152B94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6083" y="3837100"/>
            <a:ext cx="2479834" cy="1511516"/>
          </a:xfrm>
          <a:prstGeom prst="rect">
            <a:avLst/>
          </a:prstGeom>
        </p:spPr>
      </p:pic>
    </p:spTree>
    <p:extLst>
      <p:ext uri="{BB962C8B-B14F-4D97-AF65-F5344CB8AC3E}">
        <p14:creationId xmlns:p14="http://schemas.microsoft.com/office/powerpoint/2010/main" val="183774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81898" y="620688"/>
            <a:ext cx="3975818" cy="563791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4385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072" y="127618"/>
            <a:ext cx="10515600" cy="1325563"/>
          </a:xfrm>
        </p:spPr>
        <p:txBody>
          <a:bodyPr/>
          <a:lstStyle/>
          <a:p>
            <a:r>
              <a:rPr lang="sv-SE" b="1" u="sng" dirty="0" smtClean="0"/>
              <a:t>Svensk Innebandys Utvecklingsmodell</a:t>
            </a:r>
            <a:endParaRPr lang="sv-SE" b="1" u="sng" dirty="0"/>
          </a:p>
        </p:txBody>
      </p:sp>
      <p:pic>
        <p:nvPicPr>
          <p:cNvPr id="5" name="Platshållare för innehåll 4">
            <a:extLst>
              <a:ext uri="{FF2B5EF4-FFF2-40B4-BE49-F238E27FC236}">
                <a16:creationId xmlns="" xmlns:a16="http://schemas.microsoft.com/office/drawing/2014/main" id="{E297653B-3028-41BA-967B-5204DDD244EE}"/>
              </a:ext>
            </a:extLst>
          </p:cNvPr>
          <p:cNvPicPr>
            <a:picLocks noGrp="1" noChangeAspect="1"/>
          </p:cNvPicPr>
          <p:nvPr>
            <p:ph sz="half" idx="4294967295"/>
          </p:nvPr>
        </p:nvPicPr>
        <p:blipFill>
          <a:blip r:embed="rId2"/>
          <a:stretch>
            <a:fillRect/>
          </a:stretch>
        </p:blipFill>
        <p:spPr>
          <a:xfrm>
            <a:off x="0" y="1395413"/>
            <a:ext cx="6518275" cy="4073525"/>
          </a:xfrm>
          <a:prstGeom prst="rect">
            <a:avLst/>
          </a:prstGeom>
        </p:spPr>
      </p:pic>
      <p:sp>
        <p:nvSpPr>
          <p:cNvPr id="4" name="Platshållare för innehåll 3">
            <a:extLst>
              <a:ext uri="{FF2B5EF4-FFF2-40B4-BE49-F238E27FC236}">
                <a16:creationId xmlns="" xmlns:a16="http://schemas.microsoft.com/office/drawing/2014/main" id="{3BA1C057-00CA-4485-BBFC-F20ADAC0D853}"/>
              </a:ext>
            </a:extLst>
          </p:cNvPr>
          <p:cNvSpPr>
            <a:spLocks noGrp="1"/>
          </p:cNvSpPr>
          <p:nvPr>
            <p:ph sz="half" idx="4294967295"/>
          </p:nvPr>
        </p:nvSpPr>
        <p:spPr>
          <a:xfrm>
            <a:off x="7010400" y="1395413"/>
            <a:ext cx="5181600" cy="4351337"/>
          </a:xfrm>
        </p:spPr>
        <p:txBody>
          <a:bodyPr>
            <a:normAutofit fontScale="92500" lnSpcReduction="20000"/>
          </a:bodyPr>
          <a:lstStyle/>
          <a:p>
            <a:pPr marL="0" indent="0">
              <a:buNone/>
            </a:pPr>
            <a:r>
              <a:rPr lang="sv-SE" dirty="0"/>
              <a:t>• är baserad på fysisk, emotionell och kognitiv utveckling hos barn och ungdomar.</a:t>
            </a:r>
            <a:br>
              <a:rPr lang="sv-SE" dirty="0"/>
            </a:br>
            <a:r>
              <a:rPr lang="sv-SE" dirty="0"/>
              <a:t/>
            </a:r>
            <a:br>
              <a:rPr lang="sv-SE" dirty="0"/>
            </a:br>
            <a:r>
              <a:rPr lang="sv-SE" dirty="0"/>
              <a:t>• säkerställer utvecklingen av allsidiga motoriska färdigheter hos barn och ungdomar vilket ligger till grund för maximal prestationsförmåga och god hälsa.</a:t>
            </a:r>
            <a:br>
              <a:rPr lang="sv-SE" dirty="0"/>
            </a:br>
            <a:r>
              <a:rPr lang="sv-SE" dirty="0"/>
              <a:t/>
            </a:r>
            <a:br>
              <a:rPr lang="sv-SE" dirty="0"/>
            </a:br>
            <a:r>
              <a:rPr lang="sv-SE" dirty="0"/>
              <a:t>• säkerställer att program för träning, tävling och återhämtning skapas och finns tillgängliga under idrottsutövarens hela karriär.</a:t>
            </a:r>
            <a:br>
              <a:rPr lang="sv-SE" dirty="0"/>
            </a:br>
            <a:endParaRPr lang="sv-SE" dirty="0"/>
          </a:p>
        </p:txBody>
      </p:sp>
      <p:sp>
        <p:nvSpPr>
          <p:cNvPr id="6" name="textruta 5"/>
          <p:cNvSpPr txBox="1"/>
          <p:nvPr/>
        </p:nvSpPr>
        <p:spPr>
          <a:xfrm>
            <a:off x="2119529" y="5544166"/>
            <a:ext cx="4328877" cy="369332"/>
          </a:xfrm>
          <a:prstGeom prst="rect">
            <a:avLst/>
          </a:prstGeom>
          <a:noFill/>
        </p:spPr>
        <p:txBody>
          <a:bodyPr wrap="none" rtlCol="0">
            <a:spAutoFit/>
          </a:bodyPr>
          <a:lstStyle/>
          <a:p>
            <a:r>
              <a:rPr lang="sv-SE" dirty="0" smtClean="0"/>
              <a:t>Svensk Innebandys Utvecklingsmodell sid. 8 </a:t>
            </a:r>
            <a:endParaRPr lang="sv-SE" dirty="0"/>
          </a:p>
        </p:txBody>
      </p:sp>
    </p:spTree>
    <p:extLst>
      <p:ext uri="{BB962C8B-B14F-4D97-AF65-F5344CB8AC3E}">
        <p14:creationId xmlns:p14="http://schemas.microsoft.com/office/powerpoint/2010/main" val="476716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506468" y="6488668"/>
            <a:ext cx="4328877" cy="369332"/>
          </a:xfrm>
          <a:prstGeom prst="rect">
            <a:avLst/>
          </a:prstGeom>
          <a:noFill/>
        </p:spPr>
        <p:txBody>
          <a:bodyPr wrap="none" rtlCol="0">
            <a:spAutoFit/>
          </a:bodyPr>
          <a:lstStyle/>
          <a:p>
            <a:r>
              <a:rPr lang="sv-SE" dirty="0" smtClean="0"/>
              <a:t>Svensk Innebandys Utvecklingsmodell sid. 7 </a:t>
            </a:r>
            <a:endParaRPr lang="sv-S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45725" y="1575847"/>
            <a:ext cx="8324602" cy="4760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2050557" y="999134"/>
            <a:ext cx="10022295" cy="523220"/>
          </a:xfrm>
          <a:prstGeom prst="rect">
            <a:avLst/>
          </a:prstGeom>
          <a:noFill/>
        </p:spPr>
        <p:txBody>
          <a:bodyPr wrap="none" rtlCol="0">
            <a:spAutoFit/>
          </a:bodyPr>
          <a:lstStyle/>
          <a:p>
            <a:r>
              <a:rPr lang="sv-SE" sz="2800" b="1" dirty="0" smtClean="0"/>
              <a:t>Generell och grundläggande =&gt; mer innebandyspecifik </a:t>
            </a:r>
            <a:endParaRPr lang="sv-SE" sz="2800" b="1" dirty="0"/>
          </a:p>
        </p:txBody>
      </p:sp>
    </p:spTree>
    <p:extLst>
      <p:ext uri="{BB962C8B-B14F-4D97-AF65-F5344CB8AC3E}">
        <p14:creationId xmlns:p14="http://schemas.microsoft.com/office/powerpoint/2010/main" val="3930338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80314" y="2388884"/>
            <a:ext cx="5358455" cy="3834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extruta 2"/>
          <p:cNvSpPr txBox="1"/>
          <p:nvPr/>
        </p:nvSpPr>
        <p:spPr>
          <a:xfrm>
            <a:off x="8514634" y="6505599"/>
            <a:ext cx="3502177" cy="307777"/>
          </a:xfrm>
          <a:prstGeom prst="rect">
            <a:avLst/>
          </a:prstGeom>
          <a:noFill/>
        </p:spPr>
        <p:txBody>
          <a:bodyPr wrap="none" rtlCol="0">
            <a:spAutoFit/>
          </a:bodyPr>
          <a:lstStyle/>
          <a:p>
            <a:r>
              <a:rPr lang="sv-SE" sz="1400" dirty="0" smtClean="0"/>
              <a:t>Svensk Innebandys Utvecklingsmodell sid. 19 </a:t>
            </a:r>
            <a:endParaRPr lang="sv-SE" sz="1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56419" y="435104"/>
            <a:ext cx="8491839" cy="1389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8381176" y="1984951"/>
            <a:ext cx="3502177" cy="307777"/>
          </a:xfrm>
          <a:prstGeom prst="rect">
            <a:avLst/>
          </a:prstGeom>
          <a:noFill/>
        </p:spPr>
        <p:txBody>
          <a:bodyPr wrap="none" rtlCol="0">
            <a:spAutoFit/>
          </a:bodyPr>
          <a:lstStyle/>
          <a:p>
            <a:r>
              <a:rPr lang="sv-SE" sz="1400" dirty="0" smtClean="0"/>
              <a:t>Svensk Innebandys Utvecklingsmodell sid. 24 </a:t>
            </a:r>
            <a:endParaRPr lang="sv-SE" sz="1400"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09743" y="2577893"/>
            <a:ext cx="3350499"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ruta 6"/>
          <p:cNvSpPr txBox="1"/>
          <p:nvPr/>
        </p:nvSpPr>
        <p:spPr>
          <a:xfrm>
            <a:off x="2998438" y="6223286"/>
            <a:ext cx="3502177" cy="307777"/>
          </a:xfrm>
          <a:prstGeom prst="rect">
            <a:avLst/>
          </a:prstGeom>
          <a:noFill/>
        </p:spPr>
        <p:txBody>
          <a:bodyPr wrap="none" rtlCol="0">
            <a:spAutoFit/>
          </a:bodyPr>
          <a:lstStyle/>
          <a:p>
            <a:r>
              <a:rPr lang="sv-SE" sz="1400" dirty="0" smtClean="0"/>
              <a:t>Svensk Innebandys Utvecklingsmodell sid. 24 </a:t>
            </a:r>
            <a:endParaRPr lang="sv-SE" sz="1400" dirty="0"/>
          </a:p>
        </p:txBody>
      </p:sp>
    </p:spTree>
    <p:extLst>
      <p:ext uri="{BB962C8B-B14F-4D97-AF65-F5344CB8AC3E}">
        <p14:creationId xmlns:p14="http://schemas.microsoft.com/office/powerpoint/2010/main" val="1688151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144454" y="6380338"/>
            <a:ext cx="3502177" cy="307777"/>
          </a:xfrm>
          <a:prstGeom prst="rect">
            <a:avLst/>
          </a:prstGeom>
          <a:noFill/>
        </p:spPr>
        <p:txBody>
          <a:bodyPr wrap="none" rtlCol="0">
            <a:spAutoFit/>
          </a:bodyPr>
          <a:lstStyle/>
          <a:p>
            <a:r>
              <a:rPr lang="sv-SE" sz="1400" dirty="0" smtClean="0"/>
              <a:t>Svensk Innebandys Utvecklingsmodell sid. 16 </a:t>
            </a:r>
            <a:endParaRPr lang="sv-SE" sz="14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25109" y="959992"/>
            <a:ext cx="7217521" cy="523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8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957C60F-CD05-4D49-94F5-F05DC5211A2F}"/>
              </a:ext>
            </a:extLst>
          </p:cNvPr>
          <p:cNvSpPr>
            <a:spLocks noGrp="1"/>
          </p:cNvSpPr>
          <p:nvPr>
            <p:ph type="title"/>
          </p:nvPr>
        </p:nvSpPr>
        <p:spPr/>
        <p:txBody>
          <a:bodyPr/>
          <a:lstStyle/>
          <a:p>
            <a:pPr algn="ctr"/>
            <a:r>
              <a:rPr lang="sv-SE" b="1" u="sng" dirty="0"/>
              <a:t>Vår </a:t>
            </a:r>
            <a:r>
              <a:rPr lang="sv-SE" b="1" u="sng" dirty="0" smtClean="0"/>
              <a:t>säsong - Träning</a:t>
            </a:r>
            <a:endParaRPr lang="sv-SE" b="1" u="sng" dirty="0"/>
          </a:p>
        </p:txBody>
      </p:sp>
      <p:sp>
        <p:nvSpPr>
          <p:cNvPr id="3" name="Platshållare för innehåll 2">
            <a:extLst>
              <a:ext uri="{FF2B5EF4-FFF2-40B4-BE49-F238E27FC236}">
                <a16:creationId xmlns="" xmlns:a16="http://schemas.microsoft.com/office/drawing/2014/main" id="{1CC5D7F3-2FC5-47C3-9839-9869ED6F546C}"/>
              </a:ext>
            </a:extLst>
          </p:cNvPr>
          <p:cNvSpPr>
            <a:spLocks noGrp="1"/>
          </p:cNvSpPr>
          <p:nvPr>
            <p:ph sz="half" idx="1"/>
          </p:nvPr>
        </p:nvSpPr>
        <p:spPr>
          <a:xfrm>
            <a:off x="5826825" y="2584660"/>
            <a:ext cx="6365175" cy="2125889"/>
          </a:xfrm>
        </p:spPr>
        <p:txBody>
          <a:bodyPr>
            <a:normAutofit/>
          </a:bodyPr>
          <a:lstStyle/>
          <a:p>
            <a:r>
              <a:rPr lang="sv-SE" dirty="0" smtClean="0"/>
              <a:t>Träningstider:</a:t>
            </a:r>
            <a:endParaRPr lang="sv-SE" dirty="0"/>
          </a:p>
          <a:p>
            <a:r>
              <a:rPr lang="sv-SE" dirty="0" smtClean="0"/>
              <a:t>Tisdag: </a:t>
            </a:r>
            <a:r>
              <a:rPr lang="sv-SE" dirty="0"/>
              <a:t>19.00 – </a:t>
            </a:r>
            <a:r>
              <a:rPr lang="sv-SE" dirty="0" smtClean="0"/>
              <a:t>20.30 (Kavelbrohallen)</a:t>
            </a:r>
            <a:endParaRPr lang="sv-SE" dirty="0"/>
          </a:p>
          <a:p>
            <a:r>
              <a:rPr lang="sv-SE" dirty="0"/>
              <a:t>Onsdag: </a:t>
            </a:r>
            <a:r>
              <a:rPr lang="sv-SE" dirty="0" smtClean="0"/>
              <a:t>17.30 </a:t>
            </a:r>
            <a:r>
              <a:rPr lang="sv-SE" dirty="0"/>
              <a:t>– 19.00 </a:t>
            </a:r>
            <a:r>
              <a:rPr lang="sv-SE" dirty="0" smtClean="0"/>
              <a:t>(</a:t>
            </a:r>
            <a:r>
              <a:rPr lang="sv-SE" dirty="0" err="1" smtClean="0"/>
              <a:t>Aerobic+Hallen</a:t>
            </a:r>
            <a:r>
              <a:rPr lang="sv-SE" dirty="0"/>
              <a:t>)</a:t>
            </a:r>
          </a:p>
          <a:p>
            <a:r>
              <a:rPr lang="sv-SE" dirty="0"/>
              <a:t>Fredag: </a:t>
            </a:r>
            <a:r>
              <a:rPr lang="sv-SE" dirty="0" smtClean="0"/>
              <a:t>16.30 </a:t>
            </a:r>
            <a:r>
              <a:rPr lang="sv-SE" dirty="0"/>
              <a:t>– 17.45 (</a:t>
            </a:r>
            <a:r>
              <a:rPr lang="sv-SE" dirty="0" smtClean="0"/>
              <a:t>Kavelbro Arena)</a:t>
            </a:r>
            <a:endParaRPr lang="sv-SE" dirty="0"/>
          </a:p>
        </p:txBody>
      </p:sp>
      <p:pic>
        <p:nvPicPr>
          <p:cNvPr id="6" name="Bildobjekt 5">
            <a:extLst>
              <a:ext uri="{FF2B5EF4-FFF2-40B4-BE49-F238E27FC236}">
                <a16:creationId xmlns="" xmlns:a16="http://schemas.microsoft.com/office/drawing/2014/main" id="{9972FA43-7ADA-46CF-AFBB-12EC152B94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2462" y="268741"/>
            <a:ext cx="2162798" cy="1318275"/>
          </a:xfrm>
          <a:prstGeom prst="rect">
            <a:avLst/>
          </a:prstGeom>
        </p:spPr>
      </p:pic>
      <p:sp>
        <p:nvSpPr>
          <p:cNvPr id="4" name="textruta 3"/>
          <p:cNvSpPr txBox="1"/>
          <p:nvPr/>
        </p:nvSpPr>
        <p:spPr>
          <a:xfrm>
            <a:off x="1307536" y="5533574"/>
            <a:ext cx="3026791" cy="1077218"/>
          </a:xfrm>
          <a:prstGeom prst="rect">
            <a:avLst/>
          </a:prstGeom>
          <a:solidFill>
            <a:schemeClr val="tx1"/>
          </a:solidFill>
          <a:ln>
            <a:solidFill>
              <a:srgbClr val="FF0000"/>
            </a:solidFill>
          </a:ln>
        </p:spPr>
        <p:txBody>
          <a:bodyPr wrap="none" rtlCol="0">
            <a:spAutoFit/>
          </a:bodyPr>
          <a:lstStyle/>
          <a:p>
            <a:pPr algn="ctr"/>
            <a:r>
              <a:rPr lang="sv-SE" sz="3200" dirty="0" smtClean="0">
                <a:solidFill>
                  <a:schemeClr val="bg1"/>
                </a:solidFill>
              </a:rPr>
              <a:t>Kalendern gäller!</a:t>
            </a:r>
          </a:p>
          <a:p>
            <a:pPr algn="ctr"/>
            <a:r>
              <a:rPr lang="sv-SE" sz="3200" dirty="0" smtClean="0">
                <a:solidFill>
                  <a:schemeClr val="bg1"/>
                </a:solidFill>
              </a:rPr>
              <a:t>Supertext </a:t>
            </a:r>
            <a:endParaRPr lang="sv-SE" sz="3200" dirty="0">
              <a:solidFill>
                <a:schemeClr val="bg1"/>
              </a:solidFill>
            </a:endParaRPr>
          </a:p>
        </p:txBody>
      </p:sp>
      <p:pic>
        <p:nvPicPr>
          <p:cNvPr id="205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86258" y="1491342"/>
            <a:ext cx="5255004" cy="3897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6056416" y="5218940"/>
            <a:ext cx="5501314" cy="1384995"/>
          </a:xfrm>
          <a:prstGeom prst="rect">
            <a:avLst/>
          </a:prstGeom>
          <a:solidFill>
            <a:schemeClr val="tx1"/>
          </a:solidFill>
          <a:ln>
            <a:solidFill>
              <a:srgbClr val="FF0000"/>
            </a:solidFill>
          </a:ln>
        </p:spPr>
        <p:txBody>
          <a:bodyPr wrap="none" rtlCol="0">
            <a:spAutoFit/>
          </a:bodyPr>
          <a:lstStyle/>
          <a:p>
            <a:pPr algn="ctr"/>
            <a:r>
              <a:rPr lang="sv-SE" sz="2800" dirty="0" smtClean="0">
                <a:solidFill>
                  <a:schemeClr val="bg1"/>
                </a:solidFill>
              </a:rPr>
              <a:t>Vi kallar till träning </a:t>
            </a:r>
          </a:p>
          <a:p>
            <a:pPr algn="ctr"/>
            <a:r>
              <a:rPr lang="sv-SE" sz="2800" dirty="0" smtClean="0">
                <a:solidFill>
                  <a:schemeClr val="bg1"/>
                </a:solidFill>
              </a:rPr>
              <a:t>Svar fram till en timme innan</a:t>
            </a:r>
          </a:p>
          <a:p>
            <a:pPr algn="ctr"/>
            <a:r>
              <a:rPr lang="sv-SE" sz="2800" dirty="0" smtClean="0">
                <a:solidFill>
                  <a:schemeClr val="bg1"/>
                </a:solidFill>
              </a:rPr>
              <a:t>Därefter SMS:A Lina (070-35 24 789)</a:t>
            </a:r>
            <a:endParaRPr lang="sv-SE" sz="2800" dirty="0">
              <a:solidFill>
                <a:schemeClr val="bg1"/>
              </a:solidFill>
            </a:endParaRPr>
          </a:p>
        </p:txBody>
      </p:sp>
    </p:spTree>
    <p:extLst>
      <p:ext uri="{BB962C8B-B14F-4D97-AF65-F5344CB8AC3E}">
        <p14:creationId xmlns:p14="http://schemas.microsoft.com/office/powerpoint/2010/main" val="2594420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9BD6D452-FDE0-4EB5-B732-8B10C5FAE63B" descr="9BD6D452-FDE0-4EB5-B732-8B10C5FAE63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458" y="268741"/>
            <a:ext cx="2798755" cy="4989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 xmlns:a16="http://schemas.microsoft.com/office/drawing/2014/main" id="{7957C60F-CD05-4D49-94F5-F05DC5211A2F}"/>
              </a:ext>
            </a:extLst>
          </p:cNvPr>
          <p:cNvSpPr>
            <a:spLocks noGrp="1"/>
          </p:cNvSpPr>
          <p:nvPr>
            <p:ph type="title"/>
          </p:nvPr>
        </p:nvSpPr>
        <p:spPr>
          <a:xfrm>
            <a:off x="469392" y="65422"/>
            <a:ext cx="10515600" cy="1325563"/>
          </a:xfrm>
        </p:spPr>
        <p:txBody>
          <a:bodyPr/>
          <a:lstStyle/>
          <a:p>
            <a:pPr algn="ctr"/>
            <a:r>
              <a:rPr lang="sv-SE" b="1" u="sng" dirty="0"/>
              <a:t>Vår </a:t>
            </a:r>
            <a:r>
              <a:rPr lang="sv-SE" b="1" u="sng" dirty="0" smtClean="0"/>
              <a:t>säsong - Match</a:t>
            </a:r>
            <a:endParaRPr lang="sv-SE" b="1" u="sng" dirty="0"/>
          </a:p>
        </p:txBody>
      </p:sp>
      <p:pic>
        <p:nvPicPr>
          <p:cNvPr id="8" name="Bildobjekt 7">
            <a:extLst>
              <a:ext uri="{FF2B5EF4-FFF2-40B4-BE49-F238E27FC236}">
                <a16:creationId xmlns="" xmlns:a16="http://schemas.microsoft.com/office/drawing/2014/main" id="{9972FA43-7ADA-46CF-AFBB-12EC152B94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12462" y="268741"/>
            <a:ext cx="2162798" cy="1318275"/>
          </a:xfrm>
          <a:prstGeom prst="rect">
            <a:avLst/>
          </a:prstGeom>
        </p:spPr>
      </p:pic>
      <p:sp>
        <p:nvSpPr>
          <p:cNvPr id="10" name="Platshållare för innehåll 3">
            <a:extLst>
              <a:ext uri="{FF2B5EF4-FFF2-40B4-BE49-F238E27FC236}">
                <a16:creationId xmlns="" xmlns:a16="http://schemas.microsoft.com/office/drawing/2014/main" id="{BBA0844B-D07F-4E42-8271-0508D94940A9}"/>
              </a:ext>
            </a:extLst>
          </p:cNvPr>
          <p:cNvSpPr txBox="1">
            <a:spLocks/>
          </p:cNvSpPr>
          <p:nvPr/>
        </p:nvSpPr>
        <p:spPr>
          <a:xfrm>
            <a:off x="6111022" y="1305504"/>
            <a:ext cx="5181600" cy="13277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err="1"/>
              <a:t>Pantamera</a:t>
            </a:r>
            <a:r>
              <a:rPr lang="sv-SE" dirty="0"/>
              <a:t> Pojkar </a:t>
            </a:r>
            <a:r>
              <a:rPr lang="sv-SE" dirty="0" smtClean="0"/>
              <a:t>13 </a:t>
            </a:r>
            <a:r>
              <a:rPr lang="sv-SE" dirty="0"/>
              <a:t>Norra</a:t>
            </a:r>
          </a:p>
          <a:p>
            <a:pPr marL="0" indent="0">
              <a:buNone/>
            </a:pPr>
            <a:r>
              <a:rPr lang="sv-SE" dirty="0"/>
              <a:t>Matchtid 3 x 20 </a:t>
            </a:r>
            <a:r>
              <a:rPr lang="sv-SE" dirty="0" smtClean="0"/>
              <a:t>min</a:t>
            </a:r>
          </a:p>
          <a:p>
            <a:pPr marL="0" indent="0">
              <a:buNone/>
            </a:pPr>
            <a:r>
              <a:rPr lang="sv-SE" dirty="0" smtClean="0"/>
              <a:t>Föreningsdomare</a:t>
            </a:r>
            <a:endParaRPr lang="sv-SE" dirty="0"/>
          </a:p>
          <a:p>
            <a:pPr marL="0" indent="0">
              <a:buNone/>
            </a:pPr>
            <a:endParaRPr lang="sv-SE"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5169" y="2753308"/>
            <a:ext cx="5866345" cy="399132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0" name="99F6F226-DB76-4971-9923-CAA6DD417503" descr="99F6F226-DB76-4971-9923-CAA6DD41750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91936" y="1499291"/>
            <a:ext cx="2861915" cy="5090394"/>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429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957C60F-CD05-4D49-94F5-F05DC5211A2F}"/>
              </a:ext>
            </a:extLst>
          </p:cNvPr>
          <p:cNvSpPr>
            <a:spLocks noGrp="1"/>
          </p:cNvSpPr>
          <p:nvPr>
            <p:ph type="title"/>
          </p:nvPr>
        </p:nvSpPr>
        <p:spPr/>
        <p:txBody>
          <a:bodyPr/>
          <a:lstStyle/>
          <a:p>
            <a:pPr algn="ctr"/>
            <a:r>
              <a:rPr lang="sv-SE" b="1" u="sng" dirty="0"/>
              <a:t>Vår </a:t>
            </a:r>
            <a:r>
              <a:rPr lang="sv-SE" b="1" u="sng" dirty="0" smtClean="0"/>
              <a:t>säsong - Cupper</a:t>
            </a:r>
            <a:endParaRPr lang="sv-SE" b="1" u="sng" dirty="0"/>
          </a:p>
        </p:txBody>
      </p:sp>
      <p:sp>
        <p:nvSpPr>
          <p:cNvPr id="3" name="Platshållare för innehåll 2"/>
          <p:cNvSpPr>
            <a:spLocks noGrp="1"/>
          </p:cNvSpPr>
          <p:nvPr>
            <p:ph sz="half" idx="1"/>
          </p:nvPr>
        </p:nvSpPr>
        <p:spPr>
          <a:xfrm>
            <a:off x="838200" y="4132613"/>
            <a:ext cx="5181600" cy="2044350"/>
          </a:xfrm>
        </p:spPr>
        <p:txBody>
          <a:bodyPr/>
          <a:lstStyle/>
          <a:p>
            <a:r>
              <a:rPr lang="sv-SE" dirty="0" smtClean="0"/>
              <a:t>Sibben Cup</a:t>
            </a:r>
          </a:p>
          <a:p>
            <a:r>
              <a:rPr lang="sv-SE" dirty="0" smtClean="0"/>
              <a:t>6-8 januari, 2022</a:t>
            </a:r>
          </a:p>
          <a:p>
            <a:r>
              <a:rPr lang="sv-SE" dirty="0" smtClean="0"/>
              <a:t>Två lag</a:t>
            </a:r>
          </a:p>
          <a:p>
            <a:r>
              <a:rPr lang="sv-SE" dirty="0" smtClean="0"/>
              <a:t>Dispenser</a:t>
            </a:r>
            <a:endParaRPr lang="sv-SE" dirty="0"/>
          </a:p>
        </p:txBody>
      </p:sp>
      <p:sp>
        <p:nvSpPr>
          <p:cNvPr id="4" name="Platshållare för innehåll 3"/>
          <p:cNvSpPr>
            <a:spLocks noGrp="1"/>
          </p:cNvSpPr>
          <p:nvPr>
            <p:ph sz="half" idx="2"/>
          </p:nvPr>
        </p:nvSpPr>
        <p:spPr>
          <a:xfrm>
            <a:off x="6172200" y="2847109"/>
            <a:ext cx="5181600" cy="3329854"/>
          </a:xfrm>
        </p:spPr>
        <p:txBody>
          <a:bodyPr/>
          <a:lstStyle/>
          <a:p>
            <a:r>
              <a:rPr lang="sv-SE" dirty="0" smtClean="0"/>
              <a:t>Linköping </a:t>
            </a:r>
            <a:r>
              <a:rPr lang="sv-SE" dirty="0" err="1" smtClean="0"/>
              <a:t>Floorball</a:t>
            </a:r>
            <a:r>
              <a:rPr lang="sv-SE" dirty="0" smtClean="0"/>
              <a:t> Games</a:t>
            </a:r>
          </a:p>
          <a:p>
            <a:r>
              <a:rPr lang="sv-SE" dirty="0" smtClean="0"/>
              <a:t>1-3 April, 2022</a:t>
            </a:r>
          </a:p>
          <a:p>
            <a:r>
              <a:rPr lang="sv-SE" dirty="0" smtClean="0"/>
              <a:t>Ett lag</a:t>
            </a:r>
          </a:p>
          <a:p>
            <a:r>
              <a:rPr lang="sv-SE" dirty="0" smtClean="0"/>
              <a:t>Flexibel ålder</a:t>
            </a:r>
            <a:endParaRPr lang="sv-SE" dirty="0"/>
          </a:p>
        </p:txBody>
      </p:sp>
      <p:pic>
        <p:nvPicPr>
          <p:cNvPr id="8" name="Bildobjekt 7">
            <a:extLst>
              <a:ext uri="{FF2B5EF4-FFF2-40B4-BE49-F238E27FC236}">
                <a16:creationId xmlns="" xmlns:a16="http://schemas.microsoft.com/office/drawing/2014/main" id="{9972FA43-7ADA-46CF-AFBB-12EC152B94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2462" y="268741"/>
            <a:ext cx="2162798" cy="1318275"/>
          </a:xfrm>
          <a:prstGeom prst="rect">
            <a:avLst/>
          </a:prstGeom>
        </p:spPr>
      </p:pic>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63425" y="1941048"/>
            <a:ext cx="4738254" cy="719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476509" y="3547270"/>
            <a:ext cx="2481878" cy="306728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20675" y="1941048"/>
            <a:ext cx="4669267" cy="201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22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838200" y="2333297"/>
            <a:ext cx="4619621" cy="3843666"/>
          </a:xfrm>
        </p:spPr>
        <p:txBody>
          <a:bodyPr vert="horz" lIns="91440" tIns="45720" rIns="91440" bIns="45720" rtlCol="0">
            <a:normAutofit lnSpcReduction="10000"/>
          </a:bodyPr>
          <a:lstStyle/>
          <a:p>
            <a:pPr marL="0" indent="0">
              <a:buNone/>
            </a:pPr>
            <a:r>
              <a:rPr lang="en-US" sz="2400" dirty="0" err="1"/>
              <a:t>Skövde</a:t>
            </a:r>
            <a:r>
              <a:rPr lang="en-US" sz="2400" dirty="0">
                <a:effectLst>
                  <a:outerShdw blurRad="38100" dist="38100" dir="2700000" algn="tl">
                    <a:srgbClr val="000000">
                      <a:alpha val="43137"/>
                    </a:srgbClr>
                  </a:outerShdw>
                </a:effectLst>
              </a:rPr>
              <a:t> </a:t>
            </a:r>
            <a:r>
              <a:rPr lang="en-US" sz="2400" dirty="0"/>
              <a:t>IBF – </a:t>
            </a:r>
            <a:r>
              <a:rPr lang="en-US" sz="2400" dirty="0" err="1"/>
              <a:t>tillsammans</a:t>
            </a:r>
            <a:r>
              <a:rPr lang="en-US" sz="2400" dirty="0"/>
              <a:t> tar vi </a:t>
            </a:r>
            <a:r>
              <a:rPr lang="en-US" sz="2400" dirty="0" err="1"/>
              <a:t>innebandyn</a:t>
            </a:r>
            <a:r>
              <a:rPr lang="en-US" sz="2400" dirty="0"/>
              <a:t> in </a:t>
            </a:r>
            <a:r>
              <a:rPr lang="en-US" sz="2400" dirty="0" err="1"/>
              <a:t>i</a:t>
            </a:r>
            <a:r>
              <a:rPr lang="en-US" sz="2400" dirty="0"/>
              <a:t> </a:t>
            </a:r>
            <a:r>
              <a:rPr lang="en-US" sz="2400" dirty="0" err="1"/>
              <a:t>framtiden</a:t>
            </a:r>
            <a:r>
              <a:rPr lang="en-US" sz="2400" dirty="0"/>
              <a:t>!</a:t>
            </a:r>
          </a:p>
          <a:p>
            <a:pPr marL="0"/>
            <a:endParaRPr lang="en-US" sz="2400" i="1" dirty="0">
              <a:effectLst>
                <a:outerShdw blurRad="38100" dist="38100" dir="2700000" algn="tl">
                  <a:srgbClr val="000000">
                    <a:alpha val="43137"/>
                  </a:srgbClr>
                </a:outerShdw>
              </a:effectLst>
            </a:endParaRPr>
          </a:p>
          <a:p>
            <a:pPr marL="0" indent="0">
              <a:buNone/>
            </a:pPr>
            <a:r>
              <a:rPr lang="en-US" sz="2400" dirty="0"/>
              <a:t>Vi </a:t>
            </a:r>
            <a:r>
              <a:rPr lang="en-US" sz="2400" dirty="0" err="1"/>
              <a:t>är</a:t>
            </a:r>
            <a:r>
              <a:rPr lang="en-US" sz="2400" dirty="0"/>
              <a:t> </a:t>
            </a:r>
            <a:r>
              <a:rPr lang="en-US" sz="2400" dirty="0" err="1"/>
              <a:t>en</a:t>
            </a:r>
            <a:r>
              <a:rPr lang="en-US" sz="2400" dirty="0"/>
              <a:t> </a:t>
            </a:r>
            <a:r>
              <a:rPr lang="en-US" sz="2400" dirty="0" err="1"/>
              <a:t>förening</a:t>
            </a:r>
            <a:r>
              <a:rPr lang="en-US" sz="2400" dirty="0"/>
              <a:t> </a:t>
            </a:r>
            <a:r>
              <a:rPr lang="en-US" sz="2400" dirty="0" err="1"/>
              <a:t>för</a:t>
            </a:r>
            <a:r>
              <a:rPr lang="en-US" sz="2400" dirty="0"/>
              <a:t> </a:t>
            </a:r>
            <a:r>
              <a:rPr lang="en-US" sz="2400" dirty="0" err="1"/>
              <a:t>alla</a:t>
            </a:r>
            <a:r>
              <a:rPr lang="en-US" sz="2400" dirty="0"/>
              <a:t> med </a:t>
            </a:r>
            <a:r>
              <a:rPr lang="en-US" sz="2400" dirty="0" err="1"/>
              <a:t>innebandy</a:t>
            </a:r>
            <a:r>
              <a:rPr lang="en-US" sz="2400" dirty="0"/>
              <a:t> </a:t>
            </a:r>
            <a:r>
              <a:rPr lang="en-US" sz="2400" dirty="0" err="1"/>
              <a:t>i</a:t>
            </a:r>
            <a:r>
              <a:rPr lang="en-US" sz="2400" dirty="0"/>
              <a:t> </a:t>
            </a:r>
            <a:r>
              <a:rPr lang="en-US" sz="2400" dirty="0" err="1"/>
              <a:t>fokus</a:t>
            </a:r>
            <a:r>
              <a:rPr lang="en-US" sz="2400" dirty="0"/>
              <a:t>. </a:t>
            </a:r>
          </a:p>
          <a:p>
            <a:pPr marL="0" indent="0">
              <a:buNone/>
            </a:pPr>
            <a:r>
              <a:rPr lang="en-US" sz="2400" dirty="0"/>
              <a:t>Vi </a:t>
            </a:r>
            <a:r>
              <a:rPr lang="en-US" sz="2400" dirty="0" err="1"/>
              <a:t>bygger</a:t>
            </a:r>
            <a:r>
              <a:rPr lang="en-US" sz="2400" dirty="0"/>
              <a:t> </a:t>
            </a:r>
            <a:r>
              <a:rPr lang="en-US" sz="2400" dirty="0" err="1"/>
              <a:t>vår</a:t>
            </a:r>
            <a:r>
              <a:rPr lang="en-US" sz="2400" dirty="0"/>
              <a:t> </a:t>
            </a:r>
            <a:r>
              <a:rPr lang="en-US" sz="2400" dirty="0" err="1"/>
              <a:t>verksamhet</a:t>
            </a:r>
            <a:r>
              <a:rPr lang="en-US" sz="2400" dirty="0"/>
              <a:t> </a:t>
            </a:r>
            <a:r>
              <a:rPr lang="en-US" sz="2400" dirty="0" err="1"/>
              <a:t>på</a:t>
            </a:r>
            <a:r>
              <a:rPr lang="en-US" sz="2400" dirty="0"/>
              <a:t> </a:t>
            </a:r>
            <a:r>
              <a:rPr lang="en-US" sz="2400" dirty="0" err="1"/>
              <a:t>gemenskap</a:t>
            </a:r>
            <a:r>
              <a:rPr lang="en-US" sz="2400" dirty="0"/>
              <a:t>, </a:t>
            </a:r>
            <a:r>
              <a:rPr lang="en-US" sz="2400" dirty="0" err="1"/>
              <a:t>stolthet</a:t>
            </a:r>
            <a:r>
              <a:rPr lang="en-US" sz="2400" dirty="0"/>
              <a:t> </a:t>
            </a:r>
            <a:r>
              <a:rPr lang="en-US" sz="2400" dirty="0" err="1"/>
              <a:t>och</a:t>
            </a:r>
            <a:r>
              <a:rPr lang="en-US" sz="2400" dirty="0"/>
              <a:t> </a:t>
            </a:r>
            <a:r>
              <a:rPr lang="en-US" sz="2400" dirty="0" err="1"/>
              <a:t>glädje</a:t>
            </a:r>
            <a:r>
              <a:rPr lang="en-US" sz="2400" dirty="0"/>
              <a:t>. </a:t>
            </a:r>
          </a:p>
          <a:p>
            <a:pPr marL="0" indent="0">
              <a:buNone/>
            </a:pPr>
            <a:r>
              <a:rPr lang="en-US" sz="2400" dirty="0"/>
              <a:t>Vi </a:t>
            </a:r>
            <a:r>
              <a:rPr lang="en-US" sz="2400" dirty="0" err="1"/>
              <a:t>vill</a:t>
            </a:r>
            <a:r>
              <a:rPr lang="en-US" sz="2400" dirty="0"/>
              <a:t> </a:t>
            </a:r>
            <a:r>
              <a:rPr lang="en-US" sz="2400" dirty="0" err="1"/>
              <a:t>erbjuda</a:t>
            </a:r>
            <a:r>
              <a:rPr lang="en-US" sz="2400" dirty="0"/>
              <a:t> </a:t>
            </a:r>
            <a:r>
              <a:rPr lang="en-US" sz="2400" dirty="0" err="1"/>
              <a:t>en</a:t>
            </a:r>
            <a:r>
              <a:rPr lang="en-US" sz="2400" dirty="0"/>
              <a:t> </a:t>
            </a:r>
            <a:r>
              <a:rPr lang="en-US" sz="2400" dirty="0" err="1"/>
              <a:t>verksamhet</a:t>
            </a:r>
            <a:r>
              <a:rPr lang="en-US" sz="2400" dirty="0"/>
              <a:t> </a:t>
            </a:r>
            <a:r>
              <a:rPr lang="en-US" sz="2400" dirty="0" err="1"/>
              <a:t>som</a:t>
            </a:r>
            <a:r>
              <a:rPr lang="en-US" sz="2400" dirty="0"/>
              <a:t> </a:t>
            </a:r>
            <a:r>
              <a:rPr lang="en-US" sz="2400" dirty="0" err="1"/>
              <a:t>skapar</a:t>
            </a:r>
            <a:r>
              <a:rPr lang="en-US" sz="2400" dirty="0"/>
              <a:t> </a:t>
            </a:r>
            <a:r>
              <a:rPr lang="en-US" sz="2400" dirty="0" err="1"/>
              <a:t>ett</a:t>
            </a:r>
            <a:r>
              <a:rPr lang="en-US" sz="2400" dirty="0"/>
              <a:t> </a:t>
            </a:r>
            <a:r>
              <a:rPr lang="en-US" sz="2400" dirty="0" err="1"/>
              <a:t>livslångt</a:t>
            </a:r>
            <a:r>
              <a:rPr lang="en-US" sz="2400" dirty="0"/>
              <a:t> </a:t>
            </a:r>
            <a:r>
              <a:rPr lang="en-US" sz="2400" dirty="0" err="1"/>
              <a:t>intresse</a:t>
            </a:r>
            <a:r>
              <a:rPr lang="en-US" sz="2400" dirty="0"/>
              <a:t> </a:t>
            </a:r>
            <a:r>
              <a:rPr lang="en-US" sz="2400" dirty="0" err="1"/>
              <a:t>för</a:t>
            </a:r>
            <a:r>
              <a:rPr lang="en-US" sz="2400" dirty="0"/>
              <a:t> </a:t>
            </a:r>
            <a:r>
              <a:rPr lang="en-US" sz="2400" dirty="0" err="1"/>
              <a:t>innebandy</a:t>
            </a:r>
            <a:r>
              <a:rPr lang="en-US" sz="2400" dirty="0"/>
              <a:t> </a:t>
            </a:r>
            <a:r>
              <a:rPr lang="en-US" sz="2400" dirty="0" err="1"/>
              <a:t>och</a:t>
            </a:r>
            <a:r>
              <a:rPr lang="en-US" sz="2400" dirty="0"/>
              <a:t> </a:t>
            </a:r>
            <a:r>
              <a:rPr lang="en-US" sz="2400" dirty="0" err="1"/>
              <a:t>träning</a:t>
            </a:r>
            <a:r>
              <a:rPr lang="en-US" sz="2400" dirty="0"/>
              <a:t>. </a:t>
            </a:r>
          </a:p>
          <a:p>
            <a:pPr marL="0"/>
            <a:endParaRPr lang="en-US" sz="20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 xmlns:a16="http://schemas.microsoft.com/office/drawing/2014/main" id="{5AF4EDF5-03CC-4682-8482-E1C8100E76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0724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u="sng" dirty="0" smtClean="0"/>
              <a:t>Profilkläder – Team Sportia</a:t>
            </a:r>
            <a:r>
              <a:rPr lang="sv-SE" dirty="0" smtClean="0"/>
              <a:t/>
            </a:r>
            <a:br>
              <a:rPr lang="sv-SE" dirty="0" smtClean="0"/>
            </a:br>
            <a:r>
              <a:rPr lang="sv-SE" dirty="0" smtClean="0"/>
              <a:t>www.klubbportalen.se</a:t>
            </a:r>
            <a:endParaRPr lang="sv-SE" dirty="0"/>
          </a:p>
        </p:txBody>
      </p:sp>
      <p:pic>
        <p:nvPicPr>
          <p:cNvPr id="5" name="Bildobjekt 4">
            <a:extLst>
              <a:ext uri="{FF2B5EF4-FFF2-40B4-BE49-F238E27FC236}">
                <a16:creationId xmlns="" xmlns:a16="http://schemas.microsoft.com/office/drawing/2014/main" id="{9972FA43-7ADA-46CF-AFBB-12EC152B94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2462" y="268741"/>
            <a:ext cx="2162798" cy="1318275"/>
          </a:xfrm>
          <a:prstGeom prst="rect">
            <a:avLst/>
          </a:prstGeom>
        </p:spPr>
      </p:pic>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8734" y="1943100"/>
            <a:ext cx="5366766"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24899" y="1943100"/>
            <a:ext cx="5650361" cy="414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337742" y="3180947"/>
            <a:ext cx="5662976" cy="3502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07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u="sng" dirty="0" smtClean="0"/>
              <a:t>SIBBENKIOSKEN</a:t>
            </a:r>
            <a:endParaRPr lang="sv-SE" b="1" u="sng" dirty="0"/>
          </a:p>
        </p:txBody>
      </p:sp>
      <p:sp>
        <p:nvSpPr>
          <p:cNvPr id="3" name="Platshållare för innehåll 2"/>
          <p:cNvSpPr>
            <a:spLocks noGrp="1"/>
          </p:cNvSpPr>
          <p:nvPr>
            <p:ph idx="1"/>
          </p:nvPr>
        </p:nvSpPr>
        <p:spPr/>
        <p:txBody>
          <a:bodyPr>
            <a:normAutofit fontScale="92500" lnSpcReduction="10000"/>
          </a:bodyPr>
          <a:lstStyle/>
          <a:p>
            <a:r>
              <a:rPr lang="sv-SE" dirty="0" smtClean="0"/>
              <a:t>Vecka 40</a:t>
            </a:r>
          </a:p>
          <a:p>
            <a:pPr lvl="1"/>
            <a:r>
              <a:rPr lang="sv-SE" dirty="0" smtClean="0"/>
              <a:t>Lördag Innebandyskolan 09:00-10:00</a:t>
            </a:r>
          </a:p>
          <a:p>
            <a:pPr lvl="1"/>
            <a:r>
              <a:rPr lang="sv-SE" dirty="0" smtClean="0"/>
              <a:t>Söndag Innebandyskolan 09:00-12:00, match 15:00-20:00</a:t>
            </a:r>
          </a:p>
          <a:p>
            <a:pPr lvl="1"/>
            <a:endParaRPr lang="sv-SE" dirty="0"/>
          </a:p>
          <a:p>
            <a:r>
              <a:rPr lang="sv-SE" dirty="0" smtClean="0"/>
              <a:t>Vecka 41</a:t>
            </a:r>
          </a:p>
          <a:p>
            <a:pPr lvl="1"/>
            <a:r>
              <a:rPr lang="sv-SE" dirty="0" smtClean="0"/>
              <a:t>Lördag Innebandyskolan 09:00-11:00</a:t>
            </a:r>
          </a:p>
          <a:p>
            <a:pPr lvl="1"/>
            <a:r>
              <a:rPr lang="sv-SE" dirty="0" smtClean="0"/>
              <a:t>Söndag </a:t>
            </a:r>
            <a:r>
              <a:rPr lang="sv-SE" dirty="0"/>
              <a:t>Innebandyskolan 09:00-12:00, </a:t>
            </a:r>
            <a:r>
              <a:rPr lang="sv-SE" dirty="0" smtClean="0"/>
              <a:t>matcher 14:00-21:30</a:t>
            </a:r>
          </a:p>
          <a:p>
            <a:endParaRPr lang="sv-SE" dirty="0" smtClean="0"/>
          </a:p>
          <a:p>
            <a:r>
              <a:rPr lang="sv-SE" dirty="0" smtClean="0"/>
              <a:t>Vecka 42</a:t>
            </a:r>
          </a:p>
          <a:p>
            <a:pPr marL="685800" lvl="2">
              <a:spcBef>
                <a:spcPts val="1000"/>
              </a:spcBef>
            </a:pPr>
            <a:r>
              <a:rPr lang="sv-SE" sz="2400" dirty="0"/>
              <a:t>Lördag Innebandyskolan </a:t>
            </a:r>
            <a:r>
              <a:rPr lang="sv-SE" sz="2400" dirty="0" smtClean="0"/>
              <a:t>09:00-10:00, matcher 09:00-21:00</a:t>
            </a:r>
            <a:endParaRPr lang="sv-SE" dirty="0" smtClean="0"/>
          </a:p>
          <a:p>
            <a:pPr marL="685800" lvl="2">
              <a:spcBef>
                <a:spcPts val="1000"/>
              </a:spcBef>
            </a:pPr>
            <a:r>
              <a:rPr lang="sv-SE" sz="2400" dirty="0"/>
              <a:t>Söndag Innebandyskolan 09:00-12:00, matcher </a:t>
            </a:r>
            <a:r>
              <a:rPr lang="sv-SE" sz="2400" dirty="0" smtClean="0"/>
              <a:t>12:00-14:30</a:t>
            </a:r>
            <a:endParaRPr lang="sv-SE" sz="2400" dirty="0"/>
          </a:p>
        </p:txBody>
      </p:sp>
      <p:pic>
        <p:nvPicPr>
          <p:cNvPr id="4" name="Bildobjekt 3">
            <a:extLst>
              <a:ext uri="{FF2B5EF4-FFF2-40B4-BE49-F238E27FC236}">
                <a16:creationId xmlns="" xmlns:a16="http://schemas.microsoft.com/office/drawing/2014/main" id="{9972FA43-7ADA-46CF-AFBB-12EC152B94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2462" y="268741"/>
            <a:ext cx="2162798" cy="1318275"/>
          </a:xfrm>
          <a:prstGeom prst="rect">
            <a:avLst/>
          </a:prstGeom>
        </p:spPr>
      </p:pic>
    </p:spTree>
    <p:extLst>
      <p:ext uri="{BB962C8B-B14F-4D97-AF65-F5344CB8AC3E}">
        <p14:creationId xmlns:p14="http://schemas.microsoft.com/office/powerpoint/2010/main" val="1416546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 xmlns:a16="http://schemas.microsoft.com/office/drawing/2014/main" id="{4E03AF33-A202-4653-891F-4D243994AE41}"/>
              </a:ext>
            </a:extLst>
          </p:cNvPr>
          <p:cNvSpPr>
            <a:spLocks noGrp="1"/>
          </p:cNvSpPr>
          <p:nvPr>
            <p:ph sz="half" idx="1"/>
          </p:nvPr>
        </p:nvSpPr>
        <p:spPr>
          <a:xfrm>
            <a:off x="6019800" y="1674421"/>
            <a:ext cx="5334000" cy="4460565"/>
          </a:xfrm>
        </p:spPr>
        <p:txBody>
          <a:bodyPr>
            <a:normAutofit fontScale="85000" lnSpcReduction="20000"/>
          </a:bodyPr>
          <a:lstStyle/>
          <a:p>
            <a:pPr marL="0" indent="0">
              <a:buNone/>
            </a:pPr>
            <a:r>
              <a:rPr lang="sv-SE" sz="3300" b="1" u="sng" dirty="0" smtClean="0"/>
              <a:t>Lagfunktionärer 21/22</a:t>
            </a:r>
          </a:p>
          <a:p>
            <a:r>
              <a:rPr lang="sv-SE" dirty="0" smtClean="0"/>
              <a:t>Lagföräldrar </a:t>
            </a:r>
          </a:p>
          <a:p>
            <a:pPr lvl="1"/>
            <a:r>
              <a:rPr lang="sv-SE" dirty="0" err="1" smtClean="0"/>
              <a:t>Theres</a:t>
            </a:r>
            <a:r>
              <a:rPr lang="sv-SE" dirty="0" smtClean="0"/>
              <a:t> Sahlström (Gustaf)</a:t>
            </a:r>
          </a:p>
          <a:p>
            <a:pPr lvl="1"/>
            <a:r>
              <a:rPr lang="sv-SE" dirty="0" smtClean="0"/>
              <a:t>Sabina Åhs (Philip)</a:t>
            </a:r>
            <a:endParaRPr lang="sv-SE" dirty="0"/>
          </a:p>
          <a:p>
            <a:r>
              <a:rPr lang="sv-SE" dirty="0"/>
              <a:t>Sibben Cup </a:t>
            </a:r>
            <a:endParaRPr lang="sv-SE" dirty="0" smtClean="0"/>
          </a:p>
          <a:p>
            <a:pPr lvl="1"/>
            <a:r>
              <a:rPr lang="sv-SE" dirty="0" smtClean="0"/>
              <a:t>Jenny Eriksson (Linus)</a:t>
            </a:r>
          </a:p>
          <a:p>
            <a:pPr lvl="1"/>
            <a:r>
              <a:rPr lang="sv-SE" dirty="0" smtClean="0"/>
              <a:t>Maria </a:t>
            </a:r>
            <a:r>
              <a:rPr lang="sv-SE" dirty="0" err="1" smtClean="0"/>
              <a:t>Lackdal</a:t>
            </a:r>
            <a:r>
              <a:rPr lang="sv-SE" dirty="0" smtClean="0"/>
              <a:t> (Wincent)</a:t>
            </a:r>
            <a:endParaRPr lang="sv-SE" dirty="0"/>
          </a:p>
          <a:p>
            <a:r>
              <a:rPr lang="sv-SE" dirty="0" smtClean="0"/>
              <a:t>Kassör</a:t>
            </a:r>
          </a:p>
          <a:p>
            <a:pPr lvl="1"/>
            <a:r>
              <a:rPr lang="sv-SE" dirty="0" smtClean="0"/>
              <a:t>Christian Hedlund (Hugo)</a:t>
            </a:r>
          </a:p>
          <a:p>
            <a:pPr lvl="1"/>
            <a:r>
              <a:rPr lang="sv-SE" dirty="0" smtClean="0"/>
              <a:t>Magnus </a:t>
            </a:r>
            <a:r>
              <a:rPr lang="sv-SE" dirty="0"/>
              <a:t>Andersson (William)</a:t>
            </a:r>
            <a:endParaRPr lang="sv-SE" dirty="0" smtClean="0"/>
          </a:p>
          <a:p>
            <a:r>
              <a:rPr lang="sv-SE" dirty="0" err="1" smtClean="0"/>
              <a:t>Mediaansvarig</a:t>
            </a:r>
            <a:endParaRPr lang="sv-SE" dirty="0" smtClean="0"/>
          </a:p>
          <a:p>
            <a:pPr lvl="1"/>
            <a:r>
              <a:rPr lang="sv-SE" dirty="0" smtClean="0"/>
              <a:t>Peter Johansson (Casper)</a:t>
            </a:r>
          </a:p>
          <a:p>
            <a:pPr lvl="1"/>
            <a:r>
              <a:rPr lang="sv-SE" dirty="0" smtClean="0"/>
              <a:t>Magnus Andersson (William)</a:t>
            </a:r>
            <a:endParaRPr lang="sv-SE" dirty="0"/>
          </a:p>
        </p:txBody>
      </p:sp>
      <p:sp>
        <p:nvSpPr>
          <p:cNvPr id="5" name="Platshållare för innehåll 3">
            <a:extLst>
              <a:ext uri="{FF2B5EF4-FFF2-40B4-BE49-F238E27FC236}">
                <a16:creationId xmlns="" xmlns:a16="http://schemas.microsoft.com/office/drawing/2014/main" id="{D27A5C63-5B78-4FC3-81DA-F1DEB4477B5D}"/>
              </a:ext>
            </a:extLst>
          </p:cNvPr>
          <p:cNvSpPr txBox="1">
            <a:spLocks/>
          </p:cNvSpPr>
          <p:nvPr/>
        </p:nvSpPr>
        <p:spPr>
          <a:xfrm>
            <a:off x="683821" y="1587016"/>
            <a:ext cx="5181600" cy="4730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u="sng" dirty="0" smtClean="0"/>
              <a:t>Laguppgifter</a:t>
            </a:r>
          </a:p>
          <a:p>
            <a:r>
              <a:rPr lang="sv-SE" dirty="0" smtClean="0"/>
              <a:t>SIBBEN kiosken</a:t>
            </a:r>
          </a:p>
          <a:p>
            <a:r>
              <a:rPr lang="sv-SE" dirty="0" smtClean="0"/>
              <a:t>SIBBEN banderoller </a:t>
            </a:r>
            <a:endParaRPr lang="sv-SE" dirty="0"/>
          </a:p>
          <a:p>
            <a:r>
              <a:rPr lang="sv-SE" dirty="0" smtClean="0"/>
              <a:t>Sekretariat</a:t>
            </a:r>
          </a:p>
          <a:p>
            <a:r>
              <a:rPr lang="sv-SE" dirty="0" smtClean="0"/>
              <a:t>Filma hemmamatcher</a:t>
            </a:r>
          </a:p>
          <a:p>
            <a:r>
              <a:rPr lang="sv-SE" dirty="0" smtClean="0"/>
              <a:t>Idrottsrabatten - 5st Höst (Vår?)</a:t>
            </a:r>
          </a:p>
          <a:p>
            <a:r>
              <a:rPr lang="sv-SE" dirty="0" smtClean="0"/>
              <a:t>Sibben Cup</a:t>
            </a:r>
            <a:endParaRPr lang="sv-SE" dirty="0"/>
          </a:p>
          <a:p>
            <a:r>
              <a:rPr lang="sv-SE" dirty="0" smtClean="0"/>
              <a:t>Egna lagaktiviteter?</a:t>
            </a:r>
            <a:endParaRPr lang="sv-SE" dirty="0"/>
          </a:p>
        </p:txBody>
      </p:sp>
      <p:pic>
        <p:nvPicPr>
          <p:cNvPr id="8" name="Bildobjekt 7">
            <a:extLst>
              <a:ext uri="{FF2B5EF4-FFF2-40B4-BE49-F238E27FC236}">
                <a16:creationId xmlns="" xmlns:a16="http://schemas.microsoft.com/office/drawing/2014/main" id="{9972FA43-7ADA-46CF-AFBB-12EC152B94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2462" y="268741"/>
            <a:ext cx="2162798" cy="1318275"/>
          </a:xfrm>
          <a:prstGeom prst="rect">
            <a:avLst/>
          </a:prstGeom>
        </p:spPr>
      </p:pic>
    </p:spTree>
    <p:extLst>
      <p:ext uri="{BB962C8B-B14F-4D97-AF65-F5344CB8AC3E}">
        <p14:creationId xmlns:p14="http://schemas.microsoft.com/office/powerpoint/2010/main" val="78061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Rectangle 40">
            <a:extLst>
              <a:ext uri="{FF2B5EF4-FFF2-40B4-BE49-F238E27FC236}">
                <a16:creationId xmlns="" xmlns:a16="http://schemas.microsoft.com/office/drawing/2014/main" id="{B1595A09-E336-4D1B-9B3A-06A2287A54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3" name="Bildobjekt 2" descr="En bild som visar golv, inomhus, sport&#10;&#10;Automatiskt genererad beskrivning">
            <a:extLst>
              <a:ext uri="{FF2B5EF4-FFF2-40B4-BE49-F238E27FC236}">
                <a16:creationId xmlns="" xmlns:a16="http://schemas.microsoft.com/office/drawing/2014/main" id="{140F3AE2-4B44-4B9E-9F3C-91C5DDDBEC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3" name="sketch line">
            <a:extLst>
              <a:ext uri="{FF2B5EF4-FFF2-40B4-BE49-F238E27FC236}">
                <a16:creationId xmlns="" xmlns:a16="http://schemas.microsoft.com/office/drawing/2014/main" id="{3540989C-C7B8-473B-BF87-6F2DA6A900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atshållare för innehåll 5">
            <a:extLst>
              <a:ext uri="{FF2B5EF4-FFF2-40B4-BE49-F238E27FC236}">
                <a16:creationId xmlns="" xmlns:a16="http://schemas.microsoft.com/office/drawing/2014/main" id="{C8AA1C21-887E-4D46-89E9-4002950995B5}"/>
              </a:ext>
            </a:extLst>
          </p:cNvPr>
          <p:cNvSpPr txBox="1">
            <a:spLocks/>
          </p:cNvSpPr>
          <p:nvPr/>
        </p:nvSpPr>
        <p:spPr>
          <a:xfrm>
            <a:off x="4654294" y="4777739"/>
            <a:ext cx="6897626" cy="15399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en-US" sz="4400" dirty="0" smtClean="0"/>
              <a:t>Nu </a:t>
            </a:r>
            <a:r>
              <a:rPr lang="en-US" sz="4400" dirty="0"/>
              <a:t>ser vi </a:t>
            </a:r>
            <a:r>
              <a:rPr lang="en-US" sz="4400" dirty="0" err="1"/>
              <a:t>fram</a:t>
            </a:r>
            <a:r>
              <a:rPr lang="en-US" sz="4400" dirty="0"/>
              <a:t> </a:t>
            </a:r>
            <a:r>
              <a:rPr lang="en-US" sz="4400" dirty="0" err="1"/>
              <a:t>emot</a:t>
            </a:r>
            <a:r>
              <a:rPr lang="en-US" sz="4400" dirty="0"/>
              <a:t>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smtClean="0"/>
              <a:t>!</a:t>
            </a:r>
            <a:endParaRPr lang="en-US" sz="4400" dirty="0"/>
          </a:p>
        </p:txBody>
      </p:sp>
      <p:sp>
        <p:nvSpPr>
          <p:cNvPr id="2" name="Rektangel 1"/>
          <p:cNvSpPr/>
          <p:nvPr/>
        </p:nvSpPr>
        <p:spPr>
          <a:xfrm>
            <a:off x="86617" y="4815468"/>
            <a:ext cx="4168219" cy="1200329"/>
          </a:xfrm>
          <a:prstGeom prst="rect">
            <a:avLst/>
          </a:prstGeom>
          <a:solidFill>
            <a:schemeClr val="tx1"/>
          </a:solidFill>
        </p:spPr>
        <p:txBody>
          <a:bodyPr wrap="square">
            <a:spAutoFit/>
          </a:bodyPr>
          <a:lstStyle/>
          <a:p>
            <a:pPr algn="ctr"/>
            <a:r>
              <a:rPr lang="sv-SE" sz="2400" dirty="0">
                <a:solidFill>
                  <a:schemeClr val="bg1"/>
                </a:solidFill>
              </a:rPr>
              <a:t>Betalning Idrottsrabatten</a:t>
            </a:r>
          </a:p>
          <a:p>
            <a:pPr algn="ctr"/>
            <a:r>
              <a:rPr lang="sv-SE" sz="2400" dirty="0" smtClean="0">
                <a:solidFill>
                  <a:schemeClr val="bg1"/>
                </a:solidFill>
              </a:rPr>
              <a:t>Caroline Jernvald </a:t>
            </a:r>
            <a:endParaRPr lang="sv-SE" sz="2400" dirty="0" smtClean="0">
              <a:solidFill>
                <a:schemeClr val="bg1"/>
              </a:solidFill>
            </a:endParaRPr>
          </a:p>
          <a:p>
            <a:pPr algn="ctr"/>
            <a:r>
              <a:rPr lang="sv-SE" sz="2400" dirty="0" smtClean="0">
                <a:solidFill>
                  <a:schemeClr val="bg1"/>
                </a:solidFill>
              </a:rPr>
              <a:t>(</a:t>
            </a:r>
            <a:r>
              <a:rPr lang="sv-SE" sz="2400" dirty="0" smtClean="0">
                <a:solidFill>
                  <a:schemeClr val="bg1"/>
                </a:solidFill>
              </a:rPr>
              <a:t>070-35 </a:t>
            </a:r>
            <a:r>
              <a:rPr lang="sv-SE" sz="2400" dirty="0">
                <a:solidFill>
                  <a:schemeClr val="bg1"/>
                </a:solidFill>
              </a:rPr>
              <a:t>24 789)</a:t>
            </a:r>
          </a:p>
        </p:txBody>
      </p:sp>
    </p:spTree>
    <p:extLst>
      <p:ext uri="{BB962C8B-B14F-4D97-AF65-F5344CB8AC3E}">
        <p14:creationId xmlns:p14="http://schemas.microsoft.com/office/powerpoint/2010/main" val="3652340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golv, person, sport&#10;&#10;Automatiskt genererad beskrivning">
            <a:extLst>
              <a:ext uri="{FF2B5EF4-FFF2-40B4-BE49-F238E27FC236}">
                <a16:creationId xmlns="" xmlns:a16="http://schemas.microsoft.com/office/drawing/2014/main" id="{240E7F31-BBB3-4BF3-9B1A-41CA1B6885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2519309" y="-4568"/>
            <a:ext cx="9669642" cy="6857990"/>
          </a:xfrm>
          <a:prstGeom prst="rect">
            <a:avLst/>
          </a:prstGeom>
        </p:spPr>
      </p:pic>
      <p:sp>
        <p:nvSpPr>
          <p:cNvPr id="15" name="Rectangle 14">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latshållare för innehåll 5">
            <a:extLst>
              <a:ext uri="{FF2B5EF4-FFF2-40B4-BE49-F238E27FC236}">
                <a16:creationId xmlns="" xmlns:a16="http://schemas.microsoft.com/office/drawing/2014/main" id="{A73BEAD5-1E8D-4846-9FC3-47BBD1238272}"/>
              </a:ext>
            </a:extLst>
          </p:cNvPr>
          <p:cNvSpPr>
            <a:spLocks noGrp="1"/>
          </p:cNvSpPr>
          <p:nvPr>
            <p:ph idx="1"/>
          </p:nvPr>
        </p:nvSpPr>
        <p:spPr>
          <a:xfrm>
            <a:off x="385011" y="2015555"/>
            <a:ext cx="4876799" cy="3742762"/>
          </a:xfrm>
        </p:spPr>
        <p:txBody>
          <a:bodyPr>
            <a:normAutofit/>
          </a:bodyPr>
          <a:lstStyle/>
          <a:p>
            <a:pPr marL="457200" lvl="1" indent="0">
              <a:buNone/>
            </a:pPr>
            <a:r>
              <a:rPr lang="sv-SE" dirty="0"/>
              <a:t>Denna säsong har vi 22 olika träningsgrupper från 6 år upp till +60 år. Alla tränar och spelar match i Kavelbro, så här skapar vi tillsammans en härlig föreningskänsla. </a:t>
            </a:r>
          </a:p>
          <a:p>
            <a:pPr marL="457200" lvl="1" indent="0">
              <a:buNone/>
            </a:pPr>
            <a:endParaRPr lang="sv-SE" dirty="0"/>
          </a:p>
          <a:p>
            <a:pPr marL="457200" lvl="1" indent="0">
              <a:buNone/>
            </a:pPr>
            <a:r>
              <a:rPr lang="sv-SE" dirty="0"/>
              <a:t>Sibben-kiosken är en viktig samlingspunkt och alla lag hjälper  till att hålla kiosken öppen.</a:t>
            </a:r>
          </a:p>
          <a:p>
            <a:pPr marL="0" indent="0">
              <a:buNone/>
            </a:pPr>
            <a:endParaRPr lang="sv-SE" sz="2000" dirty="0"/>
          </a:p>
        </p:txBody>
      </p:sp>
    </p:spTree>
    <p:extLst>
      <p:ext uri="{BB962C8B-B14F-4D97-AF65-F5344CB8AC3E}">
        <p14:creationId xmlns:p14="http://schemas.microsoft.com/office/powerpoint/2010/main" val="218278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person, tak, inomhus, stående&#10;&#10;Automatiskt genererad beskrivning">
            <a:extLst>
              <a:ext uri="{FF2B5EF4-FFF2-40B4-BE49-F238E27FC236}">
                <a16:creationId xmlns="" xmlns:a16="http://schemas.microsoft.com/office/drawing/2014/main" id="{D3039899-7DAA-4498-AF43-A75A650A3F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36" name="Rectangle 35">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 xmlns:a16="http://schemas.microsoft.com/office/drawing/2014/main" id="{C8AA1C21-887E-4D46-89E9-4002950995B5}"/>
              </a:ext>
            </a:extLst>
          </p:cNvPr>
          <p:cNvSpPr txBox="1">
            <a:spLocks/>
          </p:cNvSpPr>
          <p:nvPr/>
        </p:nvSpPr>
        <p:spPr>
          <a:xfrm>
            <a:off x="166169" y="1454231"/>
            <a:ext cx="4989723" cy="50897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sv-SE" dirty="0"/>
              <a:t>Nästan 70 personer engagerar sig som ledare för våra lag och vi är tacksamma för all den tid och det engagemang de lägger ner för våra barn och ungdomar.</a:t>
            </a:r>
          </a:p>
          <a:p>
            <a:pPr marL="457200" lvl="1" indent="0">
              <a:buFont typeface="Arial" panose="020B0604020202020204" pitchFamily="34" charset="0"/>
              <a:buNone/>
            </a:pPr>
            <a:endParaRPr lang="sv-SE" dirty="0"/>
          </a:p>
          <a:p>
            <a:pPr marL="457200" lvl="1" indent="0">
              <a:buFont typeface="Arial" panose="020B0604020202020204" pitchFamily="34" charset="0"/>
              <a:buNone/>
            </a:pPr>
            <a:r>
              <a:rPr lang="sv-SE" dirty="0"/>
              <a:t>Våra ledare går utbildningar som innebandyförbundet anordnar så att de har rätt utbildning för lagets åldersnivå. Det finns också fler utbildningar som vi erbjuder ledare och funktionärer.</a:t>
            </a:r>
          </a:p>
          <a:p>
            <a:pPr marL="457200" lvl="1" indent="0">
              <a:buFont typeface="Arial" panose="020B0604020202020204" pitchFamily="34" charset="0"/>
              <a:buNone/>
            </a:pPr>
            <a:endParaRPr lang="sv-SE" dirty="0"/>
          </a:p>
          <a:p>
            <a:pPr marL="457200" lvl="1" indent="0">
              <a:buFont typeface="Arial" panose="020B0604020202020204" pitchFamily="34" charset="0"/>
              <a:buNone/>
            </a:pPr>
            <a:r>
              <a:rPr lang="sv-SE" dirty="0"/>
              <a:t>Visste du att? Alla ledare ska uppvisa registerutdrag ur belastningsregistret varje år.</a:t>
            </a:r>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4152210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 xmlns:a16="http://schemas.microsoft.com/office/drawing/2014/main" id="{16BF4F81-CE79-4A24-860D-9959FF7162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atshållare för innehåll 5">
            <a:extLst>
              <a:ext uri="{FF2B5EF4-FFF2-40B4-BE49-F238E27FC236}">
                <a16:creationId xmlns="" xmlns:a16="http://schemas.microsoft.com/office/drawing/2014/main" id="{C8AA1C21-887E-4D46-89E9-4002950995B5}"/>
              </a:ext>
            </a:extLst>
          </p:cNvPr>
          <p:cNvSpPr txBox="1">
            <a:spLocks/>
          </p:cNvSpPr>
          <p:nvPr/>
        </p:nvSpPr>
        <p:spPr>
          <a:xfrm>
            <a:off x="479278" y="520727"/>
            <a:ext cx="4148630" cy="565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err="1"/>
              <a:t>Föreningen</a:t>
            </a:r>
            <a:r>
              <a:rPr lang="en-US" sz="2000" dirty="0"/>
              <a:t> </a:t>
            </a:r>
            <a:r>
              <a:rPr lang="en-US" sz="2000" dirty="0" err="1"/>
              <a:t>leds</a:t>
            </a:r>
            <a:r>
              <a:rPr lang="en-US" sz="2000" dirty="0"/>
              <a:t> av </a:t>
            </a:r>
            <a:r>
              <a:rPr lang="en-US" sz="2000" dirty="0" err="1"/>
              <a:t>en</a:t>
            </a:r>
            <a:r>
              <a:rPr lang="en-US" sz="2000" dirty="0"/>
              <a:t> </a:t>
            </a:r>
            <a:r>
              <a:rPr lang="en-US" sz="2000" dirty="0" err="1"/>
              <a:t>styrelse</a:t>
            </a:r>
            <a:r>
              <a:rPr lang="en-US" sz="2000" dirty="0"/>
              <a:t> </a:t>
            </a:r>
            <a:r>
              <a:rPr lang="en-US" sz="2000" dirty="0" err="1"/>
              <a:t>som</a:t>
            </a:r>
            <a:r>
              <a:rPr lang="en-US" sz="2000" dirty="0"/>
              <a:t> </a:t>
            </a:r>
            <a:r>
              <a:rPr lang="en-US" sz="2000" dirty="0" err="1"/>
              <a:t>väljs</a:t>
            </a:r>
            <a:r>
              <a:rPr lang="en-US" sz="2000" dirty="0"/>
              <a:t> av </a:t>
            </a:r>
            <a:r>
              <a:rPr lang="en-US" sz="2000" dirty="0" err="1"/>
              <a:t>medlemmarna</a:t>
            </a:r>
            <a:r>
              <a:rPr lang="en-US" sz="2000" dirty="0"/>
              <a:t> </a:t>
            </a:r>
            <a:r>
              <a:rPr lang="en-US" sz="2000" dirty="0" err="1"/>
              <a:t>på</a:t>
            </a:r>
            <a:r>
              <a:rPr lang="en-US" sz="2000" dirty="0"/>
              <a:t> </a:t>
            </a:r>
            <a:r>
              <a:rPr lang="en-US" sz="2000" dirty="0" err="1"/>
              <a:t>årsmötet</a:t>
            </a:r>
            <a:r>
              <a:rPr lang="en-US" sz="2000" dirty="0"/>
              <a:t>. </a:t>
            </a:r>
            <a:r>
              <a:rPr lang="en-US" sz="2000" dirty="0" err="1"/>
              <a:t>Lika</a:t>
            </a:r>
            <a:r>
              <a:rPr lang="en-US" sz="2000" dirty="0"/>
              <a:t> </a:t>
            </a:r>
            <a:r>
              <a:rPr lang="en-US" sz="2000" dirty="0" err="1"/>
              <a:t>viktiga</a:t>
            </a:r>
            <a:r>
              <a:rPr lang="en-US" sz="2000" dirty="0"/>
              <a:t> </a:t>
            </a:r>
            <a:r>
              <a:rPr lang="en-US" sz="2000" dirty="0" err="1"/>
              <a:t>är</a:t>
            </a:r>
            <a:r>
              <a:rPr lang="en-US" sz="2000" dirty="0"/>
              <a:t> </a:t>
            </a:r>
            <a:r>
              <a:rPr lang="en-US" sz="2000" dirty="0" err="1"/>
              <a:t>alla</a:t>
            </a:r>
            <a:r>
              <a:rPr lang="en-US" sz="2000" dirty="0"/>
              <a:t> </a:t>
            </a:r>
            <a:r>
              <a:rPr lang="en-US" sz="2000" dirty="0" err="1"/>
              <a:t>föräldrar</a:t>
            </a:r>
            <a:r>
              <a:rPr lang="en-US" sz="2000" dirty="0"/>
              <a:t> </a:t>
            </a:r>
            <a:r>
              <a:rPr lang="en-US" sz="2000" dirty="0" err="1"/>
              <a:t>och</a:t>
            </a:r>
            <a:r>
              <a:rPr lang="en-US" sz="2000" dirty="0"/>
              <a:t> </a:t>
            </a:r>
            <a:r>
              <a:rPr lang="en-US" sz="2000" dirty="0" err="1"/>
              <a:t>andra</a:t>
            </a:r>
            <a:r>
              <a:rPr lang="en-US" sz="2000" dirty="0"/>
              <a:t> </a:t>
            </a:r>
            <a:r>
              <a:rPr lang="en-US" sz="2000" dirty="0" err="1"/>
              <a:t>anhöriga</a:t>
            </a:r>
            <a:r>
              <a:rPr lang="en-US" sz="2000" dirty="0"/>
              <a:t> </a:t>
            </a:r>
            <a:r>
              <a:rPr lang="en-US" sz="2000" dirty="0" err="1"/>
              <a:t>som</a:t>
            </a:r>
            <a:r>
              <a:rPr lang="en-US" sz="2000" dirty="0"/>
              <a:t>  </a:t>
            </a:r>
            <a:r>
              <a:rPr lang="en-US" sz="2000" dirty="0" err="1"/>
              <a:t>hjälper</a:t>
            </a:r>
            <a:r>
              <a:rPr lang="en-US" sz="2000" dirty="0"/>
              <a:t> till med </a:t>
            </a:r>
            <a:r>
              <a:rPr lang="en-US" sz="2000" dirty="0" err="1"/>
              <a:t>olika</a:t>
            </a:r>
            <a:r>
              <a:rPr lang="en-US" sz="2000" dirty="0"/>
              <a:t> </a:t>
            </a:r>
            <a:r>
              <a:rPr lang="en-US" sz="2000" dirty="0" err="1"/>
              <a:t>föreningsuppgifter</a:t>
            </a:r>
            <a:r>
              <a:rPr lang="en-US" sz="2000" dirty="0"/>
              <a:t> </a:t>
            </a:r>
            <a:r>
              <a:rPr lang="en-US" sz="2000" dirty="0" err="1"/>
              <a:t>utanför</a:t>
            </a:r>
            <a:r>
              <a:rPr lang="en-US" sz="2000" dirty="0"/>
              <a:t> </a:t>
            </a:r>
            <a:r>
              <a:rPr lang="en-US" sz="2000" dirty="0" err="1"/>
              <a:t>planen</a:t>
            </a:r>
            <a:r>
              <a:rPr lang="en-US" sz="2000" dirty="0"/>
              <a:t>. </a:t>
            </a:r>
          </a:p>
          <a:p>
            <a:pPr marL="0" indent="0">
              <a:buNone/>
            </a:pPr>
            <a:endParaRPr lang="en-US" sz="2000" dirty="0"/>
          </a:p>
          <a:p>
            <a:pPr marL="0" indent="0">
              <a:buNone/>
            </a:pPr>
            <a:r>
              <a:rPr lang="en-US" sz="2000" dirty="0" err="1"/>
              <a:t>Här</a:t>
            </a:r>
            <a:r>
              <a:rPr lang="en-US" sz="2000" dirty="0"/>
              <a:t> </a:t>
            </a:r>
            <a:r>
              <a:rPr lang="en-US" sz="2000" dirty="0" err="1"/>
              <a:t>är</a:t>
            </a:r>
            <a:r>
              <a:rPr lang="en-US" sz="2000" dirty="0"/>
              <a:t> </a:t>
            </a:r>
            <a:r>
              <a:rPr lang="en-US" sz="2000" dirty="0" err="1"/>
              <a:t>några</a:t>
            </a:r>
            <a:r>
              <a:rPr lang="en-US" sz="2000" dirty="0"/>
              <a:t> </a:t>
            </a:r>
            <a:r>
              <a:rPr lang="en-US" sz="2000" dirty="0" err="1"/>
              <a:t>uppgifter</a:t>
            </a:r>
            <a:r>
              <a:rPr lang="en-US" sz="2000" dirty="0"/>
              <a:t> </a:t>
            </a:r>
            <a:r>
              <a:rPr lang="en-US" sz="2000" dirty="0" err="1"/>
              <a:t>där</a:t>
            </a:r>
            <a:r>
              <a:rPr lang="en-US" sz="2000" dirty="0"/>
              <a:t> vi </a:t>
            </a:r>
            <a:r>
              <a:rPr lang="en-US" sz="2000" dirty="0" err="1"/>
              <a:t>gärna</a:t>
            </a:r>
            <a:r>
              <a:rPr lang="en-US" sz="2000" dirty="0"/>
              <a:t> </a:t>
            </a:r>
            <a:r>
              <a:rPr lang="en-US" sz="2000" dirty="0" err="1"/>
              <a:t>är</a:t>
            </a:r>
            <a:r>
              <a:rPr lang="en-US" sz="2000" dirty="0"/>
              <a:t> </a:t>
            </a:r>
            <a:r>
              <a:rPr lang="en-US" sz="2000" dirty="0" err="1"/>
              <a:t>fler</a:t>
            </a:r>
            <a:r>
              <a:rPr lang="en-US" sz="2000" dirty="0"/>
              <a:t>:</a:t>
            </a:r>
          </a:p>
          <a:p>
            <a:r>
              <a:rPr lang="en-US" sz="2000" dirty="0" err="1"/>
              <a:t>Planera</a:t>
            </a:r>
            <a:r>
              <a:rPr lang="en-US" sz="2000" dirty="0"/>
              <a:t> </a:t>
            </a:r>
            <a:r>
              <a:rPr lang="en-US" sz="2000" dirty="0" err="1"/>
              <a:t>aktiviteter</a:t>
            </a:r>
            <a:r>
              <a:rPr lang="en-US" sz="2000" dirty="0"/>
              <a:t> </a:t>
            </a:r>
            <a:r>
              <a:rPr lang="en-US" sz="2000" dirty="0" err="1"/>
              <a:t>och</a:t>
            </a:r>
            <a:r>
              <a:rPr lang="en-US" sz="2000" dirty="0"/>
              <a:t> </a:t>
            </a:r>
            <a:r>
              <a:rPr lang="en-US" sz="2000" dirty="0" err="1"/>
              <a:t>evenemang</a:t>
            </a:r>
            <a:r>
              <a:rPr lang="en-US" sz="2000" dirty="0"/>
              <a:t>, </a:t>
            </a:r>
            <a:r>
              <a:rPr lang="en-US" sz="2000" dirty="0" err="1"/>
              <a:t>som</a:t>
            </a:r>
            <a:r>
              <a:rPr lang="en-US" sz="2000" dirty="0"/>
              <a:t> ex. </a:t>
            </a:r>
            <a:r>
              <a:rPr lang="en-US" sz="2000" dirty="0" err="1"/>
              <a:t>Klassinnebandyn</a:t>
            </a:r>
            <a:r>
              <a:rPr lang="en-US" sz="2000" dirty="0"/>
              <a:t> </a:t>
            </a:r>
            <a:r>
              <a:rPr lang="en-US" sz="2000" dirty="0" err="1"/>
              <a:t>och</a:t>
            </a:r>
            <a:r>
              <a:rPr lang="en-US" sz="2000" dirty="0"/>
              <a:t> Sibben Cup</a:t>
            </a:r>
          </a:p>
          <a:p>
            <a:r>
              <a:rPr lang="en-US" sz="2000" dirty="0" err="1"/>
              <a:t>Jobba</a:t>
            </a:r>
            <a:r>
              <a:rPr lang="en-US" sz="2000" dirty="0"/>
              <a:t> med PR, </a:t>
            </a:r>
            <a:r>
              <a:rPr lang="en-US" sz="2000" dirty="0" err="1"/>
              <a:t>foto</a:t>
            </a:r>
            <a:r>
              <a:rPr lang="en-US" sz="2000" dirty="0"/>
              <a:t> </a:t>
            </a:r>
            <a:r>
              <a:rPr lang="en-US" sz="2000" dirty="0" err="1"/>
              <a:t>och</a:t>
            </a:r>
            <a:r>
              <a:rPr lang="en-US" sz="2000" dirty="0"/>
              <a:t> </a:t>
            </a:r>
            <a:r>
              <a:rPr lang="en-US" sz="2000" dirty="0" err="1"/>
              <a:t>informationsfrågor</a:t>
            </a:r>
            <a:endParaRPr lang="en-US" sz="2000" dirty="0"/>
          </a:p>
          <a:p>
            <a:r>
              <a:rPr lang="en-US" sz="2000" dirty="0" err="1"/>
              <a:t>Hjälpa</a:t>
            </a:r>
            <a:r>
              <a:rPr lang="en-US" sz="2000" dirty="0"/>
              <a:t> till med </a:t>
            </a:r>
            <a:r>
              <a:rPr lang="en-US" sz="2000" dirty="0" err="1"/>
              <a:t>sponsorfrågor</a:t>
            </a:r>
            <a:endParaRPr lang="en-US" sz="2000" dirty="0"/>
          </a:p>
          <a:p>
            <a:r>
              <a:rPr lang="en-US" sz="2000" dirty="0" err="1"/>
              <a:t>Jobba</a:t>
            </a:r>
            <a:r>
              <a:rPr lang="en-US" sz="2000" dirty="0"/>
              <a:t> med </a:t>
            </a:r>
            <a:r>
              <a:rPr lang="en-US" sz="2000" dirty="0" err="1"/>
              <a:t>matcharrangemang</a:t>
            </a:r>
            <a:r>
              <a:rPr lang="en-US" sz="2000" dirty="0"/>
              <a:t> </a:t>
            </a:r>
            <a:r>
              <a:rPr lang="en-US" sz="2000" dirty="0" err="1"/>
              <a:t>för</a:t>
            </a:r>
            <a:r>
              <a:rPr lang="en-US" sz="2000" dirty="0"/>
              <a:t> </a:t>
            </a:r>
            <a:r>
              <a:rPr lang="en-US" sz="2000" dirty="0" err="1"/>
              <a:t>härlig</a:t>
            </a:r>
            <a:r>
              <a:rPr lang="en-US" sz="2000" dirty="0"/>
              <a:t> </a:t>
            </a:r>
            <a:r>
              <a:rPr lang="en-US" sz="2000" dirty="0" err="1"/>
              <a:t>stämning</a:t>
            </a:r>
            <a:r>
              <a:rPr lang="en-US" sz="2000" dirty="0"/>
              <a:t> </a:t>
            </a:r>
            <a:r>
              <a:rPr lang="en-US" sz="2000" dirty="0" err="1"/>
              <a:t>i</a:t>
            </a:r>
            <a:r>
              <a:rPr lang="en-US" sz="2000" dirty="0"/>
              <a:t> </a:t>
            </a:r>
            <a:r>
              <a:rPr lang="en-US" sz="2000" dirty="0" err="1"/>
              <a:t>hallen</a:t>
            </a:r>
            <a:endParaRPr lang="en-US" sz="2000" dirty="0"/>
          </a:p>
          <a:p>
            <a:endParaRPr lang="en-US" sz="1400" dirty="0"/>
          </a:p>
          <a:p>
            <a:endParaRPr lang="en-US" sz="1400" dirty="0"/>
          </a:p>
          <a:p>
            <a:endParaRPr lang="en-US" sz="1400" dirty="0"/>
          </a:p>
          <a:p>
            <a:endParaRPr lang="en-US" sz="1400" dirty="0"/>
          </a:p>
          <a:p>
            <a:endParaRPr lang="en-US" sz="1400" dirty="0"/>
          </a:p>
        </p:txBody>
      </p:sp>
      <p:pic>
        <p:nvPicPr>
          <p:cNvPr id="3" name="Bildobjekt 2" descr="En bild som visar golv, person, inomhus, stående&#10;&#10;Automatiskt genererad beskrivning">
            <a:extLst>
              <a:ext uri="{FF2B5EF4-FFF2-40B4-BE49-F238E27FC236}">
                <a16:creationId xmlns="" xmlns:a16="http://schemas.microsoft.com/office/drawing/2014/main" id="{45A1D57C-DF1E-4D78-9AFD-C1AD5E4BFD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70507" y="484633"/>
            <a:ext cx="6542215" cy="5888736"/>
          </a:xfrm>
          <a:prstGeom prst="rect">
            <a:avLst/>
          </a:prstGeom>
        </p:spPr>
      </p:pic>
      <p:sp>
        <p:nvSpPr>
          <p:cNvPr id="5" name="Rektangel 4">
            <a:extLst>
              <a:ext uri="{FF2B5EF4-FFF2-40B4-BE49-F238E27FC236}">
                <a16:creationId xmlns="" xmlns:a16="http://schemas.microsoft.com/office/drawing/2014/main" id="{2D60C1B8-13C1-4FDB-8794-F26BE4A06F9B}"/>
              </a:ext>
            </a:extLst>
          </p:cNvPr>
          <p:cNvSpPr/>
          <p:nvPr/>
        </p:nvSpPr>
        <p:spPr>
          <a:xfrm>
            <a:off x="-4" y="6223452"/>
            <a:ext cx="12191984" cy="642491"/>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 xmlns:a16="http://schemas.microsoft.com/office/drawing/2014/main" id="{8C2BEE50-5650-42DE-8715-C39BA554A045}"/>
              </a:ext>
            </a:extLst>
          </p:cNvPr>
          <p:cNvSpPr txBox="1"/>
          <p:nvPr/>
        </p:nvSpPr>
        <p:spPr>
          <a:xfrm>
            <a:off x="5691068" y="5860590"/>
            <a:ext cx="5479055" cy="307777"/>
          </a:xfrm>
          <a:prstGeom prst="rect">
            <a:avLst/>
          </a:prstGeom>
          <a:noFill/>
        </p:spPr>
        <p:txBody>
          <a:bodyPr wrap="square" rtlCol="0">
            <a:spAutoFit/>
          </a:bodyPr>
          <a:lstStyle/>
          <a:p>
            <a:pPr algn="ctr">
              <a:spcAft>
                <a:spcPts val="600"/>
              </a:spcAft>
            </a:pPr>
            <a:r>
              <a:rPr lang="sv-SE" sz="1400" i="1" dirty="0"/>
              <a:t>Styrelsen 21/22: Nils, Malin, Sara, Marie, Paula</a:t>
            </a:r>
          </a:p>
        </p:txBody>
      </p:sp>
      <p:sp>
        <p:nvSpPr>
          <p:cNvPr id="7" name="textruta 6">
            <a:extLst>
              <a:ext uri="{FF2B5EF4-FFF2-40B4-BE49-F238E27FC236}">
                <a16:creationId xmlns="" xmlns:a16="http://schemas.microsoft.com/office/drawing/2014/main" id="{195EBA9A-E094-4983-9A46-372F4DC52C18}"/>
              </a:ext>
            </a:extLst>
          </p:cNvPr>
          <p:cNvSpPr txBox="1"/>
          <p:nvPr/>
        </p:nvSpPr>
        <p:spPr>
          <a:xfrm>
            <a:off x="402158" y="6367748"/>
            <a:ext cx="10592676" cy="400110"/>
          </a:xfrm>
          <a:prstGeom prst="rect">
            <a:avLst/>
          </a:prstGeom>
          <a:noFill/>
        </p:spPr>
        <p:txBody>
          <a:bodyPr wrap="square" rtlCol="0">
            <a:spAutoFit/>
          </a:bodyPr>
          <a:lstStyle/>
          <a:p>
            <a:r>
              <a:rPr lang="sv-SE" sz="2000" b="1" dirty="0"/>
              <a:t>Har du lust att bidra på något sätt? </a:t>
            </a:r>
            <a:r>
              <a:rPr lang="sv-SE" dirty="0"/>
              <a:t>Kontakta ledaren i ditt lag eller maila skovdeinnebandyf@gmail.com</a:t>
            </a:r>
          </a:p>
        </p:txBody>
      </p:sp>
    </p:spTree>
    <p:extLst>
      <p:ext uri="{BB962C8B-B14F-4D97-AF65-F5344CB8AC3E}">
        <p14:creationId xmlns:p14="http://schemas.microsoft.com/office/powerpoint/2010/main" val="3698671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Bildobjekt 15" descr="En bild som visar sport, person, friidrott&#10;&#10;Automatiskt genererad beskrivning">
            <a:extLst>
              <a:ext uri="{FF2B5EF4-FFF2-40B4-BE49-F238E27FC236}">
                <a16:creationId xmlns="" xmlns:a16="http://schemas.microsoft.com/office/drawing/2014/main" id="{909D7767-0F81-4626-B580-94B7BC9884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2522356" y="10"/>
            <a:ext cx="9669642" cy="6857990"/>
          </a:xfrm>
          <a:prstGeom prst="rect">
            <a:avLst/>
          </a:prstGeom>
        </p:spPr>
      </p:pic>
      <p:sp>
        <p:nvSpPr>
          <p:cNvPr id="29" name="Rectangle 28">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 xmlns:a16="http://schemas.microsoft.com/office/drawing/2014/main" id="{DE6047ED-96E4-47D3-BE25-23CF68599C16}"/>
              </a:ext>
            </a:extLst>
          </p:cNvPr>
          <p:cNvSpPr>
            <a:spLocks noGrp="1"/>
          </p:cNvSpPr>
          <p:nvPr>
            <p:ph idx="1"/>
          </p:nvPr>
        </p:nvSpPr>
        <p:spPr>
          <a:xfrm>
            <a:off x="375491" y="1454226"/>
            <a:ext cx="4824470" cy="3547431"/>
          </a:xfrm>
        </p:spPr>
        <p:txBody>
          <a:bodyPr>
            <a:normAutofit/>
          </a:bodyPr>
          <a:lstStyle/>
          <a:p>
            <a:pPr marL="457200" lvl="1" indent="0">
              <a:buNone/>
            </a:pPr>
            <a:r>
              <a:rPr lang="sv-SE" dirty="0"/>
              <a:t>Våra viktigaste inkomstkällor är:</a:t>
            </a:r>
            <a:br>
              <a:rPr lang="sv-SE" dirty="0"/>
            </a:br>
            <a:endParaRPr lang="sv-SE" dirty="0"/>
          </a:p>
          <a:p>
            <a:pPr lvl="1">
              <a:buFontTx/>
              <a:buChar char="-"/>
            </a:pPr>
            <a:r>
              <a:rPr lang="sv-SE" dirty="0"/>
              <a:t>Medlems- och säsongsavgifter</a:t>
            </a:r>
          </a:p>
          <a:p>
            <a:pPr lvl="1">
              <a:buFontTx/>
              <a:buChar char="-"/>
            </a:pPr>
            <a:r>
              <a:rPr lang="sv-SE" dirty="0"/>
              <a:t>Sibben cup i början på januari</a:t>
            </a:r>
          </a:p>
          <a:p>
            <a:pPr lvl="1">
              <a:buFontTx/>
              <a:buChar char="-"/>
            </a:pPr>
            <a:r>
              <a:rPr lang="sv-SE" dirty="0"/>
              <a:t>Idrottsrabatten</a:t>
            </a:r>
          </a:p>
          <a:p>
            <a:pPr lvl="1">
              <a:buFontTx/>
              <a:buChar char="-"/>
            </a:pPr>
            <a:r>
              <a:rPr lang="sv-SE" dirty="0"/>
              <a:t>Kioskverksamheten</a:t>
            </a:r>
          </a:p>
          <a:p>
            <a:pPr lvl="1">
              <a:buFontTx/>
              <a:buChar char="-"/>
            </a:pPr>
            <a:r>
              <a:rPr lang="sv-SE" dirty="0"/>
              <a:t>Kommunala och statliga bidrag</a:t>
            </a:r>
          </a:p>
          <a:p>
            <a:pPr lvl="1">
              <a:buFontTx/>
              <a:buChar char="-"/>
            </a:pPr>
            <a:r>
              <a:rPr lang="sv-SE" dirty="0"/>
              <a:t>Sponsring</a:t>
            </a:r>
          </a:p>
          <a:p>
            <a:pPr marL="457200" lvl="1" indent="0">
              <a:buNone/>
            </a:pPr>
            <a:endParaRPr lang="sv-SE" dirty="0"/>
          </a:p>
          <a:p>
            <a:pPr marL="0" indent="0">
              <a:buNone/>
            </a:pPr>
            <a:endParaRPr lang="sv-SE" sz="2400" dirty="0"/>
          </a:p>
        </p:txBody>
      </p:sp>
    </p:spTree>
    <p:extLst>
      <p:ext uri="{BB962C8B-B14F-4D97-AF65-F5344CB8AC3E}">
        <p14:creationId xmlns:p14="http://schemas.microsoft.com/office/powerpoint/2010/main" val="626661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Bildobjekt 2" descr="En bild som visar person, kvinna&#10;&#10;Automatiskt genererad beskrivning">
            <a:extLst>
              <a:ext uri="{FF2B5EF4-FFF2-40B4-BE49-F238E27FC236}">
                <a16:creationId xmlns="" xmlns:a16="http://schemas.microsoft.com/office/drawing/2014/main" id="{58B02711-98CA-4DFE-9CD9-CFAADD3B8D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59639" y="10"/>
            <a:ext cx="8831444" cy="6857990"/>
          </a:xfrm>
          <a:prstGeom prst="rect">
            <a:avLst/>
          </a:prstGeom>
        </p:spPr>
      </p:pic>
      <p:sp>
        <p:nvSpPr>
          <p:cNvPr id="29" name="Rectangle 28">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 xmlns:a16="http://schemas.microsoft.com/office/drawing/2014/main" id="{66D457E5-05E1-413D-804E-ABB6BF2CE838}"/>
              </a:ext>
            </a:extLst>
          </p:cNvPr>
          <p:cNvSpPr>
            <a:spLocks noGrp="1"/>
          </p:cNvSpPr>
          <p:nvPr>
            <p:ph idx="1"/>
          </p:nvPr>
        </p:nvSpPr>
        <p:spPr>
          <a:xfrm>
            <a:off x="166169" y="561860"/>
            <a:ext cx="5022776" cy="6191479"/>
          </a:xfrm>
        </p:spPr>
        <p:txBody>
          <a:bodyPr>
            <a:normAutofit lnSpcReduction="10000"/>
          </a:bodyPr>
          <a:lstStyle/>
          <a:p>
            <a:pPr lvl="1">
              <a:buFontTx/>
              <a:buChar char="-"/>
            </a:pPr>
            <a:r>
              <a:rPr lang="sv-SE" dirty="0"/>
              <a:t>Sibben cup </a:t>
            </a:r>
            <a:br>
              <a:rPr lang="sv-SE" dirty="0"/>
            </a:br>
            <a:r>
              <a:rPr lang="sv-SE" sz="2000" dirty="0"/>
              <a:t>Arrangeras för 17 gången den 6-8 januari 2022. Detta är en riktig innebandyfest! 2020 deltog 116 lag från 46 olika föreningar. Vi gör det till en minnesvärd upplevelse för 1800 spelare tack vare att alla i vår förening hjälper till i logi, frukost, kiosker, sekretariat och prisutdelningar. </a:t>
            </a:r>
            <a:br>
              <a:rPr lang="sv-SE" sz="2000" dirty="0"/>
            </a:br>
            <a:endParaRPr lang="sv-SE" sz="2000" dirty="0"/>
          </a:p>
          <a:p>
            <a:pPr lvl="1">
              <a:buFontTx/>
              <a:buChar char="-"/>
            </a:pPr>
            <a:r>
              <a:rPr lang="sv-SE" dirty="0"/>
              <a:t>Idrottsrabatten</a:t>
            </a:r>
            <a:br>
              <a:rPr lang="sv-SE" dirty="0"/>
            </a:br>
            <a:r>
              <a:rPr lang="sv-SE" sz="2000" dirty="0"/>
              <a:t>Är den enda försäljningen i föreningen* Varje spelare säljer 5 st. på hösten (max 10 i en familj).  </a:t>
            </a:r>
            <a:br>
              <a:rPr lang="sv-SE" sz="2000" dirty="0"/>
            </a:br>
            <a:r>
              <a:rPr lang="sv-SE" sz="2000" dirty="0"/>
              <a:t>* </a:t>
            </a:r>
            <a:r>
              <a:rPr lang="sv-SE" sz="1600" dirty="0"/>
              <a:t>såvida inte laget bestämmer att genomföra egen försäljning  </a:t>
            </a:r>
            <a:r>
              <a:rPr lang="sv-SE" sz="2000" dirty="0"/>
              <a:t/>
            </a:r>
            <a:br>
              <a:rPr lang="sv-SE" sz="2000" dirty="0"/>
            </a:br>
            <a:endParaRPr lang="sv-SE" sz="2000" dirty="0"/>
          </a:p>
          <a:p>
            <a:pPr lvl="1">
              <a:buFontTx/>
              <a:buChar char="-"/>
            </a:pPr>
            <a:r>
              <a:rPr lang="sv-SE" dirty="0"/>
              <a:t>Sponsring</a:t>
            </a:r>
            <a:br>
              <a:rPr lang="sv-SE" dirty="0"/>
            </a:br>
            <a:r>
              <a:rPr lang="sv-SE" sz="2000" dirty="0"/>
              <a:t>Tillsammans har vi ett stort kontaktnät. I år kommer lag som ger en kontakt till ett företag som vill sponsra föreningen att få en bonus på 10% tillbaka till lagkassan när avtal är tecknat. </a:t>
            </a:r>
          </a:p>
          <a:p>
            <a:pPr marL="457200" lvl="1" indent="0">
              <a:buNone/>
            </a:pPr>
            <a:endParaRPr lang="sv-SE" dirty="0"/>
          </a:p>
          <a:p>
            <a:pPr marL="0" indent="0">
              <a:buNone/>
            </a:pPr>
            <a:endParaRPr lang="sv-SE" sz="2400" dirty="0"/>
          </a:p>
        </p:txBody>
      </p:sp>
    </p:spTree>
    <p:extLst>
      <p:ext uri="{BB962C8B-B14F-4D97-AF65-F5344CB8AC3E}">
        <p14:creationId xmlns:p14="http://schemas.microsoft.com/office/powerpoint/2010/main" val="990134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Bildobjekt 6" descr="En bild som visar person, sport&#10;&#10;Automatiskt genererad beskrivning">
            <a:extLst>
              <a:ext uri="{FF2B5EF4-FFF2-40B4-BE49-F238E27FC236}">
                <a16:creationId xmlns="" xmlns:a16="http://schemas.microsoft.com/office/drawing/2014/main" id="{DAF0A24F-E9B9-435A-9575-CA7EA81009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522356" y="10"/>
            <a:ext cx="9669642" cy="6857990"/>
          </a:xfrm>
          <a:prstGeom prst="rect">
            <a:avLst/>
          </a:prstGeom>
        </p:spPr>
      </p:pic>
      <p:sp>
        <p:nvSpPr>
          <p:cNvPr id="57" name="Rectangle 56">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ubrik 1">
            <a:extLst>
              <a:ext uri="{FF2B5EF4-FFF2-40B4-BE49-F238E27FC236}">
                <a16:creationId xmlns="" xmlns:a16="http://schemas.microsoft.com/office/drawing/2014/main" id="{D4E1F2DD-AE62-4BA8-86D9-275ADF95317B}"/>
              </a:ext>
            </a:extLst>
          </p:cNvPr>
          <p:cNvSpPr>
            <a:spLocks noGrp="1"/>
          </p:cNvSpPr>
          <p:nvPr>
            <p:ph type="title"/>
          </p:nvPr>
        </p:nvSpPr>
        <p:spPr>
          <a:xfrm>
            <a:off x="838200" y="365125"/>
            <a:ext cx="3822189" cy="1899912"/>
          </a:xfrm>
        </p:spPr>
        <p:txBody>
          <a:bodyPr vert="horz" lIns="91440" tIns="45720" rIns="91440" bIns="45720" rtlCol="0">
            <a:normAutofit/>
          </a:bodyPr>
          <a:lstStyle/>
          <a:p>
            <a:r>
              <a:rPr lang="en-US" sz="4000" dirty="0" err="1">
                <a:effectLst>
                  <a:outerShdw blurRad="38100" dist="38100" dir="2700000" algn="tl">
                    <a:srgbClr val="000000">
                      <a:alpha val="43137"/>
                    </a:srgbClr>
                  </a:outerShdw>
                </a:effectLst>
              </a:rPr>
              <a:t>Tipsa</a:t>
            </a:r>
            <a:r>
              <a:rPr lang="en-US" sz="4000" dirty="0">
                <a:effectLst>
                  <a:outerShdw blurRad="38100" dist="38100" dir="2700000" algn="tl">
                    <a:srgbClr val="000000">
                      <a:alpha val="43137"/>
                    </a:srgbClr>
                  </a:outerShdw>
                </a:effectLst>
              </a:rPr>
              <a:t> om </a:t>
            </a:r>
            <a:r>
              <a:rPr lang="en-US" sz="4000" dirty="0" err="1">
                <a:effectLst>
                  <a:outerShdw blurRad="38100" dist="38100" dir="2700000" algn="tl">
                    <a:srgbClr val="000000">
                      <a:alpha val="43137"/>
                    </a:srgbClr>
                  </a:outerShdw>
                </a:effectLst>
              </a:rPr>
              <a:t>en</a:t>
            </a:r>
            <a:r>
              <a:rPr lang="en-US" sz="4000" dirty="0">
                <a:effectLst>
                  <a:outerShdw blurRad="38100" dist="38100" dir="2700000" algn="tl">
                    <a:srgbClr val="000000">
                      <a:alpha val="43137"/>
                    </a:srgbClr>
                  </a:outerShdw>
                </a:effectLst>
              </a:rPr>
              <a:t> sponsor! </a:t>
            </a:r>
          </a:p>
        </p:txBody>
      </p:sp>
      <p:sp>
        <p:nvSpPr>
          <p:cNvPr id="13" name="Platshållare för innehåll 5">
            <a:extLst>
              <a:ext uri="{FF2B5EF4-FFF2-40B4-BE49-F238E27FC236}">
                <a16:creationId xmlns="" xmlns:a16="http://schemas.microsoft.com/office/drawing/2014/main" id="{15B16CE6-EEBD-456B-AEF1-CB9C52C23E3B}"/>
              </a:ext>
            </a:extLst>
          </p:cNvPr>
          <p:cNvSpPr>
            <a:spLocks noGrp="1"/>
          </p:cNvSpPr>
          <p:nvPr>
            <p:ph idx="1"/>
          </p:nvPr>
        </p:nvSpPr>
        <p:spPr>
          <a:xfrm>
            <a:off x="397524" y="2434201"/>
            <a:ext cx="5165994" cy="3742762"/>
          </a:xfrm>
        </p:spPr>
        <p:txBody>
          <a:bodyPr>
            <a:normAutofit lnSpcReduction="10000"/>
          </a:bodyPr>
          <a:lstStyle/>
          <a:p>
            <a:pPr marL="457200" lvl="1" indent="0">
              <a:buNone/>
            </a:pPr>
            <a:r>
              <a:rPr lang="sv-SE" sz="2000" dirty="0"/>
              <a:t>Det vi behöver är en kontaktperson på det företag du tror eller vet är intresserad av att samarbeta med Skövde innebandy. Allra bäst är att personen vet att vi kommer att höra av oss. </a:t>
            </a:r>
          </a:p>
          <a:p>
            <a:pPr marL="457200" lvl="1" indent="0">
              <a:buNone/>
            </a:pPr>
            <a:r>
              <a:rPr lang="sv-SE" sz="2000" dirty="0"/>
              <a:t>När du har ett namn,  telefonnummer och mail meddelar du marknadsgruppen på </a:t>
            </a:r>
            <a:r>
              <a:rPr lang="sv-SE" sz="2000" dirty="0">
                <a:hlinkClick r:id="rId3"/>
              </a:rPr>
              <a:t>sib.sponsring@gmail.com</a:t>
            </a:r>
            <a:endParaRPr lang="sv-SE" sz="2000" dirty="0"/>
          </a:p>
          <a:p>
            <a:pPr marL="457200" lvl="1" indent="0">
              <a:buNone/>
            </a:pPr>
            <a:r>
              <a:rPr lang="sv-SE" sz="2000" dirty="0"/>
              <a:t>Glöm inte att skriva vilket lag tipset kommer från så att ni får er bonus.</a:t>
            </a:r>
          </a:p>
          <a:p>
            <a:pPr marL="457200" lvl="1" indent="0">
              <a:buNone/>
            </a:pPr>
            <a:r>
              <a:rPr lang="sv-SE" sz="2000" dirty="0"/>
              <a:t>Information om våra sponsorerbjudanden hittar du här: </a:t>
            </a:r>
            <a:r>
              <a:rPr lang="sv-SE" sz="1600" dirty="0">
                <a:hlinkClick r:id="rId4"/>
              </a:rPr>
              <a:t>Sponsra Skövde IBF | Skövde IBF (laget.se)</a:t>
            </a:r>
            <a:endParaRPr lang="sv-SE" sz="2000" dirty="0"/>
          </a:p>
          <a:p>
            <a:pPr marL="0" indent="0">
              <a:buNone/>
            </a:pPr>
            <a:endParaRPr lang="sv-SE" sz="2000" dirty="0"/>
          </a:p>
        </p:txBody>
      </p:sp>
    </p:spTree>
    <p:extLst>
      <p:ext uri="{BB962C8B-B14F-4D97-AF65-F5344CB8AC3E}">
        <p14:creationId xmlns:p14="http://schemas.microsoft.com/office/powerpoint/2010/main" val="25211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person, utomhus, kvinna, arm&#10;&#10;Automatiskt genererad beskrivning">
            <a:extLst>
              <a:ext uri="{FF2B5EF4-FFF2-40B4-BE49-F238E27FC236}">
                <a16:creationId xmlns="" xmlns:a16="http://schemas.microsoft.com/office/drawing/2014/main" id="{021A41D5-3215-4EC8-B559-7216503D9E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1" y="10"/>
            <a:ext cx="9669642" cy="6857990"/>
          </a:xfrm>
          <a:prstGeom prst="rect">
            <a:avLst/>
          </a:prstGeom>
        </p:spPr>
      </p:pic>
      <p:sp>
        <p:nvSpPr>
          <p:cNvPr id="43" name="Rectangle 42">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 xmlns:a16="http://schemas.microsoft.com/office/drawing/2014/main" id="{C8AA1C21-887E-4D46-89E9-4002950995B5}"/>
              </a:ext>
            </a:extLst>
          </p:cNvPr>
          <p:cNvSpPr txBox="1">
            <a:spLocks/>
          </p:cNvSpPr>
          <p:nvPr/>
        </p:nvSpPr>
        <p:spPr>
          <a:xfrm>
            <a:off x="6698256" y="673768"/>
            <a:ext cx="5365214" cy="6184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0" i="0" dirty="0">
                <a:solidFill>
                  <a:srgbClr val="000000"/>
                </a:solidFill>
                <a:effectLst/>
                <a:latin typeface="KlavikaWebBasicLight"/>
              </a:rPr>
              <a:t>Folkhälsomyndigheten bedömer att planen för avveckling av restriktioner som infördes på grund av covid-19 kan fortsätta och har därför rekommenderat regeringen att nästa steg kan tas den 29 september. </a:t>
            </a:r>
          </a:p>
          <a:p>
            <a:pPr marL="0" indent="0">
              <a:buNone/>
            </a:pPr>
            <a:r>
              <a:rPr lang="sv-SE" sz="2000" b="0" i="0" dirty="0">
                <a:solidFill>
                  <a:srgbClr val="000000"/>
                </a:solidFill>
                <a:effectLst/>
                <a:latin typeface="KlavikaWebBasicLight"/>
              </a:rPr>
              <a:t>Restriktionerna avseende bland annat publikbegränsningar bedöms därefter inte längre vara motiverade ur ett smittskydds- och folkhälsoperspektiv. </a:t>
            </a:r>
          </a:p>
          <a:p>
            <a:pPr marL="0" indent="0">
              <a:buNone/>
            </a:pPr>
            <a:r>
              <a:rPr lang="sv-SE" sz="2000" b="0" i="0" dirty="0">
                <a:solidFill>
                  <a:srgbClr val="000000"/>
                </a:solidFill>
                <a:effectLst/>
                <a:latin typeface="KlavikaWebBasicLight"/>
              </a:rPr>
              <a:t>Att så många som möjligt vaccinerar sig så att en hög vaccinationstäckning nås är fortsatt det viktigaste skyddet mot covid-19.</a:t>
            </a:r>
          </a:p>
          <a:p>
            <a:pPr marL="0" indent="0">
              <a:buNone/>
            </a:pPr>
            <a:endParaRPr lang="sv-SE" sz="2000" dirty="0">
              <a:solidFill>
                <a:srgbClr val="000000"/>
              </a:solidFill>
              <a:latin typeface="KlavikaWebBasicLight"/>
            </a:endParaRPr>
          </a:p>
          <a:p>
            <a:pPr marL="0" indent="0">
              <a:buNone/>
            </a:pPr>
            <a:r>
              <a:rPr lang="sv-SE" sz="2400" dirty="0">
                <a:solidFill>
                  <a:srgbClr val="000000"/>
                </a:solidFill>
                <a:latin typeface="KlavikaWebBasicLight"/>
              </a:rPr>
              <a:t>Kvar finns rådet att s</a:t>
            </a:r>
            <a:r>
              <a:rPr lang="sv-SE" sz="2400" dirty="0"/>
              <a:t>tanna hemma vid symptom och att tvätta händerna.</a:t>
            </a:r>
            <a:endParaRPr lang="sv-SE" sz="2400" dirty="0">
              <a:solidFill>
                <a:srgbClr val="000000"/>
              </a:solidFill>
              <a:latin typeface="KlavikaWebBasicLight"/>
            </a:endParaRPr>
          </a:p>
          <a:p>
            <a:pPr marL="0" indent="0">
              <a:buNone/>
            </a:pPr>
            <a:endParaRPr lang="sv-SE" sz="2000" b="0" i="0" dirty="0">
              <a:solidFill>
                <a:srgbClr val="000000"/>
              </a:solidFill>
              <a:effectLst/>
              <a:latin typeface="KlavikaWebBasicLight"/>
            </a:endParaRPr>
          </a:p>
          <a:p>
            <a:pPr marL="0" indent="0">
              <a:buNone/>
            </a:pPr>
            <a:endParaRPr lang="sv-SE" sz="2000" dirty="0">
              <a:solidFill>
                <a:srgbClr val="000000"/>
              </a:solidFill>
              <a:latin typeface="KlavikaWebBasicLight"/>
            </a:endParaRPr>
          </a:p>
          <a:p>
            <a:pPr marL="0" indent="0">
              <a:buNone/>
            </a:pPr>
            <a:r>
              <a:rPr lang="sv-SE" sz="1400" dirty="0">
                <a:hlinkClick r:id="rId3"/>
              </a:rPr>
              <a:t>Många restriktioner tas bort den 29 september — Folkhälsomyndigheten (folkhalsomyndigheten.se)</a:t>
            </a:r>
            <a:endParaRPr lang="sv-SE" sz="2000" b="0" i="0" dirty="0">
              <a:solidFill>
                <a:srgbClr val="000000"/>
              </a:solidFill>
              <a:effectLst/>
              <a:latin typeface="KlavikaWebBasicLight"/>
            </a:endParaRPr>
          </a:p>
          <a:p>
            <a:pPr marL="0" indent="0">
              <a:buNone/>
            </a:pPr>
            <a:endParaRPr lang="en-US" sz="3200" dirty="0"/>
          </a:p>
        </p:txBody>
      </p:sp>
      <p:sp>
        <p:nvSpPr>
          <p:cNvPr id="5" name="textruta 4">
            <a:extLst>
              <a:ext uri="{FF2B5EF4-FFF2-40B4-BE49-F238E27FC236}">
                <a16:creationId xmlns="" xmlns:a16="http://schemas.microsoft.com/office/drawing/2014/main" id="{99C32066-E0F3-4FCB-89A2-386073034B21}"/>
              </a:ext>
            </a:extLst>
          </p:cNvPr>
          <p:cNvSpPr txBox="1"/>
          <p:nvPr/>
        </p:nvSpPr>
        <p:spPr>
          <a:xfrm>
            <a:off x="220337" y="341523"/>
            <a:ext cx="2302020" cy="707886"/>
          </a:xfrm>
          <a:prstGeom prst="rect">
            <a:avLst/>
          </a:prstGeom>
          <a:noFill/>
        </p:spPr>
        <p:txBody>
          <a:bodyPr wrap="square" rtlCol="0">
            <a:spAutoFit/>
          </a:bodyPr>
          <a:lstStyle/>
          <a:p>
            <a:r>
              <a:rPr lang="sv-SE" sz="4000" b="1" dirty="0"/>
              <a:t>COVID-19</a:t>
            </a:r>
          </a:p>
        </p:txBody>
      </p:sp>
      <p:sp>
        <p:nvSpPr>
          <p:cNvPr id="2" name="textruta 1"/>
          <p:cNvSpPr txBox="1"/>
          <p:nvPr/>
        </p:nvSpPr>
        <p:spPr>
          <a:xfrm>
            <a:off x="512760" y="2377919"/>
            <a:ext cx="5904437" cy="1384995"/>
          </a:xfrm>
          <a:prstGeom prst="rect">
            <a:avLst/>
          </a:prstGeom>
          <a:solidFill>
            <a:schemeClr val="tx1"/>
          </a:solidFill>
        </p:spPr>
        <p:txBody>
          <a:bodyPr wrap="none" rtlCol="0">
            <a:spAutoFit/>
          </a:bodyPr>
          <a:lstStyle/>
          <a:p>
            <a:pPr algn="ctr"/>
            <a:r>
              <a:rPr lang="sv-SE" sz="2800" dirty="0" smtClean="0">
                <a:solidFill>
                  <a:srgbClr val="FF0000"/>
                </a:solidFill>
              </a:rPr>
              <a:t>Vi tänker att vi tar tre omklädningsrum </a:t>
            </a:r>
          </a:p>
          <a:p>
            <a:pPr algn="ctr"/>
            <a:r>
              <a:rPr lang="sv-SE" sz="2800" dirty="0" smtClean="0">
                <a:solidFill>
                  <a:srgbClr val="FF0000"/>
                </a:solidFill>
              </a:rPr>
              <a:t>på övre våningen i Kavelbro Arena </a:t>
            </a:r>
          </a:p>
          <a:p>
            <a:pPr algn="ctr"/>
            <a:r>
              <a:rPr lang="sv-SE" sz="2800" dirty="0" smtClean="0">
                <a:solidFill>
                  <a:srgbClr val="FF0000"/>
                </a:solidFill>
              </a:rPr>
              <a:t>för att kunna sprida ut oss.</a:t>
            </a:r>
            <a:endParaRPr lang="sv-SE" sz="2800" dirty="0">
              <a:solidFill>
                <a:srgbClr val="FF0000"/>
              </a:solidFill>
            </a:endParaRPr>
          </a:p>
        </p:txBody>
      </p:sp>
    </p:spTree>
    <p:extLst>
      <p:ext uri="{BB962C8B-B14F-4D97-AF65-F5344CB8AC3E}">
        <p14:creationId xmlns:p14="http://schemas.microsoft.com/office/powerpoint/2010/main" val="323815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8276</TotalTime>
  <Words>785</Words>
  <Application>Microsoft Office PowerPoint</Application>
  <PresentationFormat>Anpassad</PresentationFormat>
  <Paragraphs>134</Paragraphs>
  <Slides>23</Slides>
  <Notes>6</Notes>
  <HiddenSlides>0</HiddenSlides>
  <MMClips>0</MMClips>
  <ScaleCrop>false</ScaleCrop>
  <HeadingPairs>
    <vt:vector size="4" baseType="variant">
      <vt:variant>
        <vt:lpstr>Tema</vt:lpstr>
      </vt:variant>
      <vt:variant>
        <vt:i4>1</vt:i4>
      </vt:variant>
      <vt:variant>
        <vt:lpstr>Bildrubriker</vt:lpstr>
      </vt:variant>
      <vt:variant>
        <vt:i4>23</vt:i4>
      </vt:variant>
    </vt:vector>
  </HeadingPairs>
  <TitlesOfParts>
    <vt:vector size="24" baseType="lpstr">
      <vt:lpstr>Office-tema</vt:lpstr>
      <vt:lpstr>PowerPoint-presentation</vt:lpstr>
      <vt:lpstr>Vår vision och verksamhetsidé</vt:lpstr>
      <vt:lpstr>PowerPoint-presentation</vt:lpstr>
      <vt:lpstr>PowerPoint-presentation</vt:lpstr>
      <vt:lpstr>PowerPoint-presentation</vt:lpstr>
      <vt:lpstr>PowerPoint-presentation</vt:lpstr>
      <vt:lpstr>PowerPoint-presentation</vt:lpstr>
      <vt:lpstr>Tipsa om en sponsor! </vt:lpstr>
      <vt:lpstr>PowerPoint-presentation</vt:lpstr>
      <vt:lpstr>PowerPoint-presentation</vt:lpstr>
      <vt:lpstr>Information från egna laget</vt:lpstr>
      <vt:lpstr>PowerPoint-presentation</vt:lpstr>
      <vt:lpstr>Svensk Innebandys Utvecklingsmodell</vt:lpstr>
      <vt:lpstr>PowerPoint-presentation</vt:lpstr>
      <vt:lpstr>PowerPoint-presentation</vt:lpstr>
      <vt:lpstr>PowerPoint-presentation</vt:lpstr>
      <vt:lpstr>Vår säsong - Träning</vt:lpstr>
      <vt:lpstr>Vår säsong - Match</vt:lpstr>
      <vt:lpstr>Vår säsong - Cupper</vt:lpstr>
      <vt:lpstr>Profilkläder – Team Sportia www.klubbportalen.se</vt:lpstr>
      <vt:lpstr>SIBBENKIOSKEN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Verksamhetsidé</dc:title>
  <dc:creator>Thomas Olofsson</dc:creator>
  <cp:lastModifiedBy>Daniel Thyni</cp:lastModifiedBy>
  <cp:revision>66</cp:revision>
  <dcterms:created xsi:type="dcterms:W3CDTF">2020-05-02T07:17:49Z</dcterms:created>
  <dcterms:modified xsi:type="dcterms:W3CDTF">2021-10-03T11:32:54Z</dcterms:modified>
</cp:coreProperties>
</file>