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3662" r:id="rId2"/>
    <p:sldMasterId id="2147483674" r:id="rId3"/>
  </p:sldMasterIdLst>
  <p:notesMasterIdLst>
    <p:notesMasterId r:id="rId35"/>
  </p:notesMasterIdLst>
  <p:sldIdLst>
    <p:sldId id="275" r:id="rId4"/>
    <p:sldId id="276" r:id="rId5"/>
    <p:sldId id="278" r:id="rId6"/>
    <p:sldId id="279" r:id="rId7"/>
    <p:sldId id="280" r:id="rId8"/>
    <p:sldId id="281" r:id="rId9"/>
    <p:sldId id="285" r:id="rId10"/>
    <p:sldId id="434" r:id="rId11"/>
    <p:sldId id="282" r:id="rId12"/>
    <p:sldId id="269" r:id="rId13"/>
    <p:sldId id="289" r:id="rId14"/>
    <p:sldId id="440" r:id="rId15"/>
    <p:sldId id="439" r:id="rId16"/>
    <p:sldId id="424" r:id="rId17"/>
    <p:sldId id="425" r:id="rId18"/>
    <p:sldId id="303" r:id="rId19"/>
    <p:sldId id="458" r:id="rId20"/>
    <p:sldId id="457" r:id="rId21"/>
    <p:sldId id="455" r:id="rId22"/>
    <p:sldId id="435" r:id="rId23"/>
    <p:sldId id="441" r:id="rId24"/>
    <p:sldId id="459" r:id="rId25"/>
    <p:sldId id="446" r:id="rId26"/>
    <p:sldId id="448" r:id="rId27"/>
    <p:sldId id="442" r:id="rId28"/>
    <p:sldId id="456" r:id="rId29"/>
    <p:sldId id="443" r:id="rId30"/>
    <p:sldId id="449" r:id="rId31"/>
    <p:sldId id="426" r:id="rId32"/>
    <p:sldId id="445" r:id="rId33"/>
    <p:sldId id="444" r:id="rId34"/>
  </p:sldIdLst>
  <p:sldSz cx="12192000" cy="6858000"/>
  <p:notesSz cx="6797675" cy="99250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gqcFWmMz52IdWKhhoFyFug8SAN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87607" autoAdjust="0"/>
  </p:normalViewPr>
  <p:slideViewPr>
    <p:cSldViewPr>
      <p:cViewPr varScale="1">
        <p:scale>
          <a:sx n="97" d="100"/>
          <a:sy n="97" d="100"/>
        </p:scale>
        <p:origin x="90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customschemas.google.com/relationships/presentationmetadata" Target="meta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797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50443" y="0"/>
            <a:ext cx="2945659" cy="49797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sv-SE" dirty="0"/>
          </a:p>
        </p:txBody>
      </p:sp>
      <p:sp>
        <p:nvSpPr>
          <p:cNvPr id="6" name="Google Shape;6;n"/>
          <p:cNvSpPr txBox="1">
            <a:spLocks noGrp="1"/>
          </p:cNvSpPr>
          <p:nvPr>
            <p:ph type="body" idx="1"/>
          </p:nvPr>
        </p:nvSpPr>
        <p:spPr>
          <a:xfrm>
            <a:off x="679768" y="4776431"/>
            <a:ext cx="5438140" cy="39079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7076"/>
            <a:ext cx="2945659" cy="4979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50443" y="9427076"/>
            <a:ext cx="2945659" cy="49797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93881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dirty="0"/>
          </a:p>
        </p:txBody>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C216D-629E-4C46-A1AF-9824A5DA4BC2}" type="slidenum">
              <a:rPr lang="sv-SE" smtClean="0">
                <a:solidFill>
                  <a:prstClr val="black"/>
                </a:solidFill>
                <a:latin typeface="Calibri"/>
              </a:rPr>
              <a:pPr/>
              <a:t>1</a:t>
            </a:fld>
            <a:endParaRPr lang="sv-SE" dirty="0">
              <a:solidFill>
                <a:prstClr val="black"/>
              </a:solidFill>
              <a:latin typeface="Calibri"/>
            </a:endParaRPr>
          </a:p>
        </p:txBody>
      </p:sp>
    </p:spTree>
    <p:extLst>
      <p:ext uri="{BB962C8B-B14F-4D97-AF65-F5344CB8AC3E}">
        <p14:creationId xmlns:p14="http://schemas.microsoft.com/office/powerpoint/2010/main" val="3893223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dirty="0"/>
          </a:p>
        </p:txBody>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C216D-629E-4C46-A1AF-9824A5DA4BC2}" type="slidenum">
              <a:rPr lang="sv-SE" smtClean="0">
                <a:solidFill>
                  <a:prstClr val="black"/>
                </a:solidFill>
                <a:latin typeface="Calibri"/>
              </a:rPr>
              <a:pPr/>
              <a:t>2</a:t>
            </a:fld>
            <a:endParaRPr lang="sv-SE" dirty="0">
              <a:solidFill>
                <a:prstClr val="black"/>
              </a:solidFill>
              <a:latin typeface="Calibri"/>
            </a:endParaRPr>
          </a:p>
        </p:txBody>
      </p:sp>
    </p:spTree>
    <p:extLst>
      <p:ext uri="{BB962C8B-B14F-4D97-AF65-F5344CB8AC3E}">
        <p14:creationId xmlns:p14="http://schemas.microsoft.com/office/powerpoint/2010/main" val="2176701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dirty="0"/>
          </a:p>
        </p:txBody>
      </p:sp>
      <p:sp>
        <p:nvSpPr>
          <p:cNvPr id="3" name="Platshållare för anteckningar 2"/>
          <p:cNvSpPr>
            <a:spLocks noGrp="1"/>
          </p:cNvSpPr>
          <p:nvPr>
            <p:ph type="body" idx="1"/>
          </p:nvPr>
        </p:nvSpPr>
        <p:spPr/>
        <p:txBody>
          <a:bodyPr/>
          <a:lstStyle/>
          <a:p>
            <a:pPr algn="l"/>
            <a:r>
              <a:rPr lang="sv-SE" b="1" i="0" dirty="0">
                <a:solidFill>
                  <a:srgbClr val="000000"/>
                </a:solidFill>
                <a:effectLst/>
                <a:latin typeface="montserrat" panose="00000500000000000000" pitchFamily="2" charset="0"/>
              </a:rPr>
              <a:t>Träna för att tävla (junior och senior) – svart</a:t>
            </a:r>
          </a:p>
          <a:p>
            <a:pPr algn="l"/>
            <a:r>
              <a:rPr lang="sv-SE" b="0" i="0" dirty="0">
                <a:solidFill>
                  <a:srgbClr val="000000"/>
                </a:solidFill>
                <a:effectLst/>
                <a:latin typeface="Assistant" pitchFamily="2" charset="-79"/>
                <a:cs typeface="Assistant" pitchFamily="2" charset="-79"/>
              </a:rPr>
              <a:t>När man som innebandyspelare befinner sig på denna nivå är man mer inställd på att satsa på innebandyn och för många är målet att nå elitnivå. Spelarna bemästrar alla grunder och träningen inriktas mot mer avancerade och komplexa spelövningar. De fysiska kvaliteterna vidareutvecklas och matchas såväl mot vad spelet kräver som var de aktiva befinner sig utvecklingsmässigt, om möjligt på individuell basis. </a:t>
            </a:r>
          </a:p>
          <a:p>
            <a:endParaRPr lang="sv-SE" sz="1200" dirty="0">
              <a:solidFill>
                <a:srgbClr val="444444"/>
              </a:solidFill>
              <a:highlight>
                <a:srgbClr val="FFFFFF"/>
              </a:highlight>
              <a:latin typeface="Roboto" panose="02000000000000000000" pitchFamily="2" charset="0"/>
            </a:endParaRPr>
          </a:p>
          <a:p>
            <a:pPr algn="l"/>
            <a:r>
              <a:rPr lang="sv-SE" sz="1200" b="1" i="0" dirty="0">
                <a:solidFill>
                  <a:srgbClr val="000000"/>
                </a:solidFill>
                <a:effectLst/>
                <a:latin typeface="montserrat" panose="00000500000000000000" pitchFamily="2" charset="0"/>
              </a:rPr>
              <a:t>Träna för att träna (12-16 år) – röd</a:t>
            </a:r>
          </a:p>
          <a:p>
            <a:pPr algn="l"/>
            <a:r>
              <a:rPr lang="sv-SE" sz="1200" b="0" i="0" dirty="0">
                <a:solidFill>
                  <a:srgbClr val="000000"/>
                </a:solidFill>
                <a:effectLst/>
                <a:latin typeface="Assistant" pitchFamily="2" charset="-79"/>
                <a:cs typeface="Assistant" pitchFamily="2" charset="-79"/>
              </a:rPr>
              <a:t>På den här nivån läggs tonvikten på att lära sig så mycket som möjligt, inte minst rent tekniskt, och mer komplexa övningar förekommer. Utvecklingen av fysiska kvaliteter som styrka, uthållighet och rörlighet sker parallellt och i fas med innebandyträningen. Det förekommer mer matcher, i första hand på lokal och regional nivå men även på riksnivå. Fler spelare väljer innebandy som sin idrott, men samtidigt bör det erbjudas möjlighet att delta i andra idrotter.</a:t>
            </a:r>
          </a:p>
          <a:p>
            <a:pPr algn="l"/>
            <a:endParaRPr lang="sv-SE" sz="1200" b="1" i="0" dirty="0">
              <a:solidFill>
                <a:srgbClr val="000000"/>
              </a:solidFill>
              <a:effectLst/>
              <a:latin typeface="montserrat" panose="00000500000000000000" pitchFamily="2" charset="0"/>
            </a:endParaRPr>
          </a:p>
          <a:p>
            <a:pPr algn="l"/>
            <a:r>
              <a:rPr lang="sv-SE" sz="1200" b="1" i="0" dirty="0">
                <a:solidFill>
                  <a:srgbClr val="000000"/>
                </a:solidFill>
                <a:effectLst/>
                <a:latin typeface="montserrat" panose="00000500000000000000" pitchFamily="2" charset="0"/>
              </a:rPr>
              <a:t>Lära sig träna (9-12 år) – blå</a:t>
            </a:r>
          </a:p>
          <a:p>
            <a:pPr algn="l"/>
            <a:r>
              <a:rPr lang="sv-SE" sz="1200" b="0" i="0" dirty="0">
                <a:solidFill>
                  <a:srgbClr val="000000"/>
                </a:solidFill>
                <a:effectLst/>
                <a:latin typeface="Assistant" pitchFamily="2" charset="-79"/>
                <a:cs typeface="Assistant" pitchFamily="2" charset="-79"/>
              </a:rPr>
              <a:t>På denna nivå betonas att barnen lär sig att träna. Verksamheten har en tydligare inriktning på att lära sig innebandyteknik, själva spelet och allmänna idrottsliga färdigheter. Tävlingar förekommer och är avpassade för ålder och mognad, men det är inte fokus för verksamheten. Utövande av andra idrotter och aktiviteter främjas.</a:t>
            </a:r>
          </a:p>
          <a:p>
            <a:endParaRPr lang="sv-SE" sz="1200" dirty="0">
              <a:solidFill>
                <a:srgbClr val="444444"/>
              </a:solidFill>
              <a:highlight>
                <a:srgbClr val="FFFFFF"/>
              </a:highlight>
              <a:latin typeface="Roboto" panose="02000000000000000000" pitchFamily="2" charset="0"/>
            </a:endParaRPr>
          </a:p>
          <a:p>
            <a:pPr algn="l"/>
            <a:r>
              <a:rPr lang="sv-SE" sz="1200" b="1" i="0" dirty="0">
                <a:solidFill>
                  <a:srgbClr val="000000"/>
                </a:solidFill>
                <a:effectLst/>
                <a:latin typeface="montserrat" panose="00000500000000000000" pitchFamily="2" charset="0"/>
              </a:rPr>
              <a:t>Rörelseglädje (6-9 år) – grön</a:t>
            </a:r>
          </a:p>
          <a:p>
            <a:pPr algn="l"/>
            <a:r>
              <a:rPr lang="sv-SE" sz="1200" b="0" i="0" dirty="0">
                <a:solidFill>
                  <a:srgbClr val="000000"/>
                </a:solidFill>
                <a:effectLst/>
                <a:latin typeface="Assistant" pitchFamily="2" charset="-79"/>
                <a:cs typeface="Assistant" pitchFamily="2" charset="-79"/>
              </a:rPr>
              <a:t>Nivån ”Rörelseglädje” präglas av att ha kul i sitt idrottande och fortsätta att utveckla de motoriska grundformerna. Själva spelet och innebandytekniken introduceras på ett lekfullt sätt och innebandyträningen genomförs med fördel i form av roliga aktiviteter och lekar.</a:t>
            </a:r>
          </a:p>
          <a:p>
            <a:endParaRPr lang="sv-SE" sz="1200" dirty="0">
              <a:solidFill>
                <a:srgbClr val="444444"/>
              </a:solidFill>
              <a:highlight>
                <a:srgbClr val="FFFFFF"/>
              </a:highlight>
              <a:latin typeface="Roboto" panose="02000000000000000000" pitchFamily="2" charset="0"/>
            </a:endParaRPr>
          </a:p>
          <a:p>
            <a:pPr algn="l"/>
            <a:r>
              <a:rPr lang="sv-SE" sz="1200" b="1" i="0" dirty="0">
                <a:solidFill>
                  <a:srgbClr val="000000"/>
                </a:solidFill>
                <a:effectLst/>
                <a:latin typeface="montserrat" panose="00000500000000000000" pitchFamily="2" charset="0"/>
              </a:rPr>
              <a:t>Lek och rörelse (0-6 år) – ljusgrön</a:t>
            </a:r>
          </a:p>
          <a:p>
            <a:pPr algn="l"/>
            <a:r>
              <a:rPr lang="sv-SE" sz="1200" b="0" i="0" dirty="0">
                <a:solidFill>
                  <a:srgbClr val="000000"/>
                </a:solidFill>
                <a:effectLst/>
                <a:latin typeface="Assistant" pitchFamily="2" charset="-79"/>
                <a:cs typeface="Assistant" pitchFamily="2" charset="-79"/>
              </a:rPr>
              <a:t>Denna nivå är inte särskilt inriktat gentemot innebandy utan kan bedrivas i olika idrottsliga sammanhang. Här ska lek och rörelse stå i fokus och fysisk aktivitet utgör en rolig del av barns liv. Träningen är varierad med enkla aktiviteter där deltagarna får använda sin fantasi och uppleva rörelseglädje</a:t>
            </a:r>
          </a:p>
        </p:txBody>
      </p:sp>
      <p:sp>
        <p:nvSpPr>
          <p:cNvPr id="4" name="Platshållare för bild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164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sv-SE" dirty="0"/>
          </a:p>
        </p:txBody>
      </p:sp>
      <p:sp>
        <p:nvSpPr>
          <p:cNvPr id="223" name="Google Shape;223;p14:notes"/>
          <p:cNvSpPr txBox="1">
            <a:spLocks noGrp="1"/>
          </p:cNvSpPr>
          <p:nvPr>
            <p:ph type="body" idx="1"/>
          </p:nvPr>
        </p:nvSpPr>
        <p:spPr>
          <a:xfrm>
            <a:off x="679768" y="4776431"/>
            <a:ext cx="5438140" cy="3907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4" name="Google Shape;224;p14:notes"/>
          <p:cNvSpPr txBox="1">
            <a:spLocks noGrp="1"/>
          </p:cNvSpPr>
          <p:nvPr>
            <p:ph type="sldNum" idx="12"/>
          </p:nvPr>
        </p:nvSpPr>
        <p:spPr>
          <a:xfrm>
            <a:off x="3850443" y="9427076"/>
            <a:ext cx="2945659" cy="4979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sv-SE" dirty="0"/>
          </a:p>
        </p:txBody>
      </p:sp>
      <p:sp>
        <p:nvSpPr>
          <p:cNvPr id="223" name="Google Shape;223;p14:notes"/>
          <p:cNvSpPr txBox="1">
            <a:spLocks noGrp="1"/>
          </p:cNvSpPr>
          <p:nvPr>
            <p:ph type="body" idx="1"/>
          </p:nvPr>
        </p:nvSpPr>
        <p:spPr>
          <a:xfrm>
            <a:off x="679768" y="4776431"/>
            <a:ext cx="5438140" cy="3907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4" name="Google Shape;224;p14:notes"/>
          <p:cNvSpPr txBox="1">
            <a:spLocks noGrp="1"/>
          </p:cNvSpPr>
          <p:nvPr>
            <p:ph type="sldNum" idx="12"/>
          </p:nvPr>
        </p:nvSpPr>
        <p:spPr>
          <a:xfrm>
            <a:off x="3850443" y="9427076"/>
            <a:ext cx="2945659" cy="4979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dirty="0"/>
          </a:p>
        </p:txBody>
      </p:sp>
    </p:spTree>
    <p:extLst>
      <p:ext uri="{BB962C8B-B14F-4D97-AF65-F5344CB8AC3E}">
        <p14:creationId xmlns:p14="http://schemas.microsoft.com/office/powerpoint/2010/main" val="3429554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dirty="0"/>
          </a:p>
        </p:txBody>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C216D-629E-4C46-A1AF-9824A5DA4BC2}" type="slidenum">
              <a:rPr lang="sv-SE" smtClean="0"/>
              <a:t>13</a:t>
            </a:fld>
            <a:endParaRPr lang="sv-SE" dirty="0"/>
          </a:p>
        </p:txBody>
      </p:sp>
    </p:spTree>
    <p:extLst>
      <p:ext uri="{BB962C8B-B14F-4D97-AF65-F5344CB8AC3E}">
        <p14:creationId xmlns:p14="http://schemas.microsoft.com/office/powerpoint/2010/main" val="1933244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dirty="0"/>
          </a:p>
        </p:txBody>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9F37409-7870-4BC8-8A24-A8C280985400}" type="slidenum">
              <a:rPr lang="sv-SE" smtClean="0"/>
              <a:t>16</a:t>
            </a:fld>
            <a:endParaRPr lang="sv-SE" dirty="0"/>
          </a:p>
        </p:txBody>
      </p:sp>
    </p:spTree>
    <p:extLst>
      <p:ext uri="{BB962C8B-B14F-4D97-AF65-F5344CB8AC3E}">
        <p14:creationId xmlns:p14="http://schemas.microsoft.com/office/powerpoint/2010/main" val="2828932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dirty="0"/>
          </a:p>
        </p:txBody>
      </p:sp>
      <p:sp>
        <p:nvSpPr>
          <p:cNvPr id="3" name="Platshållare för anteckningar 2"/>
          <p:cNvSpPr>
            <a:spLocks noGrp="1"/>
          </p:cNvSpPr>
          <p:nvPr>
            <p:ph type="body" idx="1"/>
          </p:nvPr>
        </p:nvSpPr>
        <p:spPr/>
        <p:txBody>
          <a:bodyPr/>
          <a:lstStyle/>
          <a:p>
            <a:r>
              <a:rPr lang="sv-SE" dirty="0"/>
              <a:t>Tack till de föräldrar som gjorde det möjligt.</a:t>
            </a:r>
          </a:p>
        </p:txBody>
      </p:sp>
      <p:sp>
        <p:nvSpPr>
          <p:cNvPr id="4" name="Platshållare för bildnummer 3"/>
          <p:cNvSpPr>
            <a:spLocks noGrp="1"/>
          </p:cNvSpPr>
          <p:nvPr>
            <p:ph type="sldNum" sz="quarter" idx="5"/>
          </p:nvPr>
        </p:nvSpPr>
        <p:spPr/>
        <p:txBody>
          <a:bodyPr/>
          <a:lstStyle/>
          <a:p>
            <a:fld id="{DB8C216D-629E-4C46-A1AF-9824A5DA4BC2}" type="slidenum">
              <a:rPr lang="sv-SE" smtClean="0"/>
              <a:t>27</a:t>
            </a:fld>
            <a:endParaRPr lang="sv-SE" dirty="0"/>
          </a:p>
        </p:txBody>
      </p:sp>
    </p:spTree>
    <p:extLst>
      <p:ext uri="{BB962C8B-B14F-4D97-AF65-F5344CB8AC3E}">
        <p14:creationId xmlns:p14="http://schemas.microsoft.com/office/powerpoint/2010/main" val="778040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0" name="Google Shape;4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1" name="Google Shape;4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2025-10-14</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656079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2025-10-14</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590696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2025-10-14</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424028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2025-10-14</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039086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2025-10-14</a:t>
            </a:fld>
            <a:endParaRPr lang="sv-SE" dirty="0">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dirty="0">
              <a:solidFill>
                <a:prstClr val="black">
                  <a:tint val="75000"/>
                </a:prstClr>
              </a:solidFill>
            </a:endParaRPr>
          </a:p>
        </p:txBody>
      </p:sp>
      <p:sp>
        <p:nvSpPr>
          <p:cNvPr id="9" name="Platshållare för bildnummer 8"/>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125293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2025-10-14</a:t>
            </a:fld>
            <a:endParaRPr lang="sv-SE" dirty="0">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27178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2025-10-14</a:t>
            </a:fld>
            <a:endParaRPr lang="sv-SE" dirty="0">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dirty="0">
              <a:solidFill>
                <a:prstClr val="black">
                  <a:tint val="75000"/>
                </a:prstClr>
              </a:solidFill>
            </a:endParaRPr>
          </a:p>
        </p:txBody>
      </p:sp>
      <p:sp>
        <p:nvSpPr>
          <p:cNvPr id="4" name="Platshållare för bildnummer 3"/>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4242097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2025-10-14</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324510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2025-10-14</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189969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2025-10-14</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865736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42"/>
        <p:cNvGrpSpPr/>
        <p:nvPr/>
      </p:nvGrpSpPr>
      <p:grpSpPr>
        <a:xfrm>
          <a:off x="0" y="0"/>
          <a:ext cx="0" cy="0"/>
          <a:chOff x="0" y="0"/>
          <a:chExt cx="0" cy="0"/>
        </a:xfrm>
      </p:grpSpPr>
      <p:sp>
        <p:nvSpPr>
          <p:cNvPr id="43" name="Google Shape;43;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5" name="Google Shape;4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6" name="Google Shape;4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2025-10-14</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350716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2025-10-14</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4218600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2025-10-14</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837315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2025-10-14</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4043482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2025-10-14</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312681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2025-10-14</a:t>
            </a:fld>
            <a:endParaRPr lang="sv-SE" dirty="0">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dirty="0">
              <a:solidFill>
                <a:prstClr val="black">
                  <a:tint val="75000"/>
                </a:prstClr>
              </a:solidFill>
            </a:endParaRPr>
          </a:p>
        </p:txBody>
      </p:sp>
      <p:sp>
        <p:nvSpPr>
          <p:cNvPr id="9" name="Platshållare för bildnummer 8"/>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29143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2025-10-14</a:t>
            </a:fld>
            <a:endParaRPr lang="sv-SE" dirty="0">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786901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2025-10-14</a:t>
            </a:fld>
            <a:endParaRPr lang="sv-SE" dirty="0">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dirty="0">
              <a:solidFill>
                <a:prstClr val="black">
                  <a:tint val="75000"/>
                </a:prstClr>
              </a:solidFill>
            </a:endParaRPr>
          </a:p>
        </p:txBody>
      </p:sp>
      <p:sp>
        <p:nvSpPr>
          <p:cNvPr id="4" name="Platshållare för bildnummer 3"/>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828231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2025-10-14</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0768487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2025-10-14</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237771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48"/>
        <p:cNvGrpSpPr/>
        <p:nvPr/>
      </p:nvGrpSpPr>
      <p:grpSpPr>
        <a:xfrm>
          <a:off x="0" y="0"/>
          <a:ext cx="0" cy="0"/>
          <a:chOff x="0" y="0"/>
          <a:chExt cx="0" cy="0"/>
        </a:xfrm>
      </p:grpSpPr>
      <p:sp>
        <p:nvSpPr>
          <p:cNvPr id="49" name="Google Shape;49;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1" name="Google Shape;5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2025-10-14</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942731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2025-10-14</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57699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5" name="Google Shape;6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nehåll med bildtext" type="objTx">
  <p:cSld name="OBJECT_WITH_CAPTION_TEXT">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5" name="Google Shape;7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77"/>
        <p:cNvGrpSpPr/>
        <p:nvPr/>
      </p:nvGrpSpPr>
      <p:grpSpPr>
        <a:xfrm>
          <a:off x="0" y="0"/>
          <a:ext cx="0" cy="0"/>
          <a:chOff x="0" y="0"/>
          <a:chExt cx="0" cy="0"/>
        </a:xfrm>
      </p:grpSpPr>
      <p:sp>
        <p:nvSpPr>
          <p:cNvPr id="78" name="Google Shape;78;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6"/>
          <p:cNvSpPr>
            <a:spLocks noGrp="1"/>
          </p:cNvSpPr>
          <p:nvPr>
            <p:ph type="pic" idx="2"/>
          </p:nvPr>
        </p:nvSpPr>
        <p:spPr>
          <a:xfrm>
            <a:off x="5183188" y="987425"/>
            <a:ext cx="6172200" cy="4873625"/>
          </a:xfrm>
          <a:prstGeom prst="rect">
            <a:avLst/>
          </a:prstGeom>
          <a:noFill/>
          <a:ln>
            <a:noFill/>
          </a:ln>
        </p:spPr>
        <p:txBody>
          <a:bodyPr/>
          <a:lstStyle/>
          <a:p>
            <a:endParaRPr lang="sv-SE" dirty="0"/>
          </a:p>
        </p:txBody>
      </p:sp>
      <p:sp>
        <p:nvSpPr>
          <p:cNvPr id="80" name="Google Shape;80;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84"/>
        <p:cNvGrpSpPr/>
        <p:nvPr/>
      </p:nvGrpSpPr>
      <p:grpSpPr>
        <a:xfrm>
          <a:off x="0" y="0"/>
          <a:ext cx="0" cy="0"/>
          <a:chOff x="0" y="0"/>
          <a:chExt cx="0" cy="0"/>
        </a:xfrm>
      </p:grpSpPr>
      <p:sp>
        <p:nvSpPr>
          <p:cNvPr id="85" name="Google Shape;85;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8" name="Google Shape;8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9" name="Google Shape;8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90"/>
        <p:cNvGrpSpPr/>
        <p:nvPr/>
      </p:nvGrpSpPr>
      <p:grpSpPr>
        <a:xfrm>
          <a:off x="0" y="0"/>
          <a:ext cx="0" cy="0"/>
          <a:chOff x="0" y="0"/>
          <a:chExt cx="0" cy="0"/>
        </a:xfrm>
      </p:grpSpPr>
      <p:sp>
        <p:nvSpPr>
          <p:cNvPr id="91" name="Google Shape;91;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4" name="Google Shape;9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5" name="Google Shape;9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51FC5A6D-FFC4-4C1F-ADC6-C5E5705D803A}" type="datetimeFigureOut">
              <a:rPr lang="sv-SE" smtClean="0"/>
              <a:t>2025-10-14</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685C7988-94A2-4357-B494-FF446E7ACE94}" type="slidenum">
              <a:rPr lang="sv-SE" smtClean="0"/>
              <a:t>‹#›</a:t>
            </a:fld>
            <a:endParaRPr lang="sv-SE" dirty="0"/>
          </a:p>
        </p:txBody>
      </p:sp>
    </p:spTree>
    <p:extLst>
      <p:ext uri="{BB962C8B-B14F-4D97-AF65-F5344CB8AC3E}">
        <p14:creationId xmlns:p14="http://schemas.microsoft.com/office/powerpoint/2010/main" val="2318611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rgbClr val="888888"/>
                </a:solidFill>
                <a:latin typeface="Calibri"/>
                <a:ea typeface="Calibri"/>
                <a:cs typeface="Calibri"/>
                <a:sym typeface="Calibri"/>
              </a:defRPr>
            </a:lvl1pPr>
            <a:lvl2pPr marL="0" marR="0" lvl="1" indent="0" algn="r" rtl="0">
              <a:spcBef>
                <a:spcPts val="0"/>
              </a:spcBef>
              <a:buNone/>
              <a:defRPr sz="1200" b="0" u="none">
                <a:solidFill>
                  <a:srgbClr val="888888"/>
                </a:solidFill>
                <a:latin typeface="Calibri"/>
                <a:ea typeface="Calibri"/>
                <a:cs typeface="Calibri"/>
                <a:sym typeface="Calibri"/>
              </a:defRPr>
            </a:lvl2pPr>
            <a:lvl3pPr marL="0" marR="0" lvl="2" indent="0" algn="r" rtl="0">
              <a:spcBef>
                <a:spcPts val="0"/>
              </a:spcBef>
              <a:buNone/>
              <a:defRPr sz="1200" b="0" u="none">
                <a:solidFill>
                  <a:srgbClr val="888888"/>
                </a:solidFill>
                <a:latin typeface="Calibri"/>
                <a:ea typeface="Calibri"/>
                <a:cs typeface="Calibri"/>
                <a:sym typeface="Calibri"/>
              </a:defRPr>
            </a:lvl3pPr>
            <a:lvl4pPr marL="0" marR="0" lvl="3" indent="0" algn="r" rtl="0">
              <a:spcBef>
                <a:spcPts val="0"/>
              </a:spcBef>
              <a:buNone/>
              <a:defRPr sz="1200" b="0" u="none">
                <a:solidFill>
                  <a:srgbClr val="888888"/>
                </a:solidFill>
                <a:latin typeface="Calibri"/>
                <a:ea typeface="Calibri"/>
                <a:cs typeface="Calibri"/>
                <a:sym typeface="Calibri"/>
              </a:defRPr>
            </a:lvl4pPr>
            <a:lvl5pPr marL="0" marR="0" lvl="4" indent="0" algn="r" rtl="0">
              <a:spcBef>
                <a:spcPts val="0"/>
              </a:spcBef>
              <a:buNone/>
              <a:defRPr sz="1200" b="0" u="none">
                <a:solidFill>
                  <a:srgbClr val="888888"/>
                </a:solidFill>
                <a:latin typeface="Calibri"/>
                <a:ea typeface="Calibri"/>
                <a:cs typeface="Calibri"/>
                <a:sym typeface="Calibri"/>
              </a:defRPr>
            </a:lvl5pPr>
            <a:lvl6pPr marL="0" marR="0" lvl="5" indent="0" algn="r" rtl="0">
              <a:spcBef>
                <a:spcPts val="0"/>
              </a:spcBef>
              <a:buNone/>
              <a:defRPr sz="1200" b="0" u="none">
                <a:solidFill>
                  <a:srgbClr val="888888"/>
                </a:solidFill>
                <a:latin typeface="Calibri"/>
                <a:ea typeface="Calibri"/>
                <a:cs typeface="Calibri"/>
                <a:sym typeface="Calibri"/>
              </a:defRPr>
            </a:lvl6pPr>
            <a:lvl7pPr marL="0" marR="0" lvl="6" indent="0" algn="r" rtl="0">
              <a:spcBef>
                <a:spcPts val="0"/>
              </a:spcBef>
              <a:buNone/>
              <a:defRPr sz="1200" b="0" u="none">
                <a:solidFill>
                  <a:srgbClr val="888888"/>
                </a:solidFill>
                <a:latin typeface="Calibri"/>
                <a:ea typeface="Calibri"/>
                <a:cs typeface="Calibri"/>
                <a:sym typeface="Calibri"/>
              </a:defRPr>
            </a:lvl7pPr>
            <a:lvl8pPr marL="0" marR="0" lvl="7" indent="0" algn="r" rtl="0">
              <a:spcBef>
                <a:spcPts val="0"/>
              </a:spcBef>
              <a:buNone/>
              <a:defRPr sz="1200" b="0" u="none">
                <a:solidFill>
                  <a:srgbClr val="888888"/>
                </a:solidFill>
                <a:latin typeface="Calibri"/>
                <a:ea typeface="Calibri"/>
                <a:cs typeface="Calibri"/>
                <a:sym typeface="Calibri"/>
              </a:defRPr>
            </a:lvl8pPr>
            <a:lvl9pPr marL="0" marR="0" lvl="8" indent="0" algn="r" rtl="0">
              <a:spcBef>
                <a:spcPts val="0"/>
              </a:spcBef>
              <a:buNone/>
              <a:defRPr sz="1200" b="0" u="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6" r:id="rId4"/>
    <p:sldLayoutId id="2147483658" r:id="rId5"/>
    <p:sldLayoutId id="2147483659" r:id="rId6"/>
    <p:sldLayoutId id="2147483660" r:id="rId7"/>
    <p:sldLayoutId id="2147483661" r:id="rId8"/>
    <p:sldLayoutId id="214748368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51FC5A6D-FFC4-4C1F-ADC6-C5E5705D803A}" type="datetimeFigureOut">
              <a:rPr lang="sv-SE" kern="1200" smtClean="0">
                <a:solidFill>
                  <a:prstClr val="black">
                    <a:tint val="75000"/>
                  </a:prstClr>
                </a:solidFill>
                <a:latin typeface="Calibri" panose="020F0502020204030204"/>
                <a:ea typeface="+mn-ea"/>
                <a:cs typeface="+mn-cs"/>
              </a:rPr>
              <a:pPr>
                <a:buClrTx/>
                <a:buFontTx/>
                <a:buNone/>
              </a:pPr>
              <a:t>2025-10-14</a:t>
            </a:fld>
            <a:endParaRPr lang="sv-SE" kern="1200" dirty="0">
              <a:solidFill>
                <a:prstClr val="black">
                  <a:tint val="75000"/>
                </a:prstClr>
              </a:solidFill>
              <a:latin typeface="Calibri" panose="020F0502020204030204"/>
              <a:ea typeface="+mn-ea"/>
              <a:cs typeface="+mn-cs"/>
            </a:endParaRPr>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sv-SE" kern="1200" dirty="0">
              <a:solidFill>
                <a:prstClr val="black">
                  <a:tint val="75000"/>
                </a:prstClr>
              </a:solidFill>
              <a:latin typeface="Calibri" panose="020F0502020204030204"/>
              <a:ea typeface="+mn-ea"/>
              <a:cs typeface="+mn-cs"/>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685C7988-94A2-4357-B494-FF446E7ACE94}" type="slidenum">
              <a:rPr lang="sv-SE" kern="1200" smtClean="0">
                <a:solidFill>
                  <a:prstClr val="black">
                    <a:tint val="75000"/>
                  </a:prstClr>
                </a:solidFill>
                <a:latin typeface="Calibri" panose="020F0502020204030204"/>
                <a:ea typeface="+mn-ea"/>
                <a:cs typeface="+mn-cs"/>
              </a:rPr>
              <a:pPr>
                <a:buClrTx/>
                <a:buFontTx/>
                <a:buNone/>
              </a:pPr>
              <a:t>‹#›</a:t>
            </a:fld>
            <a:endParaRPr lang="sv-SE" kern="1200" dirty="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76163682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51FC5A6D-FFC4-4C1F-ADC6-C5E5705D803A}" type="datetimeFigureOut">
              <a:rPr lang="sv-SE" kern="1200" smtClean="0">
                <a:solidFill>
                  <a:prstClr val="black">
                    <a:tint val="75000"/>
                  </a:prstClr>
                </a:solidFill>
                <a:latin typeface="Calibri" panose="020F0502020204030204"/>
                <a:ea typeface="+mn-ea"/>
                <a:cs typeface="+mn-cs"/>
              </a:rPr>
              <a:pPr>
                <a:buClrTx/>
                <a:buFontTx/>
                <a:buNone/>
              </a:pPr>
              <a:t>2025-10-14</a:t>
            </a:fld>
            <a:endParaRPr lang="sv-SE" kern="1200" dirty="0">
              <a:solidFill>
                <a:prstClr val="black">
                  <a:tint val="75000"/>
                </a:prstClr>
              </a:solidFill>
              <a:latin typeface="Calibri" panose="020F0502020204030204"/>
              <a:ea typeface="+mn-ea"/>
              <a:cs typeface="+mn-cs"/>
            </a:endParaRPr>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sv-SE" kern="1200" dirty="0">
              <a:solidFill>
                <a:prstClr val="black">
                  <a:tint val="75000"/>
                </a:prstClr>
              </a:solidFill>
              <a:latin typeface="Calibri" panose="020F0502020204030204"/>
              <a:ea typeface="+mn-ea"/>
              <a:cs typeface="+mn-cs"/>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685C7988-94A2-4357-B494-FF446E7ACE94}" type="slidenum">
              <a:rPr lang="sv-SE" kern="1200" smtClean="0">
                <a:solidFill>
                  <a:prstClr val="black">
                    <a:tint val="75000"/>
                  </a:prstClr>
                </a:solidFill>
                <a:latin typeface="Calibri" panose="020F0502020204030204"/>
                <a:ea typeface="+mn-ea"/>
                <a:cs typeface="+mn-cs"/>
              </a:rPr>
              <a:pPr>
                <a:buClrTx/>
                <a:buFontTx/>
                <a:buNone/>
              </a:pPr>
              <a:t>‹#›</a:t>
            </a:fld>
            <a:endParaRPr lang="sv-SE" kern="1200" dirty="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0729500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4.jpg"/><Relationship Id="rId3" Type="http://schemas.openxmlformats.org/officeDocument/2006/relationships/image" Target="../media/image18.jpeg"/><Relationship Id="rId7" Type="http://schemas.openxmlformats.org/officeDocument/2006/relationships/image" Target="../media/image22.png"/><Relationship Id="rId12"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png"/><Relationship Id="rId10" Type="http://schemas.microsoft.com/office/2007/relationships/hdphoto" Target="../media/hdphoto1.wdp"/><Relationship Id="rId4" Type="http://schemas.openxmlformats.org/officeDocument/2006/relationships/image" Target="../media/image19.pn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hyperlink" Target="https://www.innebandy.se/vastergotland/tavling/seriespel-2022-23/forutsattningar-junior-ungdomsserier-2022-23/" TargetMode="External"/><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hyperlink" Target="https://www.innebandy.se/vastergotland/tavling/seriespel-2022-23/forutsattningar-junior-ungdomsserier-2022-23/" TargetMode="External"/><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mailto:Skovde.innebandyf.2010@hotmail.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hyperlink" Target="https://www.innebandy.se/utveckling/svensk-innebandys-utvecklingsmodell-siu/siu-modellens-olika-niva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69">
            <a:extLst>
              <a:ext uri="{FF2B5EF4-FFF2-40B4-BE49-F238E27FC236}">
                <a16:creationId xmlns:a16="http://schemas.microsoft.com/office/drawing/2014/main" id="{B0354608-2C0B-45C8-8C8B-8E3ED2EF5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pic>
        <p:nvPicPr>
          <p:cNvPr id="8" name="Bildobjekt 7" descr="En bild som visar person, skidåkning, personer, skatebordåkning&#10;&#10;Automatiskt genererad beskrivning">
            <a:extLst>
              <a:ext uri="{FF2B5EF4-FFF2-40B4-BE49-F238E27FC236}">
                <a16:creationId xmlns:a16="http://schemas.microsoft.com/office/drawing/2014/main" id="{76E9B5F4-F026-4227-B8E3-A9B4CC227722}"/>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t="7376" b="8669"/>
          <a:stretch/>
        </p:blipFill>
        <p:spPr>
          <a:xfrm>
            <a:off x="2" y="10"/>
            <a:ext cx="12191997" cy="6857990"/>
          </a:xfrm>
          <a:prstGeom prst="rect">
            <a:avLst/>
          </a:prstGeom>
        </p:spPr>
      </p:pic>
      <p:sp>
        <p:nvSpPr>
          <p:cNvPr id="7" name="textruta 6">
            <a:extLst>
              <a:ext uri="{FF2B5EF4-FFF2-40B4-BE49-F238E27FC236}">
                <a16:creationId xmlns:a16="http://schemas.microsoft.com/office/drawing/2014/main" id="{79FC9238-DBE2-4DBA-96B3-0C1659D59E37}"/>
              </a:ext>
            </a:extLst>
          </p:cNvPr>
          <p:cNvSpPr txBox="1"/>
          <p:nvPr/>
        </p:nvSpPr>
        <p:spPr>
          <a:xfrm>
            <a:off x="5303912" y="1655603"/>
            <a:ext cx="5760640" cy="2288225"/>
          </a:xfrm>
          <a:prstGeom prst="rect">
            <a:avLst/>
          </a:prstGeom>
        </p:spPr>
        <p:txBody>
          <a:bodyPr vert="horz" lIns="91440" tIns="45720" rIns="91440" bIns="45720" rtlCol="0" anchor="b">
            <a:normAutofit/>
          </a:bodyPr>
          <a:lstStyle/>
          <a:p>
            <a:pPr>
              <a:lnSpc>
                <a:spcPct val="90000"/>
              </a:lnSpc>
              <a:spcBef>
                <a:spcPct val="0"/>
              </a:spcBef>
              <a:spcAft>
                <a:spcPts val="600"/>
              </a:spcAft>
              <a:buClrTx/>
              <a:buFontTx/>
              <a:buNone/>
            </a:pPr>
            <a:r>
              <a:rPr lang="en-US" sz="4400" kern="1200" dirty="0">
                <a:solidFill>
                  <a:prstClr val="white"/>
                </a:solidFill>
                <a:effectLst>
                  <a:outerShdw blurRad="38100" dist="38100" dir="2700000" algn="tl">
                    <a:srgbClr val="000000">
                      <a:alpha val="43137"/>
                    </a:srgbClr>
                  </a:outerShdw>
                </a:effectLst>
                <a:latin typeface="Calibri Light" panose="020F0302020204030204"/>
                <a:ea typeface="+mn-ea"/>
                <a:cs typeface="+mn-cs"/>
              </a:rPr>
              <a:t>Välkomna till säsongen 2025/2026</a:t>
            </a:r>
          </a:p>
        </p:txBody>
      </p:sp>
      <p:sp>
        <p:nvSpPr>
          <p:cNvPr id="77" name="Freeform 5">
            <a:extLst>
              <a:ext uri="{FF2B5EF4-FFF2-40B4-BE49-F238E27FC236}">
                <a16:creationId xmlns:a16="http://schemas.microsoft.com/office/drawing/2014/main" id="{A69EB637-CEDE-43AD-8B65-DDD63C08F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0870" y="2245586"/>
            <a:ext cx="1262906" cy="110826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4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pPr>
              <a:buClrTx/>
              <a:buFontTx/>
              <a:buNone/>
            </a:pPr>
            <a:endParaRPr lang="en-US" sz="1800" kern="1200" dirty="0">
              <a:solidFill>
                <a:prstClr val="white"/>
              </a:solidFill>
              <a:latin typeface="Calibri" panose="020F0502020204030204"/>
              <a:ea typeface="+mn-ea"/>
              <a:cs typeface="+mn-cs"/>
            </a:endParaRPr>
          </a:p>
        </p:txBody>
      </p:sp>
      <p:pic>
        <p:nvPicPr>
          <p:cNvPr id="3" name="Bildobjekt 2">
            <a:extLst>
              <a:ext uri="{FF2B5EF4-FFF2-40B4-BE49-F238E27FC236}">
                <a16:creationId xmlns:a16="http://schemas.microsoft.com/office/drawing/2014/main" id="{080FA0E5-2703-781D-31C8-FF2CFEFE64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216" y="1844824"/>
            <a:ext cx="4719439" cy="2872701"/>
          </a:xfrm>
          <a:prstGeom prst="rect">
            <a:avLst/>
          </a:prstGeom>
        </p:spPr>
      </p:pic>
    </p:spTree>
    <p:extLst>
      <p:ext uri="{BB962C8B-B14F-4D97-AF65-F5344CB8AC3E}">
        <p14:creationId xmlns:p14="http://schemas.microsoft.com/office/powerpoint/2010/main" val="92482681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4"/>
          <p:cNvSpPr txBox="1">
            <a:spLocks noGrp="1"/>
          </p:cNvSpPr>
          <p:nvPr>
            <p:ph type="ctrTitle"/>
          </p:nvPr>
        </p:nvSpPr>
        <p:spPr>
          <a:xfrm>
            <a:off x="1524000" y="1122363"/>
            <a:ext cx="9144000" cy="198278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b="1" dirty="0"/>
              <a:t>Information från egna laget</a:t>
            </a:r>
            <a:endParaRPr dirty="0"/>
          </a:p>
        </p:txBody>
      </p:sp>
      <p:pic>
        <p:nvPicPr>
          <p:cNvPr id="227" name="Google Shape;227;p14"/>
          <p:cNvPicPr preferRelativeResize="0"/>
          <p:nvPr/>
        </p:nvPicPr>
        <p:blipFill rotWithShape="1">
          <a:blip r:embed="rId3">
            <a:alphaModFix/>
          </a:blip>
          <a:srcRect/>
          <a:stretch/>
        </p:blipFill>
        <p:spPr>
          <a:xfrm>
            <a:off x="4856083" y="3837100"/>
            <a:ext cx="2479834" cy="151151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4"/>
          <p:cNvSpPr txBox="1">
            <a:spLocks noGrp="1"/>
          </p:cNvSpPr>
          <p:nvPr>
            <p:ph type="ctrTitle"/>
          </p:nvPr>
        </p:nvSpPr>
        <p:spPr>
          <a:xfrm>
            <a:off x="273169" y="9744"/>
            <a:ext cx="11768866" cy="6848256"/>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6000"/>
              <a:buFont typeface="Calibri"/>
              <a:buNone/>
            </a:pPr>
            <a:r>
              <a:rPr lang="en-US" sz="3100" b="1" u="sng" dirty="0"/>
              <a:t>Vårt lags uppgifter under säsongen 25/26.</a:t>
            </a:r>
            <a:br>
              <a:rPr lang="en-US" sz="3100" b="1" dirty="0"/>
            </a:br>
            <a:r>
              <a:rPr lang="en-US" sz="3100" b="1" dirty="0"/>
              <a:t>Sälja idrottsrabatten: </a:t>
            </a:r>
            <a:br>
              <a:rPr lang="en-US" sz="3100" b="1" dirty="0"/>
            </a:br>
            <a:r>
              <a:rPr lang="en-US" sz="3100" b="1" dirty="0"/>
              <a:t>- 5 st häften per spelare under hösten (inga på våren)</a:t>
            </a:r>
            <a:br>
              <a:rPr lang="en-US" sz="3100" b="1" dirty="0"/>
            </a:br>
            <a:br>
              <a:rPr lang="en-US" sz="3100" b="1" dirty="0"/>
            </a:br>
            <a:r>
              <a:rPr lang="en-US" sz="3100" b="1" dirty="0"/>
              <a:t>Arbete under Sibben Cup: </a:t>
            </a:r>
            <a:br>
              <a:rPr lang="en-US" sz="3100" b="1" dirty="0"/>
            </a:br>
            <a:r>
              <a:rPr lang="en-US" sz="3100" b="1" dirty="0"/>
              <a:t>- 9 timmar arbete per spelare under cupen (2-4 januari)</a:t>
            </a:r>
            <a:br>
              <a:rPr lang="en-US" sz="3100" b="1" dirty="0"/>
            </a:br>
            <a:br>
              <a:rPr lang="en-US" sz="3100" b="1" dirty="0"/>
            </a:br>
            <a:r>
              <a:rPr lang="en-US" sz="3100" b="1" dirty="0"/>
              <a:t>Arrangemang av eget lags hemmamatcher:</a:t>
            </a:r>
            <a:br>
              <a:rPr lang="en-US" sz="3100" b="1" dirty="0"/>
            </a:br>
            <a:r>
              <a:rPr lang="en-US" sz="3100" b="1" dirty="0"/>
              <a:t>- Hallvärd (minst 1 vuxen)</a:t>
            </a:r>
            <a:br>
              <a:rPr lang="en-US" sz="3100" b="1" dirty="0"/>
            </a:br>
            <a:r>
              <a:rPr lang="en-US" sz="3100" b="1" dirty="0"/>
              <a:t>- Sekretariat (1 st klockan och 1 st matchprotokoll inkl. musik)</a:t>
            </a:r>
            <a:br>
              <a:rPr lang="en-US" sz="3100" b="1" dirty="0"/>
            </a:br>
            <a:r>
              <a:rPr lang="en-US" sz="3100" b="1" dirty="0"/>
              <a:t>- Filmning (1 st vuxen)</a:t>
            </a:r>
            <a:br>
              <a:rPr lang="en-US" sz="3100" b="1" dirty="0"/>
            </a:br>
            <a:br>
              <a:rPr lang="en-US" sz="3100" b="1" dirty="0"/>
            </a:br>
            <a:r>
              <a:rPr lang="en-US" sz="3100" b="1" dirty="0"/>
              <a:t>Övriga uppgifter åt föreningen:</a:t>
            </a:r>
            <a:br>
              <a:rPr lang="en-US" sz="3100" b="1" dirty="0"/>
            </a:br>
            <a:r>
              <a:rPr lang="en-US" sz="3100" b="1" dirty="0"/>
              <a:t>- Bemanna sibben-kiosken (v.42, 50 &amp; 10)</a:t>
            </a:r>
            <a:br>
              <a:rPr lang="en-US" sz="3100" b="1" dirty="0"/>
            </a:br>
            <a:r>
              <a:rPr lang="en-US" sz="3100" b="1" dirty="0"/>
              <a:t>- Sargvakt inkl. 2 st föräldrar till Entrén (15/10 kl. 18:00-21:00, </a:t>
            </a:r>
            <a:br>
              <a:rPr lang="en-US" sz="3100" b="1" dirty="0"/>
            </a:br>
            <a:r>
              <a:rPr lang="en-US" sz="3100" b="1" dirty="0"/>
              <a:t>  29/11 kl. 12:00-15:00 &amp; 28/2 kl. 16:00-19:00)</a:t>
            </a:r>
            <a:br>
              <a:rPr lang="en-US" sz="3100" b="1" dirty="0"/>
            </a:br>
            <a:r>
              <a:rPr lang="en-US" sz="3100" b="1" dirty="0"/>
              <a:t>- Hänga upp banderollen på fredagar under hösten?</a:t>
            </a:r>
            <a:endParaRPr sz="4000" dirty="0">
              <a:solidFill>
                <a:srgbClr val="FF0000"/>
              </a:solidFill>
            </a:endParaRPr>
          </a:p>
        </p:txBody>
      </p:sp>
      <p:pic>
        <p:nvPicPr>
          <p:cNvPr id="227" name="Google Shape;227;p14"/>
          <p:cNvPicPr preferRelativeResize="0"/>
          <p:nvPr/>
        </p:nvPicPr>
        <p:blipFill rotWithShape="1">
          <a:blip r:embed="rId3">
            <a:alphaModFix/>
          </a:blip>
          <a:srcRect/>
          <a:stretch/>
        </p:blipFill>
        <p:spPr>
          <a:xfrm>
            <a:off x="9552384" y="260648"/>
            <a:ext cx="2479834" cy="1511516"/>
          </a:xfrm>
          <a:prstGeom prst="rect">
            <a:avLst/>
          </a:prstGeom>
          <a:noFill/>
          <a:ln>
            <a:noFill/>
          </a:ln>
        </p:spPr>
      </p:pic>
    </p:spTree>
    <p:extLst>
      <p:ext uri="{BB962C8B-B14F-4D97-AF65-F5344CB8AC3E}">
        <p14:creationId xmlns:p14="http://schemas.microsoft.com/office/powerpoint/2010/main" val="3949546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553473-B05C-4CC0-ABAA-EE70FD41644F}"/>
              </a:ext>
            </a:extLst>
          </p:cNvPr>
          <p:cNvSpPr>
            <a:spLocks noGrp="1"/>
          </p:cNvSpPr>
          <p:nvPr>
            <p:ph type="title"/>
          </p:nvPr>
        </p:nvSpPr>
        <p:spPr>
          <a:xfrm>
            <a:off x="838200" y="365125"/>
            <a:ext cx="8178209" cy="991203"/>
          </a:xfrm>
        </p:spPr>
        <p:txBody>
          <a:bodyPr/>
          <a:lstStyle/>
          <a:p>
            <a:r>
              <a:rPr lang="sv-SE" sz="4000" b="1" dirty="0">
                <a:effectLst>
                  <a:outerShdw blurRad="38100" dist="38100" dir="2700000" algn="tl">
                    <a:srgbClr val="000000">
                      <a:alpha val="43137"/>
                    </a:srgbClr>
                  </a:outerShdw>
                </a:effectLst>
              </a:rPr>
              <a:t>Ledarstaben</a:t>
            </a:r>
          </a:p>
        </p:txBody>
      </p:sp>
      <p:sp>
        <p:nvSpPr>
          <p:cNvPr id="3" name="Platshållare för innehåll 2">
            <a:extLst>
              <a:ext uri="{FF2B5EF4-FFF2-40B4-BE49-F238E27FC236}">
                <a16:creationId xmlns:a16="http://schemas.microsoft.com/office/drawing/2014/main" id="{89FB442A-D76D-4C69-B228-1673422FEC63}"/>
              </a:ext>
            </a:extLst>
          </p:cNvPr>
          <p:cNvSpPr>
            <a:spLocks noGrp="1"/>
          </p:cNvSpPr>
          <p:nvPr>
            <p:ph idx="1"/>
          </p:nvPr>
        </p:nvSpPr>
        <p:spPr>
          <a:xfrm>
            <a:off x="838200" y="1148316"/>
            <a:ext cx="10515600" cy="5028647"/>
          </a:xfrm>
        </p:spPr>
        <p:txBody>
          <a:bodyPr>
            <a:normAutofit lnSpcReduction="10000"/>
          </a:bodyPr>
          <a:lstStyle/>
          <a:p>
            <a:r>
              <a:rPr lang="sv-SE" sz="3200" b="1" dirty="0"/>
              <a:t>Tränare</a:t>
            </a:r>
            <a:r>
              <a:rPr lang="sv-SE" dirty="0"/>
              <a:t> 				</a:t>
            </a:r>
            <a:r>
              <a:rPr lang="sv-SE" i="1" dirty="0"/>
              <a:t>Jimmy Algerin</a:t>
            </a:r>
            <a:br>
              <a:rPr lang="sv-SE" i="1" dirty="0"/>
            </a:br>
            <a:r>
              <a:rPr lang="sv-SE" i="1" dirty="0"/>
              <a:t>						Jacob Lind</a:t>
            </a:r>
          </a:p>
          <a:p>
            <a:endParaRPr lang="sv-SE" i="1" dirty="0"/>
          </a:p>
          <a:p>
            <a:r>
              <a:rPr lang="sv-SE" sz="2800" b="1" dirty="0"/>
              <a:t>Målvaktstränare			</a:t>
            </a:r>
            <a:r>
              <a:rPr lang="sv-SE" i="1" dirty="0"/>
              <a:t>Henrik Nilsson</a:t>
            </a:r>
          </a:p>
          <a:p>
            <a:pPr marL="0" indent="0">
              <a:buNone/>
            </a:pPr>
            <a:endParaRPr lang="sv-SE" sz="1000" i="1" dirty="0"/>
          </a:p>
          <a:p>
            <a:pPr marL="0" indent="0">
              <a:buNone/>
            </a:pPr>
            <a:endParaRPr lang="sv-SE" sz="1000" i="1" dirty="0"/>
          </a:p>
          <a:p>
            <a:pPr marL="0" indent="0">
              <a:buNone/>
            </a:pPr>
            <a:endParaRPr lang="sv-SE" sz="1000" i="1" dirty="0"/>
          </a:p>
          <a:p>
            <a:r>
              <a:rPr lang="sv-SE" sz="3200" b="1" dirty="0"/>
              <a:t>Tränarstöd				</a:t>
            </a:r>
            <a:r>
              <a:rPr lang="sv-SE" sz="2800" i="1" dirty="0"/>
              <a:t>Mikael Ljungström</a:t>
            </a:r>
            <a:br>
              <a:rPr lang="sv-SE" sz="2800" i="1" dirty="0"/>
            </a:br>
            <a:r>
              <a:rPr lang="sv-SE" sz="2800" i="1" dirty="0"/>
              <a:t>						Erik Karl</a:t>
            </a:r>
            <a:r>
              <a:rPr lang="sv-SE" i="1" dirty="0"/>
              <a:t>bom</a:t>
            </a:r>
            <a:br>
              <a:rPr lang="sv-SE" sz="2800" i="1" dirty="0"/>
            </a:br>
            <a:r>
              <a:rPr lang="sv-SE" sz="2800" i="1" dirty="0"/>
              <a:t>						</a:t>
            </a:r>
            <a:endParaRPr lang="sv-SE" i="1" dirty="0"/>
          </a:p>
          <a:p>
            <a:pPr marL="3657600" lvl="8" indent="0">
              <a:buNone/>
            </a:pPr>
            <a:r>
              <a:rPr lang="sv-SE" sz="2800" i="1" dirty="0"/>
              <a:t>		</a:t>
            </a:r>
            <a:endParaRPr lang="sv-SE" sz="1000" i="1" dirty="0"/>
          </a:p>
          <a:p>
            <a:pPr marL="3657600" lvl="8" indent="0">
              <a:buNone/>
            </a:pPr>
            <a:r>
              <a:rPr lang="sv-SE" sz="2800" i="1" dirty="0"/>
              <a:t>		</a:t>
            </a:r>
            <a:endParaRPr lang="sv-SE" sz="1000" i="1" dirty="0"/>
          </a:p>
        </p:txBody>
      </p:sp>
      <p:pic>
        <p:nvPicPr>
          <p:cNvPr id="5" name="Bildobjekt 4">
            <a:extLst>
              <a:ext uri="{FF2B5EF4-FFF2-40B4-BE49-F238E27FC236}">
                <a16:creationId xmlns:a16="http://schemas.microsoft.com/office/drawing/2014/main" id="{CB50C0CA-FFB4-4681-A8CB-DEC3896C2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6375" y="469796"/>
            <a:ext cx="1454468" cy="886532"/>
          </a:xfrm>
          <a:prstGeom prst="rect">
            <a:avLst/>
          </a:prstGeom>
        </p:spPr>
      </p:pic>
    </p:spTree>
    <p:extLst>
      <p:ext uri="{BB962C8B-B14F-4D97-AF65-F5344CB8AC3E}">
        <p14:creationId xmlns:p14="http://schemas.microsoft.com/office/powerpoint/2010/main" val="3434793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553473-B05C-4CC0-ABAA-EE70FD41644F}"/>
              </a:ext>
            </a:extLst>
          </p:cNvPr>
          <p:cNvSpPr>
            <a:spLocks noGrp="1"/>
          </p:cNvSpPr>
          <p:nvPr>
            <p:ph type="title"/>
          </p:nvPr>
        </p:nvSpPr>
        <p:spPr>
          <a:xfrm>
            <a:off x="648929" y="266502"/>
            <a:ext cx="3505495" cy="1293120"/>
          </a:xfrm>
        </p:spPr>
        <p:txBody>
          <a:bodyPr vert="horz" lIns="91440" tIns="45720" rIns="91440" bIns="45720" rtlCol="0" anchor="ctr">
            <a:normAutofit/>
          </a:bodyPr>
          <a:lstStyle/>
          <a:p>
            <a:r>
              <a:rPr lang="en-US" b="1" kern="1200" dirty="0">
                <a:solidFill>
                  <a:schemeClr val="tx1"/>
                </a:solidFill>
                <a:effectLst>
                  <a:outerShdw blurRad="38100" dist="38100" dir="2700000" algn="tl">
                    <a:srgbClr val="000000">
                      <a:alpha val="43137"/>
                    </a:srgbClr>
                  </a:outerShdw>
                </a:effectLst>
                <a:latin typeface="+mj-lt"/>
                <a:ea typeface="+mj-ea"/>
                <a:cs typeface="+mj-cs"/>
              </a:rPr>
              <a:t>Laget</a:t>
            </a:r>
          </a:p>
        </p:txBody>
      </p:sp>
      <p:sp>
        <p:nvSpPr>
          <p:cNvPr id="10" name="textruta 9">
            <a:extLst>
              <a:ext uri="{FF2B5EF4-FFF2-40B4-BE49-F238E27FC236}">
                <a16:creationId xmlns:a16="http://schemas.microsoft.com/office/drawing/2014/main" id="{049EAF2B-F34C-4981-866B-39EAFEAA0604}"/>
              </a:ext>
            </a:extLst>
          </p:cNvPr>
          <p:cNvSpPr txBox="1"/>
          <p:nvPr/>
        </p:nvSpPr>
        <p:spPr>
          <a:xfrm>
            <a:off x="648929" y="1356328"/>
            <a:ext cx="3505494" cy="523517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b="1" dirty="0"/>
              <a:t>2022-2023</a:t>
            </a:r>
          </a:p>
          <a:p>
            <a:pPr marL="342900" indent="-228600">
              <a:lnSpc>
                <a:spcPct val="90000"/>
              </a:lnSpc>
              <a:spcAft>
                <a:spcPts val="600"/>
              </a:spcAft>
              <a:buFont typeface="Arial" panose="020B0604020202020204" pitchFamily="34" charset="0"/>
              <a:buChar char="•"/>
            </a:pPr>
            <a:r>
              <a:rPr lang="en-US" sz="2000" dirty="0"/>
              <a:t>25st registrerade barn</a:t>
            </a:r>
          </a:p>
          <a:p>
            <a:pPr marL="342900" indent="-228600">
              <a:lnSpc>
                <a:spcPct val="90000"/>
              </a:lnSpc>
              <a:spcAft>
                <a:spcPts val="600"/>
              </a:spcAft>
              <a:buFont typeface="Arial" panose="020B0604020202020204" pitchFamily="34" charset="0"/>
              <a:buChar char="•"/>
            </a:pPr>
            <a:r>
              <a:rPr lang="en-US" sz="2000" dirty="0"/>
              <a:t>Inkl. 2st målvakter</a:t>
            </a:r>
            <a:br>
              <a:rPr lang="en-US" sz="2000" dirty="0"/>
            </a:br>
            <a:endParaRPr lang="en-US" sz="2000" dirty="0"/>
          </a:p>
          <a:p>
            <a:pPr indent="-228600">
              <a:lnSpc>
                <a:spcPct val="90000"/>
              </a:lnSpc>
              <a:spcAft>
                <a:spcPts val="600"/>
              </a:spcAft>
              <a:buFont typeface="Arial" panose="020B0604020202020204" pitchFamily="34" charset="0"/>
              <a:buChar char="•"/>
            </a:pPr>
            <a:r>
              <a:rPr lang="en-US" sz="2000" b="1" dirty="0"/>
              <a:t>2023-2024</a:t>
            </a:r>
          </a:p>
          <a:p>
            <a:pPr marL="342900" indent="-228600">
              <a:lnSpc>
                <a:spcPct val="90000"/>
              </a:lnSpc>
              <a:spcAft>
                <a:spcPts val="600"/>
              </a:spcAft>
              <a:buFont typeface="Arial" panose="020B0604020202020204" pitchFamily="34" charset="0"/>
              <a:buChar char="•"/>
            </a:pPr>
            <a:r>
              <a:rPr lang="en-US" sz="2000" dirty="0"/>
              <a:t>18st registrerade barn</a:t>
            </a:r>
          </a:p>
          <a:p>
            <a:pPr marL="342900" indent="-228600">
              <a:lnSpc>
                <a:spcPct val="90000"/>
              </a:lnSpc>
              <a:spcAft>
                <a:spcPts val="600"/>
              </a:spcAft>
              <a:buFont typeface="Arial" panose="020B0604020202020204" pitchFamily="34" charset="0"/>
              <a:buChar char="•"/>
            </a:pPr>
            <a:r>
              <a:rPr lang="en-US" sz="2000" dirty="0"/>
              <a:t>Inkl. 1st målvakter</a:t>
            </a:r>
          </a:p>
          <a:p>
            <a:pPr marL="114300">
              <a:lnSpc>
                <a:spcPct val="90000"/>
              </a:lnSpc>
              <a:spcAft>
                <a:spcPts val="600"/>
              </a:spcAft>
            </a:pPr>
            <a:endParaRPr lang="en-US" sz="2000" dirty="0"/>
          </a:p>
          <a:p>
            <a:pPr indent="-228600">
              <a:lnSpc>
                <a:spcPct val="90000"/>
              </a:lnSpc>
              <a:spcAft>
                <a:spcPts val="600"/>
              </a:spcAft>
              <a:buFont typeface="Arial" panose="020B0604020202020204" pitchFamily="34" charset="0"/>
              <a:buChar char="•"/>
            </a:pPr>
            <a:r>
              <a:rPr lang="en-US" sz="2000" b="1" dirty="0"/>
              <a:t>2024-2025</a:t>
            </a:r>
          </a:p>
          <a:p>
            <a:pPr marL="342900" indent="-228600">
              <a:lnSpc>
                <a:spcPct val="90000"/>
              </a:lnSpc>
              <a:spcAft>
                <a:spcPts val="600"/>
              </a:spcAft>
              <a:buFont typeface="Arial" panose="020B0604020202020204" pitchFamily="34" charset="0"/>
              <a:buChar char="•"/>
            </a:pPr>
            <a:r>
              <a:rPr lang="en-US" sz="2000" dirty="0"/>
              <a:t>19st registrerade barn</a:t>
            </a:r>
          </a:p>
          <a:p>
            <a:pPr marL="342900" indent="-228600">
              <a:lnSpc>
                <a:spcPct val="90000"/>
              </a:lnSpc>
              <a:spcAft>
                <a:spcPts val="600"/>
              </a:spcAft>
              <a:buFont typeface="Arial" panose="020B0604020202020204" pitchFamily="34" charset="0"/>
              <a:buChar char="•"/>
            </a:pPr>
            <a:r>
              <a:rPr lang="en-US" sz="2000" dirty="0"/>
              <a:t>Inkl. 1st målvakter</a:t>
            </a:r>
            <a:br>
              <a:rPr lang="en-US" sz="2000" dirty="0"/>
            </a:br>
            <a:endParaRPr lang="en-US" sz="2000" dirty="0"/>
          </a:p>
          <a:p>
            <a:pPr indent="-228600">
              <a:lnSpc>
                <a:spcPct val="90000"/>
              </a:lnSpc>
              <a:spcAft>
                <a:spcPts val="600"/>
              </a:spcAft>
              <a:buFont typeface="Arial" panose="020B0604020202020204" pitchFamily="34" charset="0"/>
              <a:buChar char="•"/>
            </a:pPr>
            <a:r>
              <a:rPr lang="en-US" sz="2000" b="1" dirty="0"/>
              <a:t>2025-2026</a:t>
            </a:r>
          </a:p>
          <a:p>
            <a:pPr marL="342900" indent="-228600">
              <a:lnSpc>
                <a:spcPct val="90000"/>
              </a:lnSpc>
              <a:spcAft>
                <a:spcPts val="600"/>
              </a:spcAft>
              <a:buFont typeface="Arial" panose="020B0604020202020204" pitchFamily="34" charset="0"/>
              <a:buChar char="•"/>
            </a:pPr>
            <a:r>
              <a:rPr lang="en-US" sz="2000" dirty="0"/>
              <a:t>23st registrerade barn</a:t>
            </a:r>
          </a:p>
          <a:p>
            <a:pPr marL="342900" indent="-228600">
              <a:lnSpc>
                <a:spcPct val="90000"/>
              </a:lnSpc>
              <a:spcAft>
                <a:spcPts val="600"/>
              </a:spcAft>
              <a:buFont typeface="Arial" panose="020B0604020202020204" pitchFamily="34" charset="0"/>
              <a:buChar char="•"/>
            </a:pPr>
            <a:r>
              <a:rPr lang="en-US" sz="2000" dirty="0"/>
              <a:t>Inkl. 2st målvakter</a:t>
            </a:r>
          </a:p>
        </p:txBody>
      </p:sp>
      <p:pic>
        <p:nvPicPr>
          <p:cNvPr id="5" name="Bildobjekt 4">
            <a:extLst>
              <a:ext uri="{FF2B5EF4-FFF2-40B4-BE49-F238E27FC236}">
                <a16:creationId xmlns:a16="http://schemas.microsoft.com/office/drawing/2014/main" id="{CB50C0CA-FFB4-4681-A8CB-DEC3896C2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6375" y="469796"/>
            <a:ext cx="1454468" cy="886532"/>
          </a:xfrm>
          <a:prstGeom prst="rect">
            <a:avLst/>
          </a:prstGeom>
        </p:spPr>
      </p:pic>
      <p:pic>
        <p:nvPicPr>
          <p:cNvPr id="1026" name="Picture 2">
            <a:extLst>
              <a:ext uri="{FF2B5EF4-FFF2-40B4-BE49-F238E27FC236}">
                <a16:creationId xmlns:a16="http://schemas.microsoft.com/office/drawing/2014/main" id="{5C0EBC41-71F0-D92F-7F50-83817CFE5DB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046" b="8732"/>
          <a:stretch/>
        </p:blipFill>
        <p:spPr bwMode="auto">
          <a:xfrm>
            <a:off x="5289755" y="1440426"/>
            <a:ext cx="6331948" cy="3288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10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553473-B05C-4CC0-ABAA-EE70FD41644F}"/>
              </a:ext>
            </a:extLst>
          </p:cNvPr>
          <p:cNvSpPr>
            <a:spLocks noGrp="1"/>
          </p:cNvSpPr>
          <p:nvPr>
            <p:ph type="title"/>
          </p:nvPr>
        </p:nvSpPr>
        <p:spPr>
          <a:xfrm>
            <a:off x="648929" y="629266"/>
            <a:ext cx="3505495" cy="1622321"/>
          </a:xfrm>
        </p:spPr>
        <p:txBody>
          <a:bodyPr>
            <a:normAutofit/>
          </a:bodyPr>
          <a:lstStyle/>
          <a:p>
            <a:r>
              <a:rPr lang="sv-SE" b="1" dirty="0">
                <a:effectLst>
                  <a:outerShdw blurRad="38100" dist="38100" dir="2700000" algn="tl">
                    <a:srgbClr val="000000">
                      <a:alpha val="43137"/>
                    </a:srgbClr>
                  </a:outerShdw>
                </a:effectLst>
              </a:rPr>
              <a:t>”Synen på spelare”</a:t>
            </a:r>
          </a:p>
        </p:txBody>
      </p:sp>
      <p:sp>
        <p:nvSpPr>
          <p:cNvPr id="3" name="Platshållare för innehåll 2">
            <a:extLst>
              <a:ext uri="{FF2B5EF4-FFF2-40B4-BE49-F238E27FC236}">
                <a16:creationId xmlns:a16="http://schemas.microsoft.com/office/drawing/2014/main" id="{89FB442A-D76D-4C69-B228-1673422FEC63}"/>
              </a:ext>
            </a:extLst>
          </p:cNvPr>
          <p:cNvSpPr>
            <a:spLocks noGrp="1"/>
          </p:cNvSpPr>
          <p:nvPr>
            <p:ph idx="1"/>
          </p:nvPr>
        </p:nvSpPr>
        <p:spPr>
          <a:xfrm>
            <a:off x="648931" y="2438400"/>
            <a:ext cx="3505494" cy="3785419"/>
          </a:xfrm>
        </p:spPr>
        <p:txBody>
          <a:bodyPr>
            <a:normAutofit fontScale="92500" lnSpcReduction="20000"/>
          </a:bodyPr>
          <a:lstStyle/>
          <a:p>
            <a:r>
              <a:rPr lang="sv-SE" sz="1900" b="1" dirty="0"/>
              <a:t>Alla är välkomna!</a:t>
            </a:r>
          </a:p>
          <a:p>
            <a:endParaRPr lang="sv-SE" sz="1900" dirty="0"/>
          </a:p>
          <a:p>
            <a:r>
              <a:rPr lang="sv-SE" sz="1900" b="1" dirty="0"/>
              <a:t>Kunskapsnivån kommer variera!</a:t>
            </a:r>
          </a:p>
          <a:p>
            <a:endParaRPr lang="sv-SE" sz="1900" dirty="0"/>
          </a:p>
          <a:p>
            <a:r>
              <a:rPr lang="sv-SE" sz="1900" b="1" u="sng" dirty="0"/>
              <a:t>Mer fokus på</a:t>
            </a:r>
            <a:r>
              <a:rPr lang="sv-SE" sz="1900" b="1" dirty="0"/>
              <a:t> resultat.</a:t>
            </a:r>
          </a:p>
          <a:p>
            <a:endParaRPr lang="sv-SE" sz="1900" dirty="0"/>
          </a:p>
          <a:p>
            <a:r>
              <a:rPr lang="sv-SE" sz="1900" b="1" dirty="0"/>
              <a:t>Vi kommer i år att mer </a:t>
            </a:r>
            <a:br>
              <a:rPr lang="sv-SE" sz="1900" b="1" dirty="0"/>
            </a:br>
            <a:r>
              <a:rPr lang="sv-SE" sz="1900" b="1" dirty="0"/>
              <a:t>tydligt nivåindela !</a:t>
            </a:r>
          </a:p>
          <a:p>
            <a:endParaRPr lang="sv-SE" sz="1900" b="1" dirty="0"/>
          </a:p>
          <a:p>
            <a:r>
              <a:rPr lang="sv-SE" sz="1900" b="1" dirty="0"/>
              <a:t>Alla som uppfyller kraven kommer få spela! </a:t>
            </a:r>
          </a:p>
        </p:txBody>
      </p:sp>
      <p:pic>
        <p:nvPicPr>
          <p:cNvPr id="7" name="Bildobjekt 6" descr="En bild som visar håller&#10;&#10;Automatiskt genererad beskrivning">
            <a:extLst>
              <a:ext uri="{FF2B5EF4-FFF2-40B4-BE49-F238E27FC236}">
                <a16:creationId xmlns:a16="http://schemas.microsoft.com/office/drawing/2014/main" id="{4B19D962-6DD5-4233-80CC-35F46430F6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743" y="807593"/>
            <a:ext cx="5239568" cy="5239568"/>
          </a:xfrm>
          <a:prstGeom prst="rect">
            <a:avLst/>
          </a:prstGeom>
          <a:effectLst/>
        </p:spPr>
      </p:pic>
      <p:pic>
        <p:nvPicPr>
          <p:cNvPr id="5" name="Bildobjekt 4">
            <a:extLst>
              <a:ext uri="{FF2B5EF4-FFF2-40B4-BE49-F238E27FC236}">
                <a16:creationId xmlns:a16="http://schemas.microsoft.com/office/drawing/2014/main" id="{CB50C0CA-FFB4-4681-A8CB-DEC3896C2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2405" y="616378"/>
            <a:ext cx="1454468" cy="886532"/>
          </a:xfrm>
          <a:prstGeom prst="rect">
            <a:avLst/>
          </a:prstGeom>
        </p:spPr>
      </p:pic>
    </p:spTree>
    <p:extLst>
      <p:ext uri="{BB962C8B-B14F-4D97-AF65-F5344CB8AC3E}">
        <p14:creationId xmlns:p14="http://schemas.microsoft.com/office/powerpoint/2010/main" val="45646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D099F55-3C9B-48FD-90FF-04B2269A5A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8721" y="2492375"/>
            <a:ext cx="3810000" cy="3810000"/>
          </a:xfrm>
          <a:prstGeom prst="rect">
            <a:avLst/>
          </a:prstGeom>
        </p:spPr>
      </p:pic>
      <p:sp>
        <p:nvSpPr>
          <p:cNvPr id="2" name="Rubrik 1">
            <a:extLst>
              <a:ext uri="{FF2B5EF4-FFF2-40B4-BE49-F238E27FC236}">
                <a16:creationId xmlns:a16="http://schemas.microsoft.com/office/drawing/2014/main" id="{0F553473-B05C-4CC0-ABAA-EE70FD41644F}"/>
              </a:ext>
            </a:extLst>
          </p:cNvPr>
          <p:cNvSpPr>
            <a:spLocks noGrp="1"/>
          </p:cNvSpPr>
          <p:nvPr>
            <p:ph type="title"/>
          </p:nvPr>
        </p:nvSpPr>
        <p:spPr>
          <a:xfrm>
            <a:off x="847725" y="30765"/>
            <a:ext cx="8178209" cy="1325563"/>
          </a:xfrm>
        </p:spPr>
        <p:txBody>
          <a:bodyPr/>
          <a:lstStyle/>
          <a:p>
            <a:r>
              <a:rPr lang="sv-SE" sz="4000" b="1" dirty="0">
                <a:effectLst>
                  <a:outerShdw blurRad="38100" dist="38100" dir="2700000" algn="tl">
                    <a:srgbClr val="000000">
                      <a:alpha val="43137"/>
                    </a:srgbClr>
                  </a:outerShdw>
                </a:effectLst>
              </a:rPr>
              <a:t>Vi behöver föräldrastöd (lagföräldrar)</a:t>
            </a:r>
          </a:p>
        </p:txBody>
      </p:sp>
      <p:sp>
        <p:nvSpPr>
          <p:cNvPr id="3" name="Platshållare för innehåll 2">
            <a:extLst>
              <a:ext uri="{FF2B5EF4-FFF2-40B4-BE49-F238E27FC236}">
                <a16:creationId xmlns:a16="http://schemas.microsoft.com/office/drawing/2014/main" id="{89FB442A-D76D-4C69-B228-1673422FEC63}"/>
              </a:ext>
            </a:extLst>
          </p:cNvPr>
          <p:cNvSpPr>
            <a:spLocks noGrp="1"/>
          </p:cNvSpPr>
          <p:nvPr>
            <p:ph idx="1"/>
          </p:nvPr>
        </p:nvSpPr>
        <p:spPr>
          <a:xfrm>
            <a:off x="363279" y="951213"/>
            <a:ext cx="8990271" cy="5782961"/>
          </a:xfrm>
        </p:spPr>
        <p:txBody>
          <a:bodyPr>
            <a:normAutofit fontScale="92500" lnSpcReduction="10000"/>
          </a:bodyPr>
          <a:lstStyle/>
          <a:p>
            <a:pPr marL="0" lvl="0" indent="0">
              <a:buNone/>
            </a:pPr>
            <a:r>
              <a:rPr lang="sv-SE" sz="3200" b="1" dirty="0"/>
              <a:t>Lagföräldrar</a:t>
            </a:r>
          </a:p>
          <a:p>
            <a:pPr marL="742950" lvl="1" indent="-285750">
              <a:buFont typeface="Courier New" panose="02070309020205020404" pitchFamily="49" charset="0"/>
              <a:buChar char="o"/>
            </a:pPr>
            <a:r>
              <a:rPr lang="sv-SE" sz="3200" dirty="0"/>
              <a:t>Kommunikation/hemsida (laget.se)</a:t>
            </a:r>
            <a:r>
              <a:rPr lang="sv-SE" sz="3200" b="1" dirty="0"/>
              <a:t> </a:t>
            </a:r>
            <a:br>
              <a:rPr lang="sv-SE" sz="3200" b="1" dirty="0"/>
            </a:br>
            <a:r>
              <a:rPr lang="sv-SE" sz="3200" b="1" dirty="0"/>
              <a:t>– Simon Asplund</a:t>
            </a:r>
          </a:p>
          <a:p>
            <a:pPr marL="742950" lvl="1" indent="-285750">
              <a:buFont typeface="Courier New" panose="02070309020205020404" pitchFamily="49" charset="0"/>
              <a:buChar char="o"/>
            </a:pPr>
            <a:endParaRPr lang="sv-SE" sz="3200" dirty="0"/>
          </a:p>
          <a:p>
            <a:pPr marL="742950" lvl="1" indent="-285750">
              <a:buFont typeface="Courier New" panose="02070309020205020404" pitchFamily="49" charset="0"/>
              <a:buChar char="o"/>
            </a:pPr>
            <a:r>
              <a:rPr lang="sv-SE" sz="3200" dirty="0"/>
              <a:t>Sibben cup föräldrar </a:t>
            </a:r>
            <a:br>
              <a:rPr lang="sv-SE" sz="3200" dirty="0"/>
            </a:br>
            <a:r>
              <a:rPr lang="sv-SE" sz="3200" dirty="0"/>
              <a:t>– </a:t>
            </a:r>
            <a:r>
              <a:rPr lang="sv-SE" sz="3200" b="1" dirty="0"/>
              <a:t>Helena Bobic &amp; Emmelie</a:t>
            </a:r>
            <a:br>
              <a:rPr lang="sv-SE" sz="3200" b="1" dirty="0"/>
            </a:br>
            <a:r>
              <a:rPr lang="sv-SE" sz="3200" b="1" dirty="0"/>
              <a:t>   Svensson</a:t>
            </a:r>
            <a:endParaRPr lang="sv-SE" sz="3200" dirty="0"/>
          </a:p>
          <a:p>
            <a:pPr marL="742950" lvl="1" indent="-285750">
              <a:buFont typeface="Courier New" panose="02070309020205020404" pitchFamily="49" charset="0"/>
              <a:buChar char="o"/>
            </a:pPr>
            <a:endParaRPr lang="sv-SE" sz="3200" dirty="0"/>
          </a:p>
          <a:p>
            <a:pPr marL="742950" lvl="1" indent="-285750">
              <a:buFont typeface="Courier New" panose="02070309020205020404" pitchFamily="49" charset="0"/>
              <a:buChar char="o"/>
            </a:pPr>
            <a:r>
              <a:rPr lang="sv-SE" sz="3200" dirty="0"/>
              <a:t>Kiosk samordnare:</a:t>
            </a:r>
            <a:br>
              <a:rPr lang="sv-SE" sz="3200" dirty="0"/>
            </a:br>
            <a:r>
              <a:rPr lang="sv-SE" sz="3200" b="1" dirty="0"/>
              <a:t>–</a:t>
            </a:r>
            <a:r>
              <a:rPr lang="sv-SE" sz="3200" dirty="0"/>
              <a:t> </a:t>
            </a:r>
            <a:r>
              <a:rPr lang="sv-SE" sz="3200" b="1" dirty="0"/>
              <a:t>Therése Bengtzelius</a:t>
            </a:r>
            <a:endParaRPr lang="sv-SE" sz="3200" dirty="0"/>
          </a:p>
          <a:p>
            <a:pPr marL="742950" lvl="1" indent="-285750">
              <a:buFont typeface="Courier New" panose="02070309020205020404" pitchFamily="49" charset="0"/>
              <a:buChar char="o"/>
            </a:pPr>
            <a:endParaRPr lang="sv-SE" sz="3200" dirty="0"/>
          </a:p>
          <a:p>
            <a:pPr marL="742950" lvl="1" indent="-285750">
              <a:buFont typeface="Courier New" panose="02070309020205020404" pitchFamily="49" charset="0"/>
              <a:buChar char="o"/>
            </a:pPr>
            <a:r>
              <a:rPr lang="sv-SE" sz="3200" dirty="0"/>
              <a:t>Matchansvariga (sekretariat, matchvärdar mm)</a:t>
            </a:r>
            <a:br>
              <a:rPr lang="sv-SE" sz="3200" dirty="0"/>
            </a:br>
            <a:r>
              <a:rPr lang="sv-SE" sz="3200" b="1" dirty="0"/>
              <a:t>–</a:t>
            </a:r>
            <a:r>
              <a:rPr lang="sv-SE" sz="3200" dirty="0"/>
              <a:t> </a:t>
            </a:r>
            <a:r>
              <a:rPr lang="sv-SE" sz="3200" b="1" dirty="0"/>
              <a:t>Per Edin &amp; Peter Johansson</a:t>
            </a:r>
          </a:p>
        </p:txBody>
      </p:sp>
      <p:pic>
        <p:nvPicPr>
          <p:cNvPr id="5" name="Bildobjekt 4">
            <a:extLst>
              <a:ext uri="{FF2B5EF4-FFF2-40B4-BE49-F238E27FC236}">
                <a16:creationId xmlns:a16="http://schemas.microsoft.com/office/drawing/2014/main" id="{CB50C0CA-FFB4-4681-A8CB-DEC3896C2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6375" y="469796"/>
            <a:ext cx="1454468" cy="886532"/>
          </a:xfrm>
          <a:prstGeom prst="rect">
            <a:avLst/>
          </a:prstGeom>
        </p:spPr>
      </p:pic>
    </p:spTree>
    <p:extLst>
      <p:ext uri="{BB962C8B-B14F-4D97-AF65-F5344CB8AC3E}">
        <p14:creationId xmlns:p14="http://schemas.microsoft.com/office/powerpoint/2010/main" val="3830437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Bildobjekt 30" descr="En bild som visar köksutrustning&#10;&#10;Automatiskt genererad beskrivning">
            <a:extLst>
              <a:ext uri="{FF2B5EF4-FFF2-40B4-BE49-F238E27FC236}">
                <a16:creationId xmlns:a16="http://schemas.microsoft.com/office/drawing/2014/main" id="{DACF259B-E791-0E50-20B1-EB1880C480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4722" y="113506"/>
            <a:ext cx="2438400" cy="1828800"/>
          </a:xfrm>
          <a:prstGeom prst="rect">
            <a:avLst/>
          </a:prstGeom>
        </p:spPr>
      </p:pic>
      <p:sp>
        <p:nvSpPr>
          <p:cNvPr id="2" name="Rubrik 1">
            <a:extLst>
              <a:ext uri="{FF2B5EF4-FFF2-40B4-BE49-F238E27FC236}">
                <a16:creationId xmlns:a16="http://schemas.microsoft.com/office/drawing/2014/main" id="{8D9A865D-6E6C-F690-02B8-802F67D977D4}"/>
              </a:ext>
            </a:extLst>
          </p:cNvPr>
          <p:cNvSpPr>
            <a:spLocks noGrp="1"/>
          </p:cNvSpPr>
          <p:nvPr>
            <p:ph type="title"/>
          </p:nvPr>
        </p:nvSpPr>
        <p:spPr/>
        <p:txBody>
          <a:bodyPr>
            <a:normAutofit/>
          </a:bodyPr>
          <a:lstStyle/>
          <a:p>
            <a:r>
              <a:rPr lang="sv-SE" dirty="0"/>
              <a:t>Vikten av ett fungerande lag</a:t>
            </a:r>
            <a:br>
              <a:rPr lang="sv-SE" dirty="0"/>
            </a:br>
            <a:r>
              <a:rPr lang="sv-SE" dirty="0"/>
              <a:t> och fungerande spelare i ett lag.</a:t>
            </a:r>
          </a:p>
        </p:txBody>
      </p:sp>
      <p:pic>
        <p:nvPicPr>
          <p:cNvPr id="29" name="Bildobjekt 28">
            <a:extLst>
              <a:ext uri="{FF2B5EF4-FFF2-40B4-BE49-F238E27FC236}">
                <a16:creationId xmlns:a16="http://schemas.microsoft.com/office/drawing/2014/main" id="{FA11532F-70B8-09C7-7A8A-E0962AA99D80}"/>
              </a:ext>
            </a:extLst>
          </p:cNvPr>
          <p:cNvPicPr>
            <a:picLocks noChangeAspect="1"/>
          </p:cNvPicPr>
          <p:nvPr/>
        </p:nvPicPr>
        <p:blipFill>
          <a:blip r:embed="rId4"/>
          <a:stretch>
            <a:fillRect/>
          </a:stretch>
        </p:blipFill>
        <p:spPr>
          <a:xfrm>
            <a:off x="1524000" y="2663934"/>
            <a:ext cx="2013799" cy="1680263"/>
          </a:xfrm>
          <a:prstGeom prst="rect">
            <a:avLst/>
          </a:prstGeom>
        </p:spPr>
      </p:pic>
      <p:pic>
        <p:nvPicPr>
          <p:cNvPr id="26" name="Bildobjekt 25">
            <a:extLst>
              <a:ext uri="{FF2B5EF4-FFF2-40B4-BE49-F238E27FC236}">
                <a16:creationId xmlns:a16="http://schemas.microsoft.com/office/drawing/2014/main" id="{D27B43E3-104C-DA5F-F5C1-CB3DE11E21C0}"/>
              </a:ext>
            </a:extLst>
          </p:cNvPr>
          <p:cNvPicPr>
            <a:picLocks noChangeAspect="1"/>
          </p:cNvPicPr>
          <p:nvPr/>
        </p:nvPicPr>
        <p:blipFill>
          <a:blip r:embed="rId5"/>
          <a:stretch>
            <a:fillRect/>
          </a:stretch>
        </p:blipFill>
        <p:spPr>
          <a:xfrm rot="20528329">
            <a:off x="955620" y="4148925"/>
            <a:ext cx="1390934" cy="1772071"/>
          </a:xfrm>
          <a:prstGeom prst="rect">
            <a:avLst/>
          </a:prstGeom>
        </p:spPr>
      </p:pic>
      <p:pic>
        <p:nvPicPr>
          <p:cNvPr id="28" name="Bildobjekt 27">
            <a:extLst>
              <a:ext uri="{FF2B5EF4-FFF2-40B4-BE49-F238E27FC236}">
                <a16:creationId xmlns:a16="http://schemas.microsoft.com/office/drawing/2014/main" id="{7254D2A3-94CF-3EC9-426E-43F26A8DBF0E}"/>
              </a:ext>
            </a:extLst>
          </p:cNvPr>
          <p:cNvPicPr>
            <a:picLocks noChangeAspect="1"/>
          </p:cNvPicPr>
          <p:nvPr/>
        </p:nvPicPr>
        <p:blipFill>
          <a:blip r:embed="rId6"/>
          <a:stretch>
            <a:fillRect/>
          </a:stretch>
        </p:blipFill>
        <p:spPr>
          <a:xfrm rot="1402212">
            <a:off x="3282786" y="3813426"/>
            <a:ext cx="1036398" cy="1334139"/>
          </a:xfrm>
          <a:prstGeom prst="rect">
            <a:avLst/>
          </a:prstGeom>
        </p:spPr>
      </p:pic>
      <p:pic>
        <p:nvPicPr>
          <p:cNvPr id="24" name="Platshållare för innehåll 23">
            <a:extLst>
              <a:ext uri="{FF2B5EF4-FFF2-40B4-BE49-F238E27FC236}">
                <a16:creationId xmlns:a16="http://schemas.microsoft.com/office/drawing/2014/main" id="{995133B8-05EA-9C9C-D210-C5FB6F56BB17}"/>
              </a:ext>
            </a:extLst>
          </p:cNvPr>
          <p:cNvPicPr>
            <a:picLocks noGrp="1" noChangeAspect="1"/>
          </p:cNvPicPr>
          <p:nvPr>
            <p:ph idx="1"/>
          </p:nvPr>
        </p:nvPicPr>
        <p:blipFill>
          <a:blip r:embed="rId7"/>
          <a:stretch>
            <a:fillRect/>
          </a:stretch>
        </p:blipFill>
        <p:spPr>
          <a:xfrm rot="1365980">
            <a:off x="295991" y="1899755"/>
            <a:ext cx="1421816" cy="1816027"/>
          </a:xfrm>
        </p:spPr>
      </p:pic>
      <p:pic>
        <p:nvPicPr>
          <p:cNvPr id="10" name="Bildobjekt 9">
            <a:extLst>
              <a:ext uri="{FF2B5EF4-FFF2-40B4-BE49-F238E27FC236}">
                <a16:creationId xmlns:a16="http://schemas.microsoft.com/office/drawing/2014/main" id="{E30BC161-D211-F1ED-C127-62277C1FB6A0}"/>
              </a:ext>
            </a:extLst>
          </p:cNvPr>
          <p:cNvPicPr>
            <a:picLocks noChangeAspect="1"/>
          </p:cNvPicPr>
          <p:nvPr/>
        </p:nvPicPr>
        <p:blipFill>
          <a:blip r:embed="rId8"/>
          <a:stretch>
            <a:fillRect/>
          </a:stretch>
        </p:blipFill>
        <p:spPr>
          <a:xfrm>
            <a:off x="6299371" y="1770998"/>
            <a:ext cx="5371929" cy="3883006"/>
          </a:xfrm>
          <a:prstGeom prst="rect">
            <a:avLst/>
          </a:prstGeom>
        </p:spPr>
      </p:pic>
      <p:grpSp>
        <p:nvGrpSpPr>
          <p:cNvPr id="4" name="Grupp 3"/>
          <p:cNvGrpSpPr/>
          <p:nvPr/>
        </p:nvGrpSpPr>
        <p:grpSpPr>
          <a:xfrm>
            <a:off x="1524000" y="5903522"/>
            <a:ext cx="9144000" cy="648752"/>
            <a:chOff x="0" y="5903522"/>
            <a:chExt cx="9144000" cy="648752"/>
          </a:xfrm>
        </p:grpSpPr>
        <p:grpSp>
          <p:nvGrpSpPr>
            <p:cNvPr id="5" name="Grupp 4"/>
            <p:cNvGrpSpPr/>
            <p:nvPr/>
          </p:nvGrpSpPr>
          <p:grpSpPr>
            <a:xfrm>
              <a:off x="0" y="5903522"/>
              <a:ext cx="8604448" cy="648752"/>
              <a:chOff x="0" y="5913616"/>
              <a:chExt cx="8604448" cy="648752"/>
            </a:xfrm>
          </p:grpSpPr>
          <p:cxnSp>
            <p:nvCxnSpPr>
              <p:cNvPr id="7" name="Rak 6"/>
              <p:cNvCxnSpPr>
                <a:endCxn id="9" idx="1"/>
              </p:cNvCxnSpPr>
              <p:nvPr/>
            </p:nvCxnSpPr>
            <p:spPr>
              <a:xfrm>
                <a:off x="0" y="6237992"/>
                <a:ext cx="7596336" cy="0"/>
              </a:xfrm>
              <a:prstGeom prst="line">
                <a:avLst/>
              </a:prstGeom>
              <a:ln w="1270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8" name="Bildobjekt 7" descr="ny_boll_grå.jpg"/>
              <p:cNvPicPr/>
              <p:nvPr/>
            </p:nvPicPr>
            <p:blipFill>
              <a:blip r:embed="rId9" cstate="print">
                <a:extLst>
                  <a:ext uri="{BEBA8EAE-BF5A-486C-A8C5-ECC9F3942E4B}">
                    <a14:imgProps xmlns:a14="http://schemas.microsoft.com/office/drawing/2010/main">
                      <a14:imgLayer r:embed="rId10">
                        <a14:imgEffect>
                          <a14:backgroundRemoval t="0" b="100000" l="0" r="100000"/>
                        </a14:imgEffect>
                      </a14:imgLayer>
                    </a14:imgProps>
                  </a:ext>
                </a:extLst>
              </a:blip>
              <a:stretch>
                <a:fillRect/>
              </a:stretch>
            </p:blipFill>
            <p:spPr>
              <a:xfrm>
                <a:off x="467545" y="5975518"/>
                <a:ext cx="576063" cy="549826"/>
              </a:xfrm>
              <a:prstGeom prst="rect">
                <a:avLst/>
              </a:prstGeom>
            </p:spPr>
          </p:pic>
          <p:pic>
            <p:nvPicPr>
              <p:cNvPr id="9" name="Picture 4"/>
              <p:cNvPicPr/>
              <p:nvPr/>
            </p:nvPicPr>
            <p:blipFill>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596336" y="5913616"/>
                <a:ext cx="1008112" cy="648752"/>
              </a:xfrm>
              <a:prstGeom prst="rect">
                <a:avLst/>
              </a:prstGeom>
            </p:spPr>
          </p:pic>
        </p:grpSp>
        <p:cxnSp>
          <p:nvCxnSpPr>
            <p:cNvPr id="6" name="Rak 5"/>
            <p:cNvCxnSpPr/>
            <p:nvPr/>
          </p:nvCxnSpPr>
          <p:spPr>
            <a:xfrm>
              <a:off x="8604448" y="6250431"/>
              <a:ext cx="539552" cy="0"/>
            </a:xfrm>
            <a:prstGeom prst="line">
              <a:avLst/>
            </a:prstGeom>
            <a:ln w="1270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pic>
        <p:nvPicPr>
          <p:cNvPr id="3" name="Bildobjekt 2">
            <a:extLst>
              <a:ext uri="{FF2B5EF4-FFF2-40B4-BE49-F238E27FC236}">
                <a16:creationId xmlns:a16="http://schemas.microsoft.com/office/drawing/2014/main" id="{73632A27-DF8A-4DC9-E204-D5EEAFE037B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96375" y="469796"/>
            <a:ext cx="1454468" cy="886532"/>
          </a:xfrm>
          <a:prstGeom prst="rect">
            <a:avLst/>
          </a:prstGeom>
        </p:spPr>
      </p:pic>
    </p:spTree>
    <p:extLst>
      <p:ext uri="{BB962C8B-B14F-4D97-AF65-F5344CB8AC3E}">
        <p14:creationId xmlns:p14="http://schemas.microsoft.com/office/powerpoint/2010/main" val="3376511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553473-B05C-4CC0-ABAA-EE70FD41644F}"/>
              </a:ext>
            </a:extLst>
          </p:cNvPr>
          <p:cNvSpPr>
            <a:spLocks noGrp="1"/>
          </p:cNvSpPr>
          <p:nvPr>
            <p:ph type="title"/>
          </p:nvPr>
        </p:nvSpPr>
        <p:spPr>
          <a:xfrm>
            <a:off x="838200" y="365125"/>
            <a:ext cx="8178209" cy="1325563"/>
          </a:xfrm>
        </p:spPr>
        <p:txBody>
          <a:bodyPr/>
          <a:lstStyle/>
          <a:p>
            <a:r>
              <a:rPr lang="sv-SE" sz="4000" b="1" dirty="0">
                <a:effectLst>
                  <a:outerShdw blurRad="38100" dist="38100" dir="2700000" algn="tl">
                    <a:srgbClr val="000000">
                      <a:alpha val="43137"/>
                    </a:srgbClr>
                  </a:outerShdw>
                </a:effectLst>
              </a:rPr>
              <a:t>Träningar</a:t>
            </a:r>
          </a:p>
        </p:txBody>
      </p:sp>
      <p:pic>
        <p:nvPicPr>
          <p:cNvPr id="5" name="Bildobjekt 4">
            <a:extLst>
              <a:ext uri="{FF2B5EF4-FFF2-40B4-BE49-F238E27FC236}">
                <a16:creationId xmlns:a16="http://schemas.microsoft.com/office/drawing/2014/main" id="{CB50C0CA-FFB4-4681-A8CB-DEC3896C2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6375" y="469796"/>
            <a:ext cx="1454468" cy="886532"/>
          </a:xfrm>
          <a:prstGeom prst="rect">
            <a:avLst/>
          </a:prstGeom>
        </p:spPr>
      </p:pic>
      <p:sp>
        <p:nvSpPr>
          <p:cNvPr id="8" name="textruta 7">
            <a:extLst>
              <a:ext uri="{FF2B5EF4-FFF2-40B4-BE49-F238E27FC236}">
                <a16:creationId xmlns:a16="http://schemas.microsoft.com/office/drawing/2014/main" id="{67AF8909-72C1-4042-B8AD-13D244730A6B}"/>
              </a:ext>
            </a:extLst>
          </p:cNvPr>
          <p:cNvSpPr txBox="1"/>
          <p:nvPr/>
        </p:nvSpPr>
        <p:spPr>
          <a:xfrm>
            <a:off x="838199" y="1475187"/>
            <a:ext cx="10166499" cy="2246769"/>
          </a:xfrm>
          <a:prstGeom prst="rect">
            <a:avLst/>
          </a:prstGeom>
          <a:noFill/>
        </p:spPr>
        <p:txBody>
          <a:bodyPr wrap="square">
            <a:spAutoFit/>
          </a:bodyPr>
          <a:lstStyle/>
          <a:p>
            <a:pPr marL="457200" indent="-457200">
              <a:buFont typeface="Arial" panose="020B0604020202020204" pitchFamily="34" charset="0"/>
              <a:buChar char="•"/>
            </a:pPr>
            <a:r>
              <a:rPr lang="sv-SE" sz="2800" b="0" i="0" dirty="0">
                <a:effectLst/>
                <a:latin typeface="Montserrat" panose="020B0604020202020204" pitchFamily="2" charset="0"/>
              </a:rPr>
              <a:t>Oktober 2025 till mars 2026</a:t>
            </a:r>
          </a:p>
          <a:p>
            <a:pPr marL="914400" lvl="1" indent="-457200">
              <a:buFont typeface="Arial" panose="020B0604020202020204" pitchFamily="34" charset="0"/>
              <a:buChar char="•"/>
            </a:pPr>
            <a:r>
              <a:rPr lang="sv-SE" sz="2800" dirty="0">
                <a:latin typeface="Montserrat" panose="020B0604020202020204" pitchFamily="2" charset="0"/>
              </a:rPr>
              <a:t>3 tillfällen per vecka (tis, ons &amp; fre)</a:t>
            </a:r>
            <a:endParaRPr lang="sv-SE" sz="2800" b="0" i="0" dirty="0">
              <a:effectLst/>
              <a:latin typeface="Montserrat" panose="020B0604020202020204" pitchFamily="2" charset="0"/>
            </a:endParaRPr>
          </a:p>
          <a:p>
            <a:pPr marL="457200" indent="-457200">
              <a:buFont typeface="Arial" panose="020B0604020202020204" pitchFamily="34" charset="0"/>
              <a:buChar char="•"/>
            </a:pPr>
            <a:r>
              <a:rPr lang="sv-SE" sz="2800" dirty="0"/>
              <a:t>Uppehåll:</a:t>
            </a:r>
          </a:p>
          <a:p>
            <a:pPr marL="914400" lvl="1" indent="-457200">
              <a:buFont typeface="Arial" panose="020B0604020202020204" pitchFamily="34" charset="0"/>
              <a:buChar char="•"/>
            </a:pPr>
            <a:r>
              <a:rPr lang="sv-SE" sz="2800" dirty="0"/>
              <a:t>20/12-25 – 1/1-26</a:t>
            </a:r>
          </a:p>
          <a:p>
            <a:pPr marL="914400" lvl="1" indent="-457200">
              <a:buFont typeface="Arial" panose="020B0604020202020204" pitchFamily="34" charset="0"/>
              <a:buChar char="•"/>
            </a:pPr>
            <a:r>
              <a:rPr lang="sv-SE" sz="2800" dirty="0"/>
              <a:t>Vecka 7 2026 (sportlov)</a:t>
            </a:r>
            <a:endParaRPr lang="sv-SE" sz="2800" i="1" dirty="0"/>
          </a:p>
        </p:txBody>
      </p:sp>
      <p:sp>
        <p:nvSpPr>
          <p:cNvPr id="6" name="textruta 5">
            <a:extLst>
              <a:ext uri="{FF2B5EF4-FFF2-40B4-BE49-F238E27FC236}">
                <a16:creationId xmlns:a16="http://schemas.microsoft.com/office/drawing/2014/main" id="{F5E44415-844C-4D4C-1624-18012E87D3B0}"/>
              </a:ext>
            </a:extLst>
          </p:cNvPr>
          <p:cNvSpPr txBox="1"/>
          <p:nvPr/>
        </p:nvSpPr>
        <p:spPr>
          <a:xfrm>
            <a:off x="5554843" y="6123543"/>
            <a:ext cx="6096000" cy="369332"/>
          </a:xfrm>
          <a:prstGeom prst="rect">
            <a:avLst/>
          </a:prstGeom>
          <a:noFill/>
        </p:spPr>
        <p:txBody>
          <a:bodyPr wrap="square">
            <a:spAutoFit/>
          </a:bodyPr>
          <a:lstStyle/>
          <a:p>
            <a:r>
              <a:rPr lang="sv-SE" dirty="0">
                <a:hlinkClick r:id="rId3"/>
              </a:rPr>
              <a:t>Förutsättningar Junior/Ungdomsserier 2022/23 | Innebandy.se</a:t>
            </a:r>
            <a:endParaRPr lang="sv-SE" dirty="0"/>
          </a:p>
        </p:txBody>
      </p:sp>
    </p:spTree>
    <p:extLst>
      <p:ext uri="{BB962C8B-B14F-4D97-AF65-F5344CB8AC3E}">
        <p14:creationId xmlns:p14="http://schemas.microsoft.com/office/powerpoint/2010/main" val="1230172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231C38-E92F-C04B-B0D1-FCF2A7C3FD00}"/>
              </a:ext>
            </a:extLst>
          </p:cNvPr>
          <p:cNvSpPr>
            <a:spLocks noGrp="1"/>
          </p:cNvSpPr>
          <p:nvPr>
            <p:ph type="title"/>
          </p:nvPr>
        </p:nvSpPr>
        <p:spPr>
          <a:xfrm>
            <a:off x="1359310" y="146665"/>
            <a:ext cx="10515600" cy="1325563"/>
          </a:xfrm>
        </p:spPr>
        <p:txBody>
          <a:bodyPr/>
          <a:lstStyle/>
          <a:p>
            <a:r>
              <a:rPr lang="sv-SE" dirty="0"/>
              <a:t>Omklädningsrums ”hänget”</a:t>
            </a:r>
          </a:p>
        </p:txBody>
      </p:sp>
      <p:sp>
        <p:nvSpPr>
          <p:cNvPr id="3" name="Platshållare för innehåll 2">
            <a:extLst>
              <a:ext uri="{FF2B5EF4-FFF2-40B4-BE49-F238E27FC236}">
                <a16:creationId xmlns:a16="http://schemas.microsoft.com/office/drawing/2014/main" id="{3E4E201F-8F47-227B-AF2B-F06C208082E2}"/>
              </a:ext>
            </a:extLst>
          </p:cNvPr>
          <p:cNvSpPr>
            <a:spLocks noGrp="1"/>
          </p:cNvSpPr>
          <p:nvPr>
            <p:ph idx="1"/>
          </p:nvPr>
        </p:nvSpPr>
        <p:spPr>
          <a:xfrm>
            <a:off x="749710" y="1690688"/>
            <a:ext cx="6418006" cy="4351338"/>
          </a:xfrm>
        </p:spPr>
        <p:txBody>
          <a:bodyPr/>
          <a:lstStyle/>
          <a:p>
            <a:r>
              <a:rPr lang="sv-SE" dirty="0"/>
              <a:t>Vi samlas i omklädningsrummet </a:t>
            </a:r>
            <a:br>
              <a:rPr lang="sv-SE" dirty="0"/>
            </a:br>
            <a:r>
              <a:rPr lang="sv-SE" dirty="0"/>
              <a:t>15 min innan träning.</a:t>
            </a:r>
          </a:p>
          <a:p>
            <a:endParaRPr lang="sv-SE" dirty="0"/>
          </a:p>
          <a:p>
            <a:endParaRPr lang="sv-SE" dirty="0"/>
          </a:p>
          <a:p>
            <a:r>
              <a:rPr lang="sv-SE" dirty="0"/>
              <a:t>Vi ser helst att spelare efter främst bortamatcher duschar innan hemfärd.</a:t>
            </a:r>
          </a:p>
          <a:p>
            <a:pPr lvl="1"/>
            <a:r>
              <a:rPr lang="sv-SE" dirty="0"/>
              <a:t>mobilförbud</a:t>
            </a:r>
          </a:p>
        </p:txBody>
      </p:sp>
      <p:pic>
        <p:nvPicPr>
          <p:cNvPr id="3074" name="Picture 2" descr="ADD mamman - Duscha">
            <a:extLst>
              <a:ext uri="{FF2B5EF4-FFF2-40B4-BE49-F238E27FC236}">
                <a16:creationId xmlns:a16="http://schemas.microsoft.com/office/drawing/2014/main" id="{EF8468F7-2492-B433-8984-ACDF461A2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648" y="4058265"/>
            <a:ext cx="15049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omklädningsrum-arkiv - DAMFOTBOLL">
            <a:extLst>
              <a:ext uri="{FF2B5EF4-FFF2-40B4-BE49-F238E27FC236}">
                <a16:creationId xmlns:a16="http://schemas.microsoft.com/office/drawing/2014/main" id="{84B5F227-8D9A-18F5-2AC0-274055C57A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7110" y="1472228"/>
            <a:ext cx="2543175" cy="1695450"/>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a:extLst>
              <a:ext uri="{FF2B5EF4-FFF2-40B4-BE49-F238E27FC236}">
                <a16:creationId xmlns:a16="http://schemas.microsoft.com/office/drawing/2014/main" id="{3D6E0329-661F-CABE-7C78-10F0FF7CBC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6375" y="469796"/>
            <a:ext cx="1454468" cy="886532"/>
          </a:xfrm>
          <a:prstGeom prst="rect">
            <a:avLst/>
          </a:prstGeom>
        </p:spPr>
      </p:pic>
    </p:spTree>
    <p:extLst>
      <p:ext uri="{BB962C8B-B14F-4D97-AF65-F5344CB8AC3E}">
        <p14:creationId xmlns:p14="http://schemas.microsoft.com/office/powerpoint/2010/main" val="233699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87D7BB6-87BE-4D93-A90F-A96A73655AFD}"/>
              </a:ext>
            </a:extLst>
          </p:cNvPr>
          <p:cNvSpPr>
            <a:spLocks noGrp="1"/>
          </p:cNvSpPr>
          <p:nvPr>
            <p:ph idx="1"/>
          </p:nvPr>
        </p:nvSpPr>
        <p:spPr>
          <a:xfrm>
            <a:off x="624510" y="1487758"/>
            <a:ext cx="10515600" cy="2717371"/>
          </a:xfrm>
        </p:spPr>
        <p:txBody>
          <a:bodyPr>
            <a:normAutofit fontScale="85000" lnSpcReduction="20000"/>
          </a:bodyPr>
          <a:lstStyle/>
          <a:p>
            <a:r>
              <a:rPr lang="sv-SE" b="1" dirty="0">
                <a:latin typeface="Arial Black" panose="020B0A04020102020204" pitchFamily="34" charset="0"/>
              </a:rPr>
              <a:t>Bör under en normalvecka kunna träna 2 av 3 träningar (prioritera tisdagar och onsdagar)</a:t>
            </a:r>
          </a:p>
          <a:p>
            <a:endParaRPr lang="sv-SE" sz="1200" b="1" dirty="0">
              <a:latin typeface="Arial Black" panose="020B0A04020102020204" pitchFamily="34" charset="0"/>
            </a:endParaRPr>
          </a:p>
          <a:p>
            <a:r>
              <a:rPr lang="sv-SE" b="1" dirty="0">
                <a:latin typeface="Arial Black" panose="020B0A04020102020204" pitchFamily="34" charset="0"/>
              </a:rPr>
              <a:t>Bör kunna spela &gt;80% av matcherna under en säsong oavsett om det är hemma- eller bortamatch.</a:t>
            </a:r>
          </a:p>
          <a:p>
            <a:pPr lvl="1"/>
            <a:r>
              <a:rPr lang="sv-SE" b="1" dirty="0">
                <a:latin typeface="Arial Black" panose="020B0A04020102020204" pitchFamily="34" charset="0"/>
              </a:rPr>
              <a:t>Viktigt att killarna ställer upp, då nästintill alla sagt att de vill spela 2 matcher per vecka</a:t>
            </a:r>
          </a:p>
          <a:p>
            <a:endParaRPr lang="sv-SE" sz="1200" b="1" dirty="0">
              <a:latin typeface="Arial Black" panose="020B0A04020102020204" pitchFamily="34" charset="0"/>
            </a:endParaRPr>
          </a:p>
          <a:p>
            <a:r>
              <a:rPr lang="sv-SE" b="1" dirty="0">
                <a:latin typeface="Arial Black" panose="020B0A04020102020204" pitchFamily="34" charset="0"/>
              </a:rPr>
              <a:t>Måste träna regelbundet för att få spela matcher.</a:t>
            </a:r>
          </a:p>
        </p:txBody>
      </p:sp>
      <p:sp>
        <p:nvSpPr>
          <p:cNvPr id="4" name="Rubrik 1">
            <a:extLst>
              <a:ext uri="{FF2B5EF4-FFF2-40B4-BE49-F238E27FC236}">
                <a16:creationId xmlns:a16="http://schemas.microsoft.com/office/drawing/2014/main" id="{9F8549A6-7521-4650-9949-DC9E5C2BB809}"/>
              </a:ext>
            </a:extLst>
          </p:cNvPr>
          <p:cNvSpPr>
            <a:spLocks noGrp="1"/>
          </p:cNvSpPr>
          <p:nvPr>
            <p:ph type="title"/>
          </p:nvPr>
        </p:nvSpPr>
        <p:spPr>
          <a:xfrm>
            <a:off x="838200" y="469797"/>
            <a:ext cx="8176591" cy="886532"/>
          </a:xfrm>
        </p:spPr>
        <p:txBody>
          <a:bodyPr>
            <a:normAutofit/>
          </a:bodyPr>
          <a:lstStyle/>
          <a:p>
            <a:r>
              <a:rPr lang="sv-SE" sz="4900" b="1" dirty="0"/>
              <a:t>Närvaro 2025-2026</a:t>
            </a:r>
            <a:endParaRPr lang="sv-SE" i="1" dirty="0"/>
          </a:p>
        </p:txBody>
      </p:sp>
      <p:pic>
        <p:nvPicPr>
          <p:cNvPr id="5" name="Bildobjekt 4">
            <a:extLst>
              <a:ext uri="{FF2B5EF4-FFF2-40B4-BE49-F238E27FC236}">
                <a16:creationId xmlns:a16="http://schemas.microsoft.com/office/drawing/2014/main" id="{64DCE1A7-9418-4F55-9E0C-0DD01E46DE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6375" y="469796"/>
            <a:ext cx="1454468" cy="886532"/>
          </a:xfrm>
          <a:prstGeom prst="rect">
            <a:avLst/>
          </a:prstGeom>
        </p:spPr>
      </p:pic>
      <p:sp>
        <p:nvSpPr>
          <p:cNvPr id="6" name="Rektangel 5">
            <a:extLst>
              <a:ext uri="{FF2B5EF4-FFF2-40B4-BE49-F238E27FC236}">
                <a16:creationId xmlns:a16="http://schemas.microsoft.com/office/drawing/2014/main" id="{CD271E8C-3877-4500-BE21-1121C5C9F5FF}"/>
              </a:ext>
            </a:extLst>
          </p:cNvPr>
          <p:cNvSpPr/>
          <p:nvPr/>
        </p:nvSpPr>
        <p:spPr>
          <a:xfrm>
            <a:off x="708992" y="4336561"/>
            <a:ext cx="10346636" cy="21875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sz="2000" b="1" dirty="0">
                <a:latin typeface="Arial Black" panose="020B0A04020102020204" pitchFamily="34" charset="0"/>
              </a:rPr>
              <a:t>Hur fördelas antalet matcher i gruppen?</a:t>
            </a:r>
          </a:p>
          <a:p>
            <a:pPr algn="ctr"/>
            <a:endParaRPr lang="sv-SE" sz="2000" b="1" dirty="0">
              <a:latin typeface="Arial Black" panose="020B0A04020102020204" pitchFamily="34" charset="0"/>
            </a:endParaRPr>
          </a:p>
          <a:p>
            <a:pPr marL="285750" indent="-285750">
              <a:buFont typeface="Arial" panose="020B0604020202020204" pitchFamily="34" charset="0"/>
              <a:buChar char="•"/>
            </a:pPr>
            <a:r>
              <a:rPr lang="sv-SE" sz="2000" b="1" dirty="0">
                <a:latin typeface="Arial Black" panose="020B0A04020102020204" pitchFamily="34" charset="0"/>
              </a:rPr>
              <a:t>Självklart får spelaren träna när spelaren kan och tycker det är roligt.</a:t>
            </a:r>
          </a:p>
          <a:p>
            <a:endParaRPr lang="sv-SE" sz="2000" b="1" dirty="0">
              <a:latin typeface="Arial Black" panose="020B0A04020102020204" pitchFamily="34" charset="0"/>
            </a:endParaRPr>
          </a:p>
          <a:p>
            <a:pPr marL="285750" indent="-285750">
              <a:buFont typeface="Arial" panose="020B0604020202020204" pitchFamily="34" charset="0"/>
              <a:buChar char="•"/>
            </a:pPr>
            <a:r>
              <a:rPr lang="sv-SE" sz="2000" b="1" dirty="0">
                <a:latin typeface="Arial Black" panose="020B0A04020102020204" pitchFamily="34" charset="0"/>
              </a:rPr>
              <a:t>Självklart kommer alla spelare erbjudas spela matcher, men antalet matcher man blir kallad till baseras på träningsnärvaron och viljan.</a:t>
            </a:r>
          </a:p>
          <a:p>
            <a:pPr algn="ctr"/>
            <a:endParaRPr lang="sv-SE" dirty="0"/>
          </a:p>
        </p:txBody>
      </p:sp>
    </p:spTree>
    <p:extLst>
      <p:ext uri="{BB962C8B-B14F-4D97-AF65-F5344CB8AC3E}">
        <p14:creationId xmlns:p14="http://schemas.microsoft.com/office/powerpoint/2010/main" val="751480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dirty="0">
              <a:solidFill>
                <a:prstClr val="white"/>
              </a:solidFill>
            </a:endParaRPr>
          </a:p>
        </p:txBody>
      </p:sp>
      <p:sp>
        <p:nvSpPr>
          <p:cNvPr id="2" name="Rubrik 1"/>
          <p:cNvSpPr>
            <a:spLocks noGrp="1"/>
          </p:cNvSpPr>
          <p:nvPr>
            <p:ph type="title"/>
          </p:nvPr>
        </p:nvSpPr>
        <p:spPr>
          <a:xfrm>
            <a:off x="838201" y="365125"/>
            <a:ext cx="5251316" cy="1807305"/>
          </a:xfrm>
        </p:spPr>
        <p:txBody>
          <a:bodyPr vert="horz" lIns="91440" tIns="45720" rIns="91440" bIns="45720" rtlCol="0" anchor="ctr">
            <a:normAutofit/>
          </a:bodyPr>
          <a:lstStyle/>
          <a:p>
            <a:r>
              <a:rPr lang="en-US" dirty="0">
                <a:effectLst>
                  <a:outerShdw blurRad="38100" dist="38100" dir="2700000" algn="tl">
                    <a:srgbClr val="000000">
                      <a:alpha val="43137"/>
                    </a:srgbClr>
                  </a:outerShdw>
                </a:effectLst>
              </a:rPr>
              <a:t>Vår vision och verksamhetsidé</a:t>
            </a:r>
          </a:p>
        </p:txBody>
      </p:sp>
      <p:sp>
        <p:nvSpPr>
          <p:cNvPr id="11" name="Platshållare för innehåll 10"/>
          <p:cNvSpPr>
            <a:spLocks noGrp="1"/>
          </p:cNvSpPr>
          <p:nvPr>
            <p:ph sz="half" idx="2"/>
          </p:nvPr>
        </p:nvSpPr>
        <p:spPr>
          <a:xfrm>
            <a:off x="441596" y="2333297"/>
            <a:ext cx="5251316" cy="3843666"/>
          </a:xfrm>
        </p:spPr>
        <p:txBody>
          <a:bodyPr vert="horz" lIns="91440" tIns="45720" rIns="91440" bIns="45720" rtlCol="0">
            <a:normAutofit/>
          </a:bodyPr>
          <a:lstStyle/>
          <a:p>
            <a:pPr marL="457200" lvl="1" indent="0">
              <a:buNone/>
            </a:pPr>
            <a:r>
              <a:rPr lang="sv-SE" sz="2000" dirty="0">
                <a:latin typeface="+mj-lt"/>
              </a:rPr>
              <a:t>Vi bygger vår verksamhet på gemenskap, stolthet och glädje och vill erbjuda en verksamhet som skapar ett livslångt intresse för innebandy och träning. </a:t>
            </a:r>
          </a:p>
          <a:p>
            <a:pPr marL="457200" lvl="1" indent="0">
              <a:buNone/>
            </a:pPr>
            <a:endParaRPr lang="sv-SE" sz="2000" dirty="0">
              <a:latin typeface="+mj-lt"/>
            </a:endParaRPr>
          </a:p>
          <a:p>
            <a:pPr marL="457200" lvl="1" indent="0">
              <a:buNone/>
            </a:pPr>
            <a:r>
              <a:rPr lang="sv-SE" sz="2000" dirty="0">
                <a:latin typeface="+mj-lt"/>
              </a:rPr>
              <a:t>Vi är en del av den svenska idrottsrörelsen vilket innebär att vi delar målsättningarna att engagera så många som möjligt, så länge som möjligt, i en så bra verksamhet som möjligt. </a:t>
            </a:r>
            <a:r>
              <a:rPr lang="en-US" sz="2000" dirty="0">
                <a:latin typeface="+mj-lt"/>
              </a:rPr>
              <a:t> </a:t>
            </a:r>
          </a:p>
          <a:p>
            <a:pPr marL="0"/>
            <a:endParaRPr lang="en-US" sz="1800" i="1" dirty="0">
              <a:effectLst>
                <a:outerShdw blurRad="38100" dist="38100" dir="2700000" algn="tl">
                  <a:srgbClr val="000000">
                    <a:alpha val="43137"/>
                  </a:srgbClr>
                </a:outerShdw>
              </a:effectLst>
            </a:endParaRPr>
          </a:p>
        </p:txBody>
      </p:sp>
      <p:pic>
        <p:nvPicPr>
          <p:cNvPr id="4" name="Bildobjekt 3" descr="En bild som visar text, person, utomhus, spelare&#10;&#10;Automatiskt genererad beskrivning">
            <a:extLst>
              <a:ext uri="{FF2B5EF4-FFF2-40B4-BE49-F238E27FC236}">
                <a16:creationId xmlns:a16="http://schemas.microsoft.com/office/drawing/2014/main" id="{5AF4EDF5-03CC-4682-8482-E1C8100E76FD}"/>
              </a:ext>
            </a:extLst>
          </p:cNvPr>
          <p:cNvPicPr>
            <a:picLocks noChangeAspect="1"/>
          </p:cNvPicPr>
          <p:nvPr/>
        </p:nvPicPr>
        <p:blipFill rotWithShape="1">
          <a:blip r:embed="rId3">
            <a:extLst>
              <a:ext uri="{28A0092B-C50C-407E-A947-70E740481C1C}">
                <a14:useLocalDpi xmlns:a14="http://schemas.microsoft.com/office/drawing/2010/main" val="0"/>
              </a:ext>
            </a:extLst>
          </a:blip>
          <a:srcRect t="631" r="-3" b="419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15642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553473-B05C-4CC0-ABAA-EE70FD41644F}"/>
              </a:ext>
            </a:extLst>
          </p:cNvPr>
          <p:cNvSpPr>
            <a:spLocks noGrp="1"/>
          </p:cNvSpPr>
          <p:nvPr>
            <p:ph type="title"/>
          </p:nvPr>
        </p:nvSpPr>
        <p:spPr>
          <a:xfrm>
            <a:off x="838200" y="365125"/>
            <a:ext cx="8178209" cy="1325563"/>
          </a:xfrm>
        </p:spPr>
        <p:txBody>
          <a:bodyPr/>
          <a:lstStyle/>
          <a:p>
            <a:r>
              <a:rPr lang="sv-SE" sz="4000" b="1" dirty="0">
                <a:effectLst>
                  <a:outerShdw blurRad="38100" dist="38100" dir="2700000" algn="tl">
                    <a:srgbClr val="000000">
                      <a:alpha val="43137"/>
                    </a:srgbClr>
                  </a:outerShdw>
                </a:effectLst>
              </a:rPr>
              <a:t>Matcher Röd nivå 2 &amp; 3 (5 - 5)</a:t>
            </a:r>
          </a:p>
        </p:txBody>
      </p:sp>
      <p:pic>
        <p:nvPicPr>
          <p:cNvPr id="5" name="Bildobjekt 4">
            <a:extLst>
              <a:ext uri="{FF2B5EF4-FFF2-40B4-BE49-F238E27FC236}">
                <a16:creationId xmlns:a16="http://schemas.microsoft.com/office/drawing/2014/main" id="{CB50C0CA-FFB4-4681-A8CB-DEC3896C2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6375" y="469796"/>
            <a:ext cx="1454468" cy="886532"/>
          </a:xfrm>
          <a:prstGeom prst="rect">
            <a:avLst/>
          </a:prstGeom>
        </p:spPr>
      </p:pic>
      <p:sp>
        <p:nvSpPr>
          <p:cNvPr id="8" name="textruta 7">
            <a:extLst>
              <a:ext uri="{FF2B5EF4-FFF2-40B4-BE49-F238E27FC236}">
                <a16:creationId xmlns:a16="http://schemas.microsoft.com/office/drawing/2014/main" id="{67AF8909-72C1-4042-B8AD-13D244730A6B}"/>
              </a:ext>
            </a:extLst>
          </p:cNvPr>
          <p:cNvSpPr txBox="1"/>
          <p:nvPr/>
        </p:nvSpPr>
        <p:spPr>
          <a:xfrm>
            <a:off x="838199" y="1475187"/>
            <a:ext cx="10166499" cy="3539430"/>
          </a:xfrm>
          <a:prstGeom prst="rect">
            <a:avLst/>
          </a:prstGeom>
          <a:noFill/>
        </p:spPr>
        <p:txBody>
          <a:bodyPr wrap="square">
            <a:spAutoFit/>
          </a:bodyPr>
          <a:lstStyle/>
          <a:p>
            <a:pPr marL="457200" indent="-457200">
              <a:buFont typeface="Arial" panose="020B0604020202020204" pitchFamily="34" charset="0"/>
              <a:buChar char="•"/>
            </a:pPr>
            <a:r>
              <a:rPr lang="sv-SE" sz="2800" b="0" i="0" dirty="0">
                <a:effectLst/>
                <a:latin typeface="Montserrat" panose="020B0604020202020204" pitchFamily="2" charset="0"/>
              </a:rPr>
              <a:t>Seriespel, tabell</a:t>
            </a:r>
          </a:p>
          <a:p>
            <a:pPr marL="457200" indent="-457200">
              <a:buFont typeface="Arial" panose="020B0604020202020204" pitchFamily="34" charset="0"/>
              <a:buChar char="•"/>
            </a:pPr>
            <a:r>
              <a:rPr lang="sv-SE" sz="2800" b="0" i="0" dirty="0">
                <a:effectLst/>
                <a:latin typeface="Montserrat" panose="020B0604020202020204" pitchFamily="2" charset="0"/>
              </a:rPr>
              <a:t>Speltid: 3x15 min effektiv tid</a:t>
            </a:r>
          </a:p>
          <a:p>
            <a:pPr marL="457200" indent="-457200">
              <a:buFont typeface="Arial" panose="020B0604020202020204" pitchFamily="34" charset="0"/>
              <a:buChar char="•"/>
            </a:pPr>
            <a:r>
              <a:rPr lang="sv-SE" sz="2800" b="0" i="0" dirty="0">
                <a:effectLst/>
                <a:latin typeface="Montserrat" panose="020B0604020202020204" pitchFamily="2" charset="0"/>
              </a:rPr>
              <a:t>Paus: 5 min</a:t>
            </a:r>
          </a:p>
          <a:p>
            <a:pPr marL="457200" indent="-457200">
              <a:buFont typeface="Arial" panose="020B0604020202020204" pitchFamily="34" charset="0"/>
              <a:buChar char="•"/>
            </a:pPr>
            <a:r>
              <a:rPr lang="sv-SE" sz="2800" b="0" i="0" dirty="0">
                <a:effectLst/>
                <a:latin typeface="Montserrat" panose="020B0604020202020204" pitchFamily="2" charset="0"/>
              </a:rPr>
              <a:t>Planstorlek: 40x20 meter</a:t>
            </a:r>
          </a:p>
          <a:p>
            <a:pPr marL="457200" indent="-457200">
              <a:buFont typeface="Arial" panose="020B0604020202020204" pitchFamily="34" charset="0"/>
              <a:buChar char="•"/>
            </a:pPr>
            <a:r>
              <a:rPr lang="sv-SE" sz="2800" b="0" i="0" dirty="0">
                <a:effectLst/>
                <a:latin typeface="Montserrat" panose="020B0604020202020204" pitchFamily="2" charset="0"/>
              </a:rPr>
              <a:t>Målburar: ordinarie målburar</a:t>
            </a:r>
          </a:p>
          <a:p>
            <a:pPr marL="457200" indent="-457200">
              <a:buFont typeface="Arial" panose="020B0604020202020204" pitchFamily="34" charset="0"/>
              <a:buChar char="•"/>
            </a:pPr>
            <a:r>
              <a:rPr lang="sv-SE" sz="2800" b="0" i="0" dirty="0">
                <a:effectLst/>
                <a:latin typeface="Montserrat" panose="020B0604020202020204" pitchFamily="2" charset="0"/>
              </a:rPr>
              <a:t>Resultatrapporterad</a:t>
            </a:r>
          </a:p>
          <a:p>
            <a:pPr marL="457200" indent="-457200">
              <a:buFont typeface="Arial" panose="020B0604020202020204" pitchFamily="34" charset="0"/>
              <a:buChar char="•"/>
            </a:pPr>
            <a:r>
              <a:rPr lang="sv-SE" sz="2800" b="0" i="0" dirty="0">
                <a:effectLst/>
                <a:latin typeface="Montserrat" panose="020B0604020202020204" pitchFamily="2" charset="0"/>
              </a:rPr>
              <a:t>Domare: 1-2 tillsatt av förbundet och 0-1 tillsatt av föreningen</a:t>
            </a:r>
            <a:endParaRPr lang="sv-SE" sz="2800" i="1" dirty="0"/>
          </a:p>
        </p:txBody>
      </p:sp>
      <p:sp>
        <p:nvSpPr>
          <p:cNvPr id="6" name="textruta 5">
            <a:extLst>
              <a:ext uri="{FF2B5EF4-FFF2-40B4-BE49-F238E27FC236}">
                <a16:creationId xmlns:a16="http://schemas.microsoft.com/office/drawing/2014/main" id="{F5E44415-844C-4D4C-1624-18012E87D3B0}"/>
              </a:ext>
            </a:extLst>
          </p:cNvPr>
          <p:cNvSpPr txBox="1"/>
          <p:nvPr/>
        </p:nvSpPr>
        <p:spPr>
          <a:xfrm>
            <a:off x="5554843" y="6123543"/>
            <a:ext cx="6096000" cy="369332"/>
          </a:xfrm>
          <a:prstGeom prst="rect">
            <a:avLst/>
          </a:prstGeom>
          <a:noFill/>
        </p:spPr>
        <p:txBody>
          <a:bodyPr wrap="square">
            <a:spAutoFit/>
          </a:bodyPr>
          <a:lstStyle/>
          <a:p>
            <a:r>
              <a:rPr lang="sv-SE" dirty="0">
                <a:hlinkClick r:id="rId3"/>
              </a:rPr>
              <a:t>Förutsättningar Junior/Ungdomsserier 2022/23 | Innebandy.se</a:t>
            </a:r>
            <a:endParaRPr lang="sv-SE" dirty="0"/>
          </a:p>
        </p:txBody>
      </p:sp>
    </p:spTree>
    <p:extLst>
      <p:ext uri="{BB962C8B-B14F-4D97-AF65-F5344CB8AC3E}">
        <p14:creationId xmlns:p14="http://schemas.microsoft.com/office/powerpoint/2010/main" val="1590391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553473-B05C-4CC0-ABAA-EE70FD41644F}"/>
              </a:ext>
            </a:extLst>
          </p:cNvPr>
          <p:cNvSpPr>
            <a:spLocks noGrp="1"/>
          </p:cNvSpPr>
          <p:nvPr>
            <p:ph type="title"/>
          </p:nvPr>
        </p:nvSpPr>
        <p:spPr/>
        <p:txBody>
          <a:bodyPr/>
          <a:lstStyle/>
          <a:p>
            <a:r>
              <a:rPr lang="sv-SE" sz="4000" b="1" dirty="0">
                <a:effectLst>
                  <a:outerShdw blurRad="38100" dist="38100" dir="2700000" algn="tl">
                    <a:srgbClr val="000000">
                      <a:alpha val="43137"/>
                    </a:srgbClr>
                  </a:outerShdw>
                </a:effectLst>
              </a:rPr>
              <a:t>Matcher</a:t>
            </a:r>
          </a:p>
        </p:txBody>
      </p:sp>
      <p:sp>
        <p:nvSpPr>
          <p:cNvPr id="3" name="Platshållare för innehåll 2">
            <a:extLst>
              <a:ext uri="{FF2B5EF4-FFF2-40B4-BE49-F238E27FC236}">
                <a16:creationId xmlns:a16="http://schemas.microsoft.com/office/drawing/2014/main" id="{D19532AE-B2A2-C7AF-CF62-A02E188868B7}"/>
              </a:ext>
            </a:extLst>
          </p:cNvPr>
          <p:cNvSpPr>
            <a:spLocks noGrp="1"/>
          </p:cNvSpPr>
          <p:nvPr>
            <p:ph idx="1"/>
          </p:nvPr>
        </p:nvSpPr>
        <p:spPr>
          <a:xfrm>
            <a:off x="228600" y="1892957"/>
            <a:ext cx="11422243" cy="4351338"/>
          </a:xfrm>
        </p:spPr>
        <p:txBody>
          <a:bodyPr>
            <a:normAutofit/>
          </a:bodyPr>
          <a:lstStyle/>
          <a:p>
            <a:pPr marL="0" indent="0">
              <a:buNone/>
            </a:pPr>
            <a:r>
              <a:rPr lang="sv-SE" sz="4000" b="1" dirty="0"/>
              <a:t>2 lag anmälda till seriespel</a:t>
            </a:r>
          </a:p>
          <a:p>
            <a:pPr marL="0" indent="0">
              <a:buNone/>
            </a:pPr>
            <a:endParaRPr lang="sv-SE" sz="4000" dirty="0"/>
          </a:p>
          <a:p>
            <a:pPr lvl="1"/>
            <a:r>
              <a:rPr lang="sv-SE" sz="4000" dirty="0"/>
              <a:t>Pantamera Pojkar Röd </a:t>
            </a:r>
            <a:br>
              <a:rPr lang="sv-SE" sz="4000" dirty="0"/>
            </a:br>
            <a:r>
              <a:rPr lang="sv-SE" sz="4000" dirty="0"/>
              <a:t>serie 2 (09/10)</a:t>
            </a:r>
            <a:br>
              <a:rPr lang="sv-SE" sz="4000" dirty="0"/>
            </a:br>
            <a:endParaRPr lang="sv-SE" sz="4000" dirty="0"/>
          </a:p>
          <a:p>
            <a:pPr lvl="1"/>
            <a:r>
              <a:rPr lang="sv-SE" sz="4000" dirty="0"/>
              <a:t>Pantamera Pojkar Röd </a:t>
            </a:r>
            <a:br>
              <a:rPr lang="sv-SE" sz="4000" dirty="0"/>
            </a:br>
            <a:r>
              <a:rPr lang="sv-SE" sz="4000" dirty="0"/>
              <a:t>serie 3 Norra (09-11)</a:t>
            </a:r>
          </a:p>
        </p:txBody>
      </p:sp>
      <p:pic>
        <p:nvPicPr>
          <p:cNvPr id="5" name="Bildobjekt 4">
            <a:extLst>
              <a:ext uri="{FF2B5EF4-FFF2-40B4-BE49-F238E27FC236}">
                <a16:creationId xmlns:a16="http://schemas.microsoft.com/office/drawing/2014/main" id="{CB50C0CA-FFB4-4681-A8CB-DEC3896C2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6375" y="469796"/>
            <a:ext cx="1454468" cy="886532"/>
          </a:xfrm>
          <a:prstGeom prst="rect">
            <a:avLst/>
          </a:prstGeom>
        </p:spPr>
      </p:pic>
      <p:pic>
        <p:nvPicPr>
          <p:cNvPr id="8" name="Bildobjekt 7" descr="En bild som visar clipart&#10;&#10;Automatiskt genererad beskrivning">
            <a:extLst>
              <a:ext uri="{FF2B5EF4-FFF2-40B4-BE49-F238E27FC236}">
                <a16:creationId xmlns:a16="http://schemas.microsoft.com/office/drawing/2014/main" id="{D8ACDB3E-65C3-CCCB-5223-F1B7EDA9A8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9600" y="1795359"/>
            <a:ext cx="4584700" cy="2273267"/>
          </a:xfrm>
          <a:prstGeom prst="rect">
            <a:avLst/>
          </a:prstGeom>
        </p:spPr>
      </p:pic>
    </p:spTree>
    <p:extLst>
      <p:ext uri="{BB962C8B-B14F-4D97-AF65-F5344CB8AC3E}">
        <p14:creationId xmlns:p14="http://schemas.microsoft.com/office/powerpoint/2010/main" val="1757615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553473-B05C-4CC0-ABAA-EE70FD41644F}"/>
              </a:ext>
            </a:extLst>
          </p:cNvPr>
          <p:cNvSpPr>
            <a:spLocks noGrp="1"/>
          </p:cNvSpPr>
          <p:nvPr>
            <p:ph type="title"/>
          </p:nvPr>
        </p:nvSpPr>
        <p:spPr>
          <a:xfrm>
            <a:off x="541157" y="515117"/>
            <a:ext cx="9555343" cy="1162045"/>
          </a:xfrm>
        </p:spPr>
        <p:txBody>
          <a:bodyPr>
            <a:normAutofit fontScale="90000"/>
          </a:bodyPr>
          <a:lstStyle/>
          <a:p>
            <a:r>
              <a:rPr lang="sv-SE" sz="4000" b="1" dirty="0">
                <a:effectLst>
                  <a:outerShdw blurRad="38100" dist="38100" dir="2700000" algn="tl">
                    <a:srgbClr val="000000">
                      <a:alpha val="43137"/>
                    </a:srgbClr>
                  </a:outerShdw>
                </a:effectLst>
              </a:rPr>
              <a:t>Matcher</a:t>
            </a:r>
            <a:br>
              <a:rPr lang="sv-SE" sz="4000" b="1" dirty="0">
                <a:effectLst>
                  <a:outerShdw blurRad="38100" dist="38100" dir="2700000" algn="tl">
                    <a:srgbClr val="000000">
                      <a:alpha val="43137"/>
                    </a:srgbClr>
                  </a:outerShdw>
                </a:effectLst>
              </a:rPr>
            </a:br>
            <a:r>
              <a:rPr lang="sv-SE" sz="4000" b="1" dirty="0">
                <a:effectLst>
                  <a:outerShdw blurRad="38100" dist="38100" dir="2700000" algn="tl">
                    <a:srgbClr val="000000">
                      <a:alpha val="43137"/>
                    </a:srgbClr>
                  </a:outerShdw>
                </a:effectLst>
              </a:rPr>
              <a:t> </a:t>
            </a:r>
          </a:p>
        </p:txBody>
      </p:sp>
      <p:pic>
        <p:nvPicPr>
          <p:cNvPr id="5" name="Bildobjekt 4">
            <a:extLst>
              <a:ext uri="{FF2B5EF4-FFF2-40B4-BE49-F238E27FC236}">
                <a16:creationId xmlns:a16="http://schemas.microsoft.com/office/drawing/2014/main" id="{CB50C0CA-FFB4-4681-A8CB-DEC3896C2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6375" y="469796"/>
            <a:ext cx="1454468" cy="886532"/>
          </a:xfrm>
          <a:prstGeom prst="rect">
            <a:avLst/>
          </a:prstGeom>
        </p:spPr>
      </p:pic>
      <p:sp>
        <p:nvSpPr>
          <p:cNvPr id="6" name="Platshållare för innehåll 5">
            <a:extLst>
              <a:ext uri="{FF2B5EF4-FFF2-40B4-BE49-F238E27FC236}">
                <a16:creationId xmlns:a16="http://schemas.microsoft.com/office/drawing/2014/main" id="{54144A05-3C0E-52A0-0571-F50008C1A636}"/>
              </a:ext>
            </a:extLst>
          </p:cNvPr>
          <p:cNvSpPr>
            <a:spLocks noGrp="1"/>
          </p:cNvSpPr>
          <p:nvPr>
            <p:ph idx="1"/>
          </p:nvPr>
        </p:nvSpPr>
        <p:spPr/>
        <p:txBody>
          <a:bodyPr>
            <a:normAutofit/>
          </a:bodyPr>
          <a:lstStyle/>
          <a:p>
            <a:r>
              <a:rPr lang="sv-SE" dirty="0"/>
              <a:t>Vi kommer att spela 2 matcher i veckan</a:t>
            </a:r>
            <a:br>
              <a:rPr lang="sv-SE" dirty="0"/>
            </a:br>
            <a:endParaRPr lang="sv-SE" dirty="0"/>
          </a:p>
          <a:p>
            <a:r>
              <a:rPr lang="sv-SE" dirty="0"/>
              <a:t>Matcherna ligger oftast både lördag och söndag (5 fredagar)</a:t>
            </a:r>
          </a:p>
        </p:txBody>
      </p:sp>
      <p:pic>
        <p:nvPicPr>
          <p:cNvPr id="4098" name="Picture 2" descr="Varnhems Idrottsförening - Innebandy PF10-12">
            <a:extLst>
              <a:ext uri="{FF2B5EF4-FFF2-40B4-BE49-F238E27FC236}">
                <a16:creationId xmlns:a16="http://schemas.microsoft.com/office/drawing/2014/main" id="{523C95F9-650E-E124-44BF-EB4FC1E76F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590" y="4149080"/>
            <a:ext cx="3038475" cy="150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590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553473-B05C-4CC0-ABAA-EE70FD41644F}"/>
              </a:ext>
            </a:extLst>
          </p:cNvPr>
          <p:cNvSpPr>
            <a:spLocks noGrp="1"/>
          </p:cNvSpPr>
          <p:nvPr>
            <p:ph type="title"/>
          </p:nvPr>
        </p:nvSpPr>
        <p:spPr/>
        <p:txBody>
          <a:bodyPr/>
          <a:lstStyle/>
          <a:p>
            <a:r>
              <a:rPr lang="sv-SE" sz="4000" b="1" dirty="0">
                <a:effectLst>
                  <a:outerShdw blurRad="38100" dist="38100" dir="2700000" algn="tl">
                    <a:srgbClr val="000000">
                      <a:alpha val="43137"/>
                    </a:srgbClr>
                  </a:outerShdw>
                </a:effectLst>
              </a:rPr>
              <a:t>Matcher</a:t>
            </a:r>
          </a:p>
        </p:txBody>
      </p:sp>
      <p:sp>
        <p:nvSpPr>
          <p:cNvPr id="6" name="Platshållare för innehåll 5">
            <a:extLst>
              <a:ext uri="{FF2B5EF4-FFF2-40B4-BE49-F238E27FC236}">
                <a16:creationId xmlns:a16="http://schemas.microsoft.com/office/drawing/2014/main" id="{EB7B845B-5CA3-1545-1923-E987AECC61C7}"/>
              </a:ext>
            </a:extLst>
          </p:cNvPr>
          <p:cNvSpPr>
            <a:spLocks noGrp="1"/>
          </p:cNvSpPr>
          <p:nvPr>
            <p:ph idx="1"/>
          </p:nvPr>
        </p:nvSpPr>
        <p:spPr>
          <a:xfrm>
            <a:off x="838200" y="1943099"/>
            <a:ext cx="10515600" cy="3967163"/>
          </a:xfrm>
        </p:spPr>
        <p:txBody>
          <a:bodyPr>
            <a:normAutofit fontScale="92500" lnSpcReduction="10000"/>
          </a:bodyPr>
          <a:lstStyle/>
          <a:p>
            <a:r>
              <a:rPr lang="sv-SE" dirty="0"/>
              <a:t>Uttagning till match</a:t>
            </a:r>
          </a:p>
          <a:p>
            <a:pPr lvl="1"/>
            <a:r>
              <a:rPr lang="sv-SE" dirty="0"/>
              <a:t>Tanken är att vi kommer att ta ut 10 (+ 2-3) </a:t>
            </a:r>
            <a:br>
              <a:rPr lang="sv-SE" dirty="0"/>
            </a:br>
            <a:r>
              <a:rPr lang="sv-SE" dirty="0"/>
              <a:t>utespelare &amp; 1-2 målvakter i Röd serie 2</a:t>
            </a:r>
          </a:p>
          <a:p>
            <a:pPr lvl="1"/>
            <a:r>
              <a:rPr lang="sv-SE" dirty="0"/>
              <a:t>I Röd serie 3 kommer vi att ta ut 13 utespelare </a:t>
            </a:r>
            <a:br>
              <a:rPr lang="sv-SE" dirty="0"/>
            </a:br>
            <a:r>
              <a:rPr lang="sv-SE" dirty="0"/>
              <a:t>&amp; 1-2 målvakter</a:t>
            </a:r>
          </a:p>
          <a:p>
            <a:endParaRPr lang="sv-SE" dirty="0"/>
          </a:p>
          <a:p>
            <a:pPr marL="114300" indent="0">
              <a:buNone/>
            </a:pPr>
            <a:endParaRPr lang="sv-SE" dirty="0"/>
          </a:p>
          <a:p>
            <a:r>
              <a:rPr lang="sv-SE" dirty="0"/>
              <a:t>Hur tar vi laget till matcher?</a:t>
            </a:r>
          </a:p>
          <a:p>
            <a:pPr lvl="1"/>
            <a:r>
              <a:rPr lang="sv-SE" dirty="0"/>
              <a:t>Egna bilar!</a:t>
            </a:r>
          </a:p>
          <a:p>
            <a:pPr lvl="2"/>
            <a:r>
              <a:rPr lang="sv-SE" dirty="0"/>
              <a:t>Samåkning</a:t>
            </a:r>
          </a:p>
        </p:txBody>
      </p:sp>
      <p:pic>
        <p:nvPicPr>
          <p:cNvPr id="5" name="Bildobjekt 4">
            <a:extLst>
              <a:ext uri="{FF2B5EF4-FFF2-40B4-BE49-F238E27FC236}">
                <a16:creationId xmlns:a16="http://schemas.microsoft.com/office/drawing/2014/main" id="{CB50C0CA-FFB4-4681-A8CB-DEC3896C2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6375" y="469796"/>
            <a:ext cx="1454468" cy="886532"/>
          </a:xfrm>
          <a:prstGeom prst="rect">
            <a:avLst/>
          </a:prstGeom>
        </p:spPr>
      </p:pic>
      <p:pic>
        <p:nvPicPr>
          <p:cNvPr id="4" name="Bildobjekt 3">
            <a:extLst>
              <a:ext uri="{FF2B5EF4-FFF2-40B4-BE49-F238E27FC236}">
                <a16:creationId xmlns:a16="http://schemas.microsoft.com/office/drawing/2014/main" id="{F1F96D29-147D-7C16-E76B-E31627BABACA}"/>
              </a:ext>
            </a:extLst>
          </p:cNvPr>
          <p:cNvPicPr>
            <a:picLocks noChangeAspect="1"/>
          </p:cNvPicPr>
          <p:nvPr/>
        </p:nvPicPr>
        <p:blipFill>
          <a:blip r:embed="rId3"/>
          <a:stretch>
            <a:fillRect/>
          </a:stretch>
        </p:blipFill>
        <p:spPr>
          <a:xfrm>
            <a:off x="7248128" y="4437112"/>
            <a:ext cx="1800477" cy="1181265"/>
          </a:xfrm>
          <a:prstGeom prst="rect">
            <a:avLst/>
          </a:prstGeom>
        </p:spPr>
      </p:pic>
    </p:spTree>
    <p:extLst>
      <p:ext uri="{BB962C8B-B14F-4D97-AF65-F5344CB8AC3E}">
        <p14:creationId xmlns:p14="http://schemas.microsoft.com/office/powerpoint/2010/main" val="2758511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553473-B05C-4CC0-ABAA-EE70FD41644F}"/>
              </a:ext>
            </a:extLst>
          </p:cNvPr>
          <p:cNvSpPr>
            <a:spLocks noGrp="1"/>
          </p:cNvSpPr>
          <p:nvPr>
            <p:ph type="title"/>
          </p:nvPr>
        </p:nvSpPr>
        <p:spPr/>
        <p:txBody>
          <a:bodyPr/>
          <a:lstStyle/>
          <a:p>
            <a:r>
              <a:rPr lang="sv-SE" sz="4000" b="1" dirty="0">
                <a:effectLst>
                  <a:outerShdw blurRad="38100" dist="38100" dir="2700000" algn="tl">
                    <a:srgbClr val="000000">
                      <a:alpha val="43137"/>
                    </a:srgbClr>
                  </a:outerShdw>
                </a:effectLst>
              </a:rPr>
              <a:t>Positioner under match</a:t>
            </a:r>
          </a:p>
        </p:txBody>
      </p:sp>
      <p:sp>
        <p:nvSpPr>
          <p:cNvPr id="7" name="Platshållare för innehåll 6">
            <a:extLst>
              <a:ext uri="{FF2B5EF4-FFF2-40B4-BE49-F238E27FC236}">
                <a16:creationId xmlns:a16="http://schemas.microsoft.com/office/drawing/2014/main" id="{7F3BA476-081C-9F49-AB79-134C5955ADF4}"/>
              </a:ext>
            </a:extLst>
          </p:cNvPr>
          <p:cNvSpPr>
            <a:spLocks noGrp="1"/>
          </p:cNvSpPr>
          <p:nvPr>
            <p:ph sz="half" idx="1"/>
          </p:nvPr>
        </p:nvSpPr>
        <p:spPr/>
        <p:txBody>
          <a:bodyPr/>
          <a:lstStyle/>
          <a:p>
            <a:r>
              <a:rPr lang="sv-SE" dirty="0"/>
              <a:t>Spelarna har blivit tillfrågade om vilken position de vill spela på.</a:t>
            </a:r>
          </a:p>
          <a:p>
            <a:endParaRPr lang="sv-SE" dirty="0"/>
          </a:p>
          <a:p>
            <a:r>
              <a:rPr lang="sv-SE" dirty="0"/>
              <a:t>Men ledarna kommer att besluta vid varje match vilken position spelaren får på den specifika matchen.</a:t>
            </a:r>
          </a:p>
          <a:p>
            <a:endParaRPr lang="sv-SE" dirty="0"/>
          </a:p>
        </p:txBody>
      </p:sp>
      <p:pic>
        <p:nvPicPr>
          <p:cNvPr id="5" name="Bildobjekt 4">
            <a:extLst>
              <a:ext uri="{FF2B5EF4-FFF2-40B4-BE49-F238E27FC236}">
                <a16:creationId xmlns:a16="http://schemas.microsoft.com/office/drawing/2014/main" id="{CB50C0CA-FFB4-4681-A8CB-DEC3896C2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6375" y="469796"/>
            <a:ext cx="1454468" cy="886532"/>
          </a:xfrm>
          <a:prstGeom prst="rect">
            <a:avLst/>
          </a:prstGeom>
        </p:spPr>
      </p:pic>
      <p:pic>
        <p:nvPicPr>
          <p:cNvPr id="3" name="Bildobjekt 2">
            <a:extLst>
              <a:ext uri="{FF2B5EF4-FFF2-40B4-BE49-F238E27FC236}">
                <a16:creationId xmlns:a16="http://schemas.microsoft.com/office/drawing/2014/main" id="{E18BD9FB-3016-E0D8-4CFC-D353A038C8C3}"/>
              </a:ext>
            </a:extLst>
          </p:cNvPr>
          <p:cNvPicPr>
            <a:picLocks noChangeAspect="1"/>
          </p:cNvPicPr>
          <p:nvPr/>
        </p:nvPicPr>
        <p:blipFill rotWithShape="1">
          <a:blip r:embed="rId3"/>
          <a:srcRect l="2689" t="2834" r="1400" b="827"/>
          <a:stretch/>
        </p:blipFill>
        <p:spPr>
          <a:xfrm>
            <a:off x="7287787" y="1690688"/>
            <a:ext cx="3227813" cy="37054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extruta 8">
            <a:extLst>
              <a:ext uri="{FF2B5EF4-FFF2-40B4-BE49-F238E27FC236}">
                <a16:creationId xmlns:a16="http://schemas.microsoft.com/office/drawing/2014/main" id="{108BC611-7D87-5B4A-E04B-28B3423B56CB}"/>
              </a:ext>
            </a:extLst>
          </p:cNvPr>
          <p:cNvSpPr txBox="1"/>
          <p:nvPr/>
        </p:nvSpPr>
        <p:spPr>
          <a:xfrm>
            <a:off x="6718300" y="5730482"/>
            <a:ext cx="4763227" cy="369332"/>
          </a:xfrm>
          <a:prstGeom prst="rect">
            <a:avLst/>
          </a:prstGeom>
          <a:noFill/>
        </p:spPr>
        <p:txBody>
          <a:bodyPr wrap="none" rtlCol="0">
            <a:spAutoFit/>
          </a:bodyPr>
          <a:lstStyle/>
          <a:p>
            <a:r>
              <a:rPr lang="sv-SE" dirty="0"/>
              <a:t>Enkät där spelaren fått rangordna sina positioner</a:t>
            </a:r>
          </a:p>
        </p:txBody>
      </p:sp>
    </p:spTree>
    <p:extLst>
      <p:ext uri="{BB962C8B-B14F-4D97-AF65-F5344CB8AC3E}">
        <p14:creationId xmlns:p14="http://schemas.microsoft.com/office/powerpoint/2010/main" val="752572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553473-B05C-4CC0-ABAA-EE70FD41644F}"/>
              </a:ext>
            </a:extLst>
          </p:cNvPr>
          <p:cNvSpPr>
            <a:spLocks noGrp="1"/>
          </p:cNvSpPr>
          <p:nvPr>
            <p:ph type="title"/>
          </p:nvPr>
        </p:nvSpPr>
        <p:spPr>
          <a:xfrm>
            <a:off x="838200" y="365125"/>
            <a:ext cx="8178209" cy="1325563"/>
          </a:xfrm>
        </p:spPr>
        <p:txBody>
          <a:bodyPr>
            <a:normAutofit/>
          </a:bodyPr>
          <a:lstStyle/>
          <a:p>
            <a:r>
              <a:rPr lang="sv-SE" sz="4000" b="1" dirty="0">
                <a:effectLst>
                  <a:outerShdw blurRad="38100" dist="38100" dir="2700000" algn="tl">
                    <a:srgbClr val="000000">
                      <a:alpha val="43137"/>
                    </a:srgbClr>
                  </a:outerShdw>
                </a:effectLst>
              </a:rPr>
              <a:t>”Matchkläder”</a:t>
            </a:r>
          </a:p>
        </p:txBody>
      </p:sp>
      <p:sp>
        <p:nvSpPr>
          <p:cNvPr id="3" name="Platshållare för innehåll 2">
            <a:extLst>
              <a:ext uri="{FF2B5EF4-FFF2-40B4-BE49-F238E27FC236}">
                <a16:creationId xmlns:a16="http://schemas.microsoft.com/office/drawing/2014/main" id="{89FB442A-D76D-4C69-B228-1673422FEC63}"/>
              </a:ext>
            </a:extLst>
          </p:cNvPr>
          <p:cNvSpPr>
            <a:spLocks noGrp="1"/>
          </p:cNvSpPr>
          <p:nvPr>
            <p:ph idx="1"/>
          </p:nvPr>
        </p:nvSpPr>
        <p:spPr>
          <a:xfrm>
            <a:off x="838200" y="1825625"/>
            <a:ext cx="7433930" cy="4351338"/>
          </a:xfrm>
        </p:spPr>
        <p:txBody>
          <a:bodyPr>
            <a:normAutofit/>
          </a:bodyPr>
          <a:lstStyle/>
          <a:p>
            <a:r>
              <a:rPr lang="sv-SE" dirty="0"/>
              <a:t>Då vi inte har ett fullständigt match-</a:t>
            </a:r>
            <a:br>
              <a:rPr lang="sv-SE" dirty="0"/>
            </a:br>
            <a:r>
              <a:rPr lang="sv-SE" dirty="0"/>
              <a:t>ställ, kommer matchkläder delas ut </a:t>
            </a:r>
            <a:br>
              <a:rPr lang="sv-SE" dirty="0"/>
            </a:br>
            <a:r>
              <a:rPr lang="sv-SE" dirty="0"/>
              <a:t>inför varje match och samlas in igen</a:t>
            </a:r>
            <a:br>
              <a:rPr lang="sv-SE" dirty="0"/>
            </a:br>
            <a:r>
              <a:rPr lang="sv-SE" dirty="0"/>
              <a:t>efter genomförd match.</a:t>
            </a:r>
            <a:br>
              <a:rPr lang="sv-SE" dirty="0"/>
            </a:br>
            <a:endParaRPr lang="sv-SE" dirty="0"/>
          </a:p>
          <a:p>
            <a:r>
              <a:rPr lang="sv-SE" dirty="0"/>
              <a:t>Vi får hjälpas åt att tvätta.</a:t>
            </a:r>
            <a:br>
              <a:rPr lang="sv-SE" dirty="0"/>
            </a:br>
            <a:endParaRPr lang="sv-SE" dirty="0"/>
          </a:p>
        </p:txBody>
      </p:sp>
      <p:pic>
        <p:nvPicPr>
          <p:cNvPr id="5" name="Bildobjekt 4">
            <a:extLst>
              <a:ext uri="{FF2B5EF4-FFF2-40B4-BE49-F238E27FC236}">
                <a16:creationId xmlns:a16="http://schemas.microsoft.com/office/drawing/2014/main" id="{CB50C0CA-FFB4-4681-A8CB-DEC3896C2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6375" y="469796"/>
            <a:ext cx="1454468" cy="886532"/>
          </a:xfrm>
          <a:prstGeom prst="rect">
            <a:avLst/>
          </a:prstGeom>
        </p:spPr>
      </p:pic>
      <p:pic>
        <p:nvPicPr>
          <p:cNvPr id="6" name="Bildobjekt 5" descr="En bild som visar ritning&#10;&#10;Automatiskt genererad beskrivning">
            <a:extLst>
              <a:ext uri="{FF2B5EF4-FFF2-40B4-BE49-F238E27FC236}">
                <a16:creationId xmlns:a16="http://schemas.microsoft.com/office/drawing/2014/main" id="{7B3DF534-51C4-45EB-AF48-44FB41022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2988" y="1427467"/>
            <a:ext cx="4910471" cy="2378986"/>
          </a:xfrm>
          <a:prstGeom prst="rect">
            <a:avLst/>
          </a:prstGeom>
        </p:spPr>
      </p:pic>
    </p:spTree>
    <p:extLst>
      <p:ext uri="{BB962C8B-B14F-4D97-AF65-F5344CB8AC3E}">
        <p14:creationId xmlns:p14="http://schemas.microsoft.com/office/powerpoint/2010/main" val="3412550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A02213-1465-A4FE-4A6A-9382DD2E14D8}"/>
              </a:ext>
            </a:extLst>
          </p:cNvPr>
          <p:cNvSpPr>
            <a:spLocks noGrp="1"/>
          </p:cNvSpPr>
          <p:nvPr>
            <p:ph type="title"/>
          </p:nvPr>
        </p:nvSpPr>
        <p:spPr/>
        <p:txBody>
          <a:bodyPr/>
          <a:lstStyle/>
          <a:p>
            <a:r>
              <a:rPr lang="sv-SE" sz="4400" b="1" dirty="0">
                <a:effectLst>
                  <a:outerShdw blurRad="38100" dist="38100" dir="2700000" algn="tl">
                    <a:srgbClr val="000000">
                      <a:alpha val="43137"/>
                    </a:srgbClr>
                  </a:outerShdw>
                </a:effectLst>
              </a:rPr>
              <a:t>Målvakt / Målvaktskläder</a:t>
            </a:r>
            <a:endParaRPr lang="sv-SE" dirty="0"/>
          </a:p>
        </p:txBody>
      </p:sp>
      <p:sp>
        <p:nvSpPr>
          <p:cNvPr id="8" name="Platshållare för innehåll 7">
            <a:extLst>
              <a:ext uri="{FF2B5EF4-FFF2-40B4-BE49-F238E27FC236}">
                <a16:creationId xmlns:a16="http://schemas.microsoft.com/office/drawing/2014/main" id="{7EF3FB2C-E04F-D5A6-6FE0-09D9CAD95D2B}"/>
              </a:ext>
            </a:extLst>
          </p:cNvPr>
          <p:cNvSpPr>
            <a:spLocks noGrp="1"/>
          </p:cNvSpPr>
          <p:nvPr>
            <p:ph sz="half" idx="1"/>
          </p:nvPr>
        </p:nvSpPr>
        <p:spPr>
          <a:xfrm>
            <a:off x="838200" y="1825625"/>
            <a:ext cx="7346032" cy="4351338"/>
          </a:xfrm>
        </p:spPr>
        <p:txBody>
          <a:bodyPr>
            <a:normAutofit/>
          </a:bodyPr>
          <a:lstStyle/>
          <a:p>
            <a:r>
              <a:rPr lang="sv-SE" sz="3600" b="1" dirty="0"/>
              <a:t>2 fasta målvakter (Emil &amp; Foppa)</a:t>
            </a:r>
            <a:br>
              <a:rPr lang="sv-SE" sz="3600" b="1" u="sng" dirty="0"/>
            </a:br>
            <a:endParaRPr lang="sv-SE" sz="3600" b="1" u="sng" dirty="0"/>
          </a:p>
          <a:p>
            <a:r>
              <a:rPr lang="sv-SE" sz="3200" b="1" dirty="0"/>
              <a:t>1 reservställ finns </a:t>
            </a:r>
          </a:p>
          <a:p>
            <a:pPr marL="0" indent="0">
              <a:buNone/>
            </a:pPr>
            <a:endParaRPr lang="sv-SE" sz="3200" b="1" dirty="0"/>
          </a:p>
          <a:p>
            <a:pPr marL="0" indent="0">
              <a:buNone/>
            </a:pPr>
            <a:endParaRPr lang="sv-SE" sz="2800" b="1" dirty="0"/>
          </a:p>
          <a:p>
            <a:endParaRPr lang="sv-SE" sz="2000" b="1" dirty="0"/>
          </a:p>
          <a:p>
            <a:endParaRPr lang="sv-SE" dirty="0"/>
          </a:p>
        </p:txBody>
      </p:sp>
      <p:pic>
        <p:nvPicPr>
          <p:cNvPr id="3" name="Bildobjekt 2">
            <a:extLst>
              <a:ext uri="{FF2B5EF4-FFF2-40B4-BE49-F238E27FC236}">
                <a16:creationId xmlns:a16="http://schemas.microsoft.com/office/drawing/2014/main" id="{9AF4DD6E-2121-0C95-9572-C96F2E8398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6375" y="469796"/>
            <a:ext cx="1454468" cy="886532"/>
          </a:xfrm>
          <a:prstGeom prst="rect">
            <a:avLst/>
          </a:prstGeom>
        </p:spPr>
      </p:pic>
    </p:spTree>
    <p:extLst>
      <p:ext uri="{BB962C8B-B14F-4D97-AF65-F5344CB8AC3E}">
        <p14:creationId xmlns:p14="http://schemas.microsoft.com/office/powerpoint/2010/main" val="2623467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553473-B05C-4CC0-ABAA-EE70FD41644F}"/>
              </a:ext>
            </a:extLst>
          </p:cNvPr>
          <p:cNvSpPr>
            <a:spLocks noGrp="1"/>
          </p:cNvSpPr>
          <p:nvPr>
            <p:ph type="title"/>
          </p:nvPr>
        </p:nvSpPr>
        <p:spPr>
          <a:xfrm>
            <a:off x="838200" y="365125"/>
            <a:ext cx="8178209" cy="1325563"/>
          </a:xfrm>
        </p:spPr>
        <p:txBody>
          <a:bodyPr/>
          <a:lstStyle/>
          <a:p>
            <a:r>
              <a:rPr lang="sv-SE" sz="4000" b="1" dirty="0">
                <a:effectLst>
                  <a:outerShdw blurRad="38100" dist="38100" dir="2700000" algn="tl">
                    <a:srgbClr val="000000">
                      <a:alpha val="43137"/>
                    </a:srgbClr>
                  </a:outerShdw>
                </a:effectLst>
              </a:rPr>
              <a:t>Övriga</a:t>
            </a:r>
            <a:r>
              <a:rPr lang="sv-SE" sz="1800" b="1" dirty="0">
                <a:effectLst/>
                <a:latin typeface="Calibri" panose="020F0502020204030204" pitchFamily="34" charset="0"/>
                <a:ea typeface="Calibri" panose="020F0502020204030204" pitchFamily="34" charset="0"/>
                <a:cs typeface="Calibri" panose="020F0502020204030204" pitchFamily="34" charset="0"/>
              </a:rPr>
              <a:t> </a:t>
            </a:r>
            <a:r>
              <a:rPr lang="sv-SE" sz="4000" b="1" dirty="0">
                <a:effectLst>
                  <a:outerShdw blurRad="38100" dist="38100" dir="2700000" algn="tl">
                    <a:srgbClr val="000000">
                      <a:alpha val="43137"/>
                    </a:srgbClr>
                  </a:outerShdw>
                </a:effectLst>
              </a:rPr>
              <a:t>aktiviteter</a:t>
            </a:r>
          </a:p>
        </p:txBody>
      </p:sp>
      <p:sp>
        <p:nvSpPr>
          <p:cNvPr id="3" name="Platshållare för innehåll 2">
            <a:extLst>
              <a:ext uri="{FF2B5EF4-FFF2-40B4-BE49-F238E27FC236}">
                <a16:creationId xmlns:a16="http://schemas.microsoft.com/office/drawing/2014/main" id="{89FB442A-D76D-4C69-B228-1673422FEC63}"/>
              </a:ext>
            </a:extLst>
          </p:cNvPr>
          <p:cNvSpPr>
            <a:spLocks noGrp="1"/>
          </p:cNvSpPr>
          <p:nvPr>
            <p:ph idx="1"/>
          </p:nvPr>
        </p:nvSpPr>
        <p:spPr>
          <a:xfrm>
            <a:off x="761082" y="1484101"/>
            <a:ext cx="10515600" cy="5181103"/>
          </a:xfrm>
        </p:spPr>
        <p:txBody>
          <a:bodyPr>
            <a:normAutofit/>
          </a:bodyPr>
          <a:lstStyle/>
          <a:p>
            <a:pPr marL="342900" lvl="0" indent="-342900">
              <a:buFont typeface="Symbol" panose="05050102010706020507" pitchFamily="18" charset="2"/>
              <a:buChar char=""/>
            </a:pPr>
            <a:r>
              <a:rPr lang="sv-SE" sz="3200" dirty="0"/>
              <a:t>Träningsläger i Karlsborg 3-4/10</a:t>
            </a:r>
            <a:br>
              <a:rPr lang="sv-SE" sz="3200" dirty="0"/>
            </a:br>
            <a:endParaRPr lang="sv-SE" sz="3200" dirty="0"/>
          </a:p>
          <a:p>
            <a:pPr marL="342900" lvl="0" indent="-342900">
              <a:buFont typeface="Symbol" panose="05050102010706020507" pitchFamily="18" charset="2"/>
              <a:buChar char=""/>
            </a:pPr>
            <a:r>
              <a:rPr lang="sv-SE" sz="3200" dirty="0"/>
              <a:t>Sibben</a:t>
            </a:r>
            <a:r>
              <a:rPr lang="sv-SE" sz="1800" dirty="0">
                <a:effectLst/>
                <a:latin typeface="Calibri" panose="020F0502020204030204" pitchFamily="34" charset="0"/>
                <a:ea typeface="Calibri" panose="020F0502020204030204" pitchFamily="34" charset="0"/>
                <a:cs typeface="Calibri" panose="020F0502020204030204" pitchFamily="34" charset="0"/>
              </a:rPr>
              <a:t> </a:t>
            </a:r>
            <a:r>
              <a:rPr lang="sv-SE" sz="3200" dirty="0"/>
              <a:t>Cup 2-4 januari 2026</a:t>
            </a:r>
          </a:p>
          <a:p>
            <a:pPr marL="800100" lvl="1" indent="-342900">
              <a:buFont typeface="Symbol" panose="05050102010706020507" pitchFamily="18" charset="2"/>
              <a:buChar char=""/>
            </a:pPr>
            <a:r>
              <a:rPr lang="sv-SE" sz="2800" i="1" dirty="0"/>
              <a:t>1 lag anmält (info kommer)</a:t>
            </a:r>
          </a:p>
          <a:p>
            <a:pPr marL="342900" lvl="0" indent="-342900">
              <a:buFont typeface="Symbol" panose="05050102010706020507" pitchFamily="18" charset="2"/>
              <a:buChar char=""/>
            </a:pPr>
            <a:endParaRPr lang="sv-SE" sz="3200" dirty="0"/>
          </a:p>
          <a:p>
            <a:pPr marL="342900" lvl="0" indent="-342900">
              <a:buFont typeface="Symbol" panose="05050102010706020507" pitchFamily="18" charset="2"/>
              <a:buChar char=""/>
            </a:pPr>
            <a:r>
              <a:rPr lang="sv-SE" sz="3200" dirty="0"/>
              <a:t>Avslutningscup</a:t>
            </a:r>
          </a:p>
          <a:p>
            <a:pPr marL="800100" lvl="1">
              <a:buFont typeface="Symbol" panose="05050102010706020507" pitchFamily="18" charset="2"/>
              <a:buChar char=""/>
            </a:pPr>
            <a:r>
              <a:rPr lang="sv-SE" sz="2800" dirty="0"/>
              <a:t>Warbergspelen 10-12/4-26 (hotellerbjudande)</a:t>
            </a:r>
          </a:p>
          <a:p>
            <a:pPr marL="800100" lvl="1" indent="-342900">
              <a:buFont typeface="Symbol" panose="05050102010706020507" pitchFamily="18" charset="2"/>
              <a:buChar char=""/>
            </a:pPr>
            <a:r>
              <a:rPr lang="sv-SE" sz="2800" dirty="0"/>
              <a:t>Linköping Floorball games 17-19/4-26</a:t>
            </a:r>
          </a:p>
          <a:p>
            <a:pPr marL="800100" lvl="1" indent="-342900">
              <a:buFont typeface="Symbol" panose="05050102010706020507" pitchFamily="18" charset="2"/>
              <a:buChar char=""/>
            </a:pPr>
            <a:r>
              <a:rPr lang="sv-SE" sz="2800" dirty="0"/>
              <a:t>Örebrocupen 17-19/4-26 (hotellerbjudande)</a:t>
            </a:r>
          </a:p>
        </p:txBody>
      </p:sp>
      <p:pic>
        <p:nvPicPr>
          <p:cNvPr id="5" name="Bildobjekt 4">
            <a:extLst>
              <a:ext uri="{FF2B5EF4-FFF2-40B4-BE49-F238E27FC236}">
                <a16:creationId xmlns:a16="http://schemas.microsoft.com/office/drawing/2014/main" id="{CB50C0CA-FFB4-4681-A8CB-DEC3896C2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6375" y="469796"/>
            <a:ext cx="1454468" cy="886532"/>
          </a:xfrm>
          <a:prstGeom prst="rect">
            <a:avLst/>
          </a:prstGeom>
        </p:spPr>
      </p:pic>
    </p:spTree>
    <p:extLst>
      <p:ext uri="{BB962C8B-B14F-4D97-AF65-F5344CB8AC3E}">
        <p14:creationId xmlns:p14="http://schemas.microsoft.com/office/powerpoint/2010/main" val="1445876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553473-B05C-4CC0-ABAA-EE70FD41644F}"/>
              </a:ext>
            </a:extLst>
          </p:cNvPr>
          <p:cNvSpPr>
            <a:spLocks noGrp="1"/>
          </p:cNvSpPr>
          <p:nvPr>
            <p:ph type="title"/>
          </p:nvPr>
        </p:nvSpPr>
        <p:spPr/>
        <p:txBody>
          <a:bodyPr/>
          <a:lstStyle/>
          <a:p>
            <a:r>
              <a:rPr lang="sv-SE" sz="4000" b="1" dirty="0">
                <a:effectLst>
                  <a:outerShdw blurRad="38100" dist="38100" dir="2700000" algn="tl">
                    <a:srgbClr val="000000">
                      <a:alpha val="43137"/>
                    </a:srgbClr>
                  </a:outerShdw>
                </a:effectLst>
              </a:rPr>
              <a:t>Stöd vid Cuper</a:t>
            </a:r>
          </a:p>
        </p:txBody>
      </p:sp>
      <p:sp>
        <p:nvSpPr>
          <p:cNvPr id="3" name="Platshållare för innehåll 2">
            <a:extLst>
              <a:ext uri="{FF2B5EF4-FFF2-40B4-BE49-F238E27FC236}">
                <a16:creationId xmlns:a16="http://schemas.microsoft.com/office/drawing/2014/main" id="{74424516-90B8-52D0-69BA-6C683B90A5D3}"/>
              </a:ext>
            </a:extLst>
          </p:cNvPr>
          <p:cNvSpPr>
            <a:spLocks noGrp="1"/>
          </p:cNvSpPr>
          <p:nvPr>
            <p:ph sz="half" idx="1"/>
          </p:nvPr>
        </p:nvSpPr>
        <p:spPr/>
        <p:txBody>
          <a:bodyPr>
            <a:normAutofit/>
          </a:bodyPr>
          <a:lstStyle/>
          <a:p>
            <a:r>
              <a:rPr lang="sv-SE" dirty="0"/>
              <a:t>Resor till och från cup</a:t>
            </a:r>
            <a:br>
              <a:rPr lang="sv-SE" dirty="0"/>
            </a:br>
            <a:endParaRPr lang="sv-SE" dirty="0"/>
          </a:p>
          <a:p>
            <a:r>
              <a:rPr lang="sv-SE" dirty="0"/>
              <a:t>Logistik under cup</a:t>
            </a:r>
            <a:br>
              <a:rPr lang="sv-SE" dirty="0"/>
            </a:br>
            <a:endParaRPr lang="sv-SE" dirty="0"/>
          </a:p>
          <a:p>
            <a:r>
              <a:rPr lang="sv-SE" dirty="0"/>
              <a:t>Aktiviteter vid cupen</a:t>
            </a:r>
          </a:p>
          <a:p>
            <a:endParaRPr lang="sv-SE" dirty="0"/>
          </a:p>
        </p:txBody>
      </p:sp>
      <p:pic>
        <p:nvPicPr>
          <p:cNvPr id="5" name="Bildobjekt 4">
            <a:extLst>
              <a:ext uri="{FF2B5EF4-FFF2-40B4-BE49-F238E27FC236}">
                <a16:creationId xmlns:a16="http://schemas.microsoft.com/office/drawing/2014/main" id="{CB50C0CA-FFB4-4681-A8CB-DEC3896C2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6375" y="469796"/>
            <a:ext cx="1454468" cy="886532"/>
          </a:xfrm>
          <a:prstGeom prst="rect">
            <a:avLst/>
          </a:prstGeom>
        </p:spPr>
      </p:pic>
    </p:spTree>
    <p:extLst>
      <p:ext uri="{BB962C8B-B14F-4D97-AF65-F5344CB8AC3E}">
        <p14:creationId xmlns:p14="http://schemas.microsoft.com/office/powerpoint/2010/main" val="3420190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553473-B05C-4CC0-ABAA-EE70FD41644F}"/>
              </a:ext>
            </a:extLst>
          </p:cNvPr>
          <p:cNvSpPr>
            <a:spLocks noGrp="1"/>
          </p:cNvSpPr>
          <p:nvPr>
            <p:ph type="title"/>
          </p:nvPr>
        </p:nvSpPr>
        <p:spPr>
          <a:xfrm>
            <a:off x="838200" y="365125"/>
            <a:ext cx="8178209" cy="1325563"/>
          </a:xfrm>
        </p:spPr>
        <p:txBody>
          <a:bodyPr/>
          <a:lstStyle/>
          <a:p>
            <a:r>
              <a:rPr lang="sv-SE" sz="4000" b="1" dirty="0">
                <a:effectLst>
                  <a:outerShdw blurRad="38100" dist="38100" dir="2700000" algn="tl">
                    <a:srgbClr val="000000">
                      <a:alpha val="43137"/>
                    </a:srgbClr>
                  </a:outerShdw>
                </a:effectLst>
              </a:rPr>
              <a:t>Kommunikation</a:t>
            </a:r>
          </a:p>
        </p:txBody>
      </p:sp>
      <p:sp>
        <p:nvSpPr>
          <p:cNvPr id="3" name="Platshållare för innehåll 2">
            <a:extLst>
              <a:ext uri="{FF2B5EF4-FFF2-40B4-BE49-F238E27FC236}">
                <a16:creationId xmlns:a16="http://schemas.microsoft.com/office/drawing/2014/main" id="{89FB442A-D76D-4C69-B228-1673422FEC63}"/>
              </a:ext>
            </a:extLst>
          </p:cNvPr>
          <p:cNvSpPr>
            <a:spLocks noGrp="1"/>
          </p:cNvSpPr>
          <p:nvPr>
            <p:ph idx="1"/>
          </p:nvPr>
        </p:nvSpPr>
        <p:spPr>
          <a:xfrm>
            <a:off x="838200" y="1509823"/>
            <a:ext cx="10730408" cy="4667140"/>
          </a:xfrm>
        </p:spPr>
        <p:txBody>
          <a:bodyPr>
            <a:normAutofit/>
          </a:bodyPr>
          <a:lstStyle/>
          <a:p>
            <a:r>
              <a:rPr lang="sv-SE" dirty="0"/>
              <a:t>Laget.se	- Kalender (verksamhets översikt)</a:t>
            </a:r>
          </a:p>
          <a:p>
            <a:pPr lvl="4">
              <a:buFontTx/>
              <a:buChar char="-"/>
            </a:pPr>
            <a:r>
              <a:rPr lang="sv-SE" sz="2800" dirty="0"/>
              <a:t>Anmälningar till aktiviteter (viktigt att svara på kallelser)</a:t>
            </a:r>
          </a:p>
          <a:p>
            <a:pPr lvl="4">
              <a:buFontTx/>
              <a:buChar char="-"/>
            </a:pPr>
            <a:r>
              <a:rPr lang="sv-SE" sz="2800" dirty="0"/>
              <a:t>Allmän kommunikation</a:t>
            </a:r>
          </a:p>
          <a:p>
            <a:pPr marL="1828800" lvl="4" indent="0">
              <a:buNone/>
            </a:pPr>
            <a:endParaRPr lang="sv-SE" dirty="0"/>
          </a:p>
          <a:p>
            <a:r>
              <a:rPr lang="sv-SE" dirty="0"/>
              <a:t>SMS-grupp (supertext) = tidskritisk info</a:t>
            </a:r>
          </a:p>
          <a:p>
            <a:endParaRPr lang="sv-SE" dirty="0"/>
          </a:p>
          <a:p>
            <a:pPr marL="0" indent="0">
              <a:buNone/>
            </a:pPr>
            <a:r>
              <a:rPr lang="sv-SE" dirty="0">
                <a:hlinkClick r:id="rId2"/>
              </a:rPr>
              <a:t>Skovde.innebandyf.2010@hotmail.com</a:t>
            </a:r>
            <a:r>
              <a:rPr lang="sv-SE" dirty="0"/>
              <a:t> = enskild kommunikation</a:t>
            </a:r>
          </a:p>
          <a:p>
            <a:pPr marL="0" indent="0">
              <a:buNone/>
            </a:pPr>
            <a:endParaRPr lang="sv-SE" dirty="0"/>
          </a:p>
        </p:txBody>
      </p:sp>
      <p:pic>
        <p:nvPicPr>
          <p:cNvPr id="5" name="Bildobjekt 4">
            <a:extLst>
              <a:ext uri="{FF2B5EF4-FFF2-40B4-BE49-F238E27FC236}">
                <a16:creationId xmlns:a16="http://schemas.microsoft.com/office/drawing/2014/main" id="{CB50C0CA-FFB4-4681-A8CB-DEC3896C2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6375" y="469796"/>
            <a:ext cx="1454468" cy="886532"/>
          </a:xfrm>
          <a:prstGeom prst="rect">
            <a:avLst/>
          </a:prstGeom>
        </p:spPr>
      </p:pic>
      <p:sp>
        <p:nvSpPr>
          <p:cNvPr id="4" name="textruta 3">
            <a:extLst>
              <a:ext uri="{FF2B5EF4-FFF2-40B4-BE49-F238E27FC236}">
                <a16:creationId xmlns:a16="http://schemas.microsoft.com/office/drawing/2014/main" id="{4E303DF7-25A8-4EF0-809D-F50828A4D0E8}"/>
              </a:ext>
            </a:extLst>
          </p:cNvPr>
          <p:cNvSpPr txBox="1"/>
          <p:nvPr/>
        </p:nvSpPr>
        <p:spPr>
          <a:xfrm>
            <a:off x="335360" y="4857452"/>
            <a:ext cx="11233248" cy="200054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sv-SE" b="1" dirty="0"/>
          </a:p>
          <a:p>
            <a:pPr algn="ctr"/>
            <a:r>
              <a:rPr lang="sv-SE" sz="2400" b="1" dirty="0"/>
              <a:t>Vi skickar bara ut och vill ha in anmälningar vid viktiga aktiviteter!</a:t>
            </a:r>
          </a:p>
          <a:p>
            <a:pPr algn="ctr"/>
            <a:r>
              <a:rPr lang="sv-SE" sz="2400" b="1" dirty="0"/>
              <a:t>Dvs det behövs inte meddela om barnet är sjukt, inte kommer eller kommer </a:t>
            </a:r>
            <a:br>
              <a:rPr lang="sv-SE" sz="2400" b="1" dirty="0"/>
            </a:br>
            <a:r>
              <a:rPr lang="sv-SE" sz="2400" b="1" dirty="0"/>
              <a:t>sent mm. Dock kan ni meddela om barnet inte kan/vill spela innebandy </a:t>
            </a:r>
            <a:br>
              <a:rPr lang="sv-SE" sz="2400" b="1" dirty="0"/>
            </a:br>
            <a:r>
              <a:rPr lang="sv-SE" sz="2400" b="1" dirty="0"/>
              <a:t>under en längre tid (&gt;1 vecka).</a:t>
            </a:r>
          </a:p>
          <a:p>
            <a:endParaRPr lang="sv-SE" b="1" dirty="0"/>
          </a:p>
        </p:txBody>
      </p:sp>
    </p:spTree>
    <p:extLst>
      <p:ext uri="{BB962C8B-B14F-4D97-AF65-F5344CB8AC3E}">
        <p14:creationId xmlns:p14="http://schemas.microsoft.com/office/powerpoint/2010/main" val="4231413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Beskrivning saknas.">
            <a:extLst>
              <a:ext uri="{FF2B5EF4-FFF2-40B4-BE49-F238E27FC236}">
                <a16:creationId xmlns:a16="http://schemas.microsoft.com/office/drawing/2014/main" id="{61872CC3-37AA-51E3-76CF-603CE94A73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36"/>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latshållare för innehåll 5">
            <a:extLst>
              <a:ext uri="{FF2B5EF4-FFF2-40B4-BE49-F238E27FC236}">
                <a16:creationId xmlns:a16="http://schemas.microsoft.com/office/drawing/2014/main" id="{C8AA1C21-887E-4D46-89E9-4002950995B5}"/>
              </a:ext>
            </a:extLst>
          </p:cNvPr>
          <p:cNvSpPr txBox="1">
            <a:spLocks/>
          </p:cNvSpPr>
          <p:nvPr/>
        </p:nvSpPr>
        <p:spPr>
          <a:xfrm>
            <a:off x="7815943" y="1004546"/>
            <a:ext cx="4189790" cy="54978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indent="0">
              <a:buNone/>
            </a:pPr>
            <a:r>
              <a:rPr lang="sv-SE" sz="2000" dirty="0">
                <a:latin typeface="+mj-lt"/>
              </a:rPr>
              <a:t>Våra spelare är basen i vår verksamhet och organisationen runt spelarna bygger på ett ideellt engagemang. </a:t>
            </a:r>
          </a:p>
          <a:p>
            <a:pPr marL="228600" lvl="1" indent="0">
              <a:buNone/>
            </a:pPr>
            <a:endParaRPr lang="sv-SE" sz="2000" dirty="0">
              <a:latin typeface="+mj-lt"/>
            </a:endParaRPr>
          </a:p>
          <a:p>
            <a:pPr marL="228600" lvl="1" indent="0">
              <a:buNone/>
            </a:pPr>
            <a:r>
              <a:rPr lang="sv-SE" sz="2000" dirty="0">
                <a:latin typeface="+mj-lt"/>
              </a:rPr>
              <a:t>Vi har ca 90 ledare i föreningen. </a:t>
            </a:r>
            <a:r>
              <a:rPr lang="en-US" sz="2000" dirty="0">
                <a:latin typeface="+mj-lt"/>
              </a:rPr>
              <a:t>De går utbildningar som innebandy-förbundet anordnar så att de har rätt utbildning för lagets åldersnivå. Det finns också fler utbildningar som vi erbjuder ledare och funktionärer.</a:t>
            </a:r>
          </a:p>
          <a:p>
            <a:pPr marL="457200" lvl="1" indent="0">
              <a:buNone/>
            </a:pPr>
            <a:endParaRPr lang="en-US" sz="2000" dirty="0">
              <a:latin typeface="+mj-lt"/>
            </a:endParaRPr>
          </a:p>
          <a:p>
            <a:pPr marL="228600" lvl="1" indent="0">
              <a:buNone/>
            </a:pPr>
            <a:r>
              <a:rPr lang="en-US" sz="2000" b="1" dirty="0">
                <a:latin typeface="+mj-lt"/>
              </a:rPr>
              <a:t>Visste du att? </a:t>
            </a:r>
          </a:p>
          <a:p>
            <a:pPr marL="228600" lvl="1" indent="0">
              <a:buNone/>
            </a:pPr>
            <a:r>
              <a:rPr lang="en-US" sz="2000" dirty="0">
                <a:latin typeface="+mj-lt"/>
              </a:rPr>
              <a:t>Alla ledare ska uppvisa registerutdrag ur belastningsregistret varje år.</a:t>
            </a:r>
          </a:p>
          <a:p>
            <a:pPr marL="0" indent="0">
              <a:buNone/>
            </a:pPr>
            <a:endParaRPr lang="en-US" sz="2000" dirty="0">
              <a:latin typeface="+mj-lt"/>
            </a:endParaRPr>
          </a:p>
        </p:txBody>
      </p:sp>
    </p:spTree>
    <p:extLst>
      <p:ext uri="{BB962C8B-B14F-4D97-AF65-F5344CB8AC3E}">
        <p14:creationId xmlns:p14="http://schemas.microsoft.com/office/powerpoint/2010/main" val="3458556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98DD76-B09D-4FB4-AAC4-E5836616081A}"/>
              </a:ext>
            </a:extLst>
          </p:cNvPr>
          <p:cNvSpPr>
            <a:spLocks noGrp="1"/>
          </p:cNvSpPr>
          <p:nvPr>
            <p:ph type="title"/>
          </p:nvPr>
        </p:nvSpPr>
        <p:spPr/>
        <p:txBody>
          <a:bodyPr>
            <a:normAutofit/>
          </a:bodyPr>
          <a:lstStyle/>
          <a:p>
            <a:pPr algn="ctr"/>
            <a:r>
              <a:rPr lang="sv-SE" dirty="0"/>
              <a:t>Vi vill med er föräldrars hjälp bygga </a:t>
            </a:r>
            <a:br>
              <a:rPr lang="sv-SE" dirty="0"/>
            </a:br>
            <a:r>
              <a:rPr lang="sv-SE" dirty="0"/>
              <a:t>ETT lag med olika spelarpersonligheter i.</a:t>
            </a:r>
          </a:p>
        </p:txBody>
      </p:sp>
      <p:pic>
        <p:nvPicPr>
          <p:cNvPr id="4" name="Bildobjekt 3">
            <a:extLst>
              <a:ext uri="{FF2B5EF4-FFF2-40B4-BE49-F238E27FC236}">
                <a16:creationId xmlns:a16="http://schemas.microsoft.com/office/drawing/2014/main" id="{0996E568-2F39-4D60-BE0D-79DBA9FED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6566" y="141374"/>
            <a:ext cx="1454468" cy="886532"/>
          </a:xfrm>
          <a:prstGeom prst="rect">
            <a:avLst/>
          </a:prstGeom>
        </p:spPr>
      </p:pic>
      <p:pic>
        <p:nvPicPr>
          <p:cNvPr id="5" name="Bildobjekt 4">
            <a:extLst>
              <a:ext uri="{FF2B5EF4-FFF2-40B4-BE49-F238E27FC236}">
                <a16:creationId xmlns:a16="http://schemas.microsoft.com/office/drawing/2014/main" id="{F17E50A4-B601-43BA-A0B2-BD6F454178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00084" y="1914439"/>
            <a:ext cx="5343866" cy="45979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0591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553473-B05C-4CC0-ABAA-EE70FD41644F}"/>
              </a:ext>
            </a:extLst>
          </p:cNvPr>
          <p:cNvSpPr>
            <a:spLocks noGrp="1"/>
          </p:cNvSpPr>
          <p:nvPr>
            <p:ph type="title"/>
          </p:nvPr>
        </p:nvSpPr>
        <p:spPr>
          <a:xfrm>
            <a:off x="5450209" y="1056640"/>
            <a:ext cx="5799947" cy="3494398"/>
          </a:xfrm>
        </p:spPr>
        <p:txBody>
          <a:bodyPr vert="horz" lIns="91440" tIns="45720" rIns="91440" bIns="45720" rtlCol="0" anchor="b">
            <a:normAutofit/>
          </a:bodyPr>
          <a:lstStyle/>
          <a:p>
            <a:r>
              <a:rPr lang="en-US" sz="8000" b="1" dirty="0">
                <a:effectLst>
                  <a:outerShdw blurRad="38100" dist="38100" dir="2700000" algn="tl">
                    <a:srgbClr val="000000">
                      <a:alpha val="43137"/>
                    </a:srgbClr>
                  </a:outerShdw>
                </a:effectLst>
              </a:rPr>
              <a:t>Frågor</a:t>
            </a:r>
          </a:p>
        </p:txBody>
      </p:sp>
      <p:pic>
        <p:nvPicPr>
          <p:cNvPr id="5" name="Bildobjekt 4">
            <a:extLst>
              <a:ext uri="{FF2B5EF4-FFF2-40B4-BE49-F238E27FC236}">
                <a16:creationId xmlns:a16="http://schemas.microsoft.com/office/drawing/2014/main" id="{CB50C0CA-FFB4-4681-A8CB-DEC3896C2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6375" y="469796"/>
            <a:ext cx="1454468" cy="886532"/>
          </a:xfrm>
          <a:prstGeom prst="rect">
            <a:avLst/>
          </a:prstGeom>
        </p:spPr>
      </p:pic>
      <p:pic>
        <p:nvPicPr>
          <p:cNvPr id="8" name="Bildobjekt 7" descr="En bild som visar ritning&#10;&#10;Automatiskt genererad beskrivning">
            <a:extLst>
              <a:ext uri="{FF2B5EF4-FFF2-40B4-BE49-F238E27FC236}">
                <a16:creationId xmlns:a16="http://schemas.microsoft.com/office/drawing/2014/main" id="{8D714179-D601-4EBC-A45A-EC5E5DAB1D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156" y="913062"/>
            <a:ext cx="3667737" cy="4148036"/>
          </a:xfrm>
          <a:prstGeom prst="rect">
            <a:avLst/>
          </a:prstGeom>
        </p:spPr>
      </p:pic>
    </p:spTree>
    <p:extLst>
      <p:ext uri="{BB962C8B-B14F-4D97-AF65-F5344CB8AC3E}">
        <p14:creationId xmlns:p14="http://schemas.microsoft.com/office/powerpoint/2010/main" val="2641205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Beskrivning saknas.">
            <a:extLst>
              <a:ext uri="{FF2B5EF4-FFF2-40B4-BE49-F238E27FC236}">
                <a16:creationId xmlns:a16="http://schemas.microsoft.com/office/drawing/2014/main" id="{921286D7-34FA-400E-BA8D-283C5A445D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86"/>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latshållare för innehåll 5">
            <a:extLst>
              <a:ext uri="{FF2B5EF4-FFF2-40B4-BE49-F238E27FC236}">
                <a16:creationId xmlns:a16="http://schemas.microsoft.com/office/drawing/2014/main" id="{89BC4858-D37F-4766-A17F-EE62DB152DA6}"/>
              </a:ext>
            </a:extLst>
          </p:cNvPr>
          <p:cNvSpPr txBox="1">
            <a:spLocks/>
          </p:cNvSpPr>
          <p:nvPr/>
        </p:nvSpPr>
        <p:spPr>
          <a:xfrm>
            <a:off x="410633" y="1088424"/>
            <a:ext cx="3822189" cy="52446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buNone/>
            </a:pPr>
            <a:endParaRPr lang="en-US" sz="2000" dirty="0">
              <a:latin typeface="+mj-lt"/>
            </a:endParaRPr>
          </a:p>
          <a:p>
            <a:pPr marL="0" lvl="1" indent="0">
              <a:lnSpc>
                <a:spcPct val="100000"/>
              </a:lnSpc>
              <a:buNone/>
            </a:pPr>
            <a:r>
              <a:rPr lang="en-US" sz="2000" dirty="0">
                <a:latin typeface="+mj-lt"/>
              </a:rPr>
              <a:t>Förutom ledare måste andra personer i lagen engagera sig för att vi ska ha kioskverksamhet, matcharrangemang, klassinnebandy, föreningsavslutning och Sibben Cup.</a:t>
            </a:r>
          </a:p>
          <a:p>
            <a:pPr marL="0" lvl="1" indent="0">
              <a:lnSpc>
                <a:spcPct val="100000"/>
              </a:lnSpc>
              <a:buNone/>
            </a:pPr>
            <a:endParaRPr lang="en-US" sz="2000" dirty="0">
              <a:latin typeface="+mj-lt"/>
            </a:endParaRPr>
          </a:p>
          <a:p>
            <a:pPr marL="0" lvl="1" indent="0">
              <a:lnSpc>
                <a:spcPct val="100000"/>
              </a:lnSpc>
              <a:buNone/>
            </a:pPr>
            <a:r>
              <a:rPr lang="sv-SE" sz="2000" dirty="0">
                <a:latin typeface="+mj-lt"/>
              </a:rPr>
              <a:t>Tack vare alla ideella krafter kan vi ha låga avgifter i vår förening. </a:t>
            </a:r>
          </a:p>
          <a:p>
            <a:pPr marL="0" lvl="1" indent="0">
              <a:lnSpc>
                <a:spcPct val="100000"/>
              </a:lnSpc>
              <a:buNone/>
            </a:pPr>
            <a:endParaRPr lang="sv-SE" sz="2000" dirty="0">
              <a:latin typeface="+mj-lt"/>
            </a:endParaRPr>
          </a:p>
          <a:p>
            <a:pPr marL="0" lvl="1" indent="0">
              <a:lnSpc>
                <a:spcPct val="100000"/>
              </a:lnSpc>
              <a:buNone/>
            </a:pPr>
            <a:r>
              <a:rPr lang="sv-SE" sz="2000" dirty="0">
                <a:latin typeface="+mj-lt"/>
              </a:rPr>
              <a:t>Vilka uppgifter ert lag har återkommer vi till.</a:t>
            </a:r>
            <a:endParaRPr lang="en-US" sz="1700" dirty="0"/>
          </a:p>
          <a:p>
            <a:pPr marL="0"/>
            <a:endParaRPr lang="en-US" sz="1700" dirty="0"/>
          </a:p>
        </p:txBody>
      </p:sp>
    </p:spTree>
    <p:extLst>
      <p:ext uri="{BB962C8B-B14F-4D97-AF65-F5344CB8AC3E}">
        <p14:creationId xmlns:p14="http://schemas.microsoft.com/office/powerpoint/2010/main" val="875640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Beskrivning saknas.">
            <a:extLst>
              <a:ext uri="{FF2B5EF4-FFF2-40B4-BE49-F238E27FC236}">
                <a16:creationId xmlns:a16="http://schemas.microsoft.com/office/drawing/2014/main" id="{CED2B7AA-5A8B-6F55-566B-9AD5F829D1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436"/>
          <a:stretch/>
        </p:blipFill>
        <p:spPr bwMode="auto">
          <a:xfrm>
            <a:off x="2556222"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4" name="Rectangle 206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latshållare för innehåll 5">
            <a:extLst>
              <a:ext uri="{FF2B5EF4-FFF2-40B4-BE49-F238E27FC236}">
                <a16:creationId xmlns:a16="http://schemas.microsoft.com/office/drawing/2014/main" id="{DE6047ED-96E4-47D3-BE25-23CF68599C16}"/>
              </a:ext>
            </a:extLst>
          </p:cNvPr>
          <p:cNvSpPr>
            <a:spLocks noGrp="1"/>
          </p:cNvSpPr>
          <p:nvPr>
            <p:ph idx="1"/>
          </p:nvPr>
        </p:nvSpPr>
        <p:spPr>
          <a:xfrm>
            <a:off x="203342" y="1659217"/>
            <a:ext cx="3822189" cy="3759448"/>
          </a:xfrm>
        </p:spPr>
        <p:txBody>
          <a:bodyPr>
            <a:normAutofit/>
          </a:bodyPr>
          <a:lstStyle/>
          <a:p>
            <a:pPr marL="228600" lvl="1" indent="0">
              <a:buNone/>
            </a:pPr>
            <a:r>
              <a:rPr lang="sv-SE" sz="2000" dirty="0">
                <a:latin typeface="+mj-lt"/>
              </a:rPr>
              <a:t>Våra viktigaste inkomstkällor är:</a:t>
            </a:r>
            <a:br>
              <a:rPr lang="sv-SE" sz="2000" dirty="0">
                <a:latin typeface="+mj-lt"/>
              </a:rPr>
            </a:br>
            <a:endParaRPr lang="sv-SE" sz="2000" dirty="0">
              <a:latin typeface="+mj-lt"/>
            </a:endParaRPr>
          </a:p>
          <a:p>
            <a:pPr marL="571500" lvl="1" indent="-342900"/>
            <a:r>
              <a:rPr lang="sv-SE" sz="2000" dirty="0">
                <a:latin typeface="+mj-lt"/>
              </a:rPr>
              <a:t>Medlems- och spelaravgifter</a:t>
            </a:r>
          </a:p>
          <a:p>
            <a:pPr marL="571500" lvl="1" indent="-342900"/>
            <a:r>
              <a:rPr lang="sv-SE" sz="2000" dirty="0">
                <a:latin typeface="+mj-lt"/>
              </a:rPr>
              <a:t>Idrottsrabatten</a:t>
            </a:r>
          </a:p>
          <a:p>
            <a:pPr marL="571500" lvl="1" indent="-342900"/>
            <a:r>
              <a:rPr lang="sv-SE" sz="2000" dirty="0">
                <a:latin typeface="+mj-lt"/>
              </a:rPr>
              <a:t>Sponsring</a:t>
            </a:r>
          </a:p>
          <a:p>
            <a:pPr marL="571500" lvl="1" indent="-342900"/>
            <a:r>
              <a:rPr lang="sv-SE" sz="2000" dirty="0">
                <a:latin typeface="+mj-lt"/>
              </a:rPr>
              <a:t>Kioskverksamheten</a:t>
            </a:r>
          </a:p>
          <a:p>
            <a:pPr marL="571500" lvl="1" indent="-342900"/>
            <a:r>
              <a:rPr lang="sv-SE" sz="2000" dirty="0">
                <a:latin typeface="+mj-lt"/>
              </a:rPr>
              <a:t>Kommunala och statliga bidrag</a:t>
            </a:r>
          </a:p>
          <a:p>
            <a:pPr marL="571500" lvl="1" indent="-342900"/>
            <a:r>
              <a:rPr lang="sv-SE" sz="2000" dirty="0">
                <a:latin typeface="+mj-lt"/>
              </a:rPr>
              <a:t>och </a:t>
            </a:r>
            <a:r>
              <a:rPr lang="sv-SE" sz="2000" b="1" dirty="0">
                <a:latin typeface="+mj-lt"/>
              </a:rPr>
              <a:t>Sibben Cup</a:t>
            </a:r>
          </a:p>
          <a:p>
            <a:pPr marL="457200" lvl="1" indent="0">
              <a:buNone/>
            </a:pPr>
            <a:endParaRPr lang="sv-SE" sz="2000" dirty="0"/>
          </a:p>
          <a:p>
            <a:pPr marL="0" indent="0">
              <a:buNone/>
            </a:pPr>
            <a:endParaRPr lang="sv-SE" sz="2000" dirty="0"/>
          </a:p>
        </p:txBody>
      </p:sp>
    </p:spTree>
    <p:extLst>
      <p:ext uri="{BB962C8B-B14F-4D97-AF65-F5344CB8AC3E}">
        <p14:creationId xmlns:p14="http://schemas.microsoft.com/office/powerpoint/2010/main" val="1789137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69" name="Rectangle 206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Bildobjekt 1" descr="En bild som visar person, kvinna&#10;&#10;Automatiskt genererad beskrivning">
            <a:extLst>
              <a:ext uri="{FF2B5EF4-FFF2-40B4-BE49-F238E27FC236}">
                <a16:creationId xmlns:a16="http://schemas.microsoft.com/office/drawing/2014/main" id="{6A517527-762E-2F19-9CDD-5B7F67D583B2}"/>
              </a:ext>
            </a:extLst>
          </p:cNvPr>
          <p:cNvPicPr>
            <a:picLocks noChangeAspect="1"/>
          </p:cNvPicPr>
          <p:nvPr/>
        </p:nvPicPr>
        <p:blipFill rotWithShape="1">
          <a:blip r:embed="rId2">
            <a:extLst>
              <a:ext uri="{28A0092B-C50C-407E-A947-70E740481C1C}">
                <a14:useLocalDpi xmlns:a14="http://schemas.microsoft.com/office/drawing/2010/main" val="0"/>
              </a:ext>
            </a:extLst>
          </a:blip>
          <a:srcRect r="6237"/>
          <a:stretch/>
        </p:blipFill>
        <p:spPr>
          <a:xfrm>
            <a:off x="2522356" y="10"/>
            <a:ext cx="9669642" cy="6857990"/>
          </a:xfrm>
          <a:prstGeom prst="rect">
            <a:avLst/>
          </a:prstGeom>
        </p:spPr>
      </p:pic>
      <p:sp>
        <p:nvSpPr>
          <p:cNvPr id="2071" name="Rectangle 207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latshållare för innehåll 5">
            <a:extLst>
              <a:ext uri="{FF2B5EF4-FFF2-40B4-BE49-F238E27FC236}">
                <a16:creationId xmlns:a16="http://schemas.microsoft.com/office/drawing/2014/main" id="{1769D77B-D498-0A8E-0311-96E2AC132749}"/>
              </a:ext>
            </a:extLst>
          </p:cNvPr>
          <p:cNvSpPr>
            <a:spLocks noGrp="1"/>
          </p:cNvSpPr>
          <p:nvPr>
            <p:ph idx="1"/>
          </p:nvPr>
        </p:nvSpPr>
        <p:spPr>
          <a:xfrm>
            <a:off x="294959" y="964399"/>
            <a:ext cx="3253784" cy="5467086"/>
          </a:xfrm>
        </p:spPr>
        <p:txBody>
          <a:bodyPr vert="horz" lIns="91440" tIns="45720" rIns="91440" bIns="45720" rtlCol="0">
            <a:normAutofit/>
          </a:bodyPr>
          <a:lstStyle/>
          <a:p>
            <a:pPr marL="228600" lvl="1" indent="0">
              <a:buNone/>
            </a:pPr>
            <a:r>
              <a:rPr lang="en-US" sz="3200" dirty="0">
                <a:latin typeface="+mj-lt"/>
              </a:rPr>
              <a:t>Sibben cup </a:t>
            </a:r>
            <a:r>
              <a:rPr lang="en-US" sz="2800" dirty="0">
                <a:latin typeface="+mj-lt"/>
              </a:rPr>
              <a:t> </a:t>
            </a:r>
            <a:r>
              <a:rPr lang="en-US" sz="2000" dirty="0">
                <a:latin typeface="+mj-lt"/>
              </a:rPr>
              <a:t>arrangeras 2-4 januari 2026. Detta är en riktig innebandyfest! 2020 deltog 116 lag från 46 olika föreningar. Vi gör det till en minnesvärd upplevelse för 1800 spelare tack vare att alla i vår förening hjälper till i logi, frukost, kiosker, sekretariat och prisutdelningar. </a:t>
            </a:r>
            <a:br>
              <a:rPr lang="en-US" sz="2000" dirty="0">
                <a:latin typeface="+mj-lt"/>
              </a:rPr>
            </a:br>
            <a:endParaRPr lang="en-US" sz="2000" dirty="0">
              <a:latin typeface="+mj-lt"/>
            </a:endParaRPr>
          </a:p>
          <a:p>
            <a:pPr marL="228600" lvl="1" indent="0">
              <a:buNone/>
            </a:pPr>
            <a:endParaRPr lang="en-US" sz="2000" dirty="0">
              <a:latin typeface="+mj-lt"/>
            </a:endParaRPr>
          </a:p>
          <a:p>
            <a:pPr marL="228600" lvl="1" indent="0">
              <a:buNone/>
            </a:pPr>
            <a:br>
              <a:rPr lang="en-US" sz="2000" dirty="0">
                <a:latin typeface="+mj-lt"/>
              </a:rPr>
            </a:br>
            <a:endParaRPr lang="en-US" sz="1700" dirty="0"/>
          </a:p>
          <a:p>
            <a:pPr marL="0"/>
            <a:endParaRPr lang="en-US" sz="1700" dirty="0"/>
          </a:p>
        </p:txBody>
      </p:sp>
    </p:spTree>
    <p:extLst>
      <p:ext uri="{BB962C8B-B14F-4D97-AF65-F5344CB8AC3E}">
        <p14:creationId xmlns:p14="http://schemas.microsoft.com/office/powerpoint/2010/main" val="1406748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35360" y="365125"/>
            <a:ext cx="11521280" cy="1325563"/>
          </a:xfrm>
        </p:spPr>
        <p:txBody>
          <a:bodyPr>
            <a:normAutofit/>
          </a:bodyPr>
          <a:lstStyle/>
          <a:p>
            <a:r>
              <a:rPr lang="sv-SE" sz="4000" b="1" u="sng" dirty="0"/>
              <a:t>Svensk innebandys utvecklingsmodell - SIU modellen</a:t>
            </a:r>
          </a:p>
        </p:txBody>
      </p:sp>
      <p:sp>
        <p:nvSpPr>
          <p:cNvPr id="3" name="Rubrik 1">
            <a:extLst>
              <a:ext uri="{FF2B5EF4-FFF2-40B4-BE49-F238E27FC236}">
                <a16:creationId xmlns:a16="http://schemas.microsoft.com/office/drawing/2014/main" id="{A77D28C4-9B1C-1ED0-455D-D1976B5F9F06}"/>
              </a:ext>
            </a:extLst>
          </p:cNvPr>
          <p:cNvSpPr txBox="1">
            <a:spLocks/>
          </p:cNvSpPr>
          <p:nvPr/>
        </p:nvSpPr>
        <p:spPr>
          <a:xfrm>
            <a:off x="42414" y="1670216"/>
            <a:ext cx="5848147" cy="87421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sv-SE" sz="1800" dirty="0">
                <a:solidFill>
                  <a:srgbClr val="000000"/>
                </a:solidFill>
                <a:latin typeface="Assistant" pitchFamily="2" charset="-79"/>
                <a:cs typeface="Assistant" pitchFamily="2" charset="-79"/>
                <a:sym typeface="Arial"/>
              </a:rPr>
              <a:t>Skövde IBF förhåller sig till Svenska innebandyförbundets utvecklingsmodell. Vi har 20 olika träningsgrupper och erbjuder verksamhet i alla SIU-modellens nivåer. </a:t>
            </a:r>
          </a:p>
        </p:txBody>
      </p:sp>
      <p:pic>
        <p:nvPicPr>
          <p:cNvPr id="6" name="Bildobjekt 5">
            <a:extLst>
              <a:ext uri="{FF2B5EF4-FFF2-40B4-BE49-F238E27FC236}">
                <a16:creationId xmlns:a16="http://schemas.microsoft.com/office/drawing/2014/main" id="{D623420D-6DDC-7968-7916-F30A2C237FC0}"/>
              </a:ext>
            </a:extLst>
          </p:cNvPr>
          <p:cNvPicPr>
            <a:picLocks noChangeAspect="1"/>
          </p:cNvPicPr>
          <p:nvPr/>
        </p:nvPicPr>
        <p:blipFill>
          <a:blip r:embed="rId3"/>
          <a:srcRect l="9761" t="13318" r="8543" b="12973"/>
          <a:stretch/>
        </p:blipFill>
        <p:spPr>
          <a:xfrm>
            <a:off x="6008493" y="1888401"/>
            <a:ext cx="5848147" cy="3404145"/>
          </a:xfrm>
          <a:prstGeom prst="rect">
            <a:avLst/>
          </a:prstGeom>
          <a:ln>
            <a:noFill/>
          </a:ln>
          <a:effectLst>
            <a:softEdge rad="112500"/>
          </a:effectLst>
        </p:spPr>
      </p:pic>
      <p:sp>
        <p:nvSpPr>
          <p:cNvPr id="8" name="textruta 7">
            <a:extLst>
              <a:ext uri="{FF2B5EF4-FFF2-40B4-BE49-F238E27FC236}">
                <a16:creationId xmlns:a16="http://schemas.microsoft.com/office/drawing/2014/main" id="{BBAEB84C-AFEE-EE2A-31A1-CEE6797F706B}"/>
              </a:ext>
            </a:extLst>
          </p:cNvPr>
          <p:cNvSpPr txBox="1"/>
          <p:nvPr/>
        </p:nvSpPr>
        <p:spPr>
          <a:xfrm>
            <a:off x="5876514" y="5292546"/>
            <a:ext cx="6098058" cy="1200329"/>
          </a:xfrm>
          <a:prstGeom prst="rect">
            <a:avLst/>
          </a:prstGeom>
          <a:noFill/>
        </p:spPr>
        <p:txBody>
          <a:bodyPr wrap="square">
            <a:spAutoFit/>
          </a:bodyPr>
          <a:lstStyle/>
          <a:p>
            <a:pPr algn="ctr"/>
            <a:r>
              <a:rPr lang="sv-SE" sz="1800" b="0" i="0" dirty="0">
                <a:solidFill>
                  <a:srgbClr val="000000"/>
                </a:solidFill>
                <a:effectLst/>
                <a:latin typeface="Assistant" pitchFamily="2" charset="-79"/>
                <a:cs typeface="Assistant" pitchFamily="2" charset="-79"/>
              </a:rPr>
              <a:t>Att de olika nivåerna visas som pusselbitar (med tvåfärgade bollar mellan nivåerna) vill synliggöra att aktiva ska kunna röra sig mellan olika nivåer utifrån förutsättningar, intresse och ambitionsnivå. </a:t>
            </a:r>
            <a:endParaRPr lang="sv-SE" sz="1800" dirty="0"/>
          </a:p>
        </p:txBody>
      </p:sp>
      <p:graphicFrame>
        <p:nvGraphicFramePr>
          <p:cNvPr id="16" name="Tabell 15">
            <a:extLst>
              <a:ext uri="{FF2B5EF4-FFF2-40B4-BE49-F238E27FC236}">
                <a16:creationId xmlns:a16="http://schemas.microsoft.com/office/drawing/2014/main" id="{D8621146-D1E7-5A5B-B27D-6AF6087298DB}"/>
              </a:ext>
            </a:extLst>
          </p:cNvPr>
          <p:cNvGraphicFramePr>
            <a:graphicFrameLocks noGrp="1"/>
          </p:cNvGraphicFramePr>
          <p:nvPr>
            <p:extLst>
              <p:ext uri="{D42A27DB-BD31-4B8C-83A1-F6EECF244321}">
                <p14:modId xmlns:p14="http://schemas.microsoft.com/office/powerpoint/2010/main" val="1814999408"/>
              </p:ext>
            </p:extLst>
          </p:nvPr>
        </p:nvGraphicFramePr>
        <p:xfrm>
          <a:off x="3287688" y="2591841"/>
          <a:ext cx="2032000" cy="4086225"/>
        </p:xfrm>
        <a:graphic>
          <a:graphicData uri="http://schemas.openxmlformats.org/drawingml/2006/table">
            <a:tbl>
              <a:tblPr/>
              <a:tblGrid>
                <a:gridCol w="1016000">
                  <a:extLst>
                    <a:ext uri="{9D8B030D-6E8A-4147-A177-3AD203B41FA5}">
                      <a16:colId xmlns:a16="http://schemas.microsoft.com/office/drawing/2014/main" val="2763017023"/>
                    </a:ext>
                  </a:extLst>
                </a:gridCol>
                <a:gridCol w="1016000">
                  <a:extLst>
                    <a:ext uri="{9D8B030D-6E8A-4147-A177-3AD203B41FA5}">
                      <a16:colId xmlns:a16="http://schemas.microsoft.com/office/drawing/2014/main" val="3190037258"/>
                    </a:ext>
                  </a:extLst>
                </a:gridCol>
              </a:tblGrid>
              <a:tr h="190500">
                <a:tc>
                  <a:txBody>
                    <a:bodyPr/>
                    <a:lstStyle/>
                    <a:p>
                      <a:pPr algn="ctr" fontAlgn="ctr"/>
                      <a:r>
                        <a:rPr lang="sv-SE" sz="1200" b="1" i="0" u="none" strike="noStrike" dirty="0">
                          <a:solidFill>
                            <a:srgbClr val="000000"/>
                          </a:solidFill>
                          <a:effectLst/>
                          <a:latin typeface="Aptos Narrow" panose="020B0004020202020204" pitchFamily="34" charset="0"/>
                        </a:rPr>
                        <a:t>Träningsgrupp</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1200" b="1" i="0" u="none" strike="noStrike" dirty="0">
                          <a:solidFill>
                            <a:srgbClr val="000000"/>
                          </a:solidFill>
                          <a:effectLst/>
                          <a:latin typeface="Arial" panose="020B0604020202020204" pitchFamily="34" charset="0"/>
                        </a:rPr>
                        <a:t>Ålder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4509150"/>
                  </a:ext>
                </a:extLst>
              </a:tr>
              <a:tr h="190500">
                <a:tc>
                  <a:txBody>
                    <a:bodyPr/>
                    <a:lstStyle/>
                    <a:p>
                      <a:pPr algn="ctr" fontAlgn="ctr"/>
                      <a:r>
                        <a:rPr lang="sv-SE" sz="1000" b="0" i="0" u="none" strike="noStrike" dirty="0">
                          <a:solidFill>
                            <a:srgbClr val="000000"/>
                          </a:solidFill>
                          <a:effectLst/>
                          <a:latin typeface="Arial" panose="020B0604020202020204" pitchFamily="34" charset="0"/>
                        </a:rPr>
                        <a:t>HA</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b"/>
                      <a:r>
                        <a:rPr lang="sv-SE" sz="1200" b="0" i="0" u="none" strike="noStrike" dirty="0">
                          <a:solidFill>
                            <a:srgbClr val="000000"/>
                          </a:solidFill>
                          <a:effectLst/>
                          <a:latin typeface="Arial" panose="020B0604020202020204" pitchFamily="34" charset="0"/>
                        </a:rPr>
                        <a:t>Senior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745387546"/>
                  </a:ext>
                </a:extLst>
              </a:tr>
              <a:tr h="190500">
                <a:tc>
                  <a:txBody>
                    <a:bodyPr/>
                    <a:lstStyle/>
                    <a:p>
                      <a:pPr algn="ctr" fontAlgn="ctr"/>
                      <a:r>
                        <a:rPr lang="sv-SE" sz="1000" b="0" i="0" u="none" strike="noStrike" dirty="0">
                          <a:solidFill>
                            <a:srgbClr val="000000"/>
                          </a:solidFill>
                          <a:effectLst/>
                          <a:latin typeface="Arial" panose="020B0604020202020204" pitchFamily="34" charset="0"/>
                        </a:rPr>
                        <a:t>DAM</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b"/>
                      <a:r>
                        <a:rPr lang="sv-SE" sz="1200" b="0" i="0" u="none" strike="noStrike" dirty="0">
                          <a:solidFill>
                            <a:srgbClr val="000000"/>
                          </a:solidFill>
                          <a:effectLst/>
                          <a:latin typeface="Arial" panose="020B0604020202020204" pitchFamily="34" charset="0"/>
                        </a:rPr>
                        <a:t>Senior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80046041"/>
                  </a:ext>
                </a:extLst>
              </a:tr>
              <a:tr h="190500">
                <a:tc>
                  <a:txBody>
                    <a:bodyPr/>
                    <a:lstStyle/>
                    <a:p>
                      <a:pPr algn="ctr" fontAlgn="ctr"/>
                      <a:r>
                        <a:rPr lang="sv-SE" sz="1000" b="0" i="0" u="none" strike="noStrike" dirty="0">
                          <a:solidFill>
                            <a:srgbClr val="000000"/>
                          </a:solidFill>
                          <a:effectLst/>
                          <a:latin typeface="Arial" panose="020B0604020202020204" pitchFamily="34" charset="0"/>
                        </a:rPr>
                        <a:t>HJ</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sv-SE" sz="1200" b="0" i="0" u="none" strike="noStrike" dirty="0">
                          <a:solidFill>
                            <a:srgbClr val="FFFFFF"/>
                          </a:solidFill>
                          <a:effectLst/>
                          <a:latin typeface="Arial" panose="020B0604020202020204" pitchFamily="34" charset="0"/>
                        </a:rPr>
                        <a:t>Junior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825651609"/>
                  </a:ext>
                </a:extLst>
              </a:tr>
              <a:tr h="190500">
                <a:tc>
                  <a:txBody>
                    <a:bodyPr/>
                    <a:lstStyle/>
                    <a:p>
                      <a:pPr algn="ctr" fontAlgn="ctr"/>
                      <a:r>
                        <a:rPr lang="sv-SE" sz="1000" b="0" i="0" u="none" strike="noStrike" dirty="0">
                          <a:solidFill>
                            <a:srgbClr val="000000"/>
                          </a:solidFill>
                          <a:effectLst/>
                          <a:latin typeface="Arial" panose="020B0604020202020204" pitchFamily="34" charset="0"/>
                        </a:rPr>
                        <a:t>DJ</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sv-SE" sz="1200" b="0" i="0" u="none" strike="noStrike" dirty="0">
                          <a:solidFill>
                            <a:srgbClr val="FFFFFF"/>
                          </a:solidFill>
                          <a:effectLst/>
                          <a:latin typeface="Arial" panose="020B0604020202020204" pitchFamily="34" charset="0"/>
                        </a:rPr>
                        <a:t>Junior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634787934"/>
                  </a:ext>
                </a:extLst>
              </a:tr>
              <a:tr h="190500">
                <a:tc>
                  <a:txBody>
                    <a:bodyPr/>
                    <a:lstStyle/>
                    <a:p>
                      <a:pPr algn="ctr" fontAlgn="ctr"/>
                      <a:r>
                        <a:rPr lang="sv-SE" sz="1000" b="0" i="0" u="none" strike="noStrike" dirty="0">
                          <a:solidFill>
                            <a:srgbClr val="000000"/>
                          </a:solidFill>
                          <a:effectLst/>
                          <a:latin typeface="Arial" panose="020B0604020202020204" pitchFamily="34" charset="0"/>
                        </a:rPr>
                        <a:t>P 08/09</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ctr" fontAlgn="b"/>
                      <a:r>
                        <a:rPr lang="sv-SE" sz="1200" b="0" i="0" u="none" strike="noStrike" dirty="0">
                          <a:solidFill>
                            <a:srgbClr val="FFFFFF"/>
                          </a:solidFill>
                          <a:effectLst/>
                          <a:latin typeface="Arial" panose="020B0604020202020204" pitchFamily="34" charset="0"/>
                        </a:rPr>
                        <a:t>15-16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021670217"/>
                  </a:ext>
                </a:extLst>
              </a:tr>
              <a:tr h="190500">
                <a:tc>
                  <a:txBody>
                    <a:bodyPr/>
                    <a:lstStyle/>
                    <a:p>
                      <a:pPr algn="ctr" fontAlgn="ctr"/>
                      <a:r>
                        <a:rPr lang="sv-SE" sz="1000" b="0" i="0" u="none" strike="noStrike" dirty="0">
                          <a:solidFill>
                            <a:srgbClr val="FFFFFF"/>
                          </a:solidFill>
                          <a:effectLst/>
                          <a:latin typeface="Arial" panose="020B0604020202020204" pitchFamily="34" charset="0"/>
                        </a:rPr>
                        <a:t>P 10</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ctr" fontAlgn="b"/>
                      <a:r>
                        <a:rPr lang="sv-SE" sz="1200" b="0" i="0" u="none" strike="noStrike" dirty="0">
                          <a:solidFill>
                            <a:srgbClr val="FFFFFF"/>
                          </a:solidFill>
                          <a:effectLst/>
                          <a:latin typeface="Arial" panose="020B0604020202020204" pitchFamily="34" charset="0"/>
                        </a:rPr>
                        <a:t>14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233375939"/>
                  </a:ext>
                </a:extLst>
              </a:tr>
              <a:tr h="200025">
                <a:tc>
                  <a:txBody>
                    <a:bodyPr/>
                    <a:lstStyle/>
                    <a:p>
                      <a:pPr algn="ctr" fontAlgn="ctr"/>
                      <a:r>
                        <a:rPr lang="sv-SE" sz="1000" b="0" i="0" u="none" strike="noStrike" dirty="0">
                          <a:solidFill>
                            <a:srgbClr val="000000"/>
                          </a:solidFill>
                          <a:effectLst/>
                          <a:latin typeface="Arial" panose="020B0604020202020204" pitchFamily="34" charset="0"/>
                        </a:rPr>
                        <a:t>F 10/11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b"/>
                      <a:r>
                        <a:rPr lang="sv-SE" sz="1200" b="0" i="0" u="none" strike="noStrike" dirty="0">
                          <a:solidFill>
                            <a:srgbClr val="FFFFFF"/>
                          </a:solidFill>
                          <a:effectLst/>
                          <a:latin typeface="Arial" panose="020B0604020202020204" pitchFamily="34" charset="0"/>
                        </a:rPr>
                        <a:t>14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650811228"/>
                  </a:ext>
                </a:extLst>
              </a:tr>
              <a:tr h="190500">
                <a:tc>
                  <a:txBody>
                    <a:bodyPr/>
                    <a:lstStyle/>
                    <a:p>
                      <a:pPr algn="ctr" fontAlgn="ctr"/>
                      <a:r>
                        <a:rPr lang="sv-SE" sz="1000" b="0" i="0" u="none" strike="noStrike" dirty="0">
                          <a:solidFill>
                            <a:srgbClr val="000000"/>
                          </a:solidFill>
                          <a:effectLst/>
                          <a:latin typeface="Arial" panose="020B0604020202020204" pitchFamily="34" charset="0"/>
                        </a:rPr>
                        <a:t>P 11/12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66"/>
                    </a:solidFill>
                  </a:tcPr>
                </a:tc>
                <a:tc>
                  <a:txBody>
                    <a:bodyPr/>
                    <a:lstStyle/>
                    <a:p>
                      <a:pPr algn="ctr" fontAlgn="b"/>
                      <a:r>
                        <a:rPr lang="sv-SE" sz="1200" b="0" i="0" u="none" strike="noStrike" dirty="0">
                          <a:solidFill>
                            <a:srgbClr val="FFFFFF"/>
                          </a:solidFill>
                          <a:effectLst/>
                          <a:latin typeface="Arial" panose="020B0604020202020204" pitchFamily="34" charset="0"/>
                        </a:rPr>
                        <a:t>13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102118215"/>
                  </a:ext>
                </a:extLst>
              </a:tr>
              <a:tr h="190500">
                <a:tc>
                  <a:txBody>
                    <a:bodyPr/>
                    <a:lstStyle/>
                    <a:p>
                      <a:pPr algn="ctr" fontAlgn="ctr"/>
                      <a:r>
                        <a:rPr lang="sv-SE" sz="1000" b="0" i="0" u="none" strike="noStrike" dirty="0">
                          <a:solidFill>
                            <a:srgbClr val="000000"/>
                          </a:solidFill>
                          <a:effectLst/>
                          <a:latin typeface="Arial" panose="020B0604020202020204" pitchFamily="34" charset="0"/>
                        </a:rPr>
                        <a:t>F12/13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sv-SE" sz="1200" b="0" i="0" u="none" strike="noStrike" dirty="0">
                          <a:solidFill>
                            <a:srgbClr val="FFFFFF"/>
                          </a:solidFill>
                          <a:effectLst/>
                          <a:latin typeface="Arial" panose="020B0604020202020204" pitchFamily="34" charset="0"/>
                        </a:rPr>
                        <a:t>11-12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6279070"/>
                  </a:ext>
                </a:extLst>
              </a:tr>
              <a:tr h="190500">
                <a:tc>
                  <a:txBody>
                    <a:bodyPr/>
                    <a:lstStyle/>
                    <a:p>
                      <a:pPr algn="ctr" fontAlgn="ctr"/>
                      <a:r>
                        <a:rPr lang="sv-SE" sz="1000" b="0" i="0" u="none" strike="noStrike" dirty="0">
                          <a:solidFill>
                            <a:srgbClr val="FFFFFF"/>
                          </a:solidFill>
                          <a:effectLst/>
                          <a:latin typeface="Arial" panose="020B0604020202020204" pitchFamily="34" charset="0"/>
                        </a:rPr>
                        <a:t>P13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66"/>
                    </a:solidFill>
                  </a:tcPr>
                </a:tc>
                <a:tc>
                  <a:txBody>
                    <a:bodyPr/>
                    <a:lstStyle/>
                    <a:p>
                      <a:pPr algn="ctr" fontAlgn="b"/>
                      <a:r>
                        <a:rPr lang="sv-SE" sz="1200" b="0" i="0" u="none" strike="noStrike" dirty="0">
                          <a:solidFill>
                            <a:srgbClr val="FFFFFF"/>
                          </a:solidFill>
                          <a:effectLst/>
                          <a:latin typeface="Arial" panose="020B0604020202020204" pitchFamily="34" charset="0"/>
                        </a:rPr>
                        <a:t>11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941561059"/>
                  </a:ext>
                </a:extLst>
              </a:tr>
              <a:tr h="190500">
                <a:tc>
                  <a:txBody>
                    <a:bodyPr/>
                    <a:lstStyle/>
                    <a:p>
                      <a:pPr algn="ctr" fontAlgn="ctr"/>
                      <a:r>
                        <a:rPr lang="sv-SE" sz="1000" b="0" i="0" u="none" strike="noStrike" dirty="0">
                          <a:solidFill>
                            <a:srgbClr val="000000"/>
                          </a:solidFill>
                          <a:effectLst/>
                          <a:latin typeface="Arial" panose="020B0604020202020204" pitchFamily="34" charset="0"/>
                        </a:rPr>
                        <a:t>P 14</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4B4"/>
                    </a:solidFill>
                  </a:tcPr>
                </a:tc>
                <a:tc>
                  <a:txBody>
                    <a:bodyPr/>
                    <a:lstStyle/>
                    <a:p>
                      <a:pPr algn="ctr" fontAlgn="b"/>
                      <a:r>
                        <a:rPr lang="sv-SE" sz="1200" b="0" i="0" u="none" strike="noStrike" dirty="0">
                          <a:solidFill>
                            <a:srgbClr val="FFFFFF"/>
                          </a:solidFill>
                          <a:effectLst/>
                          <a:latin typeface="Arial" panose="020B0604020202020204" pitchFamily="34" charset="0"/>
                        </a:rPr>
                        <a:t>10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419207352"/>
                  </a:ext>
                </a:extLst>
              </a:tr>
              <a:tr h="200025">
                <a:tc>
                  <a:txBody>
                    <a:bodyPr/>
                    <a:lstStyle/>
                    <a:p>
                      <a:pPr algn="ctr" fontAlgn="ctr"/>
                      <a:r>
                        <a:rPr lang="sv-SE" sz="1000" b="0" i="0" u="none" strike="noStrike" dirty="0">
                          <a:solidFill>
                            <a:srgbClr val="000000"/>
                          </a:solidFill>
                          <a:effectLst/>
                          <a:latin typeface="Arial" panose="020B0604020202020204" pitchFamily="34" charset="0"/>
                        </a:rPr>
                        <a:t>F 14/15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6C09"/>
                    </a:solidFill>
                  </a:tcPr>
                </a:tc>
                <a:tc>
                  <a:txBody>
                    <a:bodyPr/>
                    <a:lstStyle/>
                    <a:p>
                      <a:pPr algn="ctr" fontAlgn="b"/>
                      <a:r>
                        <a:rPr lang="sv-SE" sz="1200" b="0" i="0" u="none" strike="noStrike" dirty="0">
                          <a:solidFill>
                            <a:srgbClr val="FFFFFF"/>
                          </a:solidFill>
                          <a:effectLst/>
                          <a:latin typeface="Arial" panose="020B0604020202020204" pitchFamily="34" charset="0"/>
                        </a:rPr>
                        <a:t>9-10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598291149"/>
                  </a:ext>
                </a:extLst>
              </a:tr>
              <a:tr h="200025">
                <a:tc>
                  <a:txBody>
                    <a:bodyPr/>
                    <a:lstStyle/>
                    <a:p>
                      <a:pPr algn="ctr" fontAlgn="ctr"/>
                      <a:r>
                        <a:rPr lang="sv-SE" sz="1000" b="0" i="0" u="none" strike="noStrike" dirty="0">
                          <a:solidFill>
                            <a:srgbClr val="000000"/>
                          </a:solidFill>
                          <a:effectLst/>
                          <a:latin typeface="Arial" panose="020B0604020202020204" pitchFamily="34" charset="0"/>
                        </a:rPr>
                        <a:t>IBS P15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1200" b="0" i="0" u="none" strike="noStrike" dirty="0">
                          <a:solidFill>
                            <a:srgbClr val="000000"/>
                          </a:solidFill>
                          <a:effectLst/>
                          <a:latin typeface="Arial" panose="020B0604020202020204" pitchFamily="34" charset="0"/>
                        </a:rPr>
                        <a:t>9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741602659"/>
                  </a:ext>
                </a:extLst>
              </a:tr>
              <a:tr h="190500">
                <a:tc>
                  <a:txBody>
                    <a:bodyPr/>
                    <a:lstStyle/>
                    <a:p>
                      <a:pPr algn="ctr" fontAlgn="ctr"/>
                      <a:r>
                        <a:rPr lang="sv-SE" sz="1000" b="0" i="0" u="none" strike="noStrike" dirty="0">
                          <a:solidFill>
                            <a:srgbClr val="000000"/>
                          </a:solidFill>
                          <a:effectLst/>
                          <a:latin typeface="Arial" panose="020B0604020202020204" pitchFamily="34" charset="0"/>
                        </a:rPr>
                        <a:t>IBS P16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1200" b="0" i="0" u="none" strike="noStrike" dirty="0">
                          <a:solidFill>
                            <a:srgbClr val="000000"/>
                          </a:solidFill>
                          <a:effectLst/>
                          <a:latin typeface="Arial" panose="020B0604020202020204" pitchFamily="34" charset="0"/>
                        </a:rPr>
                        <a:t>8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607922206"/>
                  </a:ext>
                </a:extLst>
              </a:tr>
              <a:tr h="200025">
                <a:tc>
                  <a:txBody>
                    <a:bodyPr/>
                    <a:lstStyle/>
                    <a:p>
                      <a:pPr algn="ctr" fontAlgn="ctr"/>
                      <a:r>
                        <a:rPr lang="sv-SE" sz="1000" b="0" i="0" u="none" strike="noStrike" dirty="0">
                          <a:solidFill>
                            <a:srgbClr val="000000"/>
                          </a:solidFill>
                          <a:effectLst/>
                          <a:latin typeface="Arial" panose="020B0604020202020204" pitchFamily="34" charset="0"/>
                        </a:rPr>
                        <a:t>IBS F16/17/18</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1200" b="0" i="0" u="none" strike="noStrike" dirty="0">
                          <a:solidFill>
                            <a:srgbClr val="000000"/>
                          </a:solidFill>
                          <a:effectLst/>
                          <a:latin typeface="Arial" panose="020B0604020202020204" pitchFamily="34" charset="0"/>
                        </a:rPr>
                        <a:t>6-8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832028236"/>
                  </a:ext>
                </a:extLst>
              </a:tr>
              <a:tr h="200025">
                <a:tc>
                  <a:txBody>
                    <a:bodyPr/>
                    <a:lstStyle/>
                    <a:p>
                      <a:pPr algn="ctr" fontAlgn="ctr"/>
                      <a:r>
                        <a:rPr lang="sv-SE" sz="1000" b="0" i="0" u="none" strike="noStrike" dirty="0">
                          <a:solidFill>
                            <a:srgbClr val="000000"/>
                          </a:solidFill>
                          <a:effectLst/>
                          <a:latin typeface="Arial" panose="020B0604020202020204" pitchFamily="34" charset="0"/>
                        </a:rPr>
                        <a:t>IBS P17</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1200" b="0" i="0" u="none" strike="noStrike" dirty="0">
                          <a:solidFill>
                            <a:srgbClr val="000000"/>
                          </a:solidFill>
                          <a:effectLst/>
                          <a:latin typeface="Arial" panose="020B0604020202020204" pitchFamily="34" charset="0"/>
                        </a:rPr>
                        <a:t>7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708894741"/>
                  </a:ext>
                </a:extLst>
              </a:tr>
              <a:tr h="200025">
                <a:tc>
                  <a:txBody>
                    <a:bodyPr/>
                    <a:lstStyle/>
                    <a:p>
                      <a:pPr algn="ctr" fontAlgn="ctr"/>
                      <a:r>
                        <a:rPr lang="sv-SE" sz="1000" b="0" i="0" u="none" strike="noStrike" dirty="0">
                          <a:solidFill>
                            <a:srgbClr val="000000"/>
                          </a:solidFill>
                          <a:effectLst/>
                          <a:latin typeface="Arial" panose="020B0604020202020204" pitchFamily="34" charset="0"/>
                        </a:rPr>
                        <a:t>IBS P18</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1200" b="0" i="0" u="none" strike="noStrike" dirty="0">
                          <a:solidFill>
                            <a:srgbClr val="000000"/>
                          </a:solidFill>
                          <a:effectLst/>
                          <a:latin typeface="Arial" panose="020B0604020202020204" pitchFamily="34" charset="0"/>
                        </a:rPr>
                        <a:t>6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4073122577"/>
                  </a:ext>
                </a:extLst>
              </a:tr>
              <a:tr h="200025">
                <a:tc>
                  <a:txBody>
                    <a:bodyPr/>
                    <a:lstStyle/>
                    <a:p>
                      <a:pPr algn="ctr" fontAlgn="ctr"/>
                      <a:r>
                        <a:rPr lang="sv-SE" sz="1000" b="0" i="0" u="none" strike="noStrike" dirty="0">
                          <a:solidFill>
                            <a:srgbClr val="000000"/>
                          </a:solidFill>
                          <a:effectLst/>
                          <a:latin typeface="Arial" panose="020B0604020202020204" pitchFamily="34" charset="0"/>
                        </a:rPr>
                        <a:t>Innebandylek</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sv-SE" sz="1200" b="0" i="0" u="none" strike="noStrike" dirty="0">
                          <a:solidFill>
                            <a:srgbClr val="000000"/>
                          </a:solidFill>
                          <a:effectLst/>
                          <a:latin typeface="Arial" panose="020B0604020202020204" pitchFamily="34" charset="0"/>
                        </a:rPr>
                        <a:t>5 år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extLst>
                  <a:ext uri="{0D108BD9-81ED-4DB2-BD59-A6C34878D82A}">
                    <a16:rowId xmlns:a16="http://schemas.microsoft.com/office/drawing/2014/main" val="2241480487"/>
                  </a:ext>
                </a:extLst>
              </a:tr>
              <a:tr h="200025">
                <a:tc>
                  <a:txBody>
                    <a:bodyPr/>
                    <a:lstStyle/>
                    <a:p>
                      <a:pPr algn="ctr" fontAlgn="ctr"/>
                      <a:r>
                        <a:rPr lang="sv-SE" sz="1000" b="0" i="0" u="none" strike="noStrike" dirty="0">
                          <a:solidFill>
                            <a:srgbClr val="000000"/>
                          </a:solidFill>
                          <a:effectLst/>
                          <a:latin typeface="Arial" panose="020B0604020202020204" pitchFamily="34" charset="0"/>
                        </a:rPr>
                        <a:t>F-35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sv-SE" sz="1200" b="0" i="0" u="none" strike="noStrike" dirty="0">
                          <a:solidFill>
                            <a:srgbClr val="000000"/>
                          </a:solidFill>
                          <a:effectLst/>
                          <a:latin typeface="Arial" panose="020B0604020202020204" pitchFamily="34" charset="0"/>
                        </a:rPr>
                        <a:t>Motion</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6DCD"/>
                    </a:solidFill>
                  </a:tcPr>
                </a:tc>
                <a:extLst>
                  <a:ext uri="{0D108BD9-81ED-4DB2-BD59-A6C34878D82A}">
                    <a16:rowId xmlns:a16="http://schemas.microsoft.com/office/drawing/2014/main" val="545293377"/>
                  </a:ext>
                </a:extLst>
              </a:tr>
              <a:tr h="200025">
                <a:tc>
                  <a:txBody>
                    <a:bodyPr/>
                    <a:lstStyle/>
                    <a:p>
                      <a:pPr algn="ctr" fontAlgn="ctr"/>
                      <a:r>
                        <a:rPr lang="sv-SE" sz="1000" b="0" i="0" u="none" strike="noStrike" dirty="0">
                          <a:solidFill>
                            <a:srgbClr val="FFFFFF"/>
                          </a:solidFill>
                          <a:effectLst/>
                          <a:latin typeface="Arial" panose="020B0604020202020204" pitchFamily="34" charset="0"/>
                        </a:rPr>
                        <a:t>PF-40isch</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3300"/>
                    </a:solidFill>
                  </a:tcPr>
                </a:tc>
                <a:tc>
                  <a:txBody>
                    <a:bodyPr/>
                    <a:lstStyle/>
                    <a:p>
                      <a:pPr algn="ctr" fontAlgn="b"/>
                      <a:r>
                        <a:rPr lang="sv-SE" sz="1200" b="0" i="0" u="none" strike="noStrike" dirty="0">
                          <a:solidFill>
                            <a:srgbClr val="000000"/>
                          </a:solidFill>
                          <a:effectLst/>
                          <a:latin typeface="Arial" panose="020B0604020202020204" pitchFamily="34" charset="0"/>
                        </a:rPr>
                        <a:t>Motion</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6DCD"/>
                    </a:solidFill>
                  </a:tcPr>
                </a:tc>
                <a:extLst>
                  <a:ext uri="{0D108BD9-81ED-4DB2-BD59-A6C34878D82A}">
                    <a16:rowId xmlns:a16="http://schemas.microsoft.com/office/drawing/2014/main" val="3619478796"/>
                  </a:ext>
                </a:extLst>
              </a:tr>
            </a:tbl>
          </a:graphicData>
        </a:graphic>
      </p:graphicFrame>
      <p:sp>
        <p:nvSpPr>
          <p:cNvPr id="18" name="textruta 17">
            <a:extLst>
              <a:ext uri="{FF2B5EF4-FFF2-40B4-BE49-F238E27FC236}">
                <a16:creationId xmlns:a16="http://schemas.microsoft.com/office/drawing/2014/main" id="{79FAD1D3-8817-9836-869D-5A58B429A239}"/>
              </a:ext>
            </a:extLst>
          </p:cNvPr>
          <p:cNvSpPr txBox="1"/>
          <p:nvPr/>
        </p:nvSpPr>
        <p:spPr>
          <a:xfrm>
            <a:off x="5721010" y="6551108"/>
            <a:ext cx="6598126" cy="253916"/>
          </a:xfrm>
          <a:prstGeom prst="rect">
            <a:avLst/>
          </a:prstGeom>
          <a:noFill/>
        </p:spPr>
        <p:txBody>
          <a:bodyPr wrap="square">
            <a:spAutoFit/>
          </a:bodyPr>
          <a:lstStyle/>
          <a:p>
            <a:r>
              <a:rPr lang="sv-SE" sz="1050" dirty="0">
                <a:hlinkClick r:id="rId4"/>
              </a:rPr>
              <a:t>https://www.innebandy.se/utveckling/svensk-innebandys-utvecklingsmodell-siu/siu-modellens-olika-nivaer</a:t>
            </a:r>
            <a:endParaRPr lang="sv-SE" sz="1050" dirty="0"/>
          </a:p>
        </p:txBody>
      </p:sp>
      <p:pic>
        <p:nvPicPr>
          <p:cNvPr id="19" name="Google Shape;227;p14">
            <a:extLst>
              <a:ext uri="{FF2B5EF4-FFF2-40B4-BE49-F238E27FC236}">
                <a16:creationId xmlns:a16="http://schemas.microsoft.com/office/drawing/2014/main" id="{34B8E564-AD74-2DCF-C9E6-BD28ECD4E20A}"/>
              </a:ext>
            </a:extLst>
          </p:cNvPr>
          <p:cNvPicPr preferRelativeResize="0"/>
          <p:nvPr/>
        </p:nvPicPr>
        <p:blipFill rotWithShape="1">
          <a:blip r:embed="rId5">
            <a:alphaModFix/>
          </a:blip>
          <a:srcRect/>
          <a:stretch/>
        </p:blipFill>
        <p:spPr>
          <a:xfrm>
            <a:off x="463452" y="3834160"/>
            <a:ext cx="2479834" cy="1511516"/>
          </a:xfrm>
          <a:prstGeom prst="rect">
            <a:avLst/>
          </a:prstGeom>
          <a:noFill/>
          <a:ln>
            <a:noFill/>
          </a:ln>
        </p:spPr>
      </p:pic>
    </p:spTree>
    <p:extLst>
      <p:ext uri="{BB962C8B-B14F-4D97-AF65-F5344CB8AC3E}">
        <p14:creationId xmlns:p14="http://schemas.microsoft.com/office/powerpoint/2010/main" val="1592407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25435" y="2423772"/>
            <a:ext cx="5358455" cy="3834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 name="textruta 2"/>
          <p:cNvSpPr txBox="1"/>
          <p:nvPr/>
        </p:nvSpPr>
        <p:spPr>
          <a:xfrm>
            <a:off x="6312024" y="6398107"/>
            <a:ext cx="3502177" cy="307777"/>
          </a:xfrm>
          <a:prstGeom prst="rect">
            <a:avLst/>
          </a:prstGeom>
          <a:noFill/>
        </p:spPr>
        <p:txBody>
          <a:bodyPr wrap="none" rtlCol="0">
            <a:spAutoFit/>
          </a:bodyPr>
          <a:lstStyle/>
          <a:p>
            <a:r>
              <a:rPr lang="sv-SE" sz="1400" dirty="0"/>
              <a:t>Svensk Innebandys Utvecklingsmodell sid. 19 </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50080" y="455280"/>
            <a:ext cx="8491839" cy="1389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ruta 4"/>
          <p:cNvSpPr txBox="1"/>
          <p:nvPr/>
        </p:nvSpPr>
        <p:spPr>
          <a:xfrm>
            <a:off x="5879976" y="1903678"/>
            <a:ext cx="3502177" cy="307777"/>
          </a:xfrm>
          <a:prstGeom prst="rect">
            <a:avLst/>
          </a:prstGeom>
          <a:noFill/>
        </p:spPr>
        <p:txBody>
          <a:bodyPr wrap="none" rtlCol="0">
            <a:spAutoFit/>
          </a:bodyPr>
          <a:lstStyle/>
          <a:p>
            <a:r>
              <a:rPr lang="sv-SE" sz="1400" dirty="0"/>
              <a:t>Svensk Innebandys Utvecklingsmodell sid. 24 </a:t>
            </a: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99456" y="2577893"/>
            <a:ext cx="3350499" cy="3456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textruta 6"/>
          <p:cNvSpPr txBox="1"/>
          <p:nvPr/>
        </p:nvSpPr>
        <p:spPr>
          <a:xfrm>
            <a:off x="1047778" y="6223286"/>
            <a:ext cx="3502177" cy="307777"/>
          </a:xfrm>
          <a:prstGeom prst="rect">
            <a:avLst/>
          </a:prstGeom>
          <a:noFill/>
        </p:spPr>
        <p:txBody>
          <a:bodyPr wrap="none" rtlCol="0">
            <a:spAutoFit/>
          </a:bodyPr>
          <a:lstStyle/>
          <a:p>
            <a:r>
              <a:rPr lang="sv-SE" sz="1400" dirty="0"/>
              <a:t>Svensk Innebandys Utvecklingsmodell sid. 24 </a:t>
            </a:r>
          </a:p>
        </p:txBody>
      </p:sp>
    </p:spTree>
    <p:extLst>
      <p:ext uri="{BB962C8B-B14F-4D97-AF65-F5344CB8AC3E}">
        <p14:creationId xmlns:p14="http://schemas.microsoft.com/office/powerpoint/2010/main" val="1688151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Beskrivning saknas.">
            <a:extLst>
              <a:ext uri="{FF2B5EF4-FFF2-40B4-BE49-F238E27FC236}">
                <a16:creationId xmlns:a16="http://schemas.microsoft.com/office/drawing/2014/main" id="{FA99699A-8DA1-42FF-8EB2-3E872EB3AF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620"/>
          <a:stretch/>
        </p:blipFill>
        <p:spPr bwMode="auto">
          <a:xfrm>
            <a:off x="0" y="0"/>
            <a:ext cx="1137604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40" name="Rectangle 103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latshållare för innehåll 5">
            <a:extLst>
              <a:ext uri="{FF2B5EF4-FFF2-40B4-BE49-F238E27FC236}">
                <a16:creationId xmlns:a16="http://schemas.microsoft.com/office/drawing/2014/main" id="{C8AA1C21-887E-4D46-89E9-4002950995B5}"/>
              </a:ext>
            </a:extLst>
          </p:cNvPr>
          <p:cNvSpPr txBox="1">
            <a:spLocks/>
          </p:cNvSpPr>
          <p:nvPr/>
        </p:nvSpPr>
        <p:spPr>
          <a:xfrm>
            <a:off x="7629874" y="1332512"/>
            <a:ext cx="4531860" cy="3742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gn="ctr">
              <a:spcBef>
                <a:spcPct val="0"/>
              </a:spcBef>
              <a:spcAft>
                <a:spcPts val="600"/>
              </a:spcAft>
            </a:pPr>
            <a:endParaRPr lang="en-US" sz="2000" dirty="0"/>
          </a:p>
          <a:p>
            <a:pPr marL="0" lvl="1" indent="0" algn="ctr">
              <a:spcBef>
                <a:spcPct val="0"/>
              </a:spcBef>
              <a:spcAft>
                <a:spcPts val="600"/>
              </a:spcAft>
              <a:buNone/>
            </a:pPr>
            <a:r>
              <a:rPr lang="en-US" sz="4400" dirty="0"/>
              <a:t>Välkomna till en härlig säsong tillsammans!</a:t>
            </a:r>
          </a:p>
          <a:p>
            <a:pPr marL="0" lvl="1" indent="0" algn="ctr">
              <a:spcBef>
                <a:spcPct val="0"/>
              </a:spcBef>
              <a:spcAft>
                <a:spcPts val="600"/>
              </a:spcAft>
              <a:buNone/>
            </a:pPr>
            <a:endParaRPr lang="en-US" sz="3600" dirty="0"/>
          </a:p>
          <a:p>
            <a:pPr marL="0" lvl="1" indent="0" algn="ctr">
              <a:spcBef>
                <a:spcPct val="0"/>
              </a:spcBef>
              <a:spcAft>
                <a:spcPts val="600"/>
              </a:spcAft>
              <a:buNone/>
            </a:pPr>
            <a:r>
              <a:rPr lang="en-US" sz="3200" dirty="0"/>
              <a:t>Hälsar styrelsen</a:t>
            </a:r>
          </a:p>
          <a:p>
            <a:pPr marL="0" algn="ctr">
              <a:spcBef>
                <a:spcPct val="0"/>
              </a:spcBef>
              <a:spcAft>
                <a:spcPts val="600"/>
              </a:spcAft>
            </a:pPr>
            <a:endParaRPr lang="en-US" sz="2000" dirty="0"/>
          </a:p>
        </p:txBody>
      </p:sp>
    </p:spTree>
    <p:extLst>
      <p:ext uri="{BB962C8B-B14F-4D97-AF65-F5344CB8AC3E}">
        <p14:creationId xmlns:p14="http://schemas.microsoft.com/office/powerpoint/2010/main" val="2092834047"/>
      </p:ext>
    </p:extLst>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1017</TotalTime>
  <Words>1688</Words>
  <Application>Microsoft Office PowerPoint</Application>
  <PresentationFormat>Bredbild</PresentationFormat>
  <Paragraphs>239</Paragraphs>
  <Slides>31</Slides>
  <Notes>8</Notes>
  <HiddenSlides>0</HiddenSlides>
  <MMClips>0</MMClips>
  <ScaleCrop>false</ScaleCrop>
  <HeadingPairs>
    <vt:vector size="6" baseType="variant">
      <vt:variant>
        <vt:lpstr>Använt teckensnitt</vt:lpstr>
      </vt:variant>
      <vt:variant>
        <vt:i4>11</vt:i4>
      </vt:variant>
      <vt:variant>
        <vt:lpstr>Tema</vt:lpstr>
      </vt:variant>
      <vt:variant>
        <vt:i4>3</vt:i4>
      </vt:variant>
      <vt:variant>
        <vt:lpstr>Bildrubriker</vt:lpstr>
      </vt:variant>
      <vt:variant>
        <vt:i4>31</vt:i4>
      </vt:variant>
    </vt:vector>
  </HeadingPairs>
  <TitlesOfParts>
    <vt:vector size="45" baseType="lpstr">
      <vt:lpstr>Aptos Narrow</vt:lpstr>
      <vt:lpstr>Arial</vt:lpstr>
      <vt:lpstr>Arial Black</vt:lpstr>
      <vt:lpstr>Assistant</vt:lpstr>
      <vt:lpstr>Calibri</vt:lpstr>
      <vt:lpstr>Calibri Light</vt:lpstr>
      <vt:lpstr>Courier New</vt:lpstr>
      <vt:lpstr>montserrat</vt:lpstr>
      <vt:lpstr>montserrat</vt:lpstr>
      <vt:lpstr>Roboto</vt:lpstr>
      <vt:lpstr>Symbol</vt:lpstr>
      <vt:lpstr>Office-tema</vt:lpstr>
      <vt:lpstr>1_Office-tema</vt:lpstr>
      <vt:lpstr>2_Office-tema</vt:lpstr>
      <vt:lpstr>PowerPoint-presentation</vt:lpstr>
      <vt:lpstr>Vår vision och verksamhetsidé</vt:lpstr>
      <vt:lpstr>PowerPoint-presentation</vt:lpstr>
      <vt:lpstr>PowerPoint-presentation</vt:lpstr>
      <vt:lpstr>PowerPoint-presentation</vt:lpstr>
      <vt:lpstr>PowerPoint-presentation</vt:lpstr>
      <vt:lpstr>Svensk innebandys utvecklingsmodell - SIU modellen</vt:lpstr>
      <vt:lpstr>PowerPoint-presentation</vt:lpstr>
      <vt:lpstr>PowerPoint-presentation</vt:lpstr>
      <vt:lpstr>Information från egna laget</vt:lpstr>
      <vt:lpstr>Vårt lags uppgifter under säsongen 25/26. Sälja idrottsrabatten:  - 5 st häften per spelare under hösten (inga på våren)  Arbete under Sibben Cup:  - 9 timmar arbete per spelare under cupen (2-4 januari)  Arrangemang av eget lags hemmamatcher: - Hallvärd (minst 1 vuxen) - Sekretariat (1 st klockan och 1 st matchprotokoll inkl. musik) - Filmning (1 st vuxen)  Övriga uppgifter åt föreningen: - Bemanna sibben-kiosken (v.42, 50 &amp; 10) - Sargvakt inkl. 2 st föräldrar till Entrén (15/10 kl. 18:00-21:00,    29/11 kl. 12:00-15:00 &amp; 28/2 kl. 16:00-19:00) - Hänga upp banderollen på fredagar under hösten?</vt:lpstr>
      <vt:lpstr>Ledarstaben</vt:lpstr>
      <vt:lpstr>Laget</vt:lpstr>
      <vt:lpstr>”Synen på spelare”</vt:lpstr>
      <vt:lpstr>Vi behöver föräldrastöd (lagföräldrar)</vt:lpstr>
      <vt:lpstr>Vikten av ett fungerande lag  och fungerande spelare i ett lag.</vt:lpstr>
      <vt:lpstr>Träningar</vt:lpstr>
      <vt:lpstr>Omklädningsrums ”hänget”</vt:lpstr>
      <vt:lpstr>Närvaro 2025-2026</vt:lpstr>
      <vt:lpstr>Matcher Röd nivå 2 &amp; 3 (5 - 5)</vt:lpstr>
      <vt:lpstr>Matcher</vt:lpstr>
      <vt:lpstr>Matcher  </vt:lpstr>
      <vt:lpstr>Matcher</vt:lpstr>
      <vt:lpstr>Positioner under match</vt:lpstr>
      <vt:lpstr>”Matchkläder”</vt:lpstr>
      <vt:lpstr>Målvakt / Målvaktskläder</vt:lpstr>
      <vt:lpstr>Övriga aktiviteter</vt:lpstr>
      <vt:lpstr>Stöd vid Cuper</vt:lpstr>
      <vt:lpstr>Kommunikation</vt:lpstr>
      <vt:lpstr>Vi vill med er föräldrars hjälp bygga  ETT lag med olika spelarpersonligheter i.</vt:lpstr>
      <vt:lpstr>Frågor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Thomas Olofsson</dc:creator>
  <cp:lastModifiedBy>Jimmy Algerin</cp:lastModifiedBy>
  <cp:revision>34</cp:revision>
  <dcterms:created xsi:type="dcterms:W3CDTF">2020-05-02T07:17:49Z</dcterms:created>
  <dcterms:modified xsi:type="dcterms:W3CDTF">2025-10-14T15:25:27Z</dcterms:modified>
</cp:coreProperties>
</file>