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2" r:id="rId2"/>
    <p:sldMasterId id="2147483674" r:id="rId3"/>
  </p:sldMasterIdLst>
  <p:notesMasterIdLst>
    <p:notesMasterId r:id="rId18"/>
  </p:notesMasterIdLst>
  <p:sldIdLst>
    <p:sldId id="275" r:id="rId4"/>
    <p:sldId id="276" r:id="rId5"/>
    <p:sldId id="278" r:id="rId6"/>
    <p:sldId id="279" r:id="rId7"/>
    <p:sldId id="280" r:id="rId8"/>
    <p:sldId id="281" r:id="rId9"/>
    <p:sldId id="285" r:id="rId10"/>
    <p:sldId id="282" r:id="rId11"/>
    <p:sldId id="269" r:id="rId12"/>
    <p:sldId id="288" r:id="rId13"/>
    <p:sldId id="287" r:id="rId14"/>
    <p:sldId id="286" r:id="rId15"/>
    <p:sldId id="289" r:id="rId16"/>
    <p:sldId id="274" r:id="rId17"/>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qcFWmMz52IdWKhhoFyFug8SAN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7607" autoAdjust="0"/>
  </p:normalViewPr>
  <p:slideViewPr>
    <p:cSldViewPr>
      <p:cViewPr>
        <p:scale>
          <a:sx n="75" d="100"/>
          <a:sy n="75" d="100"/>
        </p:scale>
        <p:origin x="-1044" y="-6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38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1</a:t>
            </a:fld>
            <a:endParaRPr lang="sv-SE">
              <a:solidFill>
                <a:prstClr val="black"/>
              </a:solidFill>
              <a:latin typeface="Calibri"/>
            </a:endParaRPr>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montserrat" panose="00000500000000000000" pitchFamily="2" charset="0"/>
              </a:rPr>
              <a:t>Träna för att tävla (junior och senior) – svart</a:t>
            </a:r>
          </a:p>
          <a:p>
            <a:pPr algn="l"/>
            <a:r>
              <a:rPr lang="sv-SE" b="0" i="0" dirty="0">
                <a:solidFill>
                  <a:srgbClr val="000000"/>
                </a:solidFill>
                <a:effectLst/>
                <a:latin typeface="Assistant" pitchFamily="2" charset="-79"/>
                <a:cs typeface="Assistant" pitchFamily="2" charset="-79"/>
              </a:rPr>
              <a:t>När man som innebandyspelare befinner sig på denna nivå är man mer inställd på att satsa på innebandyn och för många är målet att nå elitnivå. Spelarna bemästrar alla grunder och träningen inriktas mot mer avancerade och komplexa spelövningar. De fysiska kvaliteterna vidareutvecklas och matchas såväl mot vad spelet kräver som var de aktiva befinner sig utvecklingsmässigt, om möjligt på individuell basis. </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Träna för att träna (12-16 år) – röd</a:t>
            </a:r>
          </a:p>
          <a:p>
            <a:pPr algn="l"/>
            <a:r>
              <a:rPr lang="sv-SE" sz="1200" b="0" i="0" dirty="0">
                <a:solidFill>
                  <a:srgbClr val="000000"/>
                </a:solidFill>
                <a:effectLst/>
                <a:latin typeface="Assistant" pitchFamily="2" charset="-79"/>
                <a:cs typeface="Assistant" pitchFamily="2" charset="-79"/>
              </a:rPr>
              <a:t>På den här nivån läggs tonvikten på att lära sig så mycket som möjligt, inte minst rent tekniskt, och mer komplexa övningar förekommer. Utvecklingen av fysiska kvaliteter som styrka, uthållighet och rörlighet sker parallellt och i fas med innebandyträningen. Det förekommer mer matcher, i första hand på lokal och regional nivå men även på riksnivå. Fler spelare väljer innebandy som sin idrott, men samtidigt bör det erbjudas möjlighet att delta i andra idrotter.</a:t>
            </a:r>
          </a:p>
          <a:p>
            <a:pPr algn="l"/>
            <a:endParaRPr lang="sv-SE" sz="1200" b="1" i="0" dirty="0">
              <a:solidFill>
                <a:srgbClr val="000000"/>
              </a:solidFill>
              <a:effectLst/>
              <a:latin typeface="montserrat" panose="00000500000000000000" pitchFamily="2" charset="0"/>
            </a:endParaRPr>
          </a:p>
          <a:p>
            <a:pPr algn="l"/>
            <a:r>
              <a:rPr lang="sv-SE" sz="1200" b="1" i="0" dirty="0">
                <a:solidFill>
                  <a:srgbClr val="000000"/>
                </a:solidFill>
                <a:effectLst/>
                <a:latin typeface="montserrat" panose="00000500000000000000" pitchFamily="2" charset="0"/>
              </a:rPr>
              <a:t>Lära sig träna (9-12 år) – blå</a:t>
            </a:r>
          </a:p>
          <a:p>
            <a:pPr algn="l"/>
            <a:r>
              <a:rPr lang="sv-SE" sz="1200" b="0" i="0" dirty="0">
                <a:solidFill>
                  <a:srgbClr val="000000"/>
                </a:solidFill>
                <a:effectLst/>
                <a:latin typeface="Assistant" pitchFamily="2" charset="-79"/>
                <a:cs typeface="Assistant" pitchFamily="2" charset="-79"/>
              </a:rPr>
              <a:t>På denna nivå betonas att barnen lär sig att träna. Verksamheten har en tydligare inriktning på att lära sig innebandyteknik, själva spelet och allmänna idrottsliga färdigheter. Tävlingar förekommer och är avpassade för ålder och mognad, men det är inte fokus för verksamheten. Utövande av andra idrotter och aktiviteter främjas.</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Rörelseglädje (6-9 år) – grön</a:t>
            </a:r>
          </a:p>
          <a:p>
            <a:pPr algn="l"/>
            <a:r>
              <a:rPr lang="sv-SE" sz="1200" b="0" i="0" dirty="0">
                <a:solidFill>
                  <a:srgbClr val="000000"/>
                </a:solidFill>
                <a:effectLst/>
                <a:latin typeface="Assistant" pitchFamily="2" charset="-79"/>
                <a:cs typeface="Assistant" pitchFamily="2" charset="-79"/>
              </a:rPr>
              <a:t>Nivån ”Rörelseglädje” präglas av att ha kul i sitt idrottande och fortsätta att utveckla de motoriska grundformerna. Själva spelet och innebandytekniken introduceras på ett lekfullt sätt och innebandyträningen genomförs med fördel i form av roliga aktiviteter och lekar.</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Lek och rörelse (0-6 år) – ljusgrön</a:t>
            </a:r>
          </a:p>
          <a:p>
            <a:pPr algn="l"/>
            <a:r>
              <a:rPr lang="sv-SE" sz="1200" b="0" i="0" dirty="0">
                <a:solidFill>
                  <a:srgbClr val="000000"/>
                </a:solidFill>
                <a:effectLst/>
                <a:latin typeface="Assistant" pitchFamily="2" charset="-79"/>
                <a:cs typeface="Assistant" pitchFamily="2" charset="-79"/>
              </a:rPr>
              <a:t>Denna nivå är inte särskilt inriktat gentemot innebandy utan kan bedrivas i olika idrottsliga sammanhang. Här ska lek och rörelse stå i fokus och fysisk aktivitet utgör en rolig del av barns liv. Träningen är varierad med enkla aktiviteter där deltagarna får använda sin fantasi och uppleva rörelseglädje</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64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8140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9069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02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39086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2529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17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209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4510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9969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6573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507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18600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37315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43482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12681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9143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86901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28231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6848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7771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4273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a:spLocks noGrp="1"/>
          </p:cNvSpPr>
          <p:nvPr>
            <p:ph type="pic" idx="2"/>
          </p:nvPr>
        </p:nvSpPr>
        <p:spPr>
          <a:xfrm>
            <a:off x="5183188" y="987425"/>
            <a:ext cx="6172200" cy="4873625"/>
          </a:xfrm>
          <a:prstGeom prst="rect">
            <a:avLst/>
          </a:prstGeom>
          <a:noFill/>
          <a:ln>
            <a:noFill/>
          </a:ln>
        </p:spPr>
      </p:sp>
      <p:sp>
        <p:nvSpPr>
          <p:cNvPr id="80" name="Google Shape;80;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5607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2024-10-13</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1636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2024-10-13</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72950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ats.innebandy.se/sasong/42/serie/38773/spelprogram/full" TargetMode="External"/><Relationship Id="rId2" Type="http://schemas.openxmlformats.org/officeDocument/2006/relationships/hyperlink" Target="https://stats.innebandy.se/sasong/42/serie/38769/spelprogram"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s://www.innebandy.se/utveckling/svensk-innebandys-utvecklingsmodell-siu/siu-modellens-olika-niva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5303912" y="1655603"/>
            <a:ext cx="5760640" cy="2288225"/>
          </a:xfrm>
          <a:prstGeom prst="rect">
            <a:avLst/>
          </a:prstGeom>
        </p:spPr>
        <p:txBody>
          <a:bodyPr vert="horz" lIns="91440" tIns="45720" rIns="91440" bIns="45720" rtlCol="0" anchor="b">
            <a:normAutofit/>
          </a:bodyPr>
          <a:lstStyle/>
          <a:p>
            <a:pPr>
              <a:lnSpc>
                <a:spcPct val="90000"/>
              </a:lnSpc>
              <a:spcBef>
                <a:spcPct val="0"/>
              </a:spcBef>
              <a:spcAft>
                <a:spcPts val="600"/>
              </a:spcAft>
              <a:buClrTx/>
              <a:buFontTx/>
              <a:buNone/>
            </a:pP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Välkomna</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till </a:t>
            </a: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säsongen</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2024/2025</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US" sz="1800" kern="1200" dirty="0">
              <a:solidFill>
                <a:prstClr val="white"/>
              </a:solidFill>
              <a:latin typeface="Calibri" panose="020F0502020204030204"/>
              <a:ea typeface="+mn-ea"/>
              <a:cs typeface="+mn-cs"/>
            </a:endParaRPr>
          </a:p>
        </p:txBody>
      </p:sp>
      <p:pic>
        <p:nvPicPr>
          <p:cNvPr id="3" name="Bildobjekt 2">
            <a:extLst>
              <a:ext uri="{FF2B5EF4-FFF2-40B4-BE49-F238E27FC236}">
                <a16:creationId xmlns:a16="http://schemas.microsoft.com/office/drawing/2014/main" id="{080FA0E5-2703-781D-31C8-FF2CFEFE6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16" y="1844824"/>
            <a:ext cx="4719439" cy="2872701"/>
          </a:xfrm>
          <a:prstGeom prst="rect">
            <a:avLst/>
          </a:prstGeom>
        </p:spPr>
      </p:pic>
    </p:spTree>
    <p:extLst>
      <p:ext uri="{BB962C8B-B14F-4D97-AF65-F5344CB8AC3E}">
        <p14:creationId xmlns:p14="http://schemas.microsoft.com/office/powerpoint/2010/main" val="924826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0153A9-0B06-E12E-DF10-3C689690E9E2}"/>
              </a:ext>
            </a:extLst>
          </p:cNvPr>
          <p:cNvSpPr>
            <a:spLocks noGrp="1"/>
          </p:cNvSpPr>
          <p:nvPr>
            <p:ph type="ctrTitle"/>
          </p:nvPr>
        </p:nvSpPr>
        <p:spPr/>
        <p:txBody>
          <a:bodyPr>
            <a:normAutofit fontScale="90000"/>
          </a:bodyPr>
          <a:lstStyle/>
          <a:p>
            <a:r>
              <a:rPr lang="sv-SE" dirty="0"/>
              <a:t>Tränare</a:t>
            </a:r>
            <a:br>
              <a:rPr lang="sv-SE" dirty="0"/>
            </a:br>
            <a:br>
              <a:rPr lang="sv-SE" dirty="0"/>
            </a:br>
            <a:endParaRPr lang="sv-SE" dirty="0"/>
          </a:p>
        </p:txBody>
      </p:sp>
      <p:sp>
        <p:nvSpPr>
          <p:cNvPr id="3" name="Underrubrik 2">
            <a:extLst>
              <a:ext uri="{FF2B5EF4-FFF2-40B4-BE49-F238E27FC236}">
                <a16:creationId xmlns:a16="http://schemas.microsoft.com/office/drawing/2014/main" id="{88E2E04F-C1BF-319E-D818-4937DD406F0A}"/>
              </a:ext>
            </a:extLst>
          </p:cNvPr>
          <p:cNvSpPr>
            <a:spLocks noGrp="1"/>
          </p:cNvSpPr>
          <p:nvPr>
            <p:ph type="subTitle" idx="1"/>
          </p:nvPr>
        </p:nvSpPr>
        <p:spPr>
          <a:xfrm>
            <a:off x="1524000" y="2564904"/>
            <a:ext cx="9324528" cy="2692896"/>
          </a:xfrm>
        </p:spPr>
        <p:txBody>
          <a:bodyPr>
            <a:normAutofit/>
          </a:bodyPr>
          <a:lstStyle/>
          <a:p>
            <a:r>
              <a:rPr lang="sv-SE" dirty="0"/>
              <a:t>Hannes </a:t>
            </a:r>
            <a:r>
              <a:rPr lang="sv-SE" dirty="0" err="1"/>
              <a:t>Lidbeck</a:t>
            </a:r>
            <a:endParaRPr lang="sv-SE" dirty="0"/>
          </a:p>
          <a:p>
            <a:r>
              <a:rPr lang="sv-SE" dirty="0"/>
              <a:t>Jenny Eriksson</a:t>
            </a:r>
          </a:p>
          <a:p>
            <a:r>
              <a:rPr lang="sv-SE" dirty="0"/>
              <a:t>Simon Asplund</a:t>
            </a:r>
          </a:p>
          <a:p>
            <a:r>
              <a:rPr lang="sv-SE" dirty="0"/>
              <a:t>Jacob </a:t>
            </a:r>
            <a:r>
              <a:rPr lang="sv-SE" dirty="0" err="1"/>
              <a:t>Wind</a:t>
            </a:r>
            <a:endParaRPr lang="sv-SE" dirty="0"/>
          </a:p>
          <a:p>
            <a:r>
              <a:rPr lang="sv-SE" dirty="0"/>
              <a:t>Lisa Hultman</a:t>
            </a:r>
          </a:p>
        </p:txBody>
      </p:sp>
    </p:spTree>
    <p:extLst>
      <p:ext uri="{BB962C8B-B14F-4D97-AF65-F5344CB8AC3E}">
        <p14:creationId xmlns:p14="http://schemas.microsoft.com/office/powerpoint/2010/main" val="390374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51722D-78B8-BAB1-B548-10F7A7771808}"/>
              </a:ext>
            </a:extLst>
          </p:cNvPr>
          <p:cNvSpPr>
            <a:spLocks noGrp="1"/>
          </p:cNvSpPr>
          <p:nvPr>
            <p:ph type="ctrTitle"/>
          </p:nvPr>
        </p:nvSpPr>
        <p:spPr/>
        <p:txBody>
          <a:bodyPr>
            <a:normAutofit fontScale="90000"/>
          </a:bodyPr>
          <a:lstStyle/>
          <a:p>
            <a:br>
              <a:rPr lang="sv-SE" dirty="0"/>
            </a:br>
            <a:br>
              <a:rPr lang="sv-SE" dirty="0"/>
            </a:br>
            <a:endParaRPr lang="sv-SE" dirty="0"/>
          </a:p>
        </p:txBody>
      </p:sp>
      <p:sp>
        <p:nvSpPr>
          <p:cNvPr id="3" name="Underrubrik 2">
            <a:extLst>
              <a:ext uri="{FF2B5EF4-FFF2-40B4-BE49-F238E27FC236}">
                <a16:creationId xmlns:a16="http://schemas.microsoft.com/office/drawing/2014/main" id="{3D22B0EE-0882-EF64-F34E-A84224B5F4E9}"/>
              </a:ext>
            </a:extLst>
          </p:cNvPr>
          <p:cNvSpPr>
            <a:spLocks noGrp="1"/>
          </p:cNvSpPr>
          <p:nvPr>
            <p:ph type="subTitle" idx="1"/>
          </p:nvPr>
        </p:nvSpPr>
        <p:spPr>
          <a:xfrm>
            <a:off x="1524000" y="1052736"/>
            <a:ext cx="9540552" cy="5256584"/>
          </a:xfrm>
        </p:spPr>
        <p:txBody>
          <a:bodyPr>
            <a:normAutofit fontScale="92500" lnSpcReduction="10000"/>
          </a:bodyPr>
          <a:lstStyle/>
          <a:p>
            <a:endParaRPr lang="sv-SE" dirty="0"/>
          </a:p>
          <a:p>
            <a:r>
              <a:rPr lang="sv-SE" dirty="0"/>
              <a:t>Fler tränare/ledare! </a:t>
            </a:r>
            <a:r>
              <a:rPr lang="sv-SE" dirty="0">
                <a:sym typeface="Wingdings" panose="05000000000000000000" pitchFamily="2" charset="2"/>
              </a:rPr>
              <a:t> </a:t>
            </a:r>
          </a:p>
          <a:p>
            <a:r>
              <a:rPr lang="sv-SE" dirty="0"/>
              <a:t>Många barn- två hallar? </a:t>
            </a:r>
          </a:p>
          <a:p>
            <a:endParaRPr lang="sv-SE" dirty="0">
              <a:sym typeface="Wingdings" panose="05000000000000000000" pitchFamily="2" charset="2"/>
            </a:endParaRPr>
          </a:p>
          <a:p>
            <a:r>
              <a:rPr lang="sv-SE" dirty="0">
                <a:sym typeface="Wingdings" panose="05000000000000000000" pitchFamily="2" charset="2"/>
              </a:rPr>
              <a:t>Förväntningar om bra språkbruk, vi är ett lag trivs och har det bra tillsammans.</a:t>
            </a:r>
          </a:p>
          <a:p>
            <a:endParaRPr lang="sv-SE" dirty="0">
              <a:sym typeface="Wingdings" panose="05000000000000000000" pitchFamily="2" charset="2"/>
            </a:endParaRPr>
          </a:p>
          <a:p>
            <a:r>
              <a:rPr lang="sv-SE" dirty="0" err="1">
                <a:sym typeface="Wingdings" panose="05000000000000000000" pitchFamily="2" charset="2"/>
              </a:rPr>
              <a:t>Sibben</a:t>
            </a:r>
            <a:r>
              <a:rPr lang="sv-SE" dirty="0">
                <a:sym typeface="Wingdings" panose="05000000000000000000" pitchFamily="2" charset="2"/>
              </a:rPr>
              <a:t> Cup-föräldrar – fördela arbetspass, delge information</a:t>
            </a:r>
          </a:p>
          <a:p>
            <a:endParaRPr lang="sv-SE" dirty="0">
              <a:sym typeface="Wingdings" panose="05000000000000000000" pitchFamily="2" charset="2"/>
            </a:endParaRPr>
          </a:p>
          <a:p>
            <a:r>
              <a:rPr lang="sv-SE" dirty="0">
                <a:sym typeface="Wingdings" panose="05000000000000000000" pitchFamily="2" charset="2"/>
              </a:rPr>
              <a:t>Idrottsrabatten</a:t>
            </a:r>
          </a:p>
          <a:p>
            <a:endParaRPr lang="sv-SE" dirty="0">
              <a:sym typeface="Wingdings" panose="05000000000000000000" pitchFamily="2" charset="2"/>
            </a:endParaRPr>
          </a:p>
          <a:p>
            <a:r>
              <a:rPr lang="sv-SE" dirty="0">
                <a:sym typeface="Wingdings" panose="05000000000000000000" pitchFamily="2" charset="2"/>
              </a:rPr>
              <a:t> </a:t>
            </a:r>
            <a:r>
              <a:rPr lang="sv-SE" dirty="0"/>
              <a:t>Röd och svart lag, indelning på laget.se</a:t>
            </a:r>
          </a:p>
          <a:p>
            <a:r>
              <a:rPr lang="sv-SE" dirty="0"/>
              <a:t>Kallelse till matcher </a:t>
            </a:r>
          </a:p>
          <a:p>
            <a:r>
              <a:rPr lang="sv-SE" dirty="0"/>
              <a:t>”Bli medlem” laget.se</a:t>
            </a:r>
          </a:p>
          <a:p>
            <a:endParaRPr lang="sv-SE" dirty="0"/>
          </a:p>
          <a:p>
            <a:endParaRPr lang="sv-SE" dirty="0"/>
          </a:p>
        </p:txBody>
      </p:sp>
    </p:spTree>
    <p:extLst>
      <p:ext uri="{BB962C8B-B14F-4D97-AF65-F5344CB8AC3E}">
        <p14:creationId xmlns:p14="http://schemas.microsoft.com/office/powerpoint/2010/main" val="161962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0FC39-50F7-D6CE-F711-CD48E14EF6D8}"/>
              </a:ext>
            </a:extLst>
          </p:cNvPr>
          <p:cNvSpPr>
            <a:spLocks noGrp="1"/>
          </p:cNvSpPr>
          <p:nvPr>
            <p:ph type="ctrTitle"/>
          </p:nvPr>
        </p:nvSpPr>
        <p:spPr>
          <a:xfrm>
            <a:off x="1524000" y="188640"/>
            <a:ext cx="9144000" cy="1080120"/>
          </a:xfrm>
        </p:spPr>
        <p:txBody>
          <a:bodyPr/>
          <a:lstStyle/>
          <a:p>
            <a:r>
              <a:rPr lang="sv-SE" dirty="0"/>
              <a:t>Matcher</a:t>
            </a:r>
          </a:p>
        </p:txBody>
      </p:sp>
      <p:sp>
        <p:nvSpPr>
          <p:cNvPr id="3" name="Underrubrik 2">
            <a:extLst>
              <a:ext uri="{FF2B5EF4-FFF2-40B4-BE49-F238E27FC236}">
                <a16:creationId xmlns:a16="http://schemas.microsoft.com/office/drawing/2014/main" id="{C26CFF1A-507F-733B-F7AE-EA1F51D4557E}"/>
              </a:ext>
            </a:extLst>
          </p:cNvPr>
          <p:cNvSpPr>
            <a:spLocks noGrp="1"/>
          </p:cNvSpPr>
          <p:nvPr>
            <p:ph type="subTitle" idx="1"/>
          </p:nvPr>
        </p:nvSpPr>
        <p:spPr>
          <a:xfrm>
            <a:off x="1483534" y="4365104"/>
            <a:ext cx="9144000" cy="1655762"/>
          </a:xfrm>
        </p:spPr>
        <p:txBody>
          <a:bodyPr/>
          <a:lstStyle/>
          <a:p>
            <a:endParaRPr lang="sv-SE" dirty="0">
              <a:hlinkClick r:id="rId2"/>
            </a:endParaRPr>
          </a:p>
          <a:p>
            <a:r>
              <a:rPr lang="sv-SE" dirty="0">
                <a:hlinkClick r:id="rId2"/>
              </a:rPr>
              <a:t>Svensk Innebandy</a:t>
            </a:r>
            <a:r>
              <a:rPr lang="sv-SE" dirty="0"/>
              <a:t> Skövde IBF p17 röd (27/10, 10/11, 7/12 (Skövde))</a:t>
            </a:r>
          </a:p>
          <a:p>
            <a:r>
              <a:rPr lang="sv-SE" dirty="0">
                <a:hlinkClick r:id="rId3"/>
              </a:rPr>
              <a:t>Svensk Innebandy</a:t>
            </a:r>
            <a:r>
              <a:rPr lang="sv-SE" dirty="0"/>
              <a:t> Skövde IBF p17 svart (27/10, 23/11 (Skövde), 21/12)</a:t>
            </a:r>
          </a:p>
          <a:p>
            <a:endParaRPr lang="sv-SE" dirty="0"/>
          </a:p>
        </p:txBody>
      </p:sp>
      <p:pic>
        <p:nvPicPr>
          <p:cNvPr id="5" name="Bildobjekt 4">
            <a:extLst>
              <a:ext uri="{FF2B5EF4-FFF2-40B4-BE49-F238E27FC236}">
                <a16:creationId xmlns:a16="http://schemas.microsoft.com/office/drawing/2014/main" id="{70E29F5C-73C9-0514-95F5-1CD113814FEC}"/>
              </a:ext>
            </a:extLst>
          </p:cNvPr>
          <p:cNvPicPr>
            <a:picLocks noChangeAspect="1"/>
          </p:cNvPicPr>
          <p:nvPr/>
        </p:nvPicPr>
        <p:blipFill>
          <a:blip r:embed="rId4"/>
          <a:stretch>
            <a:fillRect/>
          </a:stretch>
        </p:blipFill>
        <p:spPr>
          <a:xfrm>
            <a:off x="6096000" y="1376162"/>
            <a:ext cx="5735960" cy="2753084"/>
          </a:xfrm>
          <a:prstGeom prst="rect">
            <a:avLst/>
          </a:prstGeom>
        </p:spPr>
      </p:pic>
      <p:pic>
        <p:nvPicPr>
          <p:cNvPr id="7" name="Bildobjekt 6">
            <a:extLst>
              <a:ext uri="{FF2B5EF4-FFF2-40B4-BE49-F238E27FC236}">
                <a16:creationId xmlns:a16="http://schemas.microsoft.com/office/drawing/2014/main" id="{2ECCA5A1-71DE-824C-86D3-41AFDB08458B}"/>
              </a:ext>
            </a:extLst>
          </p:cNvPr>
          <p:cNvPicPr>
            <a:picLocks noChangeAspect="1"/>
          </p:cNvPicPr>
          <p:nvPr/>
        </p:nvPicPr>
        <p:blipFill>
          <a:blip r:embed="rId5"/>
          <a:stretch>
            <a:fillRect/>
          </a:stretch>
        </p:blipFill>
        <p:spPr>
          <a:xfrm>
            <a:off x="360040" y="1376162"/>
            <a:ext cx="5695494" cy="2700910"/>
          </a:xfrm>
          <a:prstGeom prst="rect">
            <a:avLst/>
          </a:prstGeom>
        </p:spPr>
      </p:pic>
    </p:spTree>
    <p:extLst>
      <p:ext uri="{BB962C8B-B14F-4D97-AF65-F5344CB8AC3E}">
        <p14:creationId xmlns:p14="http://schemas.microsoft.com/office/powerpoint/2010/main" val="136930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627469A-9889-9D0A-9324-432C61B759D9}"/>
              </a:ext>
            </a:extLst>
          </p:cNvPr>
          <p:cNvPicPr>
            <a:picLocks noChangeAspect="1"/>
          </p:cNvPicPr>
          <p:nvPr/>
        </p:nvPicPr>
        <p:blipFill>
          <a:blip r:embed="rId2"/>
          <a:stretch>
            <a:fillRect/>
          </a:stretch>
        </p:blipFill>
        <p:spPr>
          <a:xfrm>
            <a:off x="1390776" y="0"/>
            <a:ext cx="9410448" cy="6858000"/>
          </a:xfrm>
          <a:prstGeom prst="rect">
            <a:avLst/>
          </a:prstGeom>
        </p:spPr>
      </p:pic>
    </p:spTree>
    <p:extLst>
      <p:ext uri="{BB962C8B-B14F-4D97-AF65-F5344CB8AC3E}">
        <p14:creationId xmlns:p14="http://schemas.microsoft.com/office/powerpoint/2010/main" val="143647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476672"/>
            <a:ext cx="11768866" cy="626469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en-US" sz="3100" b="1" u="sng" dirty="0" err="1"/>
              <a:t>Vårt</a:t>
            </a:r>
            <a:r>
              <a:rPr lang="en-US" sz="3100" b="1" u="sng" dirty="0"/>
              <a:t> lags </a:t>
            </a:r>
            <a:r>
              <a:rPr lang="en-US" sz="3100" b="1" u="sng" dirty="0" err="1"/>
              <a:t>uppgifter</a:t>
            </a:r>
            <a:r>
              <a:rPr lang="en-US" sz="3100" b="1" u="sng" dirty="0"/>
              <a:t> under </a:t>
            </a:r>
            <a:r>
              <a:rPr lang="en-US" sz="3100" b="1" u="sng" dirty="0" err="1"/>
              <a:t>säsongen</a:t>
            </a:r>
            <a:r>
              <a:rPr lang="en-US" sz="3100" b="1" u="sng" dirty="0"/>
              <a:t> 24/25.</a:t>
            </a:r>
            <a:br>
              <a:rPr lang="en-US" sz="3100" b="1" dirty="0"/>
            </a:br>
            <a:br>
              <a:rPr lang="en-US" sz="3100" b="1" dirty="0"/>
            </a:br>
            <a:r>
              <a:rPr lang="en-US" sz="3100" b="1" dirty="0" err="1"/>
              <a:t>Sälja</a:t>
            </a:r>
            <a:r>
              <a:rPr lang="en-US" sz="3100" b="1" dirty="0"/>
              <a:t> </a:t>
            </a:r>
            <a:r>
              <a:rPr lang="en-US" sz="3100" b="1" dirty="0" err="1"/>
              <a:t>idrottsrabatten</a:t>
            </a:r>
            <a:r>
              <a:rPr lang="en-US" sz="3100" b="1" dirty="0"/>
              <a:t>: </a:t>
            </a:r>
            <a:br>
              <a:rPr lang="en-US" sz="3100" b="1" dirty="0"/>
            </a:br>
            <a:r>
              <a:rPr lang="en-US" sz="3100" b="1" dirty="0"/>
              <a:t>- 5 </a:t>
            </a:r>
            <a:r>
              <a:rPr lang="en-US" sz="3100" b="1" dirty="0" err="1"/>
              <a:t>st</a:t>
            </a:r>
            <a:r>
              <a:rPr lang="en-US" sz="3100" b="1" dirty="0"/>
              <a:t> </a:t>
            </a:r>
            <a:r>
              <a:rPr lang="en-US" sz="3100" b="1" dirty="0" err="1"/>
              <a:t>häften</a:t>
            </a:r>
            <a:r>
              <a:rPr lang="en-US" sz="3100" b="1" dirty="0"/>
              <a:t> per </a:t>
            </a:r>
            <a:r>
              <a:rPr lang="en-US" sz="3100" b="1" dirty="0" err="1"/>
              <a:t>spelare</a:t>
            </a:r>
            <a:r>
              <a:rPr lang="en-US" sz="3100" b="1" dirty="0"/>
              <a:t> under </a:t>
            </a:r>
            <a:r>
              <a:rPr lang="en-US" sz="3100" b="1" dirty="0" err="1"/>
              <a:t>hösten</a:t>
            </a:r>
            <a:r>
              <a:rPr lang="en-US" sz="3100" b="1" dirty="0"/>
              <a:t> (inga </a:t>
            </a:r>
            <a:r>
              <a:rPr lang="en-US" sz="3100" b="1" dirty="0" err="1"/>
              <a:t>på</a:t>
            </a:r>
            <a:r>
              <a:rPr lang="en-US" sz="3100" b="1" dirty="0"/>
              <a:t> </a:t>
            </a:r>
            <a:r>
              <a:rPr lang="en-US" sz="3100" b="1" dirty="0" err="1"/>
              <a:t>våren</a:t>
            </a:r>
            <a:r>
              <a:rPr lang="en-US" sz="3100" b="1" dirty="0"/>
              <a:t>)</a:t>
            </a:r>
            <a:br>
              <a:rPr lang="en-US" sz="3100" b="1" dirty="0"/>
            </a:br>
            <a:br>
              <a:rPr lang="en-US" sz="3100" b="1" dirty="0"/>
            </a:br>
            <a:r>
              <a:rPr lang="en-US" sz="3100" b="1" dirty="0" err="1"/>
              <a:t>Arbete</a:t>
            </a:r>
            <a:r>
              <a:rPr lang="en-US" sz="3100" b="1" dirty="0"/>
              <a:t> under </a:t>
            </a:r>
            <a:r>
              <a:rPr lang="en-US" sz="3100" b="1" dirty="0" err="1"/>
              <a:t>Sibben</a:t>
            </a:r>
            <a:r>
              <a:rPr lang="en-US" sz="3100" b="1" dirty="0"/>
              <a:t> Cup: </a:t>
            </a:r>
            <a:br>
              <a:rPr lang="en-US" sz="3100" b="1" dirty="0"/>
            </a:br>
            <a:r>
              <a:rPr lang="en-US" sz="3100" b="1" dirty="0"/>
              <a:t>- 9 </a:t>
            </a:r>
            <a:r>
              <a:rPr lang="en-US" sz="3100" b="1" dirty="0" err="1"/>
              <a:t>timmar</a:t>
            </a:r>
            <a:r>
              <a:rPr lang="en-US" sz="3100" b="1" dirty="0"/>
              <a:t> </a:t>
            </a:r>
            <a:r>
              <a:rPr lang="en-US" sz="3100" b="1" dirty="0" err="1"/>
              <a:t>arbete</a:t>
            </a:r>
            <a:r>
              <a:rPr lang="en-US" sz="3100" b="1" dirty="0"/>
              <a:t> per </a:t>
            </a:r>
            <a:r>
              <a:rPr lang="en-US" sz="3100" b="1" dirty="0" err="1"/>
              <a:t>spelare</a:t>
            </a:r>
            <a:r>
              <a:rPr lang="en-US" sz="3100" b="1" dirty="0"/>
              <a:t> under </a:t>
            </a:r>
            <a:r>
              <a:rPr lang="en-US" sz="3100" b="1" dirty="0" err="1"/>
              <a:t>cupen</a:t>
            </a:r>
            <a:r>
              <a:rPr lang="en-US" sz="3100" b="1" dirty="0"/>
              <a:t> (3-5 </a:t>
            </a:r>
            <a:r>
              <a:rPr lang="en-US" sz="3100" b="1" dirty="0" err="1"/>
              <a:t>januari</a:t>
            </a:r>
            <a:r>
              <a:rPr lang="en-US" sz="3100" b="1" dirty="0"/>
              <a:t>)</a:t>
            </a:r>
            <a:br>
              <a:rPr lang="en-US" sz="3100" b="1" dirty="0"/>
            </a:br>
            <a:br>
              <a:rPr lang="en-US" sz="3100" b="1" dirty="0"/>
            </a:br>
            <a:r>
              <a:rPr lang="en-US" sz="3100" b="1" dirty="0" err="1"/>
              <a:t>Arrangemang</a:t>
            </a:r>
            <a:r>
              <a:rPr lang="en-US" sz="3100" b="1" dirty="0"/>
              <a:t> av </a:t>
            </a:r>
            <a:r>
              <a:rPr lang="en-US" sz="3100" b="1" dirty="0" err="1"/>
              <a:t>eget</a:t>
            </a:r>
            <a:r>
              <a:rPr lang="en-US" sz="3100" b="1" dirty="0"/>
              <a:t> lags </a:t>
            </a:r>
            <a:r>
              <a:rPr lang="en-US" sz="3100" b="1" dirty="0" err="1"/>
              <a:t>hemmamatcher</a:t>
            </a:r>
            <a:r>
              <a:rPr lang="en-US" sz="3100" b="1" dirty="0"/>
              <a:t>:</a:t>
            </a:r>
            <a:br>
              <a:rPr lang="en-US" sz="3100" b="1" dirty="0"/>
            </a:br>
            <a:r>
              <a:rPr lang="en-US" sz="3100" b="1" dirty="0"/>
              <a:t>- </a:t>
            </a:r>
            <a:r>
              <a:rPr lang="en-US" sz="3100" b="1" dirty="0" err="1"/>
              <a:t>Hallvärd</a:t>
            </a:r>
            <a:r>
              <a:rPr lang="en-US" sz="3100" b="1" dirty="0"/>
              <a:t> (</a:t>
            </a:r>
            <a:r>
              <a:rPr lang="en-US" sz="3100" b="1" dirty="0" err="1"/>
              <a:t>minst</a:t>
            </a:r>
            <a:r>
              <a:rPr lang="en-US" sz="3100" b="1" dirty="0"/>
              <a:t> 1 </a:t>
            </a:r>
            <a:r>
              <a:rPr lang="en-US" sz="3100" b="1" dirty="0" err="1"/>
              <a:t>vuxen</a:t>
            </a:r>
            <a:r>
              <a:rPr lang="en-US" sz="3100" b="1" dirty="0"/>
              <a:t>)</a:t>
            </a:r>
            <a:br>
              <a:rPr lang="en-US" sz="3100" b="1" dirty="0"/>
            </a:br>
            <a:r>
              <a:rPr lang="en-US" sz="3100" b="1" dirty="0"/>
              <a:t>- </a:t>
            </a:r>
            <a:r>
              <a:rPr lang="en-US" sz="3100" b="1" dirty="0" err="1"/>
              <a:t>Sekretariat</a:t>
            </a:r>
            <a:r>
              <a:rPr lang="en-US" sz="3100" b="1" dirty="0"/>
              <a:t> (1 </a:t>
            </a:r>
            <a:r>
              <a:rPr lang="en-US" sz="3100" b="1" dirty="0" err="1"/>
              <a:t>st</a:t>
            </a:r>
            <a:r>
              <a:rPr lang="en-US" sz="3100" b="1" dirty="0"/>
              <a:t> </a:t>
            </a:r>
            <a:r>
              <a:rPr lang="en-US" sz="3100" b="1" dirty="0" err="1"/>
              <a:t>klockan</a:t>
            </a:r>
            <a:r>
              <a:rPr lang="en-US" sz="3100" b="1" dirty="0"/>
              <a:t> </a:t>
            </a:r>
            <a:r>
              <a:rPr lang="en-US" sz="3100" b="1" dirty="0" err="1"/>
              <a:t>och</a:t>
            </a:r>
            <a:r>
              <a:rPr lang="en-US" sz="3100" b="1" dirty="0"/>
              <a:t> 1 </a:t>
            </a:r>
            <a:r>
              <a:rPr lang="en-US" sz="3100" b="1" dirty="0" err="1"/>
              <a:t>st</a:t>
            </a:r>
            <a:r>
              <a:rPr lang="en-US" sz="3100" b="1" dirty="0"/>
              <a:t> </a:t>
            </a:r>
            <a:r>
              <a:rPr lang="en-US" sz="3100" b="1" dirty="0" err="1"/>
              <a:t>matchprotokoll</a:t>
            </a:r>
            <a:r>
              <a:rPr lang="en-US" sz="3100" b="1" dirty="0"/>
              <a:t>)</a:t>
            </a:r>
            <a:br>
              <a:rPr lang="en-US" sz="3100" b="1" dirty="0"/>
            </a:br>
            <a:r>
              <a:rPr lang="en-US" sz="3100" b="1" dirty="0"/>
              <a:t>- </a:t>
            </a:r>
            <a:r>
              <a:rPr lang="en-US" sz="3100" b="1" dirty="0" err="1"/>
              <a:t>Gärna</a:t>
            </a:r>
            <a:r>
              <a:rPr lang="en-US" sz="3100" b="1" dirty="0"/>
              <a:t> </a:t>
            </a:r>
            <a:r>
              <a:rPr lang="en-US" sz="3100" b="1" dirty="0" err="1"/>
              <a:t>även</a:t>
            </a:r>
            <a:r>
              <a:rPr lang="en-US" sz="3100" b="1" dirty="0"/>
              <a:t> Musik </a:t>
            </a:r>
            <a:r>
              <a:rPr lang="en-US" sz="3100" b="1" dirty="0" err="1"/>
              <a:t>och</a:t>
            </a:r>
            <a:r>
              <a:rPr lang="en-US" sz="3100" b="1" dirty="0"/>
              <a:t> Streaming</a:t>
            </a:r>
            <a:br>
              <a:rPr lang="en-US" sz="3100" b="1" dirty="0"/>
            </a:br>
            <a:br>
              <a:rPr lang="en-US" sz="3100" b="1" dirty="0"/>
            </a:br>
            <a:r>
              <a:rPr lang="en-US" sz="3100" b="1" dirty="0" err="1"/>
              <a:t>Övriga</a:t>
            </a:r>
            <a:r>
              <a:rPr lang="en-US" sz="3100" b="1" dirty="0"/>
              <a:t> </a:t>
            </a:r>
            <a:r>
              <a:rPr lang="en-US" sz="3100" b="1" dirty="0" err="1"/>
              <a:t>uppgifter</a:t>
            </a:r>
            <a:r>
              <a:rPr lang="en-US" sz="3100" b="1" dirty="0"/>
              <a:t> </a:t>
            </a:r>
            <a:r>
              <a:rPr lang="en-US" sz="3100" b="1" dirty="0" err="1"/>
              <a:t>åt</a:t>
            </a:r>
            <a:r>
              <a:rPr lang="en-US" sz="3100" b="1" dirty="0"/>
              <a:t> </a:t>
            </a:r>
            <a:r>
              <a:rPr lang="en-US" sz="3100" b="1" dirty="0" err="1"/>
              <a:t>föreningen</a:t>
            </a:r>
            <a:r>
              <a:rPr lang="en-US" sz="3100" b="1" dirty="0"/>
              <a:t>:</a:t>
            </a:r>
            <a:br>
              <a:rPr lang="en-US" sz="3100" b="1" dirty="0"/>
            </a:br>
            <a:r>
              <a:rPr lang="en-US" sz="3100" b="1" dirty="0">
                <a:solidFill>
                  <a:srgbClr val="FF0000"/>
                </a:solidFill>
              </a:rPr>
              <a:t>Se </a:t>
            </a:r>
            <a:r>
              <a:rPr lang="en-US" sz="3100" b="1" dirty="0" err="1">
                <a:solidFill>
                  <a:srgbClr val="FF0000"/>
                </a:solidFill>
              </a:rPr>
              <a:t>särskilt</a:t>
            </a:r>
            <a:r>
              <a:rPr lang="en-US" sz="3100" b="1" dirty="0">
                <a:solidFill>
                  <a:srgbClr val="FF0000"/>
                </a:solidFill>
              </a:rPr>
              <a:t> </a:t>
            </a:r>
            <a:r>
              <a:rPr lang="en-US" sz="3100" b="1" dirty="0" err="1">
                <a:solidFill>
                  <a:srgbClr val="FF0000"/>
                </a:solidFill>
              </a:rPr>
              <a:t>dokument</a:t>
            </a:r>
            <a:r>
              <a:rPr lang="en-US" sz="3100" b="1" dirty="0">
                <a:solidFill>
                  <a:srgbClr val="FF0000"/>
                </a:solidFill>
              </a:rPr>
              <a:t> med </a:t>
            </a:r>
            <a:r>
              <a:rPr lang="en-US" sz="3100" b="1" dirty="0" err="1">
                <a:solidFill>
                  <a:srgbClr val="FF0000"/>
                </a:solidFill>
              </a:rPr>
              <a:t>ert</a:t>
            </a:r>
            <a:r>
              <a:rPr lang="en-US" sz="3100" b="1" dirty="0">
                <a:solidFill>
                  <a:srgbClr val="FF0000"/>
                </a:solidFill>
              </a:rPr>
              <a:t> lags </a:t>
            </a:r>
            <a:r>
              <a:rPr lang="en-US" sz="3100" b="1" dirty="0" err="1">
                <a:solidFill>
                  <a:srgbClr val="FF0000"/>
                </a:solidFill>
              </a:rPr>
              <a:t>uppgifter</a:t>
            </a:r>
            <a:r>
              <a:rPr lang="en-US" sz="3100" b="1" dirty="0">
                <a:solidFill>
                  <a:srgbClr val="FF0000"/>
                </a:solidFill>
              </a:rPr>
              <a:t>…</a:t>
            </a: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306633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5251316" cy="3843666"/>
          </a:xfrm>
        </p:spPr>
        <p:txBody>
          <a:bodyPr vert="horz" lIns="91440" tIns="45720" rIns="91440" bIns="45720" rtlCol="0">
            <a:normAutofit/>
          </a:bodyPr>
          <a:lstStyle/>
          <a:p>
            <a:pPr marL="457200" lvl="1" indent="0">
              <a:buNone/>
            </a:pPr>
            <a:r>
              <a:rPr lang="sv-SE" sz="2000" dirty="0">
                <a:latin typeface="+mj-lt"/>
              </a:rPr>
              <a:t>Vi bygger vår verksamhet på gemenskap, stolthet och glädje och vill erbjuda en verksamhet som skapar ett livslångt intresse för innebandy och träning. </a:t>
            </a:r>
          </a:p>
          <a:p>
            <a:pPr marL="457200" lvl="1" indent="0">
              <a:buNone/>
            </a:pPr>
            <a:endParaRPr lang="sv-SE" sz="2000" dirty="0">
              <a:latin typeface="+mj-lt"/>
            </a:endParaRPr>
          </a:p>
          <a:p>
            <a:pPr marL="457200" lvl="1" indent="0">
              <a:buNone/>
            </a:pPr>
            <a:r>
              <a:rPr lang="sv-SE" sz="2000" dirty="0">
                <a:latin typeface="+mj-lt"/>
              </a:rPr>
              <a:t>Vi är en del av den svenska idrottsrörelsen vilket innebär att vi delar målsättningarna att engagera så många som möjligt, så länge som möjligt, i en så bra verksamhet som möjligt. </a:t>
            </a:r>
            <a:r>
              <a:rPr lang="en-US" sz="2000" dirty="0">
                <a:latin typeface="+mj-lt"/>
              </a:rPr>
              <a:t> </a:t>
            </a:r>
          </a:p>
          <a:p>
            <a:pPr marL="0"/>
            <a:endParaRPr lang="en-US" sz="18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64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skrivning saknas.">
            <a:extLst>
              <a:ext uri="{FF2B5EF4-FFF2-40B4-BE49-F238E27FC236}">
                <a16:creationId xmlns:a16="http://schemas.microsoft.com/office/drawing/2014/main" id="{61872CC3-37AA-51E3-76CF-603CE94A7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815943" y="1004546"/>
            <a:ext cx="4189790" cy="549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sv-SE" sz="2000" dirty="0">
                <a:latin typeface="+mj-lt"/>
              </a:rPr>
              <a:t>Våra spelare är basen i vår verksamhet och organisationen runt spelarna bygger på ett ideellt engagemang. </a:t>
            </a:r>
          </a:p>
          <a:p>
            <a:pPr marL="228600" lvl="1" indent="0">
              <a:buNone/>
            </a:pPr>
            <a:endParaRPr lang="sv-SE" sz="2000" dirty="0">
              <a:latin typeface="+mj-lt"/>
            </a:endParaRPr>
          </a:p>
          <a:p>
            <a:pPr marL="228600" lvl="1" indent="0">
              <a:buNone/>
            </a:pPr>
            <a:r>
              <a:rPr lang="sv-SE" sz="2000" dirty="0">
                <a:latin typeface="+mj-lt"/>
              </a:rPr>
              <a:t>Vi har ca 90 ledare i föreningen. </a:t>
            </a:r>
            <a:r>
              <a:rPr lang="en-US" sz="2000" dirty="0">
                <a:latin typeface="+mj-lt"/>
              </a:rPr>
              <a:t>De </a:t>
            </a:r>
            <a:r>
              <a:rPr lang="en-US" sz="2000" dirty="0" err="1">
                <a:latin typeface="+mj-lt"/>
              </a:rPr>
              <a:t>går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a:t>
            </a:r>
            <a:r>
              <a:rPr lang="en-US" sz="2000" dirty="0" err="1">
                <a:latin typeface="+mj-lt"/>
              </a:rPr>
              <a:t>innebandy-förbundet</a:t>
            </a:r>
            <a:r>
              <a:rPr lang="en-US" sz="2000" dirty="0">
                <a:latin typeface="+mj-lt"/>
              </a:rPr>
              <a:t> </a:t>
            </a:r>
            <a:r>
              <a:rPr lang="en-US" sz="2000" dirty="0" err="1">
                <a:latin typeface="+mj-lt"/>
              </a:rPr>
              <a:t>anordnar</a:t>
            </a:r>
            <a:r>
              <a:rPr lang="en-US" sz="2000" dirty="0">
                <a:latin typeface="+mj-lt"/>
              </a:rPr>
              <a:t> </a:t>
            </a:r>
            <a:r>
              <a:rPr lang="en-US" sz="2000" dirty="0" err="1">
                <a:latin typeface="+mj-lt"/>
              </a:rPr>
              <a:t>så</a:t>
            </a:r>
            <a:r>
              <a:rPr lang="en-US" sz="2000" dirty="0">
                <a:latin typeface="+mj-lt"/>
              </a:rPr>
              <a:t> </a:t>
            </a:r>
            <a:r>
              <a:rPr lang="en-US" sz="2000" dirty="0" err="1">
                <a:latin typeface="+mj-lt"/>
              </a:rPr>
              <a:t>att</a:t>
            </a:r>
            <a:r>
              <a:rPr lang="en-US" sz="2000" dirty="0">
                <a:latin typeface="+mj-lt"/>
              </a:rPr>
              <a:t> de </a:t>
            </a:r>
            <a:r>
              <a:rPr lang="en-US" sz="2000" dirty="0" err="1">
                <a:latin typeface="+mj-lt"/>
              </a:rPr>
              <a:t>har</a:t>
            </a:r>
            <a:r>
              <a:rPr lang="en-US" sz="2000" dirty="0">
                <a:latin typeface="+mj-lt"/>
              </a:rPr>
              <a:t> </a:t>
            </a:r>
            <a:r>
              <a:rPr lang="en-US" sz="2000" dirty="0" err="1">
                <a:latin typeface="+mj-lt"/>
              </a:rPr>
              <a:t>rätt</a:t>
            </a:r>
            <a:r>
              <a:rPr lang="en-US" sz="2000" dirty="0">
                <a:latin typeface="+mj-lt"/>
              </a:rPr>
              <a:t> </a:t>
            </a:r>
            <a:r>
              <a:rPr lang="en-US" sz="2000" dirty="0" err="1">
                <a:latin typeface="+mj-lt"/>
              </a:rPr>
              <a:t>utbildning</a:t>
            </a:r>
            <a:r>
              <a:rPr lang="en-US" sz="2000" dirty="0">
                <a:latin typeface="+mj-lt"/>
              </a:rPr>
              <a:t> för </a:t>
            </a:r>
            <a:r>
              <a:rPr lang="en-US" sz="2000" dirty="0" err="1">
                <a:latin typeface="+mj-lt"/>
              </a:rPr>
              <a:t>lagets</a:t>
            </a:r>
            <a:r>
              <a:rPr lang="en-US" sz="2000" dirty="0">
                <a:latin typeface="+mj-lt"/>
              </a:rPr>
              <a:t> </a:t>
            </a:r>
            <a:r>
              <a:rPr lang="en-US" sz="2000" dirty="0" err="1">
                <a:latin typeface="+mj-lt"/>
              </a:rPr>
              <a:t>åldersnivå</a:t>
            </a:r>
            <a:r>
              <a:rPr lang="en-US" sz="2000" dirty="0">
                <a:latin typeface="+mj-lt"/>
              </a:rPr>
              <a:t>. Det </a:t>
            </a:r>
            <a:r>
              <a:rPr lang="en-US" sz="2000" dirty="0" err="1">
                <a:latin typeface="+mj-lt"/>
              </a:rPr>
              <a:t>finns</a:t>
            </a:r>
            <a:r>
              <a:rPr lang="en-US" sz="2000" dirty="0">
                <a:latin typeface="+mj-lt"/>
              </a:rPr>
              <a:t> </a:t>
            </a:r>
            <a:r>
              <a:rPr lang="en-US" sz="2000" dirty="0" err="1">
                <a:latin typeface="+mj-lt"/>
              </a:rPr>
              <a:t>också</a:t>
            </a:r>
            <a:r>
              <a:rPr lang="en-US" sz="2000" dirty="0">
                <a:latin typeface="+mj-lt"/>
              </a:rPr>
              <a:t> </a:t>
            </a:r>
            <a:r>
              <a:rPr lang="en-US" sz="2000" dirty="0" err="1">
                <a:latin typeface="+mj-lt"/>
              </a:rPr>
              <a:t>fler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vi </a:t>
            </a:r>
            <a:r>
              <a:rPr lang="en-US" sz="2000" dirty="0" err="1">
                <a:latin typeface="+mj-lt"/>
              </a:rPr>
              <a:t>erbjuder</a:t>
            </a:r>
            <a:r>
              <a:rPr lang="en-US" sz="2000" dirty="0">
                <a:latin typeface="+mj-lt"/>
              </a:rPr>
              <a:t> </a:t>
            </a:r>
            <a:r>
              <a:rPr lang="en-US" sz="2000" dirty="0" err="1">
                <a:latin typeface="+mj-lt"/>
              </a:rPr>
              <a:t>ledare</a:t>
            </a:r>
            <a:r>
              <a:rPr lang="en-US" sz="2000" dirty="0">
                <a:latin typeface="+mj-lt"/>
              </a:rPr>
              <a:t> och </a:t>
            </a:r>
            <a:r>
              <a:rPr lang="en-US" sz="2000" dirty="0" err="1">
                <a:latin typeface="+mj-lt"/>
              </a:rPr>
              <a:t>funktionärer</a:t>
            </a:r>
            <a:r>
              <a:rPr lang="en-US" sz="2000" dirty="0">
                <a:latin typeface="+mj-lt"/>
              </a:rPr>
              <a:t>.</a:t>
            </a:r>
          </a:p>
          <a:p>
            <a:pPr marL="457200" lvl="1" indent="0">
              <a:buNone/>
            </a:pPr>
            <a:endParaRPr lang="en-US" sz="2000" dirty="0">
              <a:latin typeface="+mj-lt"/>
            </a:endParaRPr>
          </a:p>
          <a:p>
            <a:pPr marL="228600" lvl="1" indent="0">
              <a:buNone/>
            </a:pPr>
            <a:r>
              <a:rPr lang="en-US" sz="2000" b="1" dirty="0" err="1">
                <a:latin typeface="+mj-lt"/>
              </a:rPr>
              <a:t>Visste</a:t>
            </a:r>
            <a:r>
              <a:rPr lang="en-US" sz="2000" b="1" dirty="0">
                <a:latin typeface="+mj-lt"/>
              </a:rPr>
              <a:t> du </a:t>
            </a:r>
            <a:r>
              <a:rPr lang="en-US" sz="2000" b="1" dirty="0" err="1">
                <a:latin typeface="+mj-lt"/>
              </a:rPr>
              <a:t>att</a:t>
            </a:r>
            <a:r>
              <a:rPr lang="en-US" sz="2000" b="1" dirty="0">
                <a:latin typeface="+mj-lt"/>
              </a:rPr>
              <a:t>? </a:t>
            </a:r>
          </a:p>
          <a:p>
            <a:pPr marL="228600" lvl="1" indent="0">
              <a:buNone/>
            </a:pPr>
            <a:r>
              <a:rPr lang="en-US" sz="2000" dirty="0" err="1">
                <a:latin typeface="+mj-lt"/>
              </a:rPr>
              <a:t>Alla</a:t>
            </a:r>
            <a:r>
              <a:rPr lang="en-US" sz="2000" dirty="0">
                <a:latin typeface="+mj-lt"/>
              </a:rPr>
              <a:t> </a:t>
            </a:r>
            <a:r>
              <a:rPr lang="en-US" sz="2000" dirty="0" err="1">
                <a:latin typeface="+mj-lt"/>
              </a:rPr>
              <a:t>ledare</a:t>
            </a:r>
            <a:r>
              <a:rPr lang="en-US" sz="2000" dirty="0">
                <a:latin typeface="+mj-lt"/>
              </a:rPr>
              <a:t> ska </a:t>
            </a:r>
            <a:r>
              <a:rPr lang="en-US" sz="2000" dirty="0" err="1">
                <a:latin typeface="+mj-lt"/>
              </a:rPr>
              <a:t>uppvisa</a:t>
            </a:r>
            <a:r>
              <a:rPr lang="en-US" sz="2000" dirty="0">
                <a:latin typeface="+mj-lt"/>
              </a:rPr>
              <a:t> </a:t>
            </a:r>
            <a:r>
              <a:rPr lang="en-US" sz="2000" dirty="0" err="1">
                <a:latin typeface="+mj-lt"/>
              </a:rPr>
              <a:t>registerutdrag</a:t>
            </a:r>
            <a:r>
              <a:rPr lang="en-US" sz="2000" dirty="0">
                <a:latin typeface="+mj-lt"/>
              </a:rPr>
              <a:t> </a:t>
            </a:r>
            <a:r>
              <a:rPr lang="en-US" sz="2000" dirty="0" err="1">
                <a:latin typeface="+mj-lt"/>
              </a:rPr>
              <a:t>ur</a:t>
            </a:r>
            <a:r>
              <a:rPr lang="en-US" sz="2000" dirty="0">
                <a:latin typeface="+mj-lt"/>
              </a:rPr>
              <a:t> </a:t>
            </a:r>
            <a:r>
              <a:rPr lang="en-US" sz="2000" dirty="0" err="1">
                <a:latin typeface="+mj-lt"/>
              </a:rPr>
              <a:t>belastningsregistret</a:t>
            </a:r>
            <a:r>
              <a:rPr lang="en-US" sz="2000" dirty="0">
                <a:latin typeface="+mj-lt"/>
              </a:rPr>
              <a:t> </a:t>
            </a:r>
            <a:r>
              <a:rPr lang="en-US" sz="2000" dirty="0" err="1">
                <a:latin typeface="+mj-lt"/>
              </a:rPr>
              <a:t>varje</a:t>
            </a:r>
            <a:r>
              <a:rPr lang="en-US" sz="2000" dirty="0">
                <a:latin typeface="+mj-lt"/>
              </a:rPr>
              <a:t> </a:t>
            </a:r>
            <a:r>
              <a:rPr lang="en-US" sz="2000" dirty="0" err="1">
                <a:latin typeface="+mj-lt"/>
              </a:rPr>
              <a:t>år</a:t>
            </a:r>
            <a:r>
              <a:rPr lang="en-US" sz="2000" dirty="0">
                <a:latin typeface="+mj-lt"/>
              </a:rPr>
              <a:t>.</a:t>
            </a:r>
          </a:p>
          <a:p>
            <a:pPr marL="0" indent="0">
              <a:buNone/>
            </a:pPr>
            <a:endParaRPr lang="en-US" sz="2000" dirty="0">
              <a:latin typeface="+mj-lt"/>
            </a:endParaRPr>
          </a:p>
        </p:txBody>
      </p:sp>
    </p:spTree>
    <p:extLst>
      <p:ext uri="{BB962C8B-B14F-4D97-AF65-F5344CB8AC3E}">
        <p14:creationId xmlns:p14="http://schemas.microsoft.com/office/powerpoint/2010/main" val="345855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10633" y="1088424"/>
            <a:ext cx="3822189" cy="524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sv-SE" sz="2000" dirty="0">
                <a:latin typeface="+mj-lt"/>
              </a:rPr>
              <a:t>Tack vare alla ideella krafter kan vi ha låga avgifter i vår förening. </a:t>
            </a:r>
          </a:p>
          <a:p>
            <a:pPr marL="0" lvl="1" indent="0">
              <a:lnSpc>
                <a:spcPct val="100000"/>
              </a:lnSpc>
              <a:buNone/>
            </a:pPr>
            <a:endParaRPr lang="sv-SE" sz="2000" dirty="0">
              <a:latin typeface="+mj-lt"/>
            </a:endParaRPr>
          </a:p>
          <a:p>
            <a:pPr marL="0" lvl="1" indent="0">
              <a:lnSpc>
                <a:spcPct val="100000"/>
              </a:lnSpc>
              <a:buNone/>
            </a:pPr>
            <a:r>
              <a:rPr lang="sv-SE" sz="2000" dirty="0">
                <a:latin typeface="+mj-lt"/>
              </a:rPr>
              <a:t>Vilka uppgifter ert lag har återkommer vi till.</a:t>
            </a:r>
            <a:endParaRPr lang="en-US" sz="1700" dirty="0"/>
          </a:p>
          <a:p>
            <a:pPr marL="0"/>
            <a:endParaRPr lang="en-US" sz="1700" dirty="0"/>
          </a:p>
        </p:txBody>
      </p:sp>
    </p:spTree>
    <p:extLst>
      <p:ext uri="{BB962C8B-B14F-4D97-AF65-F5344CB8AC3E}">
        <p14:creationId xmlns:p14="http://schemas.microsoft.com/office/powerpoint/2010/main" val="87564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CED2B7AA-5A8B-6F55-566B-9AD5F829D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255622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203342" y="1659217"/>
            <a:ext cx="3822189" cy="3759448"/>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571500" lvl="1" indent="-342900"/>
            <a:r>
              <a:rPr lang="sv-SE" sz="2000" dirty="0">
                <a:latin typeface="+mj-lt"/>
              </a:rPr>
              <a:t>och </a:t>
            </a:r>
            <a:r>
              <a:rPr lang="sv-SE" sz="2000" b="1" dirty="0">
                <a:latin typeface="+mj-lt"/>
              </a:rPr>
              <a:t>Sibben Cup</a:t>
            </a: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178913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1" descr="En bild som visar person, kvinna&#10;&#10;Automatiskt genererad beskrivning">
            <a:extLst>
              <a:ext uri="{FF2B5EF4-FFF2-40B4-BE49-F238E27FC236}">
                <a16:creationId xmlns:a16="http://schemas.microsoft.com/office/drawing/2014/main" id="{6A517527-762E-2F19-9CDD-5B7F67D583B2}"/>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071" name="Rectangle 20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atshållare för innehåll 5">
            <a:extLst>
              <a:ext uri="{FF2B5EF4-FFF2-40B4-BE49-F238E27FC236}">
                <a16:creationId xmlns:a16="http://schemas.microsoft.com/office/drawing/2014/main" id="{1769D77B-D498-0A8E-0311-96E2AC132749}"/>
              </a:ext>
            </a:extLst>
          </p:cNvPr>
          <p:cNvSpPr>
            <a:spLocks noGrp="1"/>
          </p:cNvSpPr>
          <p:nvPr>
            <p:ph idx="1"/>
          </p:nvPr>
        </p:nvSpPr>
        <p:spPr>
          <a:xfrm>
            <a:off x="294959" y="964399"/>
            <a:ext cx="3253784" cy="5467086"/>
          </a:xfrm>
        </p:spPr>
        <p:txBody>
          <a:bodyPr vert="horz" lIns="91440" tIns="45720" rIns="91440" bIns="45720" rtlCol="0">
            <a:normAutofit/>
          </a:bodyPr>
          <a:lstStyle/>
          <a:p>
            <a:pPr marL="228600" lvl="1" indent="0">
              <a:buNone/>
            </a:pPr>
            <a:r>
              <a:rPr lang="en-US" sz="3200" dirty="0">
                <a:latin typeface="+mj-lt"/>
              </a:rPr>
              <a:t>Sibben cup </a:t>
            </a:r>
            <a:r>
              <a:rPr lang="en-US" sz="2800" dirty="0">
                <a:latin typeface="+mj-lt"/>
              </a:rPr>
              <a:t> </a:t>
            </a:r>
            <a:r>
              <a:rPr lang="en-US" sz="2000" dirty="0" err="1">
                <a:latin typeface="+mj-lt"/>
              </a:rPr>
              <a:t>arrangeras</a:t>
            </a:r>
            <a:r>
              <a:rPr lang="en-US" sz="2000" dirty="0">
                <a:latin typeface="+mj-lt"/>
              </a:rPr>
              <a:t> 3-5 </a:t>
            </a:r>
            <a:r>
              <a:rPr lang="en-US" sz="2000" dirty="0" err="1">
                <a:latin typeface="+mj-lt"/>
              </a:rPr>
              <a:t>januari</a:t>
            </a:r>
            <a:r>
              <a:rPr lang="en-US" sz="2000" dirty="0">
                <a:latin typeface="+mj-lt"/>
              </a:rPr>
              <a:t> 2025.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endParaRPr lang="en-US" sz="2000" dirty="0">
              <a:latin typeface="+mj-lt"/>
            </a:endParaRPr>
          </a:p>
          <a:p>
            <a:pPr marL="228600" lvl="1" indent="0">
              <a:buNone/>
            </a:pPr>
            <a:br>
              <a:rPr lang="en-US" sz="2000" dirty="0">
                <a:latin typeface="+mj-lt"/>
              </a:rPr>
            </a:br>
            <a:endParaRPr lang="en-US" sz="1700" dirty="0"/>
          </a:p>
          <a:p>
            <a:pPr marL="0"/>
            <a:endParaRPr lang="en-US" sz="1700" dirty="0"/>
          </a:p>
        </p:txBody>
      </p:sp>
    </p:spTree>
    <p:extLst>
      <p:ext uri="{BB962C8B-B14F-4D97-AF65-F5344CB8AC3E}">
        <p14:creationId xmlns:p14="http://schemas.microsoft.com/office/powerpoint/2010/main" val="14067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360" y="365125"/>
            <a:ext cx="11521280" cy="1325563"/>
          </a:xfrm>
        </p:spPr>
        <p:txBody>
          <a:bodyPr>
            <a:normAutofit/>
          </a:bodyPr>
          <a:lstStyle/>
          <a:p>
            <a:r>
              <a:rPr lang="sv-SE" sz="4000" b="1" u="sng" dirty="0"/>
              <a:t>Svensk innebandys utvecklingsmodell - SIU modellen</a:t>
            </a:r>
          </a:p>
        </p:txBody>
      </p:sp>
      <p:sp>
        <p:nvSpPr>
          <p:cNvPr id="3" name="Rubrik 1">
            <a:extLst>
              <a:ext uri="{FF2B5EF4-FFF2-40B4-BE49-F238E27FC236}">
                <a16:creationId xmlns:a16="http://schemas.microsoft.com/office/drawing/2014/main" id="{A77D28C4-9B1C-1ED0-455D-D1976B5F9F06}"/>
              </a:ext>
            </a:extLst>
          </p:cNvPr>
          <p:cNvSpPr txBox="1">
            <a:spLocks/>
          </p:cNvSpPr>
          <p:nvPr/>
        </p:nvSpPr>
        <p:spPr>
          <a:xfrm>
            <a:off x="42414" y="1670216"/>
            <a:ext cx="5848147" cy="87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sv-SE" sz="1800" dirty="0">
                <a:solidFill>
                  <a:srgbClr val="000000"/>
                </a:solidFill>
                <a:latin typeface="Assistant" pitchFamily="2" charset="-79"/>
                <a:cs typeface="Assistant" pitchFamily="2" charset="-79"/>
                <a:sym typeface="Arial"/>
              </a:rPr>
              <a:t>Skövde IBF förhåller sig till Svenska innebandyförbundets utvecklingsmodell. Vi har 20 olika träningsgrupper och erbjuder verksamhet i alla SIU-modellens nivåer. </a:t>
            </a:r>
          </a:p>
        </p:txBody>
      </p:sp>
      <p:pic>
        <p:nvPicPr>
          <p:cNvPr id="6" name="Bildobjekt 5">
            <a:extLst>
              <a:ext uri="{FF2B5EF4-FFF2-40B4-BE49-F238E27FC236}">
                <a16:creationId xmlns:a16="http://schemas.microsoft.com/office/drawing/2014/main" id="{D623420D-6DDC-7968-7916-F30A2C237FC0}"/>
              </a:ext>
            </a:extLst>
          </p:cNvPr>
          <p:cNvPicPr>
            <a:picLocks noChangeAspect="1"/>
          </p:cNvPicPr>
          <p:nvPr/>
        </p:nvPicPr>
        <p:blipFill>
          <a:blip r:embed="rId3"/>
          <a:srcRect l="9761" t="13318" r="8543" b="12973"/>
          <a:stretch/>
        </p:blipFill>
        <p:spPr>
          <a:xfrm>
            <a:off x="6008493" y="1888401"/>
            <a:ext cx="5848147" cy="3404145"/>
          </a:xfrm>
          <a:prstGeom prst="rect">
            <a:avLst/>
          </a:prstGeom>
          <a:ln>
            <a:noFill/>
          </a:ln>
          <a:effectLst>
            <a:softEdge rad="112500"/>
          </a:effectLst>
        </p:spPr>
      </p:pic>
      <p:sp>
        <p:nvSpPr>
          <p:cNvPr id="8" name="textruta 7">
            <a:extLst>
              <a:ext uri="{FF2B5EF4-FFF2-40B4-BE49-F238E27FC236}">
                <a16:creationId xmlns:a16="http://schemas.microsoft.com/office/drawing/2014/main" id="{BBAEB84C-AFEE-EE2A-31A1-CEE6797F706B}"/>
              </a:ext>
            </a:extLst>
          </p:cNvPr>
          <p:cNvSpPr txBox="1"/>
          <p:nvPr/>
        </p:nvSpPr>
        <p:spPr>
          <a:xfrm>
            <a:off x="5876514" y="5292546"/>
            <a:ext cx="6098058" cy="1200329"/>
          </a:xfrm>
          <a:prstGeom prst="rect">
            <a:avLst/>
          </a:prstGeom>
          <a:noFill/>
        </p:spPr>
        <p:txBody>
          <a:bodyPr wrap="square">
            <a:spAutoFit/>
          </a:bodyPr>
          <a:lstStyle/>
          <a:p>
            <a:pPr algn="ctr"/>
            <a:r>
              <a:rPr lang="sv-SE" sz="1800" b="0" i="0" dirty="0">
                <a:solidFill>
                  <a:srgbClr val="000000"/>
                </a:solidFill>
                <a:effectLst/>
                <a:latin typeface="Assistant" pitchFamily="2" charset="-79"/>
                <a:cs typeface="Assistant" pitchFamily="2" charset="-79"/>
              </a:rPr>
              <a:t>Att de olika nivåerna visas som pusselbitar (med tvåfärgade bollar mellan nivåerna) vill synliggöra att aktiva ska kunna röra sig mellan olika nivåer utifrån förutsättningar, intresse och ambitionsnivå. </a:t>
            </a:r>
            <a:endParaRPr lang="sv-SE" sz="1800" dirty="0"/>
          </a:p>
        </p:txBody>
      </p:sp>
      <p:graphicFrame>
        <p:nvGraphicFramePr>
          <p:cNvPr id="16" name="Tabell 15">
            <a:extLst>
              <a:ext uri="{FF2B5EF4-FFF2-40B4-BE49-F238E27FC236}">
                <a16:creationId xmlns:a16="http://schemas.microsoft.com/office/drawing/2014/main" id="{D8621146-D1E7-5A5B-B27D-6AF6087298DB}"/>
              </a:ext>
            </a:extLst>
          </p:cNvPr>
          <p:cNvGraphicFramePr>
            <a:graphicFrameLocks noGrp="1"/>
          </p:cNvGraphicFramePr>
          <p:nvPr>
            <p:extLst>
              <p:ext uri="{D42A27DB-BD31-4B8C-83A1-F6EECF244321}">
                <p14:modId xmlns:p14="http://schemas.microsoft.com/office/powerpoint/2010/main" val="1814999408"/>
              </p:ext>
            </p:extLst>
          </p:nvPr>
        </p:nvGraphicFramePr>
        <p:xfrm>
          <a:off x="3287688" y="2591841"/>
          <a:ext cx="2032000" cy="4086225"/>
        </p:xfrm>
        <a:graphic>
          <a:graphicData uri="http://schemas.openxmlformats.org/drawingml/2006/table">
            <a:tbl>
              <a:tblPr/>
              <a:tblGrid>
                <a:gridCol w="1016000">
                  <a:extLst>
                    <a:ext uri="{9D8B030D-6E8A-4147-A177-3AD203B41FA5}">
                      <a16:colId xmlns:a16="http://schemas.microsoft.com/office/drawing/2014/main" val="2763017023"/>
                    </a:ext>
                  </a:extLst>
                </a:gridCol>
                <a:gridCol w="1016000">
                  <a:extLst>
                    <a:ext uri="{9D8B030D-6E8A-4147-A177-3AD203B41FA5}">
                      <a16:colId xmlns:a16="http://schemas.microsoft.com/office/drawing/2014/main" val="3190037258"/>
                    </a:ext>
                  </a:extLst>
                </a:gridCol>
              </a:tblGrid>
              <a:tr h="190500">
                <a:tc>
                  <a:txBody>
                    <a:bodyPr/>
                    <a:lstStyle/>
                    <a:p>
                      <a:pPr algn="ctr" fontAlgn="ctr"/>
                      <a:r>
                        <a:rPr lang="sv-SE" sz="1200" b="1" i="0" u="none" strike="noStrike">
                          <a:solidFill>
                            <a:srgbClr val="000000"/>
                          </a:solidFill>
                          <a:effectLst/>
                          <a:latin typeface="Aptos Narrow" panose="020B0004020202020204" pitchFamily="34" charset="0"/>
                        </a:rPr>
                        <a:t>Träningsgrupp</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1" i="0" u="none" strike="noStrike">
                          <a:solidFill>
                            <a:srgbClr val="000000"/>
                          </a:solidFill>
                          <a:effectLst/>
                          <a:latin typeface="Arial" panose="020B0604020202020204" pitchFamily="34" charset="0"/>
                        </a:rPr>
                        <a:t>Ålder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509150"/>
                  </a:ext>
                </a:extLst>
              </a:tr>
              <a:tr h="190500">
                <a:tc>
                  <a:txBody>
                    <a:bodyPr/>
                    <a:lstStyle/>
                    <a:p>
                      <a:pPr algn="ctr" fontAlgn="ctr"/>
                      <a:r>
                        <a:rPr lang="sv-SE" sz="1000" b="0" i="0" u="none" strike="noStrike">
                          <a:solidFill>
                            <a:srgbClr val="000000"/>
                          </a:solidFill>
                          <a:effectLst/>
                          <a:latin typeface="Arial" panose="020B0604020202020204" pitchFamily="34" charset="0"/>
                        </a:rPr>
                        <a:t>HA</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45387546"/>
                  </a:ext>
                </a:extLst>
              </a:tr>
              <a:tr h="190500">
                <a:tc>
                  <a:txBody>
                    <a:bodyPr/>
                    <a:lstStyle/>
                    <a:p>
                      <a:pPr algn="ctr" fontAlgn="ctr"/>
                      <a:r>
                        <a:rPr lang="sv-SE" sz="1000" b="0" i="0" u="none" strike="noStrike">
                          <a:solidFill>
                            <a:srgbClr val="000000"/>
                          </a:solidFill>
                          <a:effectLst/>
                          <a:latin typeface="Arial" panose="020B0604020202020204" pitchFamily="34" charset="0"/>
                        </a:rPr>
                        <a:t>DAM</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0046041"/>
                  </a:ext>
                </a:extLst>
              </a:tr>
              <a:tr h="190500">
                <a:tc>
                  <a:txBody>
                    <a:bodyPr/>
                    <a:lstStyle/>
                    <a:p>
                      <a:pPr algn="ctr" fontAlgn="ctr"/>
                      <a:r>
                        <a:rPr lang="sv-SE" sz="1000" b="0" i="0" u="none" strike="noStrike">
                          <a:solidFill>
                            <a:srgbClr val="000000"/>
                          </a:solidFill>
                          <a:effectLst/>
                          <a:latin typeface="Arial" panose="020B0604020202020204" pitchFamily="34" charset="0"/>
                        </a:rPr>
                        <a:t>HJ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sv-SE" sz="1200" b="0" i="0" u="none" strike="noStrike">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25651609"/>
                  </a:ext>
                </a:extLst>
              </a:tr>
              <a:tr h="190500">
                <a:tc>
                  <a:txBody>
                    <a:bodyPr/>
                    <a:lstStyle/>
                    <a:p>
                      <a:pPr algn="ctr" fontAlgn="ctr"/>
                      <a:r>
                        <a:rPr lang="sv-SE" sz="1000" b="0" i="0" u="none" strike="noStrike">
                          <a:solidFill>
                            <a:srgbClr val="000000"/>
                          </a:solidFill>
                          <a:effectLst/>
                          <a:latin typeface="Arial" panose="020B0604020202020204" pitchFamily="34" charset="0"/>
                        </a:rPr>
                        <a:t>DJ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200" b="0" i="0" u="none" strike="noStrike" dirty="0">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4787934"/>
                  </a:ext>
                </a:extLst>
              </a:tr>
              <a:tr h="190500">
                <a:tc>
                  <a:txBody>
                    <a:bodyPr/>
                    <a:lstStyle/>
                    <a:p>
                      <a:pPr algn="ctr" fontAlgn="ctr"/>
                      <a:r>
                        <a:rPr lang="sv-SE" sz="1000" b="0" i="0" u="none" strike="noStrike">
                          <a:solidFill>
                            <a:srgbClr val="000000"/>
                          </a:solidFill>
                          <a:effectLst/>
                          <a:latin typeface="Arial" panose="020B0604020202020204" pitchFamily="34" charset="0"/>
                        </a:rPr>
                        <a:t>P 08/09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b"/>
                      <a:r>
                        <a:rPr lang="sv-SE" sz="1200" b="0" i="0" u="none" strike="noStrike" dirty="0">
                          <a:solidFill>
                            <a:srgbClr val="FFFFFF"/>
                          </a:solidFill>
                          <a:effectLst/>
                          <a:latin typeface="Arial" panose="020B0604020202020204" pitchFamily="34" charset="0"/>
                        </a:rPr>
                        <a:t>15-16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21670217"/>
                  </a:ext>
                </a:extLst>
              </a:tr>
              <a:tr h="190500">
                <a:tc>
                  <a:txBody>
                    <a:bodyPr/>
                    <a:lstStyle/>
                    <a:p>
                      <a:pPr algn="ctr" fontAlgn="ctr"/>
                      <a:r>
                        <a:rPr lang="sv-SE" sz="1000" b="0" i="0" u="none" strike="noStrike">
                          <a:solidFill>
                            <a:srgbClr val="FFFFFF"/>
                          </a:solidFill>
                          <a:effectLst/>
                          <a:latin typeface="Arial" panose="020B0604020202020204" pitchFamily="34" charset="0"/>
                        </a:rPr>
                        <a:t>P 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33375939"/>
                  </a:ext>
                </a:extLst>
              </a:tr>
              <a:tr h="200025">
                <a:tc>
                  <a:txBody>
                    <a:bodyPr/>
                    <a:lstStyle/>
                    <a:p>
                      <a:pPr algn="ctr" fontAlgn="ctr"/>
                      <a:r>
                        <a:rPr lang="sv-SE" sz="1000" b="0" i="0" u="none" strike="noStrike" dirty="0">
                          <a:solidFill>
                            <a:srgbClr val="000000"/>
                          </a:solidFill>
                          <a:effectLst/>
                          <a:latin typeface="Arial" panose="020B0604020202020204" pitchFamily="34" charset="0"/>
                        </a:rPr>
                        <a:t>F 10/11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50811228"/>
                  </a:ext>
                </a:extLst>
              </a:tr>
              <a:tr h="190500">
                <a:tc>
                  <a:txBody>
                    <a:bodyPr/>
                    <a:lstStyle/>
                    <a:p>
                      <a:pPr algn="ctr" fontAlgn="ctr"/>
                      <a:r>
                        <a:rPr lang="sv-SE" sz="1000" b="0" i="0" u="none" strike="noStrike">
                          <a:solidFill>
                            <a:srgbClr val="000000"/>
                          </a:solidFill>
                          <a:effectLst/>
                          <a:latin typeface="Arial" panose="020B0604020202020204" pitchFamily="34" charset="0"/>
                        </a:rPr>
                        <a:t>P 11/12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fontAlgn="b"/>
                      <a:r>
                        <a:rPr lang="sv-SE" sz="1200" b="0" i="0" u="none" strike="noStrike" dirty="0">
                          <a:solidFill>
                            <a:srgbClr val="FFFFFF"/>
                          </a:solidFill>
                          <a:effectLst/>
                          <a:latin typeface="Arial" panose="020B0604020202020204" pitchFamily="34" charset="0"/>
                        </a:rPr>
                        <a:t>13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02118215"/>
                  </a:ext>
                </a:extLst>
              </a:tr>
              <a:tr h="190500">
                <a:tc>
                  <a:txBody>
                    <a:bodyPr/>
                    <a:lstStyle/>
                    <a:p>
                      <a:pPr algn="ctr" fontAlgn="ctr"/>
                      <a:r>
                        <a:rPr lang="sv-SE" sz="1000" b="0" i="0" u="none" strike="noStrike">
                          <a:solidFill>
                            <a:srgbClr val="000000"/>
                          </a:solidFill>
                          <a:effectLst/>
                          <a:latin typeface="Arial" panose="020B0604020202020204" pitchFamily="34" charset="0"/>
                        </a:rPr>
                        <a:t>F12/13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sv-SE" sz="1200" b="0" i="0" u="none" strike="noStrike" dirty="0">
                          <a:solidFill>
                            <a:srgbClr val="FFFFFF"/>
                          </a:solidFill>
                          <a:effectLst/>
                          <a:latin typeface="Arial" panose="020B0604020202020204" pitchFamily="34" charset="0"/>
                        </a:rPr>
                        <a:t>11-12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6279070"/>
                  </a:ext>
                </a:extLst>
              </a:tr>
              <a:tr h="190500">
                <a:tc>
                  <a:txBody>
                    <a:bodyPr/>
                    <a:lstStyle/>
                    <a:p>
                      <a:pPr algn="ctr" fontAlgn="ctr"/>
                      <a:r>
                        <a:rPr lang="sv-SE" sz="1000" b="0" i="0" u="none" strike="noStrike">
                          <a:solidFill>
                            <a:srgbClr val="FFFFFF"/>
                          </a:solidFill>
                          <a:effectLst/>
                          <a:latin typeface="Arial" panose="020B0604020202020204" pitchFamily="34" charset="0"/>
                        </a:rPr>
                        <a:t>P13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b"/>
                      <a:r>
                        <a:rPr lang="sv-SE" sz="1200" b="0" i="0" u="none" strike="noStrike" dirty="0">
                          <a:solidFill>
                            <a:srgbClr val="FFFFFF"/>
                          </a:solidFill>
                          <a:effectLst/>
                          <a:latin typeface="Arial" panose="020B0604020202020204" pitchFamily="34" charset="0"/>
                        </a:rPr>
                        <a:t>11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41561059"/>
                  </a:ext>
                </a:extLst>
              </a:tr>
              <a:tr h="190500">
                <a:tc>
                  <a:txBody>
                    <a:bodyPr/>
                    <a:lstStyle/>
                    <a:p>
                      <a:pPr algn="ctr" fontAlgn="ctr"/>
                      <a:r>
                        <a:rPr lang="sv-SE" sz="1000" b="0" i="0" u="none" strike="noStrike">
                          <a:solidFill>
                            <a:srgbClr val="000000"/>
                          </a:solidFill>
                          <a:effectLst/>
                          <a:latin typeface="Arial" panose="020B0604020202020204" pitchFamily="34" charset="0"/>
                        </a:rPr>
                        <a:t>P 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B4"/>
                    </a:solidFill>
                  </a:tcPr>
                </a:tc>
                <a:tc>
                  <a:txBody>
                    <a:bodyPr/>
                    <a:lstStyle/>
                    <a:p>
                      <a:pPr algn="ctr" fontAlgn="b"/>
                      <a:r>
                        <a:rPr lang="sv-SE" sz="1200" b="0" i="0" u="none" strike="noStrike" dirty="0">
                          <a:solidFill>
                            <a:srgbClr val="FFFFFF"/>
                          </a:solidFill>
                          <a:effectLst/>
                          <a:latin typeface="Arial" panose="020B0604020202020204" pitchFamily="34" charset="0"/>
                        </a:rPr>
                        <a:t>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9207352"/>
                  </a:ext>
                </a:extLst>
              </a:tr>
              <a:tr h="200025">
                <a:tc>
                  <a:txBody>
                    <a:bodyPr/>
                    <a:lstStyle/>
                    <a:p>
                      <a:pPr algn="ctr" fontAlgn="ctr"/>
                      <a:r>
                        <a:rPr lang="sv-SE" sz="1000" b="0" i="0" u="none" strike="noStrike">
                          <a:solidFill>
                            <a:srgbClr val="000000"/>
                          </a:solidFill>
                          <a:effectLst/>
                          <a:latin typeface="Arial" panose="020B0604020202020204" pitchFamily="34" charset="0"/>
                        </a:rPr>
                        <a:t>F 14/15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6C09"/>
                    </a:solidFill>
                  </a:tcPr>
                </a:tc>
                <a:tc>
                  <a:txBody>
                    <a:bodyPr/>
                    <a:lstStyle/>
                    <a:p>
                      <a:pPr algn="ctr" fontAlgn="b"/>
                      <a:r>
                        <a:rPr lang="sv-SE" sz="1200" b="0" i="0" u="none" strike="noStrike" dirty="0">
                          <a:solidFill>
                            <a:srgbClr val="FFFFFF"/>
                          </a:solidFill>
                          <a:effectLst/>
                          <a:latin typeface="Arial" panose="020B0604020202020204" pitchFamily="34" charset="0"/>
                        </a:rPr>
                        <a:t>9-10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98291149"/>
                  </a:ext>
                </a:extLst>
              </a:tr>
              <a:tr h="200025">
                <a:tc>
                  <a:txBody>
                    <a:bodyPr/>
                    <a:lstStyle/>
                    <a:p>
                      <a:pPr algn="ctr" fontAlgn="ctr"/>
                      <a:r>
                        <a:rPr lang="sv-SE" sz="1000" b="0" i="0" u="none" strike="noStrike">
                          <a:solidFill>
                            <a:srgbClr val="000000"/>
                          </a:solidFill>
                          <a:effectLst/>
                          <a:latin typeface="Arial" panose="020B0604020202020204" pitchFamily="34" charset="0"/>
                        </a:rPr>
                        <a:t>IBS P15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9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41602659"/>
                  </a:ext>
                </a:extLst>
              </a:tr>
              <a:tr h="190500">
                <a:tc>
                  <a:txBody>
                    <a:bodyPr/>
                    <a:lstStyle/>
                    <a:p>
                      <a:pPr algn="ctr" fontAlgn="ctr"/>
                      <a:r>
                        <a:rPr lang="sv-SE" sz="1000" b="0" i="0" u="none" strike="noStrike" dirty="0">
                          <a:solidFill>
                            <a:srgbClr val="000000"/>
                          </a:solidFill>
                          <a:effectLst/>
                          <a:latin typeface="Arial" panose="020B0604020202020204" pitchFamily="34" charset="0"/>
                        </a:rPr>
                        <a:t>IBS P16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0792220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F16/17/18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6-8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3202823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7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08894741"/>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73122577"/>
                  </a:ext>
                </a:extLst>
              </a:tr>
              <a:tr h="200025">
                <a:tc>
                  <a:txBody>
                    <a:bodyPr/>
                    <a:lstStyle/>
                    <a:p>
                      <a:pPr algn="ctr" fontAlgn="ctr"/>
                      <a:r>
                        <a:rPr lang="sv-SE" sz="1000" b="0" i="0" u="none" strike="noStrike">
                          <a:solidFill>
                            <a:srgbClr val="000000"/>
                          </a:solidFill>
                          <a:effectLst/>
                          <a:latin typeface="Arial" panose="020B0604020202020204" pitchFamily="34" charset="0"/>
                        </a:rPr>
                        <a:t>Innebandylek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5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241480487"/>
                  </a:ext>
                </a:extLst>
              </a:tr>
              <a:tr h="200025">
                <a:tc>
                  <a:txBody>
                    <a:bodyPr/>
                    <a:lstStyle/>
                    <a:p>
                      <a:pPr algn="ctr" fontAlgn="ctr"/>
                      <a:r>
                        <a:rPr lang="sv-SE" sz="1000" b="0" i="0" u="none" strike="noStrike">
                          <a:solidFill>
                            <a:srgbClr val="000000"/>
                          </a:solidFill>
                          <a:effectLst/>
                          <a:latin typeface="Arial" panose="020B0604020202020204" pitchFamily="34" charset="0"/>
                        </a:rPr>
                        <a:t>F-35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sv-SE" sz="1200" b="0" i="0" u="none" strike="noStrike">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545293377"/>
                  </a:ext>
                </a:extLst>
              </a:tr>
              <a:tr h="200025">
                <a:tc>
                  <a:txBody>
                    <a:bodyPr/>
                    <a:lstStyle/>
                    <a:p>
                      <a:pPr algn="ctr" fontAlgn="ctr"/>
                      <a:r>
                        <a:rPr lang="sv-SE" sz="1000" b="0" i="0" u="none" strike="noStrike">
                          <a:solidFill>
                            <a:srgbClr val="FFFFFF"/>
                          </a:solidFill>
                          <a:effectLst/>
                          <a:latin typeface="Arial" panose="020B0604020202020204" pitchFamily="34" charset="0"/>
                        </a:rPr>
                        <a:t>PF-40isch</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fontAlgn="b"/>
                      <a:r>
                        <a:rPr lang="sv-SE" sz="1200" b="0" i="0" u="none" strike="noStrike" dirty="0">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3619478796"/>
                  </a:ext>
                </a:extLst>
              </a:tr>
            </a:tbl>
          </a:graphicData>
        </a:graphic>
      </p:graphicFrame>
      <p:sp>
        <p:nvSpPr>
          <p:cNvPr id="18" name="textruta 17">
            <a:extLst>
              <a:ext uri="{FF2B5EF4-FFF2-40B4-BE49-F238E27FC236}">
                <a16:creationId xmlns:a16="http://schemas.microsoft.com/office/drawing/2014/main" id="{79FAD1D3-8817-9836-869D-5A58B429A239}"/>
              </a:ext>
            </a:extLst>
          </p:cNvPr>
          <p:cNvSpPr txBox="1"/>
          <p:nvPr/>
        </p:nvSpPr>
        <p:spPr>
          <a:xfrm>
            <a:off x="5721010" y="6551108"/>
            <a:ext cx="6598126" cy="253916"/>
          </a:xfrm>
          <a:prstGeom prst="rect">
            <a:avLst/>
          </a:prstGeom>
          <a:noFill/>
        </p:spPr>
        <p:txBody>
          <a:bodyPr wrap="square">
            <a:spAutoFit/>
          </a:bodyPr>
          <a:lstStyle/>
          <a:p>
            <a:r>
              <a:rPr lang="sv-SE" sz="1050" dirty="0">
                <a:hlinkClick r:id="rId4"/>
              </a:rPr>
              <a:t>https://www.innebandy.se/utveckling/svensk-innebandys-utvecklingsmodell-siu/siu-modellens-olika-nivaer</a:t>
            </a:r>
            <a:endParaRPr lang="sv-SE" sz="1050" dirty="0"/>
          </a:p>
        </p:txBody>
      </p:sp>
      <p:pic>
        <p:nvPicPr>
          <p:cNvPr id="19" name="Google Shape;227;p14">
            <a:extLst>
              <a:ext uri="{FF2B5EF4-FFF2-40B4-BE49-F238E27FC236}">
                <a16:creationId xmlns:a16="http://schemas.microsoft.com/office/drawing/2014/main" id="{34B8E564-AD74-2DCF-C9E6-BD28ECD4E20A}"/>
              </a:ext>
            </a:extLst>
          </p:cNvPr>
          <p:cNvPicPr preferRelativeResize="0"/>
          <p:nvPr/>
        </p:nvPicPr>
        <p:blipFill rotWithShape="1">
          <a:blip r:embed="rId5">
            <a:alphaModFix/>
          </a:blip>
          <a:srcRect/>
          <a:stretch/>
        </p:blipFill>
        <p:spPr>
          <a:xfrm>
            <a:off x="463452" y="3834160"/>
            <a:ext cx="2479834" cy="1511516"/>
          </a:xfrm>
          <a:prstGeom prst="rect">
            <a:avLst/>
          </a:prstGeom>
          <a:noFill/>
          <a:ln>
            <a:noFill/>
          </a:ln>
        </p:spPr>
      </p:pic>
    </p:spTree>
    <p:extLst>
      <p:ext uri="{BB962C8B-B14F-4D97-AF65-F5344CB8AC3E}">
        <p14:creationId xmlns:p14="http://schemas.microsoft.com/office/powerpoint/2010/main" val="15924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629874" y="1332512"/>
            <a:ext cx="453186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err="1"/>
              <a:t>Välkomna</a:t>
            </a:r>
            <a:r>
              <a:rPr lang="en-US" sz="4400" dirty="0"/>
              <a:t> till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209283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524000" y="1122363"/>
            <a:ext cx="9144000" cy="1982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Information från egna laget</a:t>
            </a:r>
            <a:endParaRPr/>
          </a:p>
        </p:txBody>
      </p:sp>
      <p:pic>
        <p:nvPicPr>
          <p:cNvPr id="227" name="Google Shape;227;p14"/>
          <p:cNvPicPr preferRelativeResize="0"/>
          <p:nvPr/>
        </p:nvPicPr>
        <p:blipFill rotWithShape="1">
          <a:blip r:embed="rId3">
            <a:alphaModFix/>
          </a:blip>
          <a:srcRect/>
          <a:stretch/>
        </p:blipFill>
        <p:spPr>
          <a:xfrm>
            <a:off x="4856083" y="3837100"/>
            <a:ext cx="2479834" cy="1511516"/>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953</Words>
  <Application>Microsoft Office PowerPoint</Application>
  <PresentationFormat>Bredbild</PresentationFormat>
  <Paragraphs>122</Paragraphs>
  <Slides>14</Slides>
  <Notes>5</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14</vt:i4>
      </vt:variant>
    </vt:vector>
  </HeadingPairs>
  <TitlesOfParts>
    <vt:vector size="25" baseType="lpstr">
      <vt:lpstr>Aptos Narrow</vt:lpstr>
      <vt:lpstr>Arial</vt:lpstr>
      <vt:lpstr>Assistant</vt:lpstr>
      <vt:lpstr>Calibri</vt:lpstr>
      <vt:lpstr>Calibri Light</vt:lpstr>
      <vt:lpstr>montserrat</vt:lpstr>
      <vt:lpstr>Roboto</vt:lpstr>
      <vt:lpstr>Wingdings</vt:lpstr>
      <vt:lpstr>Office-tema</vt:lpstr>
      <vt:lpstr>1_Office-tema</vt:lpstr>
      <vt:lpstr>2_Office-tema</vt:lpstr>
      <vt:lpstr>PowerPoint-presentation</vt:lpstr>
      <vt:lpstr>Vår vision och verksamhetsidé</vt:lpstr>
      <vt:lpstr>PowerPoint-presentation</vt:lpstr>
      <vt:lpstr>PowerPoint-presentation</vt:lpstr>
      <vt:lpstr>PowerPoint-presentation</vt:lpstr>
      <vt:lpstr>PowerPoint-presentation</vt:lpstr>
      <vt:lpstr>Svensk innebandys utvecklingsmodell - SIU modellen</vt:lpstr>
      <vt:lpstr>PowerPoint-presentation</vt:lpstr>
      <vt:lpstr>Information från egna laget</vt:lpstr>
      <vt:lpstr>Tränare  </vt:lpstr>
      <vt:lpstr>  </vt:lpstr>
      <vt:lpstr>Matcher</vt:lpstr>
      <vt:lpstr>PowerPoint-presentation</vt:lpstr>
      <vt:lpstr>Vårt lags uppgifter under säsongen 24/25.  Sälja idrottsrabatten:  - 5 st häften per spelare under hösten (inga på våren)  Arbete under Sibben Cup:  - 9 timmar arbete per spelare under cupen (3-5 januari)  Arrangemang av eget lags hemmamatcher: - Hallvärd (minst 1 vuxen) - Sekretariat (1 st klockan och 1 st matchprotokoll) - Gärna även Musik och Streaming  Övriga uppgifter åt föreningen: Se särskilt dokument med ert lags uppgifter…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Olofsson</dc:creator>
  <cp:lastModifiedBy>Lisa Hultman</cp:lastModifiedBy>
  <cp:revision>29</cp:revision>
  <dcterms:created xsi:type="dcterms:W3CDTF">2020-05-02T07:17:49Z</dcterms:created>
  <dcterms:modified xsi:type="dcterms:W3CDTF">2024-10-13T07:01:23Z</dcterms:modified>
</cp:coreProperties>
</file>