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2" r:id="rId2"/>
    <p:sldId id="283" r:id="rId3"/>
    <p:sldId id="295" r:id="rId4"/>
    <p:sldId id="422" r:id="rId5"/>
    <p:sldId id="423" r:id="rId6"/>
    <p:sldId id="420" r:id="rId7"/>
    <p:sldId id="421" r:id="rId8"/>
    <p:sldId id="433" r:id="rId9"/>
    <p:sldId id="428" r:id="rId10"/>
    <p:sldId id="261" r:id="rId11"/>
    <p:sldId id="257" r:id="rId12"/>
    <p:sldId id="262" r:id="rId13"/>
    <p:sldId id="263" r:id="rId14"/>
    <p:sldId id="427" r:id="rId15"/>
  </p:sldIdLst>
  <p:sldSz cx="12192000" cy="6858000"/>
  <p:notesSz cx="6797675"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92"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2A8CC5C2-1FFF-44E3-A2AF-898E2186F008}" type="datetimeFigureOut">
              <a:rPr lang="sv-SE" smtClean="0"/>
              <a:t>2022-09-28</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DB8C216D-629E-4C46-A1AF-9824A5DA4BC2}" type="slidenum">
              <a:rPr lang="sv-SE" smtClean="0"/>
              <a:t>‹#›</a:t>
            </a:fld>
            <a:endParaRPr lang="sv-SE"/>
          </a:p>
        </p:txBody>
      </p:sp>
    </p:spTree>
    <p:extLst>
      <p:ext uri="{BB962C8B-B14F-4D97-AF65-F5344CB8AC3E}">
        <p14:creationId xmlns:p14="http://schemas.microsoft.com/office/powerpoint/2010/main" val="152103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 kring bildspelet – kontakta styrelsen.</a:t>
            </a:r>
          </a:p>
        </p:txBody>
      </p:sp>
      <p:sp>
        <p:nvSpPr>
          <p:cNvPr id="4" name="Platshållare för bildnummer 3"/>
          <p:cNvSpPr>
            <a:spLocks noGrp="1"/>
          </p:cNvSpPr>
          <p:nvPr>
            <p:ph type="sldNum" sz="quarter" idx="5"/>
          </p:nvPr>
        </p:nvSpPr>
        <p:spPr/>
        <p:txBody>
          <a:bodyPr/>
          <a:lstStyle/>
          <a:p>
            <a:fld id="{DB8C216D-629E-4C46-A1AF-9824A5DA4BC2}" type="slidenum">
              <a:rPr lang="sv-SE" smtClean="0"/>
              <a:t>1</a:t>
            </a:fld>
            <a:endParaRPr lang="sv-SE"/>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2</a:t>
            </a:fld>
            <a:endParaRPr lang="sv-SE"/>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8</a:t>
            </a:fld>
            <a:endParaRPr lang="sv-SE"/>
          </a:p>
        </p:txBody>
      </p:sp>
    </p:spTree>
    <p:extLst>
      <p:ext uri="{BB962C8B-B14F-4D97-AF65-F5344CB8AC3E}">
        <p14:creationId xmlns:p14="http://schemas.microsoft.com/office/powerpoint/2010/main" val="315351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Viktiga funktioner att bemanna. Röda är kritiska/obefintliga.</a:t>
            </a:r>
          </a:p>
        </p:txBody>
      </p:sp>
      <p:sp>
        <p:nvSpPr>
          <p:cNvPr id="4" name="Platshållare för bildnummer 3"/>
          <p:cNvSpPr>
            <a:spLocks noGrp="1"/>
          </p:cNvSpPr>
          <p:nvPr>
            <p:ph type="sldNum" sz="quarter" idx="5"/>
          </p:nvPr>
        </p:nvSpPr>
        <p:spPr/>
        <p:txBody>
          <a:bodyPr/>
          <a:lstStyle/>
          <a:p>
            <a:fld id="{7F90C6D9-0A38-40A4-845E-B49D6DFD852F}" type="slidenum">
              <a:rPr lang="sv-SE" smtClean="0"/>
              <a:t>11</a:t>
            </a:fld>
            <a:endParaRPr lang="sv-SE"/>
          </a:p>
        </p:txBody>
      </p:sp>
    </p:spTree>
    <p:extLst>
      <p:ext uri="{BB962C8B-B14F-4D97-AF65-F5344CB8AC3E}">
        <p14:creationId xmlns:p14="http://schemas.microsoft.com/office/powerpoint/2010/main" val="23887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14</a:t>
            </a:fld>
            <a:endParaRPr lang="sv-SE"/>
          </a:p>
        </p:txBody>
      </p:sp>
    </p:spTree>
    <p:extLst>
      <p:ext uri="{BB962C8B-B14F-4D97-AF65-F5344CB8AC3E}">
        <p14:creationId xmlns:p14="http://schemas.microsoft.com/office/powerpoint/2010/main" val="16112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513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81723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28955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44662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t>2022-09-28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6531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t>2022-09-28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35771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t>2022-09-28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960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t>2022-09-28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55693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t>2022-09-28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214852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2022-09-28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107370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t>2022-09-28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a:p>
        </p:txBody>
      </p:sp>
    </p:spTree>
    <p:extLst>
      <p:ext uri="{BB962C8B-B14F-4D97-AF65-F5344CB8AC3E}">
        <p14:creationId xmlns:p14="http://schemas.microsoft.com/office/powerpoint/2010/main" val="6062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C5A6D-FFC4-4C1F-ADC6-C5E5705D803A}" type="datetimeFigureOut">
              <a:rPr lang="sv-SE" smtClean="0"/>
              <a:t>2022-09-28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C7988-94A2-4357-B494-FF446E7ACE94}" type="slidenum">
              <a:rPr lang="sv-SE" smtClean="0"/>
              <a:t>‹#›</a:t>
            </a:fld>
            <a:endParaRPr lang="sv-SE"/>
          </a:p>
        </p:txBody>
      </p:sp>
    </p:spTree>
    <p:extLst>
      <p:ext uri="{BB962C8B-B14F-4D97-AF65-F5344CB8AC3E}">
        <p14:creationId xmlns:p14="http://schemas.microsoft.com/office/powerpoint/2010/main" val="234204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kovdeinnebandyf@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laget.se/SkovdeIBF/Page/414337" TargetMode="External"/><Relationship Id="rId4" Type="http://schemas.openxmlformats.org/officeDocument/2006/relationships/hyperlink" Target="mailto:sib.sponsring@gmail.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2590991" y="1680291"/>
            <a:ext cx="7010018" cy="22882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kern="1200">
                <a:solidFill>
                  <a:schemeClr val="tx1"/>
                </a:solidFill>
                <a:effectLst>
                  <a:outerShdw blurRad="38100" dist="38100" dir="2700000" algn="tl">
                    <a:srgbClr val="000000">
                      <a:alpha val="43137"/>
                    </a:srgbClr>
                  </a:outerShdw>
                </a:effectLst>
                <a:latin typeface="+mj-lt"/>
                <a:ea typeface="+mj-ea"/>
                <a:cs typeface="+mj-cs"/>
              </a:rPr>
              <a:t>Välkomna till säsongen 2022/2023</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3" name="Bildobjekt 22">
            <a:extLst>
              <a:ext uri="{FF2B5EF4-FFF2-40B4-BE49-F238E27FC236}">
                <a16:creationId xmlns:a16="http://schemas.microsoft.com/office/drawing/2014/main" id="{F43FA177-F720-43B1-8340-ADAF5E641C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62" r="16196" b="-4"/>
          <a:stretch/>
        </p:blipFill>
        <p:spPr>
          <a:xfrm>
            <a:off x="933974" y="911082"/>
            <a:ext cx="2034550" cy="1797684"/>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
        <p:nvSpPr>
          <p:cNvPr id="78" name="Freeform 5">
            <a:extLst>
              <a:ext uri="{FF2B5EF4-FFF2-40B4-BE49-F238E27FC236}">
                <a16:creationId xmlns:a16="http://schemas.microsoft.com/office/drawing/2014/main" id="{B0FAED46-1BF7-48DB-980D-571CD2A30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765866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449D3-1A34-42BA-A7AE-B9AFA11736DB}"/>
              </a:ext>
            </a:extLst>
          </p:cNvPr>
          <p:cNvSpPr>
            <a:spLocks noGrp="1"/>
          </p:cNvSpPr>
          <p:nvPr>
            <p:ph type="ctrTitle"/>
          </p:nvPr>
        </p:nvSpPr>
        <p:spPr>
          <a:xfrm>
            <a:off x="1524000" y="1688421"/>
            <a:ext cx="9144000" cy="2387600"/>
          </a:xfrm>
        </p:spPr>
        <p:txBody>
          <a:bodyPr/>
          <a:lstStyle/>
          <a:p>
            <a:r>
              <a:rPr lang="sv-SE" dirty="0"/>
              <a:t>Olika arbetsgrupper och uppdrag i föreningen</a:t>
            </a:r>
          </a:p>
        </p:txBody>
      </p:sp>
      <p:pic>
        <p:nvPicPr>
          <p:cNvPr id="4" name="Bildobjekt 3">
            <a:extLst>
              <a:ext uri="{FF2B5EF4-FFF2-40B4-BE49-F238E27FC236}">
                <a16:creationId xmlns:a16="http://schemas.microsoft.com/office/drawing/2014/main" id="{7CC428B2-0DCC-4504-A082-785D81AF8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029" y="191316"/>
            <a:ext cx="2547666" cy="1547231"/>
          </a:xfrm>
          <a:prstGeom prst="rect">
            <a:avLst/>
          </a:prstGeom>
        </p:spPr>
      </p:pic>
    </p:spTree>
    <p:extLst>
      <p:ext uri="{BB962C8B-B14F-4D97-AF65-F5344CB8AC3E}">
        <p14:creationId xmlns:p14="http://schemas.microsoft.com/office/powerpoint/2010/main" val="410373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F41842C-AA2E-4624-8224-DDAA2A88AC27}"/>
              </a:ext>
            </a:extLst>
          </p:cNvPr>
          <p:cNvSpPr/>
          <p:nvPr/>
        </p:nvSpPr>
        <p:spPr>
          <a:xfrm>
            <a:off x="1015998" y="1701798"/>
            <a:ext cx="2153921"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Styrelse</a:t>
            </a:r>
          </a:p>
        </p:txBody>
      </p:sp>
      <p:sp>
        <p:nvSpPr>
          <p:cNvPr id="3" name="Rektangel 2">
            <a:extLst>
              <a:ext uri="{FF2B5EF4-FFF2-40B4-BE49-F238E27FC236}">
                <a16:creationId xmlns:a16="http://schemas.microsoft.com/office/drawing/2014/main" id="{012E537B-C91A-46F2-9E5E-4DE1863750D0}"/>
              </a:ext>
            </a:extLst>
          </p:cNvPr>
          <p:cNvSpPr/>
          <p:nvPr/>
        </p:nvSpPr>
        <p:spPr>
          <a:xfrm>
            <a:off x="363728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Barn och </a:t>
            </a:r>
            <a:r>
              <a:rPr lang="sv-SE" b="1" dirty="0" err="1"/>
              <a:t>ungdoms-verksamhet</a:t>
            </a:r>
            <a:endParaRPr lang="sv-SE" b="1" dirty="0"/>
          </a:p>
        </p:txBody>
      </p:sp>
      <p:sp>
        <p:nvSpPr>
          <p:cNvPr id="6" name="Rektangel 5">
            <a:extLst>
              <a:ext uri="{FF2B5EF4-FFF2-40B4-BE49-F238E27FC236}">
                <a16:creationId xmlns:a16="http://schemas.microsoft.com/office/drawing/2014/main" id="{FCDD3C53-7692-4DE6-96BB-B983DD36D3D9}"/>
              </a:ext>
            </a:extLst>
          </p:cNvPr>
          <p:cNvSpPr/>
          <p:nvPr/>
        </p:nvSpPr>
        <p:spPr>
          <a:xfrm>
            <a:off x="640080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Junior och seniorverksamhet</a:t>
            </a:r>
          </a:p>
        </p:txBody>
      </p:sp>
      <p:sp>
        <p:nvSpPr>
          <p:cNvPr id="7" name="Rektangel 6">
            <a:extLst>
              <a:ext uri="{FF2B5EF4-FFF2-40B4-BE49-F238E27FC236}">
                <a16:creationId xmlns:a16="http://schemas.microsoft.com/office/drawing/2014/main" id="{D1476917-1630-482A-9468-7A100B276993}"/>
              </a:ext>
            </a:extLst>
          </p:cNvPr>
          <p:cNvSpPr/>
          <p:nvPr/>
        </p:nvSpPr>
        <p:spPr>
          <a:xfrm>
            <a:off x="9022080" y="170180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Breddidrotts-verksamhet</a:t>
            </a:r>
          </a:p>
        </p:txBody>
      </p:sp>
      <p:sp>
        <p:nvSpPr>
          <p:cNvPr id="8" name="Rektangel 7">
            <a:extLst>
              <a:ext uri="{FF2B5EF4-FFF2-40B4-BE49-F238E27FC236}">
                <a16:creationId xmlns:a16="http://schemas.microsoft.com/office/drawing/2014/main" id="{B896D3A3-51C2-42EC-A6A7-925AEB245F56}"/>
              </a:ext>
            </a:extLst>
          </p:cNvPr>
          <p:cNvSpPr/>
          <p:nvPr/>
        </p:nvSpPr>
        <p:spPr>
          <a:xfrm>
            <a:off x="1016000" y="288544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Innebandyskolan</a:t>
            </a:r>
          </a:p>
        </p:txBody>
      </p:sp>
      <p:sp>
        <p:nvSpPr>
          <p:cNvPr id="9" name="Rektangel 8">
            <a:extLst>
              <a:ext uri="{FF2B5EF4-FFF2-40B4-BE49-F238E27FC236}">
                <a16:creationId xmlns:a16="http://schemas.microsoft.com/office/drawing/2014/main" id="{BBE2BC41-F4A0-4375-9BC2-988DFC1008FC}"/>
              </a:ext>
            </a:extLst>
          </p:cNvPr>
          <p:cNvSpPr/>
          <p:nvPr/>
        </p:nvSpPr>
        <p:spPr>
          <a:xfrm>
            <a:off x="101600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Sibben cup</a:t>
            </a:r>
          </a:p>
        </p:txBody>
      </p:sp>
      <p:sp>
        <p:nvSpPr>
          <p:cNvPr id="10" name="Rektangel 9">
            <a:extLst>
              <a:ext uri="{FF2B5EF4-FFF2-40B4-BE49-F238E27FC236}">
                <a16:creationId xmlns:a16="http://schemas.microsoft.com/office/drawing/2014/main" id="{934E5594-53B6-4ECF-9AB4-24EB71D60D86}"/>
              </a:ext>
            </a:extLst>
          </p:cNvPr>
          <p:cNvSpPr/>
          <p:nvPr/>
        </p:nvSpPr>
        <p:spPr>
          <a:xfrm>
            <a:off x="3637280" y="2885441"/>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Evenemang</a:t>
            </a:r>
          </a:p>
        </p:txBody>
      </p:sp>
      <p:sp>
        <p:nvSpPr>
          <p:cNvPr id="11" name="Rektangel 10">
            <a:extLst>
              <a:ext uri="{FF2B5EF4-FFF2-40B4-BE49-F238E27FC236}">
                <a16:creationId xmlns:a16="http://schemas.microsoft.com/office/drawing/2014/main" id="{6C4F601F-2719-42F1-A2B8-74AFBC75B336}"/>
              </a:ext>
            </a:extLst>
          </p:cNvPr>
          <p:cNvSpPr/>
          <p:nvPr/>
        </p:nvSpPr>
        <p:spPr>
          <a:xfrm>
            <a:off x="6400800" y="2885441"/>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Matcharrangemang seniorverksamhet</a:t>
            </a:r>
          </a:p>
        </p:txBody>
      </p:sp>
      <p:sp>
        <p:nvSpPr>
          <p:cNvPr id="12" name="Rektangel 11">
            <a:extLst>
              <a:ext uri="{FF2B5EF4-FFF2-40B4-BE49-F238E27FC236}">
                <a16:creationId xmlns:a16="http://schemas.microsoft.com/office/drawing/2014/main" id="{4B81AFA1-3606-48D2-9036-0AF319A35B55}"/>
              </a:ext>
            </a:extLst>
          </p:cNvPr>
          <p:cNvSpPr/>
          <p:nvPr/>
        </p:nvSpPr>
        <p:spPr>
          <a:xfrm>
            <a:off x="9022080" y="2885440"/>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Kiosk</a:t>
            </a:r>
          </a:p>
        </p:txBody>
      </p:sp>
      <p:sp>
        <p:nvSpPr>
          <p:cNvPr id="13" name="Rektangel 12">
            <a:extLst>
              <a:ext uri="{FF2B5EF4-FFF2-40B4-BE49-F238E27FC236}">
                <a16:creationId xmlns:a16="http://schemas.microsoft.com/office/drawing/2014/main" id="{F78E7B36-F7D8-4606-9425-11A71EC06EB3}"/>
              </a:ext>
            </a:extLst>
          </p:cNvPr>
          <p:cNvSpPr/>
          <p:nvPr/>
        </p:nvSpPr>
        <p:spPr>
          <a:xfrm>
            <a:off x="101600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Sponsring</a:t>
            </a:r>
          </a:p>
        </p:txBody>
      </p:sp>
      <p:sp>
        <p:nvSpPr>
          <p:cNvPr id="14" name="Rektangel 13">
            <a:extLst>
              <a:ext uri="{FF2B5EF4-FFF2-40B4-BE49-F238E27FC236}">
                <a16:creationId xmlns:a16="http://schemas.microsoft.com/office/drawing/2014/main" id="{E6ED2CB9-83D0-4BCA-A2CC-3B5B7F1A95B5}"/>
              </a:ext>
            </a:extLst>
          </p:cNvPr>
          <p:cNvSpPr/>
          <p:nvPr/>
        </p:nvSpPr>
        <p:spPr>
          <a:xfrm>
            <a:off x="363728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Domarfrågor</a:t>
            </a:r>
          </a:p>
        </p:txBody>
      </p:sp>
      <p:sp>
        <p:nvSpPr>
          <p:cNvPr id="15" name="Rektangel 14">
            <a:extLst>
              <a:ext uri="{FF2B5EF4-FFF2-40B4-BE49-F238E27FC236}">
                <a16:creationId xmlns:a16="http://schemas.microsoft.com/office/drawing/2014/main" id="{FC1F6C31-9C80-4B98-B98C-E89D0F99D19E}"/>
              </a:ext>
            </a:extLst>
          </p:cNvPr>
          <p:cNvSpPr/>
          <p:nvPr/>
        </p:nvSpPr>
        <p:spPr>
          <a:xfrm>
            <a:off x="640080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Idrottsmateriel</a:t>
            </a:r>
          </a:p>
        </p:txBody>
      </p:sp>
      <p:sp>
        <p:nvSpPr>
          <p:cNvPr id="16" name="Rektangel 15">
            <a:extLst>
              <a:ext uri="{FF2B5EF4-FFF2-40B4-BE49-F238E27FC236}">
                <a16:creationId xmlns:a16="http://schemas.microsoft.com/office/drawing/2014/main" id="{80FDAB80-59B6-44B1-8569-40E733D267B5}"/>
              </a:ext>
            </a:extLst>
          </p:cNvPr>
          <p:cNvSpPr/>
          <p:nvPr/>
        </p:nvSpPr>
        <p:spPr>
          <a:xfrm>
            <a:off x="9022080" y="4069082"/>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Utbildningar</a:t>
            </a:r>
          </a:p>
        </p:txBody>
      </p:sp>
      <p:sp>
        <p:nvSpPr>
          <p:cNvPr id="17" name="Rektangel 16">
            <a:extLst>
              <a:ext uri="{FF2B5EF4-FFF2-40B4-BE49-F238E27FC236}">
                <a16:creationId xmlns:a16="http://schemas.microsoft.com/office/drawing/2014/main" id="{28E4936B-7A3E-4E2B-A62A-62B849CE7800}"/>
              </a:ext>
            </a:extLst>
          </p:cNvPr>
          <p:cNvSpPr/>
          <p:nvPr/>
        </p:nvSpPr>
        <p:spPr>
          <a:xfrm>
            <a:off x="363728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Träningstider</a:t>
            </a:r>
          </a:p>
        </p:txBody>
      </p:sp>
      <p:sp>
        <p:nvSpPr>
          <p:cNvPr id="18" name="Rektangel 17">
            <a:extLst>
              <a:ext uri="{FF2B5EF4-FFF2-40B4-BE49-F238E27FC236}">
                <a16:creationId xmlns:a16="http://schemas.microsoft.com/office/drawing/2014/main" id="{94C1A82C-65F1-4A27-B7FC-59D2CE21D47C}"/>
              </a:ext>
            </a:extLst>
          </p:cNvPr>
          <p:cNvSpPr/>
          <p:nvPr/>
        </p:nvSpPr>
        <p:spPr>
          <a:xfrm>
            <a:off x="6410960" y="5252723"/>
            <a:ext cx="2153920" cy="833120"/>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b="1" dirty="0"/>
              <a:t>Webb-</a:t>
            </a:r>
            <a:r>
              <a:rPr lang="sv-SE" b="1" dirty="0" err="1"/>
              <a:t>admin</a:t>
            </a:r>
            <a:endParaRPr lang="sv-SE" b="1" dirty="0"/>
          </a:p>
        </p:txBody>
      </p:sp>
      <p:sp>
        <p:nvSpPr>
          <p:cNvPr id="19" name="Rubrik 1">
            <a:extLst>
              <a:ext uri="{FF2B5EF4-FFF2-40B4-BE49-F238E27FC236}">
                <a16:creationId xmlns:a16="http://schemas.microsoft.com/office/drawing/2014/main" id="{86F390E0-8429-4536-9F1C-E28936F911EC}"/>
              </a:ext>
            </a:extLst>
          </p:cNvPr>
          <p:cNvSpPr txBox="1">
            <a:spLocks/>
          </p:cNvSpPr>
          <p:nvPr/>
        </p:nvSpPr>
        <p:spPr>
          <a:xfrm>
            <a:off x="889000" y="451168"/>
            <a:ext cx="10515600" cy="833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Föreningens verksamhet</a:t>
            </a:r>
          </a:p>
        </p:txBody>
      </p:sp>
    </p:spTree>
    <p:extLst>
      <p:ext uri="{BB962C8B-B14F-4D97-AF65-F5344CB8AC3E}">
        <p14:creationId xmlns:p14="http://schemas.microsoft.com/office/powerpoint/2010/main" val="106081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05E15-3A42-4B6D-A5A8-24B3FA927537}"/>
              </a:ext>
            </a:extLst>
          </p:cNvPr>
          <p:cNvSpPr>
            <a:spLocks noGrp="1"/>
          </p:cNvSpPr>
          <p:nvPr>
            <p:ph type="title"/>
          </p:nvPr>
        </p:nvSpPr>
        <p:spPr/>
        <p:txBody>
          <a:bodyPr/>
          <a:lstStyle/>
          <a:p>
            <a:r>
              <a:rPr lang="sv-SE" dirty="0"/>
              <a:t>Vad innebär de olika uppdragen?</a:t>
            </a:r>
          </a:p>
        </p:txBody>
      </p:sp>
      <p:sp>
        <p:nvSpPr>
          <p:cNvPr id="3" name="Platshållare för innehåll 2">
            <a:extLst>
              <a:ext uri="{FF2B5EF4-FFF2-40B4-BE49-F238E27FC236}">
                <a16:creationId xmlns:a16="http://schemas.microsoft.com/office/drawing/2014/main" id="{E50FC817-072F-4F1F-86EA-80251D1C36B7}"/>
              </a:ext>
            </a:extLst>
          </p:cNvPr>
          <p:cNvSpPr>
            <a:spLocks noGrp="1"/>
          </p:cNvSpPr>
          <p:nvPr>
            <p:ph idx="1"/>
          </p:nvPr>
        </p:nvSpPr>
        <p:spPr>
          <a:xfrm>
            <a:off x="838200" y="1825625"/>
            <a:ext cx="5257800" cy="4351338"/>
          </a:xfrm>
        </p:spPr>
        <p:txBody>
          <a:bodyPr>
            <a:normAutofit lnSpcReduction="10000"/>
          </a:bodyPr>
          <a:lstStyle/>
          <a:p>
            <a:r>
              <a:rPr lang="sv-SE" sz="1800" b="1" dirty="0"/>
              <a:t>Sibben Cup</a:t>
            </a:r>
            <a:br>
              <a:rPr lang="sv-SE" sz="1800" dirty="0"/>
            </a:br>
            <a:r>
              <a:rPr lang="sv-SE" sz="1800" dirty="0"/>
              <a:t>Planeringen av vår cup, och en stor del av genomförandet, görs av en cupledning. Den består av frivilliga personer och de ansvarar för allt kring cupen: att boka lokaler, beställa mat, informera och ha kontakt med lagen, boka domare, ha kontakt med ansvariga föräldrar i föreningens lag, m.m. </a:t>
            </a:r>
            <a:br>
              <a:rPr lang="sv-SE" sz="1800" dirty="0"/>
            </a:br>
            <a:r>
              <a:rPr lang="sv-SE" sz="1800" dirty="0"/>
              <a:t>Alla är välkomna att vara med i denna arbetsgrupp. Och ju fler man är – desto fler arbetsuppgifter delar man på. </a:t>
            </a:r>
          </a:p>
          <a:p>
            <a:r>
              <a:rPr lang="sv-SE" sz="1800" b="1" dirty="0"/>
              <a:t>Sponsring</a:t>
            </a:r>
            <a:br>
              <a:rPr lang="sv-SE" sz="1800" dirty="0"/>
            </a:br>
            <a:r>
              <a:rPr lang="sv-SE" sz="1800" dirty="0"/>
              <a:t>Denna grupp ansvarar för att ta kontakt med företag och erbjuda dem att vara en samarbetspart till föreningen genom sponsring. Det handlar både om att ha kontakt med befintliga sponsorer för att förlänga avtal och att teckna nya. Gruppen ska också planera för sponsoraktiviteter i samband med några hemmamatcher under säsongen.</a:t>
            </a:r>
          </a:p>
          <a:p>
            <a:endParaRPr lang="sv-SE" sz="1800" dirty="0"/>
          </a:p>
        </p:txBody>
      </p:sp>
      <p:sp>
        <p:nvSpPr>
          <p:cNvPr id="4" name="Platshållare för innehåll 2">
            <a:extLst>
              <a:ext uri="{FF2B5EF4-FFF2-40B4-BE49-F238E27FC236}">
                <a16:creationId xmlns:a16="http://schemas.microsoft.com/office/drawing/2014/main" id="{74C819D5-0CAF-470C-BAF9-D16A581C5D79}"/>
              </a:ext>
            </a:extLst>
          </p:cNvPr>
          <p:cNvSpPr txBox="1">
            <a:spLocks/>
          </p:cNvSpPr>
          <p:nvPr/>
        </p:nvSpPr>
        <p:spPr>
          <a:xfrm>
            <a:off x="6291943"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t>Evenemang</a:t>
            </a:r>
            <a:br>
              <a:rPr lang="sv-SE" sz="1800" dirty="0"/>
            </a:br>
            <a:r>
              <a:rPr lang="sv-SE" sz="1800" dirty="0"/>
              <a:t>Under pandemin har detta varit vilande, men nu hoppas vi att vi kan genomföra klassinnebandy igen och behöver en arbetsgrupp som ansvarar för planering av evenemanget. Det handlar om att skicka information till skolor, ta emot anmälningar, </a:t>
            </a:r>
            <a:r>
              <a:rPr lang="sv-SE" sz="1800"/>
              <a:t>göra ett </a:t>
            </a:r>
            <a:r>
              <a:rPr lang="sv-SE" sz="1800" dirty="0"/>
              <a:t>spelschema och se till att dagen är bemannad. Planeringar för tidigare år finns. </a:t>
            </a:r>
            <a:br>
              <a:rPr lang="sv-SE" sz="1800" dirty="0"/>
            </a:br>
            <a:br>
              <a:rPr lang="sv-SE" sz="1800" dirty="0"/>
            </a:br>
            <a:r>
              <a:rPr lang="sv-SE" sz="1800" dirty="0"/>
              <a:t>Ett annat evenemang som behöver en arbetsgrupp är föreningens fina avslutningsdag.</a:t>
            </a:r>
            <a:br>
              <a:rPr lang="sv-SE" sz="1800" dirty="0"/>
            </a:br>
            <a:br>
              <a:rPr lang="sv-SE" sz="1800" dirty="0"/>
            </a:br>
            <a:r>
              <a:rPr lang="sv-SE" sz="1800" dirty="0"/>
              <a:t>En engagerad grupp kan även gärna få planera fler evenemang – visst borde Skövde ha en utomhusturnering på Billingen nästa sommar!?</a:t>
            </a:r>
            <a:br>
              <a:rPr lang="sv-SE" sz="1800" dirty="0"/>
            </a:br>
            <a:endParaRPr lang="sv-SE" sz="1800" dirty="0"/>
          </a:p>
          <a:p>
            <a:endParaRPr lang="sv-SE" sz="1800" dirty="0"/>
          </a:p>
        </p:txBody>
      </p:sp>
    </p:spTree>
    <p:extLst>
      <p:ext uri="{BB962C8B-B14F-4D97-AF65-F5344CB8AC3E}">
        <p14:creationId xmlns:p14="http://schemas.microsoft.com/office/powerpoint/2010/main" val="1357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05E15-3A42-4B6D-A5A8-24B3FA927537}"/>
              </a:ext>
            </a:extLst>
          </p:cNvPr>
          <p:cNvSpPr>
            <a:spLocks noGrp="1"/>
          </p:cNvSpPr>
          <p:nvPr>
            <p:ph type="title"/>
          </p:nvPr>
        </p:nvSpPr>
        <p:spPr/>
        <p:txBody>
          <a:bodyPr/>
          <a:lstStyle/>
          <a:p>
            <a:r>
              <a:rPr lang="sv-SE" dirty="0"/>
              <a:t>Vad innebär de olika uppdragen?</a:t>
            </a:r>
          </a:p>
        </p:txBody>
      </p:sp>
      <p:sp>
        <p:nvSpPr>
          <p:cNvPr id="3" name="Platshållare för innehåll 2">
            <a:extLst>
              <a:ext uri="{FF2B5EF4-FFF2-40B4-BE49-F238E27FC236}">
                <a16:creationId xmlns:a16="http://schemas.microsoft.com/office/drawing/2014/main" id="{E50FC817-072F-4F1F-86EA-80251D1C36B7}"/>
              </a:ext>
            </a:extLst>
          </p:cNvPr>
          <p:cNvSpPr>
            <a:spLocks noGrp="1"/>
          </p:cNvSpPr>
          <p:nvPr>
            <p:ph idx="1"/>
          </p:nvPr>
        </p:nvSpPr>
        <p:spPr>
          <a:xfrm>
            <a:off x="838200" y="1825625"/>
            <a:ext cx="5257800" cy="4351338"/>
          </a:xfrm>
        </p:spPr>
        <p:txBody>
          <a:bodyPr>
            <a:normAutofit/>
          </a:bodyPr>
          <a:lstStyle/>
          <a:p>
            <a:r>
              <a:rPr lang="sv-SE" sz="1800" b="1" dirty="0"/>
              <a:t>Träningstider, webb-</a:t>
            </a:r>
            <a:r>
              <a:rPr lang="sv-SE" sz="1800" b="1" dirty="0" err="1"/>
              <a:t>admin</a:t>
            </a:r>
            <a:br>
              <a:rPr lang="sv-SE" sz="1800" dirty="0"/>
            </a:br>
            <a:r>
              <a:rPr lang="sv-SE" sz="1800" dirty="0"/>
              <a:t>Det behövs alltid personer som tycker om att arbeta med digitala uppgifter såsom att sköta bokningar och avbokningar av träningstider samt att ansvara för föreningens webbsida, Laget.se.</a:t>
            </a:r>
          </a:p>
          <a:p>
            <a:r>
              <a:rPr lang="sv-SE" sz="1800" b="1" dirty="0"/>
              <a:t>Utbildningar</a:t>
            </a:r>
            <a:br>
              <a:rPr lang="sv-SE" sz="1800" dirty="0"/>
            </a:br>
            <a:r>
              <a:rPr lang="sv-SE" sz="1800" dirty="0"/>
              <a:t>Hålla ihop föreningens utbildningar för spelare, tränare och domare. Ha kontakt med SISU, informera tränare, ansöka om medel efter att utbildningen genomförts.</a:t>
            </a:r>
          </a:p>
          <a:p>
            <a:r>
              <a:rPr lang="sv-SE" sz="1800" b="1" dirty="0"/>
              <a:t>Kiosk</a:t>
            </a:r>
            <a:br>
              <a:rPr lang="sv-SE" sz="1800" dirty="0"/>
            </a:br>
            <a:r>
              <a:rPr lang="sv-SE" sz="1800" dirty="0"/>
              <a:t>Denna grupp ansvarar bl.a. för att göra ett bemanningsschema för kiosken i Kavelbro och att göra inköp till kiosken under hela säsongen.</a:t>
            </a:r>
          </a:p>
          <a:p>
            <a:endParaRPr lang="sv-SE" sz="1800" dirty="0"/>
          </a:p>
          <a:p>
            <a:pPr lvl="1"/>
            <a:endParaRPr lang="sv-SE" sz="1400" dirty="0"/>
          </a:p>
          <a:p>
            <a:endParaRPr lang="sv-SE" sz="1800" dirty="0"/>
          </a:p>
        </p:txBody>
      </p:sp>
      <p:sp>
        <p:nvSpPr>
          <p:cNvPr id="5" name="textruta 4">
            <a:extLst>
              <a:ext uri="{FF2B5EF4-FFF2-40B4-BE49-F238E27FC236}">
                <a16:creationId xmlns:a16="http://schemas.microsoft.com/office/drawing/2014/main" id="{5FF533D1-3246-4CD8-BD96-866769D5BD44}"/>
              </a:ext>
            </a:extLst>
          </p:cNvPr>
          <p:cNvSpPr txBox="1"/>
          <p:nvPr/>
        </p:nvSpPr>
        <p:spPr>
          <a:xfrm>
            <a:off x="1077682" y="5987143"/>
            <a:ext cx="9622975" cy="369332"/>
          </a:xfrm>
          <a:prstGeom prst="rect">
            <a:avLst/>
          </a:prstGeom>
          <a:noFill/>
        </p:spPr>
        <p:txBody>
          <a:bodyPr wrap="square" rtlCol="0">
            <a:spAutoFit/>
          </a:bodyPr>
          <a:lstStyle/>
          <a:p>
            <a:r>
              <a:rPr lang="sv-SE" dirty="0"/>
              <a:t>För mer info om dessa och andra uppdrag - kontakta skovdeinnebandyf@gmail.com</a:t>
            </a:r>
          </a:p>
        </p:txBody>
      </p:sp>
      <p:sp>
        <p:nvSpPr>
          <p:cNvPr id="6" name="Platshållare för innehåll 2">
            <a:extLst>
              <a:ext uri="{FF2B5EF4-FFF2-40B4-BE49-F238E27FC236}">
                <a16:creationId xmlns:a16="http://schemas.microsoft.com/office/drawing/2014/main" id="{A4581CA4-08D0-499E-8E20-58514CE3CDA1}"/>
              </a:ext>
            </a:extLst>
          </p:cNvPr>
          <p:cNvSpPr txBox="1">
            <a:spLocks/>
          </p:cNvSpPr>
          <p:nvPr/>
        </p:nvSpPr>
        <p:spPr>
          <a:xfrm>
            <a:off x="6223000" y="1820471"/>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t>Innebandyskolan, barn- och ungdomsverksamhet, junior- och seniorverksamhet</a:t>
            </a:r>
            <a:br>
              <a:rPr lang="sv-SE" sz="1800" b="1" dirty="0"/>
            </a:br>
            <a:r>
              <a:rPr lang="sv-SE" sz="1800" dirty="0"/>
              <a:t>Det behövs personer som håller ihop dessa tre ”verksamhetsområden”, kallar tränare till möten, har kontakt med Västergötlands innebandyförbund, m.m. Mycket av arbetet formas tillsammans med tränarna.</a:t>
            </a:r>
            <a:br>
              <a:rPr lang="sv-SE" sz="1800" dirty="0"/>
            </a:br>
            <a:endParaRPr lang="sv-SE" sz="1800" dirty="0"/>
          </a:p>
          <a:p>
            <a:pPr lvl="1"/>
            <a:endParaRPr lang="sv-SE" sz="1400" dirty="0"/>
          </a:p>
          <a:p>
            <a:endParaRPr lang="sv-SE" sz="1800" dirty="0"/>
          </a:p>
        </p:txBody>
      </p:sp>
    </p:spTree>
    <p:extLst>
      <p:ext uri="{BB962C8B-B14F-4D97-AF65-F5344CB8AC3E}">
        <p14:creationId xmlns:p14="http://schemas.microsoft.com/office/powerpoint/2010/main" val="12803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A5B9FD2-5829-4D47-8BFF-53CDA48DAC64}"/>
              </a:ext>
            </a:extLst>
          </p:cNvPr>
          <p:cNvSpPr>
            <a:spLocks noGrp="1"/>
          </p:cNvSpPr>
          <p:nvPr>
            <p:ph type="ctrTitle"/>
          </p:nvPr>
        </p:nvSpPr>
        <p:spPr>
          <a:xfrm>
            <a:off x="1524000" y="1122363"/>
            <a:ext cx="9144000" cy="1982787"/>
          </a:xfrm>
        </p:spPr>
        <p:txBody>
          <a:bodyPr/>
          <a:lstStyle/>
          <a:p>
            <a:r>
              <a:rPr lang="sv-SE" b="1" dirty="0">
                <a:effectLst>
                  <a:outerShdw blurRad="38100" dist="38100" dir="2700000" algn="tl">
                    <a:srgbClr val="000000">
                      <a:alpha val="43137"/>
                    </a:srgbClr>
                  </a:outerShdw>
                </a:effectLst>
              </a:rPr>
              <a:t>Information från egna laget</a:t>
            </a:r>
          </a:p>
        </p:txBody>
      </p:sp>
      <p:pic>
        <p:nvPicPr>
          <p:cNvPr id="8" name="Bildobjekt 7">
            <a:extLst>
              <a:ext uri="{FF2B5EF4-FFF2-40B4-BE49-F238E27FC236}">
                <a16:creationId xmlns:a16="http://schemas.microsoft.com/office/drawing/2014/main" id="{9972FA43-7ADA-46CF-AFBB-12EC152B9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083" y="3837100"/>
            <a:ext cx="2479834" cy="1511516"/>
          </a:xfrm>
          <a:prstGeom prst="rect">
            <a:avLst/>
          </a:prstGeom>
        </p:spPr>
      </p:pic>
    </p:spTree>
    <p:extLst>
      <p:ext uri="{BB962C8B-B14F-4D97-AF65-F5344CB8AC3E}">
        <p14:creationId xmlns:p14="http://schemas.microsoft.com/office/powerpoint/2010/main" val="18377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4619621" cy="3843666"/>
          </a:xfrm>
        </p:spPr>
        <p:txBody>
          <a:bodyPr vert="horz" lIns="91440" tIns="45720" rIns="91440" bIns="45720" rtlCol="0">
            <a:normAutofit/>
          </a:bodyPr>
          <a:lstStyle/>
          <a:p>
            <a:pPr marL="457200" lvl="1" indent="0">
              <a:lnSpc>
                <a:spcPct val="110000"/>
              </a:lnSpc>
              <a:buNone/>
            </a:pPr>
            <a:r>
              <a:rPr lang="en-US" sz="2000" dirty="0">
                <a:latin typeface="+mj-lt"/>
              </a:rPr>
              <a:t>Skövde IBF – </a:t>
            </a:r>
            <a:r>
              <a:rPr lang="en-US" sz="2000" dirty="0" err="1">
                <a:latin typeface="+mj-lt"/>
              </a:rPr>
              <a:t>tillsammans</a:t>
            </a:r>
            <a:r>
              <a:rPr lang="en-US" sz="2000" dirty="0">
                <a:latin typeface="+mj-lt"/>
              </a:rPr>
              <a:t> tar vi </a:t>
            </a:r>
            <a:r>
              <a:rPr lang="en-US" sz="2000" dirty="0" err="1">
                <a:latin typeface="+mj-lt"/>
              </a:rPr>
              <a:t>innebandyn</a:t>
            </a:r>
            <a:r>
              <a:rPr lang="en-US" sz="2000" dirty="0">
                <a:latin typeface="+mj-lt"/>
              </a:rPr>
              <a:t> in </a:t>
            </a:r>
            <a:r>
              <a:rPr lang="en-US" sz="2000" dirty="0" err="1">
                <a:latin typeface="+mj-lt"/>
              </a:rPr>
              <a:t>i</a:t>
            </a:r>
            <a:r>
              <a:rPr lang="en-US" sz="2000" dirty="0">
                <a:latin typeface="+mj-lt"/>
              </a:rPr>
              <a:t> </a:t>
            </a:r>
            <a:r>
              <a:rPr lang="en-US" sz="2000" dirty="0" err="1">
                <a:latin typeface="+mj-lt"/>
              </a:rPr>
              <a:t>framtiden</a:t>
            </a:r>
            <a:r>
              <a:rPr lang="en-US" sz="2000" dirty="0">
                <a:latin typeface="+mj-lt"/>
              </a:rPr>
              <a:t>!</a:t>
            </a:r>
          </a:p>
          <a:p>
            <a:pPr marL="457200" lvl="1" indent="0">
              <a:lnSpc>
                <a:spcPct val="110000"/>
              </a:lnSpc>
              <a:buNone/>
            </a:pPr>
            <a:endParaRPr lang="en-US" sz="2000" dirty="0">
              <a:latin typeface="+mj-lt"/>
            </a:endParaRPr>
          </a:p>
          <a:p>
            <a:pPr marL="457200" lvl="1" indent="0">
              <a:lnSpc>
                <a:spcPct val="110000"/>
              </a:lnSpc>
              <a:buNone/>
            </a:pPr>
            <a:r>
              <a:rPr lang="en-US" sz="2000" dirty="0">
                <a:latin typeface="+mj-lt"/>
              </a:rPr>
              <a:t>Vi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förening</a:t>
            </a:r>
            <a:r>
              <a:rPr lang="en-US" sz="2000" dirty="0">
                <a:latin typeface="+mj-lt"/>
              </a:rPr>
              <a:t> för </a:t>
            </a:r>
            <a:r>
              <a:rPr lang="en-US" sz="2000" dirty="0" err="1">
                <a:latin typeface="+mj-lt"/>
              </a:rPr>
              <a:t>alla</a:t>
            </a:r>
            <a:r>
              <a:rPr lang="en-US" sz="2000" dirty="0">
                <a:latin typeface="+mj-lt"/>
              </a:rPr>
              <a:t> med </a:t>
            </a:r>
            <a:r>
              <a:rPr lang="en-US" sz="2000" dirty="0" err="1">
                <a:latin typeface="+mj-lt"/>
              </a:rPr>
              <a:t>innebandy</a:t>
            </a:r>
            <a:r>
              <a:rPr lang="en-US" sz="2000" dirty="0">
                <a:latin typeface="+mj-lt"/>
              </a:rPr>
              <a:t> </a:t>
            </a:r>
            <a:r>
              <a:rPr lang="en-US" sz="2000" dirty="0" err="1">
                <a:latin typeface="+mj-lt"/>
              </a:rPr>
              <a:t>i</a:t>
            </a:r>
            <a:r>
              <a:rPr lang="en-US" sz="2000" dirty="0">
                <a:latin typeface="+mj-lt"/>
              </a:rPr>
              <a:t> </a:t>
            </a:r>
            <a:r>
              <a:rPr lang="en-US" sz="2000" dirty="0" err="1">
                <a:latin typeface="+mj-lt"/>
              </a:rPr>
              <a:t>fokus</a:t>
            </a:r>
            <a:r>
              <a:rPr lang="en-US" sz="2000" dirty="0">
                <a:latin typeface="+mj-lt"/>
              </a:rPr>
              <a:t>. </a:t>
            </a:r>
          </a:p>
          <a:p>
            <a:pPr marL="457200" lvl="1" indent="0">
              <a:lnSpc>
                <a:spcPct val="110000"/>
              </a:lnSpc>
              <a:buNone/>
            </a:pPr>
            <a:r>
              <a:rPr lang="en-US" sz="2000" dirty="0">
                <a:latin typeface="+mj-lt"/>
              </a:rPr>
              <a:t>Vi </a:t>
            </a:r>
            <a:r>
              <a:rPr lang="en-US" sz="2000" dirty="0" err="1">
                <a:latin typeface="+mj-lt"/>
              </a:rPr>
              <a:t>bygger</a:t>
            </a:r>
            <a:r>
              <a:rPr lang="en-US" sz="2000" dirty="0">
                <a:latin typeface="+mj-lt"/>
              </a:rPr>
              <a:t> </a:t>
            </a:r>
            <a:r>
              <a:rPr lang="en-US" sz="2000" dirty="0" err="1">
                <a:latin typeface="+mj-lt"/>
              </a:rPr>
              <a:t>vår</a:t>
            </a:r>
            <a:r>
              <a:rPr lang="en-US" sz="2000" dirty="0">
                <a:latin typeface="+mj-lt"/>
              </a:rPr>
              <a:t> </a:t>
            </a:r>
            <a:r>
              <a:rPr lang="en-US" sz="2000" dirty="0" err="1">
                <a:latin typeface="+mj-lt"/>
              </a:rPr>
              <a:t>verksamhet</a:t>
            </a:r>
            <a:r>
              <a:rPr lang="en-US" sz="2000" dirty="0">
                <a:latin typeface="+mj-lt"/>
              </a:rPr>
              <a:t> </a:t>
            </a:r>
            <a:r>
              <a:rPr lang="en-US" sz="2000" dirty="0" err="1">
                <a:latin typeface="+mj-lt"/>
              </a:rPr>
              <a:t>på</a:t>
            </a:r>
            <a:r>
              <a:rPr lang="en-US" sz="2000" dirty="0">
                <a:latin typeface="+mj-lt"/>
              </a:rPr>
              <a:t> </a:t>
            </a:r>
            <a:r>
              <a:rPr lang="en-US" sz="2000" dirty="0" err="1">
                <a:latin typeface="+mj-lt"/>
              </a:rPr>
              <a:t>gemenskap</a:t>
            </a:r>
            <a:r>
              <a:rPr lang="en-US" sz="2000" dirty="0">
                <a:latin typeface="+mj-lt"/>
              </a:rPr>
              <a:t>, </a:t>
            </a:r>
            <a:r>
              <a:rPr lang="en-US" sz="2000" dirty="0" err="1">
                <a:latin typeface="+mj-lt"/>
              </a:rPr>
              <a:t>stolthet</a:t>
            </a:r>
            <a:r>
              <a:rPr lang="en-US" sz="2000" dirty="0">
                <a:latin typeface="+mj-lt"/>
              </a:rPr>
              <a:t> och </a:t>
            </a:r>
            <a:r>
              <a:rPr lang="en-US" sz="2000" dirty="0" err="1">
                <a:latin typeface="+mj-lt"/>
              </a:rPr>
              <a:t>glädje</a:t>
            </a:r>
            <a:r>
              <a:rPr lang="en-US" sz="2000" dirty="0">
                <a:latin typeface="+mj-lt"/>
              </a:rPr>
              <a:t>. </a:t>
            </a:r>
          </a:p>
          <a:p>
            <a:pPr marL="457200" lvl="1" indent="0">
              <a:lnSpc>
                <a:spcPct val="110000"/>
              </a:lnSpc>
              <a:buNone/>
            </a:pPr>
            <a:r>
              <a:rPr lang="en-US" sz="2000" dirty="0">
                <a:latin typeface="+mj-lt"/>
              </a:rPr>
              <a:t>Vi </a:t>
            </a:r>
            <a:r>
              <a:rPr lang="en-US" sz="2000" dirty="0" err="1">
                <a:latin typeface="+mj-lt"/>
              </a:rPr>
              <a:t>vill</a:t>
            </a:r>
            <a:r>
              <a:rPr lang="en-US" sz="2000" dirty="0">
                <a:latin typeface="+mj-lt"/>
              </a:rPr>
              <a:t> </a:t>
            </a:r>
            <a:r>
              <a:rPr lang="en-US" sz="2000" dirty="0" err="1">
                <a:latin typeface="+mj-lt"/>
              </a:rPr>
              <a:t>erbjuda</a:t>
            </a:r>
            <a:r>
              <a:rPr lang="en-US" sz="2000" dirty="0">
                <a:latin typeface="+mj-lt"/>
              </a:rPr>
              <a:t> </a:t>
            </a:r>
            <a:r>
              <a:rPr lang="en-US" sz="2000" dirty="0" err="1">
                <a:latin typeface="+mj-lt"/>
              </a:rPr>
              <a:t>en</a:t>
            </a:r>
            <a:r>
              <a:rPr lang="en-US" sz="2000" dirty="0">
                <a:latin typeface="+mj-lt"/>
              </a:rPr>
              <a:t> </a:t>
            </a:r>
            <a:r>
              <a:rPr lang="en-US" sz="2000" dirty="0" err="1">
                <a:latin typeface="+mj-lt"/>
              </a:rPr>
              <a:t>verksamhet</a:t>
            </a:r>
            <a:r>
              <a:rPr lang="en-US" sz="2000" dirty="0">
                <a:latin typeface="+mj-lt"/>
              </a:rPr>
              <a:t> </a:t>
            </a:r>
            <a:r>
              <a:rPr lang="en-US" sz="2000" dirty="0" err="1">
                <a:latin typeface="+mj-lt"/>
              </a:rPr>
              <a:t>som</a:t>
            </a:r>
            <a:r>
              <a:rPr lang="en-US" sz="2000" dirty="0">
                <a:latin typeface="+mj-lt"/>
              </a:rPr>
              <a:t> </a:t>
            </a:r>
            <a:r>
              <a:rPr lang="en-US" sz="2000" dirty="0" err="1">
                <a:latin typeface="+mj-lt"/>
              </a:rPr>
              <a:t>skapar</a:t>
            </a:r>
            <a:r>
              <a:rPr lang="en-US" sz="2000" dirty="0">
                <a:latin typeface="+mj-lt"/>
              </a:rPr>
              <a:t> </a:t>
            </a:r>
            <a:r>
              <a:rPr lang="en-US" sz="2000" dirty="0" err="1">
                <a:latin typeface="+mj-lt"/>
              </a:rPr>
              <a:t>ett</a:t>
            </a:r>
            <a:r>
              <a:rPr lang="en-US" sz="2000" dirty="0">
                <a:latin typeface="+mj-lt"/>
              </a:rPr>
              <a:t> </a:t>
            </a:r>
            <a:r>
              <a:rPr lang="en-US" sz="2000" dirty="0" err="1">
                <a:latin typeface="+mj-lt"/>
              </a:rPr>
              <a:t>livslångt</a:t>
            </a:r>
            <a:r>
              <a:rPr lang="en-US" sz="2000" dirty="0">
                <a:latin typeface="+mj-lt"/>
              </a:rPr>
              <a:t> </a:t>
            </a:r>
            <a:r>
              <a:rPr lang="en-US" sz="2000" dirty="0" err="1">
                <a:latin typeface="+mj-lt"/>
              </a:rPr>
              <a:t>intresse</a:t>
            </a:r>
            <a:r>
              <a:rPr lang="en-US" sz="2000" dirty="0">
                <a:latin typeface="+mj-lt"/>
              </a:rPr>
              <a:t> för </a:t>
            </a:r>
            <a:r>
              <a:rPr lang="en-US" sz="2000" dirty="0" err="1">
                <a:latin typeface="+mj-lt"/>
              </a:rPr>
              <a:t>innebandy</a:t>
            </a:r>
            <a:r>
              <a:rPr lang="en-US" sz="2000" dirty="0">
                <a:latin typeface="+mj-lt"/>
              </a:rPr>
              <a:t> och </a:t>
            </a:r>
            <a:r>
              <a:rPr lang="en-US" sz="2000" dirty="0" err="1">
                <a:latin typeface="+mj-lt"/>
              </a:rPr>
              <a:t>träning</a:t>
            </a:r>
            <a:r>
              <a:rPr lang="en-US" sz="2000" dirty="0">
                <a:latin typeface="+mj-lt"/>
              </a:rPr>
              <a:t>. </a:t>
            </a:r>
          </a:p>
          <a:p>
            <a:pPr marL="0"/>
            <a:endParaRPr lang="en-US" sz="20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724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golv, person, sport&#10;&#10;Automatiskt genererad beskrivning">
            <a:extLst>
              <a:ext uri="{FF2B5EF4-FFF2-40B4-BE49-F238E27FC236}">
                <a16:creationId xmlns:a16="http://schemas.microsoft.com/office/drawing/2014/main" id="{240E7F31-BBB3-4BF3-9B1A-41CA1B6885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19309" y="-4568"/>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atshållare för innehåll 5">
            <a:extLst>
              <a:ext uri="{FF2B5EF4-FFF2-40B4-BE49-F238E27FC236}">
                <a16:creationId xmlns:a16="http://schemas.microsoft.com/office/drawing/2014/main" id="{A73BEAD5-1E8D-4846-9FC3-47BBD1238272}"/>
              </a:ext>
            </a:extLst>
          </p:cNvPr>
          <p:cNvSpPr>
            <a:spLocks noGrp="1"/>
          </p:cNvSpPr>
          <p:nvPr>
            <p:ph idx="1"/>
          </p:nvPr>
        </p:nvSpPr>
        <p:spPr>
          <a:xfrm>
            <a:off x="373995" y="1553046"/>
            <a:ext cx="3944618" cy="3742762"/>
          </a:xfrm>
        </p:spPr>
        <p:txBody>
          <a:bodyPr>
            <a:normAutofit/>
          </a:bodyPr>
          <a:lstStyle/>
          <a:p>
            <a:pPr marL="457200" lvl="1" indent="0">
              <a:lnSpc>
                <a:spcPct val="100000"/>
              </a:lnSpc>
              <a:buNone/>
            </a:pPr>
            <a:r>
              <a:rPr lang="sv-SE" sz="2000" dirty="0">
                <a:latin typeface="+mj-lt"/>
              </a:rPr>
              <a:t>Denna säsong har vi 21 olika träningsgrupper från innebandyskolans 6-åringar till vuxna i träningsgrupper. Alla tränar och spelar match i Kavelbro, så här skapar vi tillsammans en härlig föreningskänsla. </a:t>
            </a:r>
          </a:p>
          <a:p>
            <a:pPr marL="457200" lvl="1" indent="0">
              <a:buNone/>
            </a:pPr>
            <a:endParaRPr lang="sv-SE" dirty="0"/>
          </a:p>
          <a:p>
            <a:pPr marL="0" indent="0">
              <a:buNone/>
            </a:pPr>
            <a:endParaRPr lang="sv-SE" sz="2000" dirty="0"/>
          </a:p>
        </p:txBody>
      </p:sp>
    </p:spTree>
    <p:extLst>
      <p:ext uri="{BB962C8B-B14F-4D97-AF65-F5344CB8AC3E}">
        <p14:creationId xmlns:p14="http://schemas.microsoft.com/office/powerpoint/2010/main" val="218278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person, tak, inomhus, stående&#10;&#10;Automatiskt genererad beskrivning">
            <a:extLst>
              <a:ext uri="{FF2B5EF4-FFF2-40B4-BE49-F238E27FC236}">
                <a16:creationId xmlns:a16="http://schemas.microsoft.com/office/drawing/2014/main" id="{D3039899-7DAA-4498-AF43-A75A650A3FC6}"/>
              </a:ext>
            </a:extLst>
          </p:cNvPr>
          <p:cNvPicPr>
            <a:picLocks noChangeAspect="1"/>
          </p:cNvPicPr>
          <p:nvPr/>
        </p:nvPicPr>
        <p:blipFill rotWithShape="1">
          <a:blip r:embed="rId2">
            <a:extLst>
              <a:ext uri="{28A0092B-C50C-407E-A947-70E740481C1C}">
                <a14:useLocalDpi xmlns:a14="http://schemas.microsoft.com/office/drawing/2010/main" val="0"/>
              </a:ext>
            </a:extLst>
          </a:blip>
          <a:srcRect t="3637" b="26326"/>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166169" y="1255928"/>
            <a:ext cx="4989723" cy="50897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sv-SE" sz="2200" dirty="0">
                <a:latin typeface="+mj-lt"/>
              </a:rPr>
              <a:t>Det är ca 90 personer som engagerar sig som ledare för våra lag. Majoriteten gör detta helt ideellt och vi är tacksamma för all den tid och det engagemang de lägger ner för våra barn och ungdomar.</a:t>
            </a:r>
          </a:p>
          <a:p>
            <a:pPr lvl="1">
              <a:lnSpc>
                <a:spcPct val="100000"/>
              </a:lnSpc>
              <a:buFontTx/>
              <a:buChar char="-"/>
            </a:pPr>
            <a:endParaRPr lang="sv-SE" sz="2200" dirty="0">
              <a:latin typeface="+mj-lt"/>
            </a:endParaRPr>
          </a:p>
          <a:p>
            <a:pPr marL="457200" lvl="1" indent="0">
              <a:lnSpc>
                <a:spcPct val="100000"/>
              </a:lnSpc>
              <a:buNone/>
            </a:pPr>
            <a:r>
              <a:rPr lang="sv-SE" sz="2200" dirty="0">
                <a:latin typeface="+mj-lt"/>
              </a:rPr>
              <a:t>Våra ledare går utbildningar som innebandyförbundet anordnar så att de har rätt utbildning för lagets åldersnivå. Det finns också fler utbildningar som vi erbjuder ledare och funktionärer.</a:t>
            </a:r>
          </a:p>
          <a:p>
            <a:pPr lvl="1">
              <a:lnSpc>
                <a:spcPct val="100000"/>
              </a:lnSpc>
              <a:buFontTx/>
              <a:buChar char="-"/>
            </a:pPr>
            <a:endParaRPr lang="sv-SE" sz="2200" dirty="0">
              <a:latin typeface="+mj-lt"/>
            </a:endParaRPr>
          </a:p>
          <a:p>
            <a:pPr marL="457200" lvl="1" indent="0">
              <a:lnSpc>
                <a:spcPct val="100000"/>
              </a:lnSpc>
              <a:buNone/>
            </a:pPr>
            <a:r>
              <a:rPr lang="sv-SE" sz="2200" dirty="0">
                <a:latin typeface="+mj-lt"/>
              </a:rPr>
              <a:t>Visste du att? </a:t>
            </a:r>
          </a:p>
          <a:p>
            <a:pPr marL="457200" lvl="1" indent="0">
              <a:lnSpc>
                <a:spcPct val="100000"/>
              </a:lnSpc>
              <a:buNone/>
            </a:pPr>
            <a:r>
              <a:rPr lang="sv-SE" sz="2200" dirty="0">
                <a:latin typeface="+mj-lt"/>
              </a:rPr>
              <a:t>Alla ledare ska uppvisa registerutdrag ur belastningsregistret varje år.</a:t>
            </a:r>
          </a:p>
          <a:p>
            <a:pPr marL="0" indent="0">
              <a:buFont typeface="Arial" panose="020B0604020202020204" pitchFamily="34" charset="0"/>
              <a:buNone/>
            </a:pPr>
            <a:endParaRPr lang="sv-SE" sz="2400" dirty="0"/>
          </a:p>
        </p:txBody>
      </p:sp>
    </p:spTree>
    <p:extLst>
      <p:ext uri="{BB962C8B-B14F-4D97-AF65-F5344CB8AC3E}">
        <p14:creationId xmlns:p14="http://schemas.microsoft.com/office/powerpoint/2010/main" val="415221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95300" y="343357"/>
            <a:ext cx="3822189" cy="5643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bygger</a:t>
            </a:r>
            <a:r>
              <a:rPr lang="en-US" sz="2000" dirty="0">
                <a:latin typeface="+mj-lt"/>
              </a:rPr>
              <a:t> </a:t>
            </a:r>
            <a:r>
              <a:rPr lang="en-US" sz="2000" dirty="0" err="1">
                <a:latin typeface="+mj-lt"/>
              </a:rPr>
              <a:t>på</a:t>
            </a:r>
            <a:r>
              <a:rPr lang="en-US" sz="2000" dirty="0">
                <a:latin typeface="+mj-lt"/>
              </a:rPr>
              <a:t> </a:t>
            </a:r>
            <a:r>
              <a:rPr lang="en-US" sz="2000" dirty="0" err="1">
                <a:latin typeface="+mj-lt"/>
              </a:rPr>
              <a:t>många</a:t>
            </a:r>
            <a:r>
              <a:rPr lang="en-US" sz="2000" dirty="0">
                <a:latin typeface="+mj-lt"/>
              </a:rPr>
              <a:t> </a:t>
            </a:r>
            <a:r>
              <a:rPr lang="en-US" sz="2000" dirty="0" err="1">
                <a:latin typeface="+mj-lt"/>
              </a:rPr>
              <a:t>personers</a:t>
            </a:r>
            <a:r>
              <a:rPr lang="en-US" sz="2000" dirty="0">
                <a:latin typeface="+mj-lt"/>
              </a:rPr>
              <a:t> </a:t>
            </a:r>
            <a:r>
              <a:rPr lang="en-US" sz="2000" dirty="0" err="1">
                <a:latin typeface="+mj-lt"/>
              </a:rPr>
              <a:t>ideella</a:t>
            </a:r>
            <a:r>
              <a:rPr lang="en-US" sz="2000" dirty="0">
                <a:latin typeface="+mj-lt"/>
              </a:rPr>
              <a:t> </a:t>
            </a:r>
            <a:r>
              <a:rPr lang="en-US" sz="2000" dirty="0" err="1">
                <a:latin typeface="+mj-lt"/>
              </a:rPr>
              <a:t>engagemang</a:t>
            </a:r>
            <a:r>
              <a:rPr lang="en-US" sz="2000" dirty="0">
                <a:latin typeface="+mj-lt"/>
              </a:rPr>
              <a:t>, </a:t>
            </a:r>
            <a:r>
              <a:rPr lang="en-US" sz="2000" dirty="0" err="1">
                <a:latin typeface="+mj-lt"/>
              </a:rPr>
              <a:t>både</a:t>
            </a:r>
            <a:r>
              <a:rPr lang="en-US" sz="2000" dirty="0">
                <a:latin typeface="+mj-lt"/>
              </a:rPr>
              <a:t> </a:t>
            </a:r>
            <a:r>
              <a:rPr lang="en-US" sz="2000" dirty="0" err="1">
                <a:latin typeface="+mj-lt"/>
              </a:rPr>
              <a:t>i</a:t>
            </a:r>
            <a:r>
              <a:rPr lang="en-US" sz="2000" dirty="0">
                <a:latin typeface="+mj-lt"/>
              </a:rPr>
              <a:t> </a:t>
            </a:r>
            <a:r>
              <a:rPr lang="en-US" sz="2000" dirty="0" err="1">
                <a:latin typeface="+mj-lt"/>
              </a:rPr>
              <a:t>respektive</a:t>
            </a:r>
            <a:r>
              <a:rPr lang="en-US" sz="2000" dirty="0">
                <a:latin typeface="+mj-lt"/>
              </a:rPr>
              <a:t> lag och </a:t>
            </a:r>
            <a:r>
              <a:rPr lang="en-US" sz="2000" dirty="0" err="1">
                <a:latin typeface="+mj-lt"/>
              </a:rPr>
              <a:t>i</a:t>
            </a:r>
            <a:r>
              <a:rPr lang="en-US" sz="2000" dirty="0">
                <a:latin typeface="+mj-lt"/>
              </a:rPr>
              <a:t> </a:t>
            </a:r>
            <a:r>
              <a:rPr lang="en-US" sz="2000" dirty="0" err="1">
                <a:latin typeface="+mj-lt"/>
              </a:rPr>
              <a:t>föreningen</a:t>
            </a:r>
            <a:r>
              <a:rPr lang="en-US" sz="2000" dirty="0">
                <a:latin typeface="+mj-lt"/>
              </a:rPr>
              <a:t> </a:t>
            </a:r>
            <a:r>
              <a:rPr lang="en-US" sz="2000" dirty="0" err="1">
                <a:latin typeface="+mj-lt"/>
              </a:rPr>
              <a:t>som</a:t>
            </a:r>
            <a:r>
              <a:rPr lang="en-US" sz="2000" dirty="0">
                <a:latin typeface="+mj-lt"/>
              </a:rPr>
              <a:t> </a:t>
            </a:r>
            <a:r>
              <a:rPr lang="en-US" sz="2000" dirty="0" err="1">
                <a:latin typeface="+mj-lt"/>
              </a:rPr>
              <a:t>helhet</a:t>
            </a:r>
            <a:r>
              <a:rPr lang="en-US" sz="2000" dirty="0">
                <a:latin typeface="+mj-lt"/>
              </a:rPr>
              <a:t>.</a:t>
            </a:r>
          </a:p>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de 90 </a:t>
            </a:r>
            <a:r>
              <a:rPr lang="en-US" sz="2000" dirty="0" err="1">
                <a:latin typeface="+mj-lt"/>
              </a:rPr>
              <a:t>personer</a:t>
            </a:r>
            <a:r>
              <a:rPr lang="en-US" sz="2000" dirty="0">
                <a:latin typeface="+mj-lt"/>
              </a:rPr>
              <a:t> </a:t>
            </a:r>
            <a:r>
              <a:rPr lang="en-US" sz="2000" dirty="0" err="1">
                <a:latin typeface="+mj-lt"/>
              </a:rPr>
              <a:t>som</a:t>
            </a:r>
            <a:r>
              <a:rPr lang="en-US" sz="2000" dirty="0">
                <a:latin typeface="+mj-lt"/>
              </a:rPr>
              <a:t> </a:t>
            </a:r>
            <a:r>
              <a:rPr lang="en-US" sz="2000" dirty="0" err="1">
                <a:latin typeface="+mj-lt"/>
              </a:rPr>
              <a:t>är</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en-US" sz="2000" dirty="0" err="1">
                <a:latin typeface="+mj-lt"/>
              </a:rPr>
              <a:t>Idag</a:t>
            </a:r>
            <a:r>
              <a:rPr lang="en-US" sz="2000" dirty="0">
                <a:latin typeface="+mj-lt"/>
              </a:rPr>
              <a:t> </a:t>
            </a:r>
            <a:r>
              <a:rPr lang="en-US" sz="2000" dirty="0" err="1">
                <a:latin typeface="+mj-lt"/>
              </a:rPr>
              <a:t>är</a:t>
            </a:r>
            <a:r>
              <a:rPr lang="en-US" sz="2000" dirty="0">
                <a:latin typeface="+mj-lt"/>
              </a:rPr>
              <a:t> vi </a:t>
            </a:r>
            <a:r>
              <a:rPr lang="en-US" sz="2000" dirty="0" err="1">
                <a:latin typeface="+mj-lt"/>
              </a:rPr>
              <a:t>i</a:t>
            </a:r>
            <a:r>
              <a:rPr lang="en-US" sz="2000" dirty="0">
                <a:latin typeface="+mj-lt"/>
              </a:rPr>
              <a:t> </a:t>
            </a:r>
            <a:r>
              <a:rPr lang="en-US" sz="2000" dirty="0" err="1">
                <a:latin typeface="+mj-lt"/>
              </a:rPr>
              <a:t>stort</a:t>
            </a:r>
            <a:r>
              <a:rPr lang="en-US" sz="2000" dirty="0">
                <a:latin typeface="+mj-lt"/>
              </a:rPr>
              <a:t> </a:t>
            </a:r>
            <a:r>
              <a:rPr lang="en-US" sz="2000" dirty="0" err="1">
                <a:latin typeface="+mj-lt"/>
              </a:rPr>
              <a:t>behov</a:t>
            </a:r>
            <a:r>
              <a:rPr lang="en-US" sz="2000" dirty="0">
                <a:latin typeface="+mj-lt"/>
              </a:rPr>
              <a:t> av </a:t>
            </a:r>
            <a:r>
              <a:rPr lang="en-US" sz="2000" dirty="0" err="1">
                <a:latin typeface="+mj-lt"/>
              </a:rPr>
              <a:t>personer</a:t>
            </a:r>
            <a:r>
              <a:rPr lang="en-US" sz="2000" dirty="0">
                <a:latin typeface="+mj-lt"/>
              </a:rPr>
              <a:t> </a:t>
            </a:r>
            <a:r>
              <a:rPr lang="en-US" sz="2000" dirty="0" err="1">
                <a:latin typeface="+mj-lt"/>
              </a:rPr>
              <a:t>som</a:t>
            </a:r>
            <a:r>
              <a:rPr lang="en-US" sz="2000" dirty="0">
                <a:latin typeface="+mj-lt"/>
              </a:rPr>
              <a:t> </a:t>
            </a:r>
            <a:r>
              <a:rPr lang="en-US" sz="2000" dirty="0" err="1">
                <a:latin typeface="+mj-lt"/>
              </a:rPr>
              <a:t>hjälper</a:t>
            </a:r>
            <a:r>
              <a:rPr lang="en-US" sz="2000" dirty="0">
                <a:latin typeface="+mj-lt"/>
              </a:rPr>
              <a:t> till med </a:t>
            </a:r>
            <a:r>
              <a:rPr lang="en-US" sz="2000" dirty="0" err="1">
                <a:latin typeface="+mj-lt"/>
              </a:rPr>
              <a:t>föreningssponsring</a:t>
            </a:r>
            <a:r>
              <a:rPr lang="en-US" sz="2000" dirty="0">
                <a:latin typeface="+mj-lt"/>
              </a:rPr>
              <a:t> och </a:t>
            </a:r>
            <a:r>
              <a:rPr lang="en-US" sz="2000" dirty="0" err="1">
                <a:latin typeface="+mj-lt"/>
              </a:rPr>
              <a:t>arrangemang</a:t>
            </a:r>
            <a:r>
              <a:rPr lang="en-US" sz="2000" dirty="0">
                <a:latin typeface="+mj-lt"/>
              </a:rPr>
              <a:t>. </a:t>
            </a:r>
          </a:p>
          <a:p>
            <a:pPr marL="457200" lvl="1"/>
            <a:endParaRPr lang="en-US" sz="1700" dirty="0"/>
          </a:p>
          <a:p>
            <a:pPr marL="457200" lvl="1"/>
            <a:endParaRPr lang="en-US" sz="1700" dirty="0"/>
          </a:p>
          <a:p>
            <a:pPr marL="457200" lvl="1"/>
            <a:endParaRPr lang="en-US" sz="1700" dirty="0"/>
          </a:p>
          <a:p>
            <a:pPr marL="0"/>
            <a:endParaRPr lang="en-US" sz="1700" dirty="0"/>
          </a:p>
        </p:txBody>
      </p:sp>
      <p:sp>
        <p:nvSpPr>
          <p:cNvPr id="2" name="textruta 1">
            <a:extLst>
              <a:ext uri="{FF2B5EF4-FFF2-40B4-BE49-F238E27FC236}">
                <a16:creationId xmlns:a16="http://schemas.microsoft.com/office/drawing/2014/main" id="{091669E1-50C4-499B-8428-89199D45D510}"/>
              </a:ext>
            </a:extLst>
          </p:cNvPr>
          <p:cNvSpPr txBox="1"/>
          <p:nvPr/>
        </p:nvSpPr>
        <p:spPr>
          <a:xfrm>
            <a:off x="495300" y="6080388"/>
            <a:ext cx="6067128" cy="646331"/>
          </a:xfrm>
          <a:prstGeom prst="rect">
            <a:avLst/>
          </a:prstGeom>
          <a:noFill/>
        </p:spPr>
        <p:txBody>
          <a:bodyPr wrap="square" rtlCol="0">
            <a:spAutoFit/>
          </a:bodyPr>
          <a:lstStyle/>
          <a:p>
            <a:r>
              <a:rPr lang="sv-SE" dirty="0"/>
              <a:t>Vill du hjälpa till? Kontakta en ledare i ditt lag eller maila </a:t>
            </a:r>
            <a:r>
              <a:rPr lang="sv-SE" dirty="0">
                <a:hlinkClick r:id="rId3"/>
              </a:rPr>
              <a:t>skovdeinnebandyf@gmail.com</a:t>
            </a:r>
            <a:r>
              <a:rPr lang="sv-SE" dirty="0"/>
              <a:t> </a:t>
            </a:r>
          </a:p>
        </p:txBody>
      </p:sp>
    </p:spTree>
    <p:extLst>
      <p:ext uri="{BB962C8B-B14F-4D97-AF65-F5344CB8AC3E}">
        <p14:creationId xmlns:p14="http://schemas.microsoft.com/office/powerpoint/2010/main" val="369867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Bildobjekt 15" descr="En bild som visar sport, person, friidrott&#10;&#10;Automatiskt genererad beskrivning">
            <a:extLst>
              <a:ext uri="{FF2B5EF4-FFF2-40B4-BE49-F238E27FC236}">
                <a16:creationId xmlns:a16="http://schemas.microsoft.com/office/drawing/2014/main" id="{909D7767-0F81-4626-B580-94B7BC9884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375491" y="1454226"/>
            <a:ext cx="4824470" cy="3547431"/>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Sibben cup </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457200" lvl="1" indent="0">
              <a:buNone/>
            </a:pPr>
            <a:endParaRPr lang="sv-SE" dirty="0"/>
          </a:p>
          <a:p>
            <a:pPr marL="0" indent="0">
              <a:buNone/>
            </a:pPr>
            <a:endParaRPr lang="sv-SE" sz="2400" dirty="0"/>
          </a:p>
        </p:txBody>
      </p:sp>
    </p:spTree>
    <p:extLst>
      <p:ext uri="{BB962C8B-B14F-4D97-AF65-F5344CB8AC3E}">
        <p14:creationId xmlns:p14="http://schemas.microsoft.com/office/powerpoint/2010/main" val="62666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424ED729-95F8-40DA-8164-9D9622EBB163}"/>
              </a:ext>
            </a:extLst>
          </p:cNvPr>
          <p:cNvSpPr txBox="1"/>
          <p:nvPr/>
        </p:nvSpPr>
        <p:spPr>
          <a:xfrm>
            <a:off x="569980" y="6246563"/>
            <a:ext cx="4561586" cy="498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600" dirty="0">
                <a:latin typeface="+mj-lt"/>
                <a:ea typeface="+mj-ea"/>
                <a:cs typeface="+mj-cs"/>
              </a:rPr>
              <a:t>*  </a:t>
            </a:r>
            <a:r>
              <a:rPr lang="en-US" sz="1600" dirty="0" err="1">
                <a:latin typeface="+mj-lt"/>
                <a:ea typeface="+mj-ea"/>
                <a:cs typeface="+mj-cs"/>
              </a:rPr>
              <a:t>Gäller</a:t>
            </a:r>
            <a:r>
              <a:rPr lang="en-US" sz="1600" dirty="0">
                <a:latin typeface="+mj-lt"/>
                <a:ea typeface="+mj-ea"/>
                <a:cs typeface="+mj-cs"/>
              </a:rPr>
              <a:t> </a:t>
            </a:r>
            <a:r>
              <a:rPr lang="en-US" sz="1600" dirty="0" err="1">
                <a:latin typeface="+mj-lt"/>
                <a:ea typeface="+mj-ea"/>
                <a:cs typeface="+mj-cs"/>
              </a:rPr>
              <a:t>ej</a:t>
            </a:r>
            <a:r>
              <a:rPr lang="en-US" sz="1600" dirty="0">
                <a:latin typeface="+mj-lt"/>
                <a:ea typeface="+mj-ea"/>
                <a:cs typeface="+mj-cs"/>
              </a:rPr>
              <a:t> </a:t>
            </a:r>
            <a:r>
              <a:rPr lang="en-US" sz="1600" dirty="0" err="1">
                <a:latin typeface="+mj-lt"/>
                <a:ea typeface="+mj-ea"/>
                <a:cs typeface="+mj-cs"/>
              </a:rPr>
              <a:t>innebandyskolans</a:t>
            </a:r>
            <a:r>
              <a:rPr lang="en-US" sz="1600" dirty="0">
                <a:latin typeface="+mj-lt"/>
                <a:ea typeface="+mj-ea"/>
                <a:cs typeface="+mj-cs"/>
              </a:rPr>
              <a:t> </a:t>
            </a:r>
            <a:r>
              <a:rPr lang="en-US" sz="1600" dirty="0" err="1">
                <a:latin typeface="+mj-lt"/>
                <a:ea typeface="+mj-ea"/>
                <a:cs typeface="+mj-cs"/>
              </a:rPr>
              <a:t>första</a:t>
            </a:r>
            <a:r>
              <a:rPr lang="en-US" sz="1600" dirty="0">
                <a:latin typeface="+mj-lt"/>
                <a:ea typeface="+mj-ea"/>
                <a:cs typeface="+mj-cs"/>
              </a:rPr>
              <a:t> </a:t>
            </a:r>
            <a:r>
              <a:rPr lang="en-US" sz="1600" dirty="0" err="1">
                <a:latin typeface="+mj-lt"/>
                <a:ea typeface="+mj-ea"/>
                <a:cs typeface="+mj-cs"/>
              </a:rPr>
              <a:t>år</a:t>
            </a:r>
            <a:r>
              <a:rPr lang="en-US" sz="1600" dirty="0">
                <a:latin typeface="+mj-lt"/>
                <a:ea typeface="+mj-ea"/>
                <a:cs typeface="+mj-cs"/>
              </a:rPr>
              <a:t> (</a:t>
            </a:r>
            <a:r>
              <a:rPr lang="en-US" sz="1600" dirty="0" err="1">
                <a:latin typeface="+mj-lt"/>
                <a:ea typeface="+mj-ea"/>
                <a:cs typeface="+mj-cs"/>
              </a:rPr>
              <a:t>födda</a:t>
            </a:r>
            <a:r>
              <a:rPr lang="en-US" sz="1600" dirty="0">
                <a:latin typeface="+mj-lt"/>
                <a:ea typeface="+mj-ea"/>
                <a:cs typeface="+mj-cs"/>
              </a:rPr>
              <a:t> 2016)</a:t>
            </a:r>
          </a:p>
        </p:txBody>
      </p:sp>
      <p:sp>
        <p:nvSpPr>
          <p:cNvPr id="14" name="Platshållare för innehåll 5">
            <a:extLst>
              <a:ext uri="{FF2B5EF4-FFF2-40B4-BE49-F238E27FC236}">
                <a16:creationId xmlns:a16="http://schemas.microsoft.com/office/drawing/2014/main" id="{66D457E5-05E1-413D-804E-ABB6BF2CE838}"/>
              </a:ext>
            </a:extLst>
          </p:cNvPr>
          <p:cNvSpPr>
            <a:spLocks noGrp="1"/>
          </p:cNvSpPr>
          <p:nvPr>
            <p:ph idx="1"/>
          </p:nvPr>
        </p:nvSpPr>
        <p:spPr>
          <a:xfrm>
            <a:off x="294959" y="964399"/>
            <a:ext cx="6002110" cy="5467086"/>
          </a:xfrm>
        </p:spPr>
        <p:txBody>
          <a:bodyPr vert="horz" lIns="91440" tIns="45720" rIns="91440" bIns="45720" rtlCol="0">
            <a:normAutofit lnSpcReduction="10000"/>
          </a:bodyPr>
          <a:lstStyle/>
          <a:p>
            <a:pPr marL="228600" lvl="1" indent="0">
              <a:buNone/>
            </a:pPr>
            <a:r>
              <a:rPr lang="en-US" sz="2000" dirty="0">
                <a:latin typeface="+mj-lt"/>
              </a:rPr>
              <a:t>Sibben cup </a:t>
            </a:r>
            <a:br>
              <a:rPr lang="en-US" sz="2000" dirty="0">
                <a:latin typeface="+mj-lt"/>
              </a:rPr>
            </a:br>
            <a:r>
              <a:rPr lang="en-US" sz="2000" dirty="0" err="1">
                <a:latin typeface="+mj-lt"/>
              </a:rPr>
              <a:t>Arrangeras</a:t>
            </a:r>
            <a:r>
              <a:rPr lang="en-US" sz="2000" dirty="0">
                <a:latin typeface="+mj-lt"/>
              </a:rPr>
              <a:t> 5-7 </a:t>
            </a:r>
            <a:r>
              <a:rPr lang="en-US" sz="2000" dirty="0" err="1">
                <a:latin typeface="+mj-lt"/>
              </a:rPr>
              <a:t>januari</a:t>
            </a:r>
            <a:r>
              <a:rPr lang="en-US" sz="2000" dirty="0">
                <a:latin typeface="+mj-lt"/>
              </a:rPr>
              <a:t> 2023.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r>
              <a:rPr lang="en-US" sz="2000" dirty="0" err="1">
                <a:latin typeface="+mj-lt"/>
              </a:rPr>
              <a:t>Idrottsrabatten</a:t>
            </a:r>
            <a:br>
              <a:rPr lang="en-US" sz="2000" dirty="0">
                <a:latin typeface="+mj-lt"/>
              </a:rPr>
            </a:br>
            <a:r>
              <a:rPr lang="en-US" sz="2000" dirty="0" err="1">
                <a:latin typeface="+mj-lt"/>
              </a:rPr>
              <a:t>Varje</a:t>
            </a:r>
            <a:r>
              <a:rPr lang="en-US" sz="2000" dirty="0">
                <a:latin typeface="+mj-lt"/>
              </a:rPr>
              <a:t> </a:t>
            </a:r>
            <a:r>
              <a:rPr lang="en-US" sz="2000" dirty="0" err="1">
                <a:latin typeface="+mj-lt"/>
              </a:rPr>
              <a:t>spelare</a:t>
            </a:r>
            <a:r>
              <a:rPr lang="en-US" sz="2000" dirty="0">
                <a:latin typeface="+mj-lt"/>
              </a:rPr>
              <a:t> </a:t>
            </a:r>
            <a:r>
              <a:rPr lang="en-US" sz="2000" dirty="0" err="1">
                <a:latin typeface="+mj-lt"/>
              </a:rPr>
              <a:t>säljer</a:t>
            </a:r>
            <a:r>
              <a:rPr lang="en-US" sz="2000" dirty="0">
                <a:latin typeface="+mj-lt"/>
              </a:rPr>
              <a:t> 5 </a:t>
            </a:r>
            <a:r>
              <a:rPr lang="en-US" sz="2000" dirty="0" err="1">
                <a:latin typeface="+mj-lt"/>
              </a:rPr>
              <a:t>st.</a:t>
            </a:r>
            <a:r>
              <a:rPr lang="en-US" sz="2000" dirty="0">
                <a:latin typeface="+mj-lt"/>
              </a:rPr>
              <a:t> </a:t>
            </a:r>
            <a:r>
              <a:rPr lang="en-US" sz="2000" dirty="0" err="1">
                <a:latin typeface="+mj-lt"/>
              </a:rPr>
              <a:t>på</a:t>
            </a:r>
            <a:r>
              <a:rPr lang="en-US" sz="2000" dirty="0">
                <a:latin typeface="+mj-lt"/>
              </a:rPr>
              <a:t> </a:t>
            </a:r>
            <a:r>
              <a:rPr lang="en-US" sz="2000" dirty="0" err="1">
                <a:latin typeface="+mj-lt"/>
              </a:rPr>
              <a:t>hösten</a:t>
            </a:r>
            <a:r>
              <a:rPr lang="en-US" sz="2000" dirty="0">
                <a:latin typeface="+mj-lt"/>
              </a:rPr>
              <a:t> (max 10 </a:t>
            </a:r>
            <a:r>
              <a:rPr lang="en-US" sz="2000" dirty="0" err="1">
                <a:latin typeface="+mj-lt"/>
              </a:rPr>
              <a:t>i</a:t>
            </a:r>
            <a:r>
              <a:rPr lang="en-US" sz="2000" dirty="0">
                <a:latin typeface="+mj-lt"/>
              </a:rPr>
              <a:t> </a:t>
            </a:r>
            <a:r>
              <a:rPr lang="en-US" sz="2000" dirty="0" err="1">
                <a:latin typeface="+mj-lt"/>
              </a:rPr>
              <a:t>en</a:t>
            </a:r>
            <a:r>
              <a:rPr lang="en-US" sz="2000" dirty="0">
                <a:latin typeface="+mj-lt"/>
              </a:rPr>
              <a:t> </a:t>
            </a:r>
            <a:r>
              <a:rPr lang="en-US" sz="2000" dirty="0" err="1">
                <a:latin typeface="+mj-lt"/>
              </a:rPr>
              <a:t>familj</a:t>
            </a:r>
            <a:r>
              <a:rPr lang="en-US" sz="2000" dirty="0">
                <a:latin typeface="+mj-lt"/>
              </a:rPr>
              <a:t>)*.  </a:t>
            </a:r>
          </a:p>
          <a:p>
            <a:pPr marL="228600" lvl="1" indent="0">
              <a:buNone/>
            </a:pPr>
            <a:endParaRPr lang="en-US" sz="2000" dirty="0">
              <a:latin typeface="+mj-lt"/>
            </a:endParaRPr>
          </a:p>
          <a:p>
            <a:pPr marL="228600" lvl="1" indent="0">
              <a:buNone/>
            </a:pPr>
            <a:r>
              <a:rPr lang="en-US" sz="2000" dirty="0" err="1">
                <a:latin typeface="+mj-lt"/>
              </a:rPr>
              <a:t>Föreningskiosken</a:t>
            </a:r>
            <a:endParaRPr lang="en-US" sz="2000" dirty="0">
              <a:latin typeface="+mj-lt"/>
            </a:endParaRPr>
          </a:p>
          <a:p>
            <a:pPr marL="228600" lvl="1" indent="0">
              <a:buNone/>
            </a:pPr>
            <a:r>
              <a:rPr lang="en-US" sz="2000" dirty="0" err="1">
                <a:latin typeface="+mj-lt"/>
              </a:rPr>
              <a:t>Här</a:t>
            </a:r>
            <a:r>
              <a:rPr lang="en-US" sz="2000" dirty="0">
                <a:latin typeface="+mj-lt"/>
              </a:rPr>
              <a:t> </a:t>
            </a:r>
            <a:r>
              <a:rPr lang="en-US" sz="2000" dirty="0" err="1">
                <a:latin typeface="+mj-lt"/>
              </a:rPr>
              <a:t>finns</a:t>
            </a:r>
            <a:r>
              <a:rPr lang="en-US" sz="2000" dirty="0">
                <a:latin typeface="+mj-lt"/>
              </a:rPr>
              <a:t> </a:t>
            </a:r>
            <a:r>
              <a:rPr lang="en-US" sz="2000" dirty="0" err="1">
                <a:latin typeface="+mj-lt"/>
              </a:rPr>
              <a:t>drickyoghurt</a:t>
            </a:r>
            <a:r>
              <a:rPr lang="en-US" sz="2000" dirty="0">
                <a:latin typeface="+mj-lt"/>
              </a:rPr>
              <a:t> och </a:t>
            </a:r>
            <a:r>
              <a:rPr lang="en-US" sz="2000" dirty="0" err="1">
                <a:latin typeface="+mj-lt"/>
              </a:rPr>
              <a:t>macka</a:t>
            </a:r>
            <a:r>
              <a:rPr lang="en-US" sz="2000" dirty="0">
                <a:latin typeface="+mj-lt"/>
              </a:rPr>
              <a:t> för den </a:t>
            </a:r>
            <a:r>
              <a:rPr lang="en-US" sz="2000" dirty="0" err="1">
                <a:latin typeface="+mj-lt"/>
              </a:rPr>
              <a:t>som</a:t>
            </a:r>
            <a:r>
              <a:rPr lang="en-US" sz="2000" dirty="0">
                <a:latin typeface="+mj-lt"/>
              </a:rPr>
              <a:t> </a:t>
            </a:r>
            <a:r>
              <a:rPr lang="en-US" sz="2000" dirty="0" err="1">
                <a:latin typeface="+mj-lt"/>
              </a:rPr>
              <a:t>behöver</a:t>
            </a:r>
            <a:r>
              <a:rPr lang="en-US" sz="2000" dirty="0">
                <a:latin typeface="+mj-lt"/>
              </a:rPr>
              <a:t> </a:t>
            </a:r>
            <a:r>
              <a:rPr lang="en-US" sz="2000" dirty="0" err="1">
                <a:latin typeface="+mj-lt"/>
              </a:rPr>
              <a:t>ladda</a:t>
            </a:r>
            <a:r>
              <a:rPr lang="en-US" sz="2000" dirty="0">
                <a:latin typeface="+mj-lt"/>
              </a:rPr>
              <a:t> </a:t>
            </a:r>
            <a:r>
              <a:rPr lang="en-US" sz="2000" dirty="0" err="1">
                <a:latin typeface="+mj-lt"/>
              </a:rPr>
              <a:t>före</a:t>
            </a:r>
            <a:r>
              <a:rPr lang="en-US" sz="2000" dirty="0">
                <a:latin typeface="+mj-lt"/>
              </a:rPr>
              <a:t> </a:t>
            </a:r>
            <a:r>
              <a:rPr lang="en-US" sz="2000" dirty="0" err="1">
                <a:latin typeface="+mj-lt"/>
              </a:rPr>
              <a:t>eller</a:t>
            </a:r>
            <a:r>
              <a:rPr lang="en-US" sz="2000" dirty="0">
                <a:latin typeface="+mj-lt"/>
              </a:rPr>
              <a:t> </a:t>
            </a:r>
            <a:r>
              <a:rPr lang="en-US" sz="2000" dirty="0" err="1">
                <a:latin typeface="+mj-lt"/>
              </a:rPr>
              <a:t>efter</a:t>
            </a:r>
            <a:r>
              <a:rPr lang="en-US" sz="2000" dirty="0">
                <a:latin typeface="+mj-lt"/>
              </a:rPr>
              <a:t> </a:t>
            </a:r>
            <a:r>
              <a:rPr lang="en-US" sz="2000" dirty="0" err="1">
                <a:latin typeface="+mj-lt"/>
              </a:rPr>
              <a:t>träning</a:t>
            </a:r>
            <a:r>
              <a:rPr lang="en-US" sz="2000" dirty="0">
                <a:latin typeface="+mj-lt"/>
              </a:rPr>
              <a:t> </a:t>
            </a:r>
            <a:r>
              <a:rPr lang="en-US" sz="2000" dirty="0" err="1">
                <a:latin typeface="+mj-lt"/>
              </a:rPr>
              <a:t>eller</a:t>
            </a:r>
            <a:r>
              <a:rPr lang="en-US" sz="2000" dirty="0">
                <a:latin typeface="+mj-lt"/>
              </a:rPr>
              <a:t> </a:t>
            </a:r>
            <a:r>
              <a:rPr lang="en-US" sz="2000" dirty="0" err="1">
                <a:latin typeface="+mj-lt"/>
              </a:rPr>
              <a:t>kaffe</a:t>
            </a:r>
            <a:r>
              <a:rPr lang="en-US" sz="2000" dirty="0">
                <a:latin typeface="+mj-lt"/>
              </a:rPr>
              <a:t> för den </a:t>
            </a:r>
            <a:r>
              <a:rPr lang="en-US" sz="2000" dirty="0" err="1">
                <a:latin typeface="+mj-lt"/>
              </a:rPr>
              <a:t>som</a:t>
            </a:r>
            <a:r>
              <a:rPr lang="en-US" sz="2000" dirty="0">
                <a:latin typeface="+mj-lt"/>
              </a:rPr>
              <a:t> </a:t>
            </a:r>
            <a:r>
              <a:rPr lang="en-US" sz="2000" dirty="0" err="1">
                <a:latin typeface="+mj-lt"/>
              </a:rPr>
              <a:t>vill</a:t>
            </a:r>
            <a:r>
              <a:rPr lang="en-US" sz="2000" dirty="0">
                <a:latin typeface="+mj-lt"/>
              </a:rPr>
              <a:t> </a:t>
            </a:r>
            <a:r>
              <a:rPr lang="en-US" sz="2000" dirty="0" err="1">
                <a:latin typeface="+mj-lt"/>
              </a:rPr>
              <a:t>njuta</a:t>
            </a:r>
            <a:r>
              <a:rPr lang="en-US" sz="2000" dirty="0">
                <a:latin typeface="+mj-lt"/>
              </a:rPr>
              <a:t> av </a:t>
            </a:r>
            <a:r>
              <a:rPr lang="en-US" sz="2000" dirty="0" err="1">
                <a:latin typeface="+mj-lt"/>
              </a:rPr>
              <a:t>en</a:t>
            </a:r>
            <a:r>
              <a:rPr lang="en-US" sz="2000" dirty="0">
                <a:latin typeface="+mj-lt"/>
              </a:rPr>
              <a:t> </a:t>
            </a:r>
            <a:r>
              <a:rPr lang="en-US" sz="2000" dirty="0" err="1">
                <a:latin typeface="+mj-lt"/>
              </a:rPr>
              <a:t>kopp</a:t>
            </a:r>
            <a:r>
              <a:rPr lang="en-US" sz="2000" dirty="0">
                <a:latin typeface="+mj-lt"/>
              </a:rPr>
              <a:t> </a:t>
            </a:r>
            <a:r>
              <a:rPr lang="en-US" sz="2000" dirty="0" err="1">
                <a:latin typeface="+mj-lt"/>
              </a:rPr>
              <a:t>medan</a:t>
            </a:r>
            <a:r>
              <a:rPr lang="en-US" sz="2000" dirty="0">
                <a:latin typeface="+mj-lt"/>
              </a:rPr>
              <a:t> man </a:t>
            </a:r>
            <a:r>
              <a:rPr lang="en-US" sz="2000" dirty="0" err="1">
                <a:latin typeface="+mj-lt"/>
              </a:rPr>
              <a:t>tittar</a:t>
            </a:r>
            <a:r>
              <a:rPr lang="en-US" sz="2000" dirty="0">
                <a:latin typeface="+mj-lt"/>
              </a:rPr>
              <a:t> </a:t>
            </a:r>
            <a:r>
              <a:rPr lang="en-US" sz="2000" dirty="0" err="1">
                <a:latin typeface="+mj-lt"/>
              </a:rPr>
              <a:t>på</a:t>
            </a:r>
            <a:r>
              <a:rPr lang="en-US" sz="2000" dirty="0">
                <a:latin typeface="+mj-lt"/>
              </a:rPr>
              <a:t> </a:t>
            </a:r>
            <a:r>
              <a:rPr lang="en-US" sz="2000" dirty="0" err="1">
                <a:latin typeface="+mj-lt"/>
              </a:rPr>
              <a:t>träning</a:t>
            </a:r>
            <a:r>
              <a:rPr lang="en-US" sz="2000" dirty="0">
                <a:latin typeface="+mj-lt"/>
              </a:rPr>
              <a:t>. </a:t>
            </a:r>
            <a:r>
              <a:rPr lang="en-US" sz="2000" dirty="0" err="1">
                <a:latin typeface="+mj-lt"/>
              </a:rPr>
              <a:t>Lagen</a:t>
            </a:r>
            <a:r>
              <a:rPr lang="en-US" sz="2000" dirty="0">
                <a:latin typeface="+mj-lt"/>
              </a:rPr>
              <a:t> </a:t>
            </a:r>
            <a:r>
              <a:rPr lang="en-US" sz="2000" dirty="0" err="1">
                <a:latin typeface="+mj-lt"/>
              </a:rPr>
              <a:t>hjälps</a:t>
            </a:r>
            <a:r>
              <a:rPr lang="en-US" sz="2000" dirty="0">
                <a:latin typeface="+mj-lt"/>
              </a:rPr>
              <a:t> </a:t>
            </a:r>
            <a:r>
              <a:rPr lang="en-US" sz="2000" dirty="0" err="1">
                <a:latin typeface="+mj-lt"/>
              </a:rPr>
              <a:t>åt</a:t>
            </a:r>
            <a:r>
              <a:rPr lang="en-US" sz="2000" dirty="0">
                <a:latin typeface="+mj-lt"/>
              </a:rPr>
              <a:t> </a:t>
            </a:r>
            <a:r>
              <a:rPr lang="en-US" sz="2000" dirty="0" err="1">
                <a:latin typeface="+mj-lt"/>
              </a:rPr>
              <a:t>att</a:t>
            </a:r>
            <a:r>
              <a:rPr lang="en-US" sz="2000" dirty="0">
                <a:latin typeface="+mj-lt"/>
              </a:rPr>
              <a:t> </a:t>
            </a:r>
            <a:r>
              <a:rPr lang="en-US" sz="2000" dirty="0" err="1">
                <a:latin typeface="+mj-lt"/>
              </a:rPr>
              <a:t>bemanna</a:t>
            </a:r>
            <a:r>
              <a:rPr lang="en-US" sz="2000" dirty="0">
                <a:latin typeface="+mj-lt"/>
              </a:rPr>
              <a:t> </a:t>
            </a:r>
            <a:r>
              <a:rPr lang="en-US" sz="2000" dirty="0" err="1">
                <a:latin typeface="+mj-lt"/>
              </a:rPr>
              <a:t>kiosken</a:t>
            </a:r>
            <a:r>
              <a:rPr lang="en-US" sz="2000" dirty="0">
                <a:latin typeface="+mj-lt"/>
              </a:rPr>
              <a:t> </a:t>
            </a:r>
            <a:r>
              <a:rPr lang="en-US" sz="2000" dirty="0" err="1">
                <a:latin typeface="+mj-lt"/>
              </a:rPr>
              <a:t>som</a:t>
            </a:r>
            <a:r>
              <a:rPr lang="en-US" sz="2000" dirty="0">
                <a:latin typeface="+mj-lt"/>
              </a:rPr>
              <a:t> </a:t>
            </a:r>
            <a:r>
              <a:rPr lang="en-US" sz="2000" dirty="0" err="1">
                <a:latin typeface="+mj-lt"/>
              </a:rPr>
              <a:t>håller</a:t>
            </a:r>
            <a:r>
              <a:rPr lang="en-US" sz="2000" dirty="0">
                <a:latin typeface="+mj-lt"/>
              </a:rPr>
              <a:t> </a:t>
            </a:r>
            <a:r>
              <a:rPr lang="en-US" sz="2000" dirty="0" err="1">
                <a:latin typeface="+mj-lt"/>
              </a:rPr>
              <a:t>öppet</a:t>
            </a:r>
            <a:r>
              <a:rPr lang="en-US" sz="2000" dirty="0">
                <a:latin typeface="+mj-lt"/>
              </a:rPr>
              <a:t> </a:t>
            </a:r>
            <a:r>
              <a:rPr lang="en-US" sz="2000" dirty="0" err="1">
                <a:latin typeface="+mj-lt"/>
              </a:rPr>
              <a:t>vardagar</a:t>
            </a:r>
            <a:r>
              <a:rPr lang="en-US" sz="2000" dirty="0">
                <a:latin typeface="+mj-lt"/>
              </a:rPr>
              <a:t> och </a:t>
            </a:r>
            <a:r>
              <a:rPr lang="en-US" sz="2000" dirty="0" err="1">
                <a:latin typeface="+mj-lt"/>
              </a:rPr>
              <a:t>helger</a:t>
            </a:r>
            <a:r>
              <a:rPr lang="en-US" sz="2000" dirty="0">
                <a:latin typeface="+mj-lt"/>
              </a:rPr>
              <a:t>. </a:t>
            </a:r>
            <a:endParaRPr lang="sv-SE" sz="2000" dirty="0">
              <a:latin typeface="+mj-lt"/>
            </a:endParaRPr>
          </a:p>
          <a:p>
            <a:pPr marL="228600" lvl="1" indent="0">
              <a:buNone/>
            </a:pPr>
            <a:br>
              <a:rPr lang="en-US" sz="2000" dirty="0">
                <a:latin typeface="+mj-lt"/>
              </a:rPr>
            </a:br>
            <a:endParaRPr lang="en-US" sz="1700" dirty="0"/>
          </a:p>
          <a:p>
            <a:pPr marL="0"/>
            <a:endParaRPr lang="en-US" sz="1700" dirty="0"/>
          </a:p>
        </p:txBody>
      </p:sp>
      <p:pic>
        <p:nvPicPr>
          <p:cNvPr id="3" name="Bildobjekt 2" descr="En bild som visar person, kvinna&#10;&#10;Automatiskt genererad beskrivning">
            <a:extLst>
              <a:ext uri="{FF2B5EF4-FFF2-40B4-BE49-F238E27FC236}">
                <a16:creationId xmlns:a16="http://schemas.microsoft.com/office/drawing/2014/main" id="{58B02711-98CA-4DFE-9CD9-CFAADD3B8D2A}"/>
              </a:ext>
            </a:extLst>
          </p:cNvPr>
          <p:cNvPicPr>
            <a:picLocks noChangeAspect="1"/>
          </p:cNvPicPr>
          <p:nvPr/>
        </p:nvPicPr>
        <p:blipFill rotWithShape="1">
          <a:blip r:embed="rId3">
            <a:extLst>
              <a:ext uri="{28A0092B-C50C-407E-A947-70E740481C1C}">
                <a14:useLocalDpi xmlns:a14="http://schemas.microsoft.com/office/drawing/2010/main" val="0"/>
              </a:ext>
            </a:extLst>
          </a:blip>
          <a:srcRect l="17952" r="26394"/>
          <a:stretch/>
        </p:blipFill>
        <p:spPr>
          <a:xfrm>
            <a:off x="6452518" y="0"/>
            <a:ext cx="5739482" cy="6857990"/>
          </a:xfrm>
          <a:prstGeom prst="rect">
            <a:avLst/>
          </a:prstGeom>
          <a:effectLst/>
        </p:spPr>
      </p:pic>
    </p:spTree>
    <p:extLst>
      <p:ext uri="{BB962C8B-B14F-4D97-AF65-F5344CB8AC3E}">
        <p14:creationId xmlns:p14="http://schemas.microsoft.com/office/powerpoint/2010/main" val="9901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mark, sport, person, golv&#10;&#10;Automatiskt genererad beskrivning">
            <a:extLst>
              <a:ext uri="{FF2B5EF4-FFF2-40B4-BE49-F238E27FC236}">
                <a16:creationId xmlns:a16="http://schemas.microsoft.com/office/drawing/2014/main" id="{3EC9DC39-8287-46B5-989C-46F1D6A87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14" b="13717"/>
          <a:stretch/>
        </p:blipFill>
        <p:spPr>
          <a:xfrm rot="21600000">
            <a:off x="20" y="10"/>
            <a:ext cx="12191980" cy="6857990"/>
          </a:xfrm>
          <a:prstGeom prst="rect">
            <a:avLst/>
          </a:prstGeom>
        </p:spPr>
      </p:pic>
      <p:sp>
        <p:nvSpPr>
          <p:cNvPr id="82" name="Rectangle 8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ubrik 1">
            <a:extLst>
              <a:ext uri="{FF2B5EF4-FFF2-40B4-BE49-F238E27FC236}">
                <a16:creationId xmlns:a16="http://schemas.microsoft.com/office/drawing/2014/main" id="{D4E1F2DD-AE62-4BA8-86D9-275ADF95317B}"/>
              </a:ext>
            </a:extLst>
          </p:cNvPr>
          <p:cNvSpPr>
            <a:spLocks noGrp="1"/>
          </p:cNvSpPr>
          <p:nvPr>
            <p:ph type="title"/>
          </p:nvPr>
        </p:nvSpPr>
        <p:spPr>
          <a:xfrm>
            <a:off x="643467" y="321734"/>
            <a:ext cx="6891186" cy="1135737"/>
          </a:xfrm>
        </p:spPr>
        <p:txBody>
          <a:bodyPr vert="horz" lIns="91440" tIns="45720" rIns="91440" bIns="45720" rtlCol="0">
            <a:normAutofit/>
          </a:bodyPr>
          <a:lstStyle/>
          <a:p>
            <a:r>
              <a:rPr lang="en-US" sz="3600">
                <a:effectLst>
                  <a:outerShdw blurRad="38100" dist="38100" dir="2700000" algn="tl">
                    <a:srgbClr val="000000">
                      <a:alpha val="43137"/>
                    </a:srgbClr>
                  </a:outerShdw>
                </a:effectLst>
              </a:rPr>
              <a:t>Tipsa om en sponsor! </a:t>
            </a:r>
          </a:p>
        </p:txBody>
      </p:sp>
      <p:sp>
        <p:nvSpPr>
          <p:cNvPr id="13" name="Platshållare för innehåll 5">
            <a:extLst>
              <a:ext uri="{FF2B5EF4-FFF2-40B4-BE49-F238E27FC236}">
                <a16:creationId xmlns:a16="http://schemas.microsoft.com/office/drawing/2014/main" id="{15B16CE6-EEBD-456B-AEF1-CB9C52C23E3B}"/>
              </a:ext>
            </a:extLst>
          </p:cNvPr>
          <p:cNvSpPr>
            <a:spLocks noGrp="1"/>
          </p:cNvSpPr>
          <p:nvPr>
            <p:ph idx="1"/>
          </p:nvPr>
        </p:nvSpPr>
        <p:spPr>
          <a:xfrm>
            <a:off x="643467" y="1595694"/>
            <a:ext cx="6891187" cy="4926291"/>
          </a:xfrm>
        </p:spPr>
        <p:txBody>
          <a:bodyPr>
            <a:normAutofit/>
          </a:bodyPr>
          <a:lstStyle/>
          <a:p>
            <a:pPr marL="457200" lvl="1" indent="0">
              <a:buNone/>
            </a:pPr>
            <a:r>
              <a:rPr lang="en-US" sz="2000" dirty="0" err="1">
                <a:latin typeface="+mj-lt"/>
              </a:rPr>
              <a:t>Tillsammans</a:t>
            </a:r>
            <a:r>
              <a:rPr lang="en-US" sz="2000" dirty="0">
                <a:latin typeface="+mj-lt"/>
              </a:rPr>
              <a:t> </a:t>
            </a:r>
            <a:r>
              <a:rPr lang="en-US" sz="2000" dirty="0" err="1">
                <a:latin typeface="+mj-lt"/>
              </a:rPr>
              <a:t>har</a:t>
            </a:r>
            <a:r>
              <a:rPr lang="en-US" sz="2000" dirty="0">
                <a:latin typeface="+mj-lt"/>
              </a:rPr>
              <a:t> vi </a:t>
            </a:r>
            <a:r>
              <a:rPr lang="en-US" sz="2000" dirty="0" err="1">
                <a:latin typeface="+mj-lt"/>
              </a:rPr>
              <a:t>ett</a:t>
            </a:r>
            <a:r>
              <a:rPr lang="en-US" sz="2000" dirty="0">
                <a:latin typeface="+mj-lt"/>
              </a:rPr>
              <a:t> </a:t>
            </a:r>
            <a:r>
              <a:rPr lang="en-US" sz="2000" dirty="0" err="1">
                <a:latin typeface="+mj-lt"/>
              </a:rPr>
              <a:t>stort</a:t>
            </a:r>
            <a:r>
              <a:rPr lang="en-US" sz="2000" dirty="0">
                <a:latin typeface="+mj-lt"/>
              </a:rPr>
              <a:t> </a:t>
            </a:r>
            <a:r>
              <a:rPr lang="en-US" sz="2000" dirty="0" err="1">
                <a:latin typeface="+mj-lt"/>
              </a:rPr>
              <a:t>kontaktnät</a:t>
            </a:r>
            <a:r>
              <a:rPr lang="en-US" sz="2000" dirty="0">
                <a:latin typeface="+mj-lt"/>
              </a:rPr>
              <a:t>. De lag </a:t>
            </a:r>
            <a:r>
              <a:rPr lang="en-US" sz="2000" dirty="0" err="1">
                <a:latin typeface="+mj-lt"/>
              </a:rPr>
              <a:t>som</a:t>
            </a:r>
            <a:r>
              <a:rPr lang="en-US" sz="2000" dirty="0">
                <a:latin typeface="+mj-lt"/>
              </a:rPr>
              <a:t> ger </a:t>
            </a:r>
            <a:r>
              <a:rPr lang="en-US" sz="2000" dirty="0" err="1">
                <a:latin typeface="+mj-lt"/>
              </a:rPr>
              <a:t>en</a:t>
            </a:r>
            <a:r>
              <a:rPr lang="en-US" sz="2000" dirty="0">
                <a:latin typeface="+mj-lt"/>
              </a:rPr>
              <a:t> </a:t>
            </a:r>
            <a:r>
              <a:rPr lang="en-US" sz="2000" dirty="0" err="1">
                <a:latin typeface="+mj-lt"/>
              </a:rPr>
              <a:t>kontakt</a:t>
            </a:r>
            <a:r>
              <a:rPr lang="en-US" sz="2000" dirty="0">
                <a:latin typeface="+mj-lt"/>
              </a:rPr>
              <a:t> till </a:t>
            </a:r>
            <a:r>
              <a:rPr lang="en-US" sz="2000" dirty="0" err="1">
                <a:latin typeface="+mj-lt"/>
              </a:rPr>
              <a:t>ett</a:t>
            </a:r>
            <a:r>
              <a:rPr lang="en-US" sz="2000" dirty="0">
                <a:latin typeface="+mj-lt"/>
              </a:rPr>
              <a:t> företag </a:t>
            </a:r>
            <a:r>
              <a:rPr lang="en-US" sz="2000" dirty="0" err="1">
                <a:latin typeface="+mj-lt"/>
              </a:rPr>
              <a:t>som</a:t>
            </a:r>
            <a:r>
              <a:rPr lang="en-US" sz="2000" dirty="0">
                <a:latin typeface="+mj-lt"/>
              </a:rPr>
              <a:t> </a:t>
            </a:r>
            <a:r>
              <a:rPr lang="en-US" sz="2000" dirty="0" err="1">
                <a:latin typeface="+mj-lt"/>
              </a:rPr>
              <a:t>vill</a:t>
            </a:r>
            <a:r>
              <a:rPr lang="en-US" sz="2000" dirty="0">
                <a:latin typeface="+mj-lt"/>
              </a:rPr>
              <a:t> </a:t>
            </a:r>
            <a:r>
              <a:rPr lang="en-US" sz="2000" dirty="0" err="1">
                <a:latin typeface="+mj-lt"/>
              </a:rPr>
              <a:t>sponsra</a:t>
            </a:r>
            <a:r>
              <a:rPr lang="en-US" sz="2000" dirty="0">
                <a:latin typeface="+mj-lt"/>
              </a:rPr>
              <a:t> </a:t>
            </a:r>
            <a:r>
              <a:rPr lang="en-US" sz="2000" dirty="0" err="1">
                <a:latin typeface="+mj-lt"/>
              </a:rPr>
              <a:t>föreningen</a:t>
            </a:r>
            <a:r>
              <a:rPr lang="en-US" sz="2000" dirty="0">
                <a:latin typeface="+mj-lt"/>
              </a:rPr>
              <a:t> </a:t>
            </a:r>
            <a:r>
              <a:rPr lang="en-US" sz="2000" dirty="0" err="1">
                <a:latin typeface="+mj-lt"/>
              </a:rPr>
              <a:t>får</a:t>
            </a:r>
            <a:r>
              <a:rPr lang="en-US" sz="2000" dirty="0">
                <a:latin typeface="+mj-lt"/>
              </a:rPr>
              <a:t> </a:t>
            </a:r>
            <a:r>
              <a:rPr lang="en-US" sz="2000" dirty="0" err="1">
                <a:latin typeface="+mj-lt"/>
              </a:rPr>
              <a:t>en</a:t>
            </a:r>
            <a:r>
              <a:rPr lang="en-US" sz="2000" dirty="0">
                <a:latin typeface="+mj-lt"/>
              </a:rPr>
              <a:t> bonus </a:t>
            </a:r>
            <a:r>
              <a:rPr lang="en-US" sz="2000" dirty="0" err="1">
                <a:latin typeface="+mj-lt"/>
              </a:rPr>
              <a:t>på</a:t>
            </a:r>
            <a:r>
              <a:rPr lang="en-US" sz="2000" dirty="0">
                <a:latin typeface="+mj-lt"/>
              </a:rPr>
              <a:t> 10% </a:t>
            </a:r>
            <a:r>
              <a:rPr lang="en-US" sz="2000" dirty="0" err="1">
                <a:latin typeface="+mj-lt"/>
              </a:rPr>
              <a:t>tillbaka</a:t>
            </a:r>
            <a:r>
              <a:rPr lang="en-US" sz="2000" dirty="0">
                <a:latin typeface="+mj-lt"/>
              </a:rPr>
              <a:t> till </a:t>
            </a:r>
            <a:r>
              <a:rPr lang="en-US" sz="2000" dirty="0" err="1">
                <a:latin typeface="+mj-lt"/>
              </a:rPr>
              <a:t>lagkassan</a:t>
            </a:r>
            <a:r>
              <a:rPr lang="en-US" sz="2000" dirty="0">
                <a:latin typeface="+mj-lt"/>
              </a:rPr>
              <a:t> </a:t>
            </a:r>
            <a:r>
              <a:rPr lang="en-US" sz="2000" dirty="0" err="1">
                <a:latin typeface="+mj-lt"/>
              </a:rPr>
              <a:t>när</a:t>
            </a:r>
            <a:r>
              <a:rPr lang="en-US" sz="2000" dirty="0">
                <a:latin typeface="+mj-lt"/>
              </a:rPr>
              <a:t> </a:t>
            </a:r>
            <a:r>
              <a:rPr lang="en-US" sz="2000" dirty="0" err="1">
                <a:latin typeface="+mj-lt"/>
              </a:rPr>
              <a:t>avtal</a:t>
            </a:r>
            <a:r>
              <a:rPr lang="en-US" sz="2000" dirty="0">
                <a:latin typeface="+mj-lt"/>
              </a:rPr>
              <a:t> </a:t>
            </a:r>
            <a:r>
              <a:rPr lang="en-US" sz="2000" dirty="0" err="1">
                <a:latin typeface="+mj-lt"/>
              </a:rPr>
              <a:t>är</a:t>
            </a:r>
            <a:r>
              <a:rPr lang="en-US" sz="2000" dirty="0">
                <a:latin typeface="+mj-lt"/>
              </a:rPr>
              <a:t> </a:t>
            </a:r>
            <a:r>
              <a:rPr lang="en-US" sz="2000" dirty="0" err="1">
                <a:latin typeface="+mj-lt"/>
              </a:rPr>
              <a:t>tecknat</a:t>
            </a:r>
            <a:r>
              <a:rPr lang="en-US" sz="2000" dirty="0">
                <a:latin typeface="+mj-lt"/>
              </a:rPr>
              <a:t>. </a:t>
            </a:r>
          </a:p>
          <a:p>
            <a:pPr marL="457200" lvl="1" indent="0">
              <a:buNone/>
            </a:pPr>
            <a:endParaRPr lang="sv-SE" sz="2000" dirty="0">
              <a:latin typeface="+mj-lt"/>
            </a:endParaRPr>
          </a:p>
          <a:p>
            <a:pPr marL="457200" lvl="1" indent="0">
              <a:buNone/>
            </a:pPr>
            <a:r>
              <a:rPr lang="sv-SE" sz="2000" dirty="0">
                <a:latin typeface="+mj-lt"/>
              </a:rPr>
              <a:t>Det vi behöver är en kontaktperson på det företag du tror eller vet är intresserad av att samarbeta med Skövde innebandy. Allra bäst är att personen vet att vi kommer att höra av oss. </a:t>
            </a:r>
          </a:p>
          <a:p>
            <a:pPr marL="457200" lvl="1" indent="0">
              <a:buNone/>
            </a:pPr>
            <a:endParaRPr lang="sv-SE" sz="2000" dirty="0">
              <a:latin typeface="+mj-lt"/>
            </a:endParaRPr>
          </a:p>
          <a:p>
            <a:pPr marL="457200" lvl="1" indent="0">
              <a:buNone/>
            </a:pPr>
            <a:r>
              <a:rPr lang="sv-SE" sz="2000" dirty="0">
                <a:latin typeface="+mj-lt"/>
              </a:rPr>
              <a:t>När du har ett namn,  telefonnummer och mail meddelar du marknadsgruppen på </a:t>
            </a:r>
            <a:r>
              <a:rPr lang="sv-SE" sz="2000" dirty="0">
                <a:latin typeface="+mj-lt"/>
                <a:hlinkClick r:id="rId4">
                  <a:extLst>
                    <a:ext uri="{A12FA001-AC4F-418D-AE19-62706E023703}">
                      <ahyp:hlinkClr xmlns:ahyp="http://schemas.microsoft.com/office/drawing/2018/hyperlinkcolor" val="tx"/>
                    </a:ext>
                  </a:extLst>
                </a:hlinkClick>
              </a:rPr>
              <a:t>sib.sponsring@gmail.com</a:t>
            </a:r>
            <a:endParaRPr lang="sv-SE" sz="2000" dirty="0">
              <a:latin typeface="+mj-lt"/>
            </a:endParaRPr>
          </a:p>
          <a:p>
            <a:pPr marL="457200" lvl="1" indent="0">
              <a:buNone/>
            </a:pPr>
            <a:r>
              <a:rPr lang="sv-SE" sz="2000" dirty="0">
                <a:latin typeface="+mj-lt"/>
              </a:rPr>
              <a:t>Glöm inte att skriva vilket lag tipset kommer från så att ni får er bonus.</a:t>
            </a:r>
          </a:p>
          <a:p>
            <a:pPr marL="457200" lvl="1" indent="0">
              <a:buNone/>
            </a:pPr>
            <a:endParaRPr lang="sv-SE" sz="2000" dirty="0">
              <a:latin typeface="+mj-lt"/>
            </a:endParaRPr>
          </a:p>
          <a:p>
            <a:pPr marL="457200" lvl="1" indent="0">
              <a:buNone/>
            </a:pPr>
            <a:r>
              <a:rPr lang="sv-SE" sz="2000" dirty="0">
                <a:latin typeface="+mj-lt"/>
              </a:rPr>
              <a:t>Information om våra sponsorerbjudanden hittar du här: </a:t>
            </a:r>
            <a:r>
              <a:rPr lang="sv-SE" sz="2000" dirty="0">
                <a:latin typeface="+mj-lt"/>
                <a:hlinkClick r:id="rId5">
                  <a:extLst>
                    <a:ext uri="{A12FA001-AC4F-418D-AE19-62706E023703}">
                      <ahyp:hlinkClr xmlns:ahyp="http://schemas.microsoft.com/office/drawing/2018/hyperlinkcolor" val="tx"/>
                    </a:ext>
                  </a:extLst>
                </a:hlinkClick>
              </a:rPr>
              <a:t>Sponsra Skövde IBF | Skövde IBF (laget.se)</a:t>
            </a:r>
            <a:endParaRPr lang="sv-SE" sz="2000" dirty="0">
              <a:latin typeface="+mj-lt"/>
            </a:endParaRPr>
          </a:p>
          <a:p>
            <a:pPr marL="0" indent="0">
              <a:buNone/>
            </a:pPr>
            <a:endParaRPr lang="sv-SE" sz="1700" dirty="0"/>
          </a:p>
        </p:txBody>
      </p:sp>
      <p:grpSp>
        <p:nvGrpSpPr>
          <p:cNvPr id="84" name="Group 8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85" name="Rectangle 8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8" name="Isosceles Triangle 8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2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6595730" y="1332512"/>
            <a:ext cx="4531860" cy="37427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a:t>Nu ser vi </a:t>
            </a:r>
            <a:r>
              <a:rPr lang="en-US" sz="4400" dirty="0" err="1"/>
              <a:t>fram</a:t>
            </a:r>
            <a:r>
              <a:rPr lang="en-US" sz="4400" dirty="0"/>
              <a:t> </a:t>
            </a:r>
            <a:r>
              <a:rPr lang="en-US" sz="4400" dirty="0" err="1"/>
              <a:t>emot</a:t>
            </a:r>
            <a:r>
              <a:rPr lang="en-US" sz="4400" dirty="0"/>
              <a:t>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3309871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9113</TotalTime>
  <Words>510</Words>
  <Application>Microsoft Office PowerPoint</Application>
  <PresentationFormat>Bredbild</PresentationFormat>
  <Paragraphs>85</Paragraphs>
  <Slides>14</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PowerPoint-presentation</vt:lpstr>
      <vt:lpstr>Vår vision och verksamhetsidé</vt:lpstr>
      <vt:lpstr>PowerPoint-presentation</vt:lpstr>
      <vt:lpstr>PowerPoint-presentation</vt:lpstr>
      <vt:lpstr>PowerPoint-presentation</vt:lpstr>
      <vt:lpstr>PowerPoint-presentation</vt:lpstr>
      <vt:lpstr>PowerPoint-presentation</vt:lpstr>
      <vt:lpstr>Tipsa om en sponsor! </vt:lpstr>
      <vt:lpstr>PowerPoint-presentation</vt:lpstr>
      <vt:lpstr>Olika arbetsgrupper och uppdrag i föreningen</vt:lpstr>
      <vt:lpstr>PowerPoint-presentation</vt:lpstr>
      <vt:lpstr>Vad innebär de olika uppdragen?</vt:lpstr>
      <vt:lpstr>Vad innebär de olika uppdragen?</vt:lpstr>
      <vt:lpstr>Information från egna laget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Verksamhetsidé</dc:title>
  <dc:creator>Thomas Olofsson</dc:creator>
  <cp:lastModifiedBy>Jessica Åberg</cp:lastModifiedBy>
  <cp:revision>57</cp:revision>
  <dcterms:created xsi:type="dcterms:W3CDTF">2020-05-02T07:17:49Z</dcterms:created>
  <dcterms:modified xsi:type="dcterms:W3CDTF">2022-09-28T10:43:53Z</dcterms:modified>
</cp:coreProperties>
</file>