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1" r:id="rId1"/>
  </p:sldMasterIdLst>
  <p:notesMasterIdLst>
    <p:notesMasterId r:id="rId25"/>
  </p:notesMasterIdLst>
  <p:sldIdLst>
    <p:sldId id="349" r:id="rId2"/>
    <p:sldId id="350" r:id="rId3"/>
    <p:sldId id="327" r:id="rId4"/>
    <p:sldId id="338" r:id="rId5"/>
    <p:sldId id="337" r:id="rId6"/>
    <p:sldId id="339" r:id="rId7"/>
    <p:sldId id="351" r:id="rId8"/>
    <p:sldId id="340" r:id="rId9"/>
    <p:sldId id="342" r:id="rId10"/>
    <p:sldId id="343" r:id="rId11"/>
    <p:sldId id="345" r:id="rId12"/>
    <p:sldId id="346" r:id="rId13"/>
    <p:sldId id="347" r:id="rId14"/>
    <p:sldId id="348" r:id="rId15"/>
    <p:sldId id="352" r:id="rId16"/>
    <p:sldId id="322" r:id="rId17"/>
    <p:sldId id="328" r:id="rId18"/>
    <p:sldId id="329" r:id="rId19"/>
    <p:sldId id="330" r:id="rId20"/>
    <p:sldId id="331" r:id="rId21"/>
    <p:sldId id="321" r:id="rId22"/>
    <p:sldId id="320" r:id="rId23"/>
    <p:sldId id="313" r:id="rId24"/>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5"/>
    <p:restoredTop sz="94683"/>
  </p:normalViewPr>
  <p:slideViewPr>
    <p:cSldViewPr>
      <p:cViewPr varScale="1">
        <p:scale>
          <a:sx n="104" d="100"/>
          <a:sy n="104"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B67921-BB64-4F21-8D65-4892171B8A96}" type="datetimeFigureOut">
              <a:rPr lang="sv-SE" smtClean="0"/>
              <a:pPr/>
              <a:t>2022-03-24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56A8DA-5B82-41F0-975C-B1A7A719C447}" type="slidenum">
              <a:rPr lang="sv-SE" smtClean="0"/>
              <a:pPr/>
              <a:t>‹#›</a:t>
            </a:fld>
            <a:endParaRPr lang="sv-SE"/>
          </a:p>
        </p:txBody>
      </p:sp>
    </p:spTree>
    <p:extLst>
      <p:ext uri="{BB962C8B-B14F-4D97-AF65-F5344CB8AC3E}">
        <p14:creationId xmlns:p14="http://schemas.microsoft.com/office/powerpoint/2010/main" val="373734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3</a:t>
            </a:fld>
            <a:endParaRPr lang="sv-SE"/>
          </a:p>
        </p:txBody>
      </p:sp>
    </p:spTree>
    <p:extLst>
      <p:ext uri="{BB962C8B-B14F-4D97-AF65-F5344CB8AC3E}">
        <p14:creationId xmlns:p14="http://schemas.microsoft.com/office/powerpoint/2010/main" val="188193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12</a:t>
            </a:fld>
            <a:endParaRPr lang="sv-SE"/>
          </a:p>
        </p:txBody>
      </p:sp>
    </p:spTree>
    <p:extLst>
      <p:ext uri="{BB962C8B-B14F-4D97-AF65-F5344CB8AC3E}">
        <p14:creationId xmlns:p14="http://schemas.microsoft.com/office/powerpoint/2010/main" val="29036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13</a:t>
            </a:fld>
            <a:endParaRPr lang="sv-SE"/>
          </a:p>
        </p:txBody>
      </p:sp>
    </p:spTree>
    <p:extLst>
      <p:ext uri="{BB962C8B-B14F-4D97-AF65-F5344CB8AC3E}">
        <p14:creationId xmlns:p14="http://schemas.microsoft.com/office/powerpoint/2010/main" val="44099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14</a:t>
            </a:fld>
            <a:endParaRPr lang="sv-SE"/>
          </a:p>
        </p:txBody>
      </p:sp>
    </p:spTree>
    <p:extLst>
      <p:ext uri="{BB962C8B-B14F-4D97-AF65-F5344CB8AC3E}">
        <p14:creationId xmlns:p14="http://schemas.microsoft.com/office/powerpoint/2010/main" val="38192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15</a:t>
            </a:fld>
            <a:endParaRPr lang="sv-SE"/>
          </a:p>
        </p:txBody>
      </p:sp>
    </p:spTree>
    <p:extLst>
      <p:ext uri="{BB962C8B-B14F-4D97-AF65-F5344CB8AC3E}">
        <p14:creationId xmlns:p14="http://schemas.microsoft.com/office/powerpoint/2010/main" val="9807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4</a:t>
            </a:fld>
            <a:endParaRPr lang="sv-SE"/>
          </a:p>
        </p:txBody>
      </p:sp>
    </p:spTree>
    <p:extLst>
      <p:ext uri="{BB962C8B-B14F-4D97-AF65-F5344CB8AC3E}">
        <p14:creationId xmlns:p14="http://schemas.microsoft.com/office/powerpoint/2010/main" val="107996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5</a:t>
            </a:fld>
            <a:endParaRPr lang="sv-SE"/>
          </a:p>
        </p:txBody>
      </p:sp>
    </p:spTree>
    <p:extLst>
      <p:ext uri="{BB962C8B-B14F-4D97-AF65-F5344CB8AC3E}">
        <p14:creationId xmlns:p14="http://schemas.microsoft.com/office/powerpoint/2010/main" val="27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6</a:t>
            </a:fld>
            <a:endParaRPr lang="sv-SE"/>
          </a:p>
        </p:txBody>
      </p:sp>
    </p:spTree>
    <p:extLst>
      <p:ext uri="{BB962C8B-B14F-4D97-AF65-F5344CB8AC3E}">
        <p14:creationId xmlns:p14="http://schemas.microsoft.com/office/powerpoint/2010/main" val="247501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7</a:t>
            </a:fld>
            <a:endParaRPr lang="sv-SE"/>
          </a:p>
        </p:txBody>
      </p:sp>
    </p:spTree>
    <p:extLst>
      <p:ext uri="{BB962C8B-B14F-4D97-AF65-F5344CB8AC3E}">
        <p14:creationId xmlns:p14="http://schemas.microsoft.com/office/powerpoint/2010/main" val="385185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8</a:t>
            </a:fld>
            <a:endParaRPr lang="sv-SE"/>
          </a:p>
        </p:txBody>
      </p:sp>
    </p:spTree>
    <p:extLst>
      <p:ext uri="{BB962C8B-B14F-4D97-AF65-F5344CB8AC3E}">
        <p14:creationId xmlns:p14="http://schemas.microsoft.com/office/powerpoint/2010/main" val="292241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9</a:t>
            </a:fld>
            <a:endParaRPr lang="sv-SE"/>
          </a:p>
        </p:txBody>
      </p:sp>
    </p:spTree>
    <p:extLst>
      <p:ext uri="{BB962C8B-B14F-4D97-AF65-F5344CB8AC3E}">
        <p14:creationId xmlns:p14="http://schemas.microsoft.com/office/powerpoint/2010/main" val="42747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10</a:t>
            </a:fld>
            <a:endParaRPr lang="sv-SE"/>
          </a:p>
        </p:txBody>
      </p:sp>
    </p:spTree>
    <p:extLst>
      <p:ext uri="{BB962C8B-B14F-4D97-AF65-F5344CB8AC3E}">
        <p14:creationId xmlns:p14="http://schemas.microsoft.com/office/powerpoint/2010/main" val="229298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6A8DA-5B82-41F0-975C-B1A7A719C447}" type="slidenum">
              <a:rPr lang="sv-SE" smtClean="0"/>
              <a:pPr/>
              <a:t>11</a:t>
            </a:fld>
            <a:endParaRPr lang="sv-SE"/>
          </a:p>
        </p:txBody>
      </p:sp>
    </p:spTree>
    <p:extLst>
      <p:ext uri="{BB962C8B-B14F-4D97-AF65-F5344CB8AC3E}">
        <p14:creationId xmlns:p14="http://schemas.microsoft.com/office/powerpoint/2010/main" val="231647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5454A9D-6ABC-484D-B84A-17751B362AFB}" type="datetime1">
              <a:rPr lang="sv-SE" smtClean="0"/>
              <a:t>2022-03-24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1464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5A90118-1ACD-4FAD-B56C-9BA9AB11189A}" type="datetime1">
              <a:rPr lang="sv-SE" smtClean="0"/>
              <a:t>2022-03-24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7722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CA376CB-FEA8-4FCD-A3DD-E89EE1C91F3A}" type="datetime1">
              <a:rPr lang="sv-SE" smtClean="0"/>
              <a:t>2022-03-24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2604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978230F-4524-4D90-8E7E-22FC360D1A5B}" type="datetime1">
              <a:rPr lang="sv-SE" smtClean="0"/>
              <a:t>2022-03-24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45290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756D956-E63F-4E0E-8C80-8208E6078B74}" type="datetime1">
              <a:rPr lang="sv-SE" smtClean="0"/>
              <a:t>2022-03-24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62448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F93F653-1B3E-4C55-B643-D33B223F9722}" type="datetime1">
              <a:rPr lang="sv-SE" smtClean="0"/>
              <a:t>2022-03-24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7000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55EE857-857C-40FC-AD00-1EF709790425}" type="datetime1">
              <a:rPr lang="sv-SE" smtClean="0"/>
              <a:t>2022-03-24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56755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BDED04F-8FFF-4058-A23B-2D6FD19379DE}" type="datetime1">
              <a:rPr lang="sv-SE" smtClean="0"/>
              <a:t>2022-03-24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20016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B1A1DD4-7DA6-477C-AABC-A345A5A5EC7F}" type="datetime1">
              <a:rPr lang="sv-SE" smtClean="0"/>
              <a:t>2022-03-24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92339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872FA96-CA35-4399-86E3-32F9291D171C}" type="datetime1">
              <a:rPr lang="sv-SE" smtClean="0"/>
              <a:t>2022-03-24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9409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DF4FB13-CA20-4D81-9167-7F6522C43292}" type="datetime1">
              <a:rPr lang="sv-SE" smtClean="0"/>
              <a:t>2022-03-24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8348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C44E0B-0DF8-4BF5-9EE0-5B3221B52CAE}" type="datetime1">
              <a:rPr lang="sv-SE" smtClean="0"/>
              <a:t>2022-03-24</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2C617-7647-4A9A-A516-310D04A2874B}" type="slidenum">
              <a:rPr lang="sv-SE" smtClean="0"/>
              <a:pPr/>
              <a:t>‹#›</a:t>
            </a:fld>
            <a:endParaRPr lang="sv-SE"/>
          </a:p>
        </p:txBody>
      </p:sp>
    </p:spTree>
    <p:extLst>
      <p:ext uri="{BB962C8B-B14F-4D97-AF65-F5344CB8AC3E}">
        <p14:creationId xmlns:p14="http://schemas.microsoft.com/office/powerpoint/2010/main" val="189270220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info@skiljebosk.n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sitting on the ground&#10;&#10;Description automatically generated with low confidence">
            <a:extLst>
              <a:ext uri="{FF2B5EF4-FFF2-40B4-BE49-F238E27FC236}">
                <a16:creationId xmlns:a16="http://schemas.microsoft.com/office/drawing/2014/main" id="{6B4C8E47-BD46-034A-8F7E-4996A0CE78E1}"/>
              </a:ext>
            </a:extLst>
          </p:cNvPr>
          <p:cNvPicPr>
            <a:picLocks noChangeAspect="1"/>
          </p:cNvPicPr>
          <p:nvPr/>
        </p:nvPicPr>
        <p:blipFill rotWithShape="1">
          <a:blip r:embed="rId2">
            <a:extLst>
              <a:ext uri="{28A0092B-C50C-407E-A947-70E740481C1C}">
                <a14:useLocalDpi xmlns:a14="http://schemas.microsoft.com/office/drawing/2010/main" val="0"/>
              </a:ext>
            </a:extLst>
          </a:blip>
          <a:srcRect l="12140" r="5523" b="4"/>
          <a:stretch/>
        </p:blipFill>
        <p:spPr>
          <a:xfrm>
            <a:off x="2682914"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Picture 3" descr="A group of people playing football&#10;&#10;Description automatically generated with medium confidence">
            <a:extLst>
              <a:ext uri="{FF2B5EF4-FFF2-40B4-BE49-F238E27FC236}">
                <a16:creationId xmlns:a16="http://schemas.microsoft.com/office/drawing/2014/main" id="{FD88F719-422F-BE44-9F5E-2326005ACF02}"/>
              </a:ext>
            </a:extLst>
          </p:cNvPr>
          <p:cNvPicPr>
            <a:picLocks noChangeAspect="1"/>
          </p:cNvPicPr>
          <p:nvPr/>
        </p:nvPicPr>
        <p:blipFill rotWithShape="1">
          <a:blip r:embed="rId3">
            <a:extLst>
              <a:ext uri="{28A0092B-C50C-407E-A947-70E740481C1C}">
                <a14:useLocalDpi xmlns:a14="http://schemas.microsoft.com/office/drawing/2010/main" val="0"/>
              </a:ext>
            </a:extLst>
          </a:blip>
          <a:srcRect l="14912" r="12835" b="4"/>
          <a:stretch/>
        </p:blipFill>
        <p:spPr>
          <a:xfrm>
            <a:off x="5866892" y="3456433"/>
            <a:ext cx="3277108"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8" name="Picture 7" descr="A group of people sitting on the grass&#10;&#10;Description automatically generated with medium confidence">
            <a:extLst>
              <a:ext uri="{FF2B5EF4-FFF2-40B4-BE49-F238E27FC236}">
                <a16:creationId xmlns:a16="http://schemas.microsoft.com/office/drawing/2014/main" id="{73D659F6-CE08-0F4C-98D2-4284A7C24CF9}"/>
              </a:ext>
            </a:extLst>
          </p:cNvPr>
          <p:cNvPicPr>
            <a:picLocks noChangeAspect="1"/>
          </p:cNvPicPr>
          <p:nvPr/>
        </p:nvPicPr>
        <p:blipFill rotWithShape="1">
          <a:blip r:embed="rId4">
            <a:extLst>
              <a:ext uri="{28A0092B-C50C-407E-A947-70E740481C1C}">
                <a14:useLocalDpi xmlns:a14="http://schemas.microsoft.com/office/drawing/2010/main" val="0"/>
              </a:ext>
            </a:extLst>
          </a:blip>
          <a:srcRect l="3503" r="15050" b="4"/>
          <a:stretch/>
        </p:blipFill>
        <p:spPr>
          <a:xfrm>
            <a:off x="2722695"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7" name="Freeform: Shape 16">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97852"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9878"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60D1E3-738C-D840-A8B0-15917962C1CF}"/>
              </a:ext>
            </a:extLst>
          </p:cNvPr>
          <p:cNvSpPr>
            <a:spLocks noGrp="1"/>
          </p:cNvSpPr>
          <p:nvPr>
            <p:ph type="title"/>
          </p:nvPr>
        </p:nvSpPr>
        <p:spPr>
          <a:xfrm>
            <a:off x="329184" y="1508760"/>
            <a:ext cx="2571750" cy="2898648"/>
          </a:xfrm>
        </p:spPr>
        <p:txBody>
          <a:bodyPr vert="horz" lIns="91440" tIns="45720" rIns="91440" bIns="45720" rtlCol="0" anchor="b">
            <a:normAutofit/>
          </a:bodyPr>
          <a:lstStyle/>
          <a:p>
            <a:pPr defTabSz="914400"/>
            <a:r>
              <a:rPr lang="en-US" sz="3500" kern="1200" dirty="0" err="1">
                <a:solidFill>
                  <a:schemeClr val="tx1"/>
                </a:solidFill>
                <a:latin typeface="+mj-lt"/>
                <a:ea typeface="+mj-ea"/>
                <a:cs typeface="+mj-cs"/>
              </a:rPr>
              <a:t>Skiljebo</a:t>
            </a:r>
            <a:r>
              <a:rPr lang="en-US" sz="3500" kern="1200" dirty="0">
                <a:solidFill>
                  <a:schemeClr val="tx1"/>
                </a:solidFill>
                <a:latin typeface="+mj-lt"/>
                <a:ea typeface="+mj-ea"/>
                <a:cs typeface="+mj-cs"/>
              </a:rPr>
              <a:t> SK</a:t>
            </a:r>
            <a:br>
              <a:rPr lang="en-US" sz="3500" kern="1200" dirty="0">
                <a:solidFill>
                  <a:schemeClr val="tx1"/>
                </a:solidFill>
                <a:latin typeface="+mj-lt"/>
                <a:ea typeface="+mj-ea"/>
                <a:cs typeface="+mj-cs"/>
              </a:rPr>
            </a:br>
            <a:r>
              <a:rPr lang="en-US" sz="2000" kern="1200" dirty="0" err="1">
                <a:solidFill>
                  <a:schemeClr val="tx1"/>
                </a:solidFill>
                <a:latin typeface="+mj-lt"/>
                <a:ea typeface="+mj-ea"/>
                <a:cs typeface="+mj-cs"/>
              </a:rPr>
              <a:t>Föräldramöte</a:t>
            </a:r>
            <a:r>
              <a:rPr lang="en-US" sz="2000" kern="1200" dirty="0">
                <a:solidFill>
                  <a:schemeClr val="tx1"/>
                </a:solidFill>
                <a:latin typeface="+mj-lt"/>
                <a:ea typeface="+mj-ea"/>
                <a:cs typeface="+mj-cs"/>
              </a:rPr>
              <a:t> F06-08</a:t>
            </a:r>
            <a:endParaRPr lang="en-US" sz="2800" kern="1200" dirty="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wall, indoor, rack, clothes&#10;&#10;Description automatically generated">
            <a:extLst>
              <a:ext uri="{FF2B5EF4-FFF2-40B4-BE49-F238E27FC236}">
                <a16:creationId xmlns:a16="http://schemas.microsoft.com/office/drawing/2014/main" id="{738ADE10-BFB4-B84F-B361-F9269151C09C}"/>
              </a:ext>
            </a:extLst>
          </p:cNvPr>
          <p:cNvPicPr>
            <a:picLocks noChangeAspect="1"/>
          </p:cNvPicPr>
          <p:nvPr/>
        </p:nvPicPr>
        <p:blipFill rotWithShape="1">
          <a:blip r:embed="rId5">
            <a:extLst>
              <a:ext uri="{28A0092B-C50C-407E-A947-70E740481C1C}">
                <a14:useLocalDpi xmlns:a14="http://schemas.microsoft.com/office/drawing/2010/main" val="0"/>
              </a:ext>
            </a:extLst>
          </a:blip>
          <a:srcRect l="28118" r="4" b="4"/>
          <a:stretch/>
        </p:blipFill>
        <p:spPr>
          <a:xfrm>
            <a:off x="5883905" y="10"/>
            <a:ext cx="3260096"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23" name="Rectangle 22">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4544568"/>
            <a:ext cx="256122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2">
            <a:extLst>
              <a:ext uri="{FF2B5EF4-FFF2-40B4-BE49-F238E27FC236}">
                <a16:creationId xmlns:a16="http://schemas.microsoft.com/office/drawing/2014/main" id="{AB91E2A6-E23F-3048-AAE8-7D49DB410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884" y="232780"/>
            <a:ext cx="1483221" cy="146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03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365126"/>
            <a:ext cx="8640960" cy="1325563"/>
          </a:xfrm>
        </p:spPr>
        <p:txBody>
          <a:bodyPr>
            <a:normAutofit fontScale="90000"/>
          </a:bodyPr>
          <a:lstStyle/>
          <a:p>
            <a:r>
              <a:rPr lang="sv-SE" sz="3800" b="1" dirty="0"/>
              <a:t>Planerade aktiviteter kostnad från lagkassan 2022</a:t>
            </a:r>
            <a:br>
              <a:rPr lang="sv-SE" sz="3600" dirty="0"/>
            </a:br>
            <a:endParaRPr lang="sv-SE" dirty="0"/>
          </a:p>
        </p:txBody>
      </p:sp>
      <p:sp>
        <p:nvSpPr>
          <p:cNvPr id="3" name="Platshållare för innehåll 2"/>
          <p:cNvSpPr>
            <a:spLocks noGrp="1"/>
          </p:cNvSpPr>
          <p:nvPr>
            <p:ph idx="1"/>
          </p:nvPr>
        </p:nvSpPr>
        <p:spPr>
          <a:xfrm>
            <a:off x="395536" y="1690688"/>
            <a:ext cx="8291264" cy="4834655"/>
          </a:xfrm>
        </p:spPr>
        <p:txBody>
          <a:bodyPr>
            <a:normAutofit/>
          </a:bodyPr>
          <a:lstStyle/>
          <a:p>
            <a:pPr marL="0" indent="0">
              <a:buNone/>
            </a:pPr>
            <a:r>
              <a:rPr lang="sv-SE" sz="3200" dirty="0"/>
              <a:t>Svenska fotbollsakademin</a:t>
            </a:r>
          </a:p>
          <a:p>
            <a:pPr marL="0" indent="0">
              <a:buNone/>
            </a:pPr>
            <a:r>
              <a:rPr lang="sv-SE" sz="3200" dirty="0"/>
              <a:t>Kick off</a:t>
            </a:r>
          </a:p>
          <a:p>
            <a:pPr marL="0" indent="0">
              <a:buNone/>
            </a:pPr>
            <a:r>
              <a:rPr lang="sv-SE" sz="3200" dirty="0"/>
              <a:t>Cuper:</a:t>
            </a:r>
          </a:p>
          <a:p>
            <a:pPr>
              <a:buFontTx/>
              <a:buChar char="-"/>
            </a:pPr>
            <a:r>
              <a:rPr lang="sv-SE" sz="2400" dirty="0" err="1"/>
              <a:t>Aroscupen</a:t>
            </a:r>
            <a:r>
              <a:rPr lang="sv-SE" sz="2400" dirty="0"/>
              <a:t>: 1- 4 juli</a:t>
            </a:r>
          </a:p>
          <a:p>
            <a:pPr>
              <a:buFontTx/>
              <a:buChar char="-"/>
            </a:pPr>
            <a:r>
              <a:rPr lang="sv-SE" sz="2400" dirty="0"/>
              <a:t>McDonalds cup: 14- 16 oktober</a:t>
            </a:r>
          </a:p>
          <a:p>
            <a:pPr>
              <a:buFontTx/>
              <a:buChar char="-"/>
            </a:pPr>
            <a:r>
              <a:rPr lang="sv-SE" sz="2400" dirty="0"/>
              <a:t>Forwardcupen Örebro: 5 – 7 augusti</a:t>
            </a:r>
          </a:p>
          <a:p>
            <a:pPr marL="0" indent="0">
              <a:buNone/>
            </a:pPr>
            <a:r>
              <a:rPr lang="sv-SE" sz="3200" dirty="0"/>
              <a:t>Spelarkläder</a:t>
            </a:r>
          </a:p>
        </p:txBody>
      </p:sp>
      <p:pic>
        <p:nvPicPr>
          <p:cNvPr id="6" name="Picture 2" descr="Logo&#10;&#10;Description automatically generated">
            <a:extLst>
              <a:ext uri="{FF2B5EF4-FFF2-40B4-BE49-F238E27FC236}">
                <a16:creationId xmlns:a16="http://schemas.microsoft.com/office/drawing/2014/main" id="{939791FC-3B32-AC43-AA99-9304B7E636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50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831626"/>
          </a:xfrm>
        </p:spPr>
        <p:txBody>
          <a:bodyPr/>
          <a:lstStyle/>
          <a:p>
            <a:r>
              <a:rPr lang="sv-SE" dirty="0"/>
              <a:t>Lagkassa ”Budget” 2022</a:t>
            </a:r>
          </a:p>
        </p:txBody>
      </p:sp>
      <p:pic>
        <p:nvPicPr>
          <p:cNvPr id="7" name="Platshållare för innehåll 6">
            <a:extLst>
              <a:ext uri="{FF2B5EF4-FFF2-40B4-BE49-F238E27FC236}">
                <a16:creationId xmlns:a16="http://schemas.microsoft.com/office/drawing/2014/main" id="{957F6B0D-2F0B-4E6F-AE87-8539CB20215B}"/>
              </a:ext>
            </a:extLst>
          </p:cNvPr>
          <p:cNvPicPr>
            <a:picLocks noGrp="1" noChangeAspect="1"/>
          </p:cNvPicPr>
          <p:nvPr>
            <p:ph idx="1"/>
          </p:nvPr>
        </p:nvPicPr>
        <p:blipFill>
          <a:blip r:embed="rId3"/>
          <a:stretch>
            <a:fillRect/>
          </a:stretch>
        </p:blipFill>
        <p:spPr>
          <a:xfrm>
            <a:off x="2057199" y="1340768"/>
            <a:ext cx="4571301" cy="4836195"/>
          </a:xfrm>
          <a:prstGeom prst="rect">
            <a:avLst/>
          </a:prstGeom>
        </p:spPr>
      </p:pic>
      <p:pic>
        <p:nvPicPr>
          <p:cNvPr id="6" name="Picture 2" descr="Logo&#10;&#10;Description automatically generated">
            <a:extLst>
              <a:ext uri="{FF2B5EF4-FFF2-40B4-BE49-F238E27FC236}">
                <a16:creationId xmlns:a16="http://schemas.microsoft.com/office/drawing/2014/main" id="{486807FF-E998-FA48-8563-27D884632B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 2">
            <a:extLst>
              <a:ext uri="{FF2B5EF4-FFF2-40B4-BE49-F238E27FC236}">
                <a16:creationId xmlns:a16="http://schemas.microsoft.com/office/drawing/2014/main" id="{916FCE18-38C6-434A-9357-98B2C9EF45A7}"/>
              </a:ext>
            </a:extLst>
          </p:cNvPr>
          <p:cNvSpPr/>
          <p:nvPr/>
        </p:nvSpPr>
        <p:spPr>
          <a:xfrm>
            <a:off x="5724128" y="5949280"/>
            <a:ext cx="1120396" cy="2276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589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400" b="1" dirty="0"/>
              <a:t>Målbild 2023</a:t>
            </a:r>
            <a:endParaRPr lang="sv-SE" dirty="0"/>
          </a:p>
        </p:txBody>
      </p:sp>
      <p:pic>
        <p:nvPicPr>
          <p:cNvPr id="4" name="Platshållare för innehåll 3">
            <a:extLst>
              <a:ext uri="{FF2B5EF4-FFF2-40B4-BE49-F238E27FC236}">
                <a16:creationId xmlns:a16="http://schemas.microsoft.com/office/drawing/2014/main" id="{9883BF8F-6E20-4B13-BCBD-BFCCD4EE437C}"/>
              </a:ext>
            </a:extLst>
          </p:cNvPr>
          <p:cNvPicPr>
            <a:picLocks noGrp="1" noChangeAspect="1"/>
          </p:cNvPicPr>
          <p:nvPr>
            <p:ph idx="1"/>
          </p:nvPr>
        </p:nvPicPr>
        <p:blipFill>
          <a:blip r:embed="rId3"/>
          <a:stretch>
            <a:fillRect/>
          </a:stretch>
        </p:blipFill>
        <p:spPr>
          <a:xfrm>
            <a:off x="426244" y="2158776"/>
            <a:ext cx="8291512" cy="3001619"/>
          </a:xfrm>
          <a:prstGeom prst="rect">
            <a:avLst/>
          </a:prstGeom>
        </p:spPr>
      </p:pic>
      <p:pic>
        <p:nvPicPr>
          <p:cNvPr id="6" name="Picture 2" descr="Logo&#10;&#10;Description automatically generated">
            <a:extLst>
              <a:ext uri="{FF2B5EF4-FFF2-40B4-BE49-F238E27FC236}">
                <a16:creationId xmlns:a16="http://schemas.microsoft.com/office/drawing/2014/main" id="{6E24FDA0-784C-8749-9D28-5B434DB414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27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on a field&#10;&#10;Description automatically generated with low confidence">
            <a:extLst>
              <a:ext uri="{FF2B5EF4-FFF2-40B4-BE49-F238E27FC236}">
                <a16:creationId xmlns:a16="http://schemas.microsoft.com/office/drawing/2014/main" id="{F2C85CFC-74B0-0043-889C-066559A7E9A5}"/>
              </a:ext>
            </a:extLst>
          </p:cNvPr>
          <p:cNvPicPr>
            <a:picLocks noChangeAspect="1"/>
          </p:cNvPicPr>
          <p:nvPr/>
        </p:nvPicPr>
        <p:blipFill rotWithShape="1">
          <a:blip r:embed="rId3">
            <a:extLst>
              <a:ext uri="{28A0092B-C50C-407E-A947-70E740481C1C}">
                <a14:useLocalDpi xmlns:a14="http://schemas.microsoft.com/office/drawing/2010/main" val="0"/>
              </a:ext>
            </a:extLst>
          </a:blip>
          <a:srcRect l="4852" r="12811" b="4"/>
          <a:stretch/>
        </p:blipFill>
        <p:spPr>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Picture 3" descr="A group of people sitting on the grass&#10;&#10;Description automatically generated with medium confidence">
            <a:extLst>
              <a:ext uri="{FF2B5EF4-FFF2-40B4-BE49-F238E27FC236}">
                <a16:creationId xmlns:a16="http://schemas.microsoft.com/office/drawing/2014/main" id="{DE1CE073-015E-9141-B66F-FB877E30B3A5}"/>
              </a:ext>
            </a:extLst>
          </p:cNvPr>
          <p:cNvPicPr>
            <a:picLocks noChangeAspect="1"/>
          </p:cNvPicPr>
          <p:nvPr/>
        </p:nvPicPr>
        <p:blipFill rotWithShape="1">
          <a:blip r:embed="rId4">
            <a:extLst>
              <a:ext uri="{28A0092B-C50C-407E-A947-70E740481C1C}">
                <a14:useLocalDpi xmlns:a14="http://schemas.microsoft.com/office/drawing/2010/main" val="0"/>
              </a:ext>
            </a:extLst>
          </a:blip>
          <a:srcRect l="1316" r="19141" b="4"/>
          <a:stretch/>
        </p:blipFill>
        <p:spPr>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8" descr="A group of people lying on the grass&#10;&#10;Description automatically generated with medium confidence">
            <a:extLst>
              <a:ext uri="{FF2B5EF4-FFF2-40B4-BE49-F238E27FC236}">
                <a16:creationId xmlns:a16="http://schemas.microsoft.com/office/drawing/2014/main" id="{F9F8ED41-E6D9-9742-9AEE-3202B79A5890}"/>
              </a:ext>
            </a:extLst>
          </p:cNvPr>
          <p:cNvPicPr>
            <a:picLocks noChangeAspect="1"/>
          </p:cNvPicPr>
          <p:nvPr/>
        </p:nvPicPr>
        <p:blipFill rotWithShape="1">
          <a:blip r:embed="rId5">
            <a:extLst>
              <a:ext uri="{28A0092B-C50C-407E-A947-70E740481C1C}">
                <a14:useLocalDpi xmlns:a14="http://schemas.microsoft.com/office/drawing/2010/main" val="0"/>
              </a:ext>
            </a:extLst>
          </a:blip>
          <a:srcRect l="16586" r="1967" b="4"/>
          <a:stretch/>
        </p:blipFill>
        <p:spPr>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0" name="Freeform: Shape 19">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a:xfrm>
            <a:off x="336042" y="685800"/>
            <a:ext cx="2105406" cy="1325563"/>
          </a:xfrm>
        </p:spPr>
        <p:txBody>
          <a:bodyPr>
            <a:normAutofit/>
          </a:bodyPr>
          <a:lstStyle/>
          <a:p>
            <a:r>
              <a:rPr lang="sv-SE" sz="2400" b="1"/>
              <a:t>Lagföräldrar</a:t>
            </a:r>
            <a:endParaRPr lang="sv-SE" sz="2400"/>
          </a:p>
        </p:txBody>
      </p:sp>
      <p:sp>
        <p:nvSpPr>
          <p:cNvPr id="24" name="Rectangle 2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latshållare för innehåll 5">
            <a:extLst>
              <a:ext uri="{FF2B5EF4-FFF2-40B4-BE49-F238E27FC236}">
                <a16:creationId xmlns:a16="http://schemas.microsoft.com/office/drawing/2014/main" id="{B2D0AAA5-869A-401C-98D0-6D8E5AD98C42}"/>
              </a:ext>
            </a:extLst>
          </p:cNvPr>
          <p:cNvSpPr>
            <a:spLocks noGrp="1"/>
          </p:cNvSpPr>
          <p:nvPr>
            <p:ph idx="1"/>
          </p:nvPr>
        </p:nvSpPr>
        <p:spPr>
          <a:xfrm>
            <a:off x="336042" y="2258568"/>
            <a:ext cx="2105406" cy="3922776"/>
          </a:xfrm>
        </p:spPr>
        <p:txBody>
          <a:bodyPr>
            <a:normAutofit/>
          </a:bodyPr>
          <a:lstStyle/>
          <a:p>
            <a:pPr marL="0" indent="0">
              <a:buNone/>
            </a:pPr>
            <a:r>
              <a:rPr lang="sv-SE" sz="1400" b="1" dirty="0"/>
              <a:t>Roller:</a:t>
            </a:r>
          </a:p>
          <a:p>
            <a:r>
              <a:rPr lang="sv-SE" sz="1400" dirty="0"/>
              <a:t>Intäkter till lagkassan (försäljning, julgranar och liknande)</a:t>
            </a:r>
          </a:p>
          <a:p>
            <a:r>
              <a:rPr lang="sv-SE" sz="1400" dirty="0"/>
              <a:t>Kassör</a:t>
            </a:r>
          </a:p>
          <a:p>
            <a:r>
              <a:rPr lang="sv-SE" sz="1400" dirty="0"/>
              <a:t>Eventgrupp (lagträffar, under cuper </a:t>
            </a:r>
            <a:r>
              <a:rPr lang="sv-SE" sz="1400" dirty="0" err="1"/>
              <a:t>etc</a:t>
            </a:r>
            <a:r>
              <a:rPr lang="sv-SE" sz="1400" dirty="0"/>
              <a:t>)</a:t>
            </a:r>
          </a:p>
          <a:p>
            <a:r>
              <a:rPr lang="sv-SE" sz="1400" dirty="0"/>
              <a:t>Schema-ansvarig (vaktmästeri, </a:t>
            </a:r>
            <a:r>
              <a:rPr lang="sv-SE" sz="1400" dirty="0" err="1"/>
              <a:t>Aroscupen</a:t>
            </a:r>
            <a:r>
              <a:rPr lang="sv-SE" sz="1400" dirty="0"/>
              <a:t>)</a:t>
            </a:r>
          </a:p>
          <a:p>
            <a:r>
              <a:rPr lang="sv-SE" sz="1400" dirty="0"/>
              <a:t>Söka sponsorer: vi har två, behöver ytterligare (minst) två</a:t>
            </a:r>
          </a:p>
        </p:txBody>
      </p:sp>
      <p:pic>
        <p:nvPicPr>
          <p:cNvPr id="13" name="Picture 12" descr="A group of people playing football&#10;&#10;Description automatically generated with medium confidence">
            <a:extLst>
              <a:ext uri="{FF2B5EF4-FFF2-40B4-BE49-F238E27FC236}">
                <a16:creationId xmlns:a16="http://schemas.microsoft.com/office/drawing/2014/main" id="{D6C1B2D1-73C8-8B47-912C-2CB5F316253B}"/>
              </a:ext>
            </a:extLst>
          </p:cNvPr>
          <p:cNvPicPr>
            <a:picLocks noChangeAspect="1"/>
          </p:cNvPicPr>
          <p:nvPr/>
        </p:nvPicPr>
        <p:blipFill rotWithShape="1">
          <a:blip r:embed="rId6">
            <a:extLst>
              <a:ext uri="{28A0092B-C50C-407E-A947-70E740481C1C}">
                <a14:useLocalDpi xmlns:a14="http://schemas.microsoft.com/office/drawing/2010/main" val="0"/>
              </a:ext>
            </a:extLst>
          </a:blip>
          <a:srcRect l="20828" r="4" b="4"/>
          <a:stretch/>
        </p:blipFill>
        <p:spPr>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196714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400" b="1" dirty="0"/>
              <a:t>Övriga frågor</a:t>
            </a:r>
            <a:endParaRPr lang="sv-SE" sz="4400" dirty="0"/>
          </a:p>
        </p:txBody>
      </p:sp>
      <p:pic>
        <p:nvPicPr>
          <p:cNvPr id="7" name="Picture 2" descr="Logo&#10;&#10;Description automatically generated">
            <a:extLst>
              <a:ext uri="{FF2B5EF4-FFF2-40B4-BE49-F238E27FC236}">
                <a16:creationId xmlns:a16="http://schemas.microsoft.com/office/drawing/2014/main" id="{33046DCD-917A-8F45-9692-B7567DFC41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innehåll 4">
            <a:extLst>
              <a:ext uri="{FF2B5EF4-FFF2-40B4-BE49-F238E27FC236}">
                <a16:creationId xmlns:a16="http://schemas.microsoft.com/office/drawing/2014/main" id="{099374BE-15F7-4C63-B554-12322765396B}"/>
              </a:ext>
            </a:extLst>
          </p:cNvPr>
          <p:cNvSpPr>
            <a:spLocks noGrp="1"/>
          </p:cNvSpPr>
          <p:nvPr>
            <p:ph idx="1"/>
          </p:nvPr>
        </p:nvSpPr>
        <p:spPr/>
        <p:txBody>
          <a:bodyPr/>
          <a:lstStyle/>
          <a:p>
            <a:pPr marL="0" indent="0">
              <a:buNone/>
            </a:pPr>
            <a:r>
              <a:rPr lang="sv-SE" dirty="0"/>
              <a:t>Två lag i två olika serier, stora geografiska områden: behövs bilar</a:t>
            </a:r>
          </a:p>
          <a:p>
            <a:pPr marL="0" indent="0">
              <a:buNone/>
            </a:pPr>
            <a:endParaRPr lang="sv-SE" dirty="0"/>
          </a:p>
        </p:txBody>
      </p:sp>
      <p:pic>
        <p:nvPicPr>
          <p:cNvPr id="8" name="Bildobjekt 7">
            <a:extLst>
              <a:ext uri="{FF2B5EF4-FFF2-40B4-BE49-F238E27FC236}">
                <a16:creationId xmlns:a16="http://schemas.microsoft.com/office/drawing/2014/main" id="{18CE76D1-41AD-4276-B1C3-5FD76ADCFF92}"/>
              </a:ext>
            </a:extLst>
          </p:cNvPr>
          <p:cNvPicPr>
            <a:picLocks noChangeAspect="1"/>
          </p:cNvPicPr>
          <p:nvPr/>
        </p:nvPicPr>
        <p:blipFill>
          <a:blip r:embed="rId4"/>
          <a:stretch>
            <a:fillRect/>
          </a:stretch>
        </p:blipFill>
        <p:spPr>
          <a:xfrm>
            <a:off x="1639597" y="2601119"/>
            <a:ext cx="2295525" cy="2800350"/>
          </a:xfrm>
          <a:prstGeom prst="rect">
            <a:avLst/>
          </a:prstGeom>
        </p:spPr>
      </p:pic>
      <p:pic>
        <p:nvPicPr>
          <p:cNvPr id="9" name="Bildobjekt 8">
            <a:extLst>
              <a:ext uri="{FF2B5EF4-FFF2-40B4-BE49-F238E27FC236}">
                <a16:creationId xmlns:a16="http://schemas.microsoft.com/office/drawing/2014/main" id="{B89CA4C4-9784-40F7-A723-6C23686BF755}"/>
              </a:ext>
            </a:extLst>
          </p:cNvPr>
          <p:cNvPicPr>
            <a:picLocks noChangeAspect="1"/>
          </p:cNvPicPr>
          <p:nvPr/>
        </p:nvPicPr>
        <p:blipFill>
          <a:blip r:embed="rId5"/>
          <a:stretch>
            <a:fillRect/>
          </a:stretch>
        </p:blipFill>
        <p:spPr>
          <a:xfrm>
            <a:off x="5004048" y="2575237"/>
            <a:ext cx="1771650" cy="2552700"/>
          </a:xfrm>
          <a:prstGeom prst="rect">
            <a:avLst/>
          </a:prstGeom>
        </p:spPr>
      </p:pic>
    </p:spTree>
    <p:extLst>
      <p:ext uri="{BB962C8B-B14F-4D97-AF65-F5344CB8AC3E}">
        <p14:creationId xmlns:p14="http://schemas.microsoft.com/office/powerpoint/2010/main" val="292040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400" b="1" dirty="0"/>
              <a:t>Övriga frågor</a:t>
            </a:r>
            <a:endParaRPr lang="sv-SE" dirty="0"/>
          </a:p>
        </p:txBody>
      </p:sp>
      <p:sp>
        <p:nvSpPr>
          <p:cNvPr id="6" name="Platshållare för innehåll 5">
            <a:extLst>
              <a:ext uri="{FF2B5EF4-FFF2-40B4-BE49-F238E27FC236}">
                <a16:creationId xmlns:a16="http://schemas.microsoft.com/office/drawing/2014/main" id="{B2D0AAA5-869A-401C-98D0-6D8E5AD98C42}"/>
              </a:ext>
            </a:extLst>
          </p:cNvPr>
          <p:cNvSpPr>
            <a:spLocks noGrp="1"/>
          </p:cNvSpPr>
          <p:nvPr>
            <p:ph idx="1"/>
          </p:nvPr>
        </p:nvSpPr>
        <p:spPr/>
        <p:txBody>
          <a:bodyPr/>
          <a:lstStyle/>
          <a:p>
            <a:pPr marL="457200" indent="-457200">
              <a:buAutoNum type="arabicPeriod"/>
            </a:pPr>
            <a:r>
              <a:rPr lang="sv-SE"/>
              <a:t>Kommunikation</a:t>
            </a:r>
            <a:r>
              <a:rPr lang="sv-SE" dirty="0"/>
              <a:t>: hur når vi varandra bäst? Tränare – föräldrar, föräldrar – föräldrar … </a:t>
            </a:r>
          </a:p>
          <a:p>
            <a:pPr marL="457200" indent="-457200">
              <a:buAutoNum type="arabicPeriod"/>
            </a:pPr>
            <a:r>
              <a:rPr lang="sv-SE" dirty="0"/>
              <a:t>Uppdatera laget.se med kontaktuppgifter!</a:t>
            </a:r>
          </a:p>
          <a:p>
            <a:pPr marL="457200" indent="-457200">
              <a:buAutoNum type="arabicPeriod"/>
            </a:pPr>
            <a:r>
              <a:rPr lang="sv-SE" dirty="0"/>
              <a:t>Övriga frågor från föräldrar</a:t>
            </a:r>
          </a:p>
          <a:p>
            <a:pPr marL="0" indent="0">
              <a:buNone/>
            </a:pPr>
            <a:r>
              <a:rPr lang="sv-SE" dirty="0"/>
              <a:t>	</a:t>
            </a:r>
          </a:p>
        </p:txBody>
      </p:sp>
      <p:pic>
        <p:nvPicPr>
          <p:cNvPr id="7" name="Picture 2" descr="Logo&#10;&#10;Description automatically generated">
            <a:extLst>
              <a:ext uri="{FF2B5EF4-FFF2-40B4-BE49-F238E27FC236}">
                <a16:creationId xmlns:a16="http://schemas.microsoft.com/office/drawing/2014/main" id="{33046DCD-917A-8F45-9692-B7567DFC41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36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5100" dirty="0"/>
              <a:t>Föräldrasysslor</a:t>
            </a:r>
          </a:p>
          <a:p>
            <a:r>
              <a:rPr lang="sv-SE" dirty="0"/>
              <a:t>För att verksamheten i Skiljebo Sportklubb, skall fungera smidigt finns det ett antal aktiviteter alla måste hjälpa till med(vilket även är en förutsättning för att var och ens barn kan vara med och spela) med. Framförallt handlar det om </a:t>
            </a:r>
          </a:p>
          <a:p>
            <a:pPr lvl="0"/>
            <a:r>
              <a:rPr lang="sv-SE" dirty="0"/>
              <a:t>Vaktmästeri- och Kiosktjänst där vårt lag två-tre veckor per år som skall bemannas</a:t>
            </a:r>
          </a:p>
          <a:p>
            <a:pPr lvl="0"/>
            <a:r>
              <a:rPr lang="sv-SE" dirty="0"/>
              <a:t>Arbeta på en skola under </a:t>
            </a:r>
            <a:r>
              <a:rPr lang="sv-SE" dirty="0" err="1"/>
              <a:t>Aroscupen</a:t>
            </a:r>
            <a:endParaRPr lang="sv-SE" dirty="0"/>
          </a:p>
          <a:p>
            <a:pPr lvl="0"/>
            <a:r>
              <a:rPr lang="sv-SE" dirty="0"/>
              <a:t>Delta på föräldramöten</a:t>
            </a:r>
          </a:p>
          <a:p>
            <a:pPr lvl="0"/>
            <a:r>
              <a:rPr lang="sv-SE" dirty="0"/>
              <a:t>För transporter till och från matcher ansvarar respektive barns förälder, med fördel genom samåkning.</a:t>
            </a:r>
          </a:p>
          <a:p>
            <a:endParaRPr lang="sv-SE" dirty="0"/>
          </a:p>
        </p:txBody>
      </p:sp>
      <p:pic>
        <p:nvPicPr>
          <p:cNvPr id="6" name="Picture 2" descr="Logo&#10;&#10;Description automatically generated">
            <a:extLst>
              <a:ext uri="{FF2B5EF4-FFF2-40B4-BE49-F238E27FC236}">
                <a16:creationId xmlns:a16="http://schemas.microsoft.com/office/drawing/2014/main" id="{5ED07BB2-1E0E-0348-B9BD-B84B100557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18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Innebär att vi..</a:t>
            </a:r>
          </a:p>
          <a:p>
            <a:pPr marL="0" indent="0">
              <a:buNone/>
            </a:pPr>
            <a:endParaRPr lang="sv-SE" dirty="0"/>
          </a:p>
          <a:p>
            <a:pPr>
              <a:buFontTx/>
              <a:buChar char="-"/>
            </a:pPr>
            <a:r>
              <a:rPr lang="sv-SE" sz="2400" dirty="0"/>
              <a:t>Följer ”Skiljebo Vill” som är föreningens värderingar och riktlinjer för ungdomsverksamheten.</a:t>
            </a:r>
          </a:p>
          <a:p>
            <a:pPr>
              <a:buFontTx/>
              <a:buChar char="-"/>
            </a:pPr>
            <a:r>
              <a:rPr lang="sv-SE" sz="2400" dirty="0"/>
              <a:t>Dokumentet ska nå ut till samtliga ledare, tränare och föräldrar och finns och hämta på Skiljebo SK hemsida.</a:t>
            </a:r>
          </a:p>
          <a:p>
            <a:pPr>
              <a:buFontTx/>
              <a:buChar char="-"/>
            </a:pPr>
            <a:r>
              <a:rPr lang="sv-SE" sz="2400" dirty="0"/>
              <a:t>En förutsättning för medlemskap i Skiljebo SK är att man accepterar Skiljebo Vill</a:t>
            </a:r>
          </a:p>
          <a:p>
            <a:pPr>
              <a:buFontTx/>
              <a:buChar char="-"/>
            </a:pPr>
            <a:endParaRPr lang="sv-SE" sz="1800" dirty="0"/>
          </a:p>
          <a:p>
            <a:pPr>
              <a:buFontTx/>
              <a:buChar char="-"/>
            </a:pPr>
            <a:endParaRPr lang="sv-SE" dirty="0"/>
          </a:p>
          <a:p>
            <a:pPr>
              <a:buFontTx/>
              <a:buChar char="-"/>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8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lnSpcReduction="10000"/>
          </a:bodyPr>
          <a:lstStyle/>
          <a:p>
            <a:pPr lvl="0"/>
            <a:r>
              <a:rPr lang="sv-SE" dirty="0"/>
              <a:t>Utdrag från Skiljebo Vill…</a:t>
            </a:r>
          </a:p>
          <a:p>
            <a:pPr marL="0" lvl="0" indent="0">
              <a:buNone/>
            </a:pPr>
            <a:endParaRPr lang="sv-SE" dirty="0"/>
          </a:p>
          <a:p>
            <a:pPr>
              <a:buFontTx/>
              <a:buChar char="-"/>
            </a:pPr>
            <a:r>
              <a:rPr lang="sv-SE" sz="2400" dirty="0"/>
              <a:t>En förutsättning för att Skiljebo SK och ”Skiljebo Vill” skall kunna fungera är att det finns ideella ledare på alla nivåer och alla funktioner inom lagen och dessa ideella ledare hämtas ur lagens föräldragrupper.</a:t>
            </a:r>
          </a:p>
          <a:p>
            <a:pPr lvl="0">
              <a:buFontTx/>
              <a:buChar char="-"/>
            </a:pPr>
            <a:r>
              <a:rPr lang="sv-SE" sz="2400" dirty="0"/>
              <a:t>Innehåller information och är det regelverk som Skiljebo SK ställer till förfogande för ledare, föräldrar och ungdomar (6-17 år) </a:t>
            </a:r>
          </a:p>
          <a:p>
            <a:pPr lvl="0">
              <a:buFontTx/>
              <a:buChar char="-"/>
            </a:pPr>
            <a:r>
              <a:rPr lang="sv-SE" sz="2400" dirty="0"/>
              <a:t>Är ett levande dokument och ska nå ut till samtliga ledare, spelare och deras familjer och även hållas tillgänglig för övriga</a:t>
            </a:r>
          </a:p>
          <a:p>
            <a:pPr lvl="0">
              <a:buFontTx/>
              <a:buChar char="-"/>
            </a:pPr>
            <a:endParaRPr lang="sv-SE" sz="1800" dirty="0"/>
          </a:p>
          <a:p>
            <a:pPr lvl="0">
              <a:buFontTx/>
              <a:buChar char="-"/>
            </a:pPr>
            <a:endParaRPr lang="sv-SE" sz="1800" dirty="0"/>
          </a:p>
          <a:p>
            <a:pPr>
              <a:buFontTx/>
              <a:buChar char="-"/>
            </a:pPr>
            <a:endParaRPr lang="sv-SE" sz="1800" dirty="0"/>
          </a:p>
          <a:p>
            <a:pPr marL="0" lvl="0" indent="0">
              <a:buNone/>
            </a:pPr>
            <a:endParaRPr lang="sv-SE" dirty="0"/>
          </a:p>
          <a:p>
            <a:pPr marL="0" indent="0">
              <a:buNone/>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974" y="5805264"/>
            <a:ext cx="1059636" cy="104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1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Utdrag från Skiljebo Vill</a:t>
            </a:r>
          </a:p>
          <a:p>
            <a:pPr lvl="0">
              <a:buFontTx/>
              <a:buChar char="-"/>
            </a:pPr>
            <a:r>
              <a:rPr lang="sv-SE" sz="2400" b="1" dirty="0"/>
              <a:t>Alla barn och ungdomar som vill ska få vara med och    utvecklas. </a:t>
            </a:r>
            <a:endParaRPr lang="sv-SE" sz="2400" dirty="0"/>
          </a:p>
          <a:p>
            <a:pPr lvl="0">
              <a:buFontTx/>
              <a:buChar char="-"/>
            </a:pPr>
            <a:r>
              <a:rPr lang="sv-SE" sz="2400" b="1" dirty="0"/>
              <a:t>Vår utgångspunkt är att alla spelare vill och kan  utvecklas. </a:t>
            </a:r>
            <a:endParaRPr lang="sv-SE" sz="2400" dirty="0"/>
          </a:p>
          <a:p>
            <a:pPr lvl="0">
              <a:buFontTx/>
              <a:buChar char="-"/>
            </a:pPr>
            <a:r>
              <a:rPr lang="sv-SE" sz="2400" b="1" dirty="0"/>
              <a:t>Få så många ungdomar som möjligt att spela fotboll så länge som möjligt.</a:t>
            </a:r>
            <a:endParaRPr lang="sv-SE" sz="2400" dirty="0"/>
          </a:p>
          <a:p>
            <a:pPr lvl="0">
              <a:buFontTx/>
              <a:buChar char="-"/>
            </a:pPr>
            <a:r>
              <a:rPr lang="sv-SE" sz="2400" b="1" dirty="0"/>
              <a:t>Det ska vara roligt och lustfyllt att spela i SSK och man ska minnas sin tid i föreningen som positiv.</a:t>
            </a:r>
            <a:endParaRPr lang="sv-SE" sz="2400" dirty="0"/>
          </a:p>
          <a:p>
            <a:pPr marL="0" indent="0">
              <a:buNone/>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91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1E53-5D25-664B-99CD-2A8CAEFAC900}"/>
              </a:ext>
            </a:extLst>
          </p:cNvPr>
          <p:cNvSpPr>
            <a:spLocks noGrp="1"/>
          </p:cNvSpPr>
          <p:nvPr>
            <p:ph type="title"/>
          </p:nvPr>
        </p:nvSpPr>
        <p:spPr/>
        <p:txBody>
          <a:bodyPr/>
          <a:lstStyle/>
          <a:p>
            <a:r>
              <a:rPr lang="en-SE" dirty="0"/>
              <a:t>Spelare</a:t>
            </a:r>
          </a:p>
        </p:txBody>
      </p:sp>
      <p:sp>
        <p:nvSpPr>
          <p:cNvPr id="6" name="TextBox 5">
            <a:extLst>
              <a:ext uri="{FF2B5EF4-FFF2-40B4-BE49-F238E27FC236}">
                <a16:creationId xmlns:a16="http://schemas.microsoft.com/office/drawing/2014/main" id="{564039B6-8E73-4944-BB40-A8090C52EF14}"/>
              </a:ext>
            </a:extLst>
          </p:cNvPr>
          <p:cNvSpPr txBox="1"/>
          <p:nvPr/>
        </p:nvSpPr>
        <p:spPr>
          <a:xfrm>
            <a:off x="3059832" y="802424"/>
            <a:ext cx="7686600" cy="2292935"/>
          </a:xfrm>
          <a:prstGeom prst="rect">
            <a:avLst/>
          </a:prstGeom>
          <a:noFill/>
        </p:spPr>
        <p:txBody>
          <a:bodyPr wrap="square" numCol="3">
            <a:spAutoFit/>
          </a:bodyPr>
          <a:lstStyle/>
          <a:p>
            <a:r>
              <a:rPr lang="en-GB" sz="1100" dirty="0"/>
              <a:t>Agnes </a:t>
            </a:r>
            <a:r>
              <a:rPr lang="en-GB" sz="1100" dirty="0" err="1"/>
              <a:t>Ulfner</a:t>
            </a:r>
            <a:r>
              <a:rPr lang="en-GB" sz="1100" dirty="0"/>
              <a:t> </a:t>
            </a:r>
            <a:r>
              <a:rPr lang="en-GB" sz="1100" b="1" dirty="0">
                <a:solidFill>
                  <a:schemeClr val="accent2">
                    <a:lumMod val="75000"/>
                  </a:schemeClr>
                </a:solidFill>
              </a:rPr>
              <a:t>(F08)</a:t>
            </a:r>
            <a:endParaRPr lang="en-GB" sz="1100" dirty="0">
              <a:solidFill>
                <a:schemeClr val="accent2">
                  <a:lumMod val="75000"/>
                </a:schemeClr>
              </a:solidFill>
            </a:endParaRPr>
          </a:p>
          <a:p>
            <a:r>
              <a:rPr lang="en-GB" sz="1100" dirty="0"/>
              <a:t>Alice Ericsson </a:t>
            </a:r>
            <a:r>
              <a:rPr lang="en-GB" sz="1100" b="1" dirty="0">
                <a:solidFill>
                  <a:schemeClr val="accent1">
                    <a:lumMod val="75000"/>
                  </a:schemeClr>
                </a:solidFill>
              </a:rPr>
              <a:t>(F06)</a:t>
            </a:r>
          </a:p>
          <a:p>
            <a:r>
              <a:rPr lang="en-GB" sz="1100" dirty="0"/>
              <a:t>Alva Berglund </a:t>
            </a:r>
            <a:r>
              <a:rPr lang="en-GB" sz="1100" b="1" dirty="0">
                <a:solidFill>
                  <a:schemeClr val="accent1">
                    <a:lumMod val="75000"/>
                  </a:schemeClr>
                </a:solidFill>
              </a:rPr>
              <a:t>(F06)</a:t>
            </a:r>
            <a:endParaRPr lang="en-GB" sz="1100" dirty="0"/>
          </a:p>
          <a:p>
            <a:r>
              <a:rPr lang="en-GB" sz="1100" dirty="0"/>
              <a:t>Anna </a:t>
            </a:r>
            <a:r>
              <a:rPr lang="en-GB" sz="1100" dirty="0" err="1"/>
              <a:t>Törn</a:t>
            </a:r>
            <a:r>
              <a:rPr lang="en-GB" sz="1100" b="1" dirty="0">
                <a:solidFill>
                  <a:schemeClr val="accent2">
                    <a:lumMod val="75000"/>
                  </a:schemeClr>
                </a:solidFill>
              </a:rPr>
              <a:t> </a:t>
            </a:r>
            <a:r>
              <a:rPr lang="en-GB" sz="1100" b="1" dirty="0">
                <a:solidFill>
                  <a:schemeClr val="accent6">
                    <a:lumMod val="75000"/>
                  </a:schemeClr>
                </a:solidFill>
              </a:rPr>
              <a:t>(F07)</a:t>
            </a:r>
            <a:endParaRPr lang="en-GB" sz="1100" dirty="0">
              <a:solidFill>
                <a:schemeClr val="accent6">
                  <a:lumMod val="75000"/>
                </a:schemeClr>
              </a:solidFill>
            </a:endParaRPr>
          </a:p>
          <a:p>
            <a:r>
              <a:rPr lang="en-GB" sz="1100" dirty="0"/>
              <a:t>Ashly Dharmasiri</a:t>
            </a:r>
            <a:r>
              <a:rPr lang="en-GB" sz="1100" b="1" dirty="0">
                <a:solidFill>
                  <a:schemeClr val="accent6">
                    <a:lumMod val="75000"/>
                  </a:schemeClr>
                </a:solidFill>
              </a:rPr>
              <a:t> (F07)</a:t>
            </a:r>
            <a:endParaRPr lang="en-GB" sz="1100" dirty="0"/>
          </a:p>
          <a:p>
            <a:r>
              <a:rPr lang="en-GB" sz="1100" dirty="0" err="1"/>
              <a:t>Beary</a:t>
            </a:r>
            <a:r>
              <a:rPr lang="en-GB" sz="1100" dirty="0"/>
              <a:t> Sharif</a:t>
            </a:r>
            <a:r>
              <a:rPr lang="en-GB" sz="1100" b="1" dirty="0">
                <a:solidFill>
                  <a:schemeClr val="accent6">
                    <a:lumMod val="75000"/>
                  </a:schemeClr>
                </a:solidFill>
              </a:rPr>
              <a:t> (F07)</a:t>
            </a:r>
            <a:endParaRPr lang="en-GB" sz="1100" dirty="0"/>
          </a:p>
          <a:p>
            <a:r>
              <a:rPr lang="en-GB" sz="1100" dirty="0"/>
              <a:t>Clara </a:t>
            </a:r>
            <a:r>
              <a:rPr lang="en-GB" sz="1100" dirty="0" err="1"/>
              <a:t>Ögren</a:t>
            </a:r>
            <a:r>
              <a:rPr lang="en-GB" sz="1100" b="1" dirty="0">
                <a:solidFill>
                  <a:schemeClr val="accent6">
                    <a:lumMod val="75000"/>
                  </a:schemeClr>
                </a:solidFill>
              </a:rPr>
              <a:t> (F07)</a:t>
            </a:r>
            <a:endParaRPr lang="en-GB" sz="1100" dirty="0"/>
          </a:p>
          <a:p>
            <a:r>
              <a:rPr lang="en-GB" sz="1100" dirty="0" err="1"/>
              <a:t>Dagimaa</a:t>
            </a:r>
            <a:r>
              <a:rPr lang="en-GB" sz="1100" dirty="0"/>
              <a:t> </a:t>
            </a:r>
            <a:r>
              <a:rPr lang="en-GB" sz="1100" dirty="0" err="1"/>
              <a:t>Enkhtur</a:t>
            </a:r>
            <a:r>
              <a:rPr lang="en-GB" sz="1100" b="1" dirty="0">
                <a:solidFill>
                  <a:schemeClr val="accent6">
                    <a:lumMod val="75000"/>
                  </a:schemeClr>
                </a:solidFill>
              </a:rPr>
              <a:t> (F07)</a:t>
            </a:r>
            <a:endParaRPr lang="en-GB" sz="1100" dirty="0"/>
          </a:p>
          <a:p>
            <a:r>
              <a:rPr lang="en-GB" sz="1100" dirty="0"/>
              <a:t>Ellen </a:t>
            </a:r>
            <a:r>
              <a:rPr lang="en-GB" sz="1100" dirty="0" err="1"/>
              <a:t>Jaasund</a:t>
            </a:r>
            <a:r>
              <a:rPr lang="en-GB" sz="1100" b="1" dirty="0">
                <a:solidFill>
                  <a:schemeClr val="accent2">
                    <a:lumMod val="75000"/>
                  </a:schemeClr>
                </a:solidFill>
              </a:rPr>
              <a:t> (F08)</a:t>
            </a:r>
            <a:endParaRPr lang="en-GB" sz="1100" dirty="0"/>
          </a:p>
          <a:p>
            <a:r>
              <a:rPr lang="en-GB" sz="1100" dirty="0"/>
              <a:t>Elva </a:t>
            </a:r>
            <a:r>
              <a:rPr lang="en-GB" sz="1100" dirty="0" err="1"/>
              <a:t>Fjalarsdottir</a:t>
            </a:r>
            <a:r>
              <a:rPr lang="en-GB" sz="1100" dirty="0"/>
              <a:t> </a:t>
            </a:r>
            <a:r>
              <a:rPr lang="en-GB" sz="1100" b="1" dirty="0">
                <a:solidFill>
                  <a:schemeClr val="accent1">
                    <a:lumMod val="75000"/>
                  </a:schemeClr>
                </a:solidFill>
              </a:rPr>
              <a:t>(F06)</a:t>
            </a:r>
            <a:endParaRPr lang="en-GB" sz="1100" dirty="0"/>
          </a:p>
          <a:p>
            <a:r>
              <a:rPr lang="en-GB" sz="1100" dirty="0"/>
              <a:t>Emelie Lindqvist</a:t>
            </a:r>
            <a:r>
              <a:rPr lang="en-GB" sz="1100" b="1" dirty="0">
                <a:solidFill>
                  <a:schemeClr val="accent6">
                    <a:lumMod val="75000"/>
                  </a:schemeClr>
                </a:solidFill>
              </a:rPr>
              <a:t> (F07)</a:t>
            </a:r>
            <a:endParaRPr lang="en-GB" sz="1100" dirty="0"/>
          </a:p>
          <a:p>
            <a:r>
              <a:rPr lang="en-GB" sz="1100" dirty="0"/>
              <a:t>Emelie </a:t>
            </a:r>
            <a:r>
              <a:rPr lang="en-GB" sz="1100" dirty="0" err="1"/>
              <a:t>Sparreskog</a:t>
            </a:r>
            <a:r>
              <a:rPr lang="en-GB" sz="1100" b="1" dirty="0">
                <a:solidFill>
                  <a:schemeClr val="accent6">
                    <a:lumMod val="75000"/>
                  </a:schemeClr>
                </a:solidFill>
              </a:rPr>
              <a:t> (F07)</a:t>
            </a:r>
            <a:endParaRPr lang="en-GB" sz="1100" dirty="0"/>
          </a:p>
          <a:p>
            <a:r>
              <a:rPr lang="en-GB" sz="1100" dirty="0"/>
              <a:t>Fabiola Mansoor</a:t>
            </a:r>
            <a:r>
              <a:rPr lang="en-GB" sz="1100" b="1" dirty="0">
                <a:solidFill>
                  <a:schemeClr val="accent6">
                    <a:lumMod val="75000"/>
                  </a:schemeClr>
                </a:solidFill>
              </a:rPr>
              <a:t> (F07)</a:t>
            </a:r>
            <a:endParaRPr lang="en-GB" sz="1100" dirty="0"/>
          </a:p>
        </p:txBody>
      </p:sp>
      <p:sp>
        <p:nvSpPr>
          <p:cNvPr id="8" name="TextBox 7">
            <a:extLst>
              <a:ext uri="{FF2B5EF4-FFF2-40B4-BE49-F238E27FC236}">
                <a16:creationId xmlns:a16="http://schemas.microsoft.com/office/drawing/2014/main" id="{C0BA3AF5-F75F-A648-8DCA-04A947943348}"/>
              </a:ext>
            </a:extLst>
          </p:cNvPr>
          <p:cNvSpPr txBox="1"/>
          <p:nvPr/>
        </p:nvSpPr>
        <p:spPr>
          <a:xfrm>
            <a:off x="4716016" y="802424"/>
            <a:ext cx="4572000" cy="2631490"/>
          </a:xfrm>
          <a:prstGeom prst="rect">
            <a:avLst/>
          </a:prstGeom>
          <a:noFill/>
        </p:spPr>
        <p:txBody>
          <a:bodyPr wrap="square">
            <a:spAutoFit/>
          </a:bodyPr>
          <a:lstStyle/>
          <a:p>
            <a:r>
              <a:rPr lang="en-GB" sz="1100" dirty="0"/>
              <a:t>Fanny </a:t>
            </a:r>
            <a:r>
              <a:rPr lang="en-GB" sz="1100" dirty="0" err="1"/>
              <a:t>Corell</a:t>
            </a:r>
            <a:r>
              <a:rPr lang="en-GB" sz="1100" b="1" dirty="0">
                <a:solidFill>
                  <a:schemeClr val="accent2">
                    <a:lumMod val="75000"/>
                  </a:schemeClr>
                </a:solidFill>
              </a:rPr>
              <a:t> (F08)</a:t>
            </a:r>
            <a:endParaRPr lang="en-GB" sz="1100" dirty="0"/>
          </a:p>
          <a:p>
            <a:r>
              <a:rPr lang="en-GB" sz="1100" dirty="0"/>
              <a:t>Fanny </a:t>
            </a:r>
            <a:r>
              <a:rPr lang="en-GB" sz="1100" dirty="0" err="1"/>
              <a:t>Fernqvist</a:t>
            </a:r>
            <a:r>
              <a:rPr lang="en-GB" sz="1100" dirty="0"/>
              <a:t> Eriksson</a:t>
            </a:r>
            <a:r>
              <a:rPr lang="en-GB" sz="1100" b="1" dirty="0">
                <a:solidFill>
                  <a:schemeClr val="accent6">
                    <a:lumMod val="75000"/>
                  </a:schemeClr>
                </a:solidFill>
              </a:rPr>
              <a:t> (F07)</a:t>
            </a:r>
            <a:endParaRPr lang="en-GB" sz="1100" dirty="0"/>
          </a:p>
          <a:p>
            <a:r>
              <a:rPr lang="en-GB" sz="1100" dirty="0"/>
              <a:t>Frida </a:t>
            </a:r>
            <a:r>
              <a:rPr lang="en-GB" sz="1100" dirty="0" err="1"/>
              <a:t>Jernberg</a:t>
            </a:r>
            <a:r>
              <a:rPr lang="en-GB" sz="1100" b="1" dirty="0">
                <a:solidFill>
                  <a:schemeClr val="accent2">
                    <a:lumMod val="75000"/>
                  </a:schemeClr>
                </a:solidFill>
              </a:rPr>
              <a:t> (F08)</a:t>
            </a:r>
            <a:endParaRPr lang="en-GB" sz="1100" dirty="0"/>
          </a:p>
          <a:p>
            <a:r>
              <a:rPr lang="en-GB" sz="1100" dirty="0"/>
              <a:t>Hanna </a:t>
            </a:r>
            <a:r>
              <a:rPr lang="en-GB" sz="1100" dirty="0" err="1"/>
              <a:t>Björnstad</a:t>
            </a:r>
            <a:r>
              <a:rPr lang="en-GB" sz="1100" dirty="0"/>
              <a:t> </a:t>
            </a:r>
            <a:r>
              <a:rPr lang="en-GB" sz="1100" b="1" dirty="0">
                <a:solidFill>
                  <a:schemeClr val="accent1">
                    <a:lumMod val="75000"/>
                  </a:schemeClr>
                </a:solidFill>
              </a:rPr>
              <a:t>(F06)</a:t>
            </a:r>
            <a:endParaRPr lang="en-GB" sz="1100" dirty="0"/>
          </a:p>
          <a:p>
            <a:r>
              <a:rPr lang="en-GB" sz="1100" dirty="0"/>
              <a:t>Hanna </a:t>
            </a:r>
            <a:r>
              <a:rPr lang="en-GB" sz="1100" dirty="0" err="1"/>
              <a:t>Nyby</a:t>
            </a:r>
            <a:r>
              <a:rPr lang="en-GB" sz="1100" b="1" dirty="0">
                <a:solidFill>
                  <a:schemeClr val="accent2">
                    <a:lumMod val="75000"/>
                  </a:schemeClr>
                </a:solidFill>
              </a:rPr>
              <a:t> (F08)</a:t>
            </a:r>
            <a:endParaRPr lang="en-GB" sz="1100" dirty="0"/>
          </a:p>
          <a:p>
            <a:r>
              <a:rPr lang="en-GB" sz="1100" dirty="0"/>
              <a:t>Ida </a:t>
            </a:r>
            <a:r>
              <a:rPr lang="en-GB" sz="1100" dirty="0" err="1"/>
              <a:t>Elofsson</a:t>
            </a:r>
            <a:r>
              <a:rPr lang="en-GB" sz="1100" b="1" dirty="0">
                <a:solidFill>
                  <a:schemeClr val="accent6">
                    <a:lumMod val="75000"/>
                  </a:schemeClr>
                </a:solidFill>
              </a:rPr>
              <a:t> (F07)</a:t>
            </a:r>
            <a:endParaRPr lang="en-GB" sz="1100" dirty="0"/>
          </a:p>
          <a:p>
            <a:r>
              <a:rPr lang="en-GB" sz="1100" dirty="0"/>
              <a:t>Ines </a:t>
            </a:r>
            <a:r>
              <a:rPr lang="en-GB" sz="1100" dirty="0" err="1"/>
              <a:t>Crabo</a:t>
            </a:r>
            <a:r>
              <a:rPr lang="en-GB" sz="1100" b="1" dirty="0">
                <a:solidFill>
                  <a:schemeClr val="accent2">
                    <a:lumMod val="75000"/>
                  </a:schemeClr>
                </a:solidFill>
              </a:rPr>
              <a:t> (F08)</a:t>
            </a:r>
            <a:endParaRPr lang="en-GB" sz="1100" dirty="0"/>
          </a:p>
          <a:p>
            <a:r>
              <a:rPr lang="en-GB" sz="1100" dirty="0"/>
              <a:t>Ingrid </a:t>
            </a:r>
            <a:r>
              <a:rPr lang="en-GB" sz="1100" dirty="0" err="1"/>
              <a:t>Porsby</a:t>
            </a:r>
            <a:r>
              <a:rPr lang="en-GB" sz="1100" b="1" dirty="0">
                <a:solidFill>
                  <a:schemeClr val="accent6">
                    <a:lumMod val="75000"/>
                  </a:schemeClr>
                </a:solidFill>
              </a:rPr>
              <a:t> (F07)</a:t>
            </a:r>
            <a:endParaRPr lang="en-GB" sz="1100" dirty="0"/>
          </a:p>
          <a:p>
            <a:r>
              <a:rPr lang="en-GB" sz="1100" dirty="0"/>
              <a:t>Julia Laurent</a:t>
            </a:r>
            <a:r>
              <a:rPr lang="en-GB" sz="1100" b="1" dirty="0">
                <a:solidFill>
                  <a:schemeClr val="accent6">
                    <a:lumMod val="75000"/>
                  </a:schemeClr>
                </a:solidFill>
              </a:rPr>
              <a:t> (F07)</a:t>
            </a:r>
            <a:endParaRPr lang="en-GB" sz="1100" dirty="0"/>
          </a:p>
          <a:p>
            <a:r>
              <a:rPr lang="en-GB" sz="1100" dirty="0"/>
              <a:t>Julia </a:t>
            </a:r>
            <a:r>
              <a:rPr lang="en-GB" sz="1100" dirty="0" err="1"/>
              <a:t>Törnblad</a:t>
            </a:r>
            <a:r>
              <a:rPr lang="en-GB" sz="1100" dirty="0"/>
              <a:t> </a:t>
            </a:r>
            <a:r>
              <a:rPr lang="en-GB" sz="1100" b="1" dirty="0">
                <a:solidFill>
                  <a:schemeClr val="accent1">
                    <a:lumMod val="75000"/>
                  </a:schemeClr>
                </a:solidFill>
              </a:rPr>
              <a:t>(F06)</a:t>
            </a:r>
            <a:endParaRPr lang="en-GB" sz="1100" dirty="0"/>
          </a:p>
          <a:p>
            <a:r>
              <a:rPr lang="en-GB" sz="1100" dirty="0"/>
              <a:t>Linn </a:t>
            </a:r>
            <a:r>
              <a:rPr lang="en-GB" sz="1100" dirty="0" err="1"/>
              <a:t>Beijer</a:t>
            </a:r>
            <a:r>
              <a:rPr lang="en-GB" sz="1100" dirty="0"/>
              <a:t> </a:t>
            </a:r>
            <a:r>
              <a:rPr lang="en-GB" sz="1100" b="1" dirty="0">
                <a:solidFill>
                  <a:schemeClr val="accent1">
                    <a:lumMod val="75000"/>
                  </a:schemeClr>
                </a:solidFill>
              </a:rPr>
              <a:t>(F06)</a:t>
            </a:r>
            <a:endParaRPr lang="en-GB" sz="1100" dirty="0"/>
          </a:p>
          <a:p>
            <a:r>
              <a:rPr lang="en-GB" sz="1100" dirty="0"/>
              <a:t>Linnea Rosendahl</a:t>
            </a:r>
            <a:r>
              <a:rPr lang="en-GB" sz="1100" b="1" dirty="0">
                <a:solidFill>
                  <a:schemeClr val="accent6">
                    <a:lumMod val="75000"/>
                  </a:schemeClr>
                </a:solidFill>
              </a:rPr>
              <a:t> (F07)</a:t>
            </a:r>
            <a:endParaRPr lang="en-GB" sz="1100" dirty="0"/>
          </a:p>
          <a:p>
            <a:r>
              <a:rPr lang="en-GB" sz="1100" dirty="0"/>
              <a:t>Lisa </a:t>
            </a:r>
            <a:r>
              <a:rPr lang="en-GB" sz="1100" dirty="0" err="1"/>
              <a:t>Hasth</a:t>
            </a:r>
            <a:r>
              <a:rPr lang="en-GB" sz="1100" dirty="0"/>
              <a:t> </a:t>
            </a:r>
            <a:r>
              <a:rPr lang="en-GB" sz="1100" b="1" dirty="0">
                <a:solidFill>
                  <a:schemeClr val="accent1">
                    <a:lumMod val="75000"/>
                  </a:schemeClr>
                </a:solidFill>
              </a:rPr>
              <a:t>(F06)</a:t>
            </a:r>
            <a:endParaRPr lang="en-GB" sz="1100" dirty="0"/>
          </a:p>
          <a:p>
            <a:r>
              <a:rPr lang="en-GB" sz="1100" dirty="0" err="1"/>
              <a:t>Meya</a:t>
            </a:r>
            <a:r>
              <a:rPr lang="en-GB" sz="1100" dirty="0"/>
              <a:t> Karlsson</a:t>
            </a:r>
            <a:r>
              <a:rPr lang="en-GB" sz="1100" b="1" dirty="0">
                <a:solidFill>
                  <a:schemeClr val="accent2">
                    <a:lumMod val="75000"/>
                  </a:schemeClr>
                </a:solidFill>
              </a:rPr>
              <a:t> (F08)</a:t>
            </a:r>
            <a:endParaRPr lang="en-GB" sz="1100" dirty="0"/>
          </a:p>
          <a:p>
            <a:endParaRPr lang="en-SE" sz="1100" dirty="0"/>
          </a:p>
        </p:txBody>
      </p:sp>
      <p:sp>
        <p:nvSpPr>
          <p:cNvPr id="10" name="TextBox 9">
            <a:extLst>
              <a:ext uri="{FF2B5EF4-FFF2-40B4-BE49-F238E27FC236}">
                <a16:creationId xmlns:a16="http://schemas.microsoft.com/office/drawing/2014/main" id="{A927B619-4389-484C-A897-53FC5A1F9528}"/>
              </a:ext>
            </a:extLst>
          </p:cNvPr>
          <p:cNvSpPr txBox="1"/>
          <p:nvPr/>
        </p:nvSpPr>
        <p:spPr>
          <a:xfrm>
            <a:off x="6597427" y="802424"/>
            <a:ext cx="2519114" cy="2462213"/>
          </a:xfrm>
          <a:prstGeom prst="rect">
            <a:avLst/>
          </a:prstGeom>
          <a:noFill/>
        </p:spPr>
        <p:txBody>
          <a:bodyPr wrap="square">
            <a:spAutoFit/>
          </a:bodyPr>
          <a:lstStyle/>
          <a:p>
            <a:r>
              <a:rPr lang="en-GB" sz="1100" dirty="0"/>
              <a:t>Mirna Kazanjian</a:t>
            </a:r>
            <a:r>
              <a:rPr lang="en-GB" sz="1100" b="1" dirty="0">
                <a:solidFill>
                  <a:schemeClr val="accent6">
                    <a:lumMod val="75000"/>
                  </a:schemeClr>
                </a:solidFill>
              </a:rPr>
              <a:t> (F07)</a:t>
            </a:r>
            <a:endParaRPr lang="en-GB" sz="1100" dirty="0"/>
          </a:p>
          <a:p>
            <a:r>
              <a:rPr lang="en-GB" sz="1100" dirty="0"/>
              <a:t>Moa Haddad </a:t>
            </a:r>
            <a:r>
              <a:rPr lang="en-GB" sz="1100" b="1" dirty="0">
                <a:solidFill>
                  <a:schemeClr val="accent1">
                    <a:lumMod val="75000"/>
                  </a:schemeClr>
                </a:solidFill>
              </a:rPr>
              <a:t>(F06)</a:t>
            </a:r>
            <a:endParaRPr lang="en-GB" sz="1100" dirty="0"/>
          </a:p>
          <a:p>
            <a:r>
              <a:rPr lang="en-GB" sz="1100" dirty="0"/>
              <a:t>Moa Melander</a:t>
            </a:r>
            <a:r>
              <a:rPr lang="en-GB" sz="1100" b="1" dirty="0">
                <a:solidFill>
                  <a:schemeClr val="accent2">
                    <a:lumMod val="75000"/>
                  </a:schemeClr>
                </a:solidFill>
              </a:rPr>
              <a:t> (F08)</a:t>
            </a:r>
            <a:endParaRPr lang="en-GB" sz="1100" dirty="0"/>
          </a:p>
          <a:p>
            <a:r>
              <a:rPr lang="en-GB" sz="1100" dirty="0"/>
              <a:t>Nellie </a:t>
            </a:r>
            <a:r>
              <a:rPr lang="en-GB" sz="1100" dirty="0" err="1"/>
              <a:t>Basirat</a:t>
            </a:r>
            <a:r>
              <a:rPr lang="en-GB" sz="1100" dirty="0"/>
              <a:t> </a:t>
            </a:r>
            <a:r>
              <a:rPr lang="en-GB" sz="1100" b="1" dirty="0">
                <a:solidFill>
                  <a:schemeClr val="accent1">
                    <a:lumMod val="75000"/>
                  </a:schemeClr>
                </a:solidFill>
              </a:rPr>
              <a:t>(F06)</a:t>
            </a:r>
            <a:endParaRPr lang="en-GB" sz="1100" dirty="0"/>
          </a:p>
          <a:p>
            <a:r>
              <a:rPr lang="en-GB" sz="1100" dirty="0" err="1"/>
              <a:t>Roksana</a:t>
            </a:r>
            <a:r>
              <a:rPr lang="en-GB" sz="1100" dirty="0"/>
              <a:t> </a:t>
            </a:r>
            <a:r>
              <a:rPr lang="en-GB" sz="1100" dirty="0" err="1"/>
              <a:t>Hallén</a:t>
            </a:r>
            <a:r>
              <a:rPr lang="en-GB" sz="1100" b="1" dirty="0">
                <a:solidFill>
                  <a:schemeClr val="accent6">
                    <a:lumMod val="75000"/>
                  </a:schemeClr>
                </a:solidFill>
              </a:rPr>
              <a:t> (F07)</a:t>
            </a:r>
            <a:endParaRPr lang="en-GB" sz="1100" dirty="0"/>
          </a:p>
          <a:p>
            <a:r>
              <a:rPr lang="en-GB" sz="1100" dirty="0"/>
              <a:t>Saga </a:t>
            </a:r>
            <a:r>
              <a:rPr lang="en-GB" sz="1100" dirty="0" err="1"/>
              <a:t>Lorenzi</a:t>
            </a:r>
            <a:r>
              <a:rPr lang="en-GB" sz="1100" b="1" dirty="0">
                <a:solidFill>
                  <a:schemeClr val="accent6">
                    <a:lumMod val="75000"/>
                  </a:schemeClr>
                </a:solidFill>
              </a:rPr>
              <a:t> (F07)</a:t>
            </a:r>
            <a:endParaRPr lang="en-GB" sz="1100" dirty="0"/>
          </a:p>
          <a:p>
            <a:r>
              <a:rPr lang="en-GB" sz="1100" dirty="0"/>
              <a:t>Sally </a:t>
            </a:r>
            <a:r>
              <a:rPr lang="en-GB" sz="1100" dirty="0" err="1"/>
              <a:t>Åström</a:t>
            </a:r>
            <a:r>
              <a:rPr lang="en-GB" sz="1100" dirty="0"/>
              <a:t> </a:t>
            </a:r>
            <a:r>
              <a:rPr lang="en-GB" sz="1100" b="1" dirty="0">
                <a:solidFill>
                  <a:schemeClr val="accent1">
                    <a:lumMod val="75000"/>
                  </a:schemeClr>
                </a:solidFill>
              </a:rPr>
              <a:t>(F06)</a:t>
            </a:r>
            <a:endParaRPr lang="en-GB" sz="1100" dirty="0"/>
          </a:p>
          <a:p>
            <a:r>
              <a:rPr lang="en-GB" sz="1100" dirty="0"/>
              <a:t>Signe </a:t>
            </a:r>
            <a:r>
              <a:rPr lang="en-GB" sz="1100" dirty="0" err="1"/>
              <a:t>Jonasson</a:t>
            </a:r>
            <a:r>
              <a:rPr lang="en-GB" sz="1100" dirty="0"/>
              <a:t> </a:t>
            </a:r>
            <a:r>
              <a:rPr lang="en-GB" sz="1100" dirty="0" err="1"/>
              <a:t>Nordquist</a:t>
            </a:r>
            <a:r>
              <a:rPr lang="en-GB" sz="1100" b="1" dirty="0">
                <a:solidFill>
                  <a:schemeClr val="accent6">
                    <a:lumMod val="75000"/>
                  </a:schemeClr>
                </a:solidFill>
              </a:rPr>
              <a:t> (F07)</a:t>
            </a:r>
            <a:endParaRPr lang="en-GB" sz="1100" dirty="0"/>
          </a:p>
          <a:p>
            <a:r>
              <a:rPr lang="en-GB" sz="1100" dirty="0"/>
              <a:t>Sofie </a:t>
            </a:r>
            <a:r>
              <a:rPr lang="en-GB" sz="1100" dirty="0" err="1"/>
              <a:t>Sundmark</a:t>
            </a:r>
            <a:r>
              <a:rPr lang="en-GB" sz="1100" b="1" dirty="0">
                <a:solidFill>
                  <a:schemeClr val="accent2">
                    <a:lumMod val="75000"/>
                  </a:schemeClr>
                </a:solidFill>
              </a:rPr>
              <a:t> (F08)</a:t>
            </a:r>
            <a:endParaRPr lang="en-GB" sz="1100" dirty="0"/>
          </a:p>
          <a:p>
            <a:r>
              <a:rPr lang="en-GB" sz="1100" dirty="0"/>
              <a:t>Thea </a:t>
            </a:r>
            <a:r>
              <a:rPr lang="en-GB" sz="1100" dirty="0" err="1"/>
              <a:t>Öhlin</a:t>
            </a:r>
            <a:r>
              <a:rPr lang="en-GB" sz="1100" dirty="0"/>
              <a:t> </a:t>
            </a:r>
            <a:r>
              <a:rPr lang="en-GB" sz="1100" b="1" dirty="0">
                <a:solidFill>
                  <a:schemeClr val="accent1">
                    <a:lumMod val="75000"/>
                  </a:schemeClr>
                </a:solidFill>
              </a:rPr>
              <a:t>(F06)</a:t>
            </a:r>
            <a:endParaRPr lang="en-GB" sz="1100" dirty="0"/>
          </a:p>
          <a:p>
            <a:r>
              <a:rPr lang="en-GB" sz="1100" dirty="0" err="1"/>
              <a:t>Thilda</a:t>
            </a:r>
            <a:r>
              <a:rPr lang="en-GB" sz="1100" dirty="0"/>
              <a:t> </a:t>
            </a:r>
            <a:r>
              <a:rPr lang="en-GB" sz="1100" dirty="0" err="1"/>
              <a:t>Kalijärvi</a:t>
            </a:r>
            <a:r>
              <a:rPr lang="en-GB" sz="1100" dirty="0"/>
              <a:t> </a:t>
            </a:r>
            <a:r>
              <a:rPr lang="en-GB" sz="1100" b="1" dirty="0">
                <a:solidFill>
                  <a:schemeClr val="accent1">
                    <a:lumMod val="75000"/>
                  </a:schemeClr>
                </a:solidFill>
              </a:rPr>
              <a:t>(F06)</a:t>
            </a:r>
            <a:endParaRPr lang="en-GB" sz="1100" dirty="0"/>
          </a:p>
          <a:p>
            <a:r>
              <a:rPr lang="en-GB" sz="1100" dirty="0"/>
              <a:t>Tuva </a:t>
            </a:r>
            <a:r>
              <a:rPr lang="en-GB" sz="1100" dirty="0" err="1"/>
              <a:t>Betlehem</a:t>
            </a:r>
            <a:r>
              <a:rPr lang="en-GB" sz="1100" dirty="0"/>
              <a:t> </a:t>
            </a:r>
            <a:r>
              <a:rPr lang="en-GB" sz="1100" b="1" dirty="0">
                <a:solidFill>
                  <a:schemeClr val="accent1">
                    <a:lumMod val="75000"/>
                  </a:schemeClr>
                </a:solidFill>
              </a:rPr>
              <a:t>(F06)</a:t>
            </a:r>
            <a:endParaRPr lang="en-GB" sz="1100" dirty="0"/>
          </a:p>
          <a:p>
            <a:r>
              <a:rPr lang="en-GB" sz="1100" dirty="0"/>
              <a:t>Vilma </a:t>
            </a:r>
            <a:r>
              <a:rPr lang="en-GB" sz="1100" dirty="0" err="1"/>
              <a:t>Lindfors</a:t>
            </a:r>
            <a:r>
              <a:rPr lang="en-GB" sz="1100" b="1" dirty="0">
                <a:solidFill>
                  <a:schemeClr val="accent2">
                    <a:lumMod val="75000"/>
                  </a:schemeClr>
                </a:solidFill>
              </a:rPr>
              <a:t> (F08)</a:t>
            </a:r>
            <a:endParaRPr lang="en-GB" sz="1100" dirty="0"/>
          </a:p>
          <a:p>
            <a:r>
              <a:rPr lang="en-GB" sz="1100" dirty="0"/>
              <a:t>Wilma Lind</a:t>
            </a:r>
            <a:r>
              <a:rPr lang="en-GB" sz="1100" b="1" dirty="0">
                <a:solidFill>
                  <a:schemeClr val="accent6">
                    <a:lumMod val="75000"/>
                  </a:schemeClr>
                </a:solidFill>
              </a:rPr>
              <a:t> (F07)</a:t>
            </a:r>
            <a:endParaRPr lang="en-SE" sz="1100" dirty="0"/>
          </a:p>
        </p:txBody>
      </p:sp>
      <p:pic>
        <p:nvPicPr>
          <p:cNvPr id="12" name="Picture 11" descr="A group of people playing football&#10;&#10;Description automatically generated with medium confidence">
            <a:extLst>
              <a:ext uri="{FF2B5EF4-FFF2-40B4-BE49-F238E27FC236}">
                <a16:creationId xmlns:a16="http://schemas.microsoft.com/office/drawing/2014/main" id="{68FBFC8F-CDED-B94F-B067-FD24DAC9D592}"/>
              </a:ext>
            </a:extLst>
          </p:cNvPr>
          <p:cNvPicPr>
            <a:picLocks noChangeAspect="1"/>
          </p:cNvPicPr>
          <p:nvPr/>
        </p:nvPicPr>
        <p:blipFill rotWithShape="1">
          <a:blip r:embed="rId2">
            <a:extLst>
              <a:ext uri="{28A0092B-C50C-407E-A947-70E740481C1C}">
                <a14:useLocalDpi xmlns:a14="http://schemas.microsoft.com/office/drawing/2010/main" val="0"/>
              </a:ext>
            </a:extLst>
          </a:blip>
          <a:srcRect t="16095" b="37400"/>
          <a:stretch/>
        </p:blipFill>
        <p:spPr>
          <a:xfrm>
            <a:off x="0" y="3680450"/>
            <a:ext cx="9144000" cy="3189264"/>
          </a:xfrm>
          <a:prstGeom prst="rect">
            <a:avLst/>
          </a:prstGeom>
        </p:spPr>
      </p:pic>
    </p:spTree>
    <p:extLst>
      <p:ext uri="{BB962C8B-B14F-4D97-AF65-F5344CB8AC3E}">
        <p14:creationId xmlns:p14="http://schemas.microsoft.com/office/powerpoint/2010/main" val="82502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lstStyle/>
          <a:p>
            <a:r>
              <a:rPr lang="sv-SE" dirty="0"/>
              <a:t>Utdrag från Skiljebo Vill</a:t>
            </a:r>
          </a:p>
          <a:p>
            <a:pPr marL="0" indent="0">
              <a:buNone/>
            </a:pPr>
            <a:endParaRPr lang="sv-SE" dirty="0"/>
          </a:p>
          <a:p>
            <a:pPr marL="0" indent="0">
              <a:buNone/>
            </a:pPr>
            <a:r>
              <a:rPr lang="sv-SE" sz="2400" dirty="0"/>
              <a:t>Vår syn är att hur Skiljebo SK uppfattas av omgivningen beror inte enbart på vad som presteras på fotbollsplanen utan än mer av hur Ledare, Spelare och Föräldrar agerar vid och utanför planen.</a:t>
            </a:r>
          </a:p>
          <a:p>
            <a:pPr marL="0" indent="0">
              <a:buNone/>
            </a:pPr>
            <a:endParaRPr lang="sv-SE" dirty="0"/>
          </a:p>
          <a:p>
            <a:pPr marL="0" indent="0">
              <a:buNone/>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4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85000" lnSpcReduction="20000"/>
          </a:bodyPr>
          <a:lstStyle/>
          <a:p>
            <a:r>
              <a:rPr lang="sv-SE" dirty="0"/>
              <a:t>ORDNINGSREGLER för föräldrar</a:t>
            </a:r>
          </a:p>
          <a:p>
            <a:pPr marL="0" indent="0">
              <a:buNone/>
            </a:pPr>
            <a:endParaRPr lang="sv-SE" dirty="0"/>
          </a:p>
          <a:p>
            <a:r>
              <a:rPr lang="sv-SE" dirty="0"/>
              <a:t>1. Följ med på träning och match - ditt barn sätter stort värde på det.</a:t>
            </a:r>
          </a:p>
          <a:p>
            <a:r>
              <a:rPr lang="sv-SE" dirty="0"/>
              <a:t>2. Skapa god stämning vid träning och match.</a:t>
            </a:r>
          </a:p>
          <a:p>
            <a:r>
              <a:rPr lang="sv-SE" dirty="0"/>
              <a:t>3. Uppehåll dig längs ena sidlinjen och var lugn. Låt barnen spela.</a:t>
            </a:r>
          </a:p>
          <a:p>
            <a:r>
              <a:rPr lang="sv-SE" dirty="0"/>
              <a:t>4. Uppmuntra alla spelarna i laget, inte bara ditt eget barn, i både med- och motgång.</a:t>
            </a:r>
          </a:p>
          <a:p>
            <a:r>
              <a:rPr lang="sv-SE" dirty="0"/>
              <a:t>5. Respektera ledarnas matchning och beslut. Sätt dig in i föreningens policy.</a:t>
            </a:r>
          </a:p>
          <a:p>
            <a:r>
              <a:rPr lang="sv-SE" dirty="0"/>
              <a:t>6. Respektera domarens beslut och se henne/honom som en vägledare under utbildning.</a:t>
            </a:r>
          </a:p>
          <a:p>
            <a:r>
              <a:rPr lang="sv-SE" dirty="0"/>
              <a:t>7. Uppmuntra ditt barn att delta - pressa inte.</a:t>
            </a:r>
          </a:p>
          <a:p>
            <a:r>
              <a:rPr lang="sv-SE" dirty="0"/>
              <a:t>8. Fråga barnen om matchen var rolig, spännande, juste eller om spelet var bra</a:t>
            </a:r>
          </a:p>
          <a:p>
            <a:r>
              <a:rPr lang="sv-SE" dirty="0"/>
              <a:t>- fokusera inte på resultatet.</a:t>
            </a:r>
          </a:p>
          <a:p>
            <a:r>
              <a:rPr lang="sv-SE" dirty="0"/>
              <a:t>9. Stöd föreningen i dess arbete. Din insats blir värdesatt, inte minst av ditt barn.</a:t>
            </a:r>
          </a:p>
          <a:p>
            <a:r>
              <a:rPr lang="sv-SE" dirty="0"/>
              <a:t>10. Kom ihåg att det är ditt barn som spelar fotboll - inte Du själv.</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13388"/>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4700" dirty="0"/>
              <a:t>Sponsring</a:t>
            </a:r>
          </a:p>
          <a:p>
            <a:r>
              <a:rPr lang="sv-SE" dirty="0"/>
              <a:t>Huvudregeln är att sponsring till enskild träningsgrupp inte får ske av klubbsponsor eller av konkurrent till klubbsponsor, men sponsring kan ske i olika former varför en kontakt med SSK Kansli är att rekommendera för att utreda om den aktuella sponsringen är möjlig eller inte. SSK Kansli har även uppgift om aktuella sponsorer. Vid förmedling av ny klubbsponsor utgår ersättning. I övrigt finns inga inskränkningar för träningsgrupp att ta in sponsorintäkt – vilken givetvis ska komma alla i gruppen till del.</a:t>
            </a:r>
          </a:p>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38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77500" lnSpcReduction="20000"/>
          </a:bodyPr>
          <a:lstStyle/>
          <a:p>
            <a:pPr marL="0" indent="0">
              <a:buNone/>
            </a:pPr>
            <a:r>
              <a:rPr lang="sv-SE" dirty="0"/>
              <a:t>      </a:t>
            </a:r>
            <a:r>
              <a:rPr lang="sv-SE" sz="5800" dirty="0"/>
              <a:t>Medlemsavgift</a:t>
            </a:r>
          </a:p>
          <a:p>
            <a:r>
              <a:rPr lang="sv-SE" dirty="0"/>
              <a:t>Ledarna för varje träningsgrupp har ansvar för att medlemsavgift betalas av alla i gruppen (och spelarregistrering från </a:t>
            </a:r>
            <a:r>
              <a:rPr lang="sv-SE" dirty="0" err="1"/>
              <a:t>fn</a:t>
            </a:r>
            <a:r>
              <a:rPr lang="sv-SE" dirty="0"/>
              <a:t> 12 år resp. licensering </a:t>
            </a:r>
            <a:r>
              <a:rPr lang="sv-SE" dirty="0" err="1"/>
              <a:t>fr.o.m</a:t>
            </a:r>
            <a:r>
              <a:rPr lang="sv-SE" dirty="0"/>
              <a:t> med det år spelaren fyller 15 år)</a:t>
            </a:r>
          </a:p>
          <a:p>
            <a:pPr lvl="0"/>
            <a:r>
              <a:rPr lang="sv-SE" dirty="0"/>
              <a:t>SSK Kansli informerar via lagens hemsidor om årets medlems- och verksamhetsavgift samt sista dag att betala.</a:t>
            </a:r>
          </a:p>
          <a:p>
            <a:pPr lvl="0"/>
            <a:r>
              <a:rPr lang="sv-SE" dirty="0"/>
              <a:t>SSK Kansli lämnar ut medlemskort i postfacket (vid fler barn samtliga familjens kort hos äldsta laget) förutsatt att både medlems- och verksamhetsavgift är betald.</a:t>
            </a:r>
          </a:p>
          <a:p>
            <a:pPr lvl="0"/>
            <a:r>
              <a:rPr lang="sv-SE" dirty="0"/>
              <a:t>Ledare för resp. lag prickar löpande av mot sin </a:t>
            </a:r>
            <a:r>
              <a:rPr lang="sv-SE" u="sng" dirty="0"/>
              <a:t>närvarolista</a:t>
            </a:r>
            <a:r>
              <a:rPr lang="sv-SE" dirty="0"/>
              <a:t>  gjorda betalningar.</a:t>
            </a:r>
          </a:p>
          <a:p>
            <a:pPr lvl="0"/>
            <a:r>
              <a:rPr lang="sv-SE" dirty="0"/>
              <a:t>Efter sista datum att betala stämmer ledare för resp. lag av med SSK Kansli huruvida de som inte är avprickade har betalt eller inte. Avstämningen sker genom att maila till SSK Kansli (</a:t>
            </a:r>
            <a:r>
              <a:rPr lang="sv-SE" dirty="0">
                <a:hlinkClick r:id="rId2"/>
              </a:rPr>
              <a:t>info@skiljebosk.nu</a:t>
            </a:r>
            <a:r>
              <a:rPr lang="sv-SE" dirty="0"/>
              <a:t>) med uppgift om lag, namn och personnummer varpå svar återfinns i lagets postfack ”inom några dagar”.</a:t>
            </a:r>
          </a:p>
          <a:p>
            <a:pPr lvl="0"/>
            <a:r>
              <a:rPr lang="sv-SE" dirty="0"/>
              <a:t>Ledare informerar därefter spelare som inte betalt att de inte får delta på träning och matcher förrän såväl medlems- som verksamhetsavgift är betald (för de yngsta spelarna lämnar man förslagsvis en ”lapp” att ta hem till mamma / pappa).</a:t>
            </a:r>
          </a:p>
          <a:p>
            <a:r>
              <a:rPr lang="sv-SE" dirty="0"/>
              <a:t>  </a:t>
            </a:r>
          </a:p>
          <a:p>
            <a:endParaRPr lang="sv-S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46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1047650"/>
          </a:xfrm>
        </p:spPr>
        <p:txBody>
          <a:bodyPr/>
          <a:lstStyle/>
          <a:p>
            <a:r>
              <a:rPr lang="sv-SE" dirty="0">
                <a:solidFill>
                  <a:srgbClr val="FF0000"/>
                </a:solidFill>
                <a:latin typeface="Britannic Bold" panose="020B0903060703020204" pitchFamily="34" charset="0"/>
              </a:rPr>
              <a:t>Ledare</a:t>
            </a:r>
          </a:p>
        </p:txBody>
      </p:sp>
      <p:sp>
        <p:nvSpPr>
          <p:cNvPr id="3" name="Platshållare för innehåll 2"/>
          <p:cNvSpPr>
            <a:spLocks noGrp="1"/>
          </p:cNvSpPr>
          <p:nvPr>
            <p:ph idx="1"/>
          </p:nvPr>
        </p:nvSpPr>
        <p:spPr>
          <a:xfrm>
            <a:off x="395536" y="1196752"/>
            <a:ext cx="8291264" cy="5328592"/>
          </a:xfrm>
        </p:spPr>
        <p:txBody>
          <a:bodyPr>
            <a:normAutofit/>
          </a:bodyPr>
          <a:lstStyle/>
          <a:p>
            <a:pPr marL="0" indent="0">
              <a:buNone/>
            </a:pPr>
            <a:r>
              <a:rPr lang="sv-SE" dirty="0">
                <a:solidFill>
                  <a:srgbClr val="92D050"/>
                </a:solidFill>
                <a:latin typeface="Britannic Bold" panose="020B0903060703020204" pitchFamily="34" charset="0"/>
              </a:rPr>
              <a:t>Daniel Karlsson</a:t>
            </a:r>
          </a:p>
          <a:p>
            <a:pPr marL="0" indent="0">
              <a:buNone/>
            </a:pPr>
            <a:r>
              <a:rPr lang="sv-SE" dirty="0">
                <a:solidFill>
                  <a:srgbClr val="00B0F0"/>
                </a:solidFill>
                <a:latin typeface="Britannic Bold" panose="020B0903060703020204" pitchFamily="34" charset="0"/>
              </a:rPr>
              <a:t>Daniel Sundmark</a:t>
            </a:r>
          </a:p>
          <a:p>
            <a:pPr marL="0" indent="0">
              <a:buNone/>
            </a:pPr>
            <a:r>
              <a:rPr lang="sv-SE" dirty="0">
                <a:solidFill>
                  <a:srgbClr val="7030A0"/>
                </a:solidFill>
                <a:latin typeface="Britannic Bold" panose="020B0903060703020204" pitchFamily="34" charset="0"/>
              </a:rPr>
              <a:t>Firas </a:t>
            </a:r>
            <a:r>
              <a:rPr lang="sv-SE" dirty="0" err="1">
                <a:solidFill>
                  <a:srgbClr val="7030A0"/>
                </a:solidFill>
                <a:latin typeface="Britannic Bold" panose="020B0903060703020204" pitchFamily="34" charset="0"/>
              </a:rPr>
              <a:t>Mansoor</a:t>
            </a:r>
            <a:endParaRPr lang="sv-SE" dirty="0">
              <a:solidFill>
                <a:srgbClr val="7030A0"/>
              </a:solidFill>
              <a:latin typeface="Britannic Bold" panose="020B0903060703020204" pitchFamily="34" charset="0"/>
            </a:endParaRPr>
          </a:p>
          <a:p>
            <a:pPr marL="0" indent="0">
              <a:buNone/>
            </a:pPr>
            <a:r>
              <a:rPr lang="sv-SE" dirty="0">
                <a:solidFill>
                  <a:schemeClr val="accent2">
                    <a:lumMod val="75000"/>
                  </a:schemeClr>
                </a:solidFill>
                <a:latin typeface="Britannic Bold" panose="020B0903060703020204" pitchFamily="34" charset="0"/>
              </a:rPr>
              <a:t>Gustavo </a:t>
            </a:r>
            <a:r>
              <a:rPr lang="sv-SE" dirty="0" err="1">
                <a:solidFill>
                  <a:schemeClr val="accent2">
                    <a:lumMod val="75000"/>
                  </a:schemeClr>
                </a:solidFill>
                <a:latin typeface="Britannic Bold" panose="020B0903060703020204" pitchFamily="34" charset="0"/>
              </a:rPr>
              <a:t>Santoyo</a:t>
            </a:r>
            <a:endParaRPr lang="sv-SE" dirty="0">
              <a:solidFill>
                <a:schemeClr val="accent2">
                  <a:lumMod val="75000"/>
                </a:schemeClr>
              </a:solidFill>
              <a:latin typeface="Britannic Bold" panose="020B0903060703020204" pitchFamily="34" charset="0"/>
            </a:endParaRPr>
          </a:p>
          <a:p>
            <a:pPr marL="0" indent="0">
              <a:buNone/>
            </a:pPr>
            <a:r>
              <a:rPr lang="sv-SE" dirty="0">
                <a:solidFill>
                  <a:schemeClr val="accent5">
                    <a:lumMod val="60000"/>
                    <a:lumOff val="40000"/>
                  </a:schemeClr>
                </a:solidFill>
                <a:latin typeface="Britannic Bold" panose="020B0903060703020204" pitchFamily="34" charset="0"/>
              </a:rPr>
              <a:t>Jenny </a:t>
            </a:r>
            <a:r>
              <a:rPr lang="sv-SE" dirty="0" err="1">
                <a:solidFill>
                  <a:schemeClr val="accent5">
                    <a:lumMod val="60000"/>
                    <a:lumOff val="40000"/>
                  </a:schemeClr>
                </a:solidFill>
                <a:latin typeface="Britannic Bold" panose="020B0903060703020204" pitchFamily="34" charset="0"/>
              </a:rPr>
              <a:t>Fernqvist</a:t>
            </a:r>
            <a:r>
              <a:rPr lang="sv-SE" dirty="0">
                <a:solidFill>
                  <a:schemeClr val="accent5">
                    <a:lumMod val="60000"/>
                    <a:lumOff val="40000"/>
                  </a:schemeClr>
                </a:solidFill>
                <a:latin typeface="Britannic Bold" panose="020B0903060703020204" pitchFamily="34" charset="0"/>
              </a:rPr>
              <a:t> Eriksson</a:t>
            </a:r>
          </a:p>
          <a:p>
            <a:pPr marL="0" indent="0">
              <a:buNone/>
            </a:pPr>
            <a:r>
              <a:rPr lang="sv-SE" dirty="0">
                <a:solidFill>
                  <a:schemeClr val="accent6">
                    <a:lumMod val="75000"/>
                  </a:schemeClr>
                </a:solidFill>
                <a:latin typeface="Britannic Bold" panose="020B0903060703020204" pitchFamily="34" charset="0"/>
              </a:rPr>
              <a:t>Joakim </a:t>
            </a:r>
            <a:r>
              <a:rPr lang="sv-SE" dirty="0" err="1">
                <a:solidFill>
                  <a:schemeClr val="accent6">
                    <a:lumMod val="75000"/>
                  </a:schemeClr>
                </a:solidFill>
                <a:latin typeface="Britannic Bold" panose="020B0903060703020204" pitchFamily="34" charset="0"/>
              </a:rPr>
              <a:t>Kalijärvi</a:t>
            </a:r>
            <a:endParaRPr lang="sv-SE" dirty="0">
              <a:solidFill>
                <a:schemeClr val="accent6">
                  <a:lumMod val="75000"/>
                </a:schemeClr>
              </a:solidFill>
              <a:latin typeface="Britannic Bold" panose="020B0903060703020204" pitchFamily="34" charset="0"/>
            </a:endParaRPr>
          </a:p>
          <a:p>
            <a:pPr marL="0" indent="0">
              <a:buNone/>
            </a:pPr>
            <a:r>
              <a:rPr lang="sv-SE" dirty="0">
                <a:solidFill>
                  <a:schemeClr val="accent4">
                    <a:lumMod val="75000"/>
                  </a:schemeClr>
                </a:solidFill>
                <a:latin typeface="Britannic Bold" panose="020B0903060703020204" pitchFamily="34" charset="0"/>
              </a:rPr>
              <a:t>Niclas Sparreskog</a:t>
            </a:r>
          </a:p>
          <a:p>
            <a:pPr marL="0" indent="0">
              <a:buNone/>
            </a:pPr>
            <a:r>
              <a:rPr lang="sv-SE" dirty="0">
                <a:solidFill>
                  <a:schemeClr val="accent6">
                    <a:lumMod val="50000"/>
                  </a:schemeClr>
                </a:solidFill>
                <a:latin typeface="Britannic Bold" panose="020B0903060703020204" pitchFamily="34" charset="0"/>
              </a:rPr>
              <a:t>Peter Betlehem</a:t>
            </a:r>
          </a:p>
          <a:p>
            <a:pPr marL="0" indent="0">
              <a:buNone/>
            </a:pPr>
            <a:r>
              <a:rPr lang="sv-SE" dirty="0">
                <a:solidFill>
                  <a:schemeClr val="accent1">
                    <a:lumMod val="75000"/>
                  </a:schemeClr>
                </a:solidFill>
                <a:latin typeface="Britannic Bold" panose="020B0903060703020204" pitchFamily="34" charset="0"/>
              </a:rPr>
              <a:t>Sofia Rohlin</a:t>
            </a:r>
          </a:p>
          <a:p>
            <a:pPr marL="0" indent="0">
              <a:buNone/>
            </a:pPr>
            <a:r>
              <a:rPr lang="sv-SE" dirty="0">
                <a:solidFill>
                  <a:srgbClr val="FFC000"/>
                </a:solidFill>
                <a:latin typeface="Britannic Bold" panose="020B0903060703020204" pitchFamily="34" charset="0"/>
              </a:rPr>
              <a:t>Rickard och Sofie Lindfors</a:t>
            </a:r>
          </a:p>
          <a:p>
            <a:pPr marL="0" indent="0">
              <a:buNone/>
            </a:pPr>
            <a:r>
              <a:rPr lang="sv-SE" dirty="0">
                <a:solidFill>
                  <a:schemeClr val="accent2">
                    <a:lumMod val="50000"/>
                  </a:schemeClr>
                </a:solidFill>
                <a:latin typeface="Britannic Bold" panose="020B0903060703020204" pitchFamily="34" charset="0"/>
              </a:rPr>
              <a:t>Esa och Petra Rosendahl</a:t>
            </a:r>
          </a:p>
          <a:p>
            <a:pPr marL="0" indent="0">
              <a:buNone/>
            </a:pPr>
            <a:r>
              <a:rPr lang="sv-SE" dirty="0">
                <a:latin typeface="Britannic Bold" panose="020B0903060703020204" pitchFamily="34" charset="0"/>
              </a:rPr>
              <a:t>Samt olika gruppansvariga</a:t>
            </a:r>
          </a:p>
        </p:txBody>
      </p:sp>
      <p:pic>
        <p:nvPicPr>
          <p:cNvPr id="6" name="Picture 2" descr="Logo&#10;&#10;Description automatically generated">
            <a:extLst>
              <a:ext uri="{FF2B5EF4-FFF2-40B4-BE49-F238E27FC236}">
                <a16:creationId xmlns:a16="http://schemas.microsoft.com/office/drawing/2014/main" id="{BD10021D-32A6-584C-A26B-D6E0CDEDD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0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750339" y="1610024"/>
            <a:ext cx="2293965" cy="1457002"/>
          </a:xfrm>
        </p:spPr>
        <p:txBody>
          <a:bodyPr anchor="b">
            <a:normAutofit/>
          </a:bodyPr>
          <a:lstStyle/>
          <a:p>
            <a:r>
              <a:rPr lang="sv-SE" sz="3200"/>
              <a:t>Hopslagning</a:t>
            </a:r>
            <a:endParaRPr lang="sv-SE" sz="3200" dirty="0"/>
          </a:p>
        </p:txBody>
      </p:sp>
      <p:grpSp>
        <p:nvGrpSpPr>
          <p:cNvPr id="15" name="Group 14">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518649"/>
            <a:ext cx="846287" cy="847206"/>
            <a:chOff x="8183879" y="1000124"/>
            <a:chExt cx="1562267" cy="1172973"/>
          </a:xfrm>
        </p:grpSpPr>
        <p:sp>
          <p:nvSpPr>
            <p:cNvPr id="16"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innehåll 2"/>
          <p:cNvSpPr>
            <a:spLocks noGrp="1"/>
          </p:cNvSpPr>
          <p:nvPr>
            <p:ph idx="1"/>
          </p:nvPr>
        </p:nvSpPr>
        <p:spPr>
          <a:xfrm>
            <a:off x="750337" y="3067026"/>
            <a:ext cx="2293967" cy="3272324"/>
          </a:xfrm>
        </p:spPr>
        <p:txBody>
          <a:bodyPr anchor="t">
            <a:normAutofit/>
          </a:bodyPr>
          <a:lstStyle/>
          <a:p>
            <a:pPr marL="0" indent="0">
              <a:buNone/>
            </a:pPr>
            <a:r>
              <a:rPr lang="sv-SE" sz="1700" b="1"/>
              <a:t>F06-F07-F08</a:t>
            </a:r>
            <a:endParaRPr lang="sv-SE" sz="1700" b="1" dirty="0"/>
          </a:p>
        </p:txBody>
      </p:sp>
      <p:pic>
        <p:nvPicPr>
          <p:cNvPr id="7" name="Picture 6" descr="A group of people posing for a photo&#10;&#10;Description automatically generated with medium confidence">
            <a:extLst>
              <a:ext uri="{FF2B5EF4-FFF2-40B4-BE49-F238E27FC236}">
                <a16:creationId xmlns:a16="http://schemas.microsoft.com/office/drawing/2014/main" id="{36D4DD6A-547F-7B48-9A6A-DFF830049ACE}"/>
              </a:ext>
            </a:extLst>
          </p:cNvPr>
          <p:cNvPicPr>
            <a:picLocks noChangeAspect="1"/>
          </p:cNvPicPr>
          <p:nvPr/>
        </p:nvPicPr>
        <p:blipFill rotWithShape="1">
          <a:blip r:embed="rId3">
            <a:extLst>
              <a:ext uri="{28A0092B-C50C-407E-A947-70E740481C1C}">
                <a14:useLocalDpi xmlns:a14="http://schemas.microsoft.com/office/drawing/2010/main" val="0"/>
              </a:ext>
            </a:extLst>
          </a:blip>
          <a:srcRect t="13677" r="2" b="6713"/>
          <a:stretch/>
        </p:blipFill>
        <p:spPr>
          <a:xfrm>
            <a:off x="3477722" y="10"/>
            <a:ext cx="5666278" cy="3383270"/>
          </a:xfrm>
          <a:prstGeom prst="rect">
            <a:avLst/>
          </a:prstGeom>
        </p:spPr>
      </p:pic>
      <p:pic>
        <p:nvPicPr>
          <p:cNvPr id="8" name="Picture 7" descr="A group of people on a field&#10;&#10;Description automatically generated with low confidence">
            <a:extLst>
              <a:ext uri="{FF2B5EF4-FFF2-40B4-BE49-F238E27FC236}">
                <a16:creationId xmlns:a16="http://schemas.microsoft.com/office/drawing/2014/main" id="{7751B310-0973-E148-A85E-FBFA7A072CAD}"/>
              </a:ext>
            </a:extLst>
          </p:cNvPr>
          <p:cNvPicPr>
            <a:picLocks noChangeAspect="1"/>
          </p:cNvPicPr>
          <p:nvPr/>
        </p:nvPicPr>
        <p:blipFill rotWithShape="1">
          <a:blip r:embed="rId4">
            <a:extLst>
              <a:ext uri="{28A0092B-C50C-407E-A947-70E740481C1C}">
                <a14:useLocalDpi xmlns:a14="http://schemas.microsoft.com/office/drawing/2010/main" val="0"/>
              </a:ext>
            </a:extLst>
          </a:blip>
          <a:srcRect r="2" b="20367"/>
          <a:stretch/>
        </p:blipFill>
        <p:spPr>
          <a:xfrm>
            <a:off x="3479292" y="3474720"/>
            <a:ext cx="5664708" cy="3383280"/>
          </a:xfrm>
          <a:prstGeom prst="rect">
            <a:avLst/>
          </a:prstGeom>
        </p:spPr>
      </p:pic>
      <p:pic>
        <p:nvPicPr>
          <p:cNvPr id="14" name="Picture 2">
            <a:extLst>
              <a:ext uri="{FF2B5EF4-FFF2-40B4-BE49-F238E27FC236}">
                <a16:creationId xmlns:a16="http://schemas.microsoft.com/office/drawing/2014/main" id="{F8BA8FEF-6EF4-0A48-B570-E97C9D7F3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884" y="232780"/>
            <a:ext cx="1483221" cy="146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49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8CD01F-D18C-B146-A246-86D008F37E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392906" y="425950"/>
            <a:ext cx="8408194" cy="744836"/>
          </a:xfrm>
        </p:spPr>
        <p:txBody>
          <a:bodyPr vert="horz" lIns="91440" tIns="45720" rIns="91440" bIns="45720" rtlCol="0" anchor="ctr">
            <a:normAutofit/>
          </a:bodyPr>
          <a:lstStyle/>
          <a:p>
            <a:pPr algn="ctr" defTabSz="914400"/>
            <a:r>
              <a:rPr lang="en-US" sz="3100" b="1">
                <a:solidFill>
                  <a:schemeClr val="tx1">
                    <a:lumMod val="85000"/>
                    <a:lumOff val="15000"/>
                  </a:schemeClr>
                </a:solidFill>
              </a:rPr>
              <a:t>Anpassad nivå</a:t>
            </a:r>
            <a:endParaRPr lang="en-US" sz="3100">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31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BBD5B30-C741-4E67-AFD8-17917090A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ree, outdoor, plant, flower&#10;&#10;Description automatically generated">
            <a:extLst>
              <a:ext uri="{FF2B5EF4-FFF2-40B4-BE49-F238E27FC236}">
                <a16:creationId xmlns:a16="http://schemas.microsoft.com/office/drawing/2014/main" id="{32A71293-8FA3-6E4E-BA97-4A52D9361FB8}"/>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r="21504"/>
          <a:stretch/>
        </p:blipFill>
        <p:spPr>
          <a:xfrm>
            <a:off x="5863187" y="10"/>
            <a:ext cx="3280813"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pic>
        <p:nvPicPr>
          <p:cNvPr id="13" name="Picture 12" descr="A group of people on a field&#10;&#10;Description automatically generated with medium confidence">
            <a:extLst>
              <a:ext uri="{FF2B5EF4-FFF2-40B4-BE49-F238E27FC236}">
                <a16:creationId xmlns:a16="http://schemas.microsoft.com/office/drawing/2014/main" id="{5415CFBA-BDD6-BB41-9BAE-E634F6D82EF7}"/>
              </a:ext>
            </a:extLst>
          </p:cNvPr>
          <p:cNvPicPr>
            <a:picLocks noChangeAspect="1"/>
          </p:cNvPicPr>
          <p:nvPr/>
        </p:nvPicPr>
        <p:blipFill rotWithShape="1">
          <a:blip r:embed="rId4">
            <a:extLst>
              <a:ext uri="{28A0092B-C50C-407E-A947-70E740481C1C}">
                <a14:useLocalDpi xmlns:a14="http://schemas.microsoft.com/office/drawing/2010/main" val="0"/>
              </a:ext>
            </a:extLst>
          </a:blip>
          <a:srcRect l="8829" r="8834" b="4"/>
          <a:stretch/>
        </p:blipFill>
        <p:spPr>
          <a:xfrm>
            <a:off x="2679239"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Picture 8" descr="A group of people playing football&#10;&#10;Description automatically generated with low confidence">
            <a:extLst>
              <a:ext uri="{FF2B5EF4-FFF2-40B4-BE49-F238E27FC236}">
                <a16:creationId xmlns:a16="http://schemas.microsoft.com/office/drawing/2014/main" id="{AE025122-1C5E-814B-B9FC-AAA17B5E0F19}"/>
              </a:ext>
            </a:extLst>
          </p:cNvPr>
          <p:cNvPicPr>
            <a:picLocks noChangeAspect="1"/>
          </p:cNvPicPr>
          <p:nvPr/>
        </p:nvPicPr>
        <p:blipFill rotWithShape="1">
          <a:blip r:embed="rId5">
            <a:extLst>
              <a:ext uri="{28A0092B-C50C-407E-A947-70E740481C1C}">
                <a14:useLocalDpi xmlns:a14="http://schemas.microsoft.com/office/drawing/2010/main" val="0"/>
              </a:ext>
            </a:extLst>
          </a:blip>
          <a:srcRect l="17194" r="1359" b="4"/>
          <a:stretch/>
        </p:blipFill>
        <p:spPr>
          <a:xfrm>
            <a:off x="2719018"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8" name="Freeform: Shape 37">
            <a:extLst>
              <a:ext uri="{FF2B5EF4-FFF2-40B4-BE49-F238E27FC236}">
                <a16:creationId xmlns:a16="http://schemas.microsoft.com/office/drawing/2014/main" id="{189BBEAA-BB93-4878-8C95-3C8AADE2E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97852"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D529C0C6-AAEB-4982-A9E6-BC6A8B2AE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9878"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a:xfrm>
            <a:off x="329184" y="1508760"/>
            <a:ext cx="2571750" cy="2898648"/>
          </a:xfrm>
        </p:spPr>
        <p:txBody>
          <a:bodyPr vert="horz" lIns="91440" tIns="45720" rIns="91440" bIns="45720" rtlCol="0" anchor="b">
            <a:normAutofit/>
          </a:bodyPr>
          <a:lstStyle/>
          <a:p>
            <a:pPr defTabSz="914400"/>
            <a:r>
              <a:rPr lang="en-US" sz="2700" kern="1200">
                <a:solidFill>
                  <a:schemeClr val="tx1"/>
                </a:solidFill>
                <a:latin typeface="+mj-lt"/>
                <a:ea typeface="+mj-ea"/>
                <a:cs typeface="+mj-cs"/>
              </a:rPr>
              <a:t>Träningsupplägg vår</a:t>
            </a:r>
          </a:p>
        </p:txBody>
      </p:sp>
      <p:sp>
        <p:nvSpPr>
          <p:cNvPr id="42" name="Rectangle 41">
            <a:extLst>
              <a:ext uri="{FF2B5EF4-FFF2-40B4-BE49-F238E27FC236}">
                <a16:creationId xmlns:a16="http://schemas.microsoft.com/office/drawing/2014/main" id="{80D36F24-5EC0-4A09-9836-6580E1D4B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C0B334E-66E0-442A-8306-19629EC2D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4544568"/>
            <a:ext cx="256122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2" descr="Logo&#10;&#10;Description automatically generated">
            <a:extLst>
              <a:ext uri="{FF2B5EF4-FFF2-40B4-BE49-F238E27FC236}">
                <a16:creationId xmlns:a16="http://schemas.microsoft.com/office/drawing/2014/main" id="{04BAD467-F044-5E4B-9065-B529BDC26C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12908"/>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57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BBD5B30-C741-4E67-AFD8-17917090A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ree, outdoor, plant, flower&#10;&#10;Description automatically generated">
            <a:extLst>
              <a:ext uri="{FF2B5EF4-FFF2-40B4-BE49-F238E27FC236}">
                <a16:creationId xmlns:a16="http://schemas.microsoft.com/office/drawing/2014/main" id="{32A71293-8FA3-6E4E-BA97-4A52D9361FB8}"/>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r="21504"/>
          <a:stretch/>
        </p:blipFill>
        <p:spPr>
          <a:xfrm>
            <a:off x="5863187" y="10"/>
            <a:ext cx="3280813"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sp useBgFill="1">
        <p:nvSpPr>
          <p:cNvPr id="38" name="Freeform: Shape 37">
            <a:extLst>
              <a:ext uri="{FF2B5EF4-FFF2-40B4-BE49-F238E27FC236}">
                <a16:creationId xmlns:a16="http://schemas.microsoft.com/office/drawing/2014/main" id="{189BBEAA-BB93-4878-8C95-3C8AADE2E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97852"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D529C0C6-AAEB-4982-A9E6-BC6A8B2AE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9878"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title"/>
          </p:nvPr>
        </p:nvSpPr>
        <p:spPr>
          <a:xfrm>
            <a:off x="329184" y="1508760"/>
            <a:ext cx="2571750" cy="2898648"/>
          </a:xfrm>
        </p:spPr>
        <p:txBody>
          <a:bodyPr vert="horz" lIns="91440" tIns="45720" rIns="91440" bIns="45720" rtlCol="0" anchor="b">
            <a:normAutofit/>
          </a:bodyPr>
          <a:lstStyle/>
          <a:p>
            <a:pPr defTabSz="914400"/>
            <a:r>
              <a:rPr lang="en-US" sz="2700" kern="1200" dirty="0" err="1">
                <a:solidFill>
                  <a:schemeClr val="tx1"/>
                </a:solidFill>
                <a:latin typeface="+mj-lt"/>
                <a:ea typeface="+mj-ea"/>
                <a:cs typeface="+mj-cs"/>
              </a:rPr>
              <a:t>Tränings</a:t>
            </a:r>
            <a:r>
              <a:rPr lang="en-US" sz="2700" kern="1200" dirty="0">
                <a:solidFill>
                  <a:schemeClr val="tx1"/>
                </a:solidFill>
                <a:latin typeface="+mj-lt"/>
                <a:ea typeface="+mj-ea"/>
                <a:cs typeface="+mj-cs"/>
              </a:rPr>
              <a:t>-</a:t>
            </a:r>
            <a:br>
              <a:rPr lang="en-US" sz="2700" kern="1200" dirty="0">
                <a:solidFill>
                  <a:schemeClr val="tx1"/>
                </a:solidFill>
                <a:latin typeface="+mj-lt"/>
                <a:ea typeface="+mj-ea"/>
                <a:cs typeface="+mj-cs"/>
              </a:rPr>
            </a:br>
            <a:r>
              <a:rPr lang="en-US" sz="2700" kern="1200" dirty="0" err="1">
                <a:solidFill>
                  <a:schemeClr val="tx1"/>
                </a:solidFill>
                <a:latin typeface="+mj-lt"/>
                <a:ea typeface="+mj-ea"/>
                <a:cs typeface="+mj-cs"/>
              </a:rPr>
              <a:t>upplägg</a:t>
            </a:r>
            <a:r>
              <a:rPr lang="en-US" sz="2700" kern="1200" dirty="0">
                <a:solidFill>
                  <a:schemeClr val="tx1"/>
                </a:solidFill>
                <a:latin typeface="+mj-lt"/>
                <a:ea typeface="+mj-ea"/>
                <a:cs typeface="+mj-cs"/>
              </a:rPr>
              <a:t> </a:t>
            </a:r>
            <a:r>
              <a:rPr lang="en-US" sz="2700" kern="1200" dirty="0" err="1">
                <a:solidFill>
                  <a:schemeClr val="tx1"/>
                </a:solidFill>
                <a:latin typeface="+mj-lt"/>
                <a:ea typeface="+mj-ea"/>
                <a:cs typeface="+mj-cs"/>
              </a:rPr>
              <a:t>vår</a:t>
            </a:r>
            <a:endParaRPr lang="en-US" sz="2700" kern="1200" dirty="0">
              <a:solidFill>
                <a:schemeClr val="tx1"/>
              </a:solidFill>
              <a:latin typeface="+mj-lt"/>
              <a:ea typeface="+mj-ea"/>
              <a:cs typeface="+mj-cs"/>
            </a:endParaRPr>
          </a:p>
        </p:txBody>
      </p:sp>
      <p:sp>
        <p:nvSpPr>
          <p:cNvPr id="42" name="Rectangle 41">
            <a:extLst>
              <a:ext uri="{FF2B5EF4-FFF2-40B4-BE49-F238E27FC236}">
                <a16:creationId xmlns:a16="http://schemas.microsoft.com/office/drawing/2014/main" id="{80D36F24-5EC0-4A09-9836-6580E1D4B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C0B334E-66E0-442A-8306-19629EC2D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4544568"/>
            <a:ext cx="256122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2" descr="Logo&#10;&#10;Description automatically generated">
            <a:extLst>
              <a:ext uri="{FF2B5EF4-FFF2-40B4-BE49-F238E27FC236}">
                <a16:creationId xmlns:a16="http://schemas.microsoft.com/office/drawing/2014/main" id="{04BAD467-F044-5E4B-9065-B529BDC26C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2908"/>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a:extLst>
              <a:ext uri="{FF2B5EF4-FFF2-40B4-BE49-F238E27FC236}">
                <a16:creationId xmlns:a16="http://schemas.microsoft.com/office/drawing/2014/main" id="{4CE39829-41C3-45D4-B347-5F31E9B45737}"/>
              </a:ext>
            </a:extLst>
          </p:cNvPr>
          <p:cNvPicPr>
            <a:picLocks noChangeAspect="1"/>
          </p:cNvPicPr>
          <p:nvPr/>
        </p:nvPicPr>
        <p:blipFill>
          <a:blip r:embed="rId5"/>
          <a:stretch>
            <a:fillRect/>
          </a:stretch>
        </p:blipFill>
        <p:spPr>
          <a:xfrm>
            <a:off x="2524125" y="733425"/>
            <a:ext cx="4095750" cy="5391150"/>
          </a:xfrm>
          <a:prstGeom prst="rect">
            <a:avLst/>
          </a:prstGeom>
        </p:spPr>
      </p:pic>
    </p:spTree>
    <p:extLst>
      <p:ext uri="{BB962C8B-B14F-4D97-AF65-F5344CB8AC3E}">
        <p14:creationId xmlns:p14="http://schemas.microsoft.com/office/powerpoint/2010/main" val="25914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87226"/>
            <a:ext cx="7886700" cy="831626"/>
          </a:xfrm>
        </p:spPr>
        <p:txBody>
          <a:bodyPr/>
          <a:lstStyle/>
          <a:p>
            <a:r>
              <a:rPr lang="sv-SE" dirty="0"/>
              <a:t>Lagkassa Redovisning 2021</a:t>
            </a:r>
          </a:p>
        </p:txBody>
      </p:sp>
      <p:pic>
        <p:nvPicPr>
          <p:cNvPr id="4" name="Platshållare för innehåll 3">
            <a:extLst>
              <a:ext uri="{FF2B5EF4-FFF2-40B4-BE49-F238E27FC236}">
                <a16:creationId xmlns:a16="http://schemas.microsoft.com/office/drawing/2014/main" id="{FEC5946F-77F3-4F98-9E14-8C768ECAD97B}"/>
              </a:ext>
            </a:extLst>
          </p:cNvPr>
          <p:cNvPicPr>
            <a:picLocks noGrp="1" noChangeAspect="1"/>
          </p:cNvPicPr>
          <p:nvPr>
            <p:ph idx="1"/>
          </p:nvPr>
        </p:nvPicPr>
        <p:blipFill>
          <a:blip r:embed="rId3"/>
          <a:stretch>
            <a:fillRect/>
          </a:stretch>
        </p:blipFill>
        <p:spPr>
          <a:xfrm>
            <a:off x="2411760" y="980728"/>
            <a:ext cx="4104455" cy="5755751"/>
          </a:xfrm>
          <a:prstGeom prst="rect">
            <a:avLst/>
          </a:prstGeom>
        </p:spPr>
      </p:pic>
      <p:pic>
        <p:nvPicPr>
          <p:cNvPr id="6" name="Picture 2" descr="Logo&#10;&#10;Description automatically generated">
            <a:extLst>
              <a:ext uri="{FF2B5EF4-FFF2-40B4-BE49-F238E27FC236}">
                <a16:creationId xmlns:a16="http://schemas.microsoft.com/office/drawing/2014/main" id="{4DDDC89C-C492-7749-8075-A8816CC214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03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400" b="1" dirty="0"/>
              <a:t>Aktiviteter intäkt till lagkassan 2022</a:t>
            </a:r>
            <a:br>
              <a:rPr lang="sv-SE" sz="3600" dirty="0"/>
            </a:br>
            <a:endParaRPr lang="sv-SE" dirty="0"/>
          </a:p>
        </p:txBody>
      </p:sp>
      <p:sp>
        <p:nvSpPr>
          <p:cNvPr id="3" name="Platshållare för innehåll 2"/>
          <p:cNvSpPr>
            <a:spLocks noGrp="1"/>
          </p:cNvSpPr>
          <p:nvPr>
            <p:ph idx="1"/>
          </p:nvPr>
        </p:nvSpPr>
        <p:spPr>
          <a:xfrm>
            <a:off x="395536" y="1690688"/>
            <a:ext cx="8291264" cy="4834655"/>
          </a:xfrm>
        </p:spPr>
        <p:txBody>
          <a:bodyPr>
            <a:normAutofit/>
          </a:bodyPr>
          <a:lstStyle/>
          <a:p>
            <a:pPr marL="0" indent="0">
              <a:buNone/>
            </a:pPr>
            <a:r>
              <a:rPr lang="sv-SE" sz="4000" dirty="0"/>
              <a:t>EKO Stormarknad</a:t>
            </a:r>
          </a:p>
          <a:p>
            <a:pPr marL="0" indent="0">
              <a:buNone/>
            </a:pPr>
            <a:r>
              <a:rPr lang="sv-SE" sz="4000" dirty="0" err="1"/>
              <a:t>Julgransaktiviten</a:t>
            </a:r>
            <a:endParaRPr lang="sv-SE" sz="4000" dirty="0"/>
          </a:p>
        </p:txBody>
      </p:sp>
      <p:pic>
        <p:nvPicPr>
          <p:cNvPr id="6" name="Picture 2" descr="Logo&#10;&#10;Description automatically generated">
            <a:extLst>
              <a:ext uri="{FF2B5EF4-FFF2-40B4-BE49-F238E27FC236}">
                <a16:creationId xmlns:a16="http://schemas.microsoft.com/office/drawing/2014/main" id="{86CF6F1D-51A3-A544-98A8-C43CCFDBE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445224"/>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4440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8145</TotalTime>
  <Words>1226</Words>
  <Application>Microsoft Office PowerPoint</Application>
  <PresentationFormat>Bildspel på skärmen (4:3)</PresentationFormat>
  <Paragraphs>161</Paragraphs>
  <Slides>23</Slides>
  <Notes>13</Notes>
  <HiddenSlides>7</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Britannic Bold</vt:lpstr>
      <vt:lpstr>Calibri</vt:lpstr>
      <vt:lpstr>Calibri Light</vt:lpstr>
      <vt:lpstr>Office-tema</vt:lpstr>
      <vt:lpstr>Skiljebo SK Föräldramöte F06-08</vt:lpstr>
      <vt:lpstr>Spelare</vt:lpstr>
      <vt:lpstr>Ledare</vt:lpstr>
      <vt:lpstr>Hopslagning</vt:lpstr>
      <vt:lpstr>Anpassad nivå</vt:lpstr>
      <vt:lpstr>Träningsupplägg vår</vt:lpstr>
      <vt:lpstr>Tränings- upplägg vår</vt:lpstr>
      <vt:lpstr>Lagkassa Redovisning 2021</vt:lpstr>
      <vt:lpstr>Aktiviteter intäkt till lagkassan 2022 </vt:lpstr>
      <vt:lpstr>Planerade aktiviteter kostnad från lagkassan 2022 </vt:lpstr>
      <vt:lpstr>Lagkassa ”Budget” 2022</vt:lpstr>
      <vt:lpstr>Målbild 2023</vt:lpstr>
      <vt:lpstr>Lagföräldrar</vt:lpstr>
      <vt:lpstr>Övriga frågor</vt:lpstr>
      <vt:lpstr>Övriga frågor</vt:lpstr>
      <vt:lpstr>Utdrag från Skiljebo Vill</vt:lpstr>
      <vt:lpstr>Att vara en del av Skiljebo SK</vt:lpstr>
      <vt:lpstr>Att vara en del av Skiljebo SK</vt:lpstr>
      <vt:lpstr>Att vara en del av Skiljebo SK</vt:lpstr>
      <vt:lpstr>Att vara en del av Skiljebo SK</vt:lpstr>
      <vt:lpstr>Utdrag från Skiljebo Vill</vt:lpstr>
      <vt:lpstr>Utdrag från Skiljebo Vill</vt:lpstr>
      <vt:lpstr>Utdrag från Skiljebo Vill</vt:lpstr>
    </vt:vector>
  </TitlesOfParts>
  <Company>Stampen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Gustafsson, Ronney</dc:creator>
  <cp:lastModifiedBy>ROSENDAHL Petra</cp:lastModifiedBy>
  <cp:revision>274</cp:revision>
  <cp:lastPrinted>2013-10-15T16:20:57Z</cp:lastPrinted>
  <dcterms:created xsi:type="dcterms:W3CDTF">2012-12-12T21:44:07Z</dcterms:created>
  <dcterms:modified xsi:type="dcterms:W3CDTF">2022-03-24T07:20:59Z</dcterms:modified>
</cp:coreProperties>
</file>