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57" r:id="rId3"/>
    <p:sldId id="258" r:id="rId4"/>
    <p:sldId id="259" r:id="rId5"/>
    <p:sldId id="263" r:id="rId6"/>
    <p:sldId id="260" r:id="rId7"/>
    <p:sldId id="261" r:id="rId8"/>
    <p:sldId id="262" r:id="rId9"/>
    <p:sldId id="266" r:id="rId1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548433-DD2A-4A67-8435-1B64C3B27AB5}" v="1" dt="2026-09-20T19:53:10.5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94660"/>
  </p:normalViewPr>
  <p:slideViewPr>
    <p:cSldViewPr snapToGrid="0">
      <p:cViewPr varScale="1">
        <p:scale>
          <a:sx n="59" d="100"/>
          <a:sy n="59" d="100"/>
        </p:scale>
        <p:origin x="107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 Target="slides/slide1.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a Sommar" userId="0c442a45-d141-4542-84bf-67d622257edd" providerId="ADAL" clId="{F629EB4C-776A-4A6F-A637-EB56F7055A1E}"/>
    <pc:docChg chg="custSel delSld modSld">
      <pc:chgData name="Mia Sommar" userId="0c442a45-d141-4542-84bf-67d622257edd" providerId="ADAL" clId="{F629EB4C-776A-4A6F-A637-EB56F7055A1E}" dt="2026-09-20T19:56:58.692" v="501" actId="14100"/>
      <pc:docMkLst>
        <pc:docMk/>
      </pc:docMkLst>
      <pc:sldChg chg="modSp mod">
        <pc:chgData name="Mia Sommar" userId="0c442a45-d141-4542-84bf-67d622257edd" providerId="ADAL" clId="{F629EB4C-776A-4A6F-A637-EB56F7055A1E}" dt="2026-09-20T19:56:58.692" v="501" actId="14100"/>
        <pc:sldMkLst>
          <pc:docMk/>
          <pc:sldMk cId="3326406110" sldId="258"/>
        </pc:sldMkLst>
        <pc:spChg chg="mod">
          <ac:chgData name="Mia Sommar" userId="0c442a45-d141-4542-84bf-67d622257edd" providerId="ADAL" clId="{F629EB4C-776A-4A6F-A637-EB56F7055A1E}" dt="2026-09-20T19:56:58.692" v="501" actId="14100"/>
          <ac:spMkLst>
            <pc:docMk/>
            <pc:sldMk cId="3326406110" sldId="258"/>
            <ac:spMk id="3" creationId="{19A4B0CB-BEB4-DCD8-1819-F7FC2DDE4AB7}"/>
          </ac:spMkLst>
        </pc:spChg>
      </pc:sldChg>
      <pc:sldChg chg="modSp mod">
        <pc:chgData name="Mia Sommar" userId="0c442a45-d141-4542-84bf-67d622257edd" providerId="ADAL" clId="{F629EB4C-776A-4A6F-A637-EB56F7055A1E}" dt="2026-09-20T19:52:41.369" v="202" actId="27636"/>
        <pc:sldMkLst>
          <pc:docMk/>
          <pc:sldMk cId="670005488" sldId="262"/>
        </pc:sldMkLst>
        <pc:spChg chg="mod">
          <ac:chgData name="Mia Sommar" userId="0c442a45-d141-4542-84bf-67d622257edd" providerId="ADAL" clId="{F629EB4C-776A-4A6F-A637-EB56F7055A1E}" dt="2026-09-20T19:52:41.369" v="202" actId="27636"/>
          <ac:spMkLst>
            <pc:docMk/>
            <pc:sldMk cId="670005488" sldId="262"/>
            <ac:spMk id="3" creationId="{D52822BB-DFED-2CF0-D800-CAE470893CD4}"/>
          </ac:spMkLst>
        </pc:spChg>
      </pc:sldChg>
      <pc:sldChg chg="modSp del mod">
        <pc:chgData name="Mia Sommar" userId="0c442a45-d141-4542-84bf-67d622257edd" providerId="ADAL" clId="{F629EB4C-776A-4A6F-A637-EB56F7055A1E}" dt="2026-09-20T19:52:51.425" v="203" actId="2696"/>
        <pc:sldMkLst>
          <pc:docMk/>
          <pc:sldMk cId="2326272338" sldId="264"/>
        </pc:sldMkLst>
      </pc:sldChg>
      <pc:sldChg chg="addSp modSp mod">
        <pc:chgData name="Mia Sommar" userId="0c442a45-d141-4542-84bf-67d622257edd" providerId="ADAL" clId="{F629EB4C-776A-4A6F-A637-EB56F7055A1E}" dt="2026-09-20T19:54:59.892" v="390" actId="20577"/>
        <pc:sldMkLst>
          <pc:docMk/>
          <pc:sldMk cId="3067690289" sldId="266"/>
        </pc:sldMkLst>
        <pc:spChg chg="add mod">
          <ac:chgData name="Mia Sommar" userId="0c442a45-d141-4542-84bf-67d622257edd" providerId="ADAL" clId="{F629EB4C-776A-4A6F-A637-EB56F7055A1E}" dt="2026-09-20T19:54:59.892" v="390" actId="20577"/>
          <ac:spMkLst>
            <pc:docMk/>
            <pc:sldMk cId="3067690289" sldId="266"/>
            <ac:spMk id="3" creationId="{6070DF53-41D2-D1F5-49A4-C8AB815F8F3F}"/>
          </ac:spMkLst>
        </pc:spChg>
      </pc:sldChg>
      <pc:sldChg chg="modSp del mod">
        <pc:chgData name="Mia Sommar" userId="0c442a45-d141-4542-84bf-67d622257edd" providerId="ADAL" clId="{F629EB4C-776A-4A6F-A637-EB56F7055A1E}" dt="2026-09-20T19:52:56" v="204" actId="2696"/>
        <pc:sldMkLst>
          <pc:docMk/>
          <pc:sldMk cId="3346793248"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C7C76B-4405-403E-BE97-49E23796DFE8}" type="datetimeFigureOut">
              <a:rPr lang="sv-SE" smtClean="0"/>
              <a:t>2026-09-20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292988-7A22-4F22-8786-6BA211966B24}" type="slidenum">
              <a:rPr lang="sv-SE" smtClean="0"/>
              <a:t>‹#›</a:t>
            </a:fld>
            <a:endParaRPr lang="sv-SE"/>
          </a:p>
        </p:txBody>
      </p:sp>
    </p:spTree>
    <p:extLst>
      <p:ext uri="{BB962C8B-B14F-4D97-AF65-F5344CB8AC3E}">
        <p14:creationId xmlns:p14="http://schemas.microsoft.com/office/powerpoint/2010/main" val="139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26292988-7A22-4F22-8786-6BA211966B24}" type="slidenum">
              <a:rPr lang="sv-SE" smtClean="0"/>
              <a:t>3</a:t>
            </a:fld>
            <a:endParaRPr lang="sv-SE"/>
          </a:p>
        </p:txBody>
      </p:sp>
    </p:spTree>
    <p:extLst>
      <p:ext uri="{BB962C8B-B14F-4D97-AF65-F5344CB8AC3E}">
        <p14:creationId xmlns:p14="http://schemas.microsoft.com/office/powerpoint/2010/main" val="39108815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blir enligt intresseanmälningar nog spelare för ett lag i år och kommer då anmälas till tre serier istället för två som tidigare år. Barnen kommer matchas efter motstånd för att få så goda förutsättningar för utveckling som möjligt. Det vi kommer ta hänsyn till är vart man är i sin innebandyutveckling, </a:t>
            </a:r>
            <a:r>
              <a:rPr lang="sv-SE" dirty="0" err="1"/>
              <a:t>grit</a:t>
            </a:r>
            <a:r>
              <a:rPr lang="sv-SE" dirty="0"/>
              <a:t> (vilja) och engagemang. Det handlar alltså inte om att vara bäst eller sämst utan att skapa lag som samarbetar bra tillsammans och gör varandra bättre. Dessa lag kommer inte vara statiska utan förändras mellan matcherna. Alla kommer bli erbjudna lika många matchtillfällen.</a:t>
            </a:r>
          </a:p>
        </p:txBody>
      </p:sp>
      <p:sp>
        <p:nvSpPr>
          <p:cNvPr id="4" name="Platshållare för bildnummer 3"/>
          <p:cNvSpPr>
            <a:spLocks noGrp="1"/>
          </p:cNvSpPr>
          <p:nvPr>
            <p:ph type="sldNum" sz="quarter" idx="5"/>
          </p:nvPr>
        </p:nvSpPr>
        <p:spPr/>
        <p:txBody>
          <a:bodyPr/>
          <a:lstStyle/>
          <a:p>
            <a:fld id="{26292988-7A22-4F22-8786-6BA211966B24}" type="slidenum">
              <a:rPr lang="sv-SE" smtClean="0"/>
              <a:t>4</a:t>
            </a:fld>
            <a:endParaRPr lang="sv-SE"/>
          </a:p>
        </p:txBody>
      </p:sp>
    </p:spTree>
    <p:extLst>
      <p:ext uri="{BB962C8B-B14F-4D97-AF65-F5344CB8AC3E}">
        <p14:creationId xmlns:p14="http://schemas.microsoft.com/office/powerpoint/2010/main" val="396427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Berätta om Kick Off </a:t>
            </a:r>
            <a:r>
              <a:rPr lang="sv-SE"/>
              <a:t>nästa vecka</a:t>
            </a:r>
          </a:p>
        </p:txBody>
      </p:sp>
      <p:sp>
        <p:nvSpPr>
          <p:cNvPr id="4" name="Platshållare för bildnummer 3"/>
          <p:cNvSpPr>
            <a:spLocks noGrp="1"/>
          </p:cNvSpPr>
          <p:nvPr>
            <p:ph type="sldNum" sz="quarter" idx="5"/>
          </p:nvPr>
        </p:nvSpPr>
        <p:spPr/>
        <p:txBody>
          <a:bodyPr/>
          <a:lstStyle/>
          <a:p>
            <a:fld id="{26292988-7A22-4F22-8786-6BA211966B24}" type="slidenum">
              <a:rPr lang="sv-SE" smtClean="0"/>
              <a:t>5</a:t>
            </a:fld>
            <a:endParaRPr lang="sv-SE"/>
          </a:p>
        </p:txBody>
      </p:sp>
    </p:spTree>
    <p:extLst>
      <p:ext uri="{BB962C8B-B14F-4D97-AF65-F5344CB8AC3E}">
        <p14:creationId xmlns:p14="http://schemas.microsoft.com/office/powerpoint/2010/main" val="37696634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Logga in på laget.se och se till att era uppgifter är aktuella och stämmer. Mail, mobilnummer, namn…</a:t>
            </a:r>
          </a:p>
          <a:p>
            <a:r>
              <a:rPr lang="sv-SE" dirty="0"/>
              <a:t>Svara på kallelser så fort som möjligt. Detta gäller både träningar och matcher och är viktigt för att vi ska ha tid att planera och hitta ersättare vid behov.</a:t>
            </a:r>
          </a:p>
          <a:p>
            <a:endParaRPr lang="sv-SE" dirty="0"/>
          </a:p>
          <a:p>
            <a:r>
              <a:rPr lang="sv-SE" dirty="0" err="1"/>
              <a:t>Supertext</a:t>
            </a:r>
            <a:r>
              <a:rPr lang="sv-SE" dirty="0"/>
              <a:t> kommer användas ex vid matcher för att förmedla ut vilket omklädningsrum vi blir tilldelade.</a:t>
            </a:r>
          </a:p>
        </p:txBody>
      </p:sp>
      <p:sp>
        <p:nvSpPr>
          <p:cNvPr id="4" name="Platshållare för bildnummer 3"/>
          <p:cNvSpPr>
            <a:spLocks noGrp="1"/>
          </p:cNvSpPr>
          <p:nvPr>
            <p:ph type="sldNum" sz="quarter" idx="5"/>
          </p:nvPr>
        </p:nvSpPr>
        <p:spPr/>
        <p:txBody>
          <a:bodyPr/>
          <a:lstStyle/>
          <a:p>
            <a:fld id="{26292988-7A22-4F22-8786-6BA211966B24}" type="slidenum">
              <a:rPr lang="sv-SE" smtClean="0"/>
              <a:t>6</a:t>
            </a:fld>
            <a:endParaRPr lang="sv-SE"/>
          </a:p>
        </p:txBody>
      </p:sp>
    </p:spTree>
    <p:extLst>
      <p:ext uri="{BB962C8B-B14F-4D97-AF65-F5344CB8AC3E}">
        <p14:creationId xmlns:p14="http://schemas.microsoft.com/office/powerpoint/2010/main" val="860916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 förväntar oss att killarna kommer på träningarna och har som mål att göra sitt bästa. Att de är engagerar sig och vill. Alla kan ha en dålig dag, men vad gör man av den.</a:t>
            </a:r>
          </a:p>
          <a:p>
            <a:r>
              <a:rPr lang="sv-SE" dirty="0"/>
              <a:t>Vi är ett lag, vilket innebär att ALLA är viktiga för varandra. Det en person gör på en träning eller match påverkar alla andra på plats. Du kan alltså lyfta eller fälla laget genom att tänka jaget före laget.</a:t>
            </a:r>
          </a:p>
          <a:p>
            <a:r>
              <a:rPr lang="sv-SE" dirty="0"/>
              <a:t>Vi uppmuntrar passningar, spelstrategi, pepp och prat. Mål är ett resultat av dessa och inte av en enskild spelare.</a:t>
            </a:r>
          </a:p>
          <a:p>
            <a:endParaRPr lang="sv-SE" dirty="0"/>
          </a:p>
          <a:p>
            <a:r>
              <a:rPr lang="sv-SE" dirty="0"/>
              <a:t>Vi förväntar oss att ni </a:t>
            </a:r>
            <a:r>
              <a:rPr lang="sv-SE" dirty="0" err="1"/>
              <a:t>vh</a:t>
            </a:r>
            <a:r>
              <a:rPr lang="sv-SE" dirty="0"/>
              <a:t> svarar på våra kallelser och när vi skickar ut frågor. Vi förväntar oss att ni engagerar er i att vara möjliggörare för era barn. I IBS går alla tjänade pengar in i lagets egen kassa (SFBC, kulturhusjobb, fika </a:t>
            </a:r>
            <a:r>
              <a:rPr lang="sv-SE" dirty="0" err="1"/>
              <a:t>etc</a:t>
            </a:r>
            <a:r>
              <a:rPr lang="sv-SE" dirty="0"/>
              <a:t>). Det vi kräver är att man säljer fika och bemannar </a:t>
            </a:r>
            <a:r>
              <a:rPr lang="sv-SE" dirty="0" err="1"/>
              <a:t>sekreteriatet</a:t>
            </a:r>
            <a:r>
              <a:rPr lang="sv-SE" dirty="0"/>
              <a:t> (då är en även matchvärd) Med antalet barn blir detta sällan på ett år.</a:t>
            </a:r>
          </a:p>
          <a:p>
            <a:endParaRPr lang="sv-SE" dirty="0"/>
          </a:p>
          <a:p>
            <a:r>
              <a:rPr lang="sv-SE" dirty="0"/>
              <a:t>Vi ledare är föräldrar till barn i laget. Vi tar av våran fritid och lägger det på att träna barnen. Tillbaka får vi det killarna och ni ger oss. Med träningar, </a:t>
            </a:r>
            <a:r>
              <a:rPr lang="sv-SE" dirty="0" err="1"/>
              <a:t>träningupplägg</a:t>
            </a:r>
            <a:r>
              <a:rPr lang="sv-SE" dirty="0"/>
              <a:t>, inför matchjobb, efter matchjobb samt matcher är detta många timmar i veckan, så vi behöver att ni engagerar er tillbaka för att orka. </a:t>
            </a:r>
          </a:p>
        </p:txBody>
      </p:sp>
      <p:sp>
        <p:nvSpPr>
          <p:cNvPr id="4" name="Platshållare för bildnummer 3"/>
          <p:cNvSpPr>
            <a:spLocks noGrp="1"/>
          </p:cNvSpPr>
          <p:nvPr>
            <p:ph type="sldNum" sz="quarter" idx="5"/>
          </p:nvPr>
        </p:nvSpPr>
        <p:spPr/>
        <p:txBody>
          <a:bodyPr/>
          <a:lstStyle/>
          <a:p>
            <a:fld id="{26292988-7A22-4F22-8786-6BA211966B24}" type="slidenum">
              <a:rPr lang="sv-SE" smtClean="0"/>
              <a:t>7</a:t>
            </a:fld>
            <a:endParaRPr lang="sv-SE"/>
          </a:p>
        </p:txBody>
      </p:sp>
    </p:spTree>
    <p:extLst>
      <p:ext uri="{BB962C8B-B14F-4D97-AF65-F5344CB8AC3E}">
        <p14:creationId xmlns:p14="http://schemas.microsoft.com/office/powerpoint/2010/main" val="2430814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8D99BFE-DA5C-E8EB-6373-21A991F30C5B}"/>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9F5D59ED-8CEA-63AF-CDB4-E3095BC6C1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88B7E585-1553-3BA6-6E90-33EFB1FDC7AC}"/>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926E9699-E8BF-7BDF-E6C2-4A37BBC8DB7C}"/>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76B17F3F-886E-C6E8-313C-CFC9FB8B67B1}"/>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40805873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DACCCA-156B-33BE-0722-87A0554B12AB}"/>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8C45F21C-AFF4-EBC8-600A-3AE07763AEC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A6A0845-78ED-BEBD-7C92-EB29B848A467}"/>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661A4E2B-1886-D497-B607-9737981908B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5607AA07-8880-85A9-9C03-8A1E0F27D535}"/>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2543085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B98DB51-976F-825D-C8C8-0540B3C8189C}"/>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A34ED4E-2724-ADCF-9E5D-CCEAAAB82D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AD75D1CD-0D65-F62B-3916-895AB2972EBF}"/>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29020470-E73C-FBBF-3E0D-5ED6F00C9DE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02D5F9D7-FC82-00C6-FA86-0B2B9F5557A3}"/>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2198828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25D5BC-68D8-C555-089D-140674256C7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439B2BF0-612D-B161-D7CD-D5678D014723}"/>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D1E17C62-152D-0B82-8C60-6511E9AA04EC}"/>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546876B8-0F21-145D-F42F-BC39FE6E9FAC}"/>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6" name="Platshållare för sidfot 5">
            <a:extLst>
              <a:ext uri="{FF2B5EF4-FFF2-40B4-BE49-F238E27FC236}">
                <a16:creationId xmlns:a16="http://schemas.microsoft.com/office/drawing/2014/main" id="{CE4E8194-35DF-6F0B-122D-84086AB2322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D494549-80EE-7F36-4ADD-628549105668}"/>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34673923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284534D-5BB8-9B00-8CE4-08F7576AEB29}"/>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3E2A069-0001-A0B4-1A94-66B4BC5B2A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9EAA38A-56BA-C102-8873-6241CF99112A}"/>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7969B2D-266D-518C-11CD-1AE55AB139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8E5F4B8F-A10B-CFF0-1481-8DA6C346D459}"/>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19C3DE7D-AADC-1F68-698C-CC8696D48CBC}"/>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8" name="Platshållare för sidfot 7">
            <a:extLst>
              <a:ext uri="{FF2B5EF4-FFF2-40B4-BE49-F238E27FC236}">
                <a16:creationId xmlns:a16="http://schemas.microsoft.com/office/drawing/2014/main" id="{EEDBABED-4328-99C0-31E4-36B9184471D6}"/>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2DB566C9-A51C-25E5-3A17-8383D16D25F8}"/>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751380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A303CCA-CC50-254A-1539-237B36B649E6}"/>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F8572E7D-F4BA-3821-8C03-A01663CED37C}"/>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4" name="Platshållare för sidfot 3">
            <a:extLst>
              <a:ext uri="{FF2B5EF4-FFF2-40B4-BE49-F238E27FC236}">
                <a16:creationId xmlns:a16="http://schemas.microsoft.com/office/drawing/2014/main" id="{C9431F1A-198C-0620-A151-2DC6A2C33FF7}"/>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DE37336-8B0F-6626-9D56-4B44884BFD00}"/>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3888009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C77A3E10-961A-B371-C015-8274E24B3A07}"/>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3" name="Platshållare för sidfot 2">
            <a:extLst>
              <a:ext uri="{FF2B5EF4-FFF2-40B4-BE49-F238E27FC236}">
                <a16:creationId xmlns:a16="http://schemas.microsoft.com/office/drawing/2014/main" id="{EE458F4D-6BD2-A9E9-9F5C-6201BCD68B2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E6FAC316-0A60-9309-F38B-A206BA73944B}"/>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3707013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1A6BB2E-6A35-677D-E929-6FB6C66E21BB}"/>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78A9D1CE-75CF-F835-A86F-FC5AC141A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65E5882C-E55C-8764-98BC-026448F00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62C2BB59-D95B-480B-C679-56C8FE21CFC8}"/>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6" name="Platshållare för sidfot 5">
            <a:extLst>
              <a:ext uri="{FF2B5EF4-FFF2-40B4-BE49-F238E27FC236}">
                <a16:creationId xmlns:a16="http://schemas.microsoft.com/office/drawing/2014/main" id="{3BFEC7F0-F2A5-838B-0943-0188FF8CC83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A1DF3B0-73FE-0EFA-B570-7FC0EFB12805}"/>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28455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CCC56D-A8DD-CC3C-BF13-F1EF5A51123C}"/>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4F756AFB-FE18-B1CB-4EAD-AFDD74D10B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8041ECDE-CBDB-93DF-8A4E-266807F8B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63CBF60-4404-9E96-D411-557E4FB69624}"/>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6" name="Platshållare för sidfot 5">
            <a:extLst>
              <a:ext uri="{FF2B5EF4-FFF2-40B4-BE49-F238E27FC236}">
                <a16:creationId xmlns:a16="http://schemas.microsoft.com/office/drawing/2014/main" id="{5E5DE2EE-C269-56D6-63EA-A6A2E2CAEAF8}"/>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09DB3A0E-420B-C3E7-9551-0E468BAF1DBE}"/>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27300864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257AED3-34A5-07E9-5685-8913B07A2288}"/>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3CF2F516-6593-FF16-C342-AC1E5F0E081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D4B3C070-352B-2F99-FB1C-DE84E621BE03}"/>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63FC5319-6E66-279E-51D4-4F86549207D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5F88102-0B4A-6C2D-A13B-8A14DC94915F}"/>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1485878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F59AE19A-968D-6C9E-6CB5-391C67FC04D4}"/>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0F6AA177-D462-C4A2-0EB7-2EBA19E94A18}"/>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72F7310-D52A-63B4-FE55-FB46B086D9C0}"/>
              </a:ext>
            </a:extLst>
          </p:cNvPr>
          <p:cNvSpPr>
            <a:spLocks noGrp="1"/>
          </p:cNvSpPr>
          <p:nvPr>
            <p:ph type="dt" sz="half" idx="10"/>
          </p:nvPr>
        </p:nvSpPr>
        <p:spPr/>
        <p:txBody>
          <a:body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1402709A-AEBE-8264-834B-37281DB725E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F5641D69-46D3-B802-FC4C-FCA4EE9A4CFA}"/>
              </a:ext>
            </a:extLst>
          </p:cNvPr>
          <p:cNvSpPr>
            <a:spLocks noGrp="1"/>
          </p:cNvSpPr>
          <p:nvPr>
            <p:ph type="sldNum" sz="quarter" idx="12"/>
          </p:nvPr>
        </p:nvSpPr>
        <p:spPr/>
        <p:txBody>
          <a:bodyPr/>
          <a:lstStyle/>
          <a:p>
            <a:fld id="{A457CDB2-5C56-4C4B-8757-B5B7ACCE367C}" type="slidenum">
              <a:rPr lang="sv-SE" smtClean="0"/>
              <a:t>‹#›</a:t>
            </a:fld>
            <a:endParaRPr lang="sv-SE"/>
          </a:p>
        </p:txBody>
      </p:sp>
    </p:spTree>
    <p:extLst>
      <p:ext uri="{BB962C8B-B14F-4D97-AF65-F5344CB8AC3E}">
        <p14:creationId xmlns:p14="http://schemas.microsoft.com/office/powerpoint/2010/main" val="1856571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2E84C87-7E61-BECC-DC2A-74C11A51F4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F29F609E-A50D-3F9B-7F85-10041C994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C3CED288-516D-534D-3C69-C49A3C5DC18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2BB10B-A6FB-4787-B776-669B224DC68F}" type="datetimeFigureOut">
              <a:rPr lang="sv-SE" smtClean="0"/>
              <a:t>2026-09-20</a:t>
            </a:fld>
            <a:endParaRPr lang="sv-SE"/>
          </a:p>
        </p:txBody>
      </p:sp>
      <p:sp>
        <p:nvSpPr>
          <p:cNvPr id="5" name="Platshållare för sidfot 4">
            <a:extLst>
              <a:ext uri="{FF2B5EF4-FFF2-40B4-BE49-F238E27FC236}">
                <a16:creationId xmlns:a16="http://schemas.microsoft.com/office/drawing/2014/main" id="{A862F4A8-991C-8558-BF8D-24CDD7FF56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a16="http://schemas.microsoft.com/office/drawing/2014/main" id="{2005D91B-4869-676B-5A3B-FE3C7A2C01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457CDB2-5C56-4C4B-8757-B5B7ACCE367C}" type="slidenum">
              <a:rPr lang="sv-SE" smtClean="0"/>
              <a:t>‹#›</a:t>
            </a:fld>
            <a:endParaRPr lang="sv-SE"/>
          </a:p>
        </p:txBody>
      </p:sp>
    </p:spTree>
    <p:extLst>
      <p:ext uri="{BB962C8B-B14F-4D97-AF65-F5344CB8AC3E}">
        <p14:creationId xmlns:p14="http://schemas.microsoft.com/office/powerpoint/2010/main" val="2051001333"/>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hyperlink" Target="https://www.fagerstagymnastik.se/Document/NotFound"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hyperlink" Target="https://play.google.com/store/apps/details?id=se.stxt.android&amp;hl=en-U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9F488CBA-6D81-FDA4-951F-A40BD686EEA8}"/>
              </a:ext>
            </a:extLst>
          </p:cNvPr>
          <p:cNvPicPr>
            <a:picLocks noChangeAspect="1"/>
          </p:cNvPicPr>
          <p:nvPr/>
        </p:nvPicPr>
        <p:blipFill>
          <a:blip r:embed="rId2"/>
          <a:stretch>
            <a:fillRect/>
          </a:stretch>
        </p:blipFill>
        <p:spPr>
          <a:xfrm>
            <a:off x="2395318" y="1091480"/>
            <a:ext cx="7401364" cy="1506578"/>
          </a:xfrm>
          <a:prstGeom prst="rect">
            <a:avLst/>
          </a:prstGeom>
        </p:spPr>
      </p:pic>
      <p:sp>
        <p:nvSpPr>
          <p:cNvPr id="6" name="textruta 5">
            <a:extLst>
              <a:ext uri="{FF2B5EF4-FFF2-40B4-BE49-F238E27FC236}">
                <a16:creationId xmlns:a16="http://schemas.microsoft.com/office/drawing/2014/main" id="{B760388E-44D7-3A82-703F-D348A86BF38C}"/>
              </a:ext>
            </a:extLst>
          </p:cNvPr>
          <p:cNvSpPr txBox="1"/>
          <p:nvPr/>
        </p:nvSpPr>
        <p:spPr>
          <a:xfrm>
            <a:off x="3809999" y="4561115"/>
            <a:ext cx="5214257" cy="523220"/>
          </a:xfrm>
          <a:prstGeom prst="rect">
            <a:avLst/>
          </a:prstGeom>
          <a:noFill/>
        </p:spPr>
        <p:txBody>
          <a:bodyPr wrap="square" rtlCol="0">
            <a:spAutoFit/>
          </a:bodyPr>
          <a:lstStyle/>
          <a:p>
            <a:pPr algn="ctr"/>
            <a:r>
              <a:rPr lang="sv-SE" sz="2800" b="1" dirty="0">
                <a:latin typeface="Arial Nova Light" panose="020B0304020202020204" pitchFamily="34" charset="0"/>
                <a:cs typeface="Aharoni" panose="020F0502020204030204" pitchFamily="2" charset="-79"/>
              </a:rPr>
              <a:t>P 13/14  säsong 2026-2027</a:t>
            </a:r>
          </a:p>
        </p:txBody>
      </p:sp>
    </p:spTree>
    <p:extLst>
      <p:ext uri="{BB962C8B-B14F-4D97-AF65-F5344CB8AC3E}">
        <p14:creationId xmlns:p14="http://schemas.microsoft.com/office/powerpoint/2010/main" val="1417556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052047D-CD48-A589-B2C6-4371A0511C78}"/>
              </a:ext>
            </a:extLst>
          </p:cNvPr>
          <p:cNvSpPr>
            <a:spLocks noGrp="1"/>
          </p:cNvSpPr>
          <p:nvPr>
            <p:ph type="title"/>
          </p:nvPr>
        </p:nvSpPr>
        <p:spPr/>
        <p:txBody>
          <a:bodyPr/>
          <a:lstStyle/>
          <a:p>
            <a:r>
              <a:rPr lang="sv-SE" b="1" dirty="0">
                <a:latin typeface="Arial Nova Light" panose="020B0304020202020204" pitchFamily="34" charset="0"/>
              </a:rPr>
              <a:t>Dagordning</a:t>
            </a:r>
          </a:p>
        </p:txBody>
      </p:sp>
      <p:sp>
        <p:nvSpPr>
          <p:cNvPr id="3" name="Platshållare för innehåll 2">
            <a:extLst>
              <a:ext uri="{FF2B5EF4-FFF2-40B4-BE49-F238E27FC236}">
                <a16:creationId xmlns:a16="http://schemas.microsoft.com/office/drawing/2014/main" id="{50735477-A733-10C5-CA35-21F90F058F8F}"/>
              </a:ext>
            </a:extLst>
          </p:cNvPr>
          <p:cNvSpPr>
            <a:spLocks noGrp="1"/>
          </p:cNvSpPr>
          <p:nvPr>
            <p:ph idx="1"/>
          </p:nvPr>
        </p:nvSpPr>
        <p:spPr>
          <a:xfrm>
            <a:off x="914400" y="2130425"/>
            <a:ext cx="4735286" cy="3704318"/>
          </a:xfrm>
        </p:spPr>
        <p:txBody>
          <a:bodyPr/>
          <a:lstStyle/>
          <a:p>
            <a:r>
              <a:rPr lang="sv-SE" dirty="0">
                <a:latin typeface="Arial Nova Light" panose="020B0304020202020204" pitchFamily="34" charset="0"/>
              </a:rPr>
              <a:t>Presentation</a:t>
            </a:r>
          </a:p>
          <a:p>
            <a:r>
              <a:rPr lang="sv-SE" dirty="0">
                <a:latin typeface="Arial Nova Light" panose="020B0304020202020204" pitchFamily="34" charset="0"/>
              </a:rPr>
              <a:t>Presentation av laget</a:t>
            </a:r>
          </a:p>
          <a:p>
            <a:r>
              <a:rPr lang="sv-SE" dirty="0">
                <a:latin typeface="Arial Nova Light" panose="020B0304020202020204" pitchFamily="34" charset="0"/>
              </a:rPr>
              <a:t>Årets träningstider</a:t>
            </a:r>
          </a:p>
          <a:p>
            <a:r>
              <a:rPr lang="sv-SE" dirty="0">
                <a:latin typeface="Arial Nova Light" panose="020B0304020202020204" pitchFamily="34" charset="0"/>
              </a:rPr>
              <a:t>Laget.se och </a:t>
            </a:r>
            <a:r>
              <a:rPr lang="sv-SE" dirty="0" err="1">
                <a:latin typeface="Arial Nova Light" panose="020B0304020202020204" pitchFamily="34" charset="0"/>
              </a:rPr>
              <a:t>Supertext</a:t>
            </a:r>
            <a:endParaRPr lang="sv-SE" dirty="0">
              <a:latin typeface="Arial Nova Light" panose="020B0304020202020204" pitchFamily="34" charset="0"/>
            </a:endParaRPr>
          </a:p>
          <a:p>
            <a:r>
              <a:rPr lang="sv-SE" dirty="0">
                <a:latin typeface="Arial Nova Light" panose="020B0304020202020204" pitchFamily="34" charset="0"/>
              </a:rPr>
              <a:t>Våra förväntningar</a:t>
            </a:r>
          </a:p>
          <a:p>
            <a:r>
              <a:rPr lang="sv-SE" dirty="0">
                <a:latin typeface="Arial Nova Light" panose="020B0304020202020204" pitchFamily="34" charset="0"/>
              </a:rPr>
              <a:t>Fler engagerade</a:t>
            </a:r>
          </a:p>
          <a:p>
            <a:r>
              <a:rPr lang="sv-SE" dirty="0">
                <a:latin typeface="Arial Nova Light" panose="020B0304020202020204" pitchFamily="34" charset="0"/>
              </a:rPr>
              <a:t>Övriga frågor</a:t>
            </a:r>
          </a:p>
        </p:txBody>
      </p:sp>
      <p:pic>
        <p:nvPicPr>
          <p:cNvPr id="5" name="Bildobjekt 4">
            <a:extLst>
              <a:ext uri="{FF2B5EF4-FFF2-40B4-BE49-F238E27FC236}">
                <a16:creationId xmlns:a16="http://schemas.microsoft.com/office/drawing/2014/main" id="{DD2B6FBF-AD13-0BAD-F312-6E2F13D206A8}"/>
              </a:ext>
            </a:extLst>
          </p:cNvPr>
          <p:cNvPicPr>
            <a:picLocks noChangeAspect="1"/>
          </p:cNvPicPr>
          <p:nvPr/>
        </p:nvPicPr>
        <p:blipFill>
          <a:blip r:embed="rId2"/>
          <a:stretch>
            <a:fillRect/>
          </a:stretch>
        </p:blipFill>
        <p:spPr>
          <a:xfrm>
            <a:off x="8169173" y="5932220"/>
            <a:ext cx="3930852" cy="800141"/>
          </a:xfrm>
          <a:prstGeom prst="rect">
            <a:avLst/>
          </a:prstGeom>
        </p:spPr>
      </p:pic>
    </p:spTree>
    <p:extLst>
      <p:ext uri="{BB962C8B-B14F-4D97-AF65-F5344CB8AC3E}">
        <p14:creationId xmlns:p14="http://schemas.microsoft.com/office/powerpoint/2010/main" val="20470725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90D1EF6-E116-9F55-4CF3-2EC3A1D6F109}"/>
              </a:ext>
            </a:extLst>
          </p:cNvPr>
          <p:cNvSpPr>
            <a:spLocks noGrp="1"/>
          </p:cNvSpPr>
          <p:nvPr>
            <p:ph type="title"/>
          </p:nvPr>
        </p:nvSpPr>
        <p:spPr>
          <a:xfrm>
            <a:off x="838199" y="365125"/>
            <a:ext cx="10167257" cy="1325563"/>
          </a:xfrm>
        </p:spPr>
        <p:txBody>
          <a:bodyPr/>
          <a:lstStyle/>
          <a:p>
            <a:r>
              <a:rPr lang="sv-SE" b="1" dirty="0">
                <a:latin typeface="Arial Nova Light" panose="020B0304020202020204" pitchFamily="34" charset="0"/>
              </a:rPr>
              <a:t>Presentation</a:t>
            </a:r>
          </a:p>
        </p:txBody>
      </p:sp>
      <p:sp>
        <p:nvSpPr>
          <p:cNvPr id="3" name="Platshållare för innehåll 2">
            <a:extLst>
              <a:ext uri="{FF2B5EF4-FFF2-40B4-BE49-F238E27FC236}">
                <a16:creationId xmlns:a16="http://schemas.microsoft.com/office/drawing/2014/main" id="{19A4B0CB-BEB4-DCD8-1819-F7FC2DDE4AB7}"/>
              </a:ext>
            </a:extLst>
          </p:cNvPr>
          <p:cNvSpPr>
            <a:spLocks noGrp="1"/>
          </p:cNvSpPr>
          <p:nvPr>
            <p:ph idx="1"/>
          </p:nvPr>
        </p:nvSpPr>
        <p:spPr>
          <a:xfrm>
            <a:off x="838200" y="1825625"/>
            <a:ext cx="4865914" cy="3138261"/>
          </a:xfrm>
        </p:spPr>
        <p:txBody>
          <a:bodyPr>
            <a:normAutofit fontScale="92500" lnSpcReduction="20000"/>
          </a:bodyPr>
          <a:lstStyle/>
          <a:p>
            <a:r>
              <a:rPr lang="sv-SE" sz="3600" dirty="0">
                <a:latin typeface="Arial Nova Light" panose="020B0304020202020204" pitchFamily="34" charset="0"/>
              </a:rPr>
              <a:t>Sanna </a:t>
            </a:r>
            <a:r>
              <a:rPr lang="sv-SE" sz="2000" dirty="0">
                <a:latin typeface="Arial Nova Light" panose="020B0304020202020204" pitchFamily="34" charset="0"/>
              </a:rPr>
              <a:t>(p13) Fortsatt tränare</a:t>
            </a:r>
          </a:p>
          <a:p>
            <a:r>
              <a:rPr lang="sv-SE" sz="3600" dirty="0">
                <a:latin typeface="Arial Nova Light" panose="020B0304020202020204" pitchFamily="34" charset="0"/>
              </a:rPr>
              <a:t>Mia </a:t>
            </a:r>
            <a:r>
              <a:rPr lang="sv-SE" sz="2000" dirty="0">
                <a:latin typeface="Arial Nova Light" panose="020B0304020202020204" pitchFamily="34" charset="0"/>
              </a:rPr>
              <a:t>(p13) Fortsatt tränare</a:t>
            </a:r>
          </a:p>
          <a:p>
            <a:r>
              <a:rPr lang="sv-SE" sz="3600" dirty="0">
                <a:latin typeface="Arial Nova Light" panose="020B0304020202020204" pitchFamily="34" charset="0"/>
              </a:rPr>
              <a:t>Anna </a:t>
            </a:r>
            <a:r>
              <a:rPr lang="sv-SE" sz="2000" dirty="0">
                <a:latin typeface="Arial Nova Light" panose="020B0304020202020204" pitchFamily="34" charset="0"/>
              </a:rPr>
              <a:t>(p14) Lagledare</a:t>
            </a:r>
          </a:p>
          <a:p>
            <a:r>
              <a:rPr lang="sv-SE" sz="3600" dirty="0">
                <a:latin typeface="Arial Nova Light" panose="020B0304020202020204" pitchFamily="34" charset="0"/>
              </a:rPr>
              <a:t>Linda </a:t>
            </a:r>
            <a:r>
              <a:rPr lang="sv-SE" sz="2000" dirty="0">
                <a:latin typeface="Arial Nova Light" panose="020B0304020202020204" pitchFamily="34" charset="0"/>
              </a:rPr>
              <a:t>(Bureå p14) schemaläggare</a:t>
            </a:r>
          </a:p>
          <a:p>
            <a:r>
              <a:rPr lang="sv-SE" sz="3600" dirty="0">
                <a:latin typeface="Arial Nova Light" panose="020B0304020202020204" pitchFamily="34" charset="0"/>
              </a:rPr>
              <a:t>Per </a:t>
            </a:r>
            <a:r>
              <a:rPr lang="sv-SE" sz="2000" dirty="0">
                <a:latin typeface="Arial Nova Light" panose="020B0304020202020204" pitchFamily="34" charset="0"/>
              </a:rPr>
              <a:t>(Bureå p14/15) tränare</a:t>
            </a:r>
          </a:p>
          <a:p>
            <a:r>
              <a:rPr lang="sv-SE" sz="3600" dirty="0">
                <a:latin typeface="Arial Nova Light" panose="020B0304020202020204" pitchFamily="34" charset="0"/>
              </a:rPr>
              <a:t>Peter </a:t>
            </a:r>
            <a:r>
              <a:rPr lang="sv-SE" sz="2200" dirty="0">
                <a:latin typeface="Arial Nova Light" panose="020B0304020202020204" pitchFamily="34" charset="0"/>
              </a:rPr>
              <a:t>(p13) Strategisk tränare</a:t>
            </a:r>
            <a:endParaRPr lang="sv-SE" sz="3600" dirty="0">
              <a:latin typeface="Arial Nova Light" panose="020B0304020202020204" pitchFamily="34" charset="0"/>
            </a:endParaRPr>
          </a:p>
        </p:txBody>
      </p:sp>
      <p:pic>
        <p:nvPicPr>
          <p:cNvPr id="5" name="Bildobjekt 4">
            <a:extLst>
              <a:ext uri="{FF2B5EF4-FFF2-40B4-BE49-F238E27FC236}">
                <a16:creationId xmlns:a16="http://schemas.microsoft.com/office/drawing/2014/main" id="{1BFE2D76-B650-AC99-9FE1-B325DB9FA9C5}"/>
              </a:ext>
            </a:extLst>
          </p:cNvPr>
          <p:cNvPicPr>
            <a:picLocks noChangeAspect="1"/>
          </p:cNvPicPr>
          <p:nvPr/>
        </p:nvPicPr>
        <p:blipFill>
          <a:blip r:embed="rId3"/>
          <a:stretch>
            <a:fillRect/>
          </a:stretch>
        </p:blipFill>
        <p:spPr>
          <a:xfrm>
            <a:off x="8141406" y="5920994"/>
            <a:ext cx="3930852" cy="800141"/>
          </a:xfrm>
          <a:prstGeom prst="rect">
            <a:avLst/>
          </a:prstGeom>
        </p:spPr>
      </p:pic>
    </p:spTree>
    <p:extLst>
      <p:ext uri="{BB962C8B-B14F-4D97-AF65-F5344CB8AC3E}">
        <p14:creationId xmlns:p14="http://schemas.microsoft.com/office/powerpoint/2010/main" val="3326406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8ABBDE7-521E-9036-0687-2B4A91D6234F}"/>
              </a:ext>
            </a:extLst>
          </p:cNvPr>
          <p:cNvSpPr>
            <a:spLocks noGrp="1"/>
          </p:cNvSpPr>
          <p:nvPr>
            <p:ph type="title"/>
          </p:nvPr>
        </p:nvSpPr>
        <p:spPr>
          <a:xfrm>
            <a:off x="1132114" y="778783"/>
            <a:ext cx="2547257" cy="1060904"/>
          </a:xfrm>
        </p:spPr>
        <p:txBody>
          <a:bodyPr/>
          <a:lstStyle/>
          <a:p>
            <a:r>
              <a:rPr lang="sv-SE" b="1" dirty="0">
                <a:latin typeface="Arial Nova Light" panose="020B0304020202020204" pitchFamily="34" charset="0"/>
              </a:rPr>
              <a:t>P13/P14</a:t>
            </a:r>
          </a:p>
        </p:txBody>
      </p:sp>
      <p:sp>
        <p:nvSpPr>
          <p:cNvPr id="3" name="Platshållare för innehåll 2">
            <a:extLst>
              <a:ext uri="{FF2B5EF4-FFF2-40B4-BE49-F238E27FC236}">
                <a16:creationId xmlns:a16="http://schemas.microsoft.com/office/drawing/2014/main" id="{AE573C94-A887-A09F-D9DF-F9D789AFBE7F}"/>
              </a:ext>
            </a:extLst>
          </p:cNvPr>
          <p:cNvSpPr>
            <a:spLocks noGrp="1"/>
          </p:cNvSpPr>
          <p:nvPr>
            <p:ph idx="1"/>
          </p:nvPr>
        </p:nvSpPr>
        <p:spPr>
          <a:xfrm>
            <a:off x="936169" y="2597352"/>
            <a:ext cx="5867401" cy="562202"/>
          </a:xfrm>
        </p:spPr>
        <p:txBody>
          <a:bodyPr/>
          <a:lstStyle/>
          <a:p>
            <a:pPr marL="0" indent="0">
              <a:buNone/>
            </a:pPr>
            <a:r>
              <a:rPr lang="sv-SE" dirty="0">
                <a:latin typeface="Arial Nova Light" panose="020B0304020202020204" pitchFamily="34" charset="0"/>
              </a:rPr>
              <a:t>Från att träna ihop till att bli ETT lag</a:t>
            </a:r>
          </a:p>
        </p:txBody>
      </p:sp>
      <p:pic>
        <p:nvPicPr>
          <p:cNvPr id="5" name="Bildobjekt 4">
            <a:extLst>
              <a:ext uri="{FF2B5EF4-FFF2-40B4-BE49-F238E27FC236}">
                <a16:creationId xmlns:a16="http://schemas.microsoft.com/office/drawing/2014/main" id="{C293CB35-9F09-9F86-0356-FC6E37C5321B}"/>
              </a:ext>
            </a:extLst>
          </p:cNvPr>
          <p:cNvPicPr>
            <a:picLocks noChangeAspect="1"/>
          </p:cNvPicPr>
          <p:nvPr/>
        </p:nvPicPr>
        <p:blipFill>
          <a:blip r:embed="rId3"/>
          <a:stretch>
            <a:fillRect/>
          </a:stretch>
        </p:blipFill>
        <p:spPr>
          <a:xfrm>
            <a:off x="8010779" y="5823854"/>
            <a:ext cx="3930852" cy="800141"/>
          </a:xfrm>
          <a:prstGeom prst="rect">
            <a:avLst/>
          </a:prstGeom>
        </p:spPr>
      </p:pic>
      <p:pic>
        <p:nvPicPr>
          <p:cNvPr id="7" name="Bildobjekt 6">
            <a:extLst>
              <a:ext uri="{FF2B5EF4-FFF2-40B4-BE49-F238E27FC236}">
                <a16:creationId xmlns:a16="http://schemas.microsoft.com/office/drawing/2014/main" id="{6F7A463F-6641-D4AA-83EE-0C58CE08A0C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157" b="58072" l="64493" r="87923">
                        <a14:foregroundMark x1="64734" y1="9157" x2="64734" y2="9157"/>
                        <a14:foregroundMark x1="66667" y1="56145" x2="66667" y2="56145"/>
                        <a14:foregroundMark x1="80435" y1="56145" x2="80435" y2="56145"/>
                        <a14:foregroundMark x1="66667" y1="58072" x2="66667" y2="58072"/>
                      </a14:backgroundRemoval>
                    </a14:imgEffect>
                  </a14:imgLayer>
                </a14:imgProps>
              </a:ext>
              <a:ext uri="{28A0092B-C50C-407E-A947-70E740481C1C}">
                <a14:useLocalDpi xmlns:a14="http://schemas.microsoft.com/office/drawing/2010/main" val="0"/>
              </a:ext>
            </a:extLst>
          </a:blip>
          <a:srcRect l="61958" t="5753" r="8852" b="40066"/>
          <a:stretch>
            <a:fillRect/>
          </a:stretch>
        </p:blipFill>
        <p:spPr>
          <a:xfrm>
            <a:off x="9241973" y="365125"/>
            <a:ext cx="2699658" cy="5023138"/>
          </a:xfrm>
          <a:prstGeom prst="rect">
            <a:avLst/>
          </a:prstGeom>
        </p:spPr>
      </p:pic>
      <p:pic>
        <p:nvPicPr>
          <p:cNvPr id="9" name="Bildobjekt 8">
            <a:extLst>
              <a:ext uri="{FF2B5EF4-FFF2-40B4-BE49-F238E27FC236}">
                <a16:creationId xmlns:a16="http://schemas.microsoft.com/office/drawing/2014/main" id="{BD2C3998-95EA-9735-A92F-58A1BEFF5748}"/>
              </a:ext>
            </a:extLst>
          </p:cNvPr>
          <p:cNvPicPr>
            <a:picLocks noChangeAspect="1"/>
          </p:cNvPicPr>
          <p:nvPr/>
        </p:nvPicPr>
        <p:blipFill>
          <a:blip r:embed="rId6">
            <a:extLst>
              <a:ext uri="{BEBA8EAE-BF5A-486C-A8C5-ECC9F3942E4B}">
                <a14:imgProps xmlns:a14="http://schemas.microsoft.com/office/drawing/2010/main">
                  <a14:imgLayer r:embed="rId5">
                    <a14:imgEffect>
                      <a14:backgroundRemoval t="11084" b="46988" l="12802" r="32126">
                        <a14:foregroundMark x1="17391" y1="11325" x2="17391" y2="11325"/>
                        <a14:foregroundMark x1="23913" y1="46988" x2="23913" y2="46988"/>
                      </a14:backgroundRemoval>
                    </a14:imgEffect>
                  </a14:imgLayer>
                </a14:imgProps>
              </a:ext>
              <a:ext uri="{28A0092B-C50C-407E-A947-70E740481C1C}">
                <a14:useLocalDpi xmlns:a14="http://schemas.microsoft.com/office/drawing/2010/main" val="0"/>
              </a:ext>
            </a:extLst>
          </a:blip>
          <a:srcRect l="10758" t="8616" r="65077" b="49376"/>
          <a:stretch>
            <a:fillRect/>
          </a:stretch>
        </p:blipFill>
        <p:spPr>
          <a:xfrm>
            <a:off x="7113815" y="2526350"/>
            <a:ext cx="1948543" cy="3395479"/>
          </a:xfrm>
          <a:prstGeom prst="rect">
            <a:avLst/>
          </a:prstGeom>
        </p:spPr>
      </p:pic>
      <p:pic>
        <p:nvPicPr>
          <p:cNvPr id="11" name="Bildobjekt 10">
            <a:extLst>
              <a:ext uri="{FF2B5EF4-FFF2-40B4-BE49-F238E27FC236}">
                <a16:creationId xmlns:a16="http://schemas.microsoft.com/office/drawing/2014/main" id="{2FC17E9D-8D62-134B-D114-8448182F5790}"/>
              </a:ext>
            </a:extLst>
          </p:cNvPr>
          <p:cNvPicPr>
            <a:picLocks noChangeAspect="1"/>
          </p:cNvPicPr>
          <p:nvPr/>
        </p:nvPicPr>
        <p:blipFill>
          <a:blip r:embed="rId7">
            <a:extLst>
              <a:ext uri="{BEBA8EAE-BF5A-486C-A8C5-ECC9F3942E4B}">
                <a14:imgProps xmlns:a14="http://schemas.microsoft.com/office/drawing/2010/main">
                  <a14:imgLayer r:embed="rId5">
                    <a14:imgEffect>
                      <a14:backgroundRemoval t="60241" b="87229" l="4348" r="44203">
                        <a14:foregroundMark x1="28744" y1="60241" x2="28744" y2="60241"/>
                        <a14:foregroundMark x1="6039" y1="81205" x2="6039" y2="81205"/>
                        <a14:foregroundMark x1="4348" y1="80241" x2="4348" y2="80241"/>
                        <a14:foregroundMark x1="28019" y1="87229" x2="28019" y2="87229"/>
                        <a14:foregroundMark x1="40821" y1="86988" x2="40821" y2="86988"/>
                      </a14:backgroundRemoval>
                    </a14:imgEffect>
                  </a14:imgLayer>
                </a14:imgProps>
              </a:ext>
              <a:ext uri="{28A0092B-C50C-407E-A947-70E740481C1C}">
                <a14:useLocalDpi xmlns:a14="http://schemas.microsoft.com/office/drawing/2010/main" val="0"/>
              </a:ext>
            </a:extLst>
          </a:blip>
          <a:srcRect l="3340" t="57992" r="51201" b="9755"/>
          <a:stretch>
            <a:fillRect/>
          </a:stretch>
        </p:blipFill>
        <p:spPr>
          <a:xfrm>
            <a:off x="2324099" y="3723083"/>
            <a:ext cx="3091543" cy="2198746"/>
          </a:xfrm>
          <a:prstGeom prst="rect">
            <a:avLst/>
          </a:prstGeom>
        </p:spPr>
      </p:pic>
    </p:spTree>
    <p:extLst>
      <p:ext uri="{BB962C8B-B14F-4D97-AF65-F5344CB8AC3E}">
        <p14:creationId xmlns:p14="http://schemas.microsoft.com/office/powerpoint/2010/main" val="2044892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3C4DBA3-A538-1C7D-59E9-CAC5E8A0681C}"/>
              </a:ext>
            </a:extLst>
          </p:cNvPr>
          <p:cNvSpPr>
            <a:spLocks noGrp="1"/>
          </p:cNvSpPr>
          <p:nvPr>
            <p:ph type="title"/>
          </p:nvPr>
        </p:nvSpPr>
        <p:spPr/>
        <p:txBody>
          <a:bodyPr/>
          <a:lstStyle/>
          <a:p>
            <a:r>
              <a:rPr lang="sv-SE" b="1" dirty="0">
                <a:latin typeface="Arial Nova Light" panose="020B0304020202020204" pitchFamily="34" charset="0"/>
              </a:rPr>
              <a:t>Träningstider</a:t>
            </a:r>
          </a:p>
        </p:txBody>
      </p:sp>
      <p:sp>
        <p:nvSpPr>
          <p:cNvPr id="3" name="Platshållare för innehåll 2">
            <a:extLst>
              <a:ext uri="{FF2B5EF4-FFF2-40B4-BE49-F238E27FC236}">
                <a16:creationId xmlns:a16="http://schemas.microsoft.com/office/drawing/2014/main" id="{D4B8A789-E203-E6A0-5F99-43F4B9A36507}"/>
              </a:ext>
            </a:extLst>
          </p:cNvPr>
          <p:cNvSpPr>
            <a:spLocks noGrp="1"/>
          </p:cNvSpPr>
          <p:nvPr>
            <p:ph idx="1"/>
          </p:nvPr>
        </p:nvSpPr>
        <p:spPr>
          <a:xfrm>
            <a:off x="674914" y="1625590"/>
            <a:ext cx="10515600" cy="4351338"/>
          </a:xfrm>
        </p:spPr>
        <p:txBody>
          <a:bodyPr>
            <a:normAutofit/>
          </a:bodyPr>
          <a:lstStyle/>
          <a:p>
            <a:r>
              <a:rPr lang="sv-SE" dirty="0">
                <a:latin typeface="Arial Nova Light" panose="020B0304020202020204" pitchFamily="34" charset="0"/>
              </a:rPr>
              <a:t>Måndagar 17:00 – 18:15   Balder B</a:t>
            </a:r>
          </a:p>
          <a:p>
            <a:endParaRPr lang="sv-SE" dirty="0">
              <a:latin typeface="Arial Nova Light" panose="020B0304020202020204" pitchFamily="34" charset="0"/>
            </a:endParaRPr>
          </a:p>
          <a:p>
            <a:r>
              <a:rPr lang="sv-SE" dirty="0">
                <a:latin typeface="Arial Nova Light" panose="020B0304020202020204" pitchFamily="34" charset="0"/>
              </a:rPr>
              <a:t>Tisdagar    18:00 – 19:15   Balder B</a:t>
            </a:r>
          </a:p>
          <a:p>
            <a:endParaRPr lang="sv-SE" dirty="0">
              <a:latin typeface="Arial Nova Light" panose="020B0304020202020204" pitchFamily="34" charset="0"/>
            </a:endParaRPr>
          </a:p>
          <a:p>
            <a:r>
              <a:rPr lang="sv-SE" dirty="0">
                <a:latin typeface="Arial Nova Light" panose="020B0304020202020204" pitchFamily="34" charset="0"/>
              </a:rPr>
              <a:t>Torsdagar  19:00 – 20:00  </a:t>
            </a:r>
            <a:r>
              <a:rPr lang="sv-SE" dirty="0" err="1">
                <a:latin typeface="Arial Nova Light" panose="020B0304020202020204" pitchFamily="34" charset="0"/>
              </a:rPr>
              <a:t>Sörböles</a:t>
            </a:r>
            <a:r>
              <a:rPr lang="sv-SE" dirty="0">
                <a:latin typeface="Arial Nova Light" panose="020B0304020202020204" pitchFamily="34" charset="0"/>
              </a:rPr>
              <a:t> idrottshall </a:t>
            </a:r>
          </a:p>
          <a:p>
            <a:pPr marL="0" indent="0">
              <a:buNone/>
            </a:pPr>
            <a:r>
              <a:rPr lang="sv-SE" dirty="0">
                <a:latin typeface="Arial Nova Light" panose="020B0304020202020204" pitchFamily="34" charset="0"/>
              </a:rPr>
              <a:t>                                                       (fr.o.m mitten av oktober)</a:t>
            </a:r>
          </a:p>
          <a:p>
            <a:pPr marL="0" indent="0">
              <a:buNone/>
            </a:pPr>
            <a:endParaRPr lang="sv-SE" sz="1200" dirty="0">
              <a:latin typeface="Arial Nova Light" panose="020B0304020202020204" pitchFamily="34" charset="0"/>
            </a:endParaRPr>
          </a:p>
          <a:p>
            <a:pPr marL="0" indent="0">
              <a:buNone/>
            </a:pPr>
            <a:r>
              <a:rPr lang="sv-SE" sz="3200" dirty="0">
                <a:latin typeface="Arial Nova Light" panose="020B0304020202020204" pitchFamily="34" charset="0"/>
              </a:rPr>
              <a:t>OBS! </a:t>
            </a:r>
            <a:r>
              <a:rPr lang="sv-SE" dirty="0">
                <a:latin typeface="Arial Nova Light" panose="020B0304020202020204" pitchFamily="34" charset="0"/>
              </a:rPr>
              <a:t>Vid träningstidens start ska man vara ombytt och färdig att starta träningen. Satsa 10min i förväg för att hinna prata av er.</a:t>
            </a:r>
            <a:endParaRPr lang="sv-SE" sz="3200" dirty="0">
              <a:latin typeface="Arial Nova Light" panose="020B0304020202020204" pitchFamily="34" charset="0"/>
            </a:endParaRPr>
          </a:p>
          <a:p>
            <a:pPr marL="0" indent="0">
              <a:buNone/>
            </a:pPr>
            <a:endParaRPr lang="sv-SE" dirty="0"/>
          </a:p>
          <a:p>
            <a:pPr marL="0" indent="0">
              <a:buNone/>
            </a:pPr>
            <a:endParaRPr lang="sv-SE" dirty="0"/>
          </a:p>
        </p:txBody>
      </p:sp>
      <p:pic>
        <p:nvPicPr>
          <p:cNvPr id="5" name="Bildobjekt 4">
            <a:extLst>
              <a:ext uri="{FF2B5EF4-FFF2-40B4-BE49-F238E27FC236}">
                <a16:creationId xmlns:a16="http://schemas.microsoft.com/office/drawing/2014/main" id="{F6B6E37E-3348-E934-8741-961B1A4B84B6}"/>
              </a:ext>
            </a:extLst>
          </p:cNvPr>
          <p:cNvPicPr>
            <a:picLocks noChangeAspect="1"/>
          </p:cNvPicPr>
          <p:nvPr/>
        </p:nvPicPr>
        <p:blipFill>
          <a:blip r:embed="rId3"/>
          <a:stretch>
            <a:fillRect/>
          </a:stretch>
        </p:blipFill>
        <p:spPr>
          <a:xfrm>
            <a:off x="8184948" y="5911829"/>
            <a:ext cx="3930852" cy="800141"/>
          </a:xfrm>
          <a:prstGeom prst="rect">
            <a:avLst/>
          </a:prstGeom>
        </p:spPr>
      </p:pic>
      <p:pic>
        <p:nvPicPr>
          <p:cNvPr id="7" name="Bild 6" descr="Ring signal klocka">
            <a:extLst>
              <a:ext uri="{FF2B5EF4-FFF2-40B4-BE49-F238E27FC236}">
                <a16:creationId xmlns:a16="http://schemas.microsoft.com/office/drawing/2014/main" id="{E44D3A64-4245-4DBB-C1CB-9BACEE6F46A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165986" y="592345"/>
            <a:ext cx="2324781" cy="2690888"/>
          </a:xfrm>
          <a:prstGeom prst="rect">
            <a:avLst/>
          </a:prstGeom>
        </p:spPr>
      </p:pic>
    </p:spTree>
    <p:extLst>
      <p:ext uri="{BB962C8B-B14F-4D97-AF65-F5344CB8AC3E}">
        <p14:creationId xmlns:p14="http://schemas.microsoft.com/office/powerpoint/2010/main" val="1189745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56F4CC-4404-734C-E40F-3893F5B7A762}"/>
              </a:ext>
            </a:extLst>
          </p:cNvPr>
          <p:cNvSpPr>
            <a:spLocks noGrp="1"/>
          </p:cNvSpPr>
          <p:nvPr>
            <p:ph type="title"/>
          </p:nvPr>
        </p:nvSpPr>
        <p:spPr>
          <a:xfrm>
            <a:off x="838200" y="365125"/>
            <a:ext cx="5867400" cy="1325563"/>
          </a:xfrm>
        </p:spPr>
        <p:txBody>
          <a:bodyPr/>
          <a:lstStyle/>
          <a:p>
            <a:r>
              <a:rPr lang="sv-SE" dirty="0">
                <a:latin typeface="Arial Nova Light" panose="020B0304020202020204" pitchFamily="34" charset="0"/>
              </a:rPr>
              <a:t>Laget.se och </a:t>
            </a:r>
            <a:r>
              <a:rPr lang="sv-SE" dirty="0" err="1">
                <a:latin typeface="Arial Nova Light" panose="020B0304020202020204" pitchFamily="34" charset="0"/>
              </a:rPr>
              <a:t>supertext</a:t>
            </a:r>
            <a:endParaRPr lang="sv-SE" dirty="0">
              <a:latin typeface="Arial Nova Light" panose="020B0304020202020204" pitchFamily="34" charset="0"/>
            </a:endParaRPr>
          </a:p>
        </p:txBody>
      </p:sp>
      <p:pic>
        <p:nvPicPr>
          <p:cNvPr id="7" name="Platshållare för innehåll 6">
            <a:extLst>
              <a:ext uri="{FF2B5EF4-FFF2-40B4-BE49-F238E27FC236}">
                <a16:creationId xmlns:a16="http://schemas.microsoft.com/office/drawing/2014/main" id="{8F0E2D1A-640A-6DF7-D658-948F12D2D1CE}"/>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38200" y="4223656"/>
            <a:ext cx="1802380" cy="1802380"/>
          </a:xfrm>
        </p:spPr>
      </p:pic>
      <p:pic>
        <p:nvPicPr>
          <p:cNvPr id="5" name="Bildobjekt 4">
            <a:extLst>
              <a:ext uri="{FF2B5EF4-FFF2-40B4-BE49-F238E27FC236}">
                <a16:creationId xmlns:a16="http://schemas.microsoft.com/office/drawing/2014/main" id="{ACB32B80-7AD5-87E5-0A6F-4E7777167FBA}"/>
              </a:ext>
            </a:extLst>
          </p:cNvPr>
          <p:cNvPicPr>
            <a:picLocks noChangeAspect="1"/>
          </p:cNvPicPr>
          <p:nvPr/>
        </p:nvPicPr>
        <p:blipFill>
          <a:blip r:embed="rId5"/>
          <a:stretch>
            <a:fillRect/>
          </a:stretch>
        </p:blipFill>
        <p:spPr>
          <a:xfrm>
            <a:off x="8261148" y="5926890"/>
            <a:ext cx="3930852" cy="800141"/>
          </a:xfrm>
          <a:prstGeom prst="rect">
            <a:avLst/>
          </a:prstGeom>
        </p:spPr>
      </p:pic>
      <p:pic>
        <p:nvPicPr>
          <p:cNvPr id="9" name="Bildobjekt 8">
            <a:extLst>
              <a:ext uri="{FF2B5EF4-FFF2-40B4-BE49-F238E27FC236}">
                <a16:creationId xmlns:a16="http://schemas.microsoft.com/office/drawing/2014/main" id="{16E3F594-F93C-544C-FE05-8F974B48114F}"/>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868533" y="2002971"/>
            <a:ext cx="1741714" cy="1741714"/>
          </a:xfrm>
          <a:prstGeom prst="rect">
            <a:avLst/>
          </a:prstGeom>
        </p:spPr>
      </p:pic>
      <p:sp>
        <p:nvSpPr>
          <p:cNvPr id="10" name="textruta 9">
            <a:extLst>
              <a:ext uri="{FF2B5EF4-FFF2-40B4-BE49-F238E27FC236}">
                <a16:creationId xmlns:a16="http://schemas.microsoft.com/office/drawing/2014/main" id="{B57509D8-0679-0D56-38CF-BCDDCA34C6F2}"/>
              </a:ext>
            </a:extLst>
          </p:cNvPr>
          <p:cNvSpPr txBox="1"/>
          <p:nvPr/>
        </p:nvSpPr>
        <p:spPr>
          <a:xfrm>
            <a:off x="2862945" y="2273663"/>
            <a:ext cx="3374570" cy="1200329"/>
          </a:xfrm>
          <a:prstGeom prst="rect">
            <a:avLst/>
          </a:prstGeom>
          <a:noFill/>
        </p:spPr>
        <p:txBody>
          <a:bodyPr wrap="square" rtlCol="0">
            <a:spAutoFit/>
          </a:bodyPr>
          <a:lstStyle/>
          <a:p>
            <a:r>
              <a:rPr lang="sv-SE" sz="2400" dirty="0">
                <a:latin typeface="Arial Nova Light" panose="020B0304020202020204" pitchFamily="34" charset="0"/>
              </a:rPr>
              <a:t>Nyheter/ info</a:t>
            </a:r>
          </a:p>
          <a:p>
            <a:r>
              <a:rPr lang="sv-SE" sz="2400" dirty="0">
                <a:latin typeface="Arial Nova Light" panose="020B0304020202020204" pitchFamily="34" charset="0"/>
              </a:rPr>
              <a:t>Kallelser</a:t>
            </a:r>
          </a:p>
          <a:p>
            <a:r>
              <a:rPr lang="sv-SE" sz="2400" dirty="0">
                <a:latin typeface="Arial Nova Light" panose="020B0304020202020204" pitchFamily="34" charset="0"/>
              </a:rPr>
              <a:t>Kontaktuppgifter</a:t>
            </a:r>
          </a:p>
        </p:txBody>
      </p:sp>
      <p:sp>
        <p:nvSpPr>
          <p:cNvPr id="11" name="textruta 10">
            <a:extLst>
              <a:ext uri="{FF2B5EF4-FFF2-40B4-BE49-F238E27FC236}">
                <a16:creationId xmlns:a16="http://schemas.microsoft.com/office/drawing/2014/main" id="{F145E592-CE81-6A5E-8522-42EBE6F430D5}"/>
              </a:ext>
            </a:extLst>
          </p:cNvPr>
          <p:cNvSpPr txBox="1"/>
          <p:nvPr/>
        </p:nvSpPr>
        <p:spPr>
          <a:xfrm>
            <a:off x="3156856" y="4456367"/>
            <a:ext cx="1802380" cy="400110"/>
          </a:xfrm>
          <a:prstGeom prst="rect">
            <a:avLst/>
          </a:prstGeom>
          <a:noFill/>
        </p:spPr>
        <p:txBody>
          <a:bodyPr wrap="square" rtlCol="0">
            <a:spAutoFit/>
          </a:bodyPr>
          <a:lstStyle/>
          <a:p>
            <a:r>
              <a:rPr lang="sv-SE" sz="2000" dirty="0">
                <a:latin typeface="Arial Nova Light" panose="020B0304020202020204" pitchFamily="34" charset="0"/>
              </a:rPr>
              <a:t>Snabb</a:t>
            </a:r>
          </a:p>
        </p:txBody>
      </p:sp>
    </p:spTree>
    <p:extLst>
      <p:ext uri="{BB962C8B-B14F-4D97-AF65-F5344CB8AC3E}">
        <p14:creationId xmlns:p14="http://schemas.microsoft.com/office/powerpoint/2010/main" val="2520188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46B043-5E35-02D0-51F1-3FC76E89F0EA}"/>
              </a:ext>
            </a:extLst>
          </p:cNvPr>
          <p:cNvSpPr>
            <a:spLocks noGrp="1"/>
          </p:cNvSpPr>
          <p:nvPr>
            <p:ph type="title"/>
          </p:nvPr>
        </p:nvSpPr>
        <p:spPr/>
        <p:txBody>
          <a:bodyPr/>
          <a:lstStyle/>
          <a:p>
            <a:r>
              <a:rPr lang="sv-SE" dirty="0"/>
              <a:t>Förväntningar – våra och era</a:t>
            </a:r>
          </a:p>
        </p:txBody>
      </p:sp>
      <p:sp>
        <p:nvSpPr>
          <p:cNvPr id="3" name="Platshållare för innehåll 2">
            <a:extLst>
              <a:ext uri="{FF2B5EF4-FFF2-40B4-BE49-F238E27FC236}">
                <a16:creationId xmlns:a16="http://schemas.microsoft.com/office/drawing/2014/main" id="{0A94289E-4FCE-E3F1-754F-1CB4614C2580}"/>
              </a:ext>
            </a:extLst>
          </p:cNvPr>
          <p:cNvSpPr>
            <a:spLocks noGrp="1"/>
          </p:cNvSpPr>
          <p:nvPr>
            <p:ph idx="1"/>
          </p:nvPr>
        </p:nvSpPr>
        <p:spPr>
          <a:xfrm>
            <a:off x="838200" y="1825625"/>
            <a:ext cx="4386943" cy="4351338"/>
          </a:xfrm>
        </p:spPr>
        <p:txBody>
          <a:bodyPr/>
          <a:lstStyle/>
          <a:p>
            <a:pPr marL="0" indent="0">
              <a:buNone/>
            </a:pPr>
            <a:r>
              <a:rPr lang="sv-SE" dirty="0"/>
              <a:t>På killarna</a:t>
            </a:r>
          </a:p>
          <a:p>
            <a:pPr marL="0" indent="0">
              <a:buNone/>
            </a:pPr>
            <a:endParaRPr lang="sv-SE" dirty="0"/>
          </a:p>
          <a:p>
            <a:pPr marL="0" indent="0">
              <a:buNone/>
            </a:pPr>
            <a:r>
              <a:rPr lang="sv-SE" dirty="0"/>
              <a:t>På er vårdnadshavare</a:t>
            </a:r>
          </a:p>
          <a:p>
            <a:pPr marL="0" indent="0">
              <a:buNone/>
            </a:pPr>
            <a:endParaRPr lang="sv-SE" dirty="0"/>
          </a:p>
          <a:p>
            <a:pPr marL="0" indent="0">
              <a:buNone/>
            </a:pPr>
            <a:r>
              <a:rPr lang="sv-SE" dirty="0"/>
              <a:t>På oss</a:t>
            </a:r>
          </a:p>
          <a:p>
            <a:pPr marL="0" indent="0">
              <a:buNone/>
            </a:pPr>
            <a:endParaRPr lang="sv-SE" dirty="0"/>
          </a:p>
        </p:txBody>
      </p:sp>
      <p:pic>
        <p:nvPicPr>
          <p:cNvPr id="5" name="Bildobjekt 4">
            <a:extLst>
              <a:ext uri="{FF2B5EF4-FFF2-40B4-BE49-F238E27FC236}">
                <a16:creationId xmlns:a16="http://schemas.microsoft.com/office/drawing/2014/main" id="{BCAECDC4-62E9-E816-FDB4-87AF030367D1}"/>
              </a:ext>
            </a:extLst>
          </p:cNvPr>
          <p:cNvPicPr>
            <a:picLocks noChangeAspect="1"/>
          </p:cNvPicPr>
          <p:nvPr/>
        </p:nvPicPr>
        <p:blipFill>
          <a:blip r:embed="rId3"/>
          <a:stretch>
            <a:fillRect/>
          </a:stretch>
        </p:blipFill>
        <p:spPr>
          <a:xfrm>
            <a:off x="6322145" y="2441639"/>
            <a:ext cx="3378374" cy="1682836"/>
          </a:xfrm>
          <a:prstGeom prst="rect">
            <a:avLst/>
          </a:prstGeom>
        </p:spPr>
      </p:pic>
      <p:pic>
        <p:nvPicPr>
          <p:cNvPr id="7" name="Bildobjekt 6">
            <a:extLst>
              <a:ext uri="{FF2B5EF4-FFF2-40B4-BE49-F238E27FC236}">
                <a16:creationId xmlns:a16="http://schemas.microsoft.com/office/drawing/2014/main" id="{ECAA05D1-1B44-F5A9-2B27-8B9A7D4E7DEE}"/>
              </a:ext>
            </a:extLst>
          </p:cNvPr>
          <p:cNvPicPr>
            <a:picLocks noChangeAspect="1"/>
          </p:cNvPicPr>
          <p:nvPr/>
        </p:nvPicPr>
        <p:blipFill>
          <a:blip r:embed="rId4"/>
          <a:stretch>
            <a:fillRect/>
          </a:stretch>
        </p:blipFill>
        <p:spPr>
          <a:xfrm>
            <a:off x="8119634" y="5948662"/>
            <a:ext cx="3930852" cy="800141"/>
          </a:xfrm>
          <a:prstGeom prst="rect">
            <a:avLst/>
          </a:prstGeom>
        </p:spPr>
      </p:pic>
    </p:spTree>
    <p:extLst>
      <p:ext uri="{BB962C8B-B14F-4D97-AF65-F5344CB8AC3E}">
        <p14:creationId xmlns:p14="http://schemas.microsoft.com/office/powerpoint/2010/main" val="183052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F4BE8C-EB0E-D134-D94F-B81070E7F23F}"/>
              </a:ext>
            </a:extLst>
          </p:cNvPr>
          <p:cNvSpPr>
            <a:spLocks noGrp="1"/>
          </p:cNvSpPr>
          <p:nvPr>
            <p:ph type="title"/>
          </p:nvPr>
        </p:nvSpPr>
        <p:spPr/>
        <p:txBody>
          <a:bodyPr/>
          <a:lstStyle/>
          <a:p>
            <a:r>
              <a:rPr lang="sv-SE" dirty="0">
                <a:latin typeface="Arial Nova Light" panose="020B0304020202020204" pitchFamily="34" charset="0"/>
              </a:rPr>
              <a:t>Vi behöver fler engagerade</a:t>
            </a:r>
          </a:p>
        </p:txBody>
      </p:sp>
      <p:sp>
        <p:nvSpPr>
          <p:cNvPr id="3" name="Platshållare för innehåll 2">
            <a:extLst>
              <a:ext uri="{FF2B5EF4-FFF2-40B4-BE49-F238E27FC236}">
                <a16:creationId xmlns:a16="http://schemas.microsoft.com/office/drawing/2014/main" id="{D52822BB-DFED-2CF0-D800-CAE470893CD4}"/>
              </a:ext>
            </a:extLst>
          </p:cNvPr>
          <p:cNvSpPr>
            <a:spLocks noGrp="1"/>
          </p:cNvSpPr>
          <p:nvPr>
            <p:ph idx="1"/>
          </p:nvPr>
        </p:nvSpPr>
        <p:spPr/>
        <p:txBody>
          <a:bodyPr>
            <a:normAutofit/>
          </a:bodyPr>
          <a:lstStyle/>
          <a:p>
            <a:pPr marL="0" indent="0">
              <a:buNone/>
            </a:pPr>
            <a:r>
              <a:rPr lang="sv-SE" sz="3200" dirty="0">
                <a:latin typeface="Arial Nova Light" panose="020B0304020202020204" pitchFamily="34" charset="0"/>
              </a:rPr>
              <a:t>Ansvarig att göra schema för försäljning och </a:t>
            </a:r>
            <a:r>
              <a:rPr lang="sv-SE" sz="3200" dirty="0" err="1">
                <a:latin typeface="Arial Nova Light" panose="020B0304020202020204" pitchFamily="34" charset="0"/>
              </a:rPr>
              <a:t>sekreteriat</a:t>
            </a:r>
            <a:r>
              <a:rPr lang="sv-SE" sz="3200" dirty="0">
                <a:latin typeface="Arial Nova Light" panose="020B0304020202020204" pitchFamily="34" charset="0"/>
              </a:rPr>
              <a:t> hemmamatcher</a:t>
            </a:r>
          </a:p>
          <a:p>
            <a:pPr marL="0" indent="0">
              <a:buNone/>
            </a:pPr>
            <a:r>
              <a:rPr lang="sv-SE" sz="2000" dirty="0">
                <a:latin typeface="Arial Nova Light" panose="020B0304020202020204" pitchFamily="34" charset="0"/>
              </a:rPr>
              <a:t>Denne tar hand om fikalådan och fyller på den hos Anna (på </a:t>
            </a:r>
            <a:r>
              <a:rPr lang="sv-SE" sz="2000" dirty="0" err="1">
                <a:latin typeface="Arial Nova Light" panose="020B0304020202020204" pitchFamily="34" charset="0"/>
              </a:rPr>
              <a:t>bågvägen</a:t>
            </a:r>
            <a:r>
              <a:rPr lang="sv-SE" sz="2000" dirty="0">
                <a:latin typeface="Arial Nova Light" panose="020B0304020202020204" pitchFamily="34" charset="0"/>
              </a:rPr>
              <a:t>) vid behov</a:t>
            </a:r>
            <a:endParaRPr lang="sv-SE" sz="1800" dirty="0">
              <a:latin typeface="Arial Nova Light" panose="020B0304020202020204" pitchFamily="34" charset="0"/>
            </a:endParaRPr>
          </a:p>
          <a:p>
            <a:pPr marL="0" indent="0">
              <a:buNone/>
            </a:pPr>
            <a:r>
              <a:rPr lang="sv-SE" sz="2000" dirty="0">
                <a:latin typeface="Arial Nova Light" panose="020B0304020202020204" pitchFamily="34" charset="0"/>
              </a:rPr>
              <a:t>Schema skrivs och det är sedan upp till den  enskilde att byta med någon om det inte skulle passa</a:t>
            </a:r>
          </a:p>
          <a:p>
            <a:pPr marL="0" indent="0">
              <a:buNone/>
            </a:pPr>
            <a:r>
              <a:rPr lang="sv-SE" sz="3200" dirty="0">
                <a:latin typeface="Arial Nova Light" panose="020B0304020202020204" pitchFamily="34" charset="0"/>
              </a:rPr>
              <a:t>Ansvarig: Linda</a:t>
            </a:r>
          </a:p>
          <a:p>
            <a:pPr marL="0" indent="0">
              <a:buNone/>
            </a:pPr>
            <a:r>
              <a:rPr lang="sv-SE" sz="2400" dirty="0">
                <a:latin typeface="Arial Nova Light" panose="020B0304020202020204" pitchFamily="34" charset="0"/>
              </a:rPr>
              <a:t>Linda kommer även skriva ett schema över vilka träningar en vuxen är med och hjälper ledare</a:t>
            </a:r>
          </a:p>
          <a:p>
            <a:pPr marL="0" indent="0">
              <a:buNone/>
            </a:pPr>
            <a:r>
              <a:rPr lang="sv-SE" sz="3200" b="1" dirty="0">
                <a:latin typeface="Arial Nova Light" panose="020B0304020202020204" pitchFamily="34" charset="0"/>
              </a:rPr>
              <a:t>Lagledare: Anna</a:t>
            </a:r>
          </a:p>
          <a:p>
            <a:pPr marL="0" indent="0">
              <a:buNone/>
            </a:pPr>
            <a:endParaRPr lang="sv-SE" sz="3600" b="1" dirty="0">
              <a:latin typeface="Arial Nova Light" panose="020B0304020202020204" pitchFamily="34" charset="0"/>
            </a:endParaRPr>
          </a:p>
        </p:txBody>
      </p:sp>
      <p:pic>
        <p:nvPicPr>
          <p:cNvPr id="5" name="Bildobjekt 4">
            <a:extLst>
              <a:ext uri="{FF2B5EF4-FFF2-40B4-BE49-F238E27FC236}">
                <a16:creationId xmlns:a16="http://schemas.microsoft.com/office/drawing/2014/main" id="{F96E29B0-877E-29B7-F0EB-191CB1B4836A}"/>
              </a:ext>
            </a:extLst>
          </p:cNvPr>
          <p:cNvPicPr>
            <a:picLocks noChangeAspect="1"/>
          </p:cNvPicPr>
          <p:nvPr/>
        </p:nvPicPr>
        <p:blipFill>
          <a:blip r:embed="rId2"/>
          <a:stretch>
            <a:fillRect/>
          </a:stretch>
        </p:blipFill>
        <p:spPr>
          <a:xfrm>
            <a:off x="8076091" y="5911829"/>
            <a:ext cx="3930852" cy="800141"/>
          </a:xfrm>
          <a:prstGeom prst="rect">
            <a:avLst/>
          </a:prstGeom>
        </p:spPr>
      </p:pic>
    </p:spTree>
    <p:extLst>
      <p:ext uri="{BB962C8B-B14F-4D97-AF65-F5344CB8AC3E}">
        <p14:creationId xmlns:p14="http://schemas.microsoft.com/office/powerpoint/2010/main" val="670005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F21DC-6262-ED9C-EA1E-93BAD2A5FEF3}"/>
              </a:ext>
            </a:extLst>
          </p:cNvPr>
          <p:cNvSpPr>
            <a:spLocks noGrp="1"/>
          </p:cNvSpPr>
          <p:nvPr>
            <p:ph type="title"/>
          </p:nvPr>
        </p:nvSpPr>
        <p:spPr/>
        <p:txBody>
          <a:bodyPr/>
          <a:lstStyle/>
          <a:p>
            <a:r>
              <a:rPr lang="sv-SE" dirty="0">
                <a:latin typeface="Arial Nova Light" panose="020B0304020202020204" pitchFamily="34" charset="0"/>
              </a:rPr>
              <a:t>Övriga frågor</a:t>
            </a:r>
          </a:p>
        </p:txBody>
      </p:sp>
      <p:pic>
        <p:nvPicPr>
          <p:cNvPr id="5" name="Video 4" title="Neon rosa frågetecken">
            <a:hlinkClick r:id="" action="ppaction://media"/>
            <a:extLst>
              <a:ext uri="{FF2B5EF4-FFF2-40B4-BE49-F238E27FC236}">
                <a16:creationId xmlns:a16="http://schemas.microsoft.com/office/drawing/2014/main" id="{81025F98-617F-9897-CEE9-F487690FC29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051957" y="1690688"/>
            <a:ext cx="8088086" cy="4549549"/>
          </a:xfrm>
          <a:prstGeom prst="rect">
            <a:avLst/>
          </a:prstGeom>
        </p:spPr>
      </p:pic>
      <p:pic>
        <p:nvPicPr>
          <p:cNvPr id="7" name="Bildobjekt 6">
            <a:extLst>
              <a:ext uri="{FF2B5EF4-FFF2-40B4-BE49-F238E27FC236}">
                <a16:creationId xmlns:a16="http://schemas.microsoft.com/office/drawing/2014/main" id="{4F5A2D18-79DA-9CAC-BD94-BA6C32ED55CB}"/>
              </a:ext>
            </a:extLst>
          </p:cNvPr>
          <p:cNvPicPr>
            <a:picLocks noChangeAspect="1"/>
          </p:cNvPicPr>
          <p:nvPr/>
        </p:nvPicPr>
        <p:blipFill>
          <a:blip r:embed="rId5"/>
          <a:stretch>
            <a:fillRect/>
          </a:stretch>
        </p:blipFill>
        <p:spPr>
          <a:xfrm>
            <a:off x="8174617" y="5926890"/>
            <a:ext cx="3930852" cy="800141"/>
          </a:xfrm>
          <a:prstGeom prst="rect">
            <a:avLst/>
          </a:prstGeom>
        </p:spPr>
      </p:pic>
      <p:sp>
        <p:nvSpPr>
          <p:cNvPr id="3" name="textruta 2">
            <a:extLst>
              <a:ext uri="{FF2B5EF4-FFF2-40B4-BE49-F238E27FC236}">
                <a16:creationId xmlns:a16="http://schemas.microsoft.com/office/drawing/2014/main" id="{6070DF53-41D2-D1F5-49A4-C8AB815F8F3F}"/>
              </a:ext>
            </a:extLst>
          </p:cNvPr>
          <p:cNvSpPr txBox="1"/>
          <p:nvPr/>
        </p:nvSpPr>
        <p:spPr>
          <a:xfrm>
            <a:off x="838200" y="2035629"/>
            <a:ext cx="3995057" cy="2308324"/>
          </a:xfrm>
          <a:prstGeom prst="rect">
            <a:avLst/>
          </a:prstGeom>
          <a:noFill/>
        </p:spPr>
        <p:txBody>
          <a:bodyPr wrap="square" rtlCol="0">
            <a:spAutoFit/>
          </a:bodyPr>
          <a:lstStyle/>
          <a:p>
            <a:r>
              <a:rPr lang="sv-SE" dirty="0"/>
              <a:t>IBS färger är svarta shorts och svarta sockar. Långbyxor kräver </a:t>
            </a:r>
            <a:r>
              <a:rPr lang="sv-SE" dirty="0" err="1"/>
              <a:t>dispans</a:t>
            </a:r>
            <a:r>
              <a:rPr lang="sv-SE" dirty="0"/>
              <a:t>.</a:t>
            </a:r>
          </a:p>
          <a:p>
            <a:endParaRPr lang="sv-SE" dirty="0"/>
          </a:p>
          <a:p>
            <a:r>
              <a:rPr lang="sv-SE" dirty="0"/>
              <a:t>Laget tar hand om matchtröjor.</a:t>
            </a:r>
          </a:p>
          <a:p>
            <a:endParaRPr lang="sv-SE" dirty="0"/>
          </a:p>
          <a:p>
            <a:r>
              <a:rPr lang="sv-SE" dirty="0"/>
              <a:t>Inga smycken godkänns på match.</a:t>
            </a:r>
          </a:p>
          <a:p>
            <a:endParaRPr lang="sv-SE" dirty="0"/>
          </a:p>
          <a:p>
            <a:r>
              <a:rPr lang="sv-SE" dirty="0"/>
              <a:t>Glasögon är obligatoriskt. </a:t>
            </a:r>
          </a:p>
        </p:txBody>
      </p:sp>
    </p:spTree>
    <p:extLst>
      <p:ext uri="{BB962C8B-B14F-4D97-AF65-F5344CB8AC3E}">
        <p14:creationId xmlns:p14="http://schemas.microsoft.com/office/powerpoint/2010/main" val="306769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1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TotalTime>
  <Words>683</Words>
  <Application>Microsoft Office PowerPoint</Application>
  <PresentationFormat>Bredbild</PresentationFormat>
  <Paragraphs>71</Paragraphs>
  <Slides>9</Slides>
  <Notes>5</Notes>
  <HiddenSlides>0</HiddenSlides>
  <MMClips>1</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9</vt:i4>
      </vt:variant>
    </vt:vector>
  </HeadingPairs>
  <TitlesOfParts>
    <vt:vector size="14" baseType="lpstr">
      <vt:lpstr>Aptos</vt:lpstr>
      <vt:lpstr>Aptos Display</vt:lpstr>
      <vt:lpstr>Arial</vt:lpstr>
      <vt:lpstr>Arial Nova Light</vt:lpstr>
      <vt:lpstr>Office-tema</vt:lpstr>
      <vt:lpstr>PowerPoint-presentation</vt:lpstr>
      <vt:lpstr>Dagordning</vt:lpstr>
      <vt:lpstr>Presentation</vt:lpstr>
      <vt:lpstr>P13/P14</vt:lpstr>
      <vt:lpstr>Träningstider</vt:lpstr>
      <vt:lpstr>Laget.se och supertext</vt:lpstr>
      <vt:lpstr>Förväntningar – våra och era</vt:lpstr>
      <vt:lpstr>Vi behöver fler engagerade</vt:lpstr>
      <vt:lpstr>Övriga frågor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Mia Sommar</dc:creator>
  <cp:lastModifiedBy>Mia Sommar</cp:lastModifiedBy>
  <cp:revision>1</cp:revision>
  <dcterms:created xsi:type="dcterms:W3CDTF">2026-09-04T06:18:57Z</dcterms:created>
  <dcterms:modified xsi:type="dcterms:W3CDTF">2026-09-20T19:57:09Z</dcterms:modified>
</cp:coreProperties>
</file>