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58" r:id="rId4"/>
    <p:sldId id="259" r:id="rId5"/>
    <p:sldId id="261" r:id="rId6"/>
    <p:sldId id="262" r:id="rId7"/>
    <p:sldId id="274" r:id="rId8"/>
    <p:sldId id="275" r:id="rId9"/>
    <p:sldId id="276" r:id="rId10"/>
    <p:sldId id="263" r:id="rId11"/>
    <p:sldId id="271" r:id="rId12"/>
    <p:sldId id="272" r:id="rId13"/>
    <p:sldId id="264" r:id="rId14"/>
    <p:sldId id="269" r:id="rId15"/>
    <p:sldId id="265" r:id="rId16"/>
    <p:sldId id="273" r:id="rId17"/>
    <p:sldId id="267"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943" autoAdjust="0"/>
  </p:normalViewPr>
  <p:slideViewPr>
    <p:cSldViewPr snapToGrid="0">
      <p:cViewPr varScale="1">
        <p:scale>
          <a:sx n="44" d="100"/>
          <a:sy n="44" d="100"/>
        </p:scale>
        <p:origin x="1524" y="36"/>
      </p:cViewPr>
      <p:guideLst/>
    </p:cSldViewPr>
  </p:slideViewPr>
  <p:notesTextViewPr>
    <p:cViewPr>
      <p:scale>
        <a:sx n="1" d="1"/>
        <a:sy n="1" d="1"/>
      </p:scale>
      <p:origin x="0" y="-48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Lindberg" userId="d97562d85e7c5d6b" providerId="LiveId" clId="{36935D16-CFB8-4C0E-933D-6F98C4C0BCFF}"/>
    <pc:docChg chg="modSld">
      <pc:chgData name="Ida Lindberg" userId="d97562d85e7c5d6b" providerId="LiveId" clId="{36935D16-CFB8-4C0E-933D-6F98C4C0BCFF}" dt="2022-10-09T13:06:22.073" v="672" actId="20577"/>
      <pc:docMkLst>
        <pc:docMk/>
      </pc:docMkLst>
      <pc:sldChg chg="modNotesTx">
        <pc:chgData name="Ida Lindberg" userId="d97562d85e7c5d6b" providerId="LiveId" clId="{36935D16-CFB8-4C0E-933D-6F98C4C0BCFF}" dt="2022-10-09T11:28:08.547" v="47" actId="20577"/>
        <pc:sldMkLst>
          <pc:docMk/>
          <pc:sldMk cId="4176852061" sldId="258"/>
        </pc:sldMkLst>
      </pc:sldChg>
      <pc:sldChg chg="modNotesTx">
        <pc:chgData name="Ida Lindberg" userId="d97562d85e7c5d6b" providerId="LiveId" clId="{36935D16-CFB8-4C0E-933D-6F98C4C0BCFF}" dt="2022-10-09T13:06:22.073" v="672" actId="20577"/>
        <pc:sldMkLst>
          <pc:docMk/>
          <pc:sldMk cId="4175868450" sldId="262"/>
        </pc:sldMkLst>
      </pc:sldChg>
      <pc:sldChg chg="modNotesTx">
        <pc:chgData name="Ida Lindberg" userId="d97562d85e7c5d6b" providerId="LiveId" clId="{36935D16-CFB8-4C0E-933D-6F98C4C0BCFF}" dt="2022-10-09T11:29:51.958" v="107" actId="20577"/>
        <pc:sldMkLst>
          <pc:docMk/>
          <pc:sldMk cId="3631831097" sldId="264"/>
        </pc:sldMkLst>
      </pc:sldChg>
      <pc:sldChg chg="modNotesTx">
        <pc:chgData name="Ida Lindberg" userId="d97562d85e7c5d6b" providerId="LiveId" clId="{36935D16-CFB8-4C0E-933D-6F98C4C0BCFF}" dt="2022-10-09T11:27:24.009" v="13" actId="20577"/>
        <pc:sldMkLst>
          <pc:docMk/>
          <pc:sldMk cId="1881474178" sldId="271"/>
        </pc:sldMkLst>
      </pc:sldChg>
      <pc:sldChg chg="modNotesTx">
        <pc:chgData name="Ida Lindberg" userId="d97562d85e7c5d6b" providerId="LiveId" clId="{36935D16-CFB8-4C0E-933D-6F98C4C0BCFF}" dt="2022-10-09T11:29:23.892" v="61" actId="20577"/>
        <pc:sldMkLst>
          <pc:docMk/>
          <pc:sldMk cId="1141580930" sldId="272"/>
        </pc:sldMkLst>
      </pc:sldChg>
      <pc:sldChg chg="modNotesTx">
        <pc:chgData name="Ida Lindberg" userId="d97562d85e7c5d6b" providerId="LiveId" clId="{36935D16-CFB8-4C0E-933D-6F98C4C0BCFF}" dt="2022-10-09T11:28:53.380" v="49" actId="20577"/>
        <pc:sldMkLst>
          <pc:docMk/>
          <pc:sldMk cId="3370154774"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03639-CB4D-479D-8051-82876EB692BA}" type="datetimeFigureOut">
              <a:rPr lang="sv-SE" smtClean="0"/>
              <a:t>2022-10-09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5D395-3C08-44A5-914B-89F69261411C}" type="slidenum">
              <a:rPr lang="sv-SE" smtClean="0"/>
              <a:t>‹#›</a:t>
            </a:fld>
            <a:endParaRPr lang="sv-SE"/>
          </a:p>
        </p:txBody>
      </p:sp>
    </p:spTree>
    <p:extLst>
      <p:ext uri="{BB962C8B-B14F-4D97-AF65-F5344CB8AC3E}">
        <p14:creationId xmlns:p14="http://schemas.microsoft.com/office/powerpoint/2010/main" val="19384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laget.s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mailto:styrelseskellefteacheer@gmail.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styrelseskellefteacheer@gmail.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HISTORIK</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SCA har funnits sedan 2005 och har sedan dess bedrivit ungdomsverksamhet för barn och unga från 10 års ålder och uppåt. SCA är en ideell förening som får </a:t>
            </a:r>
            <a:r>
              <a:rPr lang="sv-SE" sz="1200" kern="1200" dirty="0" err="1">
                <a:solidFill>
                  <a:schemeClr val="tx1"/>
                </a:solidFill>
                <a:effectLst/>
                <a:latin typeface="+mn-lt"/>
                <a:ea typeface="+mn-ea"/>
                <a:cs typeface="+mn-cs"/>
              </a:rPr>
              <a:t>adminstrativt</a:t>
            </a:r>
            <a:r>
              <a:rPr lang="sv-SE" sz="1200" kern="1200" dirty="0">
                <a:solidFill>
                  <a:schemeClr val="tx1"/>
                </a:solidFill>
                <a:effectLst/>
                <a:latin typeface="+mn-lt"/>
                <a:ea typeface="+mn-ea"/>
                <a:cs typeface="+mn-cs"/>
              </a:rPr>
              <a:t> stöd från Idrottsservice. Mer information om de olika lagen finns på </a:t>
            </a:r>
            <a:r>
              <a:rPr lang="en-US" sz="1200" u="sng" kern="1200" dirty="0">
                <a:solidFill>
                  <a:schemeClr val="tx1"/>
                </a:solidFill>
                <a:effectLst/>
                <a:latin typeface="+mn-lt"/>
                <a:ea typeface="+mn-ea"/>
                <a:cs typeface="+mn-cs"/>
                <a:hlinkClick r:id="rId3"/>
              </a:rPr>
              <a:t>laget.se</a:t>
            </a:r>
            <a:r>
              <a:rPr lang="sv-SE" sz="1200" kern="1200" dirty="0">
                <a:solidFill>
                  <a:schemeClr val="tx1"/>
                </a:solidFill>
                <a:effectLst/>
                <a:latin typeface="+mn-lt"/>
                <a:ea typeface="+mn-ea"/>
                <a:cs typeface="+mn-cs"/>
              </a:rPr>
              <a:t>, sök på Skellefteå Cheerleading. Våra tränare är utbildade via Svenska Cheerleadingförbundet och har stor erfarenhet inom sporten. </a:t>
            </a:r>
          </a:p>
          <a:p>
            <a:endParaRPr lang="sv-SE" dirty="0"/>
          </a:p>
          <a:p>
            <a:r>
              <a:rPr lang="da-DK" sz="1200" kern="1200" dirty="0">
                <a:solidFill>
                  <a:schemeClr val="tx1"/>
                </a:solidFill>
                <a:effectLst/>
                <a:latin typeface="+mn-lt"/>
                <a:ea typeface="+mn-ea"/>
                <a:cs typeface="+mn-cs"/>
              </a:rPr>
              <a:t>Styrelsen i fo</a:t>
            </a:r>
            <a:r>
              <a:rPr lang="sv-SE" sz="1200" kern="1200" dirty="0">
                <a:solidFill>
                  <a:schemeClr val="tx1"/>
                </a:solidFill>
                <a:effectLst/>
                <a:latin typeface="+mn-lt"/>
                <a:ea typeface="+mn-ea"/>
                <a:cs typeface="+mn-cs"/>
              </a:rPr>
              <a:t>̈</a:t>
            </a:r>
            <a:r>
              <a:rPr lang="da-DK" sz="1200" kern="1200" dirty="0">
                <a:solidFill>
                  <a:schemeClr val="tx1"/>
                </a:solidFill>
                <a:effectLst/>
                <a:latin typeface="+mn-lt"/>
                <a:ea typeface="+mn-ea"/>
                <a:cs typeface="+mn-cs"/>
              </a:rPr>
              <a:t>reningen </a:t>
            </a:r>
            <a:r>
              <a:rPr lang="sv-SE" sz="1200" kern="1200" dirty="0">
                <a:solidFill>
                  <a:schemeClr val="tx1"/>
                </a:solidFill>
                <a:effectLst/>
                <a:latin typeface="+mn-lt"/>
                <a:ea typeface="+mn-ea"/>
                <a:cs typeface="+mn-cs"/>
              </a:rPr>
              <a:t>SCA</a:t>
            </a:r>
            <a:r>
              <a:rPr lang="nl-NL" sz="1200" kern="1200" dirty="0">
                <a:solidFill>
                  <a:schemeClr val="tx1"/>
                </a:solidFill>
                <a:effectLst/>
                <a:latin typeface="+mn-lt"/>
                <a:ea typeface="+mn-ea"/>
                <a:cs typeface="+mn-cs"/>
              </a:rPr>
              <a:t> va</a:t>
            </a:r>
            <a:r>
              <a:rPr lang="sv-SE" sz="1200" kern="1200" dirty="0">
                <a:solidFill>
                  <a:schemeClr val="tx1"/>
                </a:solidFill>
                <a:effectLst/>
                <a:latin typeface="+mn-lt"/>
                <a:ea typeface="+mn-ea"/>
                <a:cs typeface="+mn-cs"/>
              </a:rPr>
              <a:t>̈</a:t>
            </a:r>
            <a:r>
              <a:rPr lang="sv-SE" sz="1200" kern="1200" dirty="0" err="1">
                <a:solidFill>
                  <a:schemeClr val="tx1"/>
                </a:solidFill>
                <a:effectLst/>
                <a:latin typeface="+mn-lt"/>
                <a:ea typeface="+mn-ea"/>
                <a:cs typeface="+mn-cs"/>
              </a:rPr>
              <a:t>ljs</a:t>
            </a:r>
            <a:r>
              <a:rPr lang="sv-SE" sz="1200" kern="1200" dirty="0">
                <a:solidFill>
                  <a:schemeClr val="tx1"/>
                </a:solidFill>
                <a:effectLst/>
                <a:latin typeface="+mn-lt"/>
                <a:ea typeface="+mn-ea"/>
                <a:cs typeface="+mn-cs"/>
              </a:rPr>
              <a:t> varje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av </a:t>
            </a:r>
            <a:r>
              <a:rPr lang="sv-SE" sz="1200" kern="1200" dirty="0" err="1">
                <a:solidFill>
                  <a:schemeClr val="tx1"/>
                </a:solidFill>
                <a:effectLst/>
                <a:latin typeface="+mn-lt"/>
                <a:ea typeface="+mn-ea"/>
                <a:cs typeface="+mn-cs"/>
              </a:rPr>
              <a:t>fo</a:t>
            </a:r>
            <a:r>
              <a:rPr lang="sv-SE" sz="1200" kern="1200" dirty="0">
                <a:solidFill>
                  <a:schemeClr val="tx1"/>
                </a:solidFill>
                <a:effectLst/>
                <a:latin typeface="+mn-lt"/>
                <a:ea typeface="+mn-ea"/>
                <a:cs typeface="+mn-cs"/>
              </a:rPr>
              <a:t>̈</a:t>
            </a:r>
            <a:r>
              <a:rPr lang="da-DK" sz="1200" kern="1200" dirty="0">
                <a:solidFill>
                  <a:schemeClr val="tx1"/>
                </a:solidFill>
                <a:effectLst/>
                <a:latin typeface="+mn-lt"/>
                <a:ea typeface="+mn-ea"/>
                <a:cs typeface="+mn-cs"/>
              </a:rPr>
              <a:t>reningens</a:t>
            </a:r>
            <a:r>
              <a:rPr lang="sv-SE" sz="1200" kern="1200" dirty="0">
                <a:solidFill>
                  <a:schemeClr val="tx1"/>
                </a:solidFill>
                <a:effectLst/>
                <a:latin typeface="+mn-lt"/>
                <a:ea typeface="+mn-ea"/>
                <a:cs typeface="+mn-cs"/>
              </a:rPr>
              <a:t> medlemmar på årsmötet. På </a:t>
            </a:r>
            <a:r>
              <a:rPr lang="sv-SE" sz="1200" kern="1200" dirty="0" err="1">
                <a:solidFill>
                  <a:schemeClr val="tx1"/>
                </a:solidFill>
                <a:effectLst/>
                <a:latin typeface="+mn-lt"/>
                <a:ea typeface="+mn-ea"/>
                <a:cs typeface="+mn-cs"/>
              </a:rPr>
              <a:t>årsmötet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väljs</a:t>
            </a:r>
            <a:r>
              <a:rPr lang="sv-SE" sz="1200" kern="1200" dirty="0">
                <a:solidFill>
                  <a:schemeClr val="tx1"/>
                </a:solidFill>
                <a:effectLst/>
                <a:latin typeface="+mn-lt"/>
                <a:ea typeface="+mn-ea"/>
                <a:cs typeface="+mn-cs"/>
              </a:rPr>
              <a:t> en </a:t>
            </a:r>
            <a:r>
              <a:rPr lang="sv-SE" sz="1200" kern="1200" dirty="0" err="1">
                <a:solidFill>
                  <a:schemeClr val="tx1"/>
                </a:solidFill>
                <a:effectLst/>
                <a:latin typeface="+mn-lt"/>
                <a:ea typeface="+mn-ea"/>
                <a:cs typeface="+mn-cs"/>
              </a:rPr>
              <a:t>ordförande</a:t>
            </a:r>
            <a:r>
              <a:rPr lang="sv-SE" sz="1200" kern="1200" dirty="0">
                <a:solidFill>
                  <a:schemeClr val="tx1"/>
                </a:solidFill>
                <a:effectLst/>
                <a:latin typeface="+mn-lt"/>
                <a:ea typeface="+mn-ea"/>
                <a:cs typeface="+mn-cs"/>
              </a:rPr>
              <a:t> och </a:t>
            </a:r>
            <a:r>
              <a:rPr lang="sv-SE" sz="1200" kern="1200" dirty="0" err="1">
                <a:solidFill>
                  <a:schemeClr val="tx1"/>
                </a:solidFill>
                <a:effectLst/>
                <a:latin typeface="+mn-lt"/>
                <a:ea typeface="+mn-ea"/>
                <a:cs typeface="+mn-cs"/>
              </a:rPr>
              <a:t>därefter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ledamöter</a:t>
            </a:r>
            <a:r>
              <a:rPr lang="sv-SE" sz="1200" kern="1200" dirty="0">
                <a:solidFill>
                  <a:schemeClr val="tx1"/>
                </a:solidFill>
                <a:effectLst/>
                <a:latin typeface="+mn-lt"/>
                <a:ea typeface="+mn-ea"/>
                <a:cs typeface="+mn-cs"/>
              </a:rPr>
              <a:t> och suppleanter, de specifika funktionerna inom styrelsen </a:t>
            </a:r>
            <a:r>
              <a:rPr lang="sv-SE" sz="1200" kern="1200" dirty="0" err="1">
                <a:solidFill>
                  <a:schemeClr val="tx1"/>
                </a:solidFill>
                <a:effectLst/>
                <a:latin typeface="+mn-lt"/>
                <a:ea typeface="+mn-ea"/>
                <a:cs typeface="+mn-cs"/>
              </a:rPr>
              <a:t>väljs</a:t>
            </a:r>
            <a:r>
              <a:rPr lang="sv-SE" sz="1200" kern="1200" dirty="0">
                <a:solidFill>
                  <a:schemeClr val="tx1"/>
                </a:solidFill>
                <a:effectLst/>
                <a:latin typeface="+mn-lt"/>
                <a:ea typeface="+mn-ea"/>
                <a:cs typeface="+mn-cs"/>
              </a:rPr>
              <a:t> sedan internt av styrelsen </a:t>
            </a:r>
            <a:r>
              <a:rPr lang="sv-SE" sz="1200" kern="1200" dirty="0" err="1">
                <a:solidFill>
                  <a:schemeClr val="tx1"/>
                </a:solidFill>
                <a:effectLst/>
                <a:latin typeface="+mn-lt"/>
                <a:ea typeface="+mn-ea"/>
                <a:cs typeface="+mn-cs"/>
              </a:rPr>
              <a:t>själv</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det konstituerande </a:t>
            </a:r>
            <a:r>
              <a:rPr lang="sv-SE" sz="1200" kern="1200" dirty="0" err="1">
                <a:solidFill>
                  <a:schemeClr val="tx1"/>
                </a:solidFill>
                <a:effectLst/>
                <a:latin typeface="+mn-lt"/>
                <a:ea typeface="+mn-ea"/>
                <a:cs typeface="+mn-cs"/>
              </a:rPr>
              <a:t>mötet</a:t>
            </a:r>
            <a:r>
              <a:rPr lang="sv-SE" sz="1200" kern="1200" dirty="0">
                <a:solidFill>
                  <a:schemeClr val="tx1"/>
                </a:solidFill>
                <a:effectLst/>
                <a:latin typeface="+mn-lt"/>
                <a:ea typeface="+mn-ea"/>
                <a:cs typeface="+mn-cs"/>
              </a:rPr>
              <a:t>. Tränaransvarig finns alltid med i styrelsen.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STYRELSEN</a:t>
            </a:r>
            <a:br>
              <a:rPr lang="sv-SE" sz="1200" kern="1200" dirty="0">
                <a:solidFill>
                  <a:schemeClr val="tx1"/>
                </a:solidFill>
                <a:effectLst/>
                <a:latin typeface="+mn-lt"/>
                <a:ea typeface="+mn-ea"/>
                <a:cs typeface="+mn-cs"/>
              </a:rPr>
            </a:br>
            <a:r>
              <a:rPr lang="sv-SE" sz="1200" kern="1200" dirty="0" err="1">
                <a:solidFill>
                  <a:schemeClr val="tx1"/>
                </a:solidFill>
                <a:effectLst/>
                <a:latin typeface="+mn-lt"/>
                <a:ea typeface="+mn-ea"/>
                <a:cs typeface="+mn-cs"/>
              </a:rPr>
              <a:t>Styrelsen</a:t>
            </a:r>
            <a:r>
              <a:rPr lang="sv-SE" sz="1200" kern="1200" dirty="0">
                <a:solidFill>
                  <a:schemeClr val="tx1"/>
                </a:solidFill>
                <a:effectLst/>
                <a:latin typeface="+mn-lt"/>
                <a:ea typeface="+mn-ea"/>
                <a:cs typeface="+mn-cs"/>
              </a:rPr>
              <a:t> ser till att </a:t>
            </a:r>
            <a:r>
              <a:rPr lang="sv-SE" sz="1200" kern="1200" dirty="0" err="1">
                <a:solidFill>
                  <a:schemeClr val="tx1"/>
                </a:solidFill>
                <a:effectLst/>
                <a:latin typeface="+mn-lt"/>
                <a:ea typeface="+mn-ea"/>
                <a:cs typeface="+mn-cs"/>
              </a:rPr>
              <a:t>föreningens</a:t>
            </a:r>
            <a:r>
              <a:rPr lang="sv-SE" sz="1200" kern="1200" dirty="0">
                <a:solidFill>
                  <a:schemeClr val="tx1"/>
                </a:solidFill>
                <a:effectLst/>
                <a:latin typeface="+mn-lt"/>
                <a:ea typeface="+mn-ea"/>
                <a:cs typeface="+mn-cs"/>
              </a:rPr>
              <a:t> dagliga verksamhet fungerar, skö</a:t>
            </a:r>
            <a:r>
              <a:rPr lang="da-DK" sz="1200" kern="1200" dirty="0">
                <a:solidFill>
                  <a:schemeClr val="tx1"/>
                </a:solidFill>
                <a:effectLst/>
                <a:latin typeface="+mn-lt"/>
                <a:ea typeface="+mn-ea"/>
                <a:cs typeface="+mn-cs"/>
              </a:rPr>
              <a:t>ter fo</a:t>
            </a:r>
            <a:r>
              <a:rPr lang="sv-SE" sz="1200" kern="1200" dirty="0">
                <a:solidFill>
                  <a:schemeClr val="tx1"/>
                </a:solidFill>
                <a:effectLst/>
                <a:latin typeface="+mn-lt"/>
                <a:ea typeface="+mn-ea"/>
                <a:cs typeface="+mn-cs"/>
              </a:rPr>
              <a:t>̈reningens ekonomi och ser till att verksamhetsplaneringen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å</a:t>
            </a:r>
            <a:r>
              <a:rPr lang="da-DK" sz="1200" kern="1200" dirty="0">
                <a:solidFill>
                  <a:schemeClr val="tx1"/>
                </a:solidFill>
                <a:effectLst/>
                <a:latin typeface="+mn-lt"/>
                <a:ea typeface="+mn-ea"/>
                <a:cs typeface="+mn-cs"/>
              </a:rPr>
              <a:t>ret fo</a:t>
            </a:r>
            <a:r>
              <a:rPr lang="sv-SE" sz="1200" kern="1200" dirty="0">
                <a:solidFill>
                  <a:schemeClr val="tx1"/>
                </a:solidFill>
                <a:effectLst/>
                <a:latin typeface="+mn-lt"/>
                <a:ea typeface="+mn-ea"/>
                <a:cs typeface="+mn-cs"/>
              </a:rPr>
              <a:t>̈</a:t>
            </a:r>
            <a:r>
              <a:rPr lang="sv-SE" sz="1200" kern="1200" dirty="0" err="1">
                <a:solidFill>
                  <a:schemeClr val="tx1"/>
                </a:solidFill>
                <a:effectLst/>
                <a:latin typeface="+mn-lt"/>
                <a:ea typeface="+mn-ea"/>
                <a:cs typeface="+mn-cs"/>
              </a:rPr>
              <a:t>ljs</a:t>
            </a:r>
            <a:r>
              <a:rPr lang="sv-SE" sz="1200" kern="1200" dirty="0">
                <a:solidFill>
                  <a:schemeClr val="tx1"/>
                </a:solidFill>
                <a:effectLst/>
                <a:latin typeface="+mn-lt"/>
                <a:ea typeface="+mn-ea"/>
                <a:cs typeface="+mn-cs"/>
              </a:rPr>
              <a:t>. Styrelsen </a:t>
            </a:r>
            <a:r>
              <a:rPr lang="sv-SE" sz="1200" kern="1200" dirty="0" err="1">
                <a:solidFill>
                  <a:schemeClr val="tx1"/>
                </a:solidFill>
                <a:effectLst/>
                <a:latin typeface="+mn-lt"/>
                <a:ea typeface="+mn-ea"/>
                <a:cs typeface="+mn-cs"/>
              </a:rPr>
              <a:t>tillsätter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ocksa</a:t>
            </a:r>
            <a:r>
              <a:rPr lang="sv-SE" sz="1200" kern="1200" dirty="0">
                <a:solidFill>
                  <a:schemeClr val="tx1"/>
                </a:solidFill>
                <a:effectLst/>
                <a:latin typeface="+mn-lt"/>
                <a:ea typeface="+mn-ea"/>
                <a:cs typeface="+mn-cs"/>
              </a:rPr>
              <a:t>̊ de tränare som </a:t>
            </a:r>
            <a:r>
              <a:rPr lang="sv-SE" sz="1200" kern="1200" dirty="0" err="1">
                <a:solidFill>
                  <a:schemeClr val="tx1"/>
                </a:solidFill>
                <a:effectLst/>
                <a:latin typeface="+mn-lt"/>
                <a:ea typeface="+mn-ea"/>
                <a:cs typeface="+mn-cs"/>
              </a:rPr>
              <a:t>krävs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att  driva och utveckla SCA.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Styrelsen kontaktas via mail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styrelseskellefteacheer@gmail.com</a:t>
            </a:r>
            <a:r>
              <a:rPr lang="sv-SE" sz="1200" kern="1200" dirty="0">
                <a:solidFill>
                  <a:schemeClr val="tx1"/>
                </a:solidFill>
                <a:effectLst/>
                <a:latin typeface="+mn-lt"/>
                <a:ea typeface="+mn-ea"/>
                <a:cs typeface="+mn-cs"/>
              </a:rPr>
              <a:t>.</a:t>
            </a:r>
          </a:p>
          <a:p>
            <a:endParaRPr lang="sv-SE" dirty="0"/>
          </a:p>
          <a:p>
            <a:r>
              <a:rPr lang="sv-SE" dirty="0"/>
              <a:t>LAGEN</a:t>
            </a:r>
          </a:p>
          <a:p>
            <a:r>
              <a:rPr lang="sv-SE" dirty="0"/>
              <a:t>2022/2023</a:t>
            </a:r>
            <a:r>
              <a:rPr lang="sv-SE" baseline="0" dirty="0"/>
              <a:t> har vi i 9 lag, 3 </a:t>
            </a:r>
            <a:r>
              <a:rPr lang="sv-SE" baseline="0" dirty="0" err="1"/>
              <a:t>träningslag</a:t>
            </a:r>
            <a:r>
              <a:rPr lang="sv-SE" baseline="0" dirty="0"/>
              <a:t> och 6 </a:t>
            </a:r>
            <a:r>
              <a:rPr lang="sv-SE" baseline="0" dirty="0" err="1"/>
              <a:t>tävlingslag</a:t>
            </a:r>
            <a:r>
              <a:rPr lang="sv-SE" baseline="0" dirty="0"/>
              <a:t> </a:t>
            </a:r>
            <a:br>
              <a:rPr lang="sv-SE" dirty="0"/>
            </a:br>
            <a:endParaRPr lang="sv-SE" dirty="0"/>
          </a:p>
          <a:p>
            <a:r>
              <a:rPr lang="sv-SE" dirty="0"/>
              <a:t>TRÄNARNA</a:t>
            </a:r>
          </a:p>
          <a:p>
            <a:r>
              <a:rPr lang="sv-SE" sz="1200" kern="1200" dirty="0">
                <a:solidFill>
                  <a:schemeClr val="tx1"/>
                </a:solidFill>
                <a:effectLst/>
                <a:latin typeface="+mn-lt"/>
                <a:ea typeface="+mn-ea"/>
                <a:cs typeface="+mn-cs"/>
              </a:rPr>
              <a:t>I föreningen finns en tränaransvarig, vars uppgift bland annat är att säkerställa att tränarna har rätt utbildningar och att licenser och tävlingsanmälningar kommer in i tid. Tränaransvarig har en god insyn i föreningens riktlinjer, bedömningsregler och relevant information från förbundet. Tränaransvarig är den som kan svara på frågor från tränare och övriga medlemmar i föreningen gällande detta. Tränaransvarig finns som stöd för tränarna i frågor gällande träning, tävling och samarbete tränare emellan. Tränaransvarig fungerar som en länk mellan tränarna och styrelsen.</a:t>
            </a:r>
          </a:p>
          <a:p>
            <a:r>
              <a:rPr lang="sv-SE" sz="1200" kern="1200" dirty="0">
                <a:solidFill>
                  <a:schemeClr val="tx1"/>
                </a:solidFill>
                <a:effectLst/>
                <a:latin typeface="+mn-lt"/>
                <a:ea typeface="+mn-ea"/>
                <a:cs typeface="+mn-cs"/>
              </a:rPr>
              <a:t>Tränaransvarig ser till att tränarmöten hålls regelbundet under säsongen där aktuella utbildningar och frågor lyfts tillsammans med föreningens tränare. </a:t>
            </a:r>
          </a:p>
          <a:p>
            <a:r>
              <a:rPr lang="sv-SE"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Huvudtränare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utses</a:t>
            </a:r>
            <a:r>
              <a:rPr lang="en-US" sz="1200" kern="1200" dirty="0">
                <a:solidFill>
                  <a:schemeClr val="tx1"/>
                </a:solidFill>
                <a:effectLst/>
                <a:latin typeface="+mn-lt"/>
                <a:ea typeface="+mn-ea"/>
                <a:cs typeface="+mn-cs"/>
              </a:rPr>
              <a:t> av </a:t>
            </a:r>
            <a:r>
              <a:rPr lang="en-US" sz="1200" kern="1200" dirty="0" err="1">
                <a:solidFill>
                  <a:schemeClr val="tx1"/>
                </a:solidFill>
                <a:effectLst/>
                <a:latin typeface="+mn-lt"/>
                <a:ea typeface="+mn-ea"/>
                <a:cs typeface="+mn-cs"/>
              </a:rPr>
              <a:t>tränaransvarig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samråd</a:t>
            </a:r>
            <a:r>
              <a:rPr lang="en-US" sz="1200" kern="1200" dirty="0">
                <a:solidFill>
                  <a:schemeClr val="tx1"/>
                </a:solidFill>
                <a:effectLst/>
                <a:latin typeface="+mn-lt"/>
                <a:ea typeface="+mn-ea"/>
                <a:cs typeface="+mn-cs"/>
              </a:rPr>
              <a:t> med </a:t>
            </a:r>
            <a:r>
              <a:rPr lang="en-US" sz="1200" kern="1200" dirty="0" err="1">
                <a:solidFill>
                  <a:schemeClr val="tx1"/>
                </a:solidFill>
                <a:effectLst/>
                <a:latin typeface="+mn-lt"/>
                <a:ea typeface="+mn-ea"/>
                <a:cs typeface="+mn-cs"/>
              </a:rPr>
              <a:t>styrelsen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Tränaransvarig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Ida </a:t>
            </a:r>
            <a:r>
              <a:rPr lang="en-US" sz="1200" kern="1200" dirty="0" err="1">
                <a:solidFill>
                  <a:schemeClr val="tx1"/>
                </a:solidFill>
                <a:effectLst/>
                <a:latin typeface="+mn-lt"/>
                <a:ea typeface="+mn-ea"/>
                <a:cs typeface="+mn-cs"/>
              </a:rPr>
              <a:t>Linderg</a:t>
            </a:r>
            <a:r>
              <a:rPr lang="en-US" sz="1200" kern="1200" dirty="0">
                <a:solidFill>
                  <a:schemeClr val="tx1"/>
                </a:solidFill>
                <a:effectLst/>
                <a:latin typeface="+mn-lt"/>
                <a:ea typeface="+mn-ea"/>
                <a:cs typeface="+mn-cs"/>
              </a:rPr>
              <a:t> </a:t>
            </a:r>
            <a:endParaRPr lang="sv-SE" dirty="0"/>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3</a:t>
            </a:fld>
            <a:endParaRPr lang="sv-SE"/>
          </a:p>
        </p:txBody>
      </p:sp>
    </p:spTree>
    <p:extLst>
      <p:ext uri="{BB962C8B-B14F-4D97-AF65-F5344CB8AC3E}">
        <p14:creationId xmlns:p14="http://schemas.microsoft.com/office/powerpoint/2010/main" val="39436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Kostnaden för DM kan komma att förändras i och med att det är vi som arrangerar DM denna säsong, och därmed har vi ingen kostnad för boende.  </a:t>
            </a:r>
          </a:p>
          <a:p>
            <a:r>
              <a:rPr lang="sv-SE" sz="1200" kern="1200" dirty="0">
                <a:solidFill>
                  <a:schemeClr val="tx1"/>
                </a:solidFill>
                <a:effectLst/>
                <a:latin typeface="+mn-lt"/>
                <a:ea typeface="+mn-ea"/>
                <a:cs typeface="+mn-cs"/>
              </a:rPr>
              <a:t>Utöver de kostnader som redovisats ovan tillkommer även kostnad för </a:t>
            </a:r>
            <a:r>
              <a:rPr lang="sv-SE" sz="1200" kern="1200" dirty="0" err="1">
                <a:solidFill>
                  <a:schemeClr val="tx1"/>
                </a:solidFill>
                <a:effectLst/>
                <a:latin typeface="+mn-lt"/>
                <a:ea typeface="+mn-ea"/>
                <a:cs typeface="+mn-cs"/>
              </a:rPr>
              <a:t>cheerskor</a:t>
            </a:r>
            <a:r>
              <a:rPr lang="sv-SE" sz="1200" kern="1200" dirty="0">
                <a:solidFill>
                  <a:schemeClr val="tx1"/>
                </a:solidFill>
                <a:effectLst/>
                <a:latin typeface="+mn-lt"/>
                <a:ea typeface="+mn-ea"/>
                <a:cs typeface="+mn-cs"/>
              </a:rPr>
              <a:t>. De aktiva tar själva ansvar för inköp av skor. Priserna varierar, tränarna kan tipsa om vilka skor som föreningen rekommenderar.</a:t>
            </a:r>
          </a:p>
          <a:p>
            <a:r>
              <a:rPr lang="sv-SE" sz="1200" kern="1200" dirty="0">
                <a:solidFill>
                  <a:schemeClr val="tx1"/>
                </a:solidFill>
                <a:effectLst/>
                <a:latin typeface="+mn-lt"/>
                <a:ea typeface="+mn-ea"/>
                <a:cs typeface="+mn-cs"/>
              </a:rPr>
              <a:t>Inköp av </a:t>
            </a:r>
            <a:r>
              <a:rPr lang="sv-SE" sz="1200" kern="1200" dirty="0" err="1">
                <a:solidFill>
                  <a:schemeClr val="tx1"/>
                </a:solidFill>
                <a:effectLst/>
                <a:latin typeface="+mn-lt"/>
                <a:ea typeface="+mn-ea"/>
                <a:cs typeface="+mn-cs"/>
              </a:rPr>
              <a:t>lagkläder</a:t>
            </a:r>
            <a:r>
              <a:rPr lang="sv-SE" sz="1200" kern="1200" dirty="0">
                <a:solidFill>
                  <a:schemeClr val="tx1"/>
                </a:solidFill>
                <a:effectLst/>
                <a:latin typeface="+mn-lt"/>
                <a:ea typeface="+mn-ea"/>
                <a:cs typeface="+mn-cs"/>
              </a:rPr>
              <a:t> är frivilligt men den kostnaden tillkommer också om man bestämmer sig för att köpa det. Kostnad för </a:t>
            </a:r>
            <a:r>
              <a:rPr lang="sv-SE" sz="1200" kern="1200" dirty="0" err="1">
                <a:solidFill>
                  <a:schemeClr val="tx1"/>
                </a:solidFill>
                <a:effectLst/>
                <a:latin typeface="+mn-lt"/>
                <a:ea typeface="+mn-ea"/>
                <a:cs typeface="+mn-cs"/>
              </a:rPr>
              <a:t>clinics</a:t>
            </a:r>
            <a:r>
              <a:rPr lang="sv-SE" sz="1200" kern="1200" dirty="0">
                <a:solidFill>
                  <a:schemeClr val="tx1"/>
                </a:solidFill>
                <a:effectLst/>
                <a:latin typeface="+mn-lt"/>
                <a:ea typeface="+mn-ea"/>
                <a:cs typeface="+mn-cs"/>
              </a:rPr>
              <a:t> tillkommer men deltagandet där är frivilligt.</a:t>
            </a:r>
          </a:p>
          <a:p>
            <a:r>
              <a:rPr lang="sv-SE" sz="1200" kern="1200" dirty="0">
                <a:solidFill>
                  <a:schemeClr val="tx1"/>
                </a:solidFill>
                <a:effectLst/>
                <a:latin typeface="+mn-lt"/>
                <a:ea typeface="+mn-ea"/>
                <a:cs typeface="+mn-cs"/>
              </a:rPr>
              <a:t>Fyra försäljningar/aktiviteter per säsong arrangeras av styrelsen och där går inkomsterna till föreningen. Vid försäljningstillfällen finns möjlighet till friköp, vilket meddelas i samband med försäljningstillfället.</a:t>
            </a:r>
          </a:p>
          <a:p>
            <a:r>
              <a:rPr lang="sv-SE" sz="1200" kern="1200" dirty="0">
                <a:solidFill>
                  <a:schemeClr val="tx1"/>
                </a:solidFill>
                <a:effectLst/>
                <a:latin typeface="+mn-lt"/>
                <a:ea typeface="+mn-ea"/>
                <a:cs typeface="+mn-cs"/>
              </a:rPr>
              <a:t>Vid tävlingar som arrangeras av Svenska </a:t>
            </a:r>
            <a:r>
              <a:rPr lang="sv-SE" sz="1200" kern="1200" dirty="0" err="1">
                <a:solidFill>
                  <a:schemeClr val="tx1"/>
                </a:solidFill>
                <a:effectLst/>
                <a:latin typeface="+mn-lt"/>
                <a:ea typeface="+mn-ea"/>
                <a:cs typeface="+mn-cs"/>
              </a:rPr>
              <a:t>Cheerleadingförbundet</a:t>
            </a:r>
            <a:r>
              <a:rPr lang="sv-SE" sz="1200" kern="1200" dirty="0">
                <a:solidFill>
                  <a:schemeClr val="tx1"/>
                </a:solidFill>
                <a:effectLst/>
                <a:latin typeface="+mn-lt"/>
                <a:ea typeface="+mn-ea"/>
                <a:cs typeface="+mn-cs"/>
              </a:rPr>
              <a:t> (DM och RM/SM) betalar föreningen en del av kostnaden för resa och uppehälle med det tillkommer även en avgift för alla aktiva.</a:t>
            </a:r>
          </a:p>
          <a:p>
            <a:r>
              <a:rPr lang="sv-SE" sz="1200" kern="1200" dirty="0">
                <a:solidFill>
                  <a:schemeClr val="tx1"/>
                </a:solidFill>
                <a:effectLst/>
                <a:latin typeface="+mn-lt"/>
                <a:ea typeface="+mn-ea"/>
                <a:cs typeface="+mn-cs"/>
              </a:rPr>
              <a:t>Om laget bestämmer sig för att åka på en öppen tävling (tävling som inte arrangeras av Svenska </a:t>
            </a:r>
            <a:r>
              <a:rPr lang="sv-SE" sz="1200" kern="1200" dirty="0" err="1">
                <a:solidFill>
                  <a:schemeClr val="tx1"/>
                </a:solidFill>
                <a:effectLst/>
                <a:latin typeface="+mn-lt"/>
                <a:ea typeface="+mn-ea"/>
                <a:cs typeface="+mn-cs"/>
              </a:rPr>
              <a:t>Cheerleadingförbundet</a:t>
            </a:r>
            <a:r>
              <a:rPr lang="sv-SE" sz="1200" kern="1200" dirty="0">
                <a:solidFill>
                  <a:schemeClr val="tx1"/>
                </a:solidFill>
                <a:effectLst/>
                <a:latin typeface="+mn-lt"/>
                <a:ea typeface="+mn-ea"/>
                <a:cs typeface="+mn-cs"/>
              </a:rPr>
              <a:t>) under säsongen så betalar de aktiva den kostnaden själva.  Då finns det möjlighet för lagen att ta på sig jobb eller försäljningar där pengarna är öronmärkta för just det laget. I dessa fall ska laget/föräldrarna själva sköta allt praktiskt kring uppdraget. </a:t>
            </a:r>
          </a:p>
          <a:p>
            <a:r>
              <a:rPr lang="sv-SE" sz="1200" b="1" kern="1200" dirty="0">
                <a:solidFill>
                  <a:schemeClr val="tx1"/>
                </a:solidFill>
                <a:effectLst/>
                <a:latin typeface="+mn-lt"/>
                <a:ea typeface="+mn-ea"/>
                <a:cs typeface="+mn-cs"/>
              </a:rPr>
              <a:t>Samtliga priser i denna budget är en uppskattning av kostnaderna och kan komma att förändras under säsongen.</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12</a:t>
            </a:fld>
            <a:endParaRPr lang="sv-SE"/>
          </a:p>
        </p:txBody>
      </p:sp>
    </p:spTree>
    <p:extLst>
      <p:ext uri="{BB962C8B-B14F-4D97-AF65-F5344CB8AC3E}">
        <p14:creationId xmlns:p14="http://schemas.microsoft.com/office/powerpoint/2010/main" val="228838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Regler på</a:t>
            </a:r>
            <a:r>
              <a:rPr lang="sv-SE" sz="1200" b="1" kern="1200" baseline="0" dirty="0">
                <a:solidFill>
                  <a:schemeClr val="tx1"/>
                </a:solidFill>
                <a:effectLst/>
                <a:latin typeface="+mn-lt"/>
                <a:ea typeface="+mn-ea"/>
                <a:cs typeface="+mn-cs"/>
              </a:rPr>
              <a:t> träning</a:t>
            </a:r>
            <a:br>
              <a:rPr lang="sv-SE" sz="1200" b="1" kern="1200" baseline="0" dirty="0">
                <a:solidFill>
                  <a:schemeClr val="tx1"/>
                </a:solidFill>
                <a:effectLst/>
                <a:latin typeface="+mn-lt"/>
                <a:ea typeface="+mn-ea"/>
                <a:cs typeface="+mn-cs"/>
              </a:rPr>
            </a:br>
            <a:r>
              <a:rPr lang="sv-SE" sz="1200" b="0" kern="1200" baseline="0" dirty="0">
                <a:solidFill>
                  <a:schemeClr val="tx1"/>
                </a:solidFill>
                <a:effectLst/>
                <a:latin typeface="+mn-lt"/>
                <a:ea typeface="+mn-ea"/>
                <a:cs typeface="+mn-cs"/>
              </a:rPr>
              <a:t>Inga åskådare, uppsatt hår, kortklippta naglar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Tävlingslag</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Budget, försäljning, närvarokrav</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D395-3C08-44A5-914B-89F692614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737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varje uppdrag som ska utföras finns kontaktperson i styrelsen som delegerar arbetet.  Vi har också en uppdaterad lista på vilka som utfört uppdrag och vilka som står på tur. Styrelsen tillhandahåller instruktioner om hur uppdraget ska utföras och vad som krävs i form av planering, genomförande etc.</a:t>
            </a: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14</a:t>
            </a:fld>
            <a:endParaRPr lang="sv-SE"/>
          </a:p>
        </p:txBody>
      </p:sp>
    </p:spTree>
    <p:extLst>
      <p:ext uri="{BB962C8B-B14F-4D97-AF65-F5344CB8AC3E}">
        <p14:creationId xmlns:p14="http://schemas.microsoft.com/office/powerpoint/2010/main" val="163615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Stunt</a:t>
            </a:r>
            <a:r>
              <a:rPr lang="sv-SE" sz="1200" kern="1200" dirty="0">
                <a:solidFill>
                  <a:schemeClr val="tx1"/>
                </a:solidFill>
                <a:effectLst/>
                <a:latin typeface="+mn-lt"/>
                <a:ea typeface="+mn-ea"/>
                <a:cs typeface="+mn-cs"/>
              </a:rPr>
              <a:t> - även kallat bygg och är lyft som av utförs av 2-5 personer. Vanligast är att en </a:t>
            </a:r>
            <a:r>
              <a:rPr lang="sv-SE" sz="1200" kern="1200" dirty="0" err="1">
                <a:solidFill>
                  <a:schemeClr val="tx1"/>
                </a:solidFill>
                <a:effectLst/>
                <a:latin typeface="+mn-lt"/>
                <a:ea typeface="+mn-ea"/>
                <a:cs typeface="+mn-cs"/>
              </a:rPr>
              <a:t>byggrupp</a:t>
            </a:r>
            <a:r>
              <a:rPr lang="sv-SE" sz="1200" kern="1200" dirty="0">
                <a:solidFill>
                  <a:schemeClr val="tx1"/>
                </a:solidFill>
                <a:effectLst/>
                <a:latin typeface="+mn-lt"/>
                <a:ea typeface="+mn-ea"/>
                <a:cs typeface="+mn-cs"/>
              </a:rPr>
              <a:t> best</a:t>
            </a:r>
            <a:r>
              <a:rPr lang="da-DK" sz="1200" kern="1200" dirty="0">
                <a:solidFill>
                  <a:schemeClr val="tx1"/>
                </a:solidFill>
                <a:effectLst/>
                <a:latin typeface="+mn-lt"/>
                <a:ea typeface="+mn-ea"/>
                <a:cs typeface="+mn-cs"/>
              </a:rPr>
              <a:t>å</a:t>
            </a:r>
            <a:r>
              <a:rPr lang="sv-SE" sz="1200" kern="1200" dirty="0">
                <a:solidFill>
                  <a:schemeClr val="tx1"/>
                </a:solidFill>
                <a:effectLst/>
                <a:latin typeface="+mn-lt"/>
                <a:ea typeface="+mn-ea"/>
                <a:cs typeface="+mn-cs"/>
              </a:rPr>
              <a:t>r av en topp som lyfts eller kastas, tv</a:t>
            </a:r>
            <a:r>
              <a:rPr lang="da-DK" sz="1200" kern="1200" dirty="0">
                <a:solidFill>
                  <a:schemeClr val="tx1"/>
                </a:solidFill>
                <a:effectLst/>
                <a:latin typeface="+mn-lt"/>
                <a:ea typeface="+mn-ea"/>
                <a:cs typeface="+mn-cs"/>
              </a:rPr>
              <a:t>å </a:t>
            </a:r>
            <a:r>
              <a:rPr lang="sv-SE" sz="1200" kern="1200" dirty="0">
                <a:solidFill>
                  <a:schemeClr val="tx1"/>
                </a:solidFill>
                <a:effectLst/>
                <a:latin typeface="+mn-lt"/>
                <a:ea typeface="+mn-ea"/>
                <a:cs typeface="+mn-cs"/>
              </a:rPr>
              <a:t>baser som lyfter varsin fot och en bakperson som h</a:t>
            </a:r>
            <a:r>
              <a:rPr lang="da-DK" sz="1200" kern="1200" dirty="0">
                <a:solidFill>
                  <a:schemeClr val="tx1"/>
                </a:solidFill>
                <a:effectLst/>
                <a:latin typeface="+mn-lt"/>
                <a:ea typeface="+mn-ea"/>
                <a:cs typeface="+mn-cs"/>
              </a:rPr>
              <a:t>å</a:t>
            </a:r>
            <a:r>
              <a:rPr lang="sv-SE" sz="1200" kern="1200" dirty="0" err="1">
                <a:solidFill>
                  <a:schemeClr val="tx1"/>
                </a:solidFill>
                <a:effectLst/>
                <a:latin typeface="+mn-lt"/>
                <a:ea typeface="+mn-ea"/>
                <a:cs typeface="+mn-cs"/>
              </a:rPr>
              <a:t>ller</a:t>
            </a:r>
            <a:r>
              <a:rPr lang="sv-SE" sz="1200" kern="1200" dirty="0">
                <a:solidFill>
                  <a:schemeClr val="tx1"/>
                </a:solidFill>
                <a:effectLst/>
                <a:latin typeface="+mn-lt"/>
                <a:ea typeface="+mn-ea"/>
                <a:cs typeface="+mn-cs"/>
              </a:rPr>
              <a:t> i vaderna p</a:t>
            </a:r>
            <a:r>
              <a:rPr lang="da-DK" sz="1200" kern="1200" dirty="0">
                <a:solidFill>
                  <a:schemeClr val="tx1"/>
                </a:solidFill>
                <a:effectLst/>
                <a:latin typeface="+mn-lt"/>
                <a:ea typeface="+mn-ea"/>
                <a:cs typeface="+mn-cs"/>
              </a:rPr>
              <a:t>å </a:t>
            </a:r>
            <a:r>
              <a:rPr lang="sv-SE" sz="1200" kern="1200" dirty="0">
                <a:solidFill>
                  <a:schemeClr val="tx1"/>
                </a:solidFill>
                <a:effectLst/>
                <a:latin typeface="+mn-lt"/>
                <a:ea typeface="+mn-ea"/>
                <a:cs typeface="+mn-cs"/>
              </a:rPr>
              <a:t>toppen (en framperson som stödjer </a:t>
            </a:r>
            <a:r>
              <a:rPr lang="sv-SE" sz="1200" kern="1200" dirty="0" err="1">
                <a:solidFill>
                  <a:schemeClr val="tx1"/>
                </a:solidFill>
                <a:effectLst/>
                <a:latin typeface="+mn-lt"/>
                <a:ea typeface="+mn-ea"/>
                <a:cs typeface="+mn-cs"/>
              </a:rPr>
              <a:t>stuntet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framifr</a:t>
            </a:r>
            <a:r>
              <a:rPr lang="da-DK" sz="1200" kern="1200" dirty="0">
                <a:solidFill>
                  <a:schemeClr val="tx1"/>
                </a:solidFill>
                <a:effectLst/>
                <a:latin typeface="+mn-lt"/>
                <a:ea typeface="+mn-ea"/>
                <a:cs typeface="+mn-cs"/>
              </a:rPr>
              <a:t>å</a:t>
            </a:r>
            <a:r>
              <a:rPr lang="sv-SE" sz="1200" kern="1200" dirty="0">
                <a:solidFill>
                  <a:schemeClr val="tx1"/>
                </a:solidFill>
                <a:effectLst/>
                <a:latin typeface="+mn-lt"/>
                <a:ea typeface="+mn-ea"/>
                <a:cs typeface="+mn-cs"/>
              </a:rPr>
              <a:t>n förekommer i vissa lag där tränaren anser att det är viktigt). Exempel p</a:t>
            </a:r>
            <a:r>
              <a:rPr lang="da-DK" sz="1200" kern="1200" dirty="0">
                <a:solidFill>
                  <a:schemeClr val="tx1"/>
                </a:solidFill>
                <a:effectLst/>
                <a:latin typeface="+mn-lt"/>
                <a:ea typeface="+mn-ea"/>
                <a:cs typeface="+mn-cs"/>
              </a:rPr>
              <a:t>å </a:t>
            </a:r>
            <a:r>
              <a:rPr lang="sv-SE" sz="1200" kern="1200" dirty="0" err="1">
                <a:solidFill>
                  <a:schemeClr val="tx1"/>
                </a:solidFill>
                <a:effectLst/>
                <a:latin typeface="+mn-lt"/>
                <a:ea typeface="+mn-ea"/>
                <a:cs typeface="+mn-cs"/>
              </a:rPr>
              <a:t>stunts</a:t>
            </a:r>
            <a:r>
              <a:rPr lang="sv-SE" sz="1200" kern="1200" dirty="0">
                <a:solidFill>
                  <a:schemeClr val="tx1"/>
                </a:solidFill>
                <a:effectLst/>
                <a:latin typeface="+mn-lt"/>
                <a:ea typeface="+mn-ea"/>
                <a:cs typeface="+mn-cs"/>
              </a:rPr>
              <a:t> är </a:t>
            </a:r>
            <a:r>
              <a:rPr lang="sv-SE" sz="1200" kern="1200" dirty="0" err="1">
                <a:solidFill>
                  <a:schemeClr val="tx1"/>
                </a:solidFill>
                <a:effectLst/>
                <a:latin typeface="+mn-lt"/>
                <a:ea typeface="+mn-ea"/>
                <a:cs typeface="+mn-cs"/>
              </a:rPr>
              <a:t>lib</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liberty</a:t>
            </a:r>
            <a:r>
              <a:rPr lang="sv-SE" sz="1200" kern="1200" dirty="0">
                <a:solidFill>
                  <a:schemeClr val="tx1"/>
                </a:solidFill>
                <a:effectLst/>
                <a:latin typeface="+mn-lt"/>
                <a:ea typeface="+mn-ea"/>
                <a:cs typeface="+mn-cs"/>
              </a:rPr>
              <a:t>) p</a:t>
            </a:r>
            <a:r>
              <a:rPr lang="da-DK" sz="1200" kern="1200" dirty="0">
                <a:solidFill>
                  <a:schemeClr val="tx1"/>
                </a:solidFill>
                <a:effectLst/>
                <a:latin typeface="+mn-lt"/>
                <a:ea typeface="+mn-ea"/>
                <a:cs typeface="+mn-cs"/>
              </a:rPr>
              <a:t>å </a:t>
            </a:r>
            <a:r>
              <a:rPr lang="sv-SE" sz="1200" kern="1200" dirty="0">
                <a:solidFill>
                  <a:schemeClr val="tx1"/>
                </a:solidFill>
                <a:effectLst/>
                <a:latin typeface="+mn-lt"/>
                <a:ea typeface="+mn-ea"/>
                <a:cs typeface="+mn-cs"/>
              </a:rPr>
              <a:t>ett ben med fribenet i olika </a:t>
            </a:r>
            <a:r>
              <a:rPr lang="sv-SE" sz="1200" kern="1200" dirty="0" err="1">
                <a:solidFill>
                  <a:schemeClr val="tx1"/>
                </a:solidFill>
                <a:effectLst/>
                <a:latin typeface="+mn-lt"/>
                <a:ea typeface="+mn-ea"/>
                <a:cs typeface="+mn-cs"/>
              </a:rPr>
              <a:t>sv</a:t>
            </a:r>
            <a:r>
              <a:rPr lang="da-DK" sz="1200" kern="1200" dirty="0">
                <a:solidFill>
                  <a:schemeClr val="tx1"/>
                </a:solidFill>
                <a:effectLst/>
                <a:latin typeface="+mn-lt"/>
                <a:ea typeface="+mn-ea"/>
                <a:cs typeface="+mn-cs"/>
              </a:rPr>
              <a:t>å</a:t>
            </a:r>
            <a:r>
              <a:rPr lang="sv-SE" sz="1200" kern="1200" dirty="0" err="1">
                <a:solidFill>
                  <a:schemeClr val="tx1"/>
                </a:solidFill>
                <a:effectLst/>
                <a:latin typeface="+mn-lt"/>
                <a:ea typeface="+mn-ea"/>
                <a:cs typeface="+mn-cs"/>
              </a:rPr>
              <a:t>ra</a:t>
            </a:r>
            <a:r>
              <a:rPr lang="sv-SE" sz="1200" kern="1200" dirty="0">
                <a:solidFill>
                  <a:schemeClr val="tx1"/>
                </a:solidFill>
                <a:effectLst/>
                <a:latin typeface="+mn-lt"/>
                <a:ea typeface="+mn-ea"/>
                <a:cs typeface="+mn-cs"/>
              </a:rPr>
              <a:t> positioner och även basket </a:t>
            </a:r>
            <a:r>
              <a:rPr lang="sv-SE" sz="1200" kern="1200" dirty="0" err="1">
                <a:solidFill>
                  <a:schemeClr val="tx1"/>
                </a:solidFill>
                <a:effectLst/>
                <a:latin typeface="+mn-lt"/>
                <a:ea typeface="+mn-ea"/>
                <a:cs typeface="+mn-cs"/>
              </a:rPr>
              <a:t>toss</a:t>
            </a:r>
            <a:r>
              <a:rPr lang="sv-SE" sz="1200" kern="1200" dirty="0">
                <a:solidFill>
                  <a:schemeClr val="tx1"/>
                </a:solidFill>
                <a:effectLst/>
                <a:latin typeface="+mn-lt"/>
                <a:ea typeface="+mn-ea"/>
                <a:cs typeface="+mn-cs"/>
              </a:rPr>
              <a:t>, där utövarna med hjälp av en speciell teknik kan kasta upp en flygare (flyer/topp) flera meter upp i luften, där hon eller han utför gymnastiska moment eller akrobatiska konster.</a:t>
            </a:r>
          </a:p>
          <a:p>
            <a:r>
              <a:rPr lang="sv-SE" sz="1200" b="1" kern="1200" dirty="0">
                <a:solidFill>
                  <a:schemeClr val="tx1"/>
                </a:solidFill>
                <a:effectLst/>
                <a:latin typeface="+mn-lt"/>
                <a:ea typeface="+mn-ea"/>
                <a:cs typeface="+mn-cs"/>
              </a:rPr>
              <a:t>Pyramider</a:t>
            </a:r>
            <a:r>
              <a:rPr lang="sv-SE" sz="1200" kern="1200" dirty="0">
                <a:solidFill>
                  <a:schemeClr val="tx1"/>
                </a:solidFill>
                <a:effectLst/>
                <a:latin typeface="+mn-lt"/>
                <a:ea typeface="+mn-ea"/>
                <a:cs typeface="+mn-cs"/>
              </a:rPr>
              <a:t> - best</a:t>
            </a:r>
            <a:r>
              <a:rPr lang="da-DK" sz="1200" kern="1200" dirty="0">
                <a:solidFill>
                  <a:schemeClr val="tx1"/>
                </a:solidFill>
                <a:effectLst/>
                <a:latin typeface="+mn-lt"/>
                <a:ea typeface="+mn-ea"/>
                <a:cs typeface="+mn-cs"/>
              </a:rPr>
              <a:t>å</a:t>
            </a:r>
            <a:r>
              <a:rPr lang="sv-SE" sz="1200" kern="1200" dirty="0">
                <a:solidFill>
                  <a:schemeClr val="tx1"/>
                </a:solidFill>
                <a:effectLst/>
                <a:latin typeface="+mn-lt"/>
                <a:ea typeface="+mn-ea"/>
                <a:cs typeface="+mn-cs"/>
              </a:rPr>
              <a:t>r av tv</a:t>
            </a:r>
            <a:r>
              <a:rPr lang="da-DK" sz="1200" kern="1200" dirty="0">
                <a:solidFill>
                  <a:schemeClr val="tx1"/>
                </a:solidFill>
                <a:effectLst/>
                <a:latin typeface="+mn-lt"/>
                <a:ea typeface="+mn-ea"/>
                <a:cs typeface="+mn-cs"/>
              </a:rPr>
              <a:t>å </a:t>
            </a:r>
            <a:r>
              <a:rPr lang="sv-SE" sz="1200" kern="1200" dirty="0">
                <a:solidFill>
                  <a:schemeClr val="tx1"/>
                </a:solidFill>
                <a:effectLst/>
                <a:latin typeface="+mn-lt"/>
                <a:ea typeface="+mn-ea"/>
                <a:cs typeface="+mn-cs"/>
              </a:rPr>
              <a:t>eller flera sammankopplade </a:t>
            </a:r>
            <a:r>
              <a:rPr lang="sv-SE" sz="1200" kern="1200" dirty="0" err="1">
                <a:solidFill>
                  <a:schemeClr val="tx1"/>
                </a:solidFill>
                <a:effectLst/>
                <a:latin typeface="+mn-lt"/>
                <a:ea typeface="+mn-ea"/>
                <a:cs typeface="+mn-cs"/>
              </a:rPr>
              <a:t>stunts</a:t>
            </a:r>
            <a:r>
              <a:rPr lang="sv-SE" sz="1200" kern="1200" dirty="0">
                <a:solidFill>
                  <a:schemeClr val="tx1"/>
                </a:solidFill>
                <a:effectLst/>
                <a:latin typeface="+mn-lt"/>
                <a:ea typeface="+mn-ea"/>
                <a:cs typeface="+mn-cs"/>
              </a:rPr>
              <a:t> och kan vara i flera v</a:t>
            </a:r>
            <a:r>
              <a:rPr lang="da-DK" sz="1200" kern="1200" dirty="0">
                <a:solidFill>
                  <a:schemeClr val="tx1"/>
                </a:solidFill>
                <a:effectLst/>
                <a:latin typeface="+mn-lt"/>
                <a:ea typeface="+mn-ea"/>
                <a:cs typeface="+mn-cs"/>
              </a:rPr>
              <a:t>å</a:t>
            </a:r>
            <a:r>
              <a:rPr lang="sv-SE" sz="1200" kern="1200" dirty="0" err="1">
                <a:solidFill>
                  <a:schemeClr val="tx1"/>
                </a:solidFill>
                <a:effectLst/>
                <a:latin typeface="+mn-lt"/>
                <a:ea typeface="+mn-ea"/>
                <a:cs typeface="+mn-cs"/>
              </a:rPr>
              <a:t>ningar</a:t>
            </a:r>
            <a:r>
              <a:rPr lang="sv-SE" sz="1200" kern="1200" dirty="0">
                <a:solidFill>
                  <a:schemeClr val="tx1"/>
                </a:solidFill>
                <a:effectLst/>
                <a:latin typeface="+mn-lt"/>
                <a:ea typeface="+mn-ea"/>
                <a:cs typeface="+mn-cs"/>
              </a:rPr>
              <a:t>.</a:t>
            </a:r>
          </a:p>
          <a:p>
            <a:r>
              <a:rPr lang="sv-SE" sz="1200" b="1" kern="1200" dirty="0">
                <a:solidFill>
                  <a:schemeClr val="tx1"/>
                </a:solidFill>
                <a:effectLst/>
                <a:latin typeface="+mn-lt"/>
                <a:ea typeface="+mn-ea"/>
                <a:cs typeface="+mn-cs"/>
              </a:rPr>
              <a:t>Tumbling</a:t>
            </a:r>
            <a:r>
              <a:rPr lang="sv-SE" sz="1200" kern="1200" dirty="0">
                <a:solidFill>
                  <a:schemeClr val="tx1"/>
                </a:solidFill>
                <a:effectLst/>
                <a:latin typeface="+mn-lt"/>
                <a:ea typeface="+mn-ea"/>
                <a:cs typeface="+mn-cs"/>
              </a:rPr>
              <a:t> – gymnastik</a:t>
            </a:r>
          </a:p>
          <a:p>
            <a:r>
              <a:rPr lang="fr-FR" sz="1200" b="1" kern="1200" dirty="0">
                <a:solidFill>
                  <a:schemeClr val="tx1"/>
                </a:solidFill>
                <a:effectLst/>
                <a:latin typeface="+mn-lt"/>
                <a:ea typeface="+mn-ea"/>
                <a:cs typeface="+mn-cs"/>
              </a:rPr>
              <a:t>Dans</a:t>
            </a:r>
            <a:r>
              <a:rPr lang="sv-SE" sz="1200" kern="1200" dirty="0">
                <a:solidFill>
                  <a:schemeClr val="tx1"/>
                </a:solidFill>
                <a:effectLst/>
                <a:latin typeface="+mn-lt"/>
                <a:ea typeface="+mn-ea"/>
                <a:cs typeface="+mn-cs"/>
              </a:rPr>
              <a:t> - en del av programmet </a:t>
            </a:r>
            <a:r>
              <a:rPr lang="sv-SE" sz="1200" kern="1200" dirty="0" err="1">
                <a:solidFill>
                  <a:schemeClr val="tx1"/>
                </a:solidFill>
                <a:effectLst/>
                <a:latin typeface="+mn-lt"/>
                <a:ea typeface="+mn-ea"/>
                <a:cs typeface="+mn-cs"/>
              </a:rPr>
              <a:t>dä</a:t>
            </a:r>
            <a:r>
              <a:rPr lang="da-DK" sz="1200" kern="1200" dirty="0">
                <a:solidFill>
                  <a:schemeClr val="tx1"/>
                </a:solidFill>
                <a:effectLst/>
                <a:latin typeface="+mn-lt"/>
                <a:ea typeface="+mn-ea"/>
                <a:cs typeface="+mn-cs"/>
              </a:rPr>
              <a:t>r det mest </a:t>
            </a:r>
            <a:r>
              <a:rPr lang="sv-SE" sz="1200" kern="1200" dirty="0">
                <a:solidFill>
                  <a:schemeClr val="tx1"/>
                </a:solidFill>
                <a:effectLst/>
                <a:latin typeface="+mn-lt"/>
                <a:ea typeface="+mn-ea"/>
                <a:cs typeface="+mn-cs"/>
              </a:rPr>
              <a:t>är dans (speciella och skarpa </a:t>
            </a:r>
            <a:r>
              <a:rPr lang="sv-SE" sz="1200" kern="1200" dirty="0" err="1">
                <a:solidFill>
                  <a:schemeClr val="tx1"/>
                </a:solidFill>
                <a:effectLst/>
                <a:latin typeface="+mn-lt"/>
                <a:ea typeface="+mn-ea"/>
                <a:cs typeface="+mn-cs"/>
              </a:rPr>
              <a:t>armrö</a:t>
            </a:r>
            <a:r>
              <a:rPr lang="da-DK" sz="1200" kern="1200" dirty="0">
                <a:solidFill>
                  <a:schemeClr val="tx1"/>
                </a:solidFill>
                <a:effectLst/>
                <a:latin typeface="+mn-lt"/>
                <a:ea typeface="+mn-ea"/>
                <a:cs typeface="+mn-cs"/>
              </a:rPr>
              <a:t>relser)</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Hopp</a:t>
            </a:r>
            <a:r>
              <a:rPr lang="sv-SE" sz="1200" kern="1200" dirty="0">
                <a:solidFill>
                  <a:schemeClr val="tx1"/>
                </a:solidFill>
                <a:effectLst/>
                <a:latin typeface="+mn-lt"/>
                <a:ea typeface="+mn-ea"/>
                <a:cs typeface="+mn-cs"/>
              </a:rPr>
              <a:t> – till exempel </a:t>
            </a:r>
            <a:r>
              <a:rPr lang="sv-SE" sz="1200" kern="1200" dirty="0" err="1">
                <a:solidFill>
                  <a:schemeClr val="tx1"/>
                </a:solidFill>
                <a:effectLst/>
                <a:latin typeface="+mn-lt"/>
                <a:ea typeface="+mn-ea"/>
                <a:cs typeface="+mn-cs"/>
              </a:rPr>
              <a:t>spread</a:t>
            </a:r>
            <a:r>
              <a:rPr lang="sv-SE" sz="1200" kern="1200" dirty="0">
                <a:solidFill>
                  <a:schemeClr val="tx1"/>
                </a:solidFill>
                <a:effectLst/>
                <a:latin typeface="+mn-lt"/>
                <a:ea typeface="+mn-ea"/>
                <a:cs typeface="+mn-cs"/>
              </a:rPr>
              <a:t> eagle/x-hopp och </a:t>
            </a:r>
            <a:r>
              <a:rPr lang="sv-SE" sz="1200" kern="1200" dirty="0" err="1">
                <a:solidFill>
                  <a:schemeClr val="tx1"/>
                </a:solidFill>
                <a:effectLst/>
                <a:latin typeface="+mn-lt"/>
                <a:ea typeface="+mn-ea"/>
                <a:cs typeface="+mn-cs"/>
              </a:rPr>
              <a:t>toe</a:t>
            </a:r>
            <a:r>
              <a:rPr lang="sv-SE" sz="1200" kern="1200" dirty="0">
                <a:solidFill>
                  <a:schemeClr val="tx1"/>
                </a:solidFill>
                <a:effectLst/>
                <a:latin typeface="+mn-lt"/>
                <a:ea typeface="+mn-ea"/>
                <a:cs typeface="+mn-cs"/>
              </a:rPr>
              <a:t> touch</a:t>
            </a:r>
          </a:p>
          <a:p>
            <a:r>
              <a:rPr lang="sv-SE" sz="1200" b="1" kern="1200" dirty="0">
                <a:solidFill>
                  <a:schemeClr val="tx1"/>
                </a:solidFill>
                <a:effectLst/>
                <a:latin typeface="+mn-lt"/>
                <a:ea typeface="+mn-ea"/>
                <a:cs typeface="+mn-cs"/>
              </a:rPr>
              <a:t>Ramsa</a:t>
            </a:r>
            <a:r>
              <a:rPr lang="sv-SE" sz="1200" kern="1200" dirty="0">
                <a:solidFill>
                  <a:schemeClr val="tx1"/>
                </a:solidFill>
                <a:effectLst/>
                <a:latin typeface="+mn-lt"/>
                <a:ea typeface="+mn-ea"/>
                <a:cs typeface="+mn-cs"/>
              </a:rPr>
              <a:t> – även kallat </a:t>
            </a:r>
            <a:r>
              <a:rPr lang="sv-SE" sz="1200" kern="1200" dirty="0" err="1">
                <a:solidFill>
                  <a:schemeClr val="tx1"/>
                </a:solidFill>
                <a:effectLst/>
                <a:latin typeface="+mn-lt"/>
                <a:ea typeface="+mn-ea"/>
                <a:cs typeface="+mn-cs"/>
              </a:rPr>
              <a:t>cheer</a:t>
            </a:r>
            <a:r>
              <a:rPr lang="sv-SE" sz="1200" kern="1200" dirty="0">
                <a:solidFill>
                  <a:schemeClr val="tx1"/>
                </a:solidFill>
                <a:effectLst/>
                <a:latin typeface="+mn-lt"/>
                <a:ea typeface="+mn-ea"/>
                <a:cs typeface="+mn-cs"/>
              </a:rPr>
              <a:t> eller </a:t>
            </a:r>
            <a:r>
              <a:rPr lang="sv-SE" sz="1200" kern="1200" dirty="0" err="1">
                <a:solidFill>
                  <a:schemeClr val="tx1"/>
                </a:solidFill>
                <a:effectLst/>
                <a:latin typeface="+mn-lt"/>
                <a:ea typeface="+mn-ea"/>
                <a:cs typeface="+mn-cs"/>
              </a:rPr>
              <a:t>chant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inneh</a:t>
            </a:r>
            <a:r>
              <a:rPr lang="da-DK" sz="1200" kern="1200" dirty="0">
                <a:solidFill>
                  <a:schemeClr val="tx1"/>
                </a:solidFill>
                <a:effectLst/>
                <a:latin typeface="+mn-lt"/>
                <a:ea typeface="+mn-ea"/>
                <a:cs typeface="+mn-cs"/>
              </a:rPr>
              <a:t>å</a:t>
            </a:r>
            <a:r>
              <a:rPr lang="sv-SE" sz="1200" kern="1200" dirty="0" err="1">
                <a:solidFill>
                  <a:schemeClr val="tx1"/>
                </a:solidFill>
                <a:effectLst/>
                <a:latin typeface="+mn-lt"/>
                <a:ea typeface="+mn-ea"/>
                <a:cs typeface="+mn-cs"/>
              </a:rPr>
              <a:t>ller</a:t>
            </a:r>
            <a:r>
              <a:rPr lang="sv-SE" sz="1200" kern="1200" dirty="0">
                <a:solidFill>
                  <a:schemeClr val="tx1"/>
                </a:solidFill>
                <a:effectLst/>
                <a:latin typeface="+mn-lt"/>
                <a:ea typeface="+mn-ea"/>
                <a:cs typeface="+mn-cs"/>
              </a:rPr>
              <a:t> ofta lagets namn eller fä</a:t>
            </a:r>
            <a:r>
              <a:rPr lang="da-DK" sz="1200" kern="1200" dirty="0">
                <a:solidFill>
                  <a:schemeClr val="tx1"/>
                </a:solidFill>
                <a:effectLst/>
                <a:latin typeface="+mn-lt"/>
                <a:ea typeface="+mn-ea"/>
                <a:cs typeface="+mn-cs"/>
              </a:rPr>
              <a:t>rger. G</a:t>
            </a:r>
            <a:r>
              <a:rPr lang="sv-SE" sz="1200" kern="1200" dirty="0">
                <a:solidFill>
                  <a:schemeClr val="tx1"/>
                </a:solidFill>
                <a:effectLst/>
                <a:latin typeface="+mn-lt"/>
                <a:ea typeface="+mn-ea"/>
                <a:cs typeface="+mn-cs"/>
              </a:rPr>
              <a:t>ö</a:t>
            </a:r>
            <a:r>
              <a:rPr lang="da-DK" sz="1200" kern="1200" dirty="0">
                <a:solidFill>
                  <a:schemeClr val="tx1"/>
                </a:solidFill>
                <a:effectLst/>
                <a:latin typeface="+mn-lt"/>
                <a:ea typeface="+mn-ea"/>
                <a:cs typeface="+mn-cs"/>
              </a:rPr>
              <a:t>r det f</a:t>
            </a:r>
            <a:r>
              <a:rPr lang="sv-SE" sz="1200" kern="1200" dirty="0">
                <a:solidFill>
                  <a:schemeClr val="tx1"/>
                </a:solidFill>
                <a:effectLst/>
                <a:latin typeface="+mn-lt"/>
                <a:ea typeface="+mn-ea"/>
                <a:cs typeface="+mn-cs"/>
              </a:rPr>
              <a:t>ör att peppa publiken att jubla mer.</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Grundregeln i vår förening är att lagen är åldersindelade. Om antalet aktiva i en viss ålder överstiger godkänt antal deltagande i ett tävlingslag kommer vi, om det finns möjlighet, att dela in den åldersgruppen i flera lag och i olika nivåer (</a:t>
            </a:r>
            <a:r>
              <a:rPr lang="sv-SE" sz="1200" kern="1200" dirty="0" err="1">
                <a:solidFill>
                  <a:schemeClr val="tx1"/>
                </a:solidFill>
                <a:effectLst/>
                <a:latin typeface="+mn-lt"/>
                <a:ea typeface="+mn-ea"/>
                <a:cs typeface="+mn-cs"/>
              </a:rPr>
              <a:t>levels</a:t>
            </a:r>
            <a:r>
              <a:rPr lang="sv-SE" sz="1200" kern="1200" dirty="0">
                <a:solidFill>
                  <a:schemeClr val="tx1"/>
                </a:solidFill>
                <a:effectLst/>
                <a:latin typeface="+mn-lt"/>
                <a:ea typeface="+mn-ea"/>
                <a:cs typeface="+mn-cs"/>
              </a:rPr>
              <a:t>). Hur många lag och i vilka nivåer vår förening kommer att ha beror på tillgång till tränare och vilken </a:t>
            </a:r>
            <a:r>
              <a:rPr lang="sv-SE" sz="1200" kern="1200" dirty="0" err="1">
                <a:solidFill>
                  <a:schemeClr val="tx1"/>
                </a:solidFill>
                <a:effectLst/>
                <a:latin typeface="+mn-lt"/>
                <a:ea typeface="+mn-ea"/>
                <a:cs typeface="+mn-cs"/>
              </a:rPr>
              <a:t>level</a:t>
            </a:r>
            <a:r>
              <a:rPr lang="sv-SE" sz="1200" kern="1200" dirty="0">
                <a:solidFill>
                  <a:schemeClr val="tx1"/>
                </a:solidFill>
                <a:effectLst/>
                <a:latin typeface="+mn-lt"/>
                <a:ea typeface="+mn-ea"/>
                <a:cs typeface="+mn-cs"/>
              </a:rPr>
              <a:t> tränarna vill ha för sina lag.</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4</a:t>
            </a:fld>
            <a:endParaRPr lang="sv-SE"/>
          </a:p>
        </p:txBody>
      </p:sp>
    </p:spTree>
    <p:extLst>
      <p:ext uri="{BB962C8B-B14F-4D97-AF65-F5344CB8AC3E}">
        <p14:creationId xmlns:p14="http://schemas.microsoft.com/office/powerpoint/2010/main" val="417878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Styrelsens ambition är att SCA ska vara en välfungerande förening där glädje, samarbete och tillit är de viktigaste ledorden.</a:t>
            </a: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5</a:t>
            </a:fld>
            <a:endParaRPr lang="sv-SE"/>
          </a:p>
        </p:txBody>
      </p:sp>
    </p:spTree>
    <p:extLst>
      <p:ext uri="{BB962C8B-B14F-4D97-AF65-F5344CB8AC3E}">
        <p14:creationId xmlns:p14="http://schemas.microsoft.com/office/powerpoint/2010/main" val="250206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hör till Svenska Cheerleadingförbundet som är med i Riksidrottsförbundet. </a:t>
            </a:r>
          </a:p>
          <a:p>
            <a:endParaRPr lang="sv-SE" dirty="0"/>
          </a:p>
          <a:p>
            <a:r>
              <a:rPr lang="sv-SE" dirty="0"/>
              <a:t>Vi fortsätter vårt arbete med trygga idrottsmiljöer. </a:t>
            </a:r>
          </a:p>
          <a:p>
            <a:endParaRPr lang="sv-SE" dirty="0"/>
          </a:p>
          <a:p>
            <a:r>
              <a:rPr lang="sv-SE" dirty="0"/>
              <a:t>Sponsorbrev finns på laget.se </a:t>
            </a:r>
          </a:p>
          <a:p>
            <a:endParaRPr lang="sv-SE" dirty="0"/>
          </a:p>
          <a:p>
            <a:r>
              <a:rPr lang="sv-SE" dirty="0"/>
              <a:t>Information om föreningskläder finns i tidigare inlägg på laget.se </a:t>
            </a:r>
          </a:p>
          <a:p>
            <a:endParaRPr lang="sv-SE" dirty="0"/>
          </a:p>
          <a:p>
            <a:r>
              <a:rPr lang="sv-SE" dirty="0"/>
              <a:t>Våra sociala medier är till för att sprida mer kunskap om cheerleading och för att ni föräldrar och nära och kära kan se vad det är vi gör på träningarna. Om någon inte vill vara med på våra sociala medier kontaktar ni tränarna till laget ni har aktiva i. </a:t>
            </a:r>
          </a:p>
          <a:p>
            <a:endParaRPr lang="sv-SE" dirty="0"/>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6</a:t>
            </a:fld>
            <a:endParaRPr lang="sv-SE"/>
          </a:p>
        </p:txBody>
      </p:sp>
    </p:spTree>
    <p:extLst>
      <p:ext uri="{BB962C8B-B14F-4D97-AF65-F5344CB8AC3E}">
        <p14:creationId xmlns:p14="http://schemas.microsoft.com/office/powerpoint/2010/main" val="227437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D395-3C08-44A5-914B-89F692614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062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D395-3C08-44A5-914B-89F692614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12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err="1">
                <a:solidFill>
                  <a:schemeClr val="tx1"/>
                </a:solidFill>
                <a:effectLst/>
                <a:latin typeface="+mn-lt"/>
                <a:ea typeface="+mn-ea"/>
                <a:cs typeface="+mn-cs"/>
              </a:rPr>
              <a:t>Levels</a:t>
            </a:r>
            <a:r>
              <a:rPr lang="sv-SE" sz="1200" b="1" kern="1200" dirty="0">
                <a:solidFill>
                  <a:schemeClr val="tx1"/>
                </a:solidFill>
                <a:effectLst/>
                <a:latin typeface="+mn-lt"/>
                <a:ea typeface="+mn-ea"/>
                <a:cs typeface="+mn-cs"/>
              </a:rPr>
              <a:t> och åldersindelning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är viktigt att inte stressa att få gå i en så hög level som möjligt, en högre level betyder inte att man är bättre. Det finns olika </a:t>
            </a:r>
            <a:r>
              <a:rPr lang="sv-SE" sz="1200" kern="1200" dirty="0" err="1">
                <a:solidFill>
                  <a:schemeClr val="tx1"/>
                </a:solidFill>
                <a:effectLst/>
                <a:latin typeface="+mn-lt"/>
                <a:ea typeface="+mn-ea"/>
                <a:cs typeface="+mn-cs"/>
              </a:rPr>
              <a:t>levels</a:t>
            </a:r>
            <a:r>
              <a:rPr lang="sv-SE" sz="1200" kern="1200" dirty="0">
                <a:solidFill>
                  <a:schemeClr val="tx1"/>
                </a:solidFill>
                <a:effectLst/>
                <a:latin typeface="+mn-lt"/>
                <a:ea typeface="+mn-ea"/>
                <a:cs typeface="+mn-cs"/>
              </a:rPr>
              <a:t> för att alla ska få utvecklas i sin takt och att man ska kunna tävla på en nivå som man känner sig säker på.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finns undantag i reglera som gör att man kan ha ett visst antal personer som är yngre än sin level i sitt lag. Vi försöker undvika det så mycket som möjligt men ibland måste vi göra undantag när vi delar in lagen för den enskilde aktives utveckling. </a:t>
            </a:r>
          </a:p>
          <a:p>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D395-3C08-44A5-914B-89F692614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62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Vad terminsavgift och inkomster från försäljning går till kan du se på bifogat dokument. Om man tränar i ett nybörjarlag är all försäljning frivillig att delta i. Att vara med i träningslag innebär inte några större kostnader för den aktiva. För att delta i tävlingslag tillkommer en del kostnader och krav vilket kan var bra att veta innan man väljer att låta sitt barn vara med i vår sport. Kontakta styrelsen om du vill veta mer om vad det innebär att delta i ett tävlingslag. Vår mailadress är </a:t>
            </a:r>
            <a:r>
              <a:rPr lang="sv-SE" sz="1200" u="sng" kern="1200" dirty="0">
                <a:solidFill>
                  <a:schemeClr val="tx1"/>
                </a:solidFill>
                <a:effectLst/>
                <a:latin typeface="+mn-lt"/>
                <a:ea typeface="+mn-ea"/>
                <a:cs typeface="+mn-cs"/>
                <a:hlinkClick r:id="rId3"/>
              </a:rPr>
              <a:t>styrelseskellefteacheer@gmail.com</a:t>
            </a:r>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10</a:t>
            </a:fld>
            <a:endParaRPr lang="sv-SE"/>
          </a:p>
        </p:txBody>
      </p:sp>
    </p:spTree>
    <p:extLst>
      <p:ext uri="{BB962C8B-B14F-4D97-AF65-F5344CB8AC3E}">
        <p14:creationId xmlns:p14="http://schemas.microsoft.com/office/powerpoint/2010/main" val="211948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 summor som redovisas ovan är tagna från säsongen 19/20 och kan komma att förändras under innevarande säsong. Övriga kostnader som tillkommer är kostnad för inköp av redskap och annan utrustning till träningshallen, medlemskap i Svenska </a:t>
            </a:r>
            <a:r>
              <a:rPr lang="sv-SE" sz="1200" kern="1200" dirty="0" err="1">
                <a:solidFill>
                  <a:schemeClr val="tx1"/>
                </a:solidFill>
                <a:effectLst/>
                <a:latin typeface="+mn-lt"/>
                <a:ea typeface="+mn-ea"/>
                <a:cs typeface="+mn-cs"/>
              </a:rPr>
              <a:t>Cherleadingförbundet</a:t>
            </a:r>
            <a:r>
              <a:rPr lang="sv-SE" sz="1200" kern="1200" dirty="0">
                <a:solidFill>
                  <a:schemeClr val="tx1"/>
                </a:solidFill>
                <a:effectLst/>
                <a:latin typeface="+mn-lt"/>
                <a:ea typeface="+mn-ea"/>
                <a:cs typeface="+mn-cs"/>
              </a:rPr>
              <a:t>, kostnad för deltagande vid årsmöten och andra viktiga evenemang som förbundet kallat till. Föreningen betalar kostnaden för två huvudtränare och två hjälptränare per lag vid tävlingar som förbundet anordnat.  Föreningen betalar även kostnaden för två huvudtränare och två hjälptränare för en(1) öppen tävling per säsong.</a:t>
            </a:r>
          </a:p>
          <a:p>
            <a:r>
              <a:rPr lang="sv-SE" sz="1200" kern="1200" dirty="0">
                <a:solidFill>
                  <a:schemeClr val="tx1"/>
                </a:solidFill>
                <a:effectLst/>
                <a:latin typeface="+mn-lt"/>
                <a:ea typeface="+mn-ea"/>
                <a:cs typeface="+mn-cs"/>
              </a:rPr>
              <a:t>Lokalhyra kvittas mot det A-stöd vi får från Skellefteå Kommun. </a:t>
            </a:r>
          </a:p>
          <a:p>
            <a:r>
              <a:rPr lang="sv-SE" sz="1200" kern="1200" dirty="0">
                <a:solidFill>
                  <a:schemeClr val="tx1"/>
                </a:solidFill>
                <a:effectLst/>
                <a:latin typeface="+mn-lt"/>
                <a:ea typeface="+mn-ea"/>
                <a:cs typeface="+mn-cs"/>
              </a:rPr>
              <a:t>Styrelsen söker varje termin LOK-stöd från Riksidrottsförbundet.</a:t>
            </a:r>
          </a:p>
          <a:p>
            <a:r>
              <a:rPr lang="sv-SE" sz="1200" kern="1200" dirty="0">
                <a:solidFill>
                  <a:schemeClr val="tx1"/>
                </a:solidFill>
                <a:effectLst/>
                <a:latin typeface="+mn-lt"/>
                <a:ea typeface="+mn-ea"/>
                <a:cs typeface="+mn-cs"/>
              </a:rPr>
              <a:t>Våra tränare gör sin egen koreografi och har egna koreografiläger vilket gör att det inte tillkommer kostnad för detta i vår förening.  </a:t>
            </a:r>
          </a:p>
          <a:p>
            <a:r>
              <a:rPr lang="sv-SE" sz="1200" kern="1200" dirty="0">
                <a:solidFill>
                  <a:schemeClr val="tx1"/>
                </a:solidFill>
                <a:effectLst/>
                <a:latin typeface="+mn-lt"/>
                <a:ea typeface="+mn-ea"/>
                <a:cs typeface="+mn-cs"/>
              </a:rPr>
              <a:t>Styrelsen söker årligen utbildningsbidrag för att sänka kostnaderna när vi har utbildningar.  </a:t>
            </a:r>
          </a:p>
          <a:p>
            <a:r>
              <a:rPr lang="sv-SE" sz="1200" kern="1200" dirty="0">
                <a:solidFill>
                  <a:schemeClr val="tx1"/>
                </a:solidFill>
                <a:effectLst/>
                <a:latin typeface="+mn-lt"/>
                <a:ea typeface="+mn-ea"/>
                <a:cs typeface="+mn-cs"/>
              </a:rPr>
              <a:t>Styrelsen tar inte ut några arvoden.</a:t>
            </a:r>
          </a:p>
          <a:p>
            <a:r>
              <a:rPr lang="sv-SE" sz="1200" kern="1200" dirty="0">
                <a:solidFill>
                  <a:schemeClr val="tx1"/>
                </a:solidFill>
                <a:effectLst/>
                <a:latin typeface="+mn-lt"/>
                <a:ea typeface="+mn-ea"/>
                <a:cs typeface="+mn-cs"/>
              </a:rPr>
              <a:t>Under säsongen 22/23 har styrelsen beslutat att satsa extra mycket på att vidareutbilda våra tränare, allt för att våra aktiva ska få så bra stöd och hjälp i sin träning som möjligt. Detta gör att kostnaden för tränarutbildningar kommer att vara högre än säsongen 19/20.</a:t>
            </a:r>
          </a:p>
          <a:p>
            <a:r>
              <a:rPr lang="sv-SE" sz="1200" kern="1200" dirty="0">
                <a:solidFill>
                  <a:schemeClr val="tx1"/>
                </a:solidFill>
                <a:effectLst/>
                <a:latin typeface="+mn-lt"/>
                <a:ea typeface="+mn-ea"/>
                <a:cs typeface="+mn-cs"/>
              </a:rPr>
              <a:t>Vad gäller övriga förväntningar som föreningen har på anhöriga och aktiva framgår i föreningshandboken som finns som dokument på föreningens sida på laget.se</a:t>
            </a: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11</a:t>
            </a:fld>
            <a:endParaRPr lang="sv-SE"/>
          </a:p>
        </p:txBody>
      </p:sp>
    </p:spTree>
    <p:extLst>
      <p:ext uri="{BB962C8B-B14F-4D97-AF65-F5344CB8AC3E}">
        <p14:creationId xmlns:p14="http://schemas.microsoft.com/office/powerpoint/2010/main" val="174762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9BE983-15AD-4A75-A4DE-DD5A629AC88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CFAD24A-1AF0-41CF-AD7F-38DB14DFA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C7B25BC-8B87-421C-A2E7-C18E9E8B257A}"/>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5" name="Platshållare för sidfot 4">
            <a:extLst>
              <a:ext uri="{FF2B5EF4-FFF2-40B4-BE49-F238E27FC236}">
                <a16:creationId xmlns:a16="http://schemas.microsoft.com/office/drawing/2014/main" id="{548B4C65-96E4-46A6-93F9-C1DE5DAFF2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6366D1E-63D1-47AC-8DDD-97896BB4E0FC}"/>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309252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783114-E1A7-4F47-B981-73011158E1A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A6B89E-DB40-439D-99F2-120BFDB63CE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DA91FFF-326A-47B3-8279-E6B191844B9E}"/>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5" name="Platshållare för sidfot 4">
            <a:extLst>
              <a:ext uri="{FF2B5EF4-FFF2-40B4-BE49-F238E27FC236}">
                <a16:creationId xmlns:a16="http://schemas.microsoft.com/office/drawing/2014/main" id="{EBB5D674-CF5E-4097-A29D-7BD9BC40FC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3DEEAB-3F31-4E06-B6E8-22148655F44C}"/>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64489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02CC199-DD54-491A-B170-31EA8410FAD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26BE406-9198-4449-AD5C-4C9CDCA29A0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E4EBC5-3B59-463E-AB69-65824E3D6DDD}"/>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5" name="Platshållare för sidfot 4">
            <a:extLst>
              <a:ext uri="{FF2B5EF4-FFF2-40B4-BE49-F238E27FC236}">
                <a16:creationId xmlns:a16="http://schemas.microsoft.com/office/drawing/2014/main" id="{0CC9D1CE-615C-42EB-AFBB-B22960B4CFF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389B8C9-562C-4DAA-AB16-C76EA2C7BF41}"/>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00410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CFBE68-59F1-41CE-9C46-E13D9ED24C0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3DA2F6-B026-41A7-A160-00BA341CF94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9B6660-E824-4093-8270-80E80DBA6379}"/>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5" name="Platshållare för sidfot 4">
            <a:extLst>
              <a:ext uri="{FF2B5EF4-FFF2-40B4-BE49-F238E27FC236}">
                <a16:creationId xmlns:a16="http://schemas.microsoft.com/office/drawing/2014/main" id="{0B3DD17F-9F0F-4142-B1E0-56F7F6F0716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878388-2ABB-46CD-A5E7-A20FFB7AD5A0}"/>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81422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E00643-6936-4160-9924-8CD481EBE8C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83B41BB-9219-40EA-963B-14C6F3B69F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70C20A4-D81E-4196-9B51-2C906C411CC2}"/>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5" name="Platshållare för sidfot 4">
            <a:extLst>
              <a:ext uri="{FF2B5EF4-FFF2-40B4-BE49-F238E27FC236}">
                <a16:creationId xmlns:a16="http://schemas.microsoft.com/office/drawing/2014/main" id="{F0FA5BED-404B-4010-B4D2-5034E0701F8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A5AD925-D0B4-4587-9896-161C64195B0F}"/>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8077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50FBBF-14F8-4196-A61F-48D6DB76959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2EEEB0C-14D0-4039-B2A8-57408295816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E0C369C-C76A-4564-846A-EAA7423B008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AA96CE4-325F-4B09-9AFE-6F14FE55F666}"/>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6" name="Platshållare för sidfot 5">
            <a:extLst>
              <a:ext uri="{FF2B5EF4-FFF2-40B4-BE49-F238E27FC236}">
                <a16:creationId xmlns:a16="http://schemas.microsoft.com/office/drawing/2014/main" id="{C3B8BC1C-7074-4F2C-9A37-96307D13CC6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8153A0B-36CD-4C08-936D-6388C5711930}"/>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76681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6A68FC-1BF9-4DCC-90A9-5057B5F8E56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A876816-F82C-4041-B673-49C654474C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4662D67-CDF4-4A5B-AF6F-8226029A823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1065BE1-4AFD-4FB1-9CCA-9FCCB2F6FB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63B630D-CEBD-4AAD-B165-52681493CA4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19910DA-610E-430D-AFB8-31175D84B0A3}"/>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8" name="Platshållare för sidfot 7">
            <a:extLst>
              <a:ext uri="{FF2B5EF4-FFF2-40B4-BE49-F238E27FC236}">
                <a16:creationId xmlns:a16="http://schemas.microsoft.com/office/drawing/2014/main" id="{AC7305DE-4211-4FC0-9A68-463130DE20D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C983981-9066-4877-838D-4AA0A10647DE}"/>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316665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5E296-42AF-47E8-B1A3-D014E357A4B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C7463A7-2694-44D3-82DA-3A03E85F12D5}"/>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4" name="Platshållare för sidfot 3">
            <a:extLst>
              <a:ext uri="{FF2B5EF4-FFF2-40B4-BE49-F238E27FC236}">
                <a16:creationId xmlns:a16="http://schemas.microsoft.com/office/drawing/2014/main" id="{A2D05B42-02A3-41C6-8457-717A2AB8645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A9598AD-6F54-4BD1-B494-130293F21E24}"/>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55135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C31F320-E257-49B3-BC53-CC74E0147E2F}"/>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3" name="Platshållare för sidfot 2">
            <a:extLst>
              <a:ext uri="{FF2B5EF4-FFF2-40B4-BE49-F238E27FC236}">
                <a16:creationId xmlns:a16="http://schemas.microsoft.com/office/drawing/2014/main" id="{E9B16A66-C660-449D-859F-0AA664473F6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02D0528-7C2E-4A20-964A-869514BF8000}"/>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59556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94A090-9CE3-43D8-92F0-0B9669ED5D5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068D691-CB9C-4806-A0E1-BC0E4987D9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D4E9F76-E263-4D02-B2C7-396A3EA94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6F1ACD-A668-41F5-A2AE-E4483B60DFE8}"/>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6" name="Platshållare för sidfot 5">
            <a:extLst>
              <a:ext uri="{FF2B5EF4-FFF2-40B4-BE49-F238E27FC236}">
                <a16:creationId xmlns:a16="http://schemas.microsoft.com/office/drawing/2014/main" id="{9EF56F0A-32BD-46B6-9027-F0DFFE45FAE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6A2D37A-C482-492E-8C4C-42ED60B56C8F}"/>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38459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BCB043-4FAB-4332-BB7C-415EA59EF77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2F33D21-9230-4FB7-8CC4-CD820F796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1D971E1-7333-4F07-99E5-C9F51505C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64BCA55-4985-4435-A6EB-B48FE0F14A98}"/>
              </a:ext>
            </a:extLst>
          </p:cNvPr>
          <p:cNvSpPr>
            <a:spLocks noGrp="1"/>
          </p:cNvSpPr>
          <p:nvPr>
            <p:ph type="dt" sz="half" idx="10"/>
          </p:nvPr>
        </p:nvSpPr>
        <p:spPr/>
        <p:txBody>
          <a:bodyPr/>
          <a:lstStyle/>
          <a:p>
            <a:fld id="{793D14F4-DD82-4B41-B465-355F86A4E21E}" type="datetimeFigureOut">
              <a:rPr lang="sv-SE" smtClean="0"/>
              <a:t>2022-10-09</a:t>
            </a:fld>
            <a:endParaRPr lang="sv-SE"/>
          </a:p>
        </p:txBody>
      </p:sp>
      <p:sp>
        <p:nvSpPr>
          <p:cNvPr id="6" name="Platshållare för sidfot 5">
            <a:extLst>
              <a:ext uri="{FF2B5EF4-FFF2-40B4-BE49-F238E27FC236}">
                <a16:creationId xmlns:a16="http://schemas.microsoft.com/office/drawing/2014/main" id="{DED1679B-3FB7-48F9-A7EF-127683DC1AF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C3B9E65-553D-411B-BB7D-8DA465811963}"/>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00728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AC81867-FE87-44F3-BE3D-6BDCB8A04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70FD29D-4024-49C7-B0AA-5FD2E3F8D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AAE1A5-6052-4260-900E-25C25ADAD2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14F4-DD82-4B41-B465-355F86A4E21E}" type="datetimeFigureOut">
              <a:rPr lang="sv-SE" smtClean="0"/>
              <a:t>2022-10-09</a:t>
            </a:fld>
            <a:endParaRPr lang="sv-SE"/>
          </a:p>
        </p:txBody>
      </p:sp>
      <p:sp>
        <p:nvSpPr>
          <p:cNvPr id="5" name="Platshållare för sidfot 4">
            <a:extLst>
              <a:ext uri="{FF2B5EF4-FFF2-40B4-BE49-F238E27FC236}">
                <a16:creationId xmlns:a16="http://schemas.microsoft.com/office/drawing/2014/main" id="{56B10C7C-79A5-4CAF-A093-234849F73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0E89581-FDFE-4D88-A029-755488489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A8029-FEF0-470B-97CE-999A5CA98E8B}" type="slidenum">
              <a:rPr lang="sv-SE" smtClean="0"/>
              <a:t>‹#›</a:t>
            </a:fld>
            <a:endParaRPr lang="sv-SE"/>
          </a:p>
        </p:txBody>
      </p:sp>
    </p:spTree>
    <p:extLst>
      <p:ext uri="{BB962C8B-B14F-4D97-AF65-F5344CB8AC3E}">
        <p14:creationId xmlns:p14="http://schemas.microsoft.com/office/powerpoint/2010/main" val="367766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124200" y="411480"/>
            <a:ext cx="5823171" cy="6019458"/>
          </a:xfrm>
          <a:prstGeom prst="rect">
            <a:avLst/>
          </a:prstGeom>
          <a:solidFill>
            <a:schemeClr val="bg2">
              <a:lumMod val="50000"/>
            </a:schemeClr>
          </a:solidFill>
          <a:effectLst>
            <a:softEdge rad="635000"/>
          </a:effectLst>
        </p:spPr>
      </p:pic>
    </p:spTree>
    <p:extLst>
      <p:ext uri="{BB962C8B-B14F-4D97-AF65-F5344CB8AC3E}">
        <p14:creationId xmlns:p14="http://schemas.microsoft.com/office/powerpoint/2010/main" val="66109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Säsongsbudget 22/23 för träningslag i SCA</a:t>
            </a:r>
          </a:p>
        </p:txBody>
      </p:sp>
      <p:sp>
        <p:nvSpPr>
          <p:cNvPr id="3" name="Platshållare för innehåll 2"/>
          <p:cNvSpPr>
            <a:spLocks noGrp="1"/>
          </p:cNvSpPr>
          <p:nvPr>
            <p:ph idx="1"/>
          </p:nvPr>
        </p:nvSpPr>
        <p:spPr/>
        <p:txBody>
          <a:bodyPr/>
          <a:lstStyle/>
          <a:p>
            <a:pPr marL="0" indent="0">
              <a:buNone/>
            </a:pPr>
            <a:endParaRPr lang="sv-SE" b="1" dirty="0"/>
          </a:p>
          <a:p>
            <a:pPr marL="0" indent="0">
              <a:buNone/>
            </a:pPr>
            <a:r>
              <a:rPr lang="sv-SE" dirty="0"/>
              <a:t>				</a:t>
            </a:r>
            <a:r>
              <a:rPr lang="sv-SE" b="1" dirty="0"/>
              <a:t>Hösttermin		Vårtermin</a:t>
            </a:r>
          </a:p>
          <a:p>
            <a:pPr marL="0" indent="0">
              <a:buNone/>
            </a:pPr>
            <a:r>
              <a:rPr lang="sv-SE" dirty="0"/>
              <a:t>Terminsavgift</a:t>
            </a:r>
            <a:r>
              <a:rPr lang="sv-SE" b="1" dirty="0"/>
              <a:t>		</a:t>
            </a:r>
            <a:r>
              <a:rPr lang="sv-SE" dirty="0"/>
              <a:t>700 kr			 700 kr</a:t>
            </a:r>
          </a:p>
        </p:txBody>
      </p:sp>
    </p:spTree>
    <p:extLst>
      <p:ext uri="{BB962C8B-B14F-4D97-AF65-F5344CB8AC3E}">
        <p14:creationId xmlns:p14="http://schemas.microsoft.com/office/powerpoint/2010/main" val="188039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går intäkterna för terminsavgifterna till?</a:t>
            </a:r>
          </a:p>
        </p:txBody>
      </p:sp>
      <p:sp>
        <p:nvSpPr>
          <p:cNvPr id="3" name="Platshållare för innehåll 2"/>
          <p:cNvSpPr>
            <a:spLocks noGrp="1"/>
          </p:cNvSpPr>
          <p:nvPr>
            <p:ph idx="1"/>
          </p:nvPr>
        </p:nvSpPr>
        <p:spPr/>
        <p:txBody>
          <a:bodyPr/>
          <a:lstStyle/>
          <a:p>
            <a:r>
              <a:rPr lang="sv-SE" dirty="0"/>
              <a:t>Utbildning av tränare			 	25 000kr (säsongen 21/22)</a:t>
            </a:r>
          </a:p>
          <a:p>
            <a:r>
              <a:rPr lang="sv-SE" dirty="0"/>
              <a:t>Tränararvoden				         101 000kr(säsongen 21/22</a:t>
            </a:r>
          </a:p>
          <a:p>
            <a:r>
              <a:rPr lang="sv-SE" dirty="0"/>
              <a:t>Tävlingsmusik					46 609kr (säsongen 21/22)</a:t>
            </a:r>
          </a:p>
          <a:p>
            <a:r>
              <a:rPr lang="sv-SE" dirty="0"/>
              <a:t>Administrativ kostnad till Idrottsservice	35 230kr Säsongen 21/22</a:t>
            </a:r>
          </a:p>
          <a:p>
            <a:r>
              <a:rPr lang="sv-SE" dirty="0"/>
              <a:t>Inköp av tävlingsdräkter, vart tredje år	  2500- 3000 kr per dräkt</a:t>
            </a:r>
          </a:p>
          <a:p>
            <a:r>
              <a:rPr lang="sv-SE" dirty="0"/>
              <a:t>Lagkassor						27 000kr </a:t>
            </a:r>
          </a:p>
          <a:p>
            <a:r>
              <a:rPr lang="sv-SE" dirty="0"/>
              <a:t>Sjukvårdsartiklar				 	  5 000 kr (säsongen 21/22)</a:t>
            </a:r>
          </a:p>
          <a:p>
            <a:endParaRPr lang="sv-SE" dirty="0"/>
          </a:p>
        </p:txBody>
      </p:sp>
    </p:spTree>
    <p:extLst>
      <p:ext uri="{BB962C8B-B14F-4D97-AF65-F5344CB8AC3E}">
        <p14:creationId xmlns:p14="http://schemas.microsoft.com/office/powerpoint/2010/main" val="188147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Säsongsbudget för tävlingslag i SCA</a:t>
            </a:r>
          </a:p>
        </p:txBody>
      </p:sp>
      <p:sp>
        <p:nvSpPr>
          <p:cNvPr id="3" name="Platshållare för innehåll 2"/>
          <p:cNvSpPr>
            <a:spLocks noGrp="1"/>
          </p:cNvSpPr>
          <p:nvPr>
            <p:ph idx="1"/>
          </p:nvPr>
        </p:nvSpPr>
        <p:spPr/>
        <p:txBody>
          <a:bodyPr/>
          <a:lstStyle/>
          <a:p>
            <a:pPr marL="0" indent="0">
              <a:buNone/>
            </a:pPr>
            <a:r>
              <a:rPr lang="sv-SE" dirty="0"/>
              <a:t>						</a:t>
            </a:r>
            <a:r>
              <a:rPr lang="sv-SE" b="1" dirty="0"/>
              <a:t>Hösttermin		Vårtermin</a:t>
            </a:r>
          </a:p>
          <a:p>
            <a:pPr marL="0" indent="0">
              <a:buNone/>
            </a:pPr>
            <a:r>
              <a:rPr lang="sv-SE" dirty="0"/>
              <a:t>Terminsavgift				1100 kr		1100 kr</a:t>
            </a:r>
          </a:p>
          <a:p>
            <a:pPr marL="0" indent="0">
              <a:buNone/>
            </a:pPr>
            <a:r>
              <a:rPr lang="sv-SE" dirty="0"/>
              <a:t>Licens						235 kr</a:t>
            </a:r>
          </a:p>
          <a:p>
            <a:pPr marL="0" indent="0">
              <a:buNone/>
            </a:pPr>
            <a:r>
              <a:rPr lang="sv-SE" dirty="0"/>
              <a:t>Hyra tävlingsdräkt	+ rosett		650 kr</a:t>
            </a:r>
          </a:p>
          <a:p>
            <a:pPr marL="0" indent="0">
              <a:buNone/>
            </a:pPr>
            <a:r>
              <a:rPr lang="sv-SE" dirty="0"/>
              <a:t>Resa, boende, vissa måltider DM				Ca 1500 kr</a:t>
            </a:r>
          </a:p>
          <a:p>
            <a:pPr marL="0" indent="0">
              <a:buNone/>
            </a:pPr>
            <a:r>
              <a:rPr lang="sv-SE" dirty="0"/>
              <a:t>Resa, boende, vissa måltider RM				Ca 3000 kr</a:t>
            </a:r>
          </a:p>
          <a:p>
            <a:endParaRPr lang="sv-SE" dirty="0"/>
          </a:p>
        </p:txBody>
      </p:sp>
    </p:spTree>
    <p:extLst>
      <p:ext uri="{BB962C8B-B14F-4D97-AF65-F5344CB8AC3E}">
        <p14:creationId xmlns:p14="http://schemas.microsoft.com/office/powerpoint/2010/main" val="114158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Viktigt att känna till </a:t>
            </a:r>
          </a:p>
        </p:txBody>
      </p:sp>
      <p:sp>
        <p:nvSpPr>
          <p:cNvPr id="3" name="Platshållare för innehåll 2"/>
          <p:cNvSpPr>
            <a:spLocks noGrp="1"/>
          </p:cNvSpPr>
          <p:nvPr>
            <p:ph idx="1"/>
          </p:nvPr>
        </p:nvSpPr>
        <p:spPr/>
        <p:txBody>
          <a:bodyPr>
            <a:normAutofit/>
          </a:bodyPr>
          <a:lstStyle/>
          <a:p>
            <a:pPr marL="0" indent="0">
              <a:buNone/>
            </a:pPr>
            <a:endParaRPr lang="sv-SE" dirty="0"/>
          </a:p>
          <a:p>
            <a:r>
              <a:rPr lang="sv-SE" dirty="0"/>
              <a:t>Regler på träning</a:t>
            </a:r>
          </a:p>
          <a:p>
            <a:r>
              <a:rPr lang="sv-SE" dirty="0"/>
              <a:t>Grunderna i sporten</a:t>
            </a:r>
          </a:p>
          <a:p>
            <a:r>
              <a:rPr lang="sv-SE" dirty="0"/>
              <a:t>Säkerhet </a:t>
            </a:r>
          </a:p>
          <a:p>
            <a:r>
              <a:rPr lang="sv-SE" dirty="0"/>
              <a:t>Klädsel</a:t>
            </a:r>
          </a:p>
          <a:p>
            <a:r>
              <a:rPr lang="sv-SE" dirty="0"/>
              <a:t>Att ingå i ett tävlingslag</a:t>
            </a:r>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363183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4595" y="276446"/>
            <a:ext cx="10515600" cy="1325563"/>
          </a:xfrm>
        </p:spPr>
        <p:txBody>
          <a:bodyPr/>
          <a:lstStyle/>
          <a:p>
            <a:r>
              <a:rPr lang="sv-SE" dirty="0"/>
              <a:t>Uppdrag från styrelsen</a:t>
            </a:r>
          </a:p>
        </p:txBody>
      </p:sp>
      <p:sp>
        <p:nvSpPr>
          <p:cNvPr id="3" name="Platshållare för innehåll 2"/>
          <p:cNvSpPr>
            <a:spLocks noGrp="1"/>
          </p:cNvSpPr>
          <p:nvPr>
            <p:ph idx="1"/>
          </p:nvPr>
        </p:nvSpPr>
        <p:spPr>
          <a:xfrm>
            <a:off x="379797" y="1270052"/>
            <a:ext cx="10556020" cy="4527466"/>
          </a:xfrm>
        </p:spPr>
        <p:txBody>
          <a:bodyPr>
            <a:normAutofit/>
          </a:bodyPr>
          <a:lstStyle/>
          <a:p>
            <a:pPr>
              <a:buFontTx/>
              <a:buChar char="-"/>
            </a:pPr>
            <a:r>
              <a:rPr lang="sv-SE" dirty="0"/>
              <a:t>Förälder eller annan ansvarig vuxen förväntas hjälpa till</a:t>
            </a:r>
          </a:p>
          <a:p>
            <a:pPr marL="0" indent="0">
              <a:buNone/>
            </a:pPr>
            <a:r>
              <a:rPr lang="sv-SE" dirty="0"/>
              <a:t>- Styrelsen delegerar arbetet 	</a:t>
            </a:r>
          </a:p>
          <a:p>
            <a:pPr>
              <a:buFontTx/>
              <a:buChar char="-"/>
            </a:pPr>
            <a:r>
              <a:rPr lang="sv-SE" dirty="0"/>
              <a:t>I samband med aktiviteter som ger intäkter till föreningen</a:t>
            </a:r>
          </a:p>
          <a:p>
            <a:pPr marL="0" indent="0">
              <a:buNone/>
            </a:pPr>
            <a:r>
              <a:rPr lang="sv-SE" dirty="0"/>
              <a:t>-  Jul- och </a:t>
            </a:r>
            <a:r>
              <a:rPr lang="sv-SE" dirty="0" err="1"/>
              <a:t>våruppvisning</a:t>
            </a:r>
            <a:r>
              <a:rPr lang="sv-SE" dirty="0"/>
              <a:t>, skyltsöndag </a:t>
            </a:r>
            <a:r>
              <a:rPr lang="sv-SE" dirty="0" err="1"/>
              <a:t>m.m</a:t>
            </a:r>
            <a:endParaRPr lang="sv-SE" dirty="0"/>
          </a:p>
          <a:p>
            <a:pPr>
              <a:buFontTx/>
              <a:buChar char="-"/>
            </a:pPr>
            <a:r>
              <a:rPr lang="sv-SE" dirty="0"/>
              <a:t>Aktiviteter  t ex uppdrag i Sara kulturhus el liknande</a:t>
            </a:r>
          </a:p>
          <a:p>
            <a:pPr>
              <a:buFontTx/>
              <a:buChar char="-"/>
            </a:pPr>
            <a:r>
              <a:rPr lang="sv-SE" dirty="0"/>
              <a:t>Instruktioner tillhandahålls av styrelsen via mail eller laget.se</a:t>
            </a:r>
          </a:p>
          <a:p>
            <a:pPr marL="0" indent="0">
              <a:buNone/>
            </a:pPr>
            <a:endParaRPr lang="sv-SE" dirty="0"/>
          </a:p>
        </p:txBody>
      </p:sp>
      <p:sp>
        <p:nvSpPr>
          <p:cNvPr id="5" name="5-uddig stjärna 4"/>
          <p:cNvSpPr/>
          <p:nvPr/>
        </p:nvSpPr>
        <p:spPr>
          <a:xfrm>
            <a:off x="9511133" y="816935"/>
            <a:ext cx="1913860" cy="1541721"/>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5-uddig stjärna 5"/>
          <p:cNvSpPr/>
          <p:nvPr/>
        </p:nvSpPr>
        <p:spPr>
          <a:xfrm>
            <a:off x="8796669" y="1587795"/>
            <a:ext cx="1913860" cy="1541721"/>
          </a:xfrm>
          <a:prstGeom prst="star5">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69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Årsplanering </a:t>
            </a:r>
          </a:p>
        </p:txBody>
      </p:sp>
      <p:sp>
        <p:nvSpPr>
          <p:cNvPr id="3" name="Platshållare för innehåll 2"/>
          <p:cNvSpPr>
            <a:spLocks noGrp="1"/>
          </p:cNvSpPr>
          <p:nvPr>
            <p:ph idx="1"/>
          </p:nvPr>
        </p:nvSpPr>
        <p:spPr/>
        <p:txBody>
          <a:bodyPr/>
          <a:lstStyle/>
          <a:p>
            <a:pPr lvl="0"/>
            <a:r>
              <a:rPr lang="sv-SE" dirty="0"/>
              <a:t>Jul- och våruppvisning</a:t>
            </a:r>
          </a:p>
          <a:p>
            <a:pPr lvl="0"/>
            <a:r>
              <a:rPr lang="sv-SE" dirty="0"/>
              <a:t>DM 18 februari Luleå (endast tävlingslag)</a:t>
            </a:r>
          </a:p>
          <a:p>
            <a:pPr lvl="0"/>
            <a:r>
              <a:rPr lang="sv-SE" dirty="0"/>
              <a:t>RM/SM 20-21 maj Nyköping (endast tävlingslag)</a:t>
            </a:r>
          </a:p>
          <a:p>
            <a:r>
              <a:rPr lang="sv-SE" dirty="0"/>
              <a:t>Lov och ledigheter</a:t>
            </a:r>
          </a:p>
        </p:txBody>
      </p:sp>
      <p:sp>
        <p:nvSpPr>
          <p:cNvPr id="4" name="5-uddig stjärna 5">
            <a:extLst>
              <a:ext uri="{FF2B5EF4-FFF2-40B4-BE49-F238E27FC236}">
                <a16:creationId xmlns:a16="http://schemas.microsoft.com/office/drawing/2014/main" id="{8A3A0A7F-796D-F319-5367-054CD279B889}"/>
              </a:ext>
            </a:extLst>
          </p:cNvPr>
          <p:cNvSpPr/>
          <p:nvPr/>
        </p:nvSpPr>
        <p:spPr>
          <a:xfrm>
            <a:off x="8453769" y="3770925"/>
            <a:ext cx="1913860" cy="1541721"/>
          </a:xfrm>
          <a:prstGeom prst="star5">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7176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Hjälp oss genom att</a:t>
            </a:r>
          </a:p>
        </p:txBody>
      </p:sp>
      <p:sp>
        <p:nvSpPr>
          <p:cNvPr id="3" name="Platshållare för innehåll 2"/>
          <p:cNvSpPr>
            <a:spLocks noGrp="1"/>
          </p:cNvSpPr>
          <p:nvPr>
            <p:ph idx="1"/>
          </p:nvPr>
        </p:nvSpPr>
        <p:spPr/>
        <p:txBody>
          <a:bodyPr>
            <a:normAutofit lnSpcReduction="10000"/>
          </a:bodyPr>
          <a:lstStyle/>
          <a:p>
            <a:endParaRPr lang="sv-SE" dirty="0"/>
          </a:p>
          <a:p>
            <a:r>
              <a:rPr lang="sv-SE" dirty="0"/>
              <a:t>Se till att ditt barn äter och sover bra</a:t>
            </a:r>
          </a:p>
          <a:p>
            <a:r>
              <a:rPr lang="sv-SE" dirty="0"/>
              <a:t>Att de tar hand om sina eventuella skador</a:t>
            </a:r>
          </a:p>
          <a:p>
            <a:r>
              <a:rPr lang="sv-SE" dirty="0"/>
              <a:t>Se till att de undviker att bygga med sina kompisar på fritiden</a:t>
            </a:r>
          </a:p>
          <a:p>
            <a:r>
              <a:rPr lang="sv-SE" dirty="0"/>
              <a:t>Anmäl frånvaro till tränarna  </a:t>
            </a:r>
          </a:p>
          <a:p>
            <a:endParaRPr lang="sv-SE" dirty="0"/>
          </a:p>
          <a:p>
            <a:pPr marL="0" indent="0">
              <a:buNone/>
            </a:pPr>
            <a:endParaRPr lang="sv-SE" dirty="0"/>
          </a:p>
          <a:p>
            <a:endParaRPr lang="sv-SE" dirty="0"/>
          </a:p>
          <a:p>
            <a:pPr marL="0" indent="0">
              <a:buNone/>
            </a:pPr>
            <a:r>
              <a:rPr lang="sv-SE" dirty="0"/>
              <a:t>TACK! </a:t>
            </a:r>
          </a:p>
          <a:p>
            <a:pPr marL="0" indent="0">
              <a:buNone/>
            </a:pPr>
            <a:endParaRPr lang="sv-SE" dirty="0"/>
          </a:p>
        </p:txBody>
      </p:sp>
      <p:sp>
        <p:nvSpPr>
          <p:cNvPr id="5" name="Hjärta 4"/>
          <p:cNvSpPr/>
          <p:nvPr/>
        </p:nvSpPr>
        <p:spPr>
          <a:xfrm>
            <a:off x="7511143" y="996042"/>
            <a:ext cx="2302327" cy="1861458"/>
          </a:xfrm>
          <a:prstGeom prst="hear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17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124200" y="411480"/>
            <a:ext cx="5823171" cy="6019458"/>
          </a:xfrm>
          <a:prstGeom prst="rect">
            <a:avLst/>
          </a:prstGeom>
          <a:solidFill>
            <a:schemeClr val="bg2">
              <a:lumMod val="50000"/>
            </a:schemeClr>
          </a:solidFill>
          <a:effectLst>
            <a:softEdge rad="635000"/>
          </a:effectLst>
        </p:spPr>
      </p:pic>
    </p:spTree>
    <p:extLst>
      <p:ext uri="{BB962C8B-B14F-4D97-AF65-F5344CB8AC3E}">
        <p14:creationId xmlns:p14="http://schemas.microsoft.com/office/powerpoint/2010/main" val="328658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ECBDE3-16E8-4360-BE20-C228B832D80A}"/>
              </a:ext>
            </a:extLst>
          </p:cNvPr>
          <p:cNvSpPr>
            <a:spLocks noGrp="1"/>
          </p:cNvSpPr>
          <p:nvPr>
            <p:ph type="ctrTitle"/>
          </p:nvPr>
        </p:nvSpPr>
        <p:spPr/>
        <p:txBody>
          <a:bodyPr>
            <a:normAutofit fontScale="90000"/>
          </a:bodyPr>
          <a:lstStyle/>
          <a:p>
            <a:r>
              <a:rPr lang="sv-SE" b="1" dirty="0">
                <a:solidFill>
                  <a:schemeClr val="bg1"/>
                </a:solidFill>
              </a:rPr>
              <a:t>Föräldramöte </a:t>
            </a:r>
            <a:br>
              <a:rPr lang="sv-SE" b="1" dirty="0">
                <a:solidFill>
                  <a:schemeClr val="bg1"/>
                </a:solidFill>
              </a:rPr>
            </a:br>
            <a:r>
              <a:rPr lang="sv-SE" b="1" dirty="0" err="1">
                <a:solidFill>
                  <a:schemeClr val="bg1"/>
                </a:solidFill>
              </a:rPr>
              <a:t>Träningslag</a:t>
            </a:r>
            <a:br>
              <a:rPr lang="sv-SE" b="1" dirty="0">
                <a:solidFill>
                  <a:schemeClr val="bg1"/>
                </a:solidFill>
              </a:rPr>
            </a:br>
            <a:r>
              <a:rPr lang="sv-SE" b="1" dirty="0">
                <a:solidFill>
                  <a:schemeClr val="bg1"/>
                </a:solidFill>
              </a:rPr>
              <a:t>Skellefteå Cheerleading Athletics </a:t>
            </a:r>
          </a:p>
        </p:txBody>
      </p:sp>
      <p:sp>
        <p:nvSpPr>
          <p:cNvPr id="3" name="Underrubrik 2">
            <a:extLst>
              <a:ext uri="{FF2B5EF4-FFF2-40B4-BE49-F238E27FC236}">
                <a16:creationId xmlns:a16="http://schemas.microsoft.com/office/drawing/2014/main" id="{8FCDBE19-D3EA-4A28-B91E-9C8FAD9F8996}"/>
              </a:ext>
            </a:extLst>
          </p:cNvPr>
          <p:cNvSpPr>
            <a:spLocks noGrp="1"/>
          </p:cNvSpPr>
          <p:nvPr>
            <p:ph type="subTitle" idx="1"/>
          </p:nvPr>
        </p:nvSpPr>
        <p:spPr/>
        <p:txBody>
          <a:bodyPr/>
          <a:lstStyle/>
          <a:p>
            <a:r>
              <a:rPr lang="sv-SE" b="1" dirty="0">
                <a:solidFill>
                  <a:schemeClr val="bg1"/>
                </a:solidFill>
              </a:rPr>
              <a:t>2022-10-06</a:t>
            </a:r>
          </a:p>
        </p:txBody>
      </p:sp>
    </p:spTree>
    <p:extLst>
      <p:ext uri="{BB962C8B-B14F-4D97-AF65-F5344CB8AC3E}">
        <p14:creationId xmlns:p14="http://schemas.microsoft.com/office/powerpoint/2010/main" val="212234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Välkommen till vår förening</a:t>
            </a:r>
          </a:p>
        </p:txBody>
      </p:sp>
      <p:sp>
        <p:nvSpPr>
          <p:cNvPr id="3" name="Platshållare för innehåll 2"/>
          <p:cNvSpPr>
            <a:spLocks noGrp="1"/>
          </p:cNvSpPr>
          <p:nvPr>
            <p:ph idx="1"/>
          </p:nvPr>
        </p:nvSpPr>
        <p:spPr/>
        <p:txBody>
          <a:bodyPr/>
          <a:lstStyle/>
          <a:p>
            <a:r>
              <a:rPr lang="sv-SE" dirty="0"/>
              <a:t>Historik</a:t>
            </a:r>
            <a:br>
              <a:rPr lang="sv-SE" dirty="0"/>
            </a:br>
            <a:endParaRPr lang="sv-SE" dirty="0"/>
          </a:p>
          <a:p>
            <a:r>
              <a:rPr lang="sv-SE" dirty="0"/>
              <a:t>Styrelsen</a:t>
            </a:r>
          </a:p>
          <a:p>
            <a:endParaRPr lang="sv-SE" dirty="0"/>
          </a:p>
          <a:p>
            <a:r>
              <a:rPr lang="sv-SE"/>
              <a:t>Föreningshandbok </a:t>
            </a:r>
            <a:br>
              <a:rPr lang="sv-SE" dirty="0"/>
            </a:br>
            <a:endParaRPr lang="sv-SE" dirty="0"/>
          </a:p>
          <a:p>
            <a:r>
              <a:rPr lang="sv-SE" dirty="0"/>
              <a:t>Lagen</a:t>
            </a:r>
            <a:br>
              <a:rPr lang="sv-SE" dirty="0"/>
            </a:br>
            <a:endParaRPr lang="sv-SE" dirty="0"/>
          </a:p>
          <a:p>
            <a:r>
              <a:rPr lang="sv-SE" dirty="0"/>
              <a:t>Tränarna</a:t>
            </a:r>
          </a:p>
          <a:p>
            <a:pPr marL="0" indent="0">
              <a:buNone/>
            </a:pPr>
            <a:endParaRPr lang="sv-SE" dirty="0"/>
          </a:p>
        </p:txBody>
      </p:sp>
      <p:pic>
        <p:nvPicPr>
          <p:cNvPr id="1026" name="Picture 2" descr="3ACE9E76-E2FC-4DF9-9342-27F0D99E4EA7"/>
          <p:cNvPicPr>
            <a:picLocks noChangeAspect="1" noChangeArrowheads="1"/>
          </p:cNvPicPr>
          <p:nvPr/>
        </p:nvPicPr>
        <p:blipFill rotWithShape="1">
          <a:blip r:embed="rId3">
            <a:extLst>
              <a:ext uri="{28A0092B-C50C-407E-A947-70E740481C1C}">
                <a14:useLocalDpi xmlns:a14="http://schemas.microsoft.com/office/drawing/2010/main" val="0"/>
              </a:ext>
            </a:extLst>
          </a:blip>
          <a:srcRect t="11341" b="20679"/>
          <a:stretch/>
        </p:blipFill>
        <p:spPr bwMode="auto">
          <a:xfrm>
            <a:off x="7658099" y="1763994"/>
            <a:ext cx="3605214" cy="435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85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cheerleading? </a:t>
            </a:r>
          </a:p>
        </p:txBody>
      </p:sp>
      <p:sp>
        <p:nvSpPr>
          <p:cNvPr id="3" name="Platshållare för innehåll 2"/>
          <p:cNvSpPr>
            <a:spLocks noGrp="1"/>
          </p:cNvSpPr>
          <p:nvPr>
            <p:ph idx="1"/>
          </p:nvPr>
        </p:nvSpPr>
        <p:spPr/>
        <p:txBody>
          <a:bodyPr/>
          <a:lstStyle/>
          <a:p>
            <a:r>
              <a:rPr lang="sv-SE" dirty="0"/>
              <a:t>Stunt</a:t>
            </a:r>
          </a:p>
          <a:p>
            <a:r>
              <a:rPr lang="sv-SE" dirty="0"/>
              <a:t>Pyramider</a:t>
            </a:r>
          </a:p>
          <a:p>
            <a:r>
              <a:rPr lang="sv-SE" dirty="0"/>
              <a:t>Tumbling (gymnastik)</a:t>
            </a:r>
          </a:p>
          <a:p>
            <a:r>
              <a:rPr lang="sv-SE" dirty="0"/>
              <a:t>Dans</a:t>
            </a:r>
          </a:p>
          <a:p>
            <a:r>
              <a:rPr lang="sv-SE" dirty="0"/>
              <a:t>Hopp</a:t>
            </a:r>
          </a:p>
          <a:p>
            <a:r>
              <a:rPr lang="sv-SE" dirty="0"/>
              <a:t>Ramsa</a:t>
            </a:r>
          </a:p>
          <a:p>
            <a:r>
              <a:rPr lang="sv-SE" dirty="0"/>
              <a:t>Levels/åldersindelning</a:t>
            </a:r>
          </a:p>
          <a:p>
            <a:endParaRPr lang="sv-SE" dirty="0"/>
          </a:p>
        </p:txBody>
      </p:sp>
      <p:pic>
        <p:nvPicPr>
          <p:cNvPr id="6" name="Bildobjekt 5"/>
          <p:cNvPicPr>
            <a:picLocks noChangeAspect="1"/>
          </p:cNvPicPr>
          <p:nvPr/>
        </p:nvPicPr>
        <p:blipFill rotWithShape="1">
          <a:blip r:embed="rId3"/>
          <a:srcRect t="43136" b="21933"/>
          <a:stretch/>
        </p:blipFill>
        <p:spPr>
          <a:xfrm rot="19870850">
            <a:off x="4951270" y="3100360"/>
            <a:ext cx="4548738" cy="2378066"/>
          </a:xfrm>
          <a:prstGeom prst="rect">
            <a:avLst/>
          </a:prstGeom>
        </p:spPr>
      </p:pic>
      <p:pic>
        <p:nvPicPr>
          <p:cNvPr id="5" name="Bildobjekt 4"/>
          <p:cNvPicPr>
            <a:picLocks noChangeAspect="1"/>
          </p:cNvPicPr>
          <p:nvPr/>
        </p:nvPicPr>
        <p:blipFill rotWithShape="1">
          <a:blip r:embed="rId4"/>
          <a:srcRect t="10493" b="9288"/>
          <a:stretch/>
        </p:blipFill>
        <p:spPr>
          <a:xfrm>
            <a:off x="8262257" y="2450451"/>
            <a:ext cx="3059116" cy="3672763"/>
          </a:xfrm>
          <a:prstGeom prst="rect">
            <a:avLst/>
          </a:prstGeom>
        </p:spPr>
      </p:pic>
    </p:spTree>
    <p:extLst>
      <p:ext uri="{BB962C8B-B14F-4D97-AF65-F5344CB8AC3E}">
        <p14:creationId xmlns:p14="http://schemas.microsoft.com/office/powerpoint/2010/main" val="294595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Glädje, Samarbete och Tillit </a:t>
            </a:r>
          </a:p>
        </p:txBody>
      </p:sp>
      <p:pic>
        <p:nvPicPr>
          <p:cNvPr id="4" name="Platshållare för innehåll 3"/>
          <p:cNvPicPr>
            <a:picLocks noGrp="1" noChangeAspect="1"/>
          </p:cNvPicPr>
          <p:nvPr>
            <p:ph idx="1"/>
          </p:nvPr>
        </p:nvPicPr>
        <p:blipFill>
          <a:blip r:embed="rId3"/>
          <a:stretch>
            <a:fillRect/>
          </a:stretch>
        </p:blipFill>
        <p:spPr>
          <a:xfrm>
            <a:off x="894018" y="1597443"/>
            <a:ext cx="4967941" cy="4647741"/>
          </a:xfrm>
          <a:prstGeom prst="rect">
            <a:avLst/>
          </a:prstGeom>
        </p:spPr>
      </p:pic>
      <p:pic>
        <p:nvPicPr>
          <p:cNvPr id="5" name="Bildobjekt 4"/>
          <p:cNvPicPr>
            <a:picLocks noChangeAspect="1"/>
          </p:cNvPicPr>
          <p:nvPr/>
        </p:nvPicPr>
        <p:blipFill rotWithShape="1">
          <a:blip r:embed="rId4"/>
          <a:srcRect t="11714" b="8052"/>
          <a:stretch/>
        </p:blipFill>
        <p:spPr>
          <a:xfrm>
            <a:off x="6033815" y="1583871"/>
            <a:ext cx="3902534" cy="4653643"/>
          </a:xfrm>
          <a:prstGeom prst="rect">
            <a:avLst/>
          </a:prstGeom>
        </p:spPr>
      </p:pic>
    </p:spTree>
    <p:extLst>
      <p:ext uri="{BB962C8B-B14F-4D97-AF65-F5344CB8AC3E}">
        <p14:creationId xmlns:p14="http://schemas.microsoft.com/office/powerpoint/2010/main" val="402789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Övrigt om sporten och föreningen</a:t>
            </a:r>
          </a:p>
        </p:txBody>
      </p:sp>
      <p:sp>
        <p:nvSpPr>
          <p:cNvPr id="3" name="Platshållare för innehåll 2"/>
          <p:cNvSpPr>
            <a:spLocks noGrp="1"/>
          </p:cNvSpPr>
          <p:nvPr>
            <p:ph idx="1"/>
          </p:nvPr>
        </p:nvSpPr>
        <p:spPr/>
        <p:txBody>
          <a:bodyPr/>
          <a:lstStyle/>
          <a:p>
            <a:r>
              <a:rPr lang="sv-SE" dirty="0"/>
              <a:t>Svenska </a:t>
            </a:r>
            <a:r>
              <a:rPr lang="sv-SE" dirty="0" err="1"/>
              <a:t>cheerleadingförbundet</a:t>
            </a:r>
            <a:r>
              <a:rPr lang="sv-SE" dirty="0"/>
              <a:t>  </a:t>
            </a:r>
          </a:p>
          <a:p>
            <a:r>
              <a:rPr lang="sv-SE" dirty="0"/>
              <a:t>Fortsatt fokus på Trygg idrott</a:t>
            </a:r>
          </a:p>
          <a:p>
            <a:r>
              <a:rPr lang="sv-SE" dirty="0"/>
              <a:t>Sponsring</a:t>
            </a:r>
          </a:p>
          <a:p>
            <a:r>
              <a:rPr lang="sv-SE" dirty="0"/>
              <a:t>Föreningskläder</a:t>
            </a:r>
          </a:p>
          <a:p>
            <a:r>
              <a:rPr lang="sv-SE" dirty="0"/>
              <a:t>Våra sociala medier, bilder på de aktiva</a:t>
            </a:r>
          </a:p>
          <a:p>
            <a:pPr marL="0" indent="0">
              <a:buNone/>
            </a:pPr>
            <a:endParaRPr lang="sv-SE" dirty="0"/>
          </a:p>
        </p:txBody>
      </p:sp>
    </p:spTree>
    <p:extLst>
      <p:ext uri="{BB962C8B-B14F-4D97-AF65-F5344CB8AC3E}">
        <p14:creationId xmlns:p14="http://schemas.microsoft.com/office/powerpoint/2010/main" val="417586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Säsongens lag och tränare</a:t>
            </a:r>
          </a:p>
        </p:txBody>
      </p:sp>
      <p:sp>
        <p:nvSpPr>
          <p:cNvPr id="3" name="Platshållare för innehåll 2"/>
          <p:cNvSpPr>
            <a:spLocks noGrp="1"/>
          </p:cNvSpPr>
          <p:nvPr>
            <p:ph idx="1"/>
          </p:nvPr>
        </p:nvSpPr>
        <p:spPr>
          <a:xfrm>
            <a:off x="772886" y="1531711"/>
            <a:ext cx="10515600" cy="4351338"/>
          </a:xfrm>
        </p:spPr>
        <p:txBody>
          <a:bodyPr>
            <a:normAutofit/>
          </a:bodyPr>
          <a:lstStyle/>
          <a:p>
            <a:pPr marL="0" indent="0">
              <a:buNone/>
            </a:pPr>
            <a:r>
              <a:rPr lang="sv-SE" b="1" i="1"/>
              <a:t>Träningslag </a:t>
            </a:r>
            <a:endParaRPr lang="sv-SE" b="1" i="1" dirty="0"/>
          </a:p>
          <a:p>
            <a:endParaRPr lang="sv-SE" b="1" dirty="0"/>
          </a:p>
          <a:p>
            <a:pPr>
              <a:spcAft>
                <a:spcPts val="0"/>
              </a:spcAft>
            </a:pPr>
            <a:r>
              <a:rPr lang="sv-SE" b="1" dirty="0" err="1">
                <a:solidFill>
                  <a:srgbClr val="000000"/>
                </a:solidFill>
                <a:latin typeface="Calibri" panose="020F0502020204030204" pitchFamily="34" charset="0"/>
                <a:ea typeface="Times New Roman" panose="02020603050405020304" pitchFamily="18" charset="0"/>
              </a:rPr>
              <a:t>Snowcats</a:t>
            </a:r>
            <a:r>
              <a:rPr lang="sv-SE" b="1" dirty="0">
                <a:solidFill>
                  <a:srgbClr val="000000"/>
                </a:solidFill>
                <a:latin typeface="Calibri" panose="020F0502020204030204" pitchFamily="34" charset="0"/>
                <a:ea typeface="Times New Roman" panose="02020603050405020304" pitchFamily="18" charset="0"/>
              </a:rPr>
              <a:t> </a:t>
            </a:r>
            <a:r>
              <a:rPr lang="sv-SE" dirty="0">
                <a:solidFill>
                  <a:srgbClr val="000000"/>
                </a:solidFill>
                <a:latin typeface="Calibri" panose="020F0502020204030204" pitchFamily="34" charset="0"/>
                <a:ea typeface="Times New Roman" panose="02020603050405020304" pitchFamily="18" charset="0"/>
              </a:rPr>
              <a:t>- Huvudtränare Rut Lundström och Vera </a:t>
            </a:r>
            <a:r>
              <a:rPr lang="sv-SE" dirty="0" err="1">
                <a:solidFill>
                  <a:srgbClr val="000000"/>
                </a:solidFill>
                <a:latin typeface="Calibri" panose="020F0502020204030204" pitchFamily="34" charset="0"/>
                <a:ea typeface="Times New Roman" panose="02020603050405020304" pitchFamily="18" charset="0"/>
              </a:rPr>
              <a:t>Rilfors</a:t>
            </a:r>
            <a:r>
              <a:rPr lang="sv-SE" dirty="0">
                <a:solidFill>
                  <a:srgbClr val="000000"/>
                </a:solidFill>
                <a:latin typeface="Calibri" panose="020F0502020204030204" pitchFamily="34" charset="0"/>
                <a:ea typeface="Times New Roman" panose="02020603050405020304" pitchFamily="18" charset="0"/>
              </a:rPr>
              <a:t>. Hjälptränare Alicia Wiklund och Ellen Bjurman </a:t>
            </a:r>
            <a:endParaRPr lang="sv-SE" dirty="0">
              <a:latin typeface="Times New Roman" panose="02020603050405020304" pitchFamily="18" charset="0"/>
              <a:ea typeface="Calibri" panose="020F0502020204030204" pitchFamily="34" charset="0"/>
            </a:endParaRPr>
          </a:p>
          <a:p>
            <a:pPr>
              <a:spcAft>
                <a:spcPts val="0"/>
              </a:spcAft>
            </a:pPr>
            <a:r>
              <a:rPr lang="sv-SE" b="1" dirty="0" err="1">
                <a:solidFill>
                  <a:srgbClr val="000000"/>
                </a:solidFill>
                <a:latin typeface="Calibri" panose="020F0502020204030204" pitchFamily="34" charset="0"/>
                <a:ea typeface="Times New Roman" panose="02020603050405020304" pitchFamily="18" charset="0"/>
              </a:rPr>
              <a:t>Seahawks</a:t>
            </a:r>
            <a:r>
              <a:rPr lang="sv-SE" b="1" dirty="0">
                <a:solidFill>
                  <a:srgbClr val="000000"/>
                </a:solidFill>
                <a:latin typeface="Calibri" panose="020F0502020204030204" pitchFamily="34" charset="0"/>
                <a:ea typeface="Times New Roman" panose="02020603050405020304" pitchFamily="18" charset="0"/>
              </a:rPr>
              <a:t> </a:t>
            </a:r>
            <a:r>
              <a:rPr lang="sv-SE" dirty="0">
                <a:solidFill>
                  <a:srgbClr val="000000"/>
                </a:solidFill>
                <a:latin typeface="Calibri" panose="020F0502020204030204" pitchFamily="34" charset="0"/>
                <a:ea typeface="Times New Roman" panose="02020603050405020304" pitchFamily="18" charset="0"/>
              </a:rPr>
              <a:t>- Huvudtränare Hanna Lind. Hjälptränare My Björkbom, Linnéa </a:t>
            </a:r>
            <a:r>
              <a:rPr lang="sv-SE" dirty="0" err="1">
                <a:solidFill>
                  <a:srgbClr val="000000"/>
                </a:solidFill>
                <a:latin typeface="Calibri" panose="020F0502020204030204" pitchFamily="34" charset="0"/>
                <a:ea typeface="Times New Roman" panose="02020603050405020304" pitchFamily="18" charset="0"/>
              </a:rPr>
              <a:t>Paulander</a:t>
            </a:r>
            <a:r>
              <a:rPr lang="sv-SE" dirty="0">
                <a:solidFill>
                  <a:srgbClr val="000000"/>
                </a:solidFill>
                <a:latin typeface="Calibri" panose="020F0502020204030204" pitchFamily="34" charset="0"/>
                <a:ea typeface="Times New Roman" panose="02020603050405020304" pitchFamily="18" charset="0"/>
              </a:rPr>
              <a:t> och Ellen Lundmark</a:t>
            </a:r>
            <a:endParaRPr lang="sv-SE" dirty="0">
              <a:latin typeface="Times New Roman" panose="02020603050405020304" pitchFamily="18" charset="0"/>
              <a:ea typeface="Calibri" panose="020F0502020204030204" pitchFamily="34" charset="0"/>
            </a:endParaRPr>
          </a:p>
          <a:p>
            <a:pPr>
              <a:spcAft>
                <a:spcPts val="0"/>
              </a:spcAft>
            </a:pPr>
            <a:r>
              <a:rPr lang="sv-SE" b="1" dirty="0" err="1">
                <a:solidFill>
                  <a:srgbClr val="000000"/>
                </a:solidFill>
                <a:latin typeface="Calibri" panose="020F0502020204030204" pitchFamily="34" charset="0"/>
                <a:ea typeface="Times New Roman" panose="02020603050405020304" pitchFamily="18" charset="0"/>
              </a:rPr>
              <a:t>Shooting</a:t>
            </a:r>
            <a:r>
              <a:rPr lang="sv-SE" b="1" dirty="0">
                <a:solidFill>
                  <a:srgbClr val="000000"/>
                </a:solidFill>
                <a:latin typeface="Calibri" panose="020F0502020204030204" pitchFamily="34" charset="0"/>
                <a:ea typeface="Times New Roman" panose="02020603050405020304" pitchFamily="18" charset="0"/>
              </a:rPr>
              <a:t> Stars </a:t>
            </a:r>
            <a:r>
              <a:rPr lang="sv-SE" dirty="0">
                <a:solidFill>
                  <a:srgbClr val="000000"/>
                </a:solidFill>
                <a:latin typeface="Calibri" panose="020F0502020204030204" pitchFamily="34" charset="0"/>
                <a:ea typeface="Times New Roman" panose="02020603050405020304" pitchFamily="18" charset="0"/>
              </a:rPr>
              <a:t>– Huvudtränare Stina Sjögren och Alice Svedberg. Hjälptränare Ebba Sjöström och Molly Holmberg</a:t>
            </a:r>
            <a:endParaRPr lang="sv-SE" dirty="0">
              <a:latin typeface="Times New Roman" panose="02020603050405020304" pitchFamily="18" charset="0"/>
              <a:ea typeface="Calibri" panose="020F0502020204030204" pitchFamily="34" charset="0"/>
            </a:endParaRPr>
          </a:p>
          <a:p>
            <a:endParaRPr lang="sv-SE" dirty="0"/>
          </a:p>
        </p:txBody>
      </p:sp>
    </p:spTree>
    <p:extLst>
      <p:ext uri="{BB962C8B-B14F-4D97-AF65-F5344CB8AC3E}">
        <p14:creationId xmlns:p14="http://schemas.microsoft.com/office/powerpoint/2010/main" val="285393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Forts. säsongens lag och tränare</a:t>
            </a:r>
          </a:p>
        </p:txBody>
      </p:sp>
      <p:sp>
        <p:nvSpPr>
          <p:cNvPr id="3" name="Platshållare för innehåll 2"/>
          <p:cNvSpPr>
            <a:spLocks noGrp="1"/>
          </p:cNvSpPr>
          <p:nvPr>
            <p:ph idx="1"/>
          </p:nvPr>
        </p:nvSpPr>
        <p:spPr>
          <a:xfrm>
            <a:off x="838200" y="1632856"/>
            <a:ext cx="10689404" cy="4747395"/>
          </a:xfrm>
        </p:spPr>
        <p:txBody>
          <a:bodyPr>
            <a:normAutofit fontScale="77500" lnSpcReduction="20000"/>
          </a:bodyPr>
          <a:lstStyle/>
          <a:p>
            <a:pPr marL="0" indent="0">
              <a:buNone/>
            </a:pPr>
            <a:r>
              <a:rPr lang="sv-SE" sz="3600" b="1" i="1" dirty="0"/>
              <a:t>Tävlingslag</a:t>
            </a:r>
          </a:p>
          <a:p>
            <a:pPr marL="0" indent="0">
              <a:buNone/>
            </a:pPr>
            <a:endParaRPr lang="sv-SE" b="1" i="1" dirty="0"/>
          </a:p>
          <a:p>
            <a:pPr>
              <a:spcAft>
                <a:spcPts val="0"/>
              </a:spcAft>
            </a:pPr>
            <a:r>
              <a:rPr lang="sv-SE" b="1" dirty="0">
                <a:solidFill>
                  <a:srgbClr val="000000"/>
                </a:solidFill>
                <a:latin typeface="Calibri" panose="020F0502020204030204" pitchFamily="34" charset="0"/>
                <a:ea typeface="Times New Roman" panose="02020603050405020304" pitchFamily="18" charset="0"/>
              </a:rPr>
              <a:t>Storms</a:t>
            </a:r>
            <a:r>
              <a:rPr lang="sv-SE" dirty="0">
                <a:solidFill>
                  <a:srgbClr val="000000"/>
                </a:solidFill>
                <a:latin typeface="Calibri" panose="020F0502020204030204" pitchFamily="34" charset="0"/>
                <a:ea typeface="Times New Roman" panose="02020603050405020304" pitchFamily="18" charset="0"/>
              </a:rPr>
              <a:t> -minior level 1  	</a:t>
            </a:r>
            <a:r>
              <a:rPr lang="sv-SE" dirty="0"/>
              <a:t>Huvudtränare Tilde Jonsson och Lova 							Salomonsson. Hjälptränare Allis Sandström</a:t>
            </a:r>
          </a:p>
          <a:p>
            <a:pPr>
              <a:spcAft>
                <a:spcPts val="0"/>
              </a:spcAft>
            </a:pPr>
            <a:r>
              <a:rPr lang="sv-SE" b="1" dirty="0" err="1"/>
              <a:t>Shadows</a:t>
            </a:r>
            <a:r>
              <a:rPr lang="sv-SE" b="1" dirty="0"/>
              <a:t> -</a:t>
            </a:r>
            <a:r>
              <a:rPr lang="sv-SE" dirty="0"/>
              <a:t> junior </a:t>
            </a:r>
            <a:r>
              <a:rPr lang="sv-SE" dirty="0" err="1"/>
              <a:t>level</a:t>
            </a:r>
            <a:r>
              <a:rPr lang="sv-SE" dirty="0"/>
              <a:t> 1	Huvudtränare Elin Hedblad och Hilda Edström.</a:t>
            </a:r>
          </a:p>
          <a:p>
            <a:pPr marL="3657600" lvl="8" indent="0">
              <a:buNone/>
            </a:pPr>
            <a:r>
              <a:rPr lang="sv-SE" sz="2400" dirty="0"/>
              <a:t>Hjälptränare Hannah Öhman och Nova Brännström</a:t>
            </a:r>
            <a:endParaRPr lang="sv-SE" sz="2800" dirty="0"/>
          </a:p>
          <a:p>
            <a:r>
              <a:rPr lang="sv-SE" b="1" dirty="0" err="1">
                <a:solidFill>
                  <a:srgbClr val="000000"/>
                </a:solidFill>
                <a:latin typeface="Calibri" panose="020F0502020204030204" pitchFamily="34" charset="0"/>
                <a:ea typeface="Times New Roman" panose="02020603050405020304" pitchFamily="18" charset="0"/>
              </a:rPr>
              <a:t>Shamrocks</a:t>
            </a:r>
            <a:r>
              <a:rPr lang="sv-SE" b="1" dirty="0">
                <a:solidFill>
                  <a:srgbClr val="000000"/>
                </a:solidFill>
                <a:latin typeface="Calibri" panose="020F0502020204030204" pitchFamily="34" charset="0"/>
                <a:ea typeface="Times New Roman" panose="02020603050405020304" pitchFamily="18" charset="0"/>
              </a:rPr>
              <a:t> -</a:t>
            </a:r>
            <a:r>
              <a:rPr lang="sv-SE" dirty="0">
                <a:solidFill>
                  <a:srgbClr val="000000"/>
                </a:solidFill>
                <a:latin typeface="Calibri" panose="020F0502020204030204" pitchFamily="34" charset="0"/>
                <a:ea typeface="Times New Roman" panose="02020603050405020304" pitchFamily="18" charset="0"/>
              </a:rPr>
              <a:t> junior level 2	</a:t>
            </a:r>
            <a:r>
              <a:rPr lang="sv-SE" dirty="0"/>
              <a:t>Huvudtränare </a:t>
            </a:r>
            <a:r>
              <a:rPr lang="sv-SE" dirty="0" err="1"/>
              <a:t>Timea</a:t>
            </a:r>
            <a:r>
              <a:rPr lang="sv-SE" dirty="0"/>
              <a:t> </a:t>
            </a:r>
            <a:r>
              <a:rPr lang="sv-SE" dirty="0" err="1"/>
              <a:t>Sigården</a:t>
            </a:r>
            <a:r>
              <a:rPr lang="sv-SE" dirty="0"/>
              <a:t>, Emmanuelle 						</a:t>
            </a:r>
            <a:r>
              <a:rPr lang="sv-SE" dirty="0" err="1"/>
              <a:t>Lonzaniabeka</a:t>
            </a:r>
            <a:r>
              <a:rPr lang="sv-SE" dirty="0"/>
              <a:t> och Wilma Dahlgren.</a:t>
            </a:r>
          </a:p>
          <a:p>
            <a:pPr marL="0" indent="0">
              <a:buNone/>
            </a:pPr>
            <a:r>
              <a:rPr lang="sv-SE" dirty="0"/>
              <a:t> 				Hjälptränare Stella Öström				</a:t>
            </a:r>
            <a:br>
              <a:rPr lang="sv-SE" dirty="0"/>
            </a:br>
            <a:endParaRPr lang="sv-SE" dirty="0"/>
          </a:p>
          <a:p>
            <a:pPr>
              <a:spcAft>
                <a:spcPts val="0"/>
              </a:spcAft>
            </a:pPr>
            <a:r>
              <a:rPr lang="sv-SE" b="1" dirty="0">
                <a:solidFill>
                  <a:srgbClr val="000000"/>
                </a:solidFill>
                <a:latin typeface="Calibri" panose="020F0502020204030204" pitchFamily="34" charset="0"/>
                <a:ea typeface="Times New Roman" panose="02020603050405020304" pitchFamily="18" charset="0"/>
              </a:rPr>
              <a:t>Sharks - </a:t>
            </a:r>
            <a:r>
              <a:rPr lang="sv-SE" dirty="0">
                <a:solidFill>
                  <a:srgbClr val="000000"/>
                </a:solidFill>
                <a:latin typeface="Calibri" panose="020F0502020204030204" pitchFamily="34" charset="0"/>
                <a:ea typeface="Times New Roman" panose="02020603050405020304" pitchFamily="18" charset="0"/>
              </a:rPr>
              <a:t>senior level 2		</a:t>
            </a:r>
            <a:r>
              <a:rPr lang="sv-SE" dirty="0"/>
              <a:t>Huvudtränare Britta Klingstedt, Wilma </a:t>
            </a:r>
            <a:r>
              <a:rPr lang="sv-SE" dirty="0" err="1"/>
              <a:t>Hultmar</a:t>
            </a:r>
            <a:r>
              <a:rPr lang="sv-SE" dirty="0"/>
              <a:t> och Hilma 				Karlsson</a:t>
            </a:r>
          </a:p>
          <a:p>
            <a:pPr>
              <a:spcAft>
                <a:spcPts val="0"/>
              </a:spcAft>
            </a:pPr>
            <a:r>
              <a:rPr lang="sv-SE" b="1" dirty="0">
                <a:solidFill>
                  <a:srgbClr val="000000"/>
                </a:solidFill>
                <a:latin typeface="Calibri" panose="020F0502020204030204" pitchFamily="34" charset="0"/>
                <a:ea typeface="Times New Roman" panose="02020603050405020304" pitchFamily="18" charset="0"/>
              </a:rPr>
              <a:t>Sirens - </a:t>
            </a:r>
            <a:r>
              <a:rPr lang="sv-SE" dirty="0">
                <a:solidFill>
                  <a:srgbClr val="000000"/>
                </a:solidFill>
                <a:latin typeface="Calibri" panose="020F0502020204030204" pitchFamily="34" charset="0"/>
                <a:ea typeface="Times New Roman" panose="02020603050405020304" pitchFamily="18" charset="0"/>
              </a:rPr>
              <a:t> junior </a:t>
            </a:r>
            <a:r>
              <a:rPr lang="sv-SE" dirty="0" err="1">
                <a:solidFill>
                  <a:srgbClr val="000000"/>
                </a:solidFill>
                <a:latin typeface="Calibri" panose="020F0502020204030204" pitchFamily="34" charset="0"/>
                <a:ea typeface="Times New Roman" panose="02020603050405020304" pitchFamily="18" charset="0"/>
              </a:rPr>
              <a:t>level</a:t>
            </a:r>
            <a:r>
              <a:rPr lang="sv-SE" dirty="0">
                <a:solidFill>
                  <a:srgbClr val="000000"/>
                </a:solidFill>
                <a:latin typeface="Calibri" panose="020F0502020204030204" pitchFamily="34" charset="0"/>
                <a:ea typeface="Times New Roman" panose="02020603050405020304" pitchFamily="18" charset="0"/>
              </a:rPr>
              <a:t> 3		</a:t>
            </a:r>
            <a:r>
              <a:rPr lang="sv-SE" dirty="0"/>
              <a:t>Huvudtränare Frida Lindgren och Elvira Lundberg</a:t>
            </a:r>
            <a:br>
              <a:rPr lang="sv-SE" dirty="0"/>
            </a:br>
            <a:endParaRPr lang="sv-SE" dirty="0"/>
          </a:p>
          <a:p>
            <a:pPr>
              <a:spcAft>
                <a:spcPts val="0"/>
              </a:spcAft>
            </a:pPr>
            <a:r>
              <a:rPr lang="sv-SE" b="1" dirty="0">
                <a:solidFill>
                  <a:srgbClr val="000000"/>
                </a:solidFill>
                <a:latin typeface="Calibri" panose="020F0502020204030204" pitchFamily="34" charset="0"/>
                <a:ea typeface="Times New Roman" panose="02020603050405020304" pitchFamily="18" charset="0"/>
              </a:rPr>
              <a:t>Sparkles -</a:t>
            </a:r>
            <a:r>
              <a:rPr lang="sv-SE" dirty="0">
                <a:solidFill>
                  <a:srgbClr val="000000"/>
                </a:solidFill>
                <a:latin typeface="Calibri" panose="020F0502020204030204" pitchFamily="34" charset="0"/>
                <a:ea typeface="Times New Roman" panose="02020603050405020304" pitchFamily="18" charset="0"/>
              </a:rPr>
              <a:t> senior level 3	</a:t>
            </a:r>
            <a:r>
              <a:rPr lang="sv-SE" dirty="0"/>
              <a:t>Huvudtränare Emma Lindberg och Ida Lindberg</a:t>
            </a:r>
            <a:endParaRPr lang="sv-SE" b="1" dirty="0"/>
          </a:p>
        </p:txBody>
      </p:sp>
    </p:spTree>
    <p:extLst>
      <p:ext uri="{BB962C8B-B14F-4D97-AF65-F5344CB8AC3E}">
        <p14:creationId xmlns:p14="http://schemas.microsoft.com/office/powerpoint/2010/main" val="142146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Levels och åldersindelning	</a:t>
            </a:r>
          </a:p>
        </p:txBody>
      </p:sp>
      <p:sp>
        <p:nvSpPr>
          <p:cNvPr id="3" name="Platshållare för innehåll 2"/>
          <p:cNvSpPr>
            <a:spLocks noGrp="1"/>
          </p:cNvSpPr>
          <p:nvPr>
            <p:ph idx="1"/>
          </p:nvPr>
        </p:nvSpPr>
        <p:spPr/>
        <p:txBody>
          <a:bodyPr/>
          <a:lstStyle/>
          <a:p>
            <a:r>
              <a:rPr lang="sv-SE" dirty="0"/>
              <a:t>I Sverige Level 1 – Level premier (Level 6)</a:t>
            </a:r>
          </a:p>
          <a:p>
            <a:r>
              <a:rPr lang="sv-SE" dirty="0"/>
              <a:t>I Skellefteå Cheerleading Athletics Level 1 – Level 3</a:t>
            </a:r>
          </a:p>
          <a:p>
            <a:endParaRPr lang="sv-SE" dirty="0"/>
          </a:p>
          <a:p>
            <a:pPr marL="0" indent="0">
              <a:buNone/>
            </a:pPr>
            <a:r>
              <a:rPr lang="sv-SE" b="1" dirty="0"/>
              <a:t>Åldersindelning säsongen 22/23</a:t>
            </a:r>
          </a:p>
          <a:p>
            <a:r>
              <a:rPr lang="sv-SE" dirty="0"/>
              <a:t>Miniorer 12-14 år</a:t>
            </a:r>
          </a:p>
          <a:p>
            <a:r>
              <a:rPr lang="sv-SE" dirty="0"/>
              <a:t>Juniorer 13-17 år </a:t>
            </a:r>
          </a:p>
          <a:p>
            <a:r>
              <a:rPr lang="sv-SE" dirty="0"/>
              <a:t>Seniorer 16 år och äldre </a:t>
            </a:r>
          </a:p>
          <a:p>
            <a:endParaRPr lang="sv-SE" dirty="0"/>
          </a:p>
        </p:txBody>
      </p:sp>
    </p:spTree>
    <p:extLst>
      <p:ext uri="{BB962C8B-B14F-4D97-AF65-F5344CB8AC3E}">
        <p14:creationId xmlns:p14="http://schemas.microsoft.com/office/powerpoint/2010/main" val="33701547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TotalTime>
  <Words>2112</Words>
  <Application>Microsoft Office PowerPoint</Application>
  <PresentationFormat>Bredbild</PresentationFormat>
  <Paragraphs>174</Paragraphs>
  <Slides>17</Slides>
  <Notes>12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17</vt:i4>
      </vt:variant>
    </vt:vector>
  </HeadingPairs>
  <TitlesOfParts>
    <vt:vector size="22" baseType="lpstr">
      <vt:lpstr>Arial</vt:lpstr>
      <vt:lpstr>Calibri</vt:lpstr>
      <vt:lpstr>Calibri Light</vt:lpstr>
      <vt:lpstr>Times New Roman</vt:lpstr>
      <vt:lpstr>Office-tema</vt:lpstr>
      <vt:lpstr>PowerPoint-presentation</vt:lpstr>
      <vt:lpstr>Föräldramöte  Träningslag Skellefteå Cheerleading Athletics </vt:lpstr>
      <vt:lpstr>Välkommen till vår förening</vt:lpstr>
      <vt:lpstr>Vad är cheerleading? </vt:lpstr>
      <vt:lpstr>Glädje, Samarbete och Tillit </vt:lpstr>
      <vt:lpstr>Övrigt om sporten och föreningen</vt:lpstr>
      <vt:lpstr>Säsongens lag och tränare</vt:lpstr>
      <vt:lpstr>Forts. säsongens lag och tränare</vt:lpstr>
      <vt:lpstr>Levels och åldersindelning </vt:lpstr>
      <vt:lpstr>Säsongsbudget 22/23 för träningslag i SCA</vt:lpstr>
      <vt:lpstr>Vad går intäkterna för terminsavgifterna till?</vt:lpstr>
      <vt:lpstr>Säsongsbudget för tävlingslag i SCA</vt:lpstr>
      <vt:lpstr>Viktigt att känna till </vt:lpstr>
      <vt:lpstr>Uppdrag från styrelsen</vt:lpstr>
      <vt:lpstr>Årsplanering </vt:lpstr>
      <vt:lpstr>Hjälp oss genom att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Lindkvist</dc:creator>
  <cp:lastModifiedBy>Ida Lindberg</cp:lastModifiedBy>
  <cp:revision>50</cp:revision>
  <dcterms:created xsi:type="dcterms:W3CDTF">2020-09-02T16:22:08Z</dcterms:created>
  <dcterms:modified xsi:type="dcterms:W3CDTF">2022-10-09T13:06:23Z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