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AC52160F-BA51-4235-9CA0-874A2C1791F7}"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2926872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C52160F-BA51-4235-9CA0-874A2C1791F7}"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853230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C52160F-BA51-4235-9CA0-874A2C1791F7}"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2034598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C52160F-BA51-4235-9CA0-874A2C1791F7}"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204326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AC52160F-BA51-4235-9CA0-874A2C1791F7}"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2695934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C52160F-BA51-4235-9CA0-874A2C1791F7}"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1492991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C52160F-BA51-4235-9CA0-874A2C1791F7}" type="datetimeFigureOut">
              <a:rPr lang="sv-SE" smtClean="0"/>
              <a:t>2014-09-02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1309722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C52160F-BA51-4235-9CA0-874A2C1791F7}" type="datetimeFigureOut">
              <a:rPr lang="sv-SE" smtClean="0"/>
              <a:t>2014-09-02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2309562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C52160F-BA51-4235-9CA0-874A2C1791F7}" type="datetimeFigureOut">
              <a:rPr lang="sv-SE" smtClean="0"/>
              <a:t>2014-09-02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1143958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C52160F-BA51-4235-9CA0-874A2C1791F7}"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2872650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C52160F-BA51-4235-9CA0-874A2C1791F7}"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FD1721-FF13-4153-A21A-C0D367C6004E}" type="slidenum">
              <a:rPr lang="sv-SE" smtClean="0"/>
              <a:t>‹#›</a:t>
            </a:fld>
            <a:endParaRPr lang="sv-SE"/>
          </a:p>
        </p:txBody>
      </p:sp>
    </p:spTree>
    <p:extLst>
      <p:ext uri="{BB962C8B-B14F-4D97-AF65-F5344CB8AC3E}">
        <p14:creationId xmlns:p14="http://schemas.microsoft.com/office/powerpoint/2010/main" val="1919727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52160F-BA51-4235-9CA0-874A2C1791F7}" type="datetimeFigureOut">
              <a:rPr lang="sv-SE" smtClean="0"/>
              <a:t>2014-09-02</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FD1721-FF13-4153-A21A-C0D367C6004E}" type="slidenum">
              <a:rPr lang="sv-SE" smtClean="0"/>
              <a:t>‹#›</a:t>
            </a:fld>
            <a:endParaRPr lang="sv-SE"/>
          </a:p>
        </p:txBody>
      </p:sp>
    </p:spTree>
    <p:extLst>
      <p:ext uri="{BB962C8B-B14F-4D97-AF65-F5344CB8AC3E}">
        <p14:creationId xmlns:p14="http://schemas.microsoft.com/office/powerpoint/2010/main" val="1047048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Värderingsstöd</a:t>
            </a:r>
            <a:endParaRPr lang="sv-SE" dirty="0"/>
          </a:p>
        </p:txBody>
      </p:sp>
      <p:sp>
        <p:nvSpPr>
          <p:cNvPr id="3" name="Underrubrik 2"/>
          <p:cNvSpPr>
            <a:spLocks noGrp="1"/>
          </p:cNvSpPr>
          <p:nvPr>
            <p:ph type="subTitle" idx="1"/>
          </p:nvPr>
        </p:nvSpPr>
        <p:spPr/>
        <p:txBody>
          <a:bodyPr/>
          <a:lstStyle/>
          <a:p>
            <a:r>
              <a:rPr lang="sv-SE" dirty="0" smtClean="0"/>
              <a:t>Kapitel 5</a:t>
            </a:r>
          </a:p>
          <a:p>
            <a:r>
              <a:rPr lang="sv-SE" dirty="0" smtClean="0"/>
              <a:t>9 sidor </a:t>
            </a:r>
            <a:endParaRPr lang="sv-SE" dirty="0"/>
          </a:p>
        </p:txBody>
      </p:sp>
    </p:spTree>
    <p:extLst>
      <p:ext uri="{BB962C8B-B14F-4D97-AF65-F5344CB8AC3E}">
        <p14:creationId xmlns:p14="http://schemas.microsoft.com/office/powerpoint/2010/main" val="327351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Värderingsstöd</a:t>
            </a:r>
            <a:endParaRPr lang="sv-SE" dirty="0"/>
          </a:p>
        </p:txBody>
      </p:sp>
      <p:sp>
        <p:nvSpPr>
          <p:cNvPr id="3" name="Underrubrik 2"/>
          <p:cNvSpPr>
            <a:spLocks noGrp="1"/>
          </p:cNvSpPr>
          <p:nvPr>
            <p:ph type="subTitle" idx="1"/>
          </p:nvPr>
        </p:nvSpPr>
        <p:spPr/>
        <p:txBody>
          <a:bodyPr>
            <a:normAutofit fontScale="77500" lnSpcReduction="20000"/>
          </a:bodyPr>
          <a:lstStyle/>
          <a:p>
            <a:r>
              <a:rPr lang="sv-SE" dirty="0" smtClean="0"/>
              <a:t>Detta är utformat för att ge tränarna stöd i att kunna bedöma sina spelare och att skapa tankar och idéer kring vad vi tränar och hur vi tränar, modellen är uppbyggd utifrån spelsystemet 1-4-3-3 och innefattar teknik och positionsspel</a:t>
            </a:r>
            <a:endParaRPr lang="sv-SE" dirty="0"/>
          </a:p>
        </p:txBody>
      </p:sp>
    </p:spTree>
    <p:extLst>
      <p:ext uri="{BB962C8B-B14F-4D97-AF65-F5344CB8AC3E}">
        <p14:creationId xmlns:p14="http://schemas.microsoft.com/office/powerpoint/2010/main" val="967755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3"/>
          <p:cNvGraphicFramePr>
            <a:graphicFrameLocks noGrp="1"/>
          </p:cNvGraphicFramePr>
          <p:nvPr>
            <p:extLst>
              <p:ext uri="{D42A27DB-BD31-4B8C-83A1-F6EECF244321}">
                <p14:modId xmlns:p14="http://schemas.microsoft.com/office/powerpoint/2010/main" val="3413087987"/>
              </p:ext>
            </p:extLst>
          </p:nvPr>
        </p:nvGraphicFramePr>
        <p:xfrm>
          <a:off x="-1" y="476672"/>
          <a:ext cx="9144000" cy="6381329"/>
        </p:xfrm>
        <a:graphic>
          <a:graphicData uri="http://schemas.openxmlformats.org/drawingml/2006/table">
            <a:tbl>
              <a:tblPr/>
              <a:tblGrid>
                <a:gridCol w="3047338"/>
                <a:gridCol w="3048331"/>
                <a:gridCol w="3048331"/>
              </a:tblGrid>
              <a:tr h="237289">
                <a:tc>
                  <a:txBody>
                    <a:bodyPr/>
                    <a:lstStyle/>
                    <a:p>
                      <a:pPr>
                        <a:lnSpc>
                          <a:spcPct val="115000"/>
                        </a:lnSpc>
                        <a:spcAft>
                          <a:spcPts val="0"/>
                        </a:spcAft>
                      </a:pPr>
                      <a:r>
                        <a:rPr lang="sv-SE" sz="1200" b="1" dirty="0">
                          <a:latin typeface="Calibri"/>
                          <a:ea typeface="Calibri"/>
                          <a:cs typeface="Arial"/>
                        </a:rPr>
                        <a:t>Superettan</a:t>
                      </a:r>
                      <a:endParaRPr lang="sv-SE" sz="1200" dirty="0">
                        <a:latin typeface="Calibri"/>
                        <a:ea typeface="Calibri"/>
                        <a:cs typeface="Arial"/>
                      </a:endParaRP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Allsvenskan</a:t>
                      </a:r>
                      <a:endParaRPr lang="sv-SE" sz="1200">
                        <a:latin typeface="Calibri"/>
                        <a:ea typeface="Calibri"/>
                        <a:cs typeface="Arial"/>
                      </a:endParaRP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Världsklass</a:t>
                      </a:r>
                      <a:endParaRPr lang="sv-SE" sz="1200">
                        <a:latin typeface="Calibri"/>
                        <a:ea typeface="Calibri"/>
                        <a:cs typeface="Arial"/>
                      </a:endParaRP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1190">
                <a:tc>
                  <a:txBody>
                    <a:bodyPr/>
                    <a:lstStyle/>
                    <a:p>
                      <a:pPr>
                        <a:lnSpc>
                          <a:spcPct val="115000"/>
                        </a:lnSpc>
                        <a:spcAft>
                          <a:spcPts val="0"/>
                        </a:spcAft>
                      </a:pPr>
                      <a:r>
                        <a:rPr lang="sv-SE" sz="1200" b="1" dirty="0">
                          <a:latin typeface="Calibri"/>
                          <a:ea typeface="Calibri"/>
                          <a:cs typeface="Arial"/>
                        </a:rPr>
                        <a:t>Ytterback Defensivt:</a:t>
                      </a:r>
                      <a:r>
                        <a:rPr lang="sv-SE" sz="1200" dirty="0">
                          <a:latin typeface="Calibri"/>
                          <a:ea typeface="Calibri"/>
                          <a:cs typeface="Arial"/>
                        </a:rPr>
                        <a:t> Förhåller sig ca </a:t>
                      </a:r>
                      <a:r>
                        <a:rPr lang="sv-SE" sz="1200" dirty="0" smtClean="0">
                          <a:latin typeface="Calibri"/>
                          <a:ea typeface="Calibri"/>
                          <a:cs typeface="Arial"/>
                        </a:rPr>
                        <a:t>4 </a:t>
                      </a:r>
                      <a:r>
                        <a:rPr lang="sv-SE" sz="1200" dirty="0">
                          <a:latin typeface="Calibri"/>
                          <a:ea typeface="Calibri"/>
                          <a:cs typeface="Arial"/>
                        </a:rPr>
                        <a:t>meter från mittback, håller linjen och har god kontroll på den, kommer snabbt upp i pressavstånd, är en god närkampsspelare</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Ytterback defensivt: </a:t>
                      </a:r>
                      <a:r>
                        <a:rPr lang="sv-SE" sz="1200">
                          <a:latin typeface="Calibri"/>
                          <a:ea typeface="Calibri"/>
                          <a:cs typeface="Arial"/>
                        </a:rPr>
                        <a:t>Kommer snabbt upp i pressavstånd och styr motståndaren, tvingar motståndaren att spela utanför sig, är bra på att blockera eller förhindra inlägg, har god kontroll på sin bakre yta vid inlägg, pratar och hjälper sina kamrater</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Ytterback defensivt:</a:t>
                      </a:r>
                      <a:r>
                        <a:rPr lang="sv-SE" sz="1200">
                          <a:latin typeface="Calibri"/>
                          <a:ea typeface="Calibri"/>
                          <a:cs typeface="Arial"/>
                        </a:rPr>
                        <a:t> Kommer snabbt upp i pressavstånd och där antingen erövrar boll eller tvingar motståndaren spela bakåt eller i sidled, täcker upp bakom mittback vid instick, faller snabbt ner i position när mittback kliver upp i duell, är snabb i sidled för att förhindra passningar mellan ytterback och mittback, är bra på att brytpassa för att starta omställningar</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1660">
                <a:tc>
                  <a:txBody>
                    <a:bodyPr/>
                    <a:lstStyle/>
                    <a:p>
                      <a:pPr>
                        <a:lnSpc>
                          <a:spcPct val="115000"/>
                        </a:lnSpc>
                        <a:spcAft>
                          <a:spcPts val="0"/>
                        </a:spcAft>
                      </a:pPr>
                      <a:r>
                        <a:rPr lang="sv-SE" sz="1200" b="1">
                          <a:latin typeface="Calibri"/>
                          <a:ea typeface="Calibri"/>
                          <a:cs typeface="Arial"/>
                        </a:rPr>
                        <a:t>Mittback:</a:t>
                      </a:r>
                      <a:r>
                        <a:rPr lang="sv-SE" sz="1200">
                          <a:latin typeface="Calibri"/>
                          <a:ea typeface="Calibri"/>
                          <a:cs typeface="Arial"/>
                        </a:rPr>
                        <a:t> Styr från sin centrala position hela backlinjen och även mittfält, är väl insatt i zonspelet respektive när markering skall tas, är stark i huvudspelet och är en god närkampsspelare, är bra på att hålla motståndaren felvänd</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Mittback: </a:t>
                      </a:r>
                      <a:r>
                        <a:rPr lang="sv-SE" sz="1200">
                          <a:latin typeface="Calibri"/>
                          <a:ea typeface="Calibri"/>
                          <a:cs typeface="Arial"/>
                        </a:rPr>
                        <a:t>Jobbar aktivt med att lyfta och att falla ner med backlinjen, har snabba fötter i sidled, går gärna framför forward och bryter, är bra på att behålla sin position vid inlägg, offrar sig framför mål och har mod, lyfter upp backlinjen mot andra bollsspel</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Mittback</a:t>
                      </a:r>
                      <a:r>
                        <a:rPr lang="sv-SE" sz="1200">
                          <a:latin typeface="Calibri"/>
                          <a:ea typeface="Calibri"/>
                          <a:cs typeface="Arial"/>
                        </a:rPr>
                        <a:t>: Jobbar aktivt med att falla och att lyfta backlinjen med sidan mot, vinner ofta närkamper med rätt adress på brytpassning eller nickduell vinst med pass, bryter gärna framför och startar anfall, har god kontroll på sin omgivning vid inlägg/inspel så att löpningarna plockas upp, kan värdera när det skall avvaktas eller stötas/glidtacklas</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1190">
                <a:tc>
                  <a:txBody>
                    <a:bodyPr/>
                    <a:lstStyle/>
                    <a:p>
                      <a:pPr>
                        <a:lnSpc>
                          <a:spcPct val="115000"/>
                        </a:lnSpc>
                        <a:spcAft>
                          <a:spcPts val="0"/>
                        </a:spcAft>
                      </a:pPr>
                      <a:r>
                        <a:rPr lang="sv-SE" sz="1200" b="1">
                          <a:latin typeface="Calibri"/>
                          <a:ea typeface="Calibri"/>
                          <a:cs typeface="Arial"/>
                        </a:rPr>
                        <a:t>Balansspelare:</a:t>
                      </a:r>
                      <a:r>
                        <a:rPr lang="sv-SE" sz="1200">
                          <a:latin typeface="Calibri"/>
                          <a:ea typeface="Calibri"/>
                          <a:cs typeface="Arial"/>
                        </a:rPr>
                        <a:t> Styr spelare framför sig och ser till att de går in i press, styr eller faller av, förhåller sig i förhållande till sina närmaste mittfältskollegor så att understöd ges vid behov</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Balansspelare:</a:t>
                      </a:r>
                      <a:r>
                        <a:rPr lang="sv-SE" sz="1200">
                          <a:latin typeface="Calibri"/>
                          <a:ea typeface="Calibri"/>
                          <a:cs typeface="Arial"/>
                        </a:rPr>
                        <a:t> Ligger alltid mellan boll och eget mål för att förhindra uppspel till forwards, har en förmåga att läsa uppspelen, är bra i presspelet men erövrar gärna och ofta bollen, blir försvarare om mittback lockas ut och bör då äga vissa egenskaper som mittbackar, kan även snabbt växla och byta position med övriga mittfältare</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dirty="0">
                          <a:latin typeface="Calibri"/>
                          <a:ea typeface="Calibri"/>
                          <a:cs typeface="Arial"/>
                        </a:rPr>
                        <a:t>Balansspelare: </a:t>
                      </a:r>
                      <a:r>
                        <a:rPr lang="sv-SE" sz="1200" dirty="0">
                          <a:latin typeface="Calibri"/>
                          <a:ea typeface="Calibri"/>
                          <a:cs typeface="Arial"/>
                        </a:rPr>
                        <a:t>Löper med ner vid långa bollar för att döda ytorna eller understödja vid tillbakapaspel från forwards, läser om det behövs understöd för ytterback eller mittback, hör och kan agera utifrån instruktioner från backlinjespelare, har en bra tajming och bra huvudspel, vrider på huvudet och har därmed bra kontroll på motståndare framför och bakom</a:t>
                      </a:r>
                    </a:p>
                  </a:txBody>
                  <a:tcPr marL="29449" marR="294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200" b="1" i="0" u="none" strike="noStrike" cap="none" normalizeH="0" baseline="0" smtClean="0">
                <a:ln>
                  <a:noFill/>
                </a:ln>
                <a:solidFill>
                  <a:schemeClr val="tx1"/>
                </a:solidFill>
                <a:effectLst/>
                <a:latin typeface="Calibri" pitchFamily="34" charset="0"/>
                <a:ea typeface="Calibri" pitchFamily="34" charset="0"/>
                <a:cs typeface="Arial" pitchFamily="34" charset="0"/>
              </a:rPr>
              <a:t>Positionsvärdering</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14489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1" y="0"/>
          <a:ext cx="9143998" cy="6669359"/>
        </p:xfrm>
        <a:graphic>
          <a:graphicData uri="http://schemas.openxmlformats.org/drawingml/2006/table">
            <a:tbl>
              <a:tblPr/>
              <a:tblGrid>
                <a:gridCol w="3047340"/>
                <a:gridCol w="3048329"/>
                <a:gridCol w="3048329"/>
              </a:tblGrid>
              <a:tr h="2029805">
                <a:tc>
                  <a:txBody>
                    <a:bodyPr/>
                    <a:lstStyle/>
                    <a:p>
                      <a:pPr>
                        <a:lnSpc>
                          <a:spcPct val="115000"/>
                        </a:lnSpc>
                        <a:spcAft>
                          <a:spcPts val="0"/>
                        </a:spcAft>
                      </a:pPr>
                      <a:r>
                        <a:rPr lang="sv-SE" sz="1200" b="1">
                          <a:latin typeface="Calibri"/>
                          <a:ea typeface="Calibri"/>
                          <a:cs typeface="Arial"/>
                        </a:rPr>
                        <a:t>Ytterfältare: </a:t>
                      </a:r>
                      <a:r>
                        <a:rPr lang="sv-SE" sz="1200">
                          <a:latin typeface="Calibri"/>
                          <a:ea typeface="Calibri"/>
                          <a:cs typeface="Arial"/>
                        </a:rPr>
                        <a:t>Kommer snabbt upp i press för att styra sin motståndare, kommer in och blir snabbt kompakt med övriga mittfältare, ligger rätt i förhållande till sina medspelare och boll, är bra på att snabbt ställa om från anfall till försvar</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Ytterfältare: </a:t>
                      </a:r>
                      <a:r>
                        <a:rPr lang="sv-SE" sz="1200">
                          <a:latin typeface="Calibri"/>
                          <a:ea typeface="Calibri"/>
                          <a:cs typeface="Arial"/>
                        </a:rPr>
                        <a:t>Kommer snabbt in i press och vinner ofta boll framför allt när laget är samlat, är snabb i fötterna fram och i sidled, är bra på att styra i sin press, när spelaren blir passerad jobbas det snabbt tillbaka för att återerövra</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Ytterfältare: </a:t>
                      </a:r>
                      <a:r>
                        <a:rPr lang="sv-SE" sz="1200">
                          <a:latin typeface="Calibri"/>
                          <a:ea typeface="Calibri"/>
                          <a:cs typeface="Arial"/>
                        </a:rPr>
                        <a:t>Är bra på att ligga kvar i position för att snabbt komma upp i press vid rätt tillfälle, jobbar halvvänd och alltid redo för att vinna boll, går gärna framför motståndarna och startar anfall, jobbar ner och dubblar när ytterback är utsatt för 1-1 situationer, kan även bli balansspelare eller mittback vid behov vinner ofta 1-1 situationer med bollen under kontroll</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9805">
                <a:tc>
                  <a:txBody>
                    <a:bodyPr/>
                    <a:lstStyle/>
                    <a:p>
                      <a:pPr>
                        <a:lnSpc>
                          <a:spcPct val="115000"/>
                        </a:lnSpc>
                        <a:spcAft>
                          <a:spcPts val="0"/>
                        </a:spcAft>
                      </a:pPr>
                      <a:r>
                        <a:rPr lang="sv-SE" sz="1200" b="1">
                          <a:latin typeface="Calibri"/>
                          <a:ea typeface="Calibri"/>
                          <a:cs typeface="Arial"/>
                        </a:rPr>
                        <a:t>Centralfältare: </a:t>
                      </a:r>
                      <a:r>
                        <a:rPr lang="sv-SE" sz="1200">
                          <a:latin typeface="Calibri"/>
                          <a:ea typeface="Calibri"/>
                          <a:cs typeface="Arial"/>
                        </a:rPr>
                        <a:t>Kommer snabbt upp i press och styr sin motståndare, kommer snabbt in i position för att ligga rätt i förhållande till sina lagkamrater och boll, är bra på att snabbt ställa om från anfall till försvar. </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Centralfältare:</a:t>
                      </a:r>
                      <a:r>
                        <a:rPr lang="sv-SE" sz="1200">
                          <a:latin typeface="Calibri"/>
                          <a:ea typeface="Calibri"/>
                          <a:cs typeface="Arial"/>
                        </a:rPr>
                        <a:t> Kommer snabbt in i press och vinner ofta boll, är alert och snabb i fötterna fram och i sidled, har snabb reaktion och agerar vad gäller återerövring och när boll passerar mittfältslinjen, är bra på att dirigera sina medspelare och på att ta mot direktiv från målvakt och backlinje</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Centralfältare: </a:t>
                      </a:r>
                      <a:r>
                        <a:rPr lang="sv-SE" sz="1200">
                          <a:latin typeface="Calibri"/>
                          <a:ea typeface="Calibri"/>
                          <a:cs typeface="Arial"/>
                        </a:rPr>
                        <a:t>Är bra på att ligga kvar i position för att snabbt komma upp i press vid rätt tillfälle, är alltid redo att kliva framför för att bryta och jobbar halvvänd, vinner ofta boll, är bra på att straffa motståndarna när de gör misstag, fyller luckor i försvar eller andra mittfältspositioner, vrider på huvudet och har bra koll på motståndare bakom och framför</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4846">
                <a:tc>
                  <a:txBody>
                    <a:bodyPr/>
                    <a:lstStyle/>
                    <a:p>
                      <a:pPr>
                        <a:lnSpc>
                          <a:spcPct val="115000"/>
                        </a:lnSpc>
                        <a:spcAft>
                          <a:spcPts val="0"/>
                        </a:spcAft>
                      </a:pPr>
                      <a:r>
                        <a:rPr lang="sv-SE" sz="1200" b="1">
                          <a:latin typeface="Calibri"/>
                          <a:ea typeface="Calibri"/>
                          <a:cs typeface="Arial"/>
                        </a:rPr>
                        <a:t>Låg forward:</a:t>
                      </a:r>
                      <a:r>
                        <a:rPr lang="sv-SE" sz="1200">
                          <a:latin typeface="Calibri"/>
                          <a:ea typeface="Calibri"/>
                          <a:cs typeface="Arial"/>
                        </a:rPr>
                        <a:t> Är bra på att bevaka ytor och skära av passningsalternativ, intar sin position snabbt i omställningarna</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Låg forward:</a:t>
                      </a:r>
                      <a:r>
                        <a:rPr lang="sv-SE" sz="1200">
                          <a:latin typeface="Calibri"/>
                          <a:ea typeface="Calibri"/>
                          <a:cs typeface="Arial"/>
                        </a:rPr>
                        <a:t> Är snabb i sidled, läser av spetsforwards rörelse och rör sig i förhållande till den, är bra på att ta direktiv från mittfältet och att dirigera sina medspelare in i press</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Låg forward: </a:t>
                      </a:r>
                      <a:r>
                        <a:rPr lang="sv-SE" sz="1200">
                          <a:latin typeface="Calibri"/>
                          <a:ea typeface="Calibri"/>
                          <a:cs typeface="Arial"/>
                        </a:rPr>
                        <a:t>Är bra på att ligga kvar i position för att snabbt komma in och skära av passningar eller vinna boll, agerar snabbt när boll passerat och dubblar(backcheckar), fyller mittfältspositioner vid behov, vrider på huvudet och har bra koll på sina medspelare och motståndare</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4903">
                <a:tc>
                  <a:txBody>
                    <a:bodyPr/>
                    <a:lstStyle/>
                    <a:p>
                      <a:pPr>
                        <a:lnSpc>
                          <a:spcPct val="115000"/>
                        </a:lnSpc>
                        <a:spcAft>
                          <a:spcPts val="0"/>
                        </a:spcAft>
                      </a:pPr>
                      <a:r>
                        <a:rPr lang="sv-SE" sz="1200" b="1">
                          <a:latin typeface="Calibri"/>
                          <a:ea typeface="Calibri"/>
                          <a:cs typeface="Arial"/>
                        </a:rPr>
                        <a:t>Spets forward: </a:t>
                      </a:r>
                      <a:r>
                        <a:rPr lang="sv-SE" sz="1200">
                          <a:latin typeface="Calibri"/>
                          <a:ea typeface="Calibri"/>
                          <a:cs typeface="Arial"/>
                        </a:rPr>
                        <a:t>Jobbar hårt i defensiven för att styra och störa motståndarnas uppspel, lyssnar på direktiv när press skall sättas in</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a:latin typeface="Calibri"/>
                          <a:ea typeface="Calibri"/>
                          <a:cs typeface="Arial"/>
                        </a:rPr>
                        <a:t>Spets forward: </a:t>
                      </a:r>
                      <a:r>
                        <a:rPr lang="sv-SE" sz="1200">
                          <a:latin typeface="Calibri"/>
                          <a:ea typeface="Calibri"/>
                          <a:cs typeface="Arial"/>
                        </a:rPr>
                        <a:t>Läser av motståndares misstag och sätter in press snabbt, vet taktiskt hur man styr uppspel inåt eller utåt</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200" b="1" dirty="0">
                          <a:latin typeface="Calibri"/>
                          <a:ea typeface="Calibri"/>
                          <a:cs typeface="Arial"/>
                        </a:rPr>
                        <a:t>Spets forward: </a:t>
                      </a:r>
                      <a:r>
                        <a:rPr lang="sv-SE" sz="1200" dirty="0">
                          <a:latin typeface="Calibri"/>
                          <a:ea typeface="Calibri"/>
                          <a:cs typeface="Arial"/>
                        </a:rPr>
                        <a:t>Direkt efter press positionerar sig i ett bra läge för ev. anfall, är alert och vaken på motståndarnas rörelser och boll för att kunna sätta in pressen i rätt läge</a:t>
                      </a:r>
                    </a:p>
                  </a:txBody>
                  <a:tcPr marL="28809" marR="28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16575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extLst>
              <p:ext uri="{D42A27DB-BD31-4B8C-83A1-F6EECF244321}">
                <p14:modId xmlns:p14="http://schemas.microsoft.com/office/powerpoint/2010/main" val="276102677"/>
              </p:ext>
            </p:extLst>
          </p:nvPr>
        </p:nvGraphicFramePr>
        <p:xfrm>
          <a:off x="118136" y="345232"/>
          <a:ext cx="9036497" cy="6398905"/>
        </p:xfrm>
        <a:graphic>
          <a:graphicData uri="http://schemas.openxmlformats.org/drawingml/2006/table">
            <a:tbl>
              <a:tblPr firstRow="1" firstCol="1" bandRow="1"/>
              <a:tblGrid>
                <a:gridCol w="3011511"/>
                <a:gridCol w="3012493"/>
                <a:gridCol w="3012493"/>
              </a:tblGrid>
              <a:tr h="154964">
                <a:tc>
                  <a:txBody>
                    <a:bodyPr/>
                    <a:lstStyle/>
                    <a:p>
                      <a:pPr>
                        <a:lnSpc>
                          <a:spcPct val="115000"/>
                        </a:lnSpc>
                        <a:spcAft>
                          <a:spcPts val="0"/>
                        </a:spcAft>
                      </a:pPr>
                      <a:r>
                        <a:rPr lang="sv-SE" sz="900" b="1">
                          <a:effectLst/>
                          <a:latin typeface="Balloonist SF"/>
                          <a:ea typeface="Calibri"/>
                          <a:cs typeface="Arial"/>
                        </a:rPr>
                        <a:t>Superettan</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Balloonist SF"/>
                          <a:ea typeface="Calibri"/>
                          <a:cs typeface="Arial"/>
                        </a:rPr>
                        <a:t>Allsvenskan</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Balloonist SF"/>
                          <a:ea typeface="Calibri"/>
                          <a:cs typeface="Arial"/>
                        </a:rPr>
                        <a:t>Världsklass</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7552">
                <a:tc>
                  <a:txBody>
                    <a:bodyPr/>
                    <a:lstStyle/>
                    <a:p>
                      <a:pPr>
                        <a:lnSpc>
                          <a:spcPct val="115000"/>
                        </a:lnSpc>
                        <a:spcAft>
                          <a:spcPts val="0"/>
                        </a:spcAft>
                      </a:pPr>
                      <a:r>
                        <a:rPr lang="sv-SE" sz="900" b="1">
                          <a:effectLst/>
                          <a:latin typeface="Arial"/>
                          <a:ea typeface="Calibri"/>
                          <a:cs typeface="Arial"/>
                        </a:rPr>
                        <a:t>Ytterback:</a:t>
                      </a:r>
                      <a:r>
                        <a:rPr lang="sv-SE" sz="900">
                          <a:effectLst/>
                          <a:latin typeface="Arial"/>
                          <a:ea typeface="Calibri"/>
                          <a:cs typeface="Arial"/>
                        </a:rPr>
                        <a:t> Har kropp och höfter riktade uppåt i banan vid mottag, kan värdera och förstå när det finns läge att löpa offensivt, ser passningsmöjligheter rakt upp, in i plan och forward</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Ytterback: </a:t>
                      </a:r>
                      <a:r>
                        <a:rPr lang="sv-SE" sz="900">
                          <a:effectLst/>
                          <a:latin typeface="Arial"/>
                          <a:ea typeface="Calibri"/>
                          <a:cs typeface="Arial"/>
                        </a:rPr>
                        <a:t>Kan med ett tillslag spela bollen framåt, in i plan, kan värdera om man kan driva loss och kan värdera om löpning offensivt skall ske framför eller bakom bollhållare. Kommer ofta till inläggssituationer</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Ytterback: </a:t>
                      </a:r>
                      <a:r>
                        <a:rPr lang="sv-SE" sz="900">
                          <a:effectLst/>
                          <a:latin typeface="Arial"/>
                          <a:ea typeface="Calibri"/>
                          <a:cs typeface="Arial"/>
                        </a:rPr>
                        <a:t>Är ofta med i anfallen och kan värdera om det behövs bredd eller löpa inåt i plan ex vis mot ytan mellan innerback och ytterback. Klarar av att slå passningar i höga farter. Slår inlägg över första ytan eller efter marken bakom backlinjen</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8846">
                <a:tc>
                  <a:txBody>
                    <a:bodyPr/>
                    <a:lstStyle/>
                    <a:p>
                      <a:pPr>
                        <a:lnSpc>
                          <a:spcPct val="115000"/>
                        </a:lnSpc>
                        <a:spcAft>
                          <a:spcPts val="0"/>
                        </a:spcAft>
                      </a:pPr>
                      <a:r>
                        <a:rPr lang="sv-SE" sz="900" b="1">
                          <a:effectLst/>
                          <a:latin typeface="Arial"/>
                          <a:ea typeface="Calibri"/>
                          <a:cs typeface="Arial"/>
                        </a:rPr>
                        <a:t>Mittback:</a:t>
                      </a:r>
                      <a:r>
                        <a:rPr lang="sv-SE" sz="900">
                          <a:effectLst/>
                          <a:latin typeface="Arial"/>
                          <a:ea typeface="Calibri"/>
                          <a:cs typeface="Arial"/>
                        </a:rPr>
                        <a:t> Ger alltid vinkel gentemot bollhållare, har förmåga att med hårda passningar vända spelet snabbt, kan behärska långa passningar med underskruv bakom backlinjen, längre bollar ut i hörnen</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Mittback:</a:t>
                      </a:r>
                      <a:r>
                        <a:rPr lang="sv-SE" sz="900">
                          <a:effectLst/>
                          <a:latin typeface="Arial"/>
                          <a:ea typeface="Calibri"/>
                          <a:cs typeface="Arial"/>
                        </a:rPr>
                        <a:t> Kan se ytorna framåt på mittfältet och till forwards och har passningsfoten att spela de bollarna, samt värdera när. Har förmågan att driva eller spela sig uppåt i banan. Har förmåga vid vunnen nickduell att brytpassa nickarna</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Mittback: </a:t>
                      </a:r>
                      <a:r>
                        <a:rPr lang="sv-SE" sz="900">
                          <a:effectLst/>
                          <a:latin typeface="Arial"/>
                          <a:ea typeface="Calibri"/>
                          <a:cs typeface="Arial"/>
                        </a:rPr>
                        <a:t>Har förmågan att spela sig fram i banan och kan med enkel het delta i mittfältsspelet, kan vid behov bli navet i vändningsspelet när motståndarna pressas lågt ner kring eget straffområdet. Har gett vinkel mot bollhållare innan den får bollen. Är med sitt huvudspel målfarlig på fasta situationer. Brytpassar och deltar per automatik i anfallsspelet</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4493">
                <a:tc>
                  <a:txBody>
                    <a:bodyPr/>
                    <a:lstStyle/>
                    <a:p>
                      <a:pPr>
                        <a:lnSpc>
                          <a:spcPct val="115000"/>
                        </a:lnSpc>
                        <a:spcAft>
                          <a:spcPts val="0"/>
                        </a:spcAft>
                      </a:pPr>
                      <a:r>
                        <a:rPr lang="sv-SE" sz="900" b="1">
                          <a:effectLst/>
                          <a:latin typeface="Arial"/>
                          <a:ea typeface="Calibri"/>
                          <a:cs typeface="Arial"/>
                        </a:rPr>
                        <a:t>Defensiv mittfältare:</a:t>
                      </a:r>
                      <a:r>
                        <a:rPr lang="sv-SE" sz="900">
                          <a:effectLst/>
                          <a:latin typeface="Arial"/>
                          <a:ea typeface="Calibri"/>
                          <a:cs typeface="Arial"/>
                        </a:rPr>
                        <a:t> Är alltid spelbar i förhållande till bollhållare, vill och kan delta i anfallsspelets uppbyggnad. Är alltid balans i förhållande till bollen. Ser till med ett enkelt spel till att bollen behålls inom laget vid vunnen boll</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Defensiv mittfältare: </a:t>
                      </a:r>
                      <a:r>
                        <a:rPr lang="sv-SE" sz="900">
                          <a:effectLst/>
                          <a:latin typeface="Arial"/>
                          <a:ea typeface="Calibri"/>
                          <a:cs typeface="Arial"/>
                        </a:rPr>
                        <a:t>Vrider på huvudet och är medveten om sin omgivning hela tiden, kan värdera när det skall spelas korta enkla eller avgörande passningar. Bör med sitt passningsspel vara ett offensivt hot. Är navet i vändningsspelet och öppnar upp planen vid motagen/medtagen med blicken uppåt</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Defensiv mittfältare:</a:t>
                      </a:r>
                      <a:r>
                        <a:rPr lang="sv-SE" sz="900">
                          <a:effectLst/>
                          <a:latin typeface="Arial"/>
                          <a:ea typeface="Calibri"/>
                          <a:cs typeface="Arial"/>
                        </a:rPr>
                        <a:t> Kan dirigera spelet och tempot med sitt passningsspel och kan med högre fart i passningar samt offensiva löpningar höja tempot i matcher. Kan brytpassa och delta direkt i anfallsspelet. Är medveten om sin omgivning och kan med ett tillslag aktivera vilken spelare som helst på plan, behärskar långt som kort spel med bägge fötterna. Ger vinkel innan bollförare får bollen</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0140">
                <a:tc>
                  <a:txBody>
                    <a:bodyPr/>
                    <a:lstStyle/>
                    <a:p>
                      <a:pPr>
                        <a:lnSpc>
                          <a:spcPct val="115000"/>
                        </a:lnSpc>
                        <a:spcAft>
                          <a:spcPts val="0"/>
                        </a:spcAft>
                      </a:pPr>
                      <a:r>
                        <a:rPr lang="sv-SE" sz="900" b="1">
                          <a:effectLst/>
                          <a:latin typeface="Arial"/>
                          <a:ea typeface="Calibri"/>
                          <a:cs typeface="Arial"/>
                        </a:rPr>
                        <a:t>Offensiva mittfältare:</a:t>
                      </a:r>
                      <a:r>
                        <a:rPr lang="sv-SE" sz="900">
                          <a:effectLst/>
                          <a:latin typeface="Arial"/>
                          <a:ea typeface="Calibri"/>
                          <a:cs typeface="Arial"/>
                        </a:rPr>
                        <a:t> Söker luckor för att kunna ta mot bollen i offensiva ytor, tar löningar in i ytor som är lediga, ger forwards understöd när de spelas. Har förmågan att slå sin motståndare i 1-1 situationer</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Offensiva mittfältare: </a:t>
                      </a:r>
                      <a:r>
                        <a:rPr lang="sv-SE" sz="900">
                          <a:effectLst/>
                          <a:latin typeface="Arial"/>
                          <a:ea typeface="Calibri"/>
                          <a:cs typeface="Arial"/>
                        </a:rPr>
                        <a:t>Är medveten om sin omgivning och vet hur hoten och alternativen ser ut innan bollen spelas. Söker ytan mellan lagdelar och mellan spelare och har teknik att ta sig in i nästa spelyta. Kan värdera när teknik och dribblingar skall användas för att slå sin motståndare. Tar offensiva löpningar mot ytor för att överbelasta och skapa 2-1 situationer</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Offensiva mittfältare:</a:t>
                      </a:r>
                      <a:r>
                        <a:rPr lang="sv-SE" sz="900">
                          <a:effectLst/>
                          <a:latin typeface="Arial"/>
                          <a:ea typeface="Calibri"/>
                          <a:cs typeface="Arial"/>
                        </a:rPr>
                        <a:t> Kan med sitt driv och sin teknik driva in och ur olika spelytor samt hota backlinjen, är målfarlig i och kring straffområdet, kan med väggspel och fart utgöra ett hot mot motståndarna. Uppfattar offensiva luckor snabbt och tar de löpningarna. Är på plats som understöd i vinkel gentemot forwards när de får bollen. Kan med sitt passningsspel hitta luckor mellan spelarna i backlinjen</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0140">
                <a:tc>
                  <a:txBody>
                    <a:bodyPr/>
                    <a:lstStyle/>
                    <a:p>
                      <a:pPr>
                        <a:lnSpc>
                          <a:spcPct val="115000"/>
                        </a:lnSpc>
                        <a:spcAft>
                          <a:spcPts val="0"/>
                        </a:spcAft>
                      </a:pPr>
                      <a:r>
                        <a:rPr lang="sv-SE" sz="900" b="1">
                          <a:effectLst/>
                          <a:latin typeface="Arial"/>
                          <a:ea typeface="Calibri"/>
                          <a:cs typeface="Arial"/>
                        </a:rPr>
                        <a:t>Forwards: </a:t>
                      </a:r>
                      <a:r>
                        <a:rPr lang="sv-SE" sz="900">
                          <a:effectLst/>
                          <a:latin typeface="Arial"/>
                          <a:ea typeface="Calibri"/>
                          <a:cs typeface="Arial"/>
                        </a:rPr>
                        <a:t>Är alltid i rörelse och söker ytor för att kunna bli spelbar antingen på kropp eller i djupled. Har tre målfarliga vapen, två fötter och huvudet. Tar sig in i straffområdet vid inlägg</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a:effectLst/>
                          <a:latin typeface="Arial"/>
                          <a:ea typeface="Calibri"/>
                          <a:cs typeface="Arial"/>
                        </a:rPr>
                        <a:t>Forwards: </a:t>
                      </a:r>
                      <a:r>
                        <a:rPr lang="sv-SE" sz="900">
                          <a:effectLst/>
                          <a:latin typeface="Arial"/>
                          <a:ea typeface="Calibri"/>
                          <a:cs typeface="Arial"/>
                        </a:rPr>
                        <a:t>Är skickliga på att söka ytorna mellan backlinjespelarna och ytan mellan mittfält och backlinje. Befinner sig ofta på blind sida om backen för att kunna göra oannonserade löpningar, ser och upptäcker vilka ytor som skall fyllas i straffområdet, gör ofta avledande rörelser in mot straffområdet</a:t>
                      </a:r>
                      <a:endParaRPr lang="sv-SE" sz="90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900" b="1" dirty="0">
                          <a:effectLst/>
                          <a:latin typeface="Arial"/>
                          <a:ea typeface="Calibri"/>
                          <a:cs typeface="Arial"/>
                        </a:rPr>
                        <a:t>Forwards: </a:t>
                      </a:r>
                      <a:r>
                        <a:rPr lang="sv-SE" sz="900" dirty="0">
                          <a:effectLst/>
                          <a:latin typeface="Arial"/>
                          <a:ea typeface="Calibri"/>
                          <a:cs typeface="Arial"/>
                        </a:rPr>
                        <a:t>Har koll på sina forwardskamrater eller offensiva mittfältare och kan tillsammans med dem kombinera med väggspel, motsatta rörelser eller  på något annat sätt samarbeta för att skapa målchanser. Är stark i kroppen och kan hålla undan vid uppspel. Röra sig så utan boll som skapar fördel för sig själv innan bollen kommer eller som ger ett numerärt övertag. Kommer oftast in i straffområdet med fart mot bollen</a:t>
                      </a:r>
                      <a:endParaRPr lang="sv-SE" sz="900" dirty="0">
                        <a:effectLst/>
                        <a:latin typeface="Calibri"/>
                        <a:ea typeface="Calibri"/>
                        <a:cs typeface="Arial"/>
                      </a:endParaRPr>
                    </a:p>
                  </a:txBody>
                  <a:tcPr marL="22361" marR="223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539552" y="11663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100" b="1" i="0" u="none" strike="noStrike" cap="none" normalizeH="0" baseline="0" dirty="0" smtClean="0">
                <a:ln>
                  <a:noFill/>
                </a:ln>
                <a:solidFill>
                  <a:schemeClr val="tx1"/>
                </a:solidFill>
                <a:effectLst/>
                <a:latin typeface="Balloonist SF" charset="0"/>
                <a:ea typeface="Calibri" pitchFamily="34" charset="0"/>
                <a:cs typeface="Arial" pitchFamily="34" charset="0"/>
              </a:rPr>
              <a:t>V</a:t>
            </a:r>
            <a:r>
              <a:rPr kumimoji="0" lang="sv-SE" altLang="sv-SE" sz="1100" b="1" i="0" u="none" strike="noStrike" cap="none" normalizeH="0" baseline="0" dirty="0" smtClean="0">
                <a:ln>
                  <a:noFill/>
                </a:ln>
                <a:solidFill>
                  <a:schemeClr val="tx1"/>
                </a:solidFill>
                <a:effectLst/>
                <a:latin typeface="Calibri"/>
                <a:ea typeface="Calibri" pitchFamily="34" charset="0"/>
                <a:cs typeface="Arial" pitchFamily="34" charset="0"/>
              </a:rPr>
              <a:t>ä</a:t>
            </a:r>
            <a:r>
              <a:rPr kumimoji="0" lang="sv-SE" altLang="sv-SE" sz="1100" b="1" i="0" u="none" strike="noStrike" cap="none" normalizeH="0" baseline="0" dirty="0" smtClean="0">
                <a:ln>
                  <a:noFill/>
                </a:ln>
                <a:solidFill>
                  <a:schemeClr val="tx1"/>
                </a:solidFill>
                <a:effectLst/>
                <a:latin typeface="Balloonist SF" charset="0"/>
                <a:ea typeface="Calibri" pitchFamily="34" charset="0"/>
                <a:cs typeface="Arial" pitchFamily="34" charset="0"/>
              </a:rPr>
              <a:t>rderingar offensivt</a:t>
            </a:r>
            <a:endParaRPr kumimoji="0" lang="sv-SE" altLang="sv-S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43332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 4"/>
          <p:cNvGraphicFramePr>
            <a:graphicFrameLocks noGrp="1"/>
          </p:cNvGraphicFramePr>
          <p:nvPr/>
        </p:nvGraphicFramePr>
        <p:xfrm>
          <a:off x="0" y="404664"/>
          <a:ext cx="9144000" cy="1927860"/>
        </p:xfrm>
        <a:graphic>
          <a:graphicData uri="http://schemas.openxmlformats.org/drawingml/2006/table">
            <a:tbl>
              <a:tblPr/>
              <a:tblGrid>
                <a:gridCol w="3047338"/>
                <a:gridCol w="3108838"/>
                <a:gridCol w="2987824"/>
              </a:tblGrid>
              <a:tr h="0">
                <a:tc>
                  <a:txBody>
                    <a:bodyPr/>
                    <a:lstStyle/>
                    <a:p>
                      <a:pPr algn="l">
                        <a:lnSpc>
                          <a:spcPct val="115000"/>
                        </a:lnSpc>
                        <a:spcAft>
                          <a:spcPts val="0"/>
                        </a:spcAft>
                      </a:pPr>
                      <a:r>
                        <a:rPr lang="sv-SE" sz="1100" b="1" dirty="0">
                          <a:latin typeface="Calibri"/>
                          <a:ea typeface="Calibri"/>
                          <a:cs typeface="Arial"/>
                        </a:rPr>
                        <a:t>Superettan</a:t>
                      </a:r>
                      <a:endParaRPr lang="sv-SE"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sv-SE" sz="1100" b="1">
                          <a:latin typeface="Calibri"/>
                          <a:ea typeface="Calibri"/>
                          <a:cs typeface="Arial"/>
                        </a:rPr>
                        <a:t>Allsvenskan</a:t>
                      </a:r>
                      <a:endParaRPr lang="sv-SE"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sv-SE" sz="1100" b="1">
                          <a:latin typeface="Calibri"/>
                          <a:ea typeface="Calibri"/>
                          <a:cs typeface="Arial"/>
                        </a:rPr>
                        <a:t>Världsklass</a:t>
                      </a:r>
                      <a:endParaRPr lang="sv-SE"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a:lnSpc>
                          <a:spcPct val="115000"/>
                        </a:lnSpc>
                        <a:spcAft>
                          <a:spcPts val="0"/>
                        </a:spcAft>
                      </a:pPr>
                      <a:r>
                        <a:rPr lang="sv-SE" sz="1100" b="1" dirty="0">
                          <a:latin typeface="Calibri"/>
                          <a:ea typeface="Calibri"/>
                          <a:cs typeface="Arial"/>
                        </a:rPr>
                        <a:t>Medtag och mottag</a:t>
                      </a:r>
                      <a:r>
                        <a:rPr lang="sv-SE" sz="1100" dirty="0">
                          <a:latin typeface="Calibri"/>
                          <a:ea typeface="Calibri"/>
                          <a:cs typeface="Arial"/>
                        </a:rPr>
                        <a:t>: Har god kontroll på bollen där bollen är nära kroppen. Kan värdera när bollen skall tas emot eller gå in i en yta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sv-SE" sz="1100" b="1">
                          <a:latin typeface="Calibri"/>
                          <a:ea typeface="Calibri"/>
                          <a:cs typeface="Arial"/>
                        </a:rPr>
                        <a:t>Medtag och mottag</a:t>
                      </a:r>
                      <a:r>
                        <a:rPr lang="sv-SE" sz="1100">
                          <a:latin typeface="Calibri"/>
                          <a:ea typeface="Calibri"/>
                          <a:cs typeface="Arial"/>
                        </a:rPr>
                        <a:t>: Tittar upp innan och har en tanke med vilken riktning bollen förs, klarar av att växla tempo med boll i mottagsmomenten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sv-SE" sz="1100" b="1" dirty="0">
                          <a:latin typeface="Calibri"/>
                          <a:ea typeface="Calibri"/>
                          <a:cs typeface="Arial"/>
                        </a:rPr>
                        <a:t>Medtag och mottag</a:t>
                      </a:r>
                      <a:r>
                        <a:rPr lang="sv-SE" sz="1100" dirty="0">
                          <a:latin typeface="Calibri"/>
                          <a:ea typeface="Calibri"/>
                          <a:cs typeface="Arial"/>
                        </a:rPr>
                        <a:t>: Har bollen alltid nära, något framför kroppen. Vid medtag med andra kroppsdelar kommer den snabbt ner mot fötterna. Skapar med enkelhet fördel för sig själv och laget, kan värdera beslut om att ta mot bollen med tempo eller lugna ner spelet, vet och förstår hur motståndarna rör sig i förhållande till vart bollen flyttas, behärskar tekniken med alla delar av kroppen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ell 5"/>
          <p:cNvGraphicFramePr>
            <a:graphicFrameLocks noGrp="1"/>
          </p:cNvGraphicFramePr>
          <p:nvPr/>
        </p:nvGraphicFramePr>
        <p:xfrm>
          <a:off x="-1" y="2348880"/>
          <a:ext cx="9144000" cy="4392488"/>
        </p:xfrm>
        <a:graphic>
          <a:graphicData uri="http://schemas.openxmlformats.org/drawingml/2006/table">
            <a:tbl>
              <a:tblPr/>
              <a:tblGrid>
                <a:gridCol w="3059833"/>
                <a:gridCol w="3096344"/>
                <a:gridCol w="2880320"/>
                <a:gridCol w="107503"/>
              </a:tblGrid>
              <a:tr h="1317746">
                <a:tc>
                  <a:txBody>
                    <a:bodyPr/>
                    <a:lstStyle/>
                    <a:p>
                      <a:pPr>
                        <a:lnSpc>
                          <a:spcPct val="115000"/>
                        </a:lnSpc>
                        <a:spcAft>
                          <a:spcPts val="0"/>
                        </a:spcAft>
                      </a:pPr>
                      <a:r>
                        <a:rPr lang="sv-SE" sz="1100" b="1" dirty="0">
                          <a:latin typeface="Calibri"/>
                          <a:ea typeface="Calibri"/>
                          <a:cs typeface="Arial"/>
                        </a:rPr>
                        <a:t>Korta passningar</a:t>
                      </a:r>
                      <a:r>
                        <a:rPr lang="sv-SE" sz="1100" dirty="0">
                          <a:latin typeface="Calibri"/>
                          <a:ea typeface="Calibri"/>
                          <a:cs typeface="Arial"/>
                        </a:rPr>
                        <a:t>: Bollen hålls efter backen, kan slå passningen minst 45 grader ut från kroppen, kan värdera när passningen skall vara hård och när en pendelrörelse behövs, har alltid stödjebenet i rätt position vid passningsögonblicket</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Korta passningar</a:t>
                      </a:r>
                      <a:r>
                        <a:rPr lang="sv-SE" sz="1100">
                          <a:latin typeface="Calibri"/>
                          <a:ea typeface="Calibri"/>
                          <a:cs typeface="Arial"/>
                        </a:rPr>
                        <a:t>: Bör vara lika bra på höger som på vänster, kan spela passningarna på rätt fot, vet och kan värdera när passningen skall vara hård och snabb respektive långsam för att locka in motståndare</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dirty="0">
                          <a:latin typeface="Calibri"/>
                          <a:ea typeface="Calibri"/>
                          <a:cs typeface="Arial"/>
                        </a:rPr>
                        <a:t>Korta passningar</a:t>
                      </a:r>
                      <a:r>
                        <a:rPr lang="sv-SE" sz="1100" dirty="0">
                          <a:latin typeface="Calibri"/>
                          <a:ea typeface="Calibri"/>
                          <a:cs typeface="Arial"/>
                        </a:rPr>
                        <a:t>: Kan använda alla delar på foten och fortfarande hålla nere bollen på marken, kan värdera och ändra tempot i matchen med passningsspelet, kan slå passningar i hög fart och med kroppen i hög fart, maskerar sina intentioner</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sv-SE" sz="1100">
                          <a:latin typeface="Calibri"/>
                          <a:ea typeface="Calibri"/>
                          <a:cs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1024914">
                <a:tc>
                  <a:txBody>
                    <a:bodyPr/>
                    <a:lstStyle/>
                    <a:p>
                      <a:pPr>
                        <a:lnSpc>
                          <a:spcPct val="115000"/>
                        </a:lnSpc>
                        <a:spcAft>
                          <a:spcPts val="0"/>
                        </a:spcAft>
                      </a:pPr>
                      <a:r>
                        <a:rPr lang="sv-SE" sz="1100" b="1">
                          <a:latin typeface="Calibri"/>
                          <a:ea typeface="Calibri"/>
                          <a:cs typeface="Arial"/>
                        </a:rPr>
                        <a:t>Långa passningar:</a:t>
                      </a:r>
                      <a:r>
                        <a:rPr lang="sv-SE" sz="1100">
                          <a:latin typeface="Calibri"/>
                          <a:ea typeface="Calibri"/>
                          <a:cs typeface="Arial"/>
                        </a:rPr>
                        <a:t> Kan med bägge fötterna slå långa passningar, kan variera efter backen och i luften flackt och i en båge</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Långa passningar: </a:t>
                      </a:r>
                      <a:r>
                        <a:rPr lang="sv-SE" sz="1100">
                          <a:latin typeface="Calibri"/>
                          <a:ea typeface="Calibri"/>
                          <a:cs typeface="Arial"/>
                        </a:rPr>
                        <a:t>Kan i rörelse framåt slå långa passningar, ser och förstår när den långa skall spelas, kan slå den minst 45 gr utanför kroppen, kan använda flera olika tekniker i tillslaget</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b="1" dirty="0">
                          <a:latin typeface="Calibri"/>
                          <a:ea typeface="Calibri"/>
                          <a:cs typeface="Arial"/>
                        </a:rPr>
                        <a:t>Långa passningar:</a:t>
                      </a:r>
                      <a:r>
                        <a:rPr lang="sv-SE" sz="1100" dirty="0">
                          <a:latin typeface="Calibri"/>
                          <a:ea typeface="Calibri"/>
                          <a:cs typeface="Arial"/>
                        </a:rPr>
                        <a:t> Kan löpande i en riktning mot boll vända och slå en lång passning, bemästrar alla tekniker och alla delar av foten med bägge fötterna, kan med minst en fot nå över hela planen, maskerar passningarna</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1024914">
                <a:tc>
                  <a:txBody>
                    <a:bodyPr/>
                    <a:lstStyle/>
                    <a:p>
                      <a:pPr>
                        <a:lnSpc>
                          <a:spcPct val="115000"/>
                        </a:lnSpc>
                        <a:spcAft>
                          <a:spcPts val="0"/>
                        </a:spcAft>
                      </a:pPr>
                      <a:r>
                        <a:rPr lang="sv-SE" sz="1100" b="1">
                          <a:latin typeface="Calibri"/>
                          <a:ea typeface="Calibri"/>
                          <a:cs typeface="Arial"/>
                        </a:rPr>
                        <a:t>Nick:</a:t>
                      </a:r>
                      <a:r>
                        <a:rPr lang="sv-SE" sz="1100">
                          <a:latin typeface="Calibri"/>
                          <a:ea typeface="Calibri"/>
                          <a:cs typeface="Arial"/>
                        </a:rPr>
                        <a:t> Har blicken på bollen och kan värdera om bollen skall gå högt och långt eller flackt och hårt, kan använda hela kroppen vid momentet med ben och armpendling </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Nick: </a:t>
                      </a:r>
                      <a:r>
                        <a:rPr lang="sv-SE" sz="1100">
                          <a:latin typeface="Calibri"/>
                          <a:ea typeface="Calibri"/>
                          <a:cs typeface="Arial"/>
                        </a:rPr>
                        <a:t>Kan passa med huvudet, skarva och styra nickarna, vet vart medspelarna är innan nickmomentet, har förmågan att nicka långt samt att placera nickarna både mot mål och mot medspelare</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b="1">
                          <a:latin typeface="Calibri"/>
                          <a:ea typeface="Calibri"/>
                          <a:cs typeface="Arial"/>
                        </a:rPr>
                        <a:t>Nick:</a:t>
                      </a:r>
                      <a:r>
                        <a:rPr lang="sv-SE" sz="1100">
                          <a:latin typeface="Calibri"/>
                          <a:ea typeface="Calibri"/>
                          <a:cs typeface="Arial"/>
                        </a:rPr>
                        <a:t> Vinner oftast sina nickdueller, nickar passar och gör sig direkt spelbar, behärskar alla nickmomenten med sidan mot, rakt framifrån  och i fart, där löpning, hopp och nick sker i ett</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1024914">
                <a:tc>
                  <a:txBody>
                    <a:bodyPr/>
                    <a:lstStyle/>
                    <a:p>
                      <a:pPr>
                        <a:lnSpc>
                          <a:spcPct val="115000"/>
                        </a:lnSpc>
                        <a:spcAft>
                          <a:spcPts val="0"/>
                        </a:spcAft>
                      </a:pPr>
                      <a:r>
                        <a:rPr lang="sv-SE" sz="1100" b="1">
                          <a:latin typeface="Calibri"/>
                          <a:ea typeface="Calibri"/>
                          <a:cs typeface="Arial"/>
                        </a:rPr>
                        <a:t>Driva:</a:t>
                      </a:r>
                      <a:r>
                        <a:rPr lang="sv-SE" sz="1100">
                          <a:latin typeface="Calibri"/>
                          <a:ea typeface="Calibri"/>
                          <a:cs typeface="Arial"/>
                        </a:rPr>
                        <a:t> Kan driva med bägge fötterna kan växla blicken uppåt och mot bollen, kan växla tempo med bollen nära fötterna</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Driva: </a:t>
                      </a:r>
                      <a:r>
                        <a:rPr lang="sv-SE" sz="1100">
                          <a:latin typeface="Calibri"/>
                          <a:ea typeface="Calibri"/>
                          <a:cs typeface="Arial"/>
                        </a:rPr>
                        <a:t>Kan värdera när behovet av att driva loss bollen finns ex vis ur en hög press, kan driva in i ytor för att öppna upp andra ytor, kan driva i hög fart och samtidigt ha kontroll över sin omgivning</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b="1" dirty="0">
                          <a:latin typeface="Calibri"/>
                          <a:ea typeface="Calibri"/>
                          <a:cs typeface="Arial"/>
                        </a:rPr>
                        <a:t>Driva:</a:t>
                      </a:r>
                      <a:r>
                        <a:rPr lang="sv-SE" sz="1100" dirty="0">
                          <a:latin typeface="Calibri"/>
                          <a:ea typeface="Calibri"/>
                          <a:cs typeface="Arial"/>
                        </a:rPr>
                        <a:t> Kan driva bollen med foten längst från motståndaren, kan driva bollen i hög fart med riktningsförändringar, har förmågan att driva och passa i hög fart, har en explosiv utväxling in i mellanrummen</a:t>
                      </a: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bl>
          </a:graphicData>
        </a:graphic>
      </p:graphicFrame>
      <p:sp>
        <p:nvSpPr>
          <p:cNvPr id="2621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400" b="1" i="0" u="none" strike="noStrike" cap="none" normalizeH="0" baseline="0" smtClean="0">
                <a:ln>
                  <a:noFill/>
                </a:ln>
                <a:solidFill>
                  <a:schemeClr val="tx1"/>
                </a:solidFill>
                <a:effectLst/>
                <a:latin typeface="Calibri" pitchFamily="34" charset="0"/>
                <a:ea typeface="Calibri" pitchFamily="34" charset="0"/>
                <a:cs typeface="Arial" pitchFamily="34" charset="0"/>
              </a:rPr>
              <a:t>Teknik</a:t>
            </a:r>
            <a:endParaRPr kumimoji="0" lang="sv-SE"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53542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1" y="1141857"/>
          <a:ext cx="9144002" cy="4106267"/>
        </p:xfrm>
        <a:graphic>
          <a:graphicData uri="http://schemas.openxmlformats.org/drawingml/2006/table">
            <a:tbl>
              <a:tblPr/>
              <a:tblGrid>
                <a:gridCol w="3047340"/>
                <a:gridCol w="3048331"/>
                <a:gridCol w="3048331"/>
              </a:tblGrid>
              <a:tr h="1806222">
                <a:tc>
                  <a:txBody>
                    <a:bodyPr/>
                    <a:lstStyle/>
                    <a:p>
                      <a:pPr marL="68580">
                        <a:lnSpc>
                          <a:spcPct val="115000"/>
                        </a:lnSpc>
                        <a:spcAft>
                          <a:spcPts val="1000"/>
                        </a:spcAft>
                      </a:pPr>
                      <a:r>
                        <a:rPr lang="sv-SE" sz="1100" b="1">
                          <a:latin typeface="Calibri"/>
                          <a:ea typeface="Calibri"/>
                          <a:cs typeface="Arial"/>
                        </a:rPr>
                        <a:t>Finta och dribbla:</a:t>
                      </a:r>
                      <a:r>
                        <a:rPr lang="sv-SE" sz="1100">
                          <a:latin typeface="Calibri"/>
                          <a:ea typeface="Calibri"/>
                          <a:cs typeface="Arial"/>
                        </a:rPr>
                        <a:t> Har minst en variant för att passera motståndaren i 1-1 situationer, kan tempoväxla</a:t>
                      </a: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Finta och dribbla: </a:t>
                      </a:r>
                      <a:r>
                        <a:rPr lang="sv-SE" sz="1100">
                          <a:latin typeface="Calibri"/>
                          <a:ea typeface="Calibri"/>
                          <a:cs typeface="Arial"/>
                        </a:rPr>
                        <a:t>Har god kontroll över sin omgivning, kan värdera när och var, visar ett gott självförtroende och låter sig inte nedslås vid misslyckande</a:t>
                      </a: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Finta och dribbla: </a:t>
                      </a:r>
                      <a:r>
                        <a:rPr lang="sv-SE" sz="1100">
                          <a:latin typeface="Calibri"/>
                          <a:ea typeface="Calibri"/>
                          <a:cs typeface="Arial"/>
                        </a:rPr>
                        <a:t>Har god kontroll över sin motståndare/målvakt ser om denna har tyngdpunkten på fel fot eller står fel eller öppnar upp en yta, tempoväxlar i rätt läge och kan med god vilja och </a:t>
                      </a:r>
                      <a:r>
                        <a:rPr lang="sv-SE" sz="1100" i="1">
                          <a:latin typeface="Calibri"/>
                          <a:ea typeface="Calibri"/>
                          <a:cs typeface="Arial"/>
                        </a:rPr>
                        <a:t>aggressivitet </a:t>
                      </a:r>
                      <a:r>
                        <a:rPr lang="sv-SE" sz="1100">
                          <a:latin typeface="Calibri"/>
                          <a:ea typeface="Calibri"/>
                          <a:cs typeface="Arial"/>
                        </a:rPr>
                        <a:t>ta sig förbi, kan variera sina finter/dribblingar, kan gå på insidan som utsidan om motståndaren, är bekväm med bollen på bägge fötterna</a:t>
                      </a: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7259">
                <a:tc>
                  <a:txBody>
                    <a:bodyPr/>
                    <a:lstStyle/>
                    <a:p>
                      <a:pPr>
                        <a:lnSpc>
                          <a:spcPct val="115000"/>
                        </a:lnSpc>
                        <a:spcAft>
                          <a:spcPts val="0"/>
                        </a:spcAft>
                      </a:pPr>
                      <a:r>
                        <a:rPr lang="sv-SE" sz="1100" b="1">
                          <a:latin typeface="Calibri"/>
                          <a:ea typeface="Calibri"/>
                          <a:cs typeface="Arial"/>
                        </a:rPr>
                        <a:t>Avslut:</a:t>
                      </a:r>
                      <a:r>
                        <a:rPr lang="sv-SE" sz="1100">
                          <a:latin typeface="Calibri"/>
                          <a:ea typeface="Calibri"/>
                          <a:cs typeface="Arial"/>
                        </a:rPr>
                        <a:t> Kan avsluta med nick, vrist, bredsida, skruv insida och utsida och har en hög träffprocent, vågar och vill ta avslut</a:t>
                      </a: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Avslut:</a:t>
                      </a:r>
                      <a:r>
                        <a:rPr lang="sv-SE" sz="1100">
                          <a:latin typeface="Calibri"/>
                          <a:ea typeface="Calibri"/>
                          <a:cs typeface="Arial"/>
                        </a:rPr>
                        <a:t> kan behärska alla moment i fart, har en bra blick och känsla för vart målet är, kan värdera när avslut eller passning skall slås, har ett hårt och placerat skott</a:t>
                      </a: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b="1">
                          <a:latin typeface="Calibri"/>
                          <a:ea typeface="Calibri"/>
                          <a:cs typeface="Arial"/>
                        </a:rPr>
                        <a:t>Avslut: </a:t>
                      </a:r>
                      <a:r>
                        <a:rPr lang="sv-SE" sz="1100">
                          <a:latin typeface="Calibri"/>
                          <a:ea typeface="Calibri"/>
                          <a:cs typeface="Arial"/>
                        </a:rPr>
                        <a:t>Har i avslutsögonblicket god kontroll på vart mål och målvakt är, ser ytan(burgavlarna) och placerar den ofta och enkelt där, kan värdera när kraft respektive känsla i avsluten behövs, kan i hög fart med bägge fötterna avsluta med bredsida(även skruv) eller chip eller skott, kommer ofta in i nickmomenten med fart och har bra placeringsförmåga även med huvudet</a:t>
                      </a: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0519">
                <a:tc>
                  <a:txBody>
                    <a:bodyPr/>
                    <a:lstStyle/>
                    <a:p>
                      <a:pPr>
                        <a:lnSpc>
                          <a:spcPct val="115000"/>
                        </a:lnSpc>
                        <a:spcAft>
                          <a:spcPts val="0"/>
                        </a:spcAft>
                      </a:pPr>
                      <a:endParaRPr lang="sv-SE" sz="1100">
                        <a:latin typeface="Calibri"/>
                        <a:ea typeface="Calibri"/>
                        <a:cs typeface="Arial"/>
                      </a:endParaRP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sv-SE" sz="1100">
                        <a:latin typeface="Calibri"/>
                        <a:ea typeface="Calibri"/>
                        <a:cs typeface="Arial"/>
                      </a:endParaRP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sv-SE" sz="1100" dirty="0">
                        <a:latin typeface="Calibri"/>
                        <a:ea typeface="Calibri"/>
                        <a:cs typeface="Arial"/>
                      </a:endParaRPr>
                    </a:p>
                  </a:txBody>
                  <a:tcPr marL="53544" marR="535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94048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07504"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2600" b="0" i="0" u="none" strike="noStrike" cap="none" normalizeH="0" baseline="0" dirty="0" smtClean="0">
                <a:ln>
                  <a:noFill/>
                </a:ln>
                <a:solidFill>
                  <a:srgbClr val="17365D"/>
                </a:solidFill>
                <a:effectLst/>
                <a:latin typeface="Cambria" pitchFamily="18" charset="0"/>
                <a:ea typeface="Times New Roman" pitchFamily="18" charset="0"/>
                <a:cs typeface="Times New Roman" pitchFamily="18" charset="0"/>
              </a:rPr>
              <a:t>Skattningstabell</a:t>
            </a:r>
            <a:endParaRPr kumimoji="0" lang="sv-SE" altLang="sv-S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Egenskap:             1=IG                2=G             3=Mycket bra        4=Topp               5=En klass över</a:t>
            </a:r>
            <a:endParaRPr kumimoji="0" lang="sv-SE" altLang="sv-SE"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ell 6"/>
          <p:cNvGraphicFramePr>
            <a:graphicFrameLocks noGrp="1"/>
          </p:cNvGraphicFramePr>
          <p:nvPr>
            <p:extLst>
              <p:ext uri="{D42A27DB-BD31-4B8C-83A1-F6EECF244321}">
                <p14:modId xmlns:p14="http://schemas.microsoft.com/office/powerpoint/2010/main" val="2556944274"/>
              </p:ext>
            </p:extLst>
          </p:nvPr>
        </p:nvGraphicFramePr>
        <p:xfrm>
          <a:off x="33076" y="548640"/>
          <a:ext cx="8931412" cy="6309360"/>
        </p:xfrm>
        <a:graphic>
          <a:graphicData uri="http://schemas.openxmlformats.org/drawingml/2006/table">
            <a:tbl>
              <a:tblPr firstRow="1" firstCol="1" bandRow="1"/>
              <a:tblGrid>
                <a:gridCol w="1282511"/>
                <a:gridCol w="526258"/>
                <a:gridCol w="134638"/>
                <a:gridCol w="134638"/>
                <a:gridCol w="618256"/>
                <a:gridCol w="556664"/>
                <a:gridCol w="134638"/>
                <a:gridCol w="134638"/>
                <a:gridCol w="134638"/>
                <a:gridCol w="606561"/>
                <a:gridCol w="573037"/>
                <a:gridCol w="134638"/>
                <a:gridCol w="134638"/>
                <a:gridCol w="134638"/>
                <a:gridCol w="560563"/>
                <a:gridCol w="580053"/>
                <a:gridCol w="134638"/>
                <a:gridCol w="134638"/>
                <a:gridCol w="580053"/>
                <a:gridCol w="603442"/>
                <a:gridCol w="134638"/>
                <a:gridCol w="134638"/>
                <a:gridCol w="134638"/>
                <a:gridCol w="693720"/>
              </a:tblGrid>
              <a:tr h="125721">
                <a:tc>
                  <a:txBody>
                    <a:bodyPr/>
                    <a:lstStyle/>
                    <a:p>
                      <a:pPr>
                        <a:lnSpc>
                          <a:spcPct val="115000"/>
                        </a:lnSpc>
                        <a:spcAft>
                          <a:spcPts val="0"/>
                        </a:spcAft>
                      </a:pPr>
                      <a:r>
                        <a:rPr lang="sv-SE" sz="1000">
                          <a:effectLst/>
                          <a:latin typeface="Calibri"/>
                          <a:ea typeface="Times New Roman"/>
                          <a:cs typeface="Arial"/>
                        </a:rPr>
                        <a:t>Allmän teknik</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Bredsida H o V</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Bredsida lång</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Vrist kort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Vrist lång</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Vrist skott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Utsida</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Utsida lång</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Mottag insida</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Mottag utsida</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Mottag övrigt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Medtag insida</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Medtag utsida</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Medtag övrigt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Nickteknik</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Nickpassning</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Försvarsnick</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Avslutsnick</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Avslut bredsida</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Avslut vrist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Avslut volley</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Driva boll</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Dribbla/finta</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Chip</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Vändningar</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gridSpan="2">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3">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721">
                <a:tc>
                  <a:txBody>
                    <a:bodyPr/>
                    <a:lstStyle/>
                    <a:p>
                      <a:pPr>
                        <a:lnSpc>
                          <a:spcPct val="115000"/>
                        </a:lnSpc>
                        <a:spcAft>
                          <a:spcPts val="0"/>
                        </a:spcAft>
                      </a:pPr>
                      <a:r>
                        <a:rPr lang="sv-SE" sz="1000">
                          <a:effectLst/>
                          <a:latin typeface="Calibri"/>
                          <a:ea typeface="Times New Roman"/>
                          <a:cs typeface="Arial"/>
                        </a:rPr>
                        <a:t>Speluppfattning</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Spelförståelse</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1-1 offensivt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1-1 defensivt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Tacklingar</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Pressteknik</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Aggressivitet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Finurlighet</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Markering</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Ledarskap</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r h="125721">
                <a:tc>
                  <a:txBody>
                    <a:bodyPr/>
                    <a:lstStyle/>
                    <a:p>
                      <a:pPr>
                        <a:lnSpc>
                          <a:spcPct val="115000"/>
                        </a:lnSpc>
                        <a:spcAft>
                          <a:spcPts val="0"/>
                        </a:spcAft>
                      </a:pPr>
                      <a:r>
                        <a:rPr lang="sv-SE" sz="1000">
                          <a:effectLst/>
                          <a:latin typeface="Calibri"/>
                          <a:ea typeface="Times New Roman"/>
                          <a:cs typeface="Arial"/>
                        </a:rPr>
                        <a:t>Kommunikation</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nSpc>
                          <a:spcPct val="115000"/>
                        </a:lnSpc>
                        <a:spcAft>
                          <a:spcPts val="0"/>
                        </a:spcAft>
                      </a:pPr>
                      <a:r>
                        <a:rPr lang="sv-SE" sz="100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nSpc>
                          <a:spcPct val="115000"/>
                        </a:lnSpc>
                        <a:spcAft>
                          <a:spcPts val="0"/>
                        </a:spcAft>
                      </a:pPr>
                      <a:r>
                        <a:rPr lang="sv-SE" sz="1000" dirty="0">
                          <a:effectLst/>
                          <a:latin typeface="Calibri"/>
                          <a:ea typeface="Times New Roman"/>
                          <a:cs typeface="Arial"/>
                        </a:rPr>
                        <a:t> </a:t>
                      </a:r>
                    </a:p>
                  </a:txBody>
                  <a:tcPr marL="44723" marR="447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r>
            </a:tbl>
          </a:graphicData>
        </a:graphic>
      </p:graphicFrame>
    </p:spTree>
    <p:extLst>
      <p:ext uri="{BB962C8B-B14F-4D97-AF65-F5344CB8AC3E}">
        <p14:creationId xmlns:p14="http://schemas.microsoft.com/office/powerpoint/2010/main" val="2914588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extLst>
              <p:ext uri="{D42A27DB-BD31-4B8C-83A1-F6EECF244321}">
                <p14:modId xmlns:p14="http://schemas.microsoft.com/office/powerpoint/2010/main" val="398416047"/>
              </p:ext>
            </p:extLst>
          </p:nvPr>
        </p:nvGraphicFramePr>
        <p:xfrm>
          <a:off x="323529" y="404663"/>
          <a:ext cx="8208911" cy="6265476"/>
        </p:xfrm>
        <a:graphic>
          <a:graphicData uri="http://schemas.openxmlformats.org/drawingml/2006/table">
            <a:tbl>
              <a:tblPr firstRow="1" firstCol="1" bandRow="1"/>
              <a:tblGrid>
                <a:gridCol w="1510949"/>
                <a:gridCol w="1397053"/>
                <a:gridCol w="1397973"/>
                <a:gridCol w="1398891"/>
                <a:gridCol w="1399809"/>
                <a:gridCol w="1011752"/>
                <a:gridCol w="92484"/>
              </a:tblGrid>
              <a:tr h="120004">
                <a:tc>
                  <a:txBody>
                    <a:bodyPr/>
                    <a:lstStyle/>
                    <a:p>
                      <a:pPr>
                        <a:lnSpc>
                          <a:spcPct val="115000"/>
                        </a:lnSpc>
                        <a:spcAft>
                          <a:spcPts val="0"/>
                        </a:spcAft>
                      </a:pPr>
                      <a:r>
                        <a:rPr lang="sv-SE" sz="1100" b="1" dirty="0">
                          <a:effectLst/>
                          <a:latin typeface="Calibri"/>
                          <a:ea typeface="Times New Roman"/>
                          <a:cs typeface="Arial"/>
                        </a:rPr>
                        <a:t>MV-allmänt</a:t>
                      </a:r>
                      <a:endParaRPr lang="sv-SE" sz="1100" dirty="0">
                        <a:effectLst/>
                        <a:latin typeface="Calibri"/>
                        <a:ea typeface="Times New Roman"/>
                        <a:cs typeface="Arial"/>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sv-SE" sz="1100">
                          <a:effectLst/>
                          <a:latin typeface="Calibri"/>
                          <a:ea typeface="Times New Roman"/>
                          <a:cs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64030">
                <a:tc>
                  <a:txBody>
                    <a:bodyPr/>
                    <a:lstStyle/>
                    <a:p>
                      <a:pPr>
                        <a:lnSpc>
                          <a:spcPct val="115000"/>
                        </a:lnSpc>
                        <a:spcAft>
                          <a:spcPts val="0"/>
                        </a:spcAft>
                      </a:pPr>
                      <a:r>
                        <a:rPr lang="sv-SE" sz="1100">
                          <a:effectLst/>
                          <a:latin typeface="Calibri"/>
                          <a:ea typeface="Times New Roman"/>
                          <a:cs typeface="Arial"/>
                        </a:rPr>
                        <a:t>Greppteknik</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sv-SE" sz="1100">
                          <a:effectLst/>
                          <a:latin typeface="Calibri"/>
                          <a:ea typeface="Times New Roman"/>
                          <a:cs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64030">
                <a:tc>
                  <a:txBody>
                    <a:bodyPr/>
                    <a:lstStyle/>
                    <a:p>
                      <a:pPr>
                        <a:lnSpc>
                          <a:spcPct val="115000"/>
                        </a:lnSpc>
                        <a:spcAft>
                          <a:spcPts val="0"/>
                        </a:spcAft>
                      </a:pPr>
                      <a:r>
                        <a:rPr lang="sv-SE" sz="1100">
                          <a:effectLst/>
                          <a:latin typeface="Calibri"/>
                          <a:ea typeface="Times New Roman"/>
                          <a:cs typeface="Arial"/>
                        </a:rPr>
                        <a:t>Fallteknik</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sv-SE" sz="1100">
                          <a:effectLst/>
                          <a:latin typeface="Calibri"/>
                          <a:ea typeface="Times New Roman"/>
                          <a:cs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64030">
                <a:tc>
                  <a:txBody>
                    <a:bodyPr/>
                    <a:lstStyle/>
                    <a:p>
                      <a:pPr>
                        <a:lnSpc>
                          <a:spcPct val="115000"/>
                        </a:lnSpc>
                        <a:spcAft>
                          <a:spcPts val="0"/>
                        </a:spcAft>
                      </a:pPr>
                      <a:r>
                        <a:rPr lang="sv-SE" sz="1100">
                          <a:effectLst/>
                          <a:latin typeface="Calibri"/>
                          <a:ea typeface="Times New Roman"/>
                          <a:cs typeface="Arial"/>
                        </a:rPr>
                        <a:t>Utkast</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sv-SE" sz="1100">
                          <a:effectLst/>
                          <a:latin typeface="Calibri"/>
                          <a:ea typeface="Times New Roman"/>
                          <a:cs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64030">
                <a:tc>
                  <a:txBody>
                    <a:bodyPr/>
                    <a:lstStyle/>
                    <a:p>
                      <a:pPr>
                        <a:lnSpc>
                          <a:spcPct val="115000"/>
                        </a:lnSpc>
                        <a:spcAft>
                          <a:spcPts val="0"/>
                        </a:spcAft>
                      </a:pPr>
                      <a:r>
                        <a:rPr lang="sv-SE" sz="1100">
                          <a:effectLst/>
                          <a:latin typeface="Calibri"/>
                          <a:ea typeface="Times New Roman"/>
                          <a:cs typeface="Arial"/>
                        </a:rPr>
                        <a:t>Uppspel</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dirty="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sv-SE" sz="1100" dirty="0">
                          <a:effectLst/>
                          <a:latin typeface="Calibri"/>
                          <a:ea typeface="Times New Roman"/>
                          <a:cs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64030">
                <a:tc>
                  <a:txBody>
                    <a:bodyPr/>
                    <a:lstStyle/>
                    <a:p>
                      <a:pPr>
                        <a:lnSpc>
                          <a:spcPct val="115000"/>
                        </a:lnSpc>
                        <a:spcAft>
                          <a:spcPts val="0"/>
                        </a:spcAft>
                      </a:pPr>
                      <a:r>
                        <a:rPr lang="sv-SE" sz="1100">
                          <a:effectLst/>
                          <a:latin typeface="Calibri"/>
                          <a:ea typeface="Times New Roman"/>
                          <a:cs typeface="Arial"/>
                        </a:rPr>
                        <a:t>Utspark</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sv-SE" sz="1100">
                          <a:effectLst/>
                          <a:latin typeface="Calibri"/>
                          <a:ea typeface="Times New Roman"/>
                          <a:cs typeface="Arial"/>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264030">
                <a:tc>
                  <a:txBody>
                    <a:bodyPr/>
                    <a:lstStyle/>
                    <a:p>
                      <a:pPr>
                        <a:lnSpc>
                          <a:spcPct val="115000"/>
                        </a:lnSpc>
                        <a:spcAft>
                          <a:spcPts val="0"/>
                        </a:spcAft>
                      </a:pPr>
                      <a:r>
                        <a:rPr lang="sv-SE" sz="1100">
                          <a:effectLst/>
                          <a:latin typeface="Calibri"/>
                          <a:ea typeface="Times New Roman"/>
                          <a:cs typeface="Arial"/>
                        </a:rPr>
                        <a:t>Mot/medtag</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Upphopp</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Förflyttningar</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1-1 situationer</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Fysik</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Balans</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Koordination</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dirty="0">
                          <a:effectLst/>
                          <a:latin typeface="Calibri"/>
                          <a:ea typeface="Times New Roman"/>
                          <a:cs typeface="Arial"/>
                        </a:rPr>
                        <a:t>Smidighet</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Snabbhet</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Styrka</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Uthållighet</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Spänst</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Mod</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Karaktär</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Hjälpsamhet</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Inlärning</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Närvaro</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r h="264030">
                <a:tc>
                  <a:txBody>
                    <a:bodyPr/>
                    <a:lstStyle/>
                    <a:p>
                      <a:pPr>
                        <a:lnSpc>
                          <a:spcPct val="115000"/>
                        </a:lnSpc>
                        <a:spcAft>
                          <a:spcPts val="0"/>
                        </a:spcAft>
                      </a:pPr>
                      <a:r>
                        <a:rPr lang="sv-SE" sz="1100">
                          <a:effectLst/>
                          <a:latin typeface="Calibri"/>
                          <a:ea typeface="Times New Roman"/>
                          <a:cs typeface="Arial"/>
                        </a:rPr>
                        <a:t>Trygghet</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v-SE" sz="110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sv-SE" sz="1100" dirty="0">
                          <a:effectLst/>
                          <a:latin typeface="Calibri"/>
                          <a:ea typeface="Times New Roman"/>
                          <a:cs typeface="Arial"/>
                        </a:rPr>
                        <a:t> </a:t>
                      </a: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r>
            </a:tbl>
          </a:graphicData>
        </a:graphic>
      </p:graphicFrame>
    </p:spTree>
    <p:extLst>
      <p:ext uri="{BB962C8B-B14F-4D97-AF65-F5344CB8AC3E}">
        <p14:creationId xmlns:p14="http://schemas.microsoft.com/office/powerpoint/2010/main" val="277538679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2632</Words>
  <Application>Microsoft Office PowerPoint</Application>
  <PresentationFormat>Bildspel på skärmen (4:3)</PresentationFormat>
  <Paragraphs>523</Paragraphs>
  <Slides>9</Slides>
  <Notes>0</Notes>
  <HiddenSlides>0</HiddenSlides>
  <MMClips>0</MMClips>
  <ScaleCrop>false</ScaleCrop>
  <HeadingPairs>
    <vt:vector size="4" baseType="variant">
      <vt:variant>
        <vt:lpstr>Tema</vt:lpstr>
      </vt:variant>
      <vt:variant>
        <vt:i4>1</vt:i4>
      </vt:variant>
      <vt:variant>
        <vt:lpstr>Bildrubriker</vt:lpstr>
      </vt:variant>
      <vt:variant>
        <vt:i4>9</vt:i4>
      </vt:variant>
    </vt:vector>
  </HeadingPairs>
  <TitlesOfParts>
    <vt:vector size="10" baseType="lpstr">
      <vt:lpstr>Office-tema</vt:lpstr>
      <vt:lpstr>Värderingsstöd</vt:lpstr>
      <vt:lpstr>Värderingsstöd</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Värderingsstöd</dc:title>
  <dc:creator>Janne Mian</dc:creator>
  <cp:lastModifiedBy>Börje</cp:lastModifiedBy>
  <cp:revision>1</cp:revision>
  <dcterms:created xsi:type="dcterms:W3CDTF">2013-10-08T13:31:03Z</dcterms:created>
  <dcterms:modified xsi:type="dcterms:W3CDTF">2014-09-02T20:26:02Z</dcterms:modified>
</cp:coreProperties>
</file>