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1DE57127-62E6-4884-A0E6-604AD7DC55C0}"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4010138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DE57127-62E6-4884-A0E6-604AD7DC55C0}"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3368316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DE57127-62E6-4884-A0E6-604AD7DC55C0}"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2020487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1DE57127-62E6-4884-A0E6-604AD7DC55C0}"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2907758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1DE57127-62E6-4884-A0E6-604AD7DC55C0}"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354365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1DE57127-62E6-4884-A0E6-604AD7DC55C0}"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1059653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1DE57127-62E6-4884-A0E6-604AD7DC55C0}" type="datetimeFigureOut">
              <a:rPr lang="sv-SE" smtClean="0"/>
              <a:t>2014-09-02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15334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1DE57127-62E6-4884-A0E6-604AD7DC55C0}" type="datetimeFigureOut">
              <a:rPr lang="sv-SE" smtClean="0"/>
              <a:t>2014-09-02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1910916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DE57127-62E6-4884-A0E6-604AD7DC55C0}" type="datetimeFigureOut">
              <a:rPr lang="sv-SE" smtClean="0"/>
              <a:t>2014-09-02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338510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1DE57127-62E6-4884-A0E6-604AD7DC55C0}"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1956810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1DE57127-62E6-4884-A0E6-604AD7DC55C0}"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3F749C8-AB0C-493F-B6AC-C93EFB7C451E}" type="slidenum">
              <a:rPr lang="sv-SE" smtClean="0"/>
              <a:t>‹#›</a:t>
            </a:fld>
            <a:endParaRPr lang="sv-SE"/>
          </a:p>
        </p:txBody>
      </p:sp>
    </p:spTree>
    <p:extLst>
      <p:ext uri="{BB962C8B-B14F-4D97-AF65-F5344CB8AC3E}">
        <p14:creationId xmlns:p14="http://schemas.microsoft.com/office/powerpoint/2010/main" val="4094551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57127-62E6-4884-A0E6-604AD7DC55C0}" type="datetimeFigureOut">
              <a:rPr lang="sv-SE" smtClean="0"/>
              <a:t>2014-09-02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F749C8-AB0C-493F-B6AC-C93EFB7C451E}" type="slidenum">
              <a:rPr lang="sv-SE" smtClean="0"/>
              <a:t>‹#›</a:t>
            </a:fld>
            <a:endParaRPr lang="sv-SE"/>
          </a:p>
        </p:txBody>
      </p:sp>
    </p:spTree>
    <p:extLst>
      <p:ext uri="{BB962C8B-B14F-4D97-AF65-F5344CB8AC3E}">
        <p14:creationId xmlns:p14="http://schemas.microsoft.com/office/powerpoint/2010/main" val="538699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Planering</a:t>
            </a:r>
            <a:endParaRPr lang="sv-SE" dirty="0"/>
          </a:p>
        </p:txBody>
      </p:sp>
      <p:sp>
        <p:nvSpPr>
          <p:cNvPr id="3" name="Underrubrik 2"/>
          <p:cNvSpPr>
            <a:spLocks noGrp="1"/>
          </p:cNvSpPr>
          <p:nvPr>
            <p:ph type="subTitle" idx="1"/>
          </p:nvPr>
        </p:nvSpPr>
        <p:spPr/>
        <p:txBody>
          <a:bodyPr/>
          <a:lstStyle/>
          <a:p>
            <a:r>
              <a:rPr lang="sv-SE" dirty="0" smtClean="0"/>
              <a:t>155 Sidor</a:t>
            </a:r>
            <a:endParaRPr lang="sv-SE" dirty="0"/>
          </a:p>
        </p:txBody>
      </p:sp>
    </p:spTree>
    <p:extLst>
      <p:ext uri="{BB962C8B-B14F-4D97-AF65-F5344CB8AC3E}">
        <p14:creationId xmlns:p14="http://schemas.microsoft.com/office/powerpoint/2010/main" val="3523195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10 år  </a:t>
            </a:r>
            <a:endParaRPr lang="sv-SE" dirty="0">
              <a:solidFill>
                <a:schemeClr val="bg1"/>
              </a:solidFill>
            </a:endParaRPr>
          </a:p>
        </p:txBody>
      </p:sp>
      <p:sp>
        <p:nvSpPr>
          <p:cNvPr id="3" name="Rektangel 2"/>
          <p:cNvSpPr/>
          <p:nvPr/>
        </p:nvSpPr>
        <p:spPr>
          <a:xfrm>
            <a:off x="0" y="548680"/>
            <a:ext cx="9144000" cy="5693866"/>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8-8, 9-9 (1-3-2-3) och försöka få spelarna att utnyttja ytorna på planen och skapa ytor</a:t>
            </a:r>
          </a:p>
          <a:p>
            <a:r>
              <a:rPr lang="sv-SE" sz="1400" i="1" dirty="0" smtClean="0"/>
              <a:t>Taktiskt: </a:t>
            </a:r>
            <a:r>
              <a:rPr lang="sv-SE" sz="1400" dirty="0" smtClean="0"/>
              <a:t>Skapa ytor och förstå taktiska basprinciper</a:t>
            </a:r>
            <a:endParaRPr lang="sv-SE" sz="1400" i="1" dirty="0" smtClean="0"/>
          </a:p>
          <a:p>
            <a:r>
              <a:rPr lang="sv-SE" sz="1400" i="1" dirty="0" smtClean="0"/>
              <a:t>Fysiskt: </a:t>
            </a:r>
            <a:r>
              <a:rPr lang="sv-SE" sz="1400" dirty="0" smtClean="0"/>
              <a:t>Börja arbeta med snabbhet med boll och till boll, koordination och smidighet</a:t>
            </a:r>
          </a:p>
          <a:p>
            <a:r>
              <a:rPr lang="sv-SE" sz="1400" i="1" dirty="0" smtClean="0"/>
              <a:t>Tekniskt: </a:t>
            </a:r>
            <a:r>
              <a:rPr lang="sv-SE" sz="1400" dirty="0" smtClean="0"/>
              <a:t>Förbättra den egna och den kollektiva tekniken</a:t>
            </a:r>
          </a:p>
          <a:p>
            <a:r>
              <a:rPr lang="sv-SE" sz="1400" i="1" dirty="0" smtClean="0"/>
              <a:t>Psykosocialt: </a:t>
            </a:r>
            <a:r>
              <a:rPr lang="sv-SE" sz="1400" dirty="0" smtClean="0"/>
              <a:t>Vara positiv och tillföra något i gruppen, känna sig trygg i gruppen </a:t>
            </a:r>
          </a:p>
          <a:p>
            <a:r>
              <a:rPr lang="sv-SE" sz="1400" b="1" dirty="0" smtClean="0"/>
              <a:t>Mål för spelare att: </a:t>
            </a:r>
          </a:p>
          <a:p>
            <a:pPr marL="342900" indent="-342900">
              <a:buAutoNum type="arabicPeriod"/>
            </a:pPr>
            <a:r>
              <a:rPr lang="sv-SE" sz="1400" dirty="0" smtClean="0"/>
              <a:t>Bli effektiva i  1-1 situationer</a:t>
            </a:r>
          </a:p>
          <a:p>
            <a:pPr marL="342900" indent="-342900">
              <a:buAutoNum type="arabicPeriod"/>
            </a:pPr>
            <a:r>
              <a:rPr lang="sv-SE" sz="1400" dirty="0" smtClean="0"/>
              <a:t>Grunderna i anfallsspelet ( Bredd, djup, understöd, spelavstånd)</a:t>
            </a:r>
          </a:p>
          <a:p>
            <a:pPr marL="342900" indent="-342900">
              <a:buAutoNum type="arabicPeriod"/>
            </a:pPr>
            <a:r>
              <a:rPr lang="sv-SE" sz="1400" dirty="0" smtClean="0"/>
              <a:t>Bemästra koordination, rörelse och smidighet i fart</a:t>
            </a:r>
          </a:p>
          <a:p>
            <a:pPr marL="342900" indent="-342900"/>
            <a:r>
              <a:rPr lang="sv-SE" sz="1400" b="1" dirty="0" smtClean="0"/>
              <a:t>Tekniskt: </a:t>
            </a:r>
          </a:p>
          <a:p>
            <a:pPr marL="342900" indent="-342900"/>
            <a:r>
              <a:rPr lang="sv-SE" sz="1400" dirty="0" smtClean="0"/>
              <a:t>Passning och mottag 5, Driva boll 4, Dribbla 4, Avslut(göra mål) 5, 1-1 offensivt 5, Vändningar 4, Bollkontroll 5</a:t>
            </a:r>
          </a:p>
          <a:p>
            <a:pPr marL="342900" indent="-342900"/>
            <a:r>
              <a:rPr lang="sv-SE" sz="1400" b="1" dirty="0" smtClean="0"/>
              <a:t>Fysisk: </a:t>
            </a:r>
          </a:p>
          <a:p>
            <a:pPr marL="342900" indent="-342900"/>
            <a:r>
              <a:rPr lang="sv-SE" sz="1400" dirty="0" smtClean="0"/>
              <a:t>Koordination och balans 4, Agility 4, Basmotoriska rörelser 4, Kropps och rumsuppfattning 5, Reaktion och acceleration 4</a:t>
            </a:r>
          </a:p>
          <a:p>
            <a:pPr marL="342900" indent="-342900"/>
            <a:r>
              <a:rPr lang="sv-SE" sz="1400" b="1" dirty="0" smtClean="0"/>
              <a:t>Psykosocialt: </a:t>
            </a:r>
          </a:p>
          <a:p>
            <a:pPr marL="342900" indent="-342900"/>
            <a:r>
              <a:rPr lang="sv-SE" sz="1400" dirty="0" smtClean="0"/>
              <a:t>Motivation 5, Själförtroende 4,Respekt och disciplin 5, Samarbete 2 </a:t>
            </a:r>
          </a:p>
          <a:p>
            <a:pPr marL="342900" indent="-342900"/>
            <a:r>
              <a:rPr lang="sv-SE" sz="1400" b="1" dirty="0" smtClean="0"/>
              <a:t>Taktiskt:</a:t>
            </a:r>
          </a:p>
          <a:p>
            <a:pPr marL="342900" indent="-342900"/>
            <a:r>
              <a:rPr lang="sv-SE" sz="1400" dirty="0" smtClean="0"/>
              <a:t>Principer i anfallsspel 3, Bollinnehav 3, Spel nerifrån 3, Försvarsprinciper 2, Zonmarkering 2, återerövring 2, Kontringar 2, kombinationsspel 2, Spel i sista 3-delen med avslut 2, Press 2</a:t>
            </a:r>
          </a:p>
          <a:p>
            <a:pPr marL="342900" indent="-342900"/>
            <a:r>
              <a:rPr lang="sv-SE" sz="1400" b="1" dirty="0" smtClean="0"/>
              <a:t>Organisation</a:t>
            </a:r>
          </a:p>
          <a:p>
            <a:pPr marL="342900" indent="-342900"/>
            <a:r>
              <a:rPr lang="sv-SE" sz="1400" dirty="0" smtClean="0"/>
              <a:t>Träning per vecka 3 a 90 min. Antal spelare ca 14 Antal minuter för spel 50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25 min</a:t>
            </a:r>
          </a:p>
          <a:p>
            <a:pPr marL="342900" indent="-342900"/>
            <a:r>
              <a:rPr lang="sv-SE" sz="1400" dirty="0" smtClean="0"/>
              <a:t>Teknik/passningsövning 10 min</a:t>
            </a:r>
          </a:p>
          <a:p>
            <a:pPr marL="342900" indent="-342900"/>
            <a:r>
              <a:rPr lang="sv-SE" sz="1400" dirty="0" smtClean="0"/>
              <a:t>Spel moment 50 min </a:t>
            </a:r>
          </a:p>
          <a:p>
            <a:pPr marL="342900" indent="-342900"/>
            <a:r>
              <a:rPr lang="sv-SE" sz="1400" dirty="0" smtClean="0"/>
              <a:t>Nedvarvning och sammanfattning</a:t>
            </a:r>
          </a:p>
        </p:txBody>
      </p:sp>
    </p:spTree>
    <p:extLst>
      <p:ext uri="{BB962C8B-B14F-4D97-AF65-F5344CB8AC3E}">
        <p14:creationId xmlns:p14="http://schemas.microsoft.com/office/powerpoint/2010/main" val="137506151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5 v 38-43</a:t>
            </a:r>
            <a:endParaRPr lang="sv-SE" dirty="0"/>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None/>
            </a:pPr>
            <a:endParaRPr lang="sv-SE" dirty="0" smtClean="0"/>
          </a:p>
        </p:txBody>
      </p:sp>
      <p:sp>
        <p:nvSpPr>
          <p:cNvPr id="5" name="Platshållare för innehåll 2"/>
          <p:cNvSpPr txBox="1">
            <a:spLocks/>
          </p:cNvSpPr>
          <p:nvPr/>
        </p:nvSpPr>
        <p:spPr>
          <a:xfrm>
            <a:off x="609600" y="17526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Skruvade passningar med insida och utsida samt olika höjd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Bollinnehav med passning endast efter marken med mål att hålla bollen och att uppfylla grundförutsättningarna. Målsättning är att få motståndarna att agera och att skapa rörelser och luckor. 6 passningar inom laget = mål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94747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41473" y="985689"/>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40962" name="AutoShape 2"/>
          <p:cNvSpPr>
            <a:spLocks noChangeArrowheads="1"/>
          </p:cNvSpPr>
          <p:nvPr/>
        </p:nvSpPr>
        <p:spPr bwMode="auto">
          <a:xfrm>
            <a:off x="1595438" y="1619250"/>
            <a:ext cx="90487"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9" name="AutoShape 19"/>
          <p:cNvSpPr>
            <a:spLocks noChangeArrowheads="1"/>
          </p:cNvSpPr>
          <p:nvPr/>
        </p:nvSpPr>
        <p:spPr bwMode="auto">
          <a:xfrm>
            <a:off x="2828925" y="1709738"/>
            <a:ext cx="90488"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8" name="AutoShape 18"/>
          <p:cNvSpPr>
            <a:spLocks noChangeArrowheads="1"/>
          </p:cNvSpPr>
          <p:nvPr/>
        </p:nvSpPr>
        <p:spPr bwMode="auto">
          <a:xfrm>
            <a:off x="2587625" y="2743200"/>
            <a:ext cx="90488"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4" name="AutoShape 4"/>
          <p:cNvSpPr>
            <a:spLocks noChangeArrowheads="1"/>
          </p:cNvSpPr>
          <p:nvPr/>
        </p:nvSpPr>
        <p:spPr bwMode="auto">
          <a:xfrm>
            <a:off x="1414463" y="2166938"/>
            <a:ext cx="90487"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3" name="AutoShape 3"/>
          <p:cNvSpPr>
            <a:spLocks noChangeArrowheads="1"/>
          </p:cNvSpPr>
          <p:nvPr/>
        </p:nvSpPr>
        <p:spPr bwMode="auto">
          <a:xfrm>
            <a:off x="1152525" y="2652713"/>
            <a:ext cx="90488"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81" name="AutoShape 21"/>
          <p:cNvSpPr>
            <a:spLocks noChangeArrowheads="1"/>
          </p:cNvSpPr>
          <p:nvPr/>
        </p:nvSpPr>
        <p:spPr bwMode="auto">
          <a:xfrm>
            <a:off x="2678113" y="2166938"/>
            <a:ext cx="90487"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83" name="AutoShape 23"/>
          <p:cNvSpPr>
            <a:spLocks noChangeArrowheads="1"/>
          </p:cNvSpPr>
          <p:nvPr/>
        </p:nvSpPr>
        <p:spPr bwMode="auto">
          <a:xfrm>
            <a:off x="3900488" y="1709738"/>
            <a:ext cx="90487"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84" name="AutoShape 24"/>
          <p:cNvSpPr>
            <a:spLocks noChangeArrowheads="1"/>
          </p:cNvSpPr>
          <p:nvPr/>
        </p:nvSpPr>
        <p:spPr bwMode="auto">
          <a:xfrm>
            <a:off x="3717925" y="2835275"/>
            <a:ext cx="90488"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82" name="AutoShape 22"/>
          <p:cNvSpPr>
            <a:spLocks noChangeArrowheads="1"/>
          </p:cNvSpPr>
          <p:nvPr/>
        </p:nvSpPr>
        <p:spPr bwMode="auto">
          <a:xfrm>
            <a:off x="3810000" y="2257425"/>
            <a:ext cx="90488"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6" name="Oval 6"/>
          <p:cNvSpPr>
            <a:spLocks noChangeArrowheads="1"/>
          </p:cNvSpPr>
          <p:nvPr/>
        </p:nvSpPr>
        <p:spPr bwMode="auto">
          <a:xfrm>
            <a:off x="1595438" y="1862138"/>
            <a:ext cx="90487"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8" name="Oval 8"/>
          <p:cNvSpPr>
            <a:spLocks noChangeArrowheads="1"/>
          </p:cNvSpPr>
          <p:nvPr/>
        </p:nvSpPr>
        <p:spPr bwMode="auto">
          <a:xfrm>
            <a:off x="1905000" y="1681163"/>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7" name="Oval 7"/>
          <p:cNvSpPr>
            <a:spLocks noChangeArrowheads="1"/>
          </p:cNvSpPr>
          <p:nvPr/>
        </p:nvSpPr>
        <p:spPr bwMode="auto">
          <a:xfrm>
            <a:off x="1685925" y="2076450"/>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5" name="Oval 5"/>
          <p:cNvSpPr>
            <a:spLocks noChangeArrowheads="1"/>
          </p:cNvSpPr>
          <p:nvPr/>
        </p:nvSpPr>
        <p:spPr bwMode="auto">
          <a:xfrm>
            <a:off x="2647950" y="1709738"/>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69" name="Oval 9"/>
          <p:cNvSpPr>
            <a:spLocks noChangeArrowheads="1"/>
          </p:cNvSpPr>
          <p:nvPr/>
        </p:nvSpPr>
        <p:spPr bwMode="auto">
          <a:xfrm>
            <a:off x="2466975" y="2076450"/>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0" name="AutoShape 10"/>
          <p:cNvSpPr>
            <a:spLocks noChangeArrowheads="1"/>
          </p:cNvSpPr>
          <p:nvPr/>
        </p:nvSpPr>
        <p:spPr bwMode="auto">
          <a:xfrm>
            <a:off x="2100263" y="1862138"/>
            <a:ext cx="90487"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2" name="AutoShape 12"/>
          <p:cNvSpPr>
            <a:spLocks noChangeArrowheads="1"/>
          </p:cNvSpPr>
          <p:nvPr/>
        </p:nvSpPr>
        <p:spPr bwMode="auto">
          <a:xfrm>
            <a:off x="2495550" y="1681163"/>
            <a:ext cx="90488"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3" name="AutoShape 13"/>
          <p:cNvSpPr>
            <a:spLocks noChangeArrowheads="1"/>
          </p:cNvSpPr>
          <p:nvPr/>
        </p:nvSpPr>
        <p:spPr bwMode="auto">
          <a:xfrm>
            <a:off x="1995488" y="2166938"/>
            <a:ext cx="90487"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1" name="AutoShape 11"/>
          <p:cNvSpPr>
            <a:spLocks noChangeArrowheads="1"/>
          </p:cNvSpPr>
          <p:nvPr/>
        </p:nvSpPr>
        <p:spPr bwMode="auto">
          <a:xfrm>
            <a:off x="1814513" y="1771650"/>
            <a:ext cx="90487"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4" name="AutoShape 14"/>
          <p:cNvSpPr>
            <a:spLocks noChangeArrowheads="1"/>
          </p:cNvSpPr>
          <p:nvPr/>
        </p:nvSpPr>
        <p:spPr bwMode="auto">
          <a:xfrm>
            <a:off x="3281363" y="2471738"/>
            <a:ext cx="90487"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40975" name="AutoShape 15"/>
          <p:cNvSpPr>
            <a:spLocks noChangeShapeType="1"/>
          </p:cNvSpPr>
          <p:nvPr/>
        </p:nvSpPr>
        <p:spPr bwMode="auto">
          <a:xfrm>
            <a:off x="1905000" y="1862138"/>
            <a:ext cx="90488" cy="30480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40976" name="AutoShape 16"/>
          <p:cNvSpPr>
            <a:spLocks noChangeShapeType="1"/>
          </p:cNvSpPr>
          <p:nvPr/>
        </p:nvSpPr>
        <p:spPr bwMode="auto">
          <a:xfrm flipV="1">
            <a:off x="2085975" y="1771650"/>
            <a:ext cx="409575" cy="395288"/>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40977" name="AutoShape 17"/>
          <p:cNvSpPr>
            <a:spLocks noChangeShapeType="1"/>
          </p:cNvSpPr>
          <p:nvPr/>
        </p:nvSpPr>
        <p:spPr bwMode="auto">
          <a:xfrm flipH="1">
            <a:off x="2190750" y="1709738"/>
            <a:ext cx="304800" cy="242887"/>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40980" name="AutoShape 20"/>
          <p:cNvSpPr>
            <a:spLocks noChangeShapeType="1"/>
          </p:cNvSpPr>
          <p:nvPr/>
        </p:nvSpPr>
        <p:spPr bwMode="auto">
          <a:xfrm>
            <a:off x="2247900" y="1952625"/>
            <a:ext cx="1033463" cy="519113"/>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40985" name="Text Box 25"/>
          <p:cNvSpPr txBox="1">
            <a:spLocks noChangeArrowheads="1"/>
          </p:cNvSpPr>
          <p:nvPr/>
        </p:nvSpPr>
        <p:spPr bwMode="auto">
          <a:xfrm>
            <a:off x="5129213" y="776288"/>
            <a:ext cx="3835275" cy="5619750"/>
          </a:xfrm>
          <a:prstGeom prst="rect">
            <a:avLst/>
          </a:prstGeom>
          <a:solidFill>
            <a:srgbClr val="FFFFFF"/>
          </a:soli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Ca 9 koner, 10-20 spelare, yta: från 10*10 m och uppåt, 1 boll</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I en kvadrat skall ett lag klara av tre passningar inom laget och för att mål skall räknas skall den fjärde passningen spelas till en medspelare i en annan kvadrat, spelet rullar hela tiden, man kan spela sig ur en kvadrat tidigare men då räknas inte passningarna eller mål.</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Snabba passningar inom kvadraten, värdera pressen och spela ut till ny kvadrat om det blir trångt, upp med blicken, värdera när och vem som löper in i ny kvadrat för målpassning, var i rörelse, sök fria ytor, alltid rörelse efter pass men extra viktigt att ge spelare utanför kvadraten snabbt passningsalternativ, </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jagande lag</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jobbar hårt för att erövra boll så snabbt som möjligt, jobba som en enhet, maxlöpningar in i press, prata, styr och täck ytor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Variationer: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1,2, fritt tillslag. - Variera storleken på kvadrater. - 2,3,4,5 passningar inom kvadraten innan passningen ut slås. - Spel på tredje spelare för att mål skall räknas. - Tre lag. - Bara passningar efter marken räknas. - Använd jokrar (spelare som är med bollhållande lag). - Efter målpassning måste spelaren dribbla av en spelare. - Efter målpass måste bollen drivas in i en ny kvadrat</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86" name="Rectangle 2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40988" name="Rectangle 28"/>
          <p:cNvSpPr>
            <a:spLocks noChangeArrowheads="1"/>
          </p:cNvSpPr>
          <p:nvPr/>
        </p:nvSpPr>
        <p:spPr bwMode="auto">
          <a:xfrm>
            <a:off x="0" y="285691"/>
            <a:ext cx="2178802"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a:t>
            </a: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(kvadraterna)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89" name="Rectangle 29"/>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40990" name="Rectangle 30"/>
          <p:cNvSpPr>
            <a:spLocks noChangeArrowheads="1"/>
          </p:cNvSpPr>
          <p:nvPr/>
        </p:nvSpPr>
        <p:spPr bwMode="auto">
          <a:xfrm>
            <a:off x="0" y="5505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7352337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skruvad passning med utsida</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Stödjebenet något bakom och utanför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skruv efter marken skall tårna peka rakt ner och inåt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skruv i luften skall tårna dras inåt och upp, spänn vristen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Ut med armarna från kroppen med en svepande rörelse på motsatt arm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Titta på bollen vid tillslagsögonblicket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Låt spelarna exprementera </a:t>
            </a:r>
          </a:p>
        </p:txBody>
      </p:sp>
    </p:spTree>
    <p:extLst>
      <p:ext uri="{BB962C8B-B14F-4D97-AF65-F5344CB8AC3E}">
        <p14:creationId xmlns:p14="http://schemas.microsoft.com/office/powerpoint/2010/main" val="36916747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skruvad passning med insida</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Stödjebenet något bakom och utanför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skruv efter marken skall foten vara parallell med marken, tillslaget vid hålfoten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skruv i luften skall tårna och vristen dras uppåt, spänn vristen, tillslag ovanför hålfoten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Ut med armarna från kroppen med en svepande rörelse på motsatt arm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Titta på bollen vid tillslagsögonblicket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Låt spelarna utforska tillslagen </a:t>
            </a:r>
          </a:p>
        </p:txBody>
      </p:sp>
    </p:spTree>
    <p:extLst>
      <p:ext uri="{BB962C8B-B14F-4D97-AF65-F5344CB8AC3E}">
        <p14:creationId xmlns:p14="http://schemas.microsoft.com/office/powerpoint/2010/main" val="183421821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bollinnehavsspel</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p:txBody>
      </p:sp>
      <p:sp>
        <p:nvSpPr>
          <p:cNvPr id="4" name="Platshållare för innehåll 2"/>
          <p:cNvSpPr txBox="1">
            <a:spLocks/>
          </p:cNvSpPr>
          <p:nvPr/>
        </p:nvSpPr>
        <p:spPr>
          <a:xfrm>
            <a:off x="395536" y="1052736"/>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Var alltid i rörelse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Se till att ha djup, bredd och spelbarhet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Locka in motståndarna i ytor för att spela ur och in i tomma ytor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Använd finta och dribbla om så behövs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Defensivt jobba ihop, prata med varandra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Styr ut passningar så att medspelare kan läsa vart passningarna kan gå</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Tufft presspel med korta avstånd mellan spelarna</a:t>
            </a:r>
          </a:p>
        </p:txBody>
      </p:sp>
    </p:spTree>
    <p:extLst>
      <p:ext uri="{BB962C8B-B14F-4D97-AF65-F5344CB8AC3E}">
        <p14:creationId xmlns:p14="http://schemas.microsoft.com/office/powerpoint/2010/main" val="38837779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6 v 45-50</a:t>
            </a:r>
            <a:endParaRPr lang="sv-SE" dirty="0"/>
          </a:p>
        </p:txBody>
      </p:sp>
      <p:sp>
        <p:nvSpPr>
          <p:cNvPr id="5"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1-1 defensivt</a:t>
            </a:r>
          </a:p>
          <a:p>
            <a:r>
              <a:rPr lang="sv-SE" dirty="0" smtClean="0"/>
              <a:t>Spel 4-4 eller 5-5 med 3 passningar inom laget innan man får gå på avslut</a:t>
            </a:r>
          </a:p>
          <a:p>
            <a:r>
              <a:rPr lang="sv-SE" dirty="0" smtClean="0"/>
              <a:t>Stort spel 6-6 eller 7-7 ev. med jokrar premiera mål extra mål om vi skapar övertalighet (ex vis 2-1 och det blir mål=2 mål). </a:t>
            </a:r>
          </a:p>
        </p:txBody>
      </p:sp>
    </p:spTree>
    <p:extLst>
      <p:ext uri="{BB962C8B-B14F-4D97-AF65-F5344CB8AC3E}">
        <p14:creationId xmlns:p14="http://schemas.microsoft.com/office/powerpoint/2010/main" val="158484151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bollinnehav</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200" b="1" i="0" u="none" strike="noStrike" kern="1200" cap="none" spc="0" normalizeH="0" baseline="0" noProof="0" dirty="0" smtClean="0">
                <a:ln>
                  <a:noFill/>
                </a:ln>
                <a:solidFill>
                  <a:schemeClr val="tx1"/>
                </a:solidFill>
                <a:effectLst/>
                <a:uLnTx/>
                <a:uFillTx/>
                <a:latin typeface="+mj-lt"/>
                <a:ea typeface="+mj-ea"/>
                <a:cs typeface="+mj-cs"/>
              </a:rPr>
              <a:t>Fortsättning</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sv-SE" dirty="0" smtClean="0"/>
          </a:p>
        </p:txBody>
      </p:sp>
      <p:sp>
        <p:nvSpPr>
          <p:cNvPr id="4" name="Platshållare för innehåll 2"/>
          <p:cNvSpPr txBox="1">
            <a:spLocks/>
          </p:cNvSpPr>
          <p:nvPr/>
        </p:nvSpPr>
        <p:spPr>
          <a:xfrm>
            <a:off x="609600" y="17526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Ta alltid ny position efter slagen passning</a:t>
            </a:r>
          </a:p>
          <a:p>
            <a:r>
              <a:rPr lang="sv-SE" dirty="0" smtClean="0"/>
              <a:t>Täck bollen och var stark i kroppen</a:t>
            </a:r>
          </a:p>
          <a:p>
            <a:r>
              <a:rPr lang="sv-SE" dirty="0" smtClean="0"/>
              <a:t>Växla tempo i spelet</a:t>
            </a:r>
          </a:p>
          <a:p>
            <a:r>
              <a:rPr lang="sv-SE" dirty="0" smtClean="0"/>
              <a:t>Försök att alltid ha blicken upp eller in mot spelfältet</a:t>
            </a:r>
          </a:p>
          <a:p>
            <a:r>
              <a:rPr lang="sv-SE" dirty="0" smtClean="0"/>
              <a:t>Växla positioner så att ytorna fylls samt att ingen blir stillastående</a:t>
            </a:r>
          </a:p>
        </p:txBody>
      </p:sp>
    </p:spTree>
    <p:extLst>
      <p:ext uri="{BB962C8B-B14F-4D97-AF65-F5344CB8AC3E}">
        <p14:creationId xmlns:p14="http://schemas.microsoft.com/office/powerpoint/2010/main" val="344609986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323526" y="1412776"/>
          <a:ext cx="8496948" cy="4896543"/>
        </p:xfrm>
        <a:graphic>
          <a:graphicData uri="http://schemas.openxmlformats.org/drawingml/2006/table">
            <a:tbl>
              <a:tblPr/>
              <a:tblGrid>
                <a:gridCol w="608280"/>
                <a:gridCol w="152071"/>
                <a:gridCol w="161575"/>
                <a:gridCol w="161575"/>
                <a:gridCol w="142566"/>
                <a:gridCol w="142566"/>
                <a:gridCol w="142566"/>
                <a:gridCol w="152071"/>
                <a:gridCol w="161575"/>
                <a:gridCol w="133061"/>
                <a:gridCol w="142566"/>
                <a:gridCol w="133061"/>
                <a:gridCol w="142566"/>
                <a:gridCol w="152071"/>
                <a:gridCol w="152071"/>
                <a:gridCol w="133061"/>
                <a:gridCol w="152071"/>
                <a:gridCol w="123556"/>
                <a:gridCol w="152071"/>
                <a:gridCol w="152071"/>
                <a:gridCol w="152071"/>
                <a:gridCol w="152071"/>
                <a:gridCol w="152071"/>
                <a:gridCol w="152071"/>
                <a:gridCol w="152071"/>
                <a:gridCol w="142566"/>
                <a:gridCol w="161575"/>
                <a:gridCol w="152071"/>
                <a:gridCol w="152071"/>
                <a:gridCol w="161575"/>
                <a:gridCol w="152071"/>
                <a:gridCol w="152071"/>
                <a:gridCol w="152071"/>
                <a:gridCol w="152071"/>
                <a:gridCol w="161575"/>
                <a:gridCol w="161575"/>
                <a:gridCol w="152071"/>
                <a:gridCol w="152071"/>
                <a:gridCol w="152071"/>
                <a:gridCol w="152071"/>
                <a:gridCol w="152071"/>
                <a:gridCol w="152071"/>
                <a:gridCol w="152071"/>
                <a:gridCol w="152071"/>
                <a:gridCol w="161575"/>
                <a:gridCol w="152071"/>
                <a:gridCol w="152071"/>
                <a:gridCol w="152071"/>
                <a:gridCol w="152071"/>
                <a:gridCol w="171078"/>
                <a:gridCol w="161575"/>
                <a:gridCol w="161575"/>
                <a:gridCol w="161575"/>
              </a:tblGrid>
              <a:tr h="851572">
                <a:tc>
                  <a:txBody>
                    <a:bodyPr/>
                    <a:lstStyle/>
                    <a:p>
                      <a:pPr algn="l" fontAlgn="b"/>
                      <a:r>
                        <a:rPr lang="sv-SE" sz="700" b="1" i="0" u="none" strike="noStrike" dirty="0">
                          <a:solidFill>
                            <a:srgbClr val="000000"/>
                          </a:solidFill>
                          <a:latin typeface="Calibri"/>
                        </a:rPr>
                        <a:t>månad</a:t>
                      </a:r>
                    </a:p>
                  </a:txBody>
                  <a:tcPr marL="6783" marR="6783" marT="6783" marB="0" anchor="b">
                    <a:lnL>
                      <a:noFill/>
                    </a:lnL>
                    <a:lnR>
                      <a:noFill/>
                    </a:lnR>
                    <a:lnT>
                      <a:noFill/>
                    </a:lnT>
                    <a:lnB>
                      <a:noFill/>
                    </a:lnB>
                  </a:tcPr>
                </a:tc>
                <a:tc gridSpan="4">
                  <a:txBody>
                    <a:bodyPr/>
                    <a:lstStyle/>
                    <a:p>
                      <a:pPr algn="ctr" fontAlgn="b"/>
                      <a:r>
                        <a:rPr lang="sv-SE" sz="700" b="1" i="0" u="none" strike="noStrike" dirty="0">
                          <a:solidFill>
                            <a:srgbClr val="000000"/>
                          </a:solidFill>
                          <a:latin typeface="Calibri"/>
                        </a:rPr>
                        <a:t>januari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februari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mars</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april</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maj</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juni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juli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augusti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september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oktober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november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december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r>
              <a:tr h="638683">
                <a:tc>
                  <a:txBody>
                    <a:bodyPr/>
                    <a:lstStyle/>
                    <a:p>
                      <a:pPr algn="l" fontAlgn="b"/>
                      <a:r>
                        <a:rPr lang="sv-SE" sz="600" b="1" i="0" u="none" strike="noStrike" dirty="0">
                          <a:solidFill>
                            <a:srgbClr val="000000"/>
                          </a:solidFill>
                          <a:latin typeface="Calibri"/>
                        </a:rPr>
                        <a:t>vecka</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16</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52</a:t>
                      </a:r>
                    </a:p>
                  </a:txBody>
                  <a:tcPr marL="6783" marR="6783" marT="6783" marB="0" anchor="b">
                    <a:lnL>
                      <a:noFill/>
                    </a:lnL>
                    <a:lnR>
                      <a:noFill/>
                    </a:lnR>
                    <a:lnT>
                      <a:noFill/>
                    </a:lnT>
                    <a:lnB>
                      <a:noFill/>
                    </a:lnB>
                  </a:tcPr>
                </a:tc>
              </a:tr>
              <a:tr h="851572">
                <a:tc>
                  <a:txBody>
                    <a:bodyPr/>
                    <a:lstStyle/>
                    <a:p>
                      <a:pPr algn="l" fontAlgn="b"/>
                      <a:r>
                        <a:rPr lang="sv-SE" sz="600" b="1" i="0" u="none" strike="noStrike" dirty="0">
                          <a:solidFill>
                            <a:srgbClr val="000000"/>
                          </a:solidFill>
                          <a:latin typeface="Calibri"/>
                        </a:rPr>
                        <a:t>Moment</a:t>
                      </a: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Driva boll</a:t>
                      </a:r>
                    </a:p>
                  </a:txBody>
                  <a:tcPr marL="6783" marR="6783" marT="6783" marB="0" anchor="ctr">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Finta 1-1</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9">
                  <a:txBody>
                    <a:bodyPr/>
                    <a:lstStyle/>
                    <a:p>
                      <a:pPr algn="l" fontAlgn="b"/>
                      <a:r>
                        <a:rPr lang="sv-SE" sz="800" b="0" i="0" u="none" strike="noStrike" dirty="0">
                          <a:solidFill>
                            <a:srgbClr val="000000"/>
                          </a:solidFill>
                          <a:latin typeface="Calibri"/>
                        </a:rPr>
                        <a:t>Passning </a:t>
                      </a:r>
                      <a:r>
                        <a:rPr lang="sv-SE" sz="800" b="0" i="0" u="none" strike="noStrike" dirty="0" smtClean="0">
                          <a:solidFill>
                            <a:srgbClr val="000000"/>
                          </a:solidFill>
                          <a:latin typeface="Calibri"/>
                        </a:rPr>
                        <a:t>vrist/halvvolley</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Vändningar</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Pass in/utsida</a:t>
                      </a:r>
                    </a:p>
                  </a:txBody>
                  <a:tcPr marL="6783" marR="6783" marT="6783" marB="0" anchor="b">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3">
                  <a:txBody>
                    <a:bodyPr/>
                    <a:lstStyle/>
                    <a:p>
                      <a:pPr algn="l" fontAlgn="b"/>
                      <a:r>
                        <a:rPr lang="sv-SE" sz="800" b="0" i="0" u="none" strike="noStrike" dirty="0">
                          <a:solidFill>
                            <a:srgbClr val="000000"/>
                          </a:solidFill>
                          <a:latin typeface="Calibri"/>
                        </a:rPr>
                        <a:t>1-1 def</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851572">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7">
                  <a:txBody>
                    <a:bodyPr/>
                    <a:lstStyle/>
                    <a:p>
                      <a:pPr algn="l" fontAlgn="ctr"/>
                      <a:r>
                        <a:rPr lang="sv-SE" sz="800" b="0" i="0" u="none" strike="noStrike" dirty="0">
                          <a:solidFill>
                            <a:srgbClr val="000000"/>
                          </a:solidFill>
                          <a:latin typeface="Calibri"/>
                        </a:rPr>
                        <a:t>Mottag lår/bröst</a:t>
                      </a:r>
                    </a:p>
                  </a:txBody>
                  <a:tcPr marL="6783" marR="6783" marT="6783" marB="0" anchor="ctr">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Nick</a:t>
                      </a:r>
                    </a:p>
                  </a:txBody>
                  <a:tcPr marL="6783" marR="6783" marT="6783" marB="0" anchor="ctr">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8">
                  <a:txBody>
                    <a:bodyPr/>
                    <a:lstStyle/>
                    <a:p>
                      <a:pPr algn="l" fontAlgn="b"/>
                      <a:r>
                        <a:rPr lang="sv-SE" sz="800" b="0" i="0" u="none" strike="noStrike" dirty="0">
                          <a:solidFill>
                            <a:srgbClr val="000000"/>
                          </a:solidFill>
                          <a:latin typeface="Calibri"/>
                        </a:rPr>
                        <a:t>180 gr vändningar</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70C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Spel rättv</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gridSpan="4">
                  <a:txBody>
                    <a:bodyPr/>
                    <a:lstStyle/>
                    <a:p>
                      <a:pPr algn="l" fontAlgn="b"/>
                      <a:r>
                        <a:rPr lang="sv-SE" sz="800" b="0" i="0" u="none" strike="noStrike" dirty="0">
                          <a:solidFill>
                            <a:srgbClr val="000000"/>
                          </a:solidFill>
                          <a:latin typeface="Calibri"/>
                        </a:rPr>
                        <a:t>Posspel</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posspel</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851572">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7">
                  <a:txBody>
                    <a:bodyPr/>
                    <a:lstStyle/>
                    <a:p>
                      <a:pPr algn="l" fontAlgn="b"/>
                      <a:r>
                        <a:rPr lang="sv-SE" sz="800" b="0" i="0" u="none" strike="noStrike" dirty="0">
                          <a:solidFill>
                            <a:srgbClr val="000000"/>
                          </a:solidFill>
                          <a:latin typeface="Calibri"/>
                        </a:rPr>
                        <a:t>Spel 6-6/7-7(+1)</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Avslut</a:t>
                      </a:r>
                    </a:p>
                  </a:txBody>
                  <a:tcPr marL="6783" marR="6783" marT="6783" marB="0" anchor="ctr">
                    <a:lnL>
                      <a:noFill/>
                    </a:lnL>
                    <a:lnR>
                      <a:noFill/>
                    </a:lnR>
                    <a:lnT>
                      <a:noFill/>
                    </a:lnT>
                    <a:lnB>
                      <a:noFill/>
                    </a:lnB>
                    <a:solidFill>
                      <a:srgbClr val="00B050"/>
                    </a:solidFill>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00B05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8">
                  <a:txBody>
                    <a:bodyPr/>
                    <a:lstStyle/>
                    <a:p>
                      <a:pPr algn="l" fontAlgn="ctr"/>
                      <a:r>
                        <a:rPr lang="sv-SE" sz="800" b="0" i="0" u="none" strike="noStrike" dirty="0">
                          <a:solidFill>
                            <a:srgbClr val="000000"/>
                          </a:solidFill>
                          <a:latin typeface="Calibri"/>
                        </a:rPr>
                        <a:t>1-1/2-2 med avslut</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Stora spel</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851572">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Spel</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8">
                  <a:txBody>
                    <a:bodyPr/>
                    <a:lstStyle/>
                    <a:p>
                      <a:pPr algn="l" fontAlgn="ctr"/>
                      <a:r>
                        <a:rPr lang="sv-SE" sz="800" b="0" i="0" u="none" strike="noStrike" dirty="0">
                          <a:solidFill>
                            <a:srgbClr val="000000"/>
                          </a:solidFill>
                          <a:latin typeface="Calibri"/>
                        </a:rPr>
                        <a:t>Spel 4-4 med zon</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bl>
          </a:graphicData>
        </a:graphic>
      </p:graphicFrame>
      <p:sp>
        <p:nvSpPr>
          <p:cNvPr id="3"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200" b="1" i="0" u="none" strike="noStrike" kern="1200" cap="none" spc="0" normalizeH="0" baseline="0" noProof="0" dirty="0" smtClean="0">
                <a:ln>
                  <a:noFill/>
                </a:ln>
                <a:solidFill>
                  <a:schemeClr val="tx1"/>
                </a:solidFill>
                <a:effectLst/>
                <a:uLnTx/>
                <a:uFillTx/>
                <a:latin typeface="+mj-lt"/>
                <a:ea typeface="+mj-ea"/>
                <a:cs typeface="+mj-cs"/>
              </a:rPr>
              <a:t>Årsöversikt</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862876722"/>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txBox="1">
            <a:spLocks/>
          </p:cNvSpPr>
          <p:nvPr/>
        </p:nvSpPr>
        <p:spPr>
          <a:xfrm>
            <a:off x="685800" y="2130425"/>
            <a:ext cx="7772400" cy="147002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Praktisk träningsguide</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Underrubrik 2"/>
          <p:cNvSpPr txBox="1">
            <a:spLocks/>
          </p:cNvSpPr>
          <p:nvPr/>
        </p:nvSpPr>
        <p:spPr>
          <a:xfrm>
            <a:off x="1371600" y="3886200"/>
            <a:ext cx="6400800" cy="17526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               För 13-14 åringar </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27199360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Olika fokusområden som vi alltid skall ha med i träningen</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Koordination utförs med  boll i uppvärmningen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Smidighet  utförs med boll i uppvärmningen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Spel i olika former men rekommendationen är 4-4 med 2 mål på ytorna 22*34 meter och 1/3 av träningen skall vara spel förutsatt att träningstiden är 90 min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422252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10 år  </a:t>
            </a:r>
            <a:endParaRPr lang="sv-SE" dirty="0">
              <a:solidFill>
                <a:schemeClr val="bg1"/>
              </a:solidFill>
            </a:endParaRPr>
          </a:p>
        </p:txBody>
      </p:sp>
      <p:sp>
        <p:nvSpPr>
          <p:cNvPr id="3" name="textruta 2"/>
          <p:cNvSpPr txBox="1"/>
          <p:nvPr/>
        </p:nvSpPr>
        <p:spPr>
          <a:xfrm>
            <a:off x="0" y="836712"/>
            <a:ext cx="8964488" cy="4801314"/>
          </a:xfrm>
          <a:prstGeom prst="rect">
            <a:avLst/>
          </a:prstGeom>
          <a:noFill/>
        </p:spPr>
        <p:txBody>
          <a:bodyPr wrap="square" rtlCol="0">
            <a:spAutoFit/>
          </a:bodyPr>
          <a:lstStyle/>
          <a:p>
            <a:r>
              <a:rPr lang="sv-SE" b="1" dirty="0" smtClean="0"/>
              <a:t>Saker att beakta är</a:t>
            </a:r>
            <a:r>
              <a:rPr lang="sv-SE" dirty="0" smtClean="0"/>
              <a:t>: Ytor där mindre är bättre än större. 8-8 eller 9-9 är bra genomföra i spelmoment dock bör 3-3,4-4 eller 5-5 spelas också men då det taktiska spelet skall börja implementeras bör man spela 8-8 eller 9-9 ibland. Tänk på att jobba med det taktiska i det stora spelet</a:t>
            </a:r>
          </a:p>
          <a:p>
            <a:r>
              <a:rPr lang="sv-SE" dirty="0" smtClean="0"/>
              <a:t>Tid för varje övning: 3-6 min intervaller för spelmomenten är lagom vid större spel 8-8 eller 9-9 kan man spela i ett kanske de sista 10-15 efter avslutad 4-4 eller 3-3 </a:t>
            </a:r>
          </a:p>
          <a:p>
            <a:r>
              <a:rPr lang="sv-SE" dirty="0" smtClean="0"/>
              <a:t>Intensitet: Genom att förkorta intervallerna hålls intensiteten hög</a:t>
            </a:r>
          </a:p>
          <a:p>
            <a:r>
              <a:rPr lang="sv-SE" dirty="0" smtClean="0"/>
              <a:t>Regler: Använd regler för att höja intensiteten, skapa lekfullhet</a:t>
            </a:r>
          </a:p>
          <a:p>
            <a:r>
              <a:rPr lang="sv-SE" dirty="0" smtClean="0"/>
              <a:t>Antal spelare: Se till att det inte blir för mycket köer och för lång väntetid, inga avbytare</a:t>
            </a:r>
          </a:p>
          <a:p>
            <a:r>
              <a:rPr lang="sv-SE" dirty="0" smtClean="0"/>
              <a:t>Tid på bollen: Viktigt att spelarna har så mycket touch på bollen som möjligt</a:t>
            </a:r>
          </a:p>
          <a:p>
            <a:r>
              <a:rPr lang="sv-SE" dirty="0" smtClean="0"/>
              <a:t>Tänk på att passningsövningar kan vara spelövningar, alltså kan 10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3100533597"/>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Fysisk träning för 13-14 åringar: Koordination, rörlighet och smidighet</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Skall ingå i varje uppvärmningsfas, viktigare att göra rätt än att göra det snabbt. Stimulera med nya rörelser och utmana spelarna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Löpskolning, rätt teknik i  maxfart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Rörlighet och MAQ kan introduceras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Snabba fötter med koner eller stegar, bygg agilitybanor använd gärna boll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Separata övningar finns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5946651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a:t>
            </a:r>
            <a:r>
              <a:rPr kumimoji="0" lang="sv-SE" sz="4400" b="0" i="0" u="none" strike="noStrike" kern="1200" cap="none" spc="0" normalizeH="0" noProof="0" dirty="0" smtClean="0">
                <a:ln>
                  <a:noFill/>
                </a:ln>
                <a:solidFill>
                  <a:schemeClr val="tx1"/>
                </a:solidFill>
                <a:effectLst/>
                <a:uLnTx/>
                <a:uFillTx/>
                <a:latin typeface="+mj-lt"/>
                <a:ea typeface="+mj-ea"/>
                <a:cs typeface="+mj-cs"/>
              </a:rPr>
              <a:t> 1 v 2-8</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Mottag framifrån och driva i hög fart</a:t>
            </a:r>
            <a:r>
              <a:rPr lang="sv-SE" sz="3200" dirty="0" smtClean="0"/>
              <a:t> mot ett bestämt mål utan motståndare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Skarv med insidan och utsidan av foten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Spelmoment</a:t>
            </a:r>
            <a:r>
              <a:rPr lang="sv-SE" sz="3200" dirty="0" smtClean="0"/>
              <a:t>  6-6 eller 7-7 mot 2 mål med måtten  24*40 m, joker kan användas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Mottag bredsida och vrist i luften (dämpa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65772173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mottag med fart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Blicken på bollen för att värdera hastigheten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Ta</a:t>
            </a:r>
            <a:r>
              <a:rPr kumimoji="0" lang="sv-SE" sz="3200" b="0" i="0" u="none" strike="noStrike" kern="1200" cap="none" spc="0" normalizeH="0" noProof="0" dirty="0" smtClean="0">
                <a:ln>
                  <a:noFill/>
                </a:ln>
                <a:solidFill>
                  <a:schemeClr val="tx1"/>
                </a:solidFill>
                <a:effectLst/>
                <a:uLnTx/>
                <a:uFillTx/>
                <a:latin typeface="+mn-lt"/>
                <a:ea typeface="+mn-ea"/>
                <a:cs typeface="+mn-cs"/>
              </a:rPr>
              <a:t> fart mot bollen vinkla ut benet och ta mot med insida av foten, ha så hög fart mot bollen som möjligt samtidigt som bollen skall vara nära kroppen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Ha</a:t>
            </a:r>
            <a:r>
              <a:rPr lang="sv-SE" sz="3200" dirty="0" smtClean="0"/>
              <a:t> knät i vinkel över bollen vid mottag för att hålla nere bollen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52212486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skarv med bredsida</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Platshållare för innehåll 2"/>
          <p:cNvSpPr txBox="1">
            <a:spLocks/>
          </p:cNvSpPr>
          <p:nvPr/>
        </p:nvSpPr>
        <p:spPr>
          <a:xfrm>
            <a:off x="609600" y="17526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Ha</a:t>
            </a:r>
            <a:r>
              <a:rPr kumimoji="0" lang="sv-SE" sz="3200" b="0" i="0" u="none" strike="noStrike" kern="1200" cap="none" spc="0" normalizeH="0" noProof="0" dirty="0" smtClean="0">
                <a:ln>
                  <a:noFill/>
                </a:ln>
                <a:solidFill>
                  <a:schemeClr val="tx1"/>
                </a:solidFill>
                <a:effectLst/>
                <a:uLnTx/>
                <a:uFillTx/>
                <a:latin typeface="+mn-lt"/>
                <a:ea typeface="+mn-ea"/>
                <a:cs typeface="+mn-cs"/>
              </a:rPr>
              <a:t> stödje</a:t>
            </a:r>
            <a:r>
              <a:rPr lang="sv-SE" sz="3200" dirty="0" smtClean="0"/>
              <a:t>benet bakom bollen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Ha</a:t>
            </a:r>
            <a:r>
              <a:rPr kumimoji="0" lang="sv-SE" sz="3200" b="0" i="0" u="none" strike="noStrike" kern="1200" cap="none" spc="0" normalizeH="0" noProof="0" dirty="0" smtClean="0">
                <a:ln>
                  <a:noFill/>
                </a:ln>
                <a:solidFill>
                  <a:schemeClr val="tx1"/>
                </a:solidFill>
                <a:effectLst/>
                <a:uLnTx/>
                <a:uFillTx/>
                <a:latin typeface="+mn-lt"/>
                <a:ea typeface="+mn-ea"/>
                <a:cs typeface="+mn-cs"/>
              </a:rPr>
              <a:t> passningsfoten parallellt med marken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Vinkla</a:t>
            </a:r>
            <a:r>
              <a:rPr lang="sv-SE" sz="3200" dirty="0" smtClean="0"/>
              <a:t> ut foten ordentligt och gör en liten medrörelse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Variera avstånd och vinklar och så att skarven hamnar i luften eller efter marken, behärska olika tekniker</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1777760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skarv med utsida</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609600" y="17526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Vinkla in foten så tårna pekar inåt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Se</a:t>
            </a:r>
            <a:r>
              <a:rPr kumimoji="0" lang="sv-SE" sz="3200" b="0" i="0" u="none" strike="noStrike" kern="1200" cap="none" spc="0" normalizeH="0" noProof="0" dirty="0" smtClean="0">
                <a:ln>
                  <a:noFill/>
                </a:ln>
                <a:solidFill>
                  <a:schemeClr val="tx1"/>
                </a:solidFill>
                <a:effectLst/>
                <a:uLnTx/>
                <a:uFillTx/>
                <a:latin typeface="+mn-lt"/>
                <a:ea typeface="+mn-ea"/>
                <a:cs typeface="+mn-cs"/>
              </a:rPr>
              <a:t> till att foten är parallell med underlaget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Låt foten göra en liten medrörelse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noProof="0" dirty="0" smtClean="0">
                <a:ln>
                  <a:noFill/>
                </a:ln>
                <a:solidFill>
                  <a:schemeClr val="tx1"/>
                </a:solidFill>
                <a:effectLst/>
                <a:uLnTx/>
                <a:uFillTx/>
                <a:latin typeface="+mn-lt"/>
                <a:ea typeface="+mn-ea"/>
                <a:cs typeface="+mn-cs"/>
              </a:rPr>
              <a:t>Variera</a:t>
            </a:r>
            <a:r>
              <a:rPr lang="sv-SE" sz="3200" dirty="0" smtClean="0"/>
              <a:t> avstånd och vinklar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I luften</a:t>
            </a:r>
            <a:r>
              <a:rPr kumimoji="0" lang="sv-SE" sz="3200" b="0" i="0" u="none" strike="noStrike" kern="1200" cap="none" spc="0" normalizeH="0" noProof="0" dirty="0" smtClean="0">
                <a:ln>
                  <a:noFill/>
                </a:ln>
                <a:solidFill>
                  <a:schemeClr val="tx1"/>
                </a:solidFill>
                <a:effectLst/>
                <a:uLnTx/>
                <a:uFillTx/>
                <a:latin typeface="+mn-lt"/>
                <a:ea typeface="+mn-ea"/>
                <a:cs typeface="+mn-cs"/>
              </a:rPr>
              <a:t> och efter marken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23113934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2 V 10-13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Utmana</a:t>
            </a:r>
            <a:r>
              <a:rPr kumimoji="0" lang="sv-SE" sz="3200" b="0" i="0" u="none" strike="noStrike" kern="1200" cap="none" spc="0" normalizeH="0" noProof="0" dirty="0" smtClean="0">
                <a:ln>
                  <a:noFill/>
                </a:ln>
                <a:solidFill>
                  <a:schemeClr val="tx1"/>
                </a:solidFill>
                <a:effectLst/>
                <a:uLnTx/>
                <a:uFillTx/>
                <a:latin typeface="+mn-lt"/>
                <a:ea typeface="+mn-ea"/>
                <a:cs typeface="+mn-cs"/>
              </a:rPr>
              <a:t> </a:t>
            </a:r>
            <a:r>
              <a:rPr kumimoji="0" lang="sv-SE" sz="3200" b="0" i="0" u="none" strike="noStrike" kern="1200" cap="none" spc="0" normalizeH="0" baseline="0" noProof="0" dirty="0" smtClean="0">
                <a:ln>
                  <a:noFill/>
                </a:ln>
                <a:solidFill>
                  <a:schemeClr val="tx1"/>
                </a:solidFill>
                <a:effectLst/>
                <a:uLnTx/>
                <a:uFillTx/>
                <a:latin typeface="+mn-lt"/>
                <a:ea typeface="+mn-ea"/>
                <a:cs typeface="+mn-cs"/>
              </a:rPr>
              <a:t>1-1 med offensivt</a:t>
            </a:r>
            <a:r>
              <a:rPr kumimoji="0" lang="sv-SE" sz="3200" b="0" i="0" u="none" strike="noStrike" kern="1200" cap="none" spc="0" normalizeH="0" noProof="0" dirty="0" smtClean="0">
                <a:ln>
                  <a:noFill/>
                </a:ln>
                <a:solidFill>
                  <a:schemeClr val="tx1"/>
                </a:solidFill>
                <a:effectLst/>
                <a:uLnTx/>
                <a:uFillTx/>
                <a:latin typeface="+mn-lt"/>
                <a:ea typeface="+mn-ea"/>
                <a:cs typeface="+mn-cs"/>
              </a:rPr>
              <a:t> och defensivt fokus </a:t>
            </a:r>
            <a:r>
              <a:rPr kumimoji="0" lang="sv-SE"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Nickteknik med</a:t>
            </a:r>
            <a:r>
              <a:rPr kumimoji="0" lang="sv-SE" sz="3200" b="0" i="0" u="none" strike="noStrike" kern="1200" cap="none" spc="0" normalizeH="0" noProof="0" dirty="0" smtClean="0">
                <a:ln>
                  <a:noFill/>
                </a:ln>
                <a:solidFill>
                  <a:schemeClr val="tx1"/>
                </a:solidFill>
                <a:effectLst/>
                <a:uLnTx/>
                <a:uFillTx/>
                <a:latin typeface="+mn-lt"/>
                <a:ea typeface="+mn-ea"/>
                <a:cs typeface="+mn-cs"/>
              </a:rPr>
              <a:t> upphopp och passivt motstånd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Avslut med placeringsfokus mot passivt motstånd</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Spelmoment med inriktning på grundförutsättningarna i anfallsspelet som speldjup, spelbredd, spelbarhet och spelavstånd</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8112464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1-1 offensivt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268760"/>
            <a:ext cx="8229600" cy="485740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Ha</a:t>
            </a:r>
            <a:r>
              <a:rPr kumimoji="0" lang="sv-SE" sz="3200" b="0" i="0" u="none" strike="noStrike" kern="1200" cap="none" spc="0" normalizeH="0" noProof="0" dirty="0" smtClean="0">
                <a:ln>
                  <a:noFill/>
                </a:ln>
                <a:solidFill>
                  <a:schemeClr val="tx1"/>
                </a:solidFill>
                <a:effectLst/>
                <a:uLnTx/>
                <a:uFillTx/>
                <a:latin typeface="+mn-lt"/>
                <a:ea typeface="+mn-ea"/>
                <a:cs typeface="+mn-cs"/>
              </a:rPr>
              <a:t> bollen nära fötterna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Använd</a:t>
            </a:r>
            <a:r>
              <a:rPr lang="sv-SE" sz="3200" dirty="0" smtClean="0"/>
              <a:t> ett utmanande kroppsspråk</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Flytta</a:t>
            </a:r>
            <a:r>
              <a:rPr kumimoji="0" lang="sv-SE" sz="3200" b="0" i="0" u="none" strike="noStrike" kern="1200" cap="none" spc="0" normalizeH="0" noProof="0" dirty="0" smtClean="0">
                <a:ln>
                  <a:noFill/>
                </a:ln>
                <a:solidFill>
                  <a:schemeClr val="tx1"/>
                </a:solidFill>
                <a:effectLst/>
                <a:uLnTx/>
                <a:uFillTx/>
                <a:latin typeface="+mn-lt"/>
                <a:ea typeface="+mn-ea"/>
                <a:cs typeface="+mn-cs"/>
              </a:rPr>
              <a:t> bollen i sidled för att öppna ytor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Se ytan och ta ytan</a:t>
            </a:r>
            <a:endParaRPr kumimoji="0" lang="sv-SE" sz="32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Tempo</a:t>
            </a:r>
            <a:r>
              <a:rPr lang="sv-SE" sz="3200" dirty="0" smtClean="0"/>
              <a:t>växla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 Blick på boll och motståndare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93948986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1-1 defensivt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Ut</a:t>
            </a:r>
            <a:r>
              <a:rPr kumimoji="0" lang="sv-SE" sz="3200" b="0" i="0" u="none" strike="noStrike" kern="1200" cap="none" spc="0" normalizeH="0" noProof="0" dirty="0" smtClean="0">
                <a:ln>
                  <a:noFill/>
                </a:ln>
                <a:solidFill>
                  <a:schemeClr val="tx1"/>
                </a:solidFill>
                <a:effectLst/>
                <a:uLnTx/>
                <a:uFillTx/>
                <a:latin typeface="+mn-lt"/>
                <a:ea typeface="+mn-ea"/>
                <a:cs typeface="+mn-cs"/>
              </a:rPr>
              <a:t> med armarna från kroppen</a:t>
            </a: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Bred och låg tyngdpunkt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Sidoställd med bakre foten något vinklad neråt</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Styr bollhållare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Blick på bollen och motståndare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Finta attacker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90860544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avslut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Titta</a:t>
            </a:r>
            <a:r>
              <a:rPr kumimoji="0" lang="sv-SE" sz="3200" b="0" i="0" u="none" strike="noStrike" kern="1200" cap="none" spc="0" normalizeH="0" noProof="0" dirty="0" smtClean="0">
                <a:ln>
                  <a:noFill/>
                </a:ln>
                <a:solidFill>
                  <a:schemeClr val="tx1"/>
                </a:solidFill>
                <a:effectLst/>
                <a:uLnTx/>
                <a:uFillTx/>
                <a:latin typeface="+mn-lt"/>
                <a:ea typeface="+mn-ea"/>
                <a:cs typeface="+mn-cs"/>
              </a:rPr>
              <a:t> upp innan avslutet men blick på bollen vid avslut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Ha</a:t>
            </a:r>
            <a:r>
              <a:rPr lang="sv-SE" sz="3200" dirty="0" smtClean="0"/>
              <a:t> en tanke med avslutet, placera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Om läge till avslut uppstår ta avslutet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Tro</a:t>
            </a:r>
            <a:r>
              <a:rPr kumimoji="0" lang="sv-SE" sz="3200" b="0" i="0" u="none" strike="noStrike" kern="1200" cap="none" spc="0" normalizeH="0" noProof="0" dirty="0" smtClean="0">
                <a:ln>
                  <a:noFill/>
                </a:ln>
                <a:solidFill>
                  <a:schemeClr val="tx1"/>
                </a:solidFill>
                <a:effectLst/>
                <a:uLnTx/>
                <a:uFillTx/>
                <a:latin typeface="+mn-lt"/>
                <a:ea typeface="+mn-ea"/>
                <a:cs typeface="+mn-cs"/>
              </a:rPr>
              <a:t> på avslutet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Var</a:t>
            </a:r>
            <a:r>
              <a:rPr lang="sv-SE" sz="3200" dirty="0" smtClean="0"/>
              <a:t> noggrann och gör det matchlikt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Se instruktionspunkter 1-1 offensivt</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80811242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2"/>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3 v 15-23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3"/>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Passning med liggande vrist,</a:t>
            </a:r>
            <a:r>
              <a:rPr kumimoji="0" lang="sv-SE" sz="3200" b="0" i="0" u="none" strike="noStrike" kern="1200" cap="none" spc="0" normalizeH="0" noProof="0" dirty="0" smtClean="0">
                <a:ln>
                  <a:noFill/>
                </a:ln>
                <a:solidFill>
                  <a:schemeClr val="tx1"/>
                </a:solidFill>
                <a:effectLst/>
                <a:uLnTx/>
                <a:uFillTx/>
                <a:latin typeface="+mn-lt"/>
                <a:ea typeface="+mn-ea"/>
                <a:cs typeface="+mn-cs"/>
              </a:rPr>
              <a:t> chip </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1-1 och 2-2 med avslut mot mål och omställningar. Starta med passning utifrån med mål att bli rättvänd 180 grader variera passning i luften, studsande, flacka, skruvade osv. mot aktivt motstånd</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Spel 4-4</a:t>
            </a:r>
            <a:r>
              <a:rPr kumimoji="0" lang="sv-SE" sz="3200" b="0" i="0" u="none" strike="noStrike" kern="1200" cap="none" spc="0" normalizeH="0" noProof="0" dirty="0" smtClean="0">
                <a:ln>
                  <a:noFill/>
                </a:ln>
                <a:solidFill>
                  <a:schemeClr val="tx1"/>
                </a:solidFill>
                <a:effectLst/>
                <a:uLnTx/>
                <a:uFillTx/>
                <a:latin typeface="+mn-lt"/>
                <a:ea typeface="+mn-ea"/>
                <a:cs typeface="+mn-cs"/>
              </a:rPr>
              <a:t> man mot man spel</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666894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11 år  </a:t>
            </a:r>
            <a:endParaRPr lang="sv-SE" dirty="0">
              <a:solidFill>
                <a:schemeClr val="bg1"/>
              </a:solidFill>
            </a:endParaRPr>
          </a:p>
        </p:txBody>
      </p:sp>
      <p:sp>
        <p:nvSpPr>
          <p:cNvPr id="3" name="Rektangel 2"/>
          <p:cNvSpPr/>
          <p:nvPr/>
        </p:nvSpPr>
        <p:spPr>
          <a:xfrm>
            <a:off x="0" y="548680"/>
            <a:ext cx="9144000" cy="6124754"/>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8-8, 9-9 (1-3-2-3) och vid 11-manna 1-4-3-3 med fokus på bollinnehav och omställningar</a:t>
            </a:r>
          </a:p>
          <a:p>
            <a:r>
              <a:rPr lang="sv-SE" sz="1400" i="1" dirty="0" smtClean="0"/>
              <a:t>Taktiskt: </a:t>
            </a:r>
            <a:r>
              <a:rPr lang="sv-SE" sz="1400" dirty="0" smtClean="0"/>
              <a:t>Förbättra anfallsprinciper och försvarsprinciper</a:t>
            </a:r>
            <a:endParaRPr lang="sv-SE" sz="1400" i="1" dirty="0" smtClean="0"/>
          </a:p>
          <a:p>
            <a:r>
              <a:rPr lang="sv-SE" sz="1400" i="1" dirty="0" smtClean="0"/>
              <a:t>Fysiskt: </a:t>
            </a:r>
            <a:r>
              <a:rPr lang="sv-SE" sz="1400" dirty="0" smtClean="0"/>
              <a:t>Förbättra snabbhet, koordination och smidighet</a:t>
            </a:r>
          </a:p>
          <a:p>
            <a:r>
              <a:rPr lang="sv-SE" sz="1400" i="1" dirty="0" smtClean="0"/>
              <a:t>Tekniskt: </a:t>
            </a:r>
            <a:r>
              <a:rPr lang="sv-SE" sz="1400" dirty="0" smtClean="0"/>
              <a:t>Noggrannhet  och fart för individen och laget</a:t>
            </a:r>
          </a:p>
          <a:p>
            <a:r>
              <a:rPr lang="sv-SE" sz="1400" i="1" dirty="0" smtClean="0"/>
              <a:t>Psykosocialt: </a:t>
            </a:r>
            <a:r>
              <a:rPr lang="sv-SE" sz="1400" dirty="0" smtClean="0"/>
              <a:t>Arbeta med samarbetsförmågan individuellt och kollektivt </a:t>
            </a:r>
          </a:p>
          <a:p>
            <a:r>
              <a:rPr lang="sv-SE" sz="1400" b="1" dirty="0" smtClean="0"/>
              <a:t>Mål för spelare att: </a:t>
            </a:r>
          </a:p>
          <a:p>
            <a:pPr marL="342900" indent="-342900">
              <a:buAutoNum type="arabicPeriod"/>
            </a:pPr>
            <a:r>
              <a:rPr lang="sv-SE" sz="1400" dirty="0" smtClean="0"/>
              <a:t>Att spelarna skall klara funktionell teknik i matchsituation</a:t>
            </a:r>
          </a:p>
          <a:p>
            <a:pPr marL="342900" indent="-342900">
              <a:buAutoNum type="arabicPeriod"/>
            </a:pPr>
            <a:r>
              <a:rPr lang="sv-SE" sz="1400" dirty="0" smtClean="0"/>
              <a:t>Taktiska grunder i kollektivet</a:t>
            </a:r>
          </a:p>
          <a:p>
            <a:pPr marL="342900" indent="-342900">
              <a:buAutoNum type="arabicPeriod"/>
            </a:pPr>
            <a:r>
              <a:rPr lang="sv-SE" sz="1400" dirty="0" smtClean="0"/>
              <a:t>Bemästra koordination, rörelse och smidighet i fart</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2, Inlägg och avslut 2, 1-1 defensivt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4, Spel nerifrån 4, Försvarsprinciper 4, Zonmarkering 3, återerövring 2, Omställningar 3, kombinationsspel 4, Spel i sista 3-delen med avslut 3, Press 3, Lågt försvarsspel (återhämtning) 3</a:t>
            </a:r>
          </a:p>
          <a:p>
            <a:pPr marL="342900" indent="-342900"/>
            <a:r>
              <a:rPr lang="sv-SE" sz="1400" b="1" dirty="0" smtClean="0"/>
              <a:t>Organisation</a:t>
            </a:r>
          </a:p>
          <a:p>
            <a:pPr marL="342900" indent="-342900"/>
            <a:r>
              <a:rPr lang="sv-SE" sz="1400" dirty="0" smtClean="0"/>
              <a:t>Träning per vecka 3 a 90 min. Antal spelare ca 14 Antal minuter för spel 50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25 min</a:t>
            </a:r>
          </a:p>
          <a:p>
            <a:pPr marL="342900" indent="-342900"/>
            <a:r>
              <a:rPr lang="sv-SE" sz="1400" dirty="0" smtClean="0"/>
              <a:t>Teknik/passningsövning 10 min</a:t>
            </a:r>
          </a:p>
          <a:p>
            <a:pPr marL="342900" indent="-342900"/>
            <a:r>
              <a:rPr lang="sv-SE" sz="1400" dirty="0" smtClean="0"/>
              <a:t>Spel moment 50 min </a:t>
            </a:r>
          </a:p>
          <a:p>
            <a:pPr marL="342900" indent="-342900"/>
            <a:r>
              <a:rPr lang="sv-SE" sz="1400" dirty="0" smtClean="0"/>
              <a:t>Nedvarvning och sammanfattning</a:t>
            </a:r>
          </a:p>
        </p:txBody>
      </p:sp>
    </p:spTree>
    <p:extLst>
      <p:ext uri="{BB962C8B-B14F-4D97-AF65-F5344CB8AC3E}">
        <p14:creationId xmlns:p14="http://schemas.microsoft.com/office/powerpoint/2010/main" val="157136249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liggande vrist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Stödjebenet bredvid bollen, vinkla ut foten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Vinkla in knät, ut med foten(som vid bredsida)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Luta kroppen lite åt sidan från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Foten skall träffa på undersidan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Träffytan på foten skall vara vristen(knölen eller framför)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Pendla igenom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6088503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chip</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Stödjebenet bredvid bollen, vinkla ut foten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Vinkla in knät, ut med foten(som vid bredsida)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Luta kroppen lite åt sidan från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Foten skall träffa på undersidan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Träffytan på foten skall vara vristen(knölen eller framför)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Kort rörelse, stanna till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Kan också göras med tårna pekande rakt ner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2850860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4 v 33-37</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Löpa ut i sidled och nicka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Skarv med lår, bröst och huvudet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I spelmoment med vändning av spelet och svara på frågan varför vi skall vända spelet från sida till sida. Defensivt jobbar vi med pressteknik utåt och inåt i planen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57143183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skarv med lår och bröst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Vid</a:t>
            </a:r>
            <a:r>
              <a:rPr kumimoji="0" lang="sv-SE" sz="3200" b="0" i="0" u="none" strike="noStrike" kern="1200" cap="none" spc="0" normalizeH="0" noProof="0" dirty="0" smtClean="0">
                <a:ln>
                  <a:noFill/>
                </a:ln>
                <a:solidFill>
                  <a:schemeClr val="tx1"/>
                </a:solidFill>
                <a:effectLst/>
                <a:uLnTx/>
                <a:uFillTx/>
                <a:latin typeface="+mn-lt"/>
                <a:ea typeface="+mn-ea"/>
                <a:cs typeface="+mn-cs"/>
              </a:rPr>
              <a:t> skarv diagonalt vinkla kroppen något precis i tillslagsögonblicket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Utnyttja</a:t>
            </a:r>
            <a:r>
              <a:rPr lang="sv-SE" sz="3200" dirty="0" smtClean="0"/>
              <a:t> farten i bollen men använd en pendelrörelse för att få mer fart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Vid</a:t>
            </a:r>
            <a:r>
              <a:rPr kumimoji="0" lang="sv-SE" sz="3200" b="0" i="0" u="none" strike="noStrike" kern="1200" cap="none" spc="0" normalizeH="0" noProof="0" dirty="0" smtClean="0">
                <a:ln>
                  <a:noFill/>
                </a:ln>
                <a:solidFill>
                  <a:schemeClr val="tx1"/>
                </a:solidFill>
                <a:effectLst/>
                <a:uLnTx/>
                <a:uFillTx/>
                <a:latin typeface="+mn-lt"/>
                <a:ea typeface="+mn-ea"/>
                <a:cs typeface="+mn-cs"/>
              </a:rPr>
              <a:t> utsida skarv gör en liten med rörelse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Vid bröst</a:t>
            </a:r>
            <a:r>
              <a:rPr lang="sv-SE" sz="3200" dirty="0" smtClean="0"/>
              <a:t> vinkla åt sidan vid tillslagsögonblicket, använd vridmomentet i bålen för att få fart på bollen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95525570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skarv med nick</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Ut</a:t>
            </a:r>
            <a:r>
              <a:rPr kumimoji="0" lang="sv-SE" sz="3200" b="0" i="0" u="none" strike="noStrike" kern="1200" cap="none" spc="0" normalizeH="0" noProof="0" dirty="0" smtClean="0">
                <a:ln>
                  <a:noFill/>
                </a:ln>
                <a:solidFill>
                  <a:schemeClr val="tx1"/>
                </a:solidFill>
                <a:effectLst/>
                <a:uLnTx/>
                <a:uFillTx/>
                <a:latin typeface="+mn-lt"/>
                <a:ea typeface="+mn-ea"/>
                <a:cs typeface="+mn-cs"/>
              </a:rPr>
              <a:t> med armarna från kroppen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Blicken</a:t>
            </a:r>
            <a:r>
              <a:rPr lang="sv-SE" sz="3200" dirty="0" smtClean="0"/>
              <a:t> på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Följ</a:t>
            </a:r>
            <a:r>
              <a:rPr kumimoji="0" lang="sv-SE" sz="3200" b="0" i="0" u="none" strike="noStrike" kern="1200" cap="none" spc="0" normalizeH="0" noProof="0" dirty="0" smtClean="0">
                <a:ln>
                  <a:noFill/>
                </a:ln>
                <a:solidFill>
                  <a:schemeClr val="tx1"/>
                </a:solidFill>
                <a:effectLst/>
                <a:uLnTx/>
                <a:uFillTx/>
                <a:latin typeface="+mn-lt"/>
                <a:ea typeface="+mn-ea"/>
                <a:cs typeface="+mn-cs"/>
              </a:rPr>
              <a:t> med bollen i en nickrörelse bakåt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Vänd om snabbt efter skarven föra att vara delaktig i gen</a:t>
            </a:r>
            <a:endParaRPr kumimoji="0" lang="sv-SE" sz="32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90571913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vändning av spelet</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Lugnt</a:t>
            </a:r>
            <a:r>
              <a:rPr kumimoji="0" lang="sv-SE" sz="3200" b="0" i="0" u="none" strike="noStrike" kern="1200" cap="none" spc="0" normalizeH="0" noProof="0" dirty="0" smtClean="0">
                <a:ln>
                  <a:noFill/>
                </a:ln>
                <a:solidFill>
                  <a:schemeClr val="tx1"/>
                </a:solidFill>
                <a:effectLst/>
                <a:uLnTx/>
                <a:uFillTx/>
                <a:latin typeface="+mn-lt"/>
                <a:ea typeface="+mn-ea"/>
                <a:cs typeface="+mn-cs"/>
              </a:rPr>
              <a:t> och långsamt bolltempo för att locka över</a:t>
            </a:r>
            <a:r>
              <a:rPr lang="sv-SE" sz="3200" dirty="0" smtClean="0"/>
              <a:t> motståndarna, låt alla i backlinjen delta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Snabbt bolltempo efter motståndarna lockats in, upp eller över, hårda pass mellan ex 3 spelare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Mottag/medtag med höfterna framåt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Alla skall ge mottagare rörelse innan denne får bollen, fall ner i vinkel, gör en motrörelse etc.</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Försök komma upp i planen vid varje mottag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2070662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5 v 38-43</a:t>
            </a:r>
            <a:endParaRPr lang="sv-SE" dirty="0"/>
          </a:p>
        </p:txBody>
      </p:sp>
      <p:sp>
        <p:nvSpPr>
          <p:cNvPr id="3" name="Platshållare för innehåll 2"/>
          <p:cNvSpPr txBox="1">
            <a:spLocks/>
          </p:cNvSpPr>
          <p:nvPr/>
        </p:nvSpPr>
        <p:spPr>
          <a:xfrm>
            <a:off x="609600" y="17526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Långa vristpassningar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I blocket passningsövningar kan vi börja ha mer levande övningar som vaggan eller Bollinnehavsövningar för att få spelarna att ta egna beslut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Spelmoment med aktiva väggar och ingen får vara kvar på egen planhalva när mål görs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8622905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långa vristpass</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Löp</a:t>
            </a:r>
            <a:r>
              <a:rPr kumimoji="0" lang="sv-SE" sz="3200" b="0" i="0" u="none" strike="noStrike" kern="1200" cap="none" spc="0" normalizeH="0" noProof="0" dirty="0" smtClean="0">
                <a:ln>
                  <a:noFill/>
                </a:ln>
                <a:solidFill>
                  <a:schemeClr val="tx1"/>
                </a:solidFill>
                <a:effectLst/>
                <a:uLnTx/>
                <a:uFillTx/>
                <a:latin typeface="+mn-lt"/>
                <a:ea typeface="+mn-ea"/>
                <a:cs typeface="+mn-cs"/>
              </a:rPr>
              <a:t> snett mot bollen och utnyttja farten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Pendla</a:t>
            </a:r>
            <a:r>
              <a:rPr lang="sv-SE" sz="3200" dirty="0" smtClean="0"/>
              <a:t> bak med tillslagsbenet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Pendla</a:t>
            </a:r>
            <a:r>
              <a:rPr kumimoji="0" lang="sv-SE" sz="3200" b="0" i="0" u="none" strike="noStrike" kern="1200" cap="none" spc="0" normalizeH="0" noProof="0" dirty="0" smtClean="0">
                <a:ln>
                  <a:noFill/>
                </a:ln>
                <a:solidFill>
                  <a:schemeClr val="tx1"/>
                </a:solidFill>
                <a:effectLst/>
                <a:uLnTx/>
                <a:uFillTx/>
                <a:latin typeface="+mn-lt"/>
                <a:ea typeface="+mn-ea"/>
                <a:cs typeface="+mn-cs"/>
              </a:rPr>
              <a:t> igenom med tillslagsbenet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noProof="0" dirty="0" smtClean="0"/>
              <a:t>Ut med armarna från kroppen med en svepande rörelse med motsatt arm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dirty="0" smtClean="0">
                <a:ln>
                  <a:noFill/>
                </a:ln>
                <a:solidFill>
                  <a:schemeClr val="tx1"/>
                </a:solidFill>
                <a:effectLst/>
                <a:uLnTx/>
                <a:uFillTx/>
                <a:latin typeface="+mn-lt"/>
                <a:ea typeface="+mn-ea"/>
                <a:cs typeface="+mn-cs"/>
              </a:rPr>
              <a:t>Var avslappnad i tillslagsögonblicket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noProof="0" dirty="0" smtClean="0"/>
              <a:t>Prova olika varianter och tillslag</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9512319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6 v 45-50</a:t>
            </a:r>
            <a:endParaRPr lang="sv-SE" dirty="0"/>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Avslutsövningar i spelform mot aktiva motståndare</a:t>
            </a:r>
          </a:p>
          <a:p>
            <a:r>
              <a:rPr lang="sv-SE" dirty="0" smtClean="0"/>
              <a:t>Spel 4-4 eller 5-5 med 3 passningar inom laget innan man får gå på avslut</a:t>
            </a:r>
          </a:p>
          <a:p>
            <a:r>
              <a:rPr lang="sv-SE" dirty="0" smtClean="0"/>
              <a:t>Stort spel 6-6 eller 7-7 ev. med jokrar. Vilande lag är väggar eller kör bålstyrkeprogram med intervalltid på 4-6 min</a:t>
            </a:r>
          </a:p>
        </p:txBody>
      </p:sp>
    </p:spTree>
    <p:extLst>
      <p:ext uri="{BB962C8B-B14F-4D97-AF65-F5344CB8AC3E}">
        <p14:creationId xmlns:p14="http://schemas.microsoft.com/office/powerpoint/2010/main" val="91429721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600" b="1" dirty="0" smtClean="0">
                <a:latin typeface="+mj-lt"/>
                <a:ea typeface="+mj-ea"/>
                <a:cs typeface="+mj-cs"/>
              </a:rPr>
              <a:t>Instruktionspunkter vid spel</a:t>
            </a:r>
            <a:endParaRPr kumimoji="0" lang="sv-SE"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baseline="0" noProof="0" dirty="0" smtClean="0">
                <a:ln>
                  <a:noFill/>
                </a:ln>
                <a:solidFill>
                  <a:schemeClr val="tx1"/>
                </a:solidFill>
                <a:effectLst/>
                <a:uLnTx/>
                <a:uFillTx/>
                <a:latin typeface="+mn-lt"/>
                <a:ea typeface="+mn-ea"/>
                <a:cs typeface="+mn-cs"/>
              </a:rPr>
              <a:t>Uppfyll</a:t>
            </a:r>
            <a:r>
              <a:rPr kumimoji="0" lang="sv-SE" sz="2800" b="0" i="0" u="none" strike="noStrike" kern="1200" cap="none" spc="0" normalizeH="0" noProof="0" dirty="0" smtClean="0">
                <a:ln>
                  <a:noFill/>
                </a:ln>
                <a:solidFill>
                  <a:schemeClr val="tx1"/>
                </a:solidFill>
                <a:effectLst/>
                <a:uLnTx/>
                <a:uFillTx/>
                <a:latin typeface="+mn-lt"/>
                <a:ea typeface="+mn-ea"/>
                <a:cs typeface="+mn-cs"/>
              </a:rPr>
              <a:t> bredd, djup spelbarhet osv.</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Framåt om vi kan, sidled och bakåt om vi måste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noProof="0" dirty="0" smtClean="0">
                <a:ln>
                  <a:noFill/>
                </a:ln>
                <a:solidFill>
                  <a:schemeClr val="tx1"/>
                </a:solidFill>
                <a:effectLst/>
                <a:uLnTx/>
                <a:uFillTx/>
                <a:latin typeface="+mn-lt"/>
                <a:ea typeface="+mn-ea"/>
                <a:cs typeface="+mn-cs"/>
              </a:rPr>
              <a:t>På rättvänd om vi kan och på felvänd om vi måste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Sök diagonala passningar framför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Ta de offensiva löpningarna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noProof="0" dirty="0" smtClean="0">
                <a:ln>
                  <a:noFill/>
                </a:ln>
                <a:solidFill>
                  <a:schemeClr val="tx1"/>
                </a:solidFill>
                <a:effectLst/>
                <a:uLnTx/>
                <a:uFillTx/>
                <a:latin typeface="+mn-lt"/>
                <a:ea typeface="+mn-ea"/>
                <a:cs typeface="+mn-cs"/>
              </a:rPr>
              <a:t>Utnyttja jokrarna centralt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Jobba tillsammans och aggressivt defensivt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noProof="0" dirty="0" smtClean="0">
                <a:ln>
                  <a:noFill/>
                </a:ln>
                <a:solidFill>
                  <a:schemeClr val="tx1"/>
                </a:solidFill>
                <a:effectLst/>
                <a:uLnTx/>
                <a:uFillTx/>
                <a:latin typeface="+mn-lt"/>
                <a:ea typeface="+mn-ea"/>
                <a:cs typeface="+mn-cs"/>
              </a:rPr>
              <a:t>Styr och kommunicera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Ställ om i försvarsarbetet</a:t>
            </a:r>
            <a:endParaRPr kumimoji="0" lang="sv-SE" sz="28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28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511474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11 år  </a:t>
            </a:r>
            <a:endParaRPr lang="sv-SE" dirty="0">
              <a:solidFill>
                <a:schemeClr val="bg1"/>
              </a:solidFill>
            </a:endParaRPr>
          </a:p>
        </p:txBody>
      </p:sp>
      <p:sp>
        <p:nvSpPr>
          <p:cNvPr id="3" name="textruta 2"/>
          <p:cNvSpPr txBox="1"/>
          <p:nvPr/>
        </p:nvSpPr>
        <p:spPr>
          <a:xfrm>
            <a:off x="0" y="836712"/>
            <a:ext cx="8964488" cy="5078313"/>
          </a:xfrm>
          <a:prstGeom prst="rect">
            <a:avLst/>
          </a:prstGeom>
          <a:noFill/>
        </p:spPr>
        <p:txBody>
          <a:bodyPr wrap="square" rtlCol="0">
            <a:spAutoFit/>
          </a:bodyPr>
          <a:lstStyle/>
          <a:p>
            <a:r>
              <a:rPr lang="sv-SE" b="1" dirty="0" smtClean="0"/>
              <a:t>Saker att beakta är</a:t>
            </a:r>
            <a:r>
              <a:rPr lang="sv-SE" dirty="0" smtClean="0"/>
              <a:t>: Ytor där mindre är bättre än större. 9-9  eller 11-11 är bra genomföra i spelmoment dock bör 3-3,4-4 eller 5-5 spelas också men då det taktiska spelet skall börja implementeras bör man spela 8-8, 9-9 eller 11-11 ibland. Tänk på att jobba med det taktiska i det stora spelet</a:t>
            </a:r>
          </a:p>
          <a:p>
            <a:r>
              <a:rPr lang="sv-SE" dirty="0" smtClean="0"/>
              <a:t>Tid för varje övning: 3-6 min intervaller för spelmomenten är lagom vid större spel 8-8, 9-9, 11-11 kan man spela i ett kanske de sista 10-15 efter avslutad 4-4 eller 3-3 </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10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2302745704"/>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323526" y="1484782"/>
          <a:ext cx="8496948" cy="5184579"/>
        </p:xfrm>
        <a:graphic>
          <a:graphicData uri="http://schemas.openxmlformats.org/drawingml/2006/table">
            <a:tbl>
              <a:tblPr/>
              <a:tblGrid>
                <a:gridCol w="608280"/>
                <a:gridCol w="152071"/>
                <a:gridCol w="161575"/>
                <a:gridCol w="161575"/>
                <a:gridCol w="142566"/>
                <a:gridCol w="142566"/>
                <a:gridCol w="142566"/>
                <a:gridCol w="152071"/>
                <a:gridCol w="161575"/>
                <a:gridCol w="133061"/>
                <a:gridCol w="142566"/>
                <a:gridCol w="133061"/>
                <a:gridCol w="142566"/>
                <a:gridCol w="152071"/>
                <a:gridCol w="152071"/>
                <a:gridCol w="133061"/>
                <a:gridCol w="152071"/>
                <a:gridCol w="123556"/>
                <a:gridCol w="152071"/>
                <a:gridCol w="152071"/>
                <a:gridCol w="152071"/>
                <a:gridCol w="152071"/>
                <a:gridCol w="152071"/>
                <a:gridCol w="152071"/>
                <a:gridCol w="152071"/>
                <a:gridCol w="142566"/>
                <a:gridCol w="161575"/>
                <a:gridCol w="152071"/>
                <a:gridCol w="152071"/>
                <a:gridCol w="161575"/>
                <a:gridCol w="152071"/>
                <a:gridCol w="152071"/>
                <a:gridCol w="152071"/>
                <a:gridCol w="152071"/>
                <a:gridCol w="161575"/>
                <a:gridCol w="161575"/>
                <a:gridCol w="152071"/>
                <a:gridCol w="152071"/>
                <a:gridCol w="152071"/>
                <a:gridCol w="152071"/>
                <a:gridCol w="152071"/>
                <a:gridCol w="152071"/>
                <a:gridCol w="152071"/>
                <a:gridCol w="152071"/>
                <a:gridCol w="161575"/>
                <a:gridCol w="152071"/>
                <a:gridCol w="152071"/>
                <a:gridCol w="152071"/>
                <a:gridCol w="152071"/>
                <a:gridCol w="171078"/>
                <a:gridCol w="161575"/>
                <a:gridCol w="161575"/>
                <a:gridCol w="161575"/>
              </a:tblGrid>
              <a:tr h="901665">
                <a:tc>
                  <a:txBody>
                    <a:bodyPr/>
                    <a:lstStyle/>
                    <a:p>
                      <a:pPr algn="l" fontAlgn="b"/>
                      <a:r>
                        <a:rPr lang="sv-SE" sz="700" b="1" i="0" u="none" strike="noStrike" dirty="0">
                          <a:solidFill>
                            <a:srgbClr val="000000"/>
                          </a:solidFill>
                          <a:latin typeface="Calibri"/>
                        </a:rPr>
                        <a:t>månad</a:t>
                      </a:r>
                    </a:p>
                  </a:txBody>
                  <a:tcPr marL="6783" marR="6783" marT="6783" marB="0" anchor="b">
                    <a:lnL>
                      <a:noFill/>
                    </a:lnL>
                    <a:lnR>
                      <a:noFill/>
                    </a:lnR>
                    <a:lnT>
                      <a:noFill/>
                    </a:lnT>
                    <a:lnB>
                      <a:noFill/>
                    </a:lnB>
                  </a:tcPr>
                </a:tc>
                <a:tc gridSpan="4">
                  <a:txBody>
                    <a:bodyPr/>
                    <a:lstStyle/>
                    <a:p>
                      <a:pPr algn="ctr" fontAlgn="b"/>
                      <a:r>
                        <a:rPr lang="sv-SE" sz="700" b="1" i="0" u="none" strike="noStrike" dirty="0">
                          <a:solidFill>
                            <a:srgbClr val="000000"/>
                          </a:solidFill>
                          <a:latin typeface="Calibri"/>
                        </a:rPr>
                        <a:t>januari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februari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mars</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april</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maj</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juni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juli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augusti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september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oktober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november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december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r>
              <a:tr h="676254">
                <a:tc>
                  <a:txBody>
                    <a:bodyPr/>
                    <a:lstStyle/>
                    <a:p>
                      <a:pPr algn="l" fontAlgn="b"/>
                      <a:r>
                        <a:rPr lang="sv-SE" sz="600" b="1" i="0" u="none" strike="noStrike" dirty="0">
                          <a:solidFill>
                            <a:srgbClr val="000000"/>
                          </a:solidFill>
                          <a:latin typeface="Calibri"/>
                        </a:rPr>
                        <a:t>vecka</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16</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52</a:t>
                      </a:r>
                    </a:p>
                  </a:txBody>
                  <a:tcPr marL="6783" marR="6783" marT="6783" marB="0" anchor="b">
                    <a:lnL>
                      <a:noFill/>
                    </a:lnL>
                    <a:lnR>
                      <a:noFill/>
                    </a:lnR>
                    <a:lnT>
                      <a:noFill/>
                    </a:lnT>
                    <a:lnB>
                      <a:noFill/>
                    </a:lnB>
                  </a:tcPr>
                </a:tc>
              </a:tr>
              <a:tr h="901665">
                <a:tc>
                  <a:txBody>
                    <a:bodyPr/>
                    <a:lstStyle/>
                    <a:p>
                      <a:pPr algn="l" fontAlgn="b"/>
                      <a:r>
                        <a:rPr lang="sv-SE" sz="600" b="1" i="0" u="none" strike="noStrike" dirty="0">
                          <a:solidFill>
                            <a:srgbClr val="000000"/>
                          </a:solidFill>
                          <a:latin typeface="Calibri"/>
                        </a:rPr>
                        <a:t>Moment</a:t>
                      </a: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6">
                  <a:txBody>
                    <a:bodyPr/>
                    <a:lstStyle/>
                    <a:p>
                      <a:pPr algn="l" fontAlgn="ctr"/>
                      <a:r>
                        <a:rPr lang="sv-SE" sz="800" b="0" i="0" u="none" strike="noStrike" dirty="0">
                          <a:solidFill>
                            <a:srgbClr val="000000"/>
                          </a:solidFill>
                          <a:latin typeface="Calibri"/>
                        </a:rPr>
                        <a:t>Mottag/driva</a:t>
                      </a:r>
                    </a:p>
                  </a:txBody>
                  <a:tcPr marL="6783" marR="6783" marT="6783" marB="0" anchor="ctr">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1-1 o/d</a:t>
                      </a:r>
                    </a:p>
                  </a:txBody>
                  <a:tcPr marL="6783" marR="6783" marT="6783" marB="0" anchor="ctr">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8">
                  <a:txBody>
                    <a:bodyPr/>
                    <a:lstStyle/>
                    <a:p>
                      <a:pPr algn="l" fontAlgn="b"/>
                      <a:r>
                        <a:rPr lang="sv-SE" sz="800" b="0" i="0" u="none" strike="noStrike" dirty="0">
                          <a:solidFill>
                            <a:srgbClr val="000000"/>
                          </a:solidFill>
                          <a:latin typeface="Calibri"/>
                        </a:rPr>
                        <a:t>Chip/vrist passning</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70C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Nick sidled</a:t>
                      </a: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Lång vristpass</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Avslut spelform</a:t>
                      </a:r>
                    </a:p>
                  </a:txBody>
                  <a:tcPr marL="6783" marR="6783" marT="6783" marB="0" anchor="b">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901665">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7">
                  <a:txBody>
                    <a:bodyPr/>
                    <a:lstStyle/>
                    <a:p>
                      <a:pPr algn="l" fontAlgn="ctr"/>
                      <a:r>
                        <a:rPr lang="sv-SE" sz="800" b="0" i="0" u="none" strike="noStrike" dirty="0">
                          <a:solidFill>
                            <a:srgbClr val="000000"/>
                          </a:solidFill>
                          <a:latin typeface="Calibri"/>
                        </a:rPr>
                        <a:t>Skarv in/utsida</a:t>
                      </a:r>
                    </a:p>
                  </a:txBody>
                  <a:tcPr marL="6783" marR="6783" marT="6783" marB="0" anchor="ctr">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Nick</a:t>
                      </a:r>
                    </a:p>
                  </a:txBody>
                  <a:tcPr marL="6783" marR="6783" marT="6783" marB="0" anchor="ctr">
                    <a:lnL>
                      <a:noFill/>
                    </a:lnL>
                    <a:lnR>
                      <a:noFill/>
                    </a:lnR>
                    <a:lnT>
                      <a:noFill/>
                    </a:lnT>
                    <a:lnB>
                      <a:noFill/>
                    </a:lnB>
                    <a:solidFill>
                      <a:srgbClr val="00B05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B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9">
                  <a:txBody>
                    <a:bodyPr/>
                    <a:lstStyle/>
                    <a:p>
                      <a:pPr algn="l" fontAlgn="b"/>
                      <a:r>
                        <a:rPr lang="sv-SE" sz="800" b="0" i="0" u="none" strike="noStrike" dirty="0">
                          <a:solidFill>
                            <a:srgbClr val="000000"/>
                          </a:solidFill>
                          <a:latin typeface="Calibri"/>
                        </a:rPr>
                        <a:t>1-1/2-2 m vänd </a:t>
                      </a:r>
                      <a:r>
                        <a:rPr lang="sv-SE" sz="800" b="0" i="0" u="none" strike="noStrike" dirty="0" smtClean="0">
                          <a:solidFill>
                            <a:srgbClr val="000000"/>
                          </a:solidFill>
                          <a:latin typeface="Calibri"/>
                        </a:rPr>
                        <a:t>avslut</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3">
                  <a:txBody>
                    <a:bodyPr/>
                    <a:lstStyle/>
                    <a:p>
                      <a:pPr algn="l" fontAlgn="b"/>
                      <a:r>
                        <a:rPr lang="sv-SE" sz="800" b="0" i="0" u="none" strike="noStrike" dirty="0">
                          <a:solidFill>
                            <a:srgbClr val="000000"/>
                          </a:solidFill>
                          <a:latin typeface="Calibri"/>
                        </a:rPr>
                        <a:t>Skarv </a:t>
                      </a:r>
                    </a:p>
                  </a:txBody>
                  <a:tcPr marL="6783" marR="6783" marT="6783" marB="0" anchor="b">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0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0000"/>
                    </a:solidFill>
                  </a:tcPr>
                </a:tc>
                <a:tc gridSpan="6">
                  <a:txBody>
                    <a:bodyPr/>
                    <a:lstStyle/>
                    <a:p>
                      <a:pPr algn="l" fontAlgn="b"/>
                      <a:r>
                        <a:rPr lang="sv-SE" sz="800" b="0" i="0" u="none" strike="noStrike" dirty="0">
                          <a:solidFill>
                            <a:srgbClr val="000000"/>
                          </a:solidFill>
                          <a:latin typeface="Calibri"/>
                        </a:rPr>
                        <a:t>Levande pass</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 </a:t>
                      </a:r>
                      <a:r>
                        <a:rPr lang="sv-SE" sz="800" b="0" i="0" u="none" strike="noStrike" dirty="0" smtClean="0">
                          <a:solidFill>
                            <a:srgbClr val="000000"/>
                          </a:solidFill>
                          <a:latin typeface="Calibri"/>
                        </a:rPr>
                        <a:t>Bollinnehav</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901665">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7">
                  <a:txBody>
                    <a:bodyPr/>
                    <a:lstStyle/>
                    <a:p>
                      <a:pPr algn="l" fontAlgn="b"/>
                      <a:r>
                        <a:rPr lang="sv-SE" sz="800" b="0" i="0" u="none" strike="noStrike" dirty="0">
                          <a:solidFill>
                            <a:srgbClr val="000000"/>
                          </a:solidFill>
                          <a:latin typeface="Calibri"/>
                        </a:rPr>
                        <a:t>Mottag i luften</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Avslut</a:t>
                      </a:r>
                    </a:p>
                  </a:txBody>
                  <a:tcPr marL="6783" marR="6783" marT="6783" marB="0" anchor="ctr">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00B0F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8">
                  <a:txBody>
                    <a:bodyPr/>
                    <a:lstStyle/>
                    <a:p>
                      <a:pPr algn="l" fontAlgn="ctr"/>
                      <a:r>
                        <a:rPr lang="sv-SE" sz="800" b="0" i="0" u="none" strike="noStrike" dirty="0">
                          <a:solidFill>
                            <a:srgbClr val="000000"/>
                          </a:solidFill>
                          <a:latin typeface="Calibri"/>
                        </a:rPr>
                        <a:t>Spel 4-4 markering</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 m vänd</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Spel m väggar</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Stort spel</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901665">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Spel 6-6/7-7+2</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FF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Spel</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FF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bl>
          </a:graphicData>
        </a:graphic>
      </p:graphicFrame>
      <p:sp>
        <p:nvSpPr>
          <p:cNvPr id="3"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Årsöversikt</a:t>
            </a:r>
            <a:endParaRPr lang="sv-SE" dirty="0"/>
          </a:p>
        </p:txBody>
      </p:sp>
    </p:spTree>
    <p:extLst>
      <p:ext uri="{BB962C8B-B14F-4D97-AF65-F5344CB8AC3E}">
        <p14:creationId xmlns:p14="http://schemas.microsoft.com/office/powerpoint/2010/main" val="3313141262"/>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txBox="1">
            <a:spLocks noGrp="1"/>
          </p:cNvSpPr>
          <p:nvPr>
            <p:ph type="ctrTitle"/>
          </p:nvPr>
        </p:nvSpPr>
        <p:spPr>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Praktisk träningsguide</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Underrubrik 2"/>
          <p:cNvSpPr txBox="1">
            <a:spLocks noGrp="1"/>
          </p:cNvSpPr>
          <p:nvPr>
            <p:ph type="subTitle" idx="1"/>
          </p:nvPr>
        </p:nvSpPr>
        <p:spPr>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                För 15-16 åringar </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40122770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txBox="1">
            <a:spLocks/>
          </p:cNvSpPr>
          <p:nvPr/>
        </p:nvSpPr>
        <p:spPr>
          <a:xfrm>
            <a:off x="457200" y="274638"/>
            <a:ext cx="8229600" cy="11430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Olika fokusområden som vi alltid skall ha med i träningen</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Koordination utförs med  boll i uppvärmningen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Smidighet  utförs med boll i uppvärmningen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Spel i olika former men rekommendationen är 4-4 med 2 mål på ytorna 24*36 meter och 1/3 av träningen skall vara spel förutsatt att träningstiden är 90 min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6405873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Fysisk träning för 15-16 åringar: Koordination, rörlighet och smidighet</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Skall ingå i varje uppvärmningsfas, viktigare att göra rätt än att göra det snabbt. Stimulera med nya rörelser och utmana spelarna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Löpskolning, rätt teknik i  maxfart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Rörlighet och MAQ </a:t>
            </a:r>
            <a:endParaRPr lang="sv-SE" sz="32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Skivstångsträning</a:t>
            </a:r>
            <a:r>
              <a:rPr kumimoji="0" lang="sv-SE" sz="3200" b="0" i="0" u="none" strike="noStrike" kern="1200" cap="none" spc="0" normalizeH="0" noProof="0" dirty="0" smtClean="0">
                <a:ln>
                  <a:noFill/>
                </a:ln>
                <a:solidFill>
                  <a:schemeClr val="tx1"/>
                </a:solidFill>
                <a:effectLst/>
                <a:uLnTx/>
                <a:uFillTx/>
                <a:latin typeface="+mn-lt"/>
                <a:ea typeface="+mn-ea"/>
                <a:cs typeface="+mn-cs"/>
              </a:rPr>
              <a:t> med instruktör kan påbörjas</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Snabba fötter med koner eller stegar, bygg agilitybanor använd gärna boll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Separata övningar finns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90741980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a:t>
            </a:r>
            <a:r>
              <a:rPr kumimoji="0" lang="sv-SE" sz="4400" b="0" i="0" u="none" strike="noStrike" kern="1200" cap="none" spc="0" normalizeH="0" noProof="0" dirty="0" smtClean="0">
                <a:ln>
                  <a:noFill/>
                </a:ln>
                <a:solidFill>
                  <a:schemeClr val="tx1"/>
                </a:solidFill>
                <a:effectLst/>
                <a:uLnTx/>
                <a:uFillTx/>
                <a:latin typeface="+mj-lt"/>
                <a:ea typeface="+mj-ea"/>
                <a:cs typeface="+mj-cs"/>
              </a:rPr>
              <a:t> 1 v 2-8</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Sammansatt övningar med driva, utmana, överlappa avsluta i 1-1, 2-1,2-2 osv. med aktivt</a:t>
            </a:r>
            <a:r>
              <a:rPr lang="sv-SE" sz="3200" dirty="0" smtClean="0"/>
              <a:t> motstånd</a:t>
            </a:r>
            <a:endParaRPr lang="sv-SE" sz="3200" baseline="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Sammansatt passningsövningar med olika moment (Bredsida, utsida, volley, skarv osv.)</a:t>
            </a:r>
            <a:endParaRPr lang="sv-SE" sz="3200" baseline="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Spelmoment</a:t>
            </a:r>
            <a:r>
              <a:rPr lang="sv-SE" sz="3200" dirty="0" smtClean="0"/>
              <a:t>  6-6 eller 7-7 mot 2 mål på halvplan, joker kan användas</a:t>
            </a:r>
          </a:p>
          <a:p>
            <a:pPr marL="342900" marR="0" lvl="0" indent="-342900" algn="l" defTabSz="914400" rtl="0" eaLnBrk="1" fontAlgn="auto" latinLnBrk="0" hangingPunct="1">
              <a:lnSpc>
                <a:spcPct val="100000"/>
              </a:lnSpc>
              <a:spcBef>
                <a:spcPct val="20000"/>
              </a:spcBef>
              <a:spcAft>
                <a:spcPts val="0"/>
              </a:spcAft>
              <a:buClrTx/>
              <a:buSzTx/>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40468751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611560" y="836712"/>
            <a:ext cx="4038600" cy="4857750"/>
          </a:xfrm>
          <a:prstGeom prst="rect">
            <a:avLst/>
          </a:prstGeom>
          <a:gradFill rotWithShape="0">
            <a:gsLst>
              <a:gs pos="0">
                <a:srgbClr val="9BBB59"/>
              </a:gs>
              <a:gs pos="100000">
                <a:srgbClr val="4E6128"/>
              </a:gs>
            </a:gsLst>
            <a:lin ang="2700000" scaled="1"/>
          </a:gradFill>
          <a:ln w="12700">
            <a:miter lim="800000"/>
            <a:headEnd/>
            <a:tailEnd/>
          </a:ln>
          <a:effectLst/>
          <a:scene3d>
            <a:camera prst="legacyPerspectiveFront">
              <a:rot lat="20099999" lon="20099999" rev="0"/>
            </a:camera>
            <a:lightRig rig="legacyFlat2" dir="t"/>
          </a:scene3d>
          <a:sp3d extrusionH="887400" prstMaterial="legacyMatte">
            <a:bevelT w="13500" h="13500" prst="angle"/>
            <a:bevelB w="13500" h="13500" prst="angle"/>
            <a:extrusionClr>
              <a:srgbClr val="9BBB59"/>
            </a:extrusionClr>
          </a:sp3d>
        </p:spPr>
        <p:txBody>
          <a:bodyPr vert="horz" wrap="square" lIns="91440" tIns="45720" rIns="91440" bIns="45720" numCol="1" anchor="t" anchorCtr="0" compatLnSpc="1">
            <a:prstTxWarp prst="textNoShape">
              <a:avLst/>
            </a:prstTxWarp>
            <a:flatTx/>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AutoShape 2"/>
          <p:cNvSpPr>
            <a:spLocks noChangeArrowheads="1"/>
          </p:cNvSpPr>
          <p:nvPr/>
        </p:nvSpPr>
        <p:spPr bwMode="auto">
          <a:xfrm>
            <a:off x="985838" y="2835275"/>
            <a:ext cx="2009775" cy="1990725"/>
          </a:xfrm>
          <a:custGeom>
            <a:avLst/>
            <a:gdLst>
              <a:gd name="G0" fmla="+- 965 0 0"/>
              <a:gd name="G1" fmla="+- 21600 0 965"/>
              <a:gd name="G2" fmla="+- 21600 0 96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65" y="10800"/>
                </a:moveTo>
                <a:cubicBezTo>
                  <a:pt x="965" y="16232"/>
                  <a:pt x="5368" y="20635"/>
                  <a:pt x="10800" y="20635"/>
                </a:cubicBezTo>
                <a:cubicBezTo>
                  <a:pt x="16232" y="20635"/>
                  <a:pt x="20635" y="16232"/>
                  <a:pt x="20635" y="10800"/>
                </a:cubicBezTo>
                <a:cubicBezTo>
                  <a:pt x="20635" y="5368"/>
                  <a:pt x="16232" y="965"/>
                  <a:pt x="10800" y="965"/>
                </a:cubicBezTo>
                <a:cubicBezTo>
                  <a:pt x="5368" y="965"/>
                  <a:pt x="965" y="5368"/>
                  <a:pt x="965" y="10800"/>
                </a:cubicBezTo>
                <a:close/>
              </a:path>
            </a:pathLst>
          </a:custGeom>
          <a:solidFill>
            <a:srgbClr val="FFFFFF"/>
          </a:solidFill>
          <a:ln w="12700">
            <a:round/>
            <a:headEnd/>
            <a:tailEnd/>
          </a:ln>
          <a:effectLst/>
          <a:scene3d>
            <a:camera prst="legacyPerspectiveFront">
              <a:rot lat="20099999" lon="20099999" rev="0"/>
            </a:camera>
            <a:lightRig rig="legacyFlat2" dir="t"/>
          </a:scene3d>
          <a:sp3d prstMaterial="legacyMatte">
            <a:bevelT w="13500" h="13500" prst="angle"/>
            <a:bevelB w="13500" h="13500" prst="angle"/>
            <a:extrusionClr>
              <a:srgbClr val="FFFFFF"/>
            </a:extrusionClr>
          </a:sp3d>
        </p:spPr>
        <p:txBody>
          <a:bodyPr vert="horz" wrap="square" lIns="91440" tIns="45720" rIns="91440" bIns="45720" numCol="1" anchor="t" anchorCtr="0" compatLnSpc="1">
            <a:prstTxWarp prst="textNoShape">
              <a:avLst/>
            </a:prstTxWarp>
            <a:flatTx/>
          </a:bodyPr>
          <a:lstStyle/>
          <a:p>
            <a:endParaRPr lang="sv-SE" dirty="0"/>
          </a:p>
        </p:txBody>
      </p:sp>
      <p:sp>
        <p:nvSpPr>
          <p:cNvPr id="2052" name="AutoShape 4"/>
          <p:cNvSpPr>
            <a:spLocks noChangeShapeType="1"/>
          </p:cNvSpPr>
          <p:nvPr/>
        </p:nvSpPr>
        <p:spPr bwMode="auto">
          <a:xfrm flipH="1">
            <a:off x="1985963" y="4148138"/>
            <a:ext cx="142875" cy="12382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3" name="AutoShape 5"/>
          <p:cNvSpPr>
            <a:spLocks noChangeShapeType="1"/>
          </p:cNvSpPr>
          <p:nvPr/>
        </p:nvSpPr>
        <p:spPr bwMode="auto">
          <a:xfrm>
            <a:off x="1985963" y="4100513"/>
            <a:ext cx="142875" cy="2190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4" name="AutoShape 6"/>
          <p:cNvSpPr>
            <a:spLocks noChangeShapeType="1"/>
          </p:cNvSpPr>
          <p:nvPr/>
        </p:nvSpPr>
        <p:spPr bwMode="auto">
          <a:xfrm>
            <a:off x="1985963" y="3633788"/>
            <a:ext cx="142875" cy="16192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5" name="AutoShape 7"/>
          <p:cNvSpPr>
            <a:spLocks noChangeShapeType="1"/>
          </p:cNvSpPr>
          <p:nvPr/>
        </p:nvSpPr>
        <p:spPr bwMode="auto">
          <a:xfrm flipV="1">
            <a:off x="1985963" y="3633788"/>
            <a:ext cx="142875" cy="16192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6" name="AutoShape 8"/>
          <p:cNvSpPr>
            <a:spLocks noChangeArrowheads="1"/>
          </p:cNvSpPr>
          <p:nvPr/>
        </p:nvSpPr>
        <p:spPr bwMode="auto">
          <a:xfrm>
            <a:off x="1985963" y="5395913"/>
            <a:ext cx="142875" cy="152400"/>
          </a:xfrm>
          <a:prstGeom prst="flowChartSummingJunction">
            <a:avLst/>
          </a:prstGeom>
          <a:gradFill rotWithShape="0">
            <a:gsLst>
              <a:gs pos="0">
                <a:srgbClr val="9BBB59"/>
              </a:gs>
              <a:gs pos="100000">
                <a:srgbClr val="4E6128"/>
              </a:gs>
            </a:gsLst>
            <a:lin ang="2700000" scaled="1"/>
          </a:grad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7" name="AutoShape 9"/>
          <p:cNvSpPr>
            <a:spLocks noChangeShapeType="1"/>
          </p:cNvSpPr>
          <p:nvPr/>
        </p:nvSpPr>
        <p:spPr bwMode="auto">
          <a:xfrm>
            <a:off x="2043113" y="3795713"/>
            <a:ext cx="9525" cy="85725"/>
          </a:xfrm>
          <a:prstGeom prst="straightConnector1">
            <a:avLst/>
          </a:pr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58" name="AutoShape 10"/>
          <p:cNvSpPr>
            <a:spLocks noChangeShapeType="1"/>
          </p:cNvSpPr>
          <p:nvPr/>
        </p:nvSpPr>
        <p:spPr bwMode="auto">
          <a:xfrm>
            <a:off x="2043113" y="4319588"/>
            <a:ext cx="0" cy="180975"/>
          </a:xfrm>
          <a:prstGeom prst="straightConnector1">
            <a:avLst/>
          </a:prstGeom>
          <a:noFill/>
          <a:ln w="12700">
            <a:solidFill>
              <a:srgbClr val="000000"/>
            </a:solidFill>
            <a:prstDash val="dashDot"/>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59" name="Freeform 11"/>
          <p:cNvSpPr>
            <a:spLocks/>
          </p:cNvSpPr>
          <p:nvPr/>
        </p:nvSpPr>
        <p:spPr bwMode="auto">
          <a:xfrm>
            <a:off x="1870075" y="4500563"/>
            <a:ext cx="182563" cy="895350"/>
          </a:xfrm>
          <a:custGeom>
            <a:avLst/>
            <a:gdLst/>
            <a:ahLst/>
            <a:cxnLst>
              <a:cxn ang="0">
                <a:pos x="288" y="1410"/>
              </a:cxn>
              <a:cxn ang="0">
                <a:pos x="18" y="495"/>
              </a:cxn>
              <a:cxn ang="0">
                <a:pos x="183" y="0"/>
              </a:cxn>
            </a:cxnLst>
            <a:rect l="0" t="0" r="r" b="b"/>
            <a:pathLst>
              <a:path w="288" h="1410">
                <a:moveTo>
                  <a:pt x="288" y="1410"/>
                </a:moveTo>
                <a:cubicBezTo>
                  <a:pt x="162" y="1070"/>
                  <a:pt x="36" y="730"/>
                  <a:pt x="18" y="495"/>
                </a:cubicBezTo>
                <a:cubicBezTo>
                  <a:pt x="0" y="260"/>
                  <a:pt x="156" y="82"/>
                  <a:pt x="183" y="0"/>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0" name="Freeform 12"/>
          <p:cNvSpPr>
            <a:spLocks/>
          </p:cNvSpPr>
          <p:nvPr/>
        </p:nvSpPr>
        <p:spPr bwMode="auto">
          <a:xfrm>
            <a:off x="1868488" y="3881438"/>
            <a:ext cx="184150" cy="542925"/>
          </a:xfrm>
          <a:custGeom>
            <a:avLst/>
            <a:gdLst/>
            <a:ahLst/>
            <a:cxnLst>
              <a:cxn ang="0">
                <a:pos x="290" y="855"/>
              </a:cxn>
              <a:cxn ang="0">
                <a:pos x="2" y="510"/>
              </a:cxn>
              <a:cxn ang="0">
                <a:pos x="275" y="0"/>
              </a:cxn>
            </a:cxnLst>
            <a:rect l="0" t="0" r="r" b="b"/>
            <a:pathLst>
              <a:path w="290" h="855">
                <a:moveTo>
                  <a:pt x="290" y="855"/>
                </a:moveTo>
                <a:cubicBezTo>
                  <a:pt x="147" y="753"/>
                  <a:pt x="4" y="652"/>
                  <a:pt x="2" y="510"/>
                </a:cubicBezTo>
                <a:cubicBezTo>
                  <a:pt x="0" y="368"/>
                  <a:pt x="137" y="184"/>
                  <a:pt x="275" y="0"/>
                </a:cubicBezTo>
              </a:path>
            </a:pathLst>
          </a:custGeom>
          <a:noFill/>
          <a:ln w="12700">
            <a:solidFill>
              <a:srgbClr val="FFFFFF"/>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1" name="Freeform 13"/>
          <p:cNvSpPr>
            <a:spLocks/>
          </p:cNvSpPr>
          <p:nvPr/>
        </p:nvSpPr>
        <p:spPr bwMode="auto">
          <a:xfrm>
            <a:off x="1547813" y="4205288"/>
            <a:ext cx="438150" cy="331787"/>
          </a:xfrm>
          <a:custGeom>
            <a:avLst/>
            <a:gdLst/>
            <a:ahLst/>
            <a:cxnLst>
              <a:cxn ang="0">
                <a:pos x="690" y="345"/>
              </a:cxn>
              <a:cxn ang="0">
                <a:pos x="120" y="465"/>
              </a:cxn>
              <a:cxn ang="0">
                <a:pos x="0" y="0"/>
              </a:cxn>
            </a:cxnLst>
            <a:rect l="0" t="0" r="r" b="b"/>
            <a:pathLst>
              <a:path w="690" h="522">
                <a:moveTo>
                  <a:pt x="690" y="345"/>
                </a:moveTo>
                <a:cubicBezTo>
                  <a:pt x="462" y="433"/>
                  <a:pt x="235" y="522"/>
                  <a:pt x="120" y="465"/>
                </a:cubicBezTo>
                <a:cubicBezTo>
                  <a:pt x="5" y="408"/>
                  <a:pt x="17" y="75"/>
                  <a:pt x="0" y="0"/>
                </a:cubicBezTo>
              </a:path>
            </a:pathLst>
          </a:custGeom>
          <a:noFill/>
          <a:ln w="12700">
            <a:solidFill>
              <a:srgbClr val="000000"/>
            </a:solidFill>
            <a:prstDash val="lg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2" name="AutoShape 14"/>
          <p:cNvSpPr>
            <a:spLocks noChangeShapeType="1"/>
          </p:cNvSpPr>
          <p:nvPr/>
        </p:nvSpPr>
        <p:spPr bwMode="auto">
          <a:xfrm flipH="1">
            <a:off x="1633538" y="3881438"/>
            <a:ext cx="352425" cy="323850"/>
          </a:xfrm>
          <a:prstGeom prst="straightConnector1">
            <a:avLst/>
          </a:prstGeom>
          <a:noFill/>
          <a:ln w="12700">
            <a:solidFill>
              <a:srgbClr val="F79646"/>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3" name="AutoShape 15"/>
          <p:cNvSpPr>
            <a:spLocks noChangeShapeType="1"/>
          </p:cNvSpPr>
          <p:nvPr/>
        </p:nvSpPr>
        <p:spPr bwMode="auto">
          <a:xfrm flipV="1">
            <a:off x="1547813" y="3795713"/>
            <a:ext cx="320675" cy="409575"/>
          </a:xfrm>
          <a:prstGeom prst="straightConnector1">
            <a:avLst/>
          </a:prstGeom>
          <a:noFill/>
          <a:ln w="12700">
            <a:solidFill>
              <a:srgbClr val="FF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4" name="AutoShape 16"/>
          <p:cNvSpPr>
            <a:spLocks noChangeShapeType="1"/>
          </p:cNvSpPr>
          <p:nvPr/>
        </p:nvSpPr>
        <p:spPr bwMode="auto">
          <a:xfrm>
            <a:off x="1868488" y="3881438"/>
            <a:ext cx="69850" cy="1466850"/>
          </a:xfrm>
          <a:prstGeom prst="straightConnector1">
            <a:avLst/>
          </a:prstGeom>
          <a:noFill/>
          <a:ln w="12700">
            <a:solidFill>
              <a:srgbClr val="1F497D"/>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49" name="Text Box 1"/>
          <p:cNvSpPr txBox="1">
            <a:spLocks noChangeArrowheads="1"/>
          </p:cNvSpPr>
          <p:nvPr/>
        </p:nvSpPr>
        <p:spPr bwMode="auto">
          <a:xfrm>
            <a:off x="4938713" y="1206500"/>
            <a:ext cx="4025775" cy="5181600"/>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Yta ca 20*20 m med jämna par i mitten, hälften utanför med boll, spelare med boll står ca 3-4 m utanför markerat område</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Av paren i mitten möter en spelare medans den andra följer ca 2-4 meter bakom, den första spelaren skarvar bollen bakåt (vit pil) ger därefter en spelmöjlighet i vinkel (streckad pil) och får en passning (orange pil) som spelaren sen spelar tillbaka (röd pil), slutligen spelar den följande spelaren ner bollen till uppgivaren (blå pil), nu blir 1:a spelaren följande för att ta mot skarv, sök upp en ny ledig uppgivare, följaren byter med uppgivaren och uppgivaren blir 1:a spelare</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Vid skarv vinkla fötter och kropp så att det blir en rak skarv, så fort bollen passerat 1:a spelaren skall denne snabbt reagera och bli spelbar i vinkel, spelar på dennes bortre fot då spelaren rört sig från en farlig yta, kommunicera speciellt från den bakre spelaren om vart bollen skall spelas, när väl bollen är i spel reagera och agera, lunka mellan, distinkta pass korta som långa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1:a spelaren kan släppa bollen mellan benen, skarva med huvud, insida fot, utsida fot, lår utåt och inåt, klack, bröst- efter backen kan även här skarvas med insida och utsida fot -snabb vändning 180 gr, mottag och Cruyffvändning - variera passningstekniken i de långa passen med vrist, chip, insida skriv etc. </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2066" name="Rectangle 18"/>
          <p:cNvSpPr>
            <a:spLocks noChangeArrowheads="1"/>
          </p:cNvSpPr>
          <p:nvPr/>
        </p:nvSpPr>
        <p:spPr bwMode="auto">
          <a:xfrm>
            <a:off x="0" y="393413"/>
            <a:ext cx="2396810"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Passnings</a:t>
            </a: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(F</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lja Jan)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9" name="Rectangle 21"/>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9186328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41473" y="4096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2054" name="AutoShape 6"/>
          <p:cNvSpPr>
            <a:spLocks noChangeArrowheads="1"/>
          </p:cNvSpPr>
          <p:nvPr/>
        </p:nvSpPr>
        <p:spPr bwMode="auto">
          <a:xfrm>
            <a:off x="1985963" y="130175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5" name="AutoShape 7"/>
          <p:cNvSpPr>
            <a:spLocks noChangeArrowheads="1"/>
          </p:cNvSpPr>
          <p:nvPr/>
        </p:nvSpPr>
        <p:spPr bwMode="auto">
          <a:xfrm>
            <a:off x="1890713" y="156210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3" name="AutoShape 5"/>
          <p:cNvSpPr>
            <a:spLocks noChangeArrowheads="1"/>
          </p:cNvSpPr>
          <p:nvPr/>
        </p:nvSpPr>
        <p:spPr bwMode="auto">
          <a:xfrm>
            <a:off x="3224213" y="1392238"/>
            <a:ext cx="95250"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2" name="AutoShape 4"/>
          <p:cNvSpPr>
            <a:spLocks noChangeArrowheads="1"/>
          </p:cNvSpPr>
          <p:nvPr/>
        </p:nvSpPr>
        <p:spPr bwMode="auto">
          <a:xfrm>
            <a:off x="3319463" y="219075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1" name="AutoShape 3"/>
          <p:cNvSpPr>
            <a:spLocks noChangeArrowheads="1"/>
          </p:cNvSpPr>
          <p:nvPr/>
        </p:nvSpPr>
        <p:spPr bwMode="auto">
          <a:xfrm>
            <a:off x="2652713" y="2281238"/>
            <a:ext cx="95250"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0" name="AutoShape 2"/>
          <p:cNvSpPr>
            <a:spLocks noChangeArrowheads="1"/>
          </p:cNvSpPr>
          <p:nvPr/>
        </p:nvSpPr>
        <p:spPr bwMode="auto">
          <a:xfrm>
            <a:off x="2481263" y="276860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7" name="AutoShape 9"/>
          <p:cNvSpPr>
            <a:spLocks noChangeArrowheads="1"/>
          </p:cNvSpPr>
          <p:nvPr/>
        </p:nvSpPr>
        <p:spPr bwMode="auto">
          <a:xfrm>
            <a:off x="1490663" y="2676525"/>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6" name="AutoShape 8"/>
          <p:cNvSpPr>
            <a:spLocks noChangeArrowheads="1"/>
          </p:cNvSpPr>
          <p:nvPr/>
        </p:nvSpPr>
        <p:spPr bwMode="auto">
          <a:xfrm>
            <a:off x="2224088" y="1824038"/>
            <a:ext cx="95250"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8" name="AutoShape 10"/>
          <p:cNvSpPr>
            <a:spLocks noChangeArrowheads="1"/>
          </p:cNvSpPr>
          <p:nvPr/>
        </p:nvSpPr>
        <p:spPr bwMode="auto">
          <a:xfrm>
            <a:off x="2357438" y="2859088"/>
            <a:ext cx="123825"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00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9" name="AutoShape 11"/>
          <p:cNvSpPr>
            <a:spLocks noChangeArrowheads="1"/>
          </p:cNvSpPr>
          <p:nvPr/>
        </p:nvSpPr>
        <p:spPr bwMode="auto">
          <a:xfrm>
            <a:off x="2319338" y="3011488"/>
            <a:ext cx="123825"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00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1" name="AutoShape 13"/>
          <p:cNvSpPr>
            <a:spLocks noChangeArrowheads="1"/>
          </p:cNvSpPr>
          <p:nvPr/>
        </p:nvSpPr>
        <p:spPr bwMode="auto">
          <a:xfrm>
            <a:off x="3414713" y="2190750"/>
            <a:ext cx="123825"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00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0" name="Oval 12"/>
          <p:cNvSpPr>
            <a:spLocks noChangeArrowheads="1"/>
          </p:cNvSpPr>
          <p:nvPr/>
        </p:nvSpPr>
        <p:spPr bwMode="auto">
          <a:xfrm>
            <a:off x="3414713" y="1392238"/>
            <a:ext cx="90487"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2" name="Freeform 14"/>
          <p:cNvSpPr>
            <a:spLocks/>
          </p:cNvSpPr>
          <p:nvPr/>
        </p:nvSpPr>
        <p:spPr bwMode="auto">
          <a:xfrm>
            <a:off x="2351088" y="2455863"/>
            <a:ext cx="231775" cy="312737"/>
          </a:xfrm>
          <a:custGeom>
            <a:avLst/>
            <a:gdLst/>
            <a:ahLst/>
            <a:cxnLst>
              <a:cxn ang="0">
                <a:pos x="145" y="492"/>
              </a:cxn>
              <a:cxn ang="0">
                <a:pos x="10" y="349"/>
              </a:cxn>
              <a:cxn ang="0">
                <a:pos x="205" y="349"/>
              </a:cxn>
              <a:cxn ang="0">
                <a:pos x="145" y="192"/>
              </a:cxn>
              <a:cxn ang="0">
                <a:pos x="355" y="177"/>
              </a:cxn>
              <a:cxn ang="0">
                <a:pos x="205" y="27"/>
              </a:cxn>
              <a:cxn ang="0">
                <a:pos x="355" y="12"/>
              </a:cxn>
            </a:cxnLst>
            <a:rect l="0" t="0" r="r" b="b"/>
            <a:pathLst>
              <a:path w="365" h="492">
                <a:moveTo>
                  <a:pt x="145" y="492"/>
                </a:moveTo>
                <a:cubicBezTo>
                  <a:pt x="72" y="432"/>
                  <a:pt x="0" y="373"/>
                  <a:pt x="10" y="349"/>
                </a:cubicBezTo>
                <a:cubicBezTo>
                  <a:pt x="20" y="325"/>
                  <a:pt x="183" y="375"/>
                  <a:pt x="205" y="349"/>
                </a:cubicBezTo>
                <a:cubicBezTo>
                  <a:pt x="227" y="323"/>
                  <a:pt x="120" y="221"/>
                  <a:pt x="145" y="192"/>
                </a:cubicBezTo>
                <a:cubicBezTo>
                  <a:pt x="170" y="163"/>
                  <a:pt x="345" y="205"/>
                  <a:pt x="355" y="177"/>
                </a:cubicBezTo>
                <a:cubicBezTo>
                  <a:pt x="365" y="149"/>
                  <a:pt x="205" y="54"/>
                  <a:pt x="205" y="27"/>
                </a:cubicBezTo>
                <a:cubicBezTo>
                  <a:pt x="205" y="0"/>
                  <a:pt x="330" y="24"/>
                  <a:pt x="355" y="12"/>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3" name="AutoShape 15"/>
          <p:cNvSpPr>
            <a:spLocks noChangeShapeType="1"/>
          </p:cNvSpPr>
          <p:nvPr/>
        </p:nvSpPr>
        <p:spPr bwMode="auto">
          <a:xfrm flipV="1">
            <a:off x="2652713" y="2281238"/>
            <a:ext cx="571500" cy="174625"/>
          </a:xfrm>
          <a:prstGeom prst="straightConnector1">
            <a:avLst/>
          </a:pr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4" name="Freeform 16"/>
          <p:cNvSpPr>
            <a:spLocks/>
          </p:cNvSpPr>
          <p:nvPr/>
        </p:nvSpPr>
        <p:spPr bwMode="auto">
          <a:xfrm>
            <a:off x="3033713" y="2092325"/>
            <a:ext cx="381000" cy="112713"/>
          </a:xfrm>
          <a:custGeom>
            <a:avLst/>
            <a:gdLst/>
            <a:ahLst/>
            <a:cxnLst>
              <a:cxn ang="0">
                <a:pos x="600" y="156"/>
              </a:cxn>
              <a:cxn ang="0">
                <a:pos x="450" y="156"/>
              </a:cxn>
              <a:cxn ang="0">
                <a:pos x="450" y="30"/>
              </a:cxn>
              <a:cxn ang="0">
                <a:pos x="300" y="156"/>
              </a:cxn>
              <a:cxn ang="0">
                <a:pos x="195" y="0"/>
              </a:cxn>
              <a:cxn ang="0">
                <a:pos x="135" y="156"/>
              </a:cxn>
              <a:cxn ang="0">
                <a:pos x="0" y="30"/>
              </a:cxn>
            </a:cxnLst>
            <a:rect l="0" t="0" r="r" b="b"/>
            <a:pathLst>
              <a:path w="600" h="177">
                <a:moveTo>
                  <a:pt x="600" y="156"/>
                </a:moveTo>
                <a:cubicBezTo>
                  <a:pt x="537" y="166"/>
                  <a:pt x="475" y="177"/>
                  <a:pt x="450" y="156"/>
                </a:cubicBezTo>
                <a:cubicBezTo>
                  <a:pt x="425" y="135"/>
                  <a:pt x="475" y="30"/>
                  <a:pt x="450" y="30"/>
                </a:cubicBezTo>
                <a:cubicBezTo>
                  <a:pt x="425" y="30"/>
                  <a:pt x="343" y="161"/>
                  <a:pt x="300" y="156"/>
                </a:cubicBezTo>
                <a:cubicBezTo>
                  <a:pt x="257" y="151"/>
                  <a:pt x="222" y="0"/>
                  <a:pt x="195" y="0"/>
                </a:cubicBezTo>
                <a:cubicBezTo>
                  <a:pt x="168" y="0"/>
                  <a:pt x="167" y="151"/>
                  <a:pt x="135" y="156"/>
                </a:cubicBezTo>
                <a:cubicBezTo>
                  <a:pt x="103" y="161"/>
                  <a:pt x="51" y="95"/>
                  <a:pt x="0" y="30"/>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5" name="Freeform 17"/>
          <p:cNvSpPr>
            <a:spLocks/>
          </p:cNvSpPr>
          <p:nvPr/>
        </p:nvSpPr>
        <p:spPr bwMode="auto">
          <a:xfrm>
            <a:off x="2652713" y="1978025"/>
            <a:ext cx="1071562" cy="576263"/>
          </a:xfrm>
          <a:custGeom>
            <a:avLst/>
            <a:gdLst/>
            <a:ahLst/>
            <a:cxnLst>
              <a:cxn ang="0">
                <a:pos x="0" y="885"/>
              </a:cxn>
              <a:cxn ang="0">
                <a:pos x="600" y="885"/>
              </a:cxn>
              <a:cxn ang="0">
                <a:pos x="1200" y="753"/>
              </a:cxn>
              <a:cxn ang="0">
                <a:pos x="1530" y="479"/>
              </a:cxn>
              <a:cxn ang="0">
                <a:pos x="1665" y="336"/>
              </a:cxn>
              <a:cxn ang="0">
                <a:pos x="1395" y="0"/>
              </a:cxn>
            </a:cxnLst>
            <a:rect l="0" t="0" r="r" b="b"/>
            <a:pathLst>
              <a:path w="1687" h="907">
                <a:moveTo>
                  <a:pt x="0" y="885"/>
                </a:moveTo>
                <a:cubicBezTo>
                  <a:pt x="200" y="896"/>
                  <a:pt x="400" y="907"/>
                  <a:pt x="600" y="885"/>
                </a:cubicBezTo>
                <a:cubicBezTo>
                  <a:pt x="800" y="863"/>
                  <a:pt x="1045" y="821"/>
                  <a:pt x="1200" y="753"/>
                </a:cubicBezTo>
                <a:cubicBezTo>
                  <a:pt x="1355" y="685"/>
                  <a:pt x="1453" y="548"/>
                  <a:pt x="1530" y="479"/>
                </a:cubicBezTo>
                <a:cubicBezTo>
                  <a:pt x="1607" y="410"/>
                  <a:pt x="1687" y="416"/>
                  <a:pt x="1665" y="336"/>
                </a:cubicBezTo>
                <a:cubicBezTo>
                  <a:pt x="1643" y="256"/>
                  <a:pt x="1519" y="128"/>
                  <a:pt x="1395" y="0"/>
                </a:cubicBezTo>
              </a:path>
            </a:pathLst>
          </a:cu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6" name="AutoShape 18"/>
          <p:cNvSpPr>
            <a:spLocks noChangeShapeType="1"/>
          </p:cNvSpPr>
          <p:nvPr/>
        </p:nvSpPr>
        <p:spPr bwMode="auto">
          <a:xfrm flipV="1">
            <a:off x="3033713" y="1978025"/>
            <a:ext cx="381000" cy="114300"/>
          </a:xfrm>
          <a:prstGeom prst="straightConnector1">
            <a:avLst/>
          </a:pr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7" name="Freeform 19"/>
          <p:cNvSpPr>
            <a:spLocks/>
          </p:cNvSpPr>
          <p:nvPr/>
        </p:nvSpPr>
        <p:spPr bwMode="auto">
          <a:xfrm>
            <a:off x="3319463" y="1768475"/>
            <a:ext cx="111125" cy="209550"/>
          </a:xfrm>
          <a:custGeom>
            <a:avLst/>
            <a:gdLst/>
            <a:ahLst/>
            <a:cxnLst>
              <a:cxn ang="0">
                <a:pos x="150" y="330"/>
              </a:cxn>
              <a:cxn ang="0">
                <a:pos x="0" y="232"/>
              </a:cxn>
              <a:cxn ang="0">
                <a:pos x="150" y="232"/>
              </a:cxn>
              <a:cxn ang="0">
                <a:pos x="0" y="89"/>
              </a:cxn>
              <a:cxn ang="0">
                <a:pos x="150" y="89"/>
              </a:cxn>
              <a:cxn ang="0">
                <a:pos x="150" y="0"/>
              </a:cxn>
            </a:cxnLst>
            <a:rect l="0" t="0" r="r" b="b"/>
            <a:pathLst>
              <a:path w="175" h="330">
                <a:moveTo>
                  <a:pt x="150" y="330"/>
                </a:moveTo>
                <a:cubicBezTo>
                  <a:pt x="75" y="289"/>
                  <a:pt x="0" y="248"/>
                  <a:pt x="0" y="232"/>
                </a:cubicBezTo>
                <a:cubicBezTo>
                  <a:pt x="0" y="216"/>
                  <a:pt x="150" y="256"/>
                  <a:pt x="150" y="232"/>
                </a:cubicBezTo>
                <a:cubicBezTo>
                  <a:pt x="150" y="208"/>
                  <a:pt x="0" y="113"/>
                  <a:pt x="0" y="89"/>
                </a:cubicBezTo>
                <a:cubicBezTo>
                  <a:pt x="0" y="65"/>
                  <a:pt x="125" y="104"/>
                  <a:pt x="150" y="89"/>
                </a:cubicBezTo>
                <a:cubicBezTo>
                  <a:pt x="175" y="74"/>
                  <a:pt x="162" y="37"/>
                  <a:pt x="150" y="0"/>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8" name="AutoShape 20"/>
          <p:cNvSpPr>
            <a:spLocks noChangeShapeType="1"/>
          </p:cNvSpPr>
          <p:nvPr/>
        </p:nvSpPr>
        <p:spPr bwMode="auto">
          <a:xfrm flipH="1">
            <a:off x="3414713" y="1482725"/>
            <a:ext cx="15875" cy="238125"/>
          </a:xfrm>
          <a:prstGeom prst="straightConnector1">
            <a:avLst/>
          </a:pr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69" name="Text Box 21"/>
          <p:cNvSpPr txBox="1">
            <a:spLocks noChangeArrowheads="1"/>
          </p:cNvSpPr>
          <p:nvPr/>
        </p:nvSpPr>
        <p:spPr bwMode="auto">
          <a:xfrm>
            <a:off x="4860033" y="457200"/>
            <a:ext cx="3960440" cy="6172200"/>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4-8 koner, 8-18 spelare, yta mellan konorna ca 6 meter + 6 meter 2-3 meter snett nedanför, ca 15-20 meter till sista konen, total längd ca 28-30 meter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Spelaren vid första konen nederst i skissen driver mot en kon och utmanar den för att spela en passning till spelaren snett nedanför, efter passningen gör spelaren en överlapp samtidigt som passningsmottagaren driver in bollen och slår en passning till första spelaren denne utmanar en försvare som startar så fort passningen till denne slås, finta och dribbla förbi kon. Spelaren som utmanat blir försvarare, försvararen blir passaren och passaren blir utmanare. Vill man ha 2 stationer som på skissen blir utmanaren försvarare och försvararen passningsspelare och passningsspelaren ställer sig sist och blir utmanare i nästa station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Utmana matchlikt, spela en distinkt passning gärna maskerat, andra spelaren ska sätta fart mot bollen, första touchen snett uppåt, upp med blicken så snabbt som möjligt, passning på fot framför kompis i vinkel, vid överlapp signalera och prata när passningen skall slås, blicken upp och se ytan, flytta bollen, ha bollen nära fötterna, tempoväxla, försvararen upp snabbt i pressavstånd, styr, aktivt fotarbete, låg tyngdpunkt, tyngden på främre delen av fötterna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Utmana mot mål och målvakt. - Utmana mot ett eller flera småmål. - Försvararen får starta felvänd och försvara på signal. - Försvararen kan starta från en annan vinkel. - Lägg till en anfallare till 2-1. - Finta framför första konen innan passning</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0"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2072" name="Rectangle 24"/>
          <p:cNvSpPr>
            <a:spLocks noChangeArrowheads="1"/>
          </p:cNvSpPr>
          <p:nvPr/>
        </p:nvSpPr>
        <p:spPr bwMode="auto">
          <a:xfrm>
            <a:off x="0" y="393413"/>
            <a:ext cx="341792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(Gerhardsson)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3" name="Rectangle 25"/>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2074" name="Rectangle 26"/>
          <p:cNvSpPr>
            <a:spLocks noChangeArrowheads="1"/>
          </p:cNvSpPr>
          <p:nvPr/>
        </p:nvSpPr>
        <p:spPr bwMode="auto">
          <a:xfrm>
            <a:off x="0" y="5505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0736272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2 V 10-13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Nickteknik med</a:t>
            </a:r>
            <a:r>
              <a:rPr kumimoji="0" lang="sv-SE" sz="3200" b="0" i="0" u="none" strike="noStrike" kern="1200" cap="none" spc="0" normalizeH="0" noProof="0" dirty="0" smtClean="0">
                <a:ln>
                  <a:noFill/>
                </a:ln>
                <a:solidFill>
                  <a:schemeClr val="tx1"/>
                </a:solidFill>
                <a:effectLst/>
                <a:uLnTx/>
                <a:uFillTx/>
                <a:latin typeface="+mn-lt"/>
                <a:ea typeface="+mn-ea"/>
                <a:cs typeface="+mn-cs"/>
              </a:rPr>
              <a:t> upphopp, </a:t>
            </a:r>
            <a:r>
              <a:rPr lang="sv-SE" sz="3200" dirty="0" smtClean="0"/>
              <a:t>aktivt</a:t>
            </a:r>
            <a:r>
              <a:rPr kumimoji="0" lang="sv-SE" sz="3200" b="0" i="0" u="none" strike="noStrike" kern="1200" cap="none" spc="0" normalizeH="0" noProof="0" dirty="0" smtClean="0">
                <a:ln>
                  <a:noFill/>
                </a:ln>
                <a:solidFill>
                  <a:schemeClr val="tx1"/>
                </a:solidFill>
                <a:effectLst/>
                <a:uLnTx/>
                <a:uFillTx/>
                <a:latin typeface="+mn-lt"/>
                <a:ea typeface="+mn-ea"/>
                <a:cs typeface="+mn-cs"/>
              </a:rPr>
              <a:t> motstånd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Avslut med</a:t>
            </a:r>
            <a:r>
              <a:rPr lang="sv-SE" sz="3200" dirty="0" smtClean="0"/>
              <a:t> aktivt motstånd i spelform</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Spelmoment med inriktning på grundförutsättningarna i anfallsspelet som speldjup, spelbredd, spelbarhet och spelavstånd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Turneringsspel med smålagsspel</a:t>
            </a:r>
            <a:r>
              <a:rPr kumimoji="0" lang="sv-SE" sz="3200" b="0" i="0" u="none" strike="noStrike" kern="1200" cap="none" spc="0" normalizeH="0" noProof="0" dirty="0" smtClean="0">
                <a:ln>
                  <a:noFill/>
                </a:ln>
                <a:solidFill>
                  <a:schemeClr val="tx1"/>
                </a:solidFill>
                <a:effectLst/>
                <a:uLnTx/>
                <a:uFillTx/>
                <a:latin typeface="+mn-lt"/>
                <a:ea typeface="+mn-ea"/>
                <a:cs typeface="+mn-cs"/>
              </a:rPr>
              <a:t> 4 min intervaller</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86497105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Instruktion vid nick</a:t>
            </a:r>
            <a:endParaRPr lang="sv-SE" dirty="0"/>
          </a:p>
        </p:txBody>
      </p:sp>
      <p:sp>
        <p:nvSpPr>
          <p:cNvPr id="3" name="textruta 2"/>
          <p:cNvSpPr txBox="1"/>
          <p:nvPr/>
        </p:nvSpPr>
        <p:spPr>
          <a:xfrm>
            <a:off x="899592" y="1340768"/>
            <a:ext cx="7416824" cy="3816429"/>
          </a:xfrm>
          <a:prstGeom prst="rect">
            <a:avLst/>
          </a:prstGeom>
          <a:noFill/>
        </p:spPr>
        <p:txBody>
          <a:bodyPr wrap="square" rtlCol="0">
            <a:spAutoFit/>
          </a:bodyPr>
          <a:lstStyle/>
          <a:p>
            <a:pPr>
              <a:buFont typeface="Arial" pitchFamily="34" charset="0"/>
              <a:buChar char="•"/>
            </a:pPr>
            <a:r>
              <a:rPr lang="sv-SE" sz="2800" dirty="0" smtClean="0"/>
              <a:t> Låg tyngdpunkt och ut med armarna från kroppen</a:t>
            </a:r>
          </a:p>
          <a:p>
            <a:pPr>
              <a:buFont typeface="Arial" pitchFamily="34" charset="0"/>
              <a:buChar char="•"/>
            </a:pPr>
            <a:r>
              <a:rPr lang="sv-SE" sz="2800" dirty="0" smtClean="0"/>
              <a:t> Halvvänd och redo</a:t>
            </a:r>
          </a:p>
          <a:p>
            <a:pPr>
              <a:buFont typeface="Arial" pitchFamily="34" charset="0"/>
              <a:buChar char="•"/>
            </a:pPr>
            <a:r>
              <a:rPr lang="sv-SE" sz="2800" dirty="0" smtClean="0"/>
              <a:t> Se alltid bollen</a:t>
            </a:r>
          </a:p>
          <a:p>
            <a:pPr>
              <a:buFont typeface="Arial" pitchFamily="34" charset="0"/>
              <a:buChar char="•"/>
            </a:pPr>
            <a:r>
              <a:rPr lang="sv-SE" sz="2800" dirty="0" smtClean="0"/>
              <a:t> Nicka högt och långt</a:t>
            </a:r>
          </a:p>
          <a:p>
            <a:pPr>
              <a:buFont typeface="Arial" pitchFamily="34" charset="0"/>
              <a:buChar char="•"/>
            </a:pPr>
            <a:r>
              <a:rPr lang="sv-SE" sz="2800" dirty="0" smtClean="0"/>
              <a:t> Placera nicken om möjligt (nickpassning)</a:t>
            </a:r>
          </a:p>
          <a:p>
            <a:pPr>
              <a:buFont typeface="Arial" pitchFamily="34" charset="0"/>
              <a:buChar char="•"/>
            </a:pPr>
            <a:r>
              <a:rPr lang="sv-SE" sz="2800" dirty="0" smtClean="0"/>
              <a:t> Värdera om man kan kliva framför eller vinna boll bakom motståndaren</a:t>
            </a:r>
          </a:p>
          <a:p>
            <a:pPr>
              <a:buFont typeface="Arial" pitchFamily="34" charset="0"/>
              <a:buChar char="•"/>
            </a:pPr>
            <a:endParaRPr lang="sv-SE" dirty="0"/>
          </a:p>
        </p:txBody>
      </p:sp>
    </p:spTree>
    <p:extLst>
      <p:ext uri="{BB962C8B-B14F-4D97-AF65-F5344CB8AC3E}">
        <p14:creationId xmlns:p14="http://schemas.microsoft.com/office/powerpoint/2010/main" val="384495588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1"/>
          <p:cNvSpPr>
            <a:spLocks noGrp="1"/>
          </p:cNvSpPr>
          <p:nvPr>
            <p:ph type="title"/>
          </p:nvPr>
        </p:nvSpPr>
        <p:spPr/>
        <p:txBody>
          <a:bodyPr/>
          <a:lstStyle/>
          <a:p>
            <a:r>
              <a:rPr lang="sv-SE" dirty="0" smtClean="0"/>
              <a:t>Instruktion vid avslut</a:t>
            </a:r>
            <a:endParaRPr lang="sv-SE" dirty="0"/>
          </a:p>
        </p:txBody>
      </p:sp>
      <p:sp>
        <p:nvSpPr>
          <p:cNvPr id="4" name="textruta 3"/>
          <p:cNvSpPr txBox="1"/>
          <p:nvPr/>
        </p:nvSpPr>
        <p:spPr>
          <a:xfrm>
            <a:off x="899592" y="1340768"/>
            <a:ext cx="7416824" cy="3108543"/>
          </a:xfrm>
          <a:prstGeom prst="rect">
            <a:avLst/>
          </a:prstGeom>
          <a:noFill/>
        </p:spPr>
        <p:txBody>
          <a:bodyPr wrap="square" rtlCol="0">
            <a:spAutoFit/>
          </a:bodyPr>
          <a:lstStyle/>
          <a:p>
            <a:pPr>
              <a:buFont typeface="Arial" pitchFamily="34" charset="0"/>
              <a:buChar char="•"/>
            </a:pPr>
            <a:r>
              <a:rPr lang="sv-SE" sz="2800" dirty="0" smtClean="0"/>
              <a:t> Spela bollen snabbt med få tillslag</a:t>
            </a:r>
          </a:p>
          <a:p>
            <a:pPr>
              <a:buFont typeface="Arial" pitchFamily="34" charset="0"/>
              <a:buChar char="•"/>
            </a:pPr>
            <a:r>
              <a:rPr lang="sv-SE" sz="2800" dirty="0" smtClean="0"/>
              <a:t> Finns läget att göra mål ta avslutet</a:t>
            </a:r>
          </a:p>
          <a:p>
            <a:pPr>
              <a:buFont typeface="Arial" pitchFamily="34" charset="0"/>
              <a:buChar char="•"/>
            </a:pPr>
            <a:r>
              <a:rPr lang="sv-SE" sz="2800" dirty="0" smtClean="0"/>
              <a:t> Maskera intentionerna</a:t>
            </a:r>
          </a:p>
          <a:p>
            <a:pPr>
              <a:buFont typeface="Arial" pitchFamily="34" charset="0"/>
              <a:buChar char="•"/>
            </a:pPr>
            <a:r>
              <a:rPr lang="sv-SE" sz="2800" dirty="0" smtClean="0"/>
              <a:t> Placera bollen efter marken i bortre hörnet</a:t>
            </a:r>
          </a:p>
          <a:p>
            <a:pPr>
              <a:buFont typeface="Arial" pitchFamily="34" charset="0"/>
              <a:buChar char="•"/>
            </a:pPr>
            <a:r>
              <a:rPr lang="sv-SE" sz="2800" dirty="0" smtClean="0"/>
              <a:t> Gå på ev. returer</a:t>
            </a:r>
          </a:p>
          <a:p>
            <a:pPr>
              <a:buFont typeface="Arial" pitchFamily="34" charset="0"/>
              <a:buChar char="•"/>
            </a:pPr>
            <a:r>
              <a:rPr lang="sv-SE" sz="2800" dirty="0" smtClean="0"/>
              <a:t> Vid medtag ta med bollen in mot mål</a:t>
            </a:r>
          </a:p>
          <a:p>
            <a:pPr>
              <a:buFont typeface="Arial" pitchFamily="34" charset="0"/>
              <a:buChar char="•"/>
            </a:pPr>
            <a:r>
              <a:rPr lang="sv-SE" sz="2800" dirty="0" smtClean="0"/>
              <a:t> Noggrannhet och matchlikt</a:t>
            </a:r>
            <a:endParaRPr lang="sv-SE" dirty="0"/>
          </a:p>
        </p:txBody>
      </p:sp>
    </p:spTree>
    <p:extLst>
      <p:ext uri="{BB962C8B-B14F-4D97-AF65-F5344CB8AC3E}">
        <p14:creationId xmlns:p14="http://schemas.microsoft.com/office/powerpoint/2010/main" val="270277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12 år  </a:t>
            </a:r>
            <a:endParaRPr lang="sv-SE" dirty="0">
              <a:solidFill>
                <a:schemeClr val="bg1"/>
              </a:solidFill>
            </a:endParaRPr>
          </a:p>
        </p:txBody>
      </p:sp>
      <p:sp>
        <p:nvSpPr>
          <p:cNvPr id="3" name="Rektangel 2"/>
          <p:cNvSpPr/>
          <p:nvPr/>
        </p:nvSpPr>
        <p:spPr>
          <a:xfrm>
            <a:off x="0" y="548680"/>
            <a:ext cx="9144000" cy="6124754"/>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9-9 (1-3-2-3) och vid 11-manna 1-4-3-3 med fokus på bollinnehav och omställningar</a:t>
            </a:r>
          </a:p>
          <a:p>
            <a:r>
              <a:rPr lang="sv-SE" sz="1400" i="1" dirty="0" smtClean="0"/>
              <a:t>Taktiskt: </a:t>
            </a:r>
            <a:r>
              <a:rPr lang="sv-SE" sz="1400" dirty="0" smtClean="0"/>
              <a:t>Förbättra anfallsprinciper, försvarsprinciper och kombinationsspel</a:t>
            </a:r>
            <a:endParaRPr lang="sv-SE" sz="1400" i="1" dirty="0" smtClean="0"/>
          </a:p>
          <a:p>
            <a:r>
              <a:rPr lang="sv-SE" sz="1400" i="1" dirty="0" smtClean="0"/>
              <a:t>Fysiskt: </a:t>
            </a:r>
            <a:r>
              <a:rPr lang="sv-SE" sz="1400" dirty="0" smtClean="0"/>
              <a:t>Förbättra snabbhet, koordination och smidighet i tävlingsform</a:t>
            </a:r>
          </a:p>
          <a:p>
            <a:r>
              <a:rPr lang="sv-SE" sz="1400" i="1" dirty="0" smtClean="0"/>
              <a:t>Tekniskt: </a:t>
            </a:r>
            <a:r>
              <a:rPr lang="sv-SE" sz="1400" dirty="0" smtClean="0"/>
              <a:t>Noggrannhet  och fart för individen och laget, mottag och passningsspelet i matchsituationer</a:t>
            </a:r>
          </a:p>
          <a:p>
            <a:r>
              <a:rPr lang="sv-SE" sz="1400" i="1" dirty="0" smtClean="0"/>
              <a:t>Psykosocialt: </a:t>
            </a:r>
            <a:r>
              <a:rPr lang="sv-SE" sz="1400" dirty="0" smtClean="0"/>
              <a:t>Arbeta med det kollektiva självförtroendet </a:t>
            </a:r>
          </a:p>
          <a:p>
            <a:r>
              <a:rPr lang="sv-SE" sz="1400" b="1" dirty="0" smtClean="0"/>
              <a:t>Mål för spelare att: </a:t>
            </a:r>
          </a:p>
          <a:p>
            <a:pPr marL="342900" indent="-342900">
              <a:buAutoNum type="arabicPeriod"/>
            </a:pPr>
            <a:r>
              <a:rPr lang="sv-SE" sz="1400" dirty="0" smtClean="0"/>
              <a:t>Att spelarna skall klara funktionell teknik med fart i matchsituation</a:t>
            </a:r>
          </a:p>
          <a:p>
            <a:pPr marL="342900" indent="-342900">
              <a:buAutoNum type="arabicPeriod"/>
            </a:pPr>
            <a:r>
              <a:rPr lang="sv-SE" sz="1400" dirty="0" smtClean="0"/>
              <a:t>Taktiska grunder i kollektivet i matcher</a:t>
            </a:r>
          </a:p>
          <a:p>
            <a:pPr marL="342900" indent="-342900">
              <a:buAutoNum type="arabicPeriod"/>
            </a:pPr>
            <a:r>
              <a:rPr lang="sv-SE" sz="1400" dirty="0" smtClean="0"/>
              <a:t>Bemästra koordination, rörelse och smidighet i fart med tävlingsmoment</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3 a 90 min. Antal spelare ca 14 Antal minuter för spel 40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25 min</a:t>
            </a:r>
          </a:p>
          <a:p>
            <a:pPr marL="342900" indent="-342900"/>
            <a:r>
              <a:rPr lang="sv-SE" sz="1400" dirty="0" smtClean="0"/>
              <a:t>Teknik/passningsövning 20 min</a:t>
            </a:r>
          </a:p>
          <a:p>
            <a:pPr marL="342900" indent="-342900"/>
            <a:r>
              <a:rPr lang="sv-SE" sz="1400" dirty="0" smtClean="0"/>
              <a:t>Spel moment 40 min </a:t>
            </a:r>
          </a:p>
          <a:p>
            <a:pPr marL="342900" indent="-342900"/>
            <a:r>
              <a:rPr lang="sv-SE" sz="1400" dirty="0" smtClean="0"/>
              <a:t>Nedvarvning och sammanfattning</a:t>
            </a:r>
          </a:p>
        </p:txBody>
      </p:sp>
    </p:spTree>
    <p:extLst>
      <p:ext uri="{BB962C8B-B14F-4D97-AF65-F5344CB8AC3E}">
        <p14:creationId xmlns:p14="http://schemas.microsoft.com/office/powerpoint/2010/main" val="4263922084"/>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descr="fotbollsplan_1193088367_9575552.gif"/>
          <p:cNvPicPr/>
          <p:nvPr/>
        </p:nvPicPr>
        <p:blipFill>
          <a:blip r:embed="rId2" cstate="print"/>
          <a:stretch>
            <a:fillRect/>
          </a:stretch>
        </p:blipFill>
        <p:spPr>
          <a:xfrm rot="5400000">
            <a:off x="-32445" y="904653"/>
            <a:ext cx="5076677"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3794" name="AutoShape 2"/>
          <p:cNvSpPr>
            <a:spLocks noChangeShapeType="1"/>
          </p:cNvSpPr>
          <p:nvPr/>
        </p:nvSpPr>
        <p:spPr bwMode="auto">
          <a:xfrm flipV="1">
            <a:off x="2166938" y="2671763"/>
            <a:ext cx="0" cy="209550"/>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795" name="AutoShape 3"/>
          <p:cNvSpPr>
            <a:spLocks noChangeShapeType="1"/>
          </p:cNvSpPr>
          <p:nvPr/>
        </p:nvSpPr>
        <p:spPr bwMode="auto">
          <a:xfrm>
            <a:off x="2166938" y="2671763"/>
            <a:ext cx="609600" cy="0"/>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796" name="AutoShape 4"/>
          <p:cNvSpPr>
            <a:spLocks noChangeShapeType="1"/>
          </p:cNvSpPr>
          <p:nvPr/>
        </p:nvSpPr>
        <p:spPr bwMode="auto">
          <a:xfrm>
            <a:off x="2776538" y="2671763"/>
            <a:ext cx="0" cy="27622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0" name="AutoShape 8"/>
          <p:cNvSpPr>
            <a:spLocks noChangeArrowheads="1"/>
          </p:cNvSpPr>
          <p:nvPr/>
        </p:nvSpPr>
        <p:spPr bwMode="auto">
          <a:xfrm>
            <a:off x="3168650" y="2138363"/>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798" name="AutoShape 6"/>
          <p:cNvSpPr>
            <a:spLocks noChangeArrowheads="1"/>
          </p:cNvSpPr>
          <p:nvPr/>
        </p:nvSpPr>
        <p:spPr bwMode="auto">
          <a:xfrm>
            <a:off x="2314575" y="1423988"/>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1" name="AutoShape 9"/>
          <p:cNvSpPr>
            <a:spLocks noChangeArrowheads="1"/>
          </p:cNvSpPr>
          <p:nvPr/>
        </p:nvSpPr>
        <p:spPr bwMode="auto">
          <a:xfrm>
            <a:off x="2166938" y="2047875"/>
            <a:ext cx="119062"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799" name="AutoShape 7"/>
          <p:cNvSpPr>
            <a:spLocks noChangeArrowheads="1"/>
          </p:cNvSpPr>
          <p:nvPr/>
        </p:nvSpPr>
        <p:spPr bwMode="auto">
          <a:xfrm>
            <a:off x="2895600" y="3038475"/>
            <a:ext cx="119063"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797" name="AutoShape 5"/>
          <p:cNvSpPr>
            <a:spLocks noChangeArrowheads="1"/>
          </p:cNvSpPr>
          <p:nvPr/>
        </p:nvSpPr>
        <p:spPr bwMode="auto">
          <a:xfrm>
            <a:off x="2895600" y="2947988"/>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2" name="AutoShape 10"/>
          <p:cNvSpPr>
            <a:spLocks noChangeArrowheads="1"/>
          </p:cNvSpPr>
          <p:nvPr/>
        </p:nvSpPr>
        <p:spPr bwMode="auto">
          <a:xfrm>
            <a:off x="2063750" y="2047875"/>
            <a:ext cx="90488" cy="95250"/>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3" name="AutoShape 11"/>
          <p:cNvSpPr>
            <a:spLocks noChangeArrowheads="1"/>
          </p:cNvSpPr>
          <p:nvPr/>
        </p:nvSpPr>
        <p:spPr bwMode="auto">
          <a:xfrm>
            <a:off x="3286125" y="2143125"/>
            <a:ext cx="90488" cy="95250"/>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4" name="AutoShape 12"/>
          <p:cNvSpPr>
            <a:spLocks noChangeShapeType="1"/>
          </p:cNvSpPr>
          <p:nvPr/>
        </p:nvSpPr>
        <p:spPr bwMode="auto">
          <a:xfrm flipV="1">
            <a:off x="3014663" y="2366963"/>
            <a:ext cx="152400" cy="51435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05" name="Freeform 13"/>
          <p:cNvSpPr>
            <a:spLocks/>
          </p:cNvSpPr>
          <p:nvPr/>
        </p:nvSpPr>
        <p:spPr bwMode="auto">
          <a:xfrm>
            <a:off x="3286125" y="2143125"/>
            <a:ext cx="90488" cy="223838"/>
          </a:xfrm>
          <a:custGeom>
            <a:avLst/>
            <a:gdLst/>
            <a:ahLst/>
            <a:cxnLst>
              <a:cxn ang="0">
                <a:pos x="0" y="0"/>
              </a:cxn>
              <a:cxn ang="0">
                <a:pos x="143" y="278"/>
              </a:cxn>
              <a:cxn ang="0">
                <a:pos x="0" y="353"/>
              </a:cxn>
            </a:cxnLst>
            <a:rect l="0" t="0" r="r" b="b"/>
            <a:pathLst>
              <a:path w="143" h="353">
                <a:moveTo>
                  <a:pt x="0" y="0"/>
                </a:moveTo>
                <a:cubicBezTo>
                  <a:pt x="71" y="109"/>
                  <a:pt x="143" y="219"/>
                  <a:pt x="143" y="278"/>
                </a:cubicBezTo>
                <a:cubicBezTo>
                  <a:pt x="143" y="337"/>
                  <a:pt x="24" y="341"/>
                  <a:pt x="0" y="353"/>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06" name="Freeform 14"/>
          <p:cNvSpPr>
            <a:spLocks/>
          </p:cNvSpPr>
          <p:nvPr/>
        </p:nvSpPr>
        <p:spPr bwMode="auto">
          <a:xfrm>
            <a:off x="3003550" y="2047875"/>
            <a:ext cx="165100" cy="319088"/>
          </a:xfrm>
          <a:custGeom>
            <a:avLst/>
            <a:gdLst/>
            <a:ahLst/>
            <a:cxnLst>
              <a:cxn ang="0">
                <a:pos x="259" y="503"/>
              </a:cxn>
              <a:cxn ang="0">
                <a:pos x="18" y="300"/>
              </a:cxn>
              <a:cxn ang="0">
                <a:pos x="153" y="286"/>
              </a:cxn>
              <a:cxn ang="0">
                <a:pos x="259" y="0"/>
              </a:cxn>
            </a:cxnLst>
            <a:rect l="0" t="0" r="r" b="b"/>
            <a:pathLst>
              <a:path w="259" h="503">
                <a:moveTo>
                  <a:pt x="259" y="503"/>
                </a:moveTo>
                <a:cubicBezTo>
                  <a:pt x="147" y="419"/>
                  <a:pt x="36" y="336"/>
                  <a:pt x="18" y="300"/>
                </a:cubicBezTo>
                <a:cubicBezTo>
                  <a:pt x="0" y="264"/>
                  <a:pt x="113" y="336"/>
                  <a:pt x="153" y="286"/>
                </a:cubicBezTo>
                <a:cubicBezTo>
                  <a:pt x="193" y="236"/>
                  <a:pt x="241" y="48"/>
                  <a:pt x="259" y="0"/>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07" name="AutoShape 15"/>
          <p:cNvSpPr>
            <a:spLocks noChangeShapeType="1"/>
          </p:cNvSpPr>
          <p:nvPr/>
        </p:nvSpPr>
        <p:spPr bwMode="auto">
          <a:xfrm flipH="1" flipV="1">
            <a:off x="3090863" y="1423988"/>
            <a:ext cx="76200" cy="57150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08" name="Oval 16"/>
          <p:cNvSpPr>
            <a:spLocks noChangeArrowheads="1"/>
          </p:cNvSpPr>
          <p:nvPr/>
        </p:nvSpPr>
        <p:spPr bwMode="auto">
          <a:xfrm>
            <a:off x="2433638" y="2786063"/>
            <a:ext cx="90487" cy="95250"/>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09" name="Oval 17"/>
          <p:cNvSpPr>
            <a:spLocks noChangeArrowheads="1"/>
          </p:cNvSpPr>
          <p:nvPr/>
        </p:nvSpPr>
        <p:spPr bwMode="auto">
          <a:xfrm>
            <a:off x="2895600" y="1423988"/>
            <a:ext cx="90488" cy="95250"/>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810" name="AutoShape 18"/>
          <p:cNvSpPr>
            <a:spLocks noChangeShapeType="1"/>
          </p:cNvSpPr>
          <p:nvPr/>
        </p:nvSpPr>
        <p:spPr bwMode="auto">
          <a:xfrm flipH="1">
            <a:off x="2433638" y="2047875"/>
            <a:ext cx="657225" cy="90488"/>
          </a:xfrm>
          <a:prstGeom prst="straightConnector1">
            <a:avLst/>
          </a:prstGeom>
          <a:noFill/>
          <a:ln w="12700">
            <a:solidFill>
              <a:srgbClr val="000000"/>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11" name="AutoShape 19"/>
          <p:cNvSpPr>
            <a:spLocks noChangeShapeType="1"/>
          </p:cNvSpPr>
          <p:nvPr/>
        </p:nvSpPr>
        <p:spPr bwMode="auto">
          <a:xfrm flipH="1">
            <a:off x="2233613" y="1514475"/>
            <a:ext cx="133350" cy="366713"/>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3812" name="Text Box 20"/>
          <p:cNvSpPr txBox="1">
            <a:spLocks noChangeArrowheads="1"/>
          </p:cNvSpPr>
          <p:nvPr/>
        </p:nvSpPr>
        <p:spPr bwMode="auto">
          <a:xfrm>
            <a:off x="5119689" y="457200"/>
            <a:ext cx="3556768" cy="5324475"/>
          </a:xfrm>
          <a:prstGeom prst="rect">
            <a:avLst/>
          </a:prstGeom>
          <a:solidFill>
            <a:srgbClr val="FFFFFF"/>
          </a:soli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2 mål, 12-20 spelare, 20 bollar, 2 koner, 2 målvakter, yta 30-40 meter, bredd 15-20 m</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övningen startar med att bollen spelas från ett led till mittenspelaren som gör en vändning och ett avslut, just när skottet avlossas spelas nästa boll upp på motsatt sida, första spelaren som avslutas blir då försvarare och ställer om för att försöka blockera skott, när så nästa spelare skjuter gör denne samma omställning. Efter passning går spelare som slagit passningen avslutare och efter avslut ställer man sig sist i ledet bakom målet vilket man avslutat mot.</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kontakt innan passningen slås, visa vart bollen skall spelas, vändning så snabbt som möjligt, ha bollen och kroppen mellan pressande spelare, avsluta med precision först, hårdhet i andra hand, snabb omställning, löpning bör ske framför för att förhindra skott</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Starta med olika typer av vändningar utan omställningar med avslut, rakt framifrån, med tänkt motståndare i ryggen, båga ut, tillbakaspel osv. lägg sen till omställningarna efter jobbat med det tekniska. - Lägg in tävlingsmoment som antal blockade skott, antal mål, antal avslut på mål osv. </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813"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3815" name="Rectangle 23"/>
          <p:cNvSpPr>
            <a:spLocks noChangeArrowheads="1"/>
          </p:cNvSpPr>
          <p:nvPr/>
        </p:nvSpPr>
        <p:spPr bwMode="auto">
          <a:xfrm>
            <a:off x="0" y="285691"/>
            <a:ext cx="2106667"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Avsluts</a:t>
            </a: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(Chelsea)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816" name="Rectangle 24"/>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3817" name="Rectangle 25"/>
          <p:cNvSpPr>
            <a:spLocks noChangeArrowheads="1"/>
          </p:cNvSpPr>
          <p:nvPr/>
        </p:nvSpPr>
        <p:spPr bwMode="auto">
          <a:xfrm>
            <a:off x="0" y="5419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9548392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descr="fotbollsplan_1193088367_9575552.gif"/>
          <p:cNvPicPr/>
          <p:nvPr/>
        </p:nvPicPr>
        <p:blipFill>
          <a:blip r:embed="rId2" cstate="print"/>
          <a:stretch>
            <a:fillRect/>
          </a:stretch>
        </p:blipFill>
        <p:spPr>
          <a:xfrm rot="5400000">
            <a:off x="39563" y="499988"/>
            <a:ext cx="5076677"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2771" name="AutoShape 3"/>
          <p:cNvSpPr>
            <a:spLocks noChangeArrowheads="1"/>
          </p:cNvSpPr>
          <p:nvPr/>
        </p:nvSpPr>
        <p:spPr bwMode="auto">
          <a:xfrm>
            <a:off x="1843088" y="1528763"/>
            <a:ext cx="95250"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2" name="AutoShape 4"/>
          <p:cNvSpPr>
            <a:spLocks noChangeArrowheads="1"/>
          </p:cNvSpPr>
          <p:nvPr/>
        </p:nvSpPr>
        <p:spPr bwMode="auto">
          <a:xfrm>
            <a:off x="3862388" y="1528763"/>
            <a:ext cx="95250"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3" name="AutoShape 5"/>
          <p:cNvSpPr>
            <a:spLocks noChangeArrowheads="1"/>
          </p:cNvSpPr>
          <p:nvPr/>
        </p:nvSpPr>
        <p:spPr bwMode="auto">
          <a:xfrm>
            <a:off x="2252663" y="1257300"/>
            <a:ext cx="95250"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4" name="AutoShape 6"/>
          <p:cNvSpPr>
            <a:spLocks noChangeArrowheads="1"/>
          </p:cNvSpPr>
          <p:nvPr/>
        </p:nvSpPr>
        <p:spPr bwMode="auto">
          <a:xfrm>
            <a:off x="2586038" y="1619250"/>
            <a:ext cx="95250"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5" name="AutoShape 7"/>
          <p:cNvSpPr>
            <a:spLocks noChangeArrowheads="1"/>
          </p:cNvSpPr>
          <p:nvPr/>
        </p:nvSpPr>
        <p:spPr bwMode="auto">
          <a:xfrm>
            <a:off x="3195638" y="2005013"/>
            <a:ext cx="95250"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0" name="AutoShape 2"/>
          <p:cNvSpPr>
            <a:spLocks noChangeArrowheads="1"/>
          </p:cNvSpPr>
          <p:nvPr/>
        </p:nvSpPr>
        <p:spPr bwMode="auto">
          <a:xfrm>
            <a:off x="2890838" y="1257300"/>
            <a:ext cx="95250"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6" name="AutoShape 8"/>
          <p:cNvSpPr>
            <a:spLocks noChangeArrowheads="1"/>
          </p:cNvSpPr>
          <p:nvPr/>
        </p:nvSpPr>
        <p:spPr bwMode="auto">
          <a:xfrm>
            <a:off x="2281238" y="1766888"/>
            <a:ext cx="95250"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79" name="Oval 11"/>
          <p:cNvSpPr>
            <a:spLocks noChangeArrowheads="1"/>
          </p:cNvSpPr>
          <p:nvPr/>
        </p:nvSpPr>
        <p:spPr bwMode="auto">
          <a:xfrm>
            <a:off x="1481138" y="1071563"/>
            <a:ext cx="85725" cy="90487"/>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80" name="Oval 12"/>
          <p:cNvSpPr>
            <a:spLocks noChangeArrowheads="1"/>
          </p:cNvSpPr>
          <p:nvPr/>
        </p:nvSpPr>
        <p:spPr bwMode="auto">
          <a:xfrm>
            <a:off x="1395413" y="1914525"/>
            <a:ext cx="85725" cy="90488"/>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78" name="Oval 10"/>
          <p:cNvSpPr>
            <a:spLocks noChangeArrowheads="1"/>
          </p:cNvSpPr>
          <p:nvPr/>
        </p:nvSpPr>
        <p:spPr bwMode="auto">
          <a:xfrm>
            <a:off x="2500313" y="1347788"/>
            <a:ext cx="85725" cy="90487"/>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81" name="Oval 13"/>
          <p:cNvSpPr>
            <a:spLocks noChangeArrowheads="1"/>
          </p:cNvSpPr>
          <p:nvPr/>
        </p:nvSpPr>
        <p:spPr bwMode="auto">
          <a:xfrm>
            <a:off x="1938338" y="1711325"/>
            <a:ext cx="85725" cy="90488"/>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85" name="Oval 17"/>
          <p:cNvSpPr>
            <a:spLocks noChangeArrowheads="1"/>
          </p:cNvSpPr>
          <p:nvPr/>
        </p:nvSpPr>
        <p:spPr bwMode="auto">
          <a:xfrm>
            <a:off x="3729038" y="2005013"/>
            <a:ext cx="85725" cy="90487"/>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82" name="Oval 14"/>
          <p:cNvSpPr>
            <a:spLocks noChangeArrowheads="1"/>
          </p:cNvSpPr>
          <p:nvPr/>
        </p:nvSpPr>
        <p:spPr bwMode="auto">
          <a:xfrm>
            <a:off x="2557463" y="1914525"/>
            <a:ext cx="85725" cy="90488"/>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77" name="Oval 9"/>
          <p:cNvSpPr>
            <a:spLocks noChangeArrowheads="1"/>
          </p:cNvSpPr>
          <p:nvPr/>
        </p:nvSpPr>
        <p:spPr bwMode="auto">
          <a:xfrm>
            <a:off x="3290888" y="1347788"/>
            <a:ext cx="85725" cy="90487"/>
          </a:xfrm>
          <a:prstGeom prst="ellipse">
            <a:avLst/>
          </a:prstGeom>
          <a:solidFill>
            <a:srgbClr val="000000"/>
          </a:solidFill>
          <a:ln w="38100">
            <a:solidFill>
              <a:srgbClr val="000000"/>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32783" name="AutoShape 15"/>
          <p:cNvSpPr>
            <a:spLocks noChangeArrowheads="1"/>
          </p:cNvSpPr>
          <p:nvPr/>
        </p:nvSpPr>
        <p:spPr bwMode="auto">
          <a:xfrm>
            <a:off x="2986088" y="1711325"/>
            <a:ext cx="114300" cy="90488"/>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solidFill>
            <a:srgbClr val="FF0000"/>
          </a:solidFill>
          <a:ln w="12700">
            <a:solidFill>
              <a:srgbClr val="FF0000"/>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97" name="AutoShape 29"/>
          <p:cNvSpPr>
            <a:spLocks noChangeArrowheads="1"/>
          </p:cNvSpPr>
          <p:nvPr/>
        </p:nvSpPr>
        <p:spPr bwMode="auto">
          <a:xfrm>
            <a:off x="1023938" y="1857375"/>
            <a:ext cx="114300" cy="90488"/>
          </a:xfrm>
          <a:prstGeom prst="plus">
            <a:avLst>
              <a:gd name="adj" fmla="val 25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96" name="AutoShape 28"/>
          <p:cNvSpPr>
            <a:spLocks noChangeArrowheads="1"/>
          </p:cNvSpPr>
          <p:nvPr/>
        </p:nvSpPr>
        <p:spPr bwMode="auto">
          <a:xfrm>
            <a:off x="4119563" y="2219325"/>
            <a:ext cx="114300" cy="90488"/>
          </a:xfrm>
          <a:prstGeom prst="plus">
            <a:avLst>
              <a:gd name="adj" fmla="val 25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84" name="AutoShape 16"/>
          <p:cNvSpPr>
            <a:spLocks noChangeArrowheads="1"/>
          </p:cNvSpPr>
          <p:nvPr/>
        </p:nvSpPr>
        <p:spPr bwMode="auto">
          <a:xfrm>
            <a:off x="2890838" y="933450"/>
            <a:ext cx="114300" cy="90488"/>
          </a:xfrm>
          <a:prstGeom prst="plus">
            <a:avLst>
              <a:gd name="adj" fmla="val 25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86" name="AutoShape 18"/>
          <p:cNvSpPr>
            <a:spLocks noChangeShapeType="1"/>
          </p:cNvSpPr>
          <p:nvPr/>
        </p:nvSpPr>
        <p:spPr bwMode="auto">
          <a:xfrm flipH="1" flipV="1">
            <a:off x="842963" y="1914525"/>
            <a:ext cx="19050" cy="1809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87" name="AutoShape 19"/>
          <p:cNvSpPr>
            <a:spLocks noChangeShapeType="1"/>
          </p:cNvSpPr>
          <p:nvPr/>
        </p:nvSpPr>
        <p:spPr bwMode="auto">
          <a:xfrm flipH="1" flipV="1">
            <a:off x="1223963" y="2095500"/>
            <a:ext cx="19050" cy="1809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88" name="AutoShape 20"/>
          <p:cNvSpPr>
            <a:spLocks noChangeShapeType="1"/>
          </p:cNvSpPr>
          <p:nvPr/>
        </p:nvSpPr>
        <p:spPr bwMode="auto">
          <a:xfrm>
            <a:off x="842963" y="1914525"/>
            <a:ext cx="400050" cy="1809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90" name="AutoShape 22"/>
          <p:cNvSpPr>
            <a:spLocks noChangeShapeType="1"/>
          </p:cNvSpPr>
          <p:nvPr/>
        </p:nvSpPr>
        <p:spPr bwMode="auto">
          <a:xfrm flipH="1" flipV="1">
            <a:off x="4471988" y="2219325"/>
            <a:ext cx="19050" cy="1809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89" name="AutoShape 21"/>
          <p:cNvSpPr>
            <a:spLocks noChangeShapeType="1"/>
          </p:cNvSpPr>
          <p:nvPr/>
        </p:nvSpPr>
        <p:spPr bwMode="auto">
          <a:xfrm flipH="1" flipV="1">
            <a:off x="3957638" y="2309813"/>
            <a:ext cx="19050" cy="180975"/>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91" name="AutoShape 23"/>
          <p:cNvSpPr>
            <a:spLocks noChangeShapeType="1"/>
          </p:cNvSpPr>
          <p:nvPr/>
        </p:nvSpPr>
        <p:spPr bwMode="auto">
          <a:xfrm flipV="1">
            <a:off x="3957638" y="2219325"/>
            <a:ext cx="514350" cy="90488"/>
          </a:xfrm>
          <a:prstGeom prst="straightConnector1">
            <a:avLst/>
          </a:prstGeom>
          <a:noFill/>
          <a:ln w="1270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792" name="AutoShape 24"/>
          <p:cNvSpPr>
            <a:spLocks noChangeShapeType="1"/>
          </p:cNvSpPr>
          <p:nvPr/>
        </p:nvSpPr>
        <p:spPr bwMode="auto">
          <a:xfrm flipV="1">
            <a:off x="1938338" y="1347788"/>
            <a:ext cx="314325" cy="180975"/>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2793" name="AutoShape 25"/>
          <p:cNvSpPr>
            <a:spLocks noChangeShapeType="1"/>
          </p:cNvSpPr>
          <p:nvPr/>
        </p:nvSpPr>
        <p:spPr bwMode="auto">
          <a:xfrm>
            <a:off x="2281238" y="1347788"/>
            <a:ext cx="276225" cy="271462"/>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2794" name="Freeform 26"/>
          <p:cNvSpPr>
            <a:spLocks/>
          </p:cNvSpPr>
          <p:nvPr/>
        </p:nvSpPr>
        <p:spPr bwMode="auto">
          <a:xfrm>
            <a:off x="2108200" y="1833563"/>
            <a:ext cx="173038" cy="171450"/>
          </a:xfrm>
          <a:custGeom>
            <a:avLst/>
            <a:gdLst/>
            <a:ahLst/>
            <a:cxnLst>
              <a:cxn ang="0">
                <a:pos x="272" y="39"/>
              </a:cxn>
              <a:cxn ang="0">
                <a:pos x="32" y="39"/>
              </a:cxn>
              <a:cxn ang="0">
                <a:pos x="77" y="271"/>
              </a:cxn>
            </a:cxnLst>
            <a:rect l="0" t="0" r="r" b="b"/>
            <a:pathLst>
              <a:path w="272" h="271">
                <a:moveTo>
                  <a:pt x="272" y="39"/>
                </a:moveTo>
                <a:cubicBezTo>
                  <a:pt x="168" y="19"/>
                  <a:pt x="64" y="0"/>
                  <a:pt x="32" y="39"/>
                </a:cubicBezTo>
                <a:cubicBezTo>
                  <a:pt x="0" y="78"/>
                  <a:pt x="70" y="232"/>
                  <a:pt x="77" y="271"/>
                </a:cubicBezTo>
              </a:path>
            </a:pathLst>
          </a:custGeom>
          <a:noFill/>
          <a:ln w="12700">
            <a:solidFill>
              <a:srgbClr val="F2F2F2"/>
            </a:solidFill>
            <a:prstDash val="sysDot"/>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2795" name="AutoShape 27"/>
          <p:cNvSpPr>
            <a:spLocks noChangeShapeType="1"/>
          </p:cNvSpPr>
          <p:nvPr/>
        </p:nvSpPr>
        <p:spPr bwMode="auto">
          <a:xfrm flipH="1">
            <a:off x="2252663" y="1619250"/>
            <a:ext cx="304800" cy="47625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2798" name="Text Box 30"/>
          <p:cNvSpPr txBox="1">
            <a:spLocks noChangeArrowheads="1"/>
          </p:cNvSpPr>
          <p:nvPr/>
        </p:nvSpPr>
        <p:spPr bwMode="auto">
          <a:xfrm>
            <a:off x="5253038" y="642938"/>
            <a:ext cx="3711450" cy="5219700"/>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Halvplan, 3 mål, 3 målvakter, 15-17 spelare, Målen invridna som på skissen, 7-7+1 (joker)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Ett lag skall äga bollen med max 2 tillslag, de får använda joker och målvakterna i spelet. Det andra laget jagar boll och när bollvinst sker så får man direkt gå på avslut i vilket av de tre målen man vill, jokern får också göra mål alla har då fritt tillslag, Målvakt bör inte gå för långt ut(ca 3 m från mållinjen)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Bollhållande lag: var alltid spelbar, försök veta vart bollen skall spelas innan mottag, noggrann första touch, utnyttja hela planen, var alltid i rörelse, orientera omgivningen och sök fria ytor.</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Jagande lag:</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jobba ihop, prata med varandra, var snabb i förflyttningarna, vid bollvinst värdera vilket mål som är attraktivast, värdera snabbt avslut eller behålla bollen,</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Allmänt:</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ställ om snabbt vid bollvinst eller förlust, prata med varandra med och utan boll, spela bollen efter marken, ta alltid ny position efter passning</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Fler spelare på samma yta kräver snabbare beslut med boll, reglera ytan i förhållande till spelare och antal avslut med en strävan att komma ofta till avslut. - Man kan ha fler jokrar för att spelarna skall få jobba hårdare för att erövra boll. - Fritt tillslag på bollhållande lag. - Måste dribbla en spelare innan man gör mål efter erövring av boll</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99" name="Text Box 31"/>
          <p:cNvSpPr txBox="1">
            <a:spLocks noChangeArrowheads="1"/>
          </p:cNvSpPr>
          <p:nvPr/>
        </p:nvSpPr>
        <p:spPr bwMode="auto">
          <a:xfrm>
            <a:off x="0" y="332656"/>
            <a:ext cx="2438400" cy="333375"/>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sv-SE" sz="1400" b="1" dirty="0" smtClean="0">
                <a:latin typeface="Comic Sans MS" pitchFamily="66" charset="0"/>
                <a:ea typeface="Calibri" pitchFamily="34" charset="0"/>
                <a:cs typeface="Arial" pitchFamily="34" charset="0"/>
              </a:rPr>
              <a:t>avslutsö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(Real Madrid)</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800" name="Rectangle 3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6200" algn="l"/>
              </a:tabLst>
            </a:pP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86200" algn="l"/>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802" name="Rectangle 3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6200" algn="l"/>
              </a:tabLst>
            </a:pPr>
            <a:r>
              <a:rPr kumimoji="0" lang="sv-SE" sz="900" b="0" i="0" u="none" strike="noStrike" cap="none" normalizeH="0" baseline="0" dirty="0" smtClean="0">
                <a:ln>
                  <a:noFill/>
                </a:ln>
                <a:solidFill>
                  <a:schemeClr val="tx1"/>
                </a:solidFill>
                <a:effectLst/>
                <a:latin typeface="Arial" pitchFamily="34" charset="0"/>
                <a:cs typeface="Arial" pitchFamily="34" charset="0"/>
              </a:rPr>
              <a:t/>
            </a:r>
            <a:br>
              <a:rPr kumimoji="0" lang="sv-SE" sz="900" b="0" i="0" u="none" strike="noStrike" cap="none" normalizeH="0" baseline="0" dirty="0" smtClean="0">
                <a:ln>
                  <a:noFill/>
                </a:ln>
                <a:solidFill>
                  <a:schemeClr val="tx1"/>
                </a:solidFill>
                <a:effectLst/>
                <a:latin typeface="Arial" pitchFamily="34" charset="0"/>
                <a:cs typeface="Arial" pitchFamily="34" charset="0"/>
              </a:rPr>
            </a:b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86200" algn="l"/>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804" name="Rectangle 3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2805" name="Rectangle 37"/>
          <p:cNvSpPr>
            <a:spLocks noChangeArrowheads="1"/>
          </p:cNvSpPr>
          <p:nvPr/>
        </p:nvSpPr>
        <p:spPr bwMode="auto">
          <a:xfrm>
            <a:off x="0" y="4962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6200" algn="l"/>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0799059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2"/>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3 v 15-23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3"/>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Långa passningar och inlägg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a:t>2</a:t>
            </a:r>
            <a:r>
              <a:rPr lang="sv-SE" sz="3200" dirty="0" smtClean="0"/>
              <a:t>-1 och 3-1 med avslut mot mål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Försvarsnick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Klareringar </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Spel 4-4</a:t>
            </a:r>
            <a:r>
              <a:rPr kumimoji="0" lang="sv-SE" sz="3200" b="0" i="0" u="none" strike="noStrike" kern="1200" cap="none" spc="0" normalizeH="0" noProof="0" dirty="0" smtClean="0">
                <a:ln>
                  <a:noFill/>
                </a:ln>
                <a:solidFill>
                  <a:schemeClr val="tx1"/>
                </a:solidFill>
                <a:effectLst/>
                <a:uLnTx/>
                <a:uFillTx/>
                <a:latin typeface="+mn-lt"/>
                <a:ea typeface="+mn-ea"/>
                <a:cs typeface="+mn-cs"/>
              </a:rPr>
              <a:t> </a:t>
            </a:r>
            <a:r>
              <a:rPr lang="sv-SE" sz="3200" dirty="0" smtClean="0"/>
              <a:t>med 2 min intervaller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76515473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Instruktion vid inlägg</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3"/>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baseline="0" noProof="0" dirty="0" smtClean="0">
                <a:ln>
                  <a:noFill/>
                </a:ln>
                <a:solidFill>
                  <a:schemeClr val="tx1"/>
                </a:solidFill>
                <a:effectLst/>
                <a:uLnTx/>
                <a:uFillTx/>
                <a:latin typeface="+mn-lt"/>
                <a:ea typeface="+mn-ea"/>
                <a:cs typeface="+mn-cs"/>
              </a:rPr>
              <a:t>Stödjebenet</a:t>
            </a:r>
            <a:r>
              <a:rPr kumimoji="0" lang="sv-SE" sz="2800" b="0" i="0" u="none" strike="noStrike" kern="1200" cap="none" spc="0" normalizeH="0" noProof="0" dirty="0" smtClean="0">
                <a:ln>
                  <a:noFill/>
                </a:ln>
                <a:solidFill>
                  <a:schemeClr val="tx1"/>
                </a:solidFill>
                <a:effectLst/>
                <a:uLnTx/>
                <a:uFillTx/>
                <a:latin typeface="+mn-lt"/>
                <a:ea typeface="+mn-ea"/>
                <a:cs typeface="+mn-cs"/>
              </a:rPr>
              <a:t> bredvid bollen med tårna pekande inåt mot planen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baseline="0" dirty="0" smtClean="0"/>
              <a:t>Variera skruvat,</a:t>
            </a:r>
            <a:r>
              <a:rPr lang="sv-SE" sz="2800" dirty="0" smtClean="0"/>
              <a:t> vrist, efter marken osv.</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baseline="0" noProof="0" dirty="0" smtClean="0">
                <a:ln>
                  <a:noFill/>
                </a:ln>
                <a:solidFill>
                  <a:schemeClr val="tx1"/>
                </a:solidFill>
                <a:effectLst/>
                <a:uLnTx/>
                <a:uFillTx/>
                <a:latin typeface="+mn-lt"/>
                <a:ea typeface="+mn-ea"/>
                <a:cs typeface="+mn-cs"/>
              </a:rPr>
              <a:t>1:a löpningen</a:t>
            </a:r>
            <a:r>
              <a:rPr kumimoji="0" lang="sv-SE" sz="2800" b="0" i="0" u="none" strike="noStrike" kern="1200" cap="none" spc="0" normalizeH="0" noProof="0" dirty="0" smtClean="0">
                <a:ln>
                  <a:noFill/>
                </a:ln>
                <a:solidFill>
                  <a:schemeClr val="tx1"/>
                </a:solidFill>
                <a:effectLst/>
                <a:uLnTx/>
                <a:uFillTx/>
                <a:latin typeface="+mn-lt"/>
                <a:ea typeface="+mn-ea"/>
                <a:cs typeface="+mn-cs"/>
              </a:rPr>
              <a:t> mot 1:a stolpen när inläggare tittar på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2:a löpningen när bollen är i luften och bakre ytan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noProof="0" dirty="0" smtClean="0">
                <a:ln>
                  <a:noFill/>
                </a:ln>
                <a:solidFill>
                  <a:schemeClr val="tx1"/>
                </a:solidFill>
                <a:effectLst/>
                <a:uLnTx/>
                <a:uFillTx/>
                <a:latin typeface="+mn-lt"/>
                <a:ea typeface="+mn-ea"/>
                <a:cs typeface="+mn-cs"/>
              </a:rPr>
              <a:t>3:e löpningen på bakre ytan, bakom 2:a löpningen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baseline="0" dirty="0" smtClean="0"/>
              <a:t>Använd farten mot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noProof="0" dirty="0" smtClean="0">
                <a:ln>
                  <a:noFill/>
                </a:ln>
                <a:solidFill>
                  <a:schemeClr val="tx1"/>
                </a:solidFill>
                <a:effectLst/>
                <a:uLnTx/>
                <a:uFillTx/>
                <a:latin typeface="+mn-lt"/>
                <a:ea typeface="+mn-ea"/>
                <a:cs typeface="+mn-cs"/>
              </a:rPr>
              <a:t>Nicka i riktningen vart bollen kom ifrån</a:t>
            </a:r>
            <a:endParaRPr kumimoji="0" lang="sv-SE"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58649228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Instruktion vid klarering</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3"/>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baseline="0" noProof="0" dirty="0" smtClean="0">
                <a:ln>
                  <a:noFill/>
                </a:ln>
                <a:solidFill>
                  <a:schemeClr val="tx1"/>
                </a:solidFill>
                <a:effectLst/>
                <a:uLnTx/>
                <a:uFillTx/>
                <a:latin typeface="+mn-lt"/>
                <a:ea typeface="+mn-ea"/>
                <a:cs typeface="+mn-cs"/>
              </a:rPr>
              <a:t>Högt</a:t>
            </a:r>
            <a:r>
              <a:rPr kumimoji="0" lang="sv-SE" sz="2800" b="0" i="0" u="none" strike="noStrike" kern="1200" cap="none" spc="0" normalizeH="0" noProof="0" dirty="0" smtClean="0">
                <a:ln>
                  <a:noFill/>
                </a:ln>
                <a:solidFill>
                  <a:schemeClr val="tx1"/>
                </a:solidFill>
                <a:effectLst/>
                <a:uLnTx/>
                <a:uFillTx/>
                <a:latin typeface="+mn-lt"/>
                <a:ea typeface="+mn-ea"/>
                <a:cs typeface="+mn-cs"/>
              </a:rPr>
              <a:t> och långt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baseline="0" dirty="0" smtClean="0"/>
              <a:t>Mot</a:t>
            </a:r>
            <a:r>
              <a:rPr lang="sv-SE" sz="2800" dirty="0" smtClean="0"/>
              <a:t> kanterna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Om det finns möjlighet spela uppmuntra det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2800" dirty="0" smtClean="0"/>
              <a:t>Fokus på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2800" b="0" i="0" u="none" strike="noStrike" kern="1200" cap="none" spc="0" normalizeH="0" baseline="0" noProof="0" dirty="0" smtClean="0">
                <a:ln>
                  <a:noFill/>
                </a:ln>
                <a:solidFill>
                  <a:schemeClr val="tx1"/>
                </a:solidFill>
                <a:effectLst/>
                <a:uLnTx/>
                <a:uFillTx/>
                <a:latin typeface="+mn-lt"/>
                <a:ea typeface="+mn-ea"/>
                <a:cs typeface="+mn-cs"/>
              </a:rPr>
              <a:t>Om möjligt fall i ner i plan för att jobba mot bollen</a:t>
            </a:r>
            <a:endParaRPr kumimoji="0" lang="sv-SE"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26169230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4 v 33-37</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Nick i steget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Olika typer av vändningar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Omställningsspel 3-2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 med fokus på centrering och överflyttning i försvarsspelet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27716936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Instruktion vid nick</a:t>
            </a:r>
            <a:r>
              <a:rPr kumimoji="0" lang="sv-SE" sz="4400" b="0" i="0" u="none" strike="noStrike" kern="1200" cap="none" spc="0" normalizeH="0" noProof="0" dirty="0" smtClean="0">
                <a:ln>
                  <a:noFill/>
                </a:ln>
                <a:solidFill>
                  <a:schemeClr val="tx1"/>
                </a:solidFill>
                <a:effectLst/>
                <a:uLnTx/>
                <a:uFillTx/>
                <a:latin typeface="+mj-lt"/>
                <a:ea typeface="+mj-ea"/>
                <a:cs typeface="+mj-cs"/>
              </a:rPr>
              <a:t> i steget</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Kom med fart mot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Blick på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Hoppa i steget, stanna inte till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Nicka varifrån bollen kommer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Nicka neråt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8947788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Instruktion vid vändningar</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Vänd snabbt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Blick på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Blicken upp direkt efter vändning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Tempoväxla ifrån efter vändning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Skydda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Inlevelse och matchlikt i varje vändning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4402713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5" name="AutoShape 9"/>
          <p:cNvSpPr>
            <a:spLocks noChangeArrowheads="1"/>
          </p:cNvSpPr>
          <p:nvPr/>
        </p:nvSpPr>
        <p:spPr bwMode="auto">
          <a:xfrm>
            <a:off x="3481388" y="247650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6" name="AutoShape 10"/>
          <p:cNvSpPr>
            <a:spLocks noChangeArrowheads="1"/>
          </p:cNvSpPr>
          <p:nvPr/>
        </p:nvSpPr>
        <p:spPr bwMode="auto">
          <a:xfrm>
            <a:off x="500063" y="247650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31" name="AutoShape 15"/>
          <p:cNvSpPr>
            <a:spLocks noChangeArrowheads="1"/>
          </p:cNvSpPr>
          <p:nvPr/>
        </p:nvSpPr>
        <p:spPr bwMode="auto">
          <a:xfrm>
            <a:off x="1962150" y="12763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4" name="AutoShape 8"/>
          <p:cNvSpPr>
            <a:spLocks noChangeArrowheads="1"/>
          </p:cNvSpPr>
          <p:nvPr/>
        </p:nvSpPr>
        <p:spPr bwMode="auto">
          <a:xfrm>
            <a:off x="2152650" y="2738438"/>
            <a:ext cx="90488"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1" name="AutoShape 5"/>
          <p:cNvSpPr>
            <a:spLocks noChangeArrowheads="1"/>
          </p:cNvSpPr>
          <p:nvPr/>
        </p:nvSpPr>
        <p:spPr bwMode="auto">
          <a:xfrm>
            <a:off x="1657350" y="2738438"/>
            <a:ext cx="90488"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3" name="AutoShape 7"/>
          <p:cNvSpPr>
            <a:spLocks noChangeArrowheads="1"/>
          </p:cNvSpPr>
          <p:nvPr/>
        </p:nvSpPr>
        <p:spPr bwMode="auto">
          <a:xfrm>
            <a:off x="1657350" y="2219325"/>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2" name="AutoShape 6"/>
          <p:cNvSpPr>
            <a:spLocks noChangeArrowheads="1"/>
          </p:cNvSpPr>
          <p:nvPr/>
        </p:nvSpPr>
        <p:spPr bwMode="auto">
          <a:xfrm>
            <a:off x="2152650" y="2219325"/>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0" name="AutoShape 4"/>
          <p:cNvSpPr>
            <a:spLocks noChangeArrowheads="1"/>
          </p:cNvSpPr>
          <p:nvPr/>
        </p:nvSpPr>
        <p:spPr bwMode="auto">
          <a:xfrm>
            <a:off x="1962150" y="36766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8" name="AutoShape 12"/>
          <p:cNvSpPr>
            <a:spLocks noChangeArrowheads="1"/>
          </p:cNvSpPr>
          <p:nvPr/>
        </p:nvSpPr>
        <p:spPr bwMode="auto">
          <a:xfrm>
            <a:off x="3140075" y="34099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9" name="AutoShape 13"/>
          <p:cNvSpPr>
            <a:spLocks noChangeArrowheads="1"/>
          </p:cNvSpPr>
          <p:nvPr/>
        </p:nvSpPr>
        <p:spPr bwMode="auto">
          <a:xfrm>
            <a:off x="776288" y="340995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30" name="AutoShape 14"/>
          <p:cNvSpPr>
            <a:spLocks noChangeArrowheads="1"/>
          </p:cNvSpPr>
          <p:nvPr/>
        </p:nvSpPr>
        <p:spPr bwMode="auto">
          <a:xfrm>
            <a:off x="1081088" y="1609725"/>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27" name="AutoShape 11"/>
          <p:cNvSpPr>
            <a:spLocks noChangeArrowheads="1"/>
          </p:cNvSpPr>
          <p:nvPr/>
        </p:nvSpPr>
        <p:spPr bwMode="auto">
          <a:xfrm>
            <a:off x="2925763" y="1519238"/>
            <a:ext cx="90487"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832" name="Freeform 16"/>
          <p:cNvSpPr>
            <a:spLocks/>
          </p:cNvSpPr>
          <p:nvPr/>
        </p:nvSpPr>
        <p:spPr bwMode="auto">
          <a:xfrm>
            <a:off x="2041525" y="2455863"/>
            <a:ext cx="1374775" cy="384175"/>
          </a:xfrm>
          <a:custGeom>
            <a:avLst/>
            <a:gdLst/>
            <a:ahLst/>
            <a:cxnLst>
              <a:cxn ang="0">
                <a:pos x="2164" y="175"/>
              </a:cxn>
              <a:cxn ang="0">
                <a:pos x="2014" y="32"/>
              </a:cxn>
              <a:cxn ang="0">
                <a:pos x="1873" y="250"/>
              </a:cxn>
              <a:cxn ang="0">
                <a:pos x="1730" y="32"/>
              </a:cxn>
              <a:cxn ang="0">
                <a:pos x="1536" y="265"/>
              </a:cxn>
              <a:cxn ang="0">
                <a:pos x="1393" y="32"/>
              </a:cxn>
              <a:cxn ang="0">
                <a:pos x="1204" y="175"/>
              </a:cxn>
              <a:cxn ang="0">
                <a:pos x="1054" y="32"/>
              </a:cxn>
              <a:cxn ang="0">
                <a:pos x="904" y="265"/>
              </a:cxn>
              <a:cxn ang="0">
                <a:pos x="679" y="32"/>
              </a:cxn>
              <a:cxn ang="0">
                <a:pos x="574" y="280"/>
              </a:cxn>
              <a:cxn ang="0">
                <a:pos x="318" y="32"/>
              </a:cxn>
              <a:cxn ang="0">
                <a:pos x="318" y="250"/>
              </a:cxn>
              <a:cxn ang="0">
                <a:pos x="20" y="32"/>
              </a:cxn>
              <a:cxn ang="0">
                <a:pos x="439" y="444"/>
              </a:cxn>
              <a:cxn ang="0">
                <a:pos x="499" y="325"/>
              </a:cxn>
              <a:cxn ang="0">
                <a:pos x="634" y="444"/>
              </a:cxn>
              <a:cxn ang="0">
                <a:pos x="799" y="295"/>
              </a:cxn>
              <a:cxn ang="0">
                <a:pos x="979" y="444"/>
              </a:cxn>
              <a:cxn ang="0">
                <a:pos x="1069" y="265"/>
              </a:cxn>
              <a:cxn ang="0">
                <a:pos x="1234" y="444"/>
              </a:cxn>
              <a:cxn ang="0">
                <a:pos x="1393" y="340"/>
              </a:cxn>
              <a:cxn ang="0">
                <a:pos x="1536" y="587"/>
              </a:cxn>
              <a:cxn ang="0">
                <a:pos x="1730" y="444"/>
              </a:cxn>
            </a:cxnLst>
            <a:rect l="0" t="0" r="r" b="b"/>
            <a:pathLst>
              <a:path w="2164" h="604">
                <a:moveTo>
                  <a:pt x="2164" y="175"/>
                </a:moveTo>
                <a:cubicBezTo>
                  <a:pt x="2113" y="97"/>
                  <a:pt x="2062" y="20"/>
                  <a:pt x="2014" y="32"/>
                </a:cubicBezTo>
                <a:cubicBezTo>
                  <a:pt x="1966" y="44"/>
                  <a:pt x="1920" y="250"/>
                  <a:pt x="1873" y="250"/>
                </a:cubicBezTo>
                <a:cubicBezTo>
                  <a:pt x="1826" y="250"/>
                  <a:pt x="1786" y="30"/>
                  <a:pt x="1730" y="32"/>
                </a:cubicBezTo>
                <a:cubicBezTo>
                  <a:pt x="1674" y="34"/>
                  <a:pt x="1592" y="265"/>
                  <a:pt x="1536" y="265"/>
                </a:cubicBezTo>
                <a:cubicBezTo>
                  <a:pt x="1480" y="265"/>
                  <a:pt x="1448" y="47"/>
                  <a:pt x="1393" y="32"/>
                </a:cubicBezTo>
                <a:cubicBezTo>
                  <a:pt x="1338" y="17"/>
                  <a:pt x="1260" y="175"/>
                  <a:pt x="1204" y="175"/>
                </a:cubicBezTo>
                <a:cubicBezTo>
                  <a:pt x="1148" y="175"/>
                  <a:pt x="1104" y="17"/>
                  <a:pt x="1054" y="32"/>
                </a:cubicBezTo>
                <a:cubicBezTo>
                  <a:pt x="1004" y="47"/>
                  <a:pt x="966" y="265"/>
                  <a:pt x="904" y="265"/>
                </a:cubicBezTo>
                <a:cubicBezTo>
                  <a:pt x="842" y="265"/>
                  <a:pt x="734" y="29"/>
                  <a:pt x="679" y="32"/>
                </a:cubicBezTo>
                <a:cubicBezTo>
                  <a:pt x="624" y="35"/>
                  <a:pt x="634" y="280"/>
                  <a:pt x="574" y="280"/>
                </a:cubicBezTo>
                <a:cubicBezTo>
                  <a:pt x="514" y="280"/>
                  <a:pt x="361" y="37"/>
                  <a:pt x="318" y="32"/>
                </a:cubicBezTo>
                <a:cubicBezTo>
                  <a:pt x="275" y="27"/>
                  <a:pt x="368" y="250"/>
                  <a:pt x="318" y="250"/>
                </a:cubicBezTo>
                <a:cubicBezTo>
                  <a:pt x="268" y="250"/>
                  <a:pt x="0" y="0"/>
                  <a:pt x="20" y="32"/>
                </a:cubicBezTo>
                <a:cubicBezTo>
                  <a:pt x="40" y="64"/>
                  <a:pt x="359" y="395"/>
                  <a:pt x="439" y="444"/>
                </a:cubicBezTo>
                <a:cubicBezTo>
                  <a:pt x="519" y="493"/>
                  <a:pt x="467" y="325"/>
                  <a:pt x="499" y="325"/>
                </a:cubicBezTo>
                <a:cubicBezTo>
                  <a:pt x="531" y="325"/>
                  <a:pt x="584" y="449"/>
                  <a:pt x="634" y="444"/>
                </a:cubicBezTo>
                <a:cubicBezTo>
                  <a:pt x="684" y="439"/>
                  <a:pt x="742" y="295"/>
                  <a:pt x="799" y="295"/>
                </a:cubicBezTo>
                <a:cubicBezTo>
                  <a:pt x="856" y="295"/>
                  <a:pt x="934" y="449"/>
                  <a:pt x="979" y="444"/>
                </a:cubicBezTo>
                <a:cubicBezTo>
                  <a:pt x="1024" y="439"/>
                  <a:pt x="1027" y="265"/>
                  <a:pt x="1069" y="265"/>
                </a:cubicBezTo>
                <a:cubicBezTo>
                  <a:pt x="1111" y="265"/>
                  <a:pt x="1180" y="431"/>
                  <a:pt x="1234" y="444"/>
                </a:cubicBezTo>
                <a:cubicBezTo>
                  <a:pt x="1288" y="457"/>
                  <a:pt x="1343" y="316"/>
                  <a:pt x="1393" y="340"/>
                </a:cubicBezTo>
                <a:cubicBezTo>
                  <a:pt x="1443" y="364"/>
                  <a:pt x="1480" y="570"/>
                  <a:pt x="1536" y="587"/>
                </a:cubicBezTo>
                <a:cubicBezTo>
                  <a:pt x="1592" y="604"/>
                  <a:pt x="1661" y="524"/>
                  <a:pt x="1730" y="444"/>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4833" name="AutoShape 17"/>
          <p:cNvSpPr>
            <a:spLocks noChangeShapeType="1"/>
          </p:cNvSpPr>
          <p:nvPr/>
        </p:nvSpPr>
        <p:spPr bwMode="auto">
          <a:xfrm flipV="1">
            <a:off x="3140075" y="2643188"/>
            <a:ext cx="433388" cy="95250"/>
          </a:xfrm>
          <a:prstGeom prst="straightConnector1">
            <a:avLst/>
          </a:pr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4834" name="Text Box 18"/>
          <p:cNvSpPr txBox="1">
            <a:spLocks noChangeArrowheads="1"/>
          </p:cNvSpPr>
          <p:nvPr/>
        </p:nvSpPr>
        <p:spPr bwMode="auto">
          <a:xfrm>
            <a:off x="4716016" y="804863"/>
            <a:ext cx="4248472" cy="4981575"/>
          </a:xfrm>
          <a:prstGeom prst="rect">
            <a:avLst/>
          </a:prstGeom>
          <a:solidFill>
            <a:srgbClr val="FFFFFF"/>
          </a:soli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12-18 koner, kvadrat i mitten 4*4 meter, från kvadrat till ytterkoner ca 12-16 meter, spelarna grupperar sig 2-2 vid varje kon med en boll</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 X1 driver in i kvadraten, väl i kvadraten gör en vändning driv med andra foten ner till utgångspunkten, lämna över bollen till X2</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b)x3 möter bollen vänder upp och driver in i kvadraten för en vändning driver ner med andra foten, x3 spelar sen x4 för ett väggspel med en klar tempoväxling springer x3 efter bollen medans x4 tar en ny position mellan utgångskon och mitten kvadraten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 Driv med många touch på bollen, upp med blicken, ha låg tyngdpunkt, ut med armarna från kroppen, hitta en rytm, upp med blicken i kvadraten, krocka inte, vändningarna skall ske med en touch i efterföljande riktning, matchlikt</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 avledande löpningar innan medtag, mjuk i knäna och låg tyngdpunkt så ett följsamt medtag blir möjligt, medtag i riktningen mot kvadraten, titta upp innan väggspelet, x4 visar vinkel och spelar ner bollen på ytan nedåt, bollen skall ej studsa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se även övning 1.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driv med utsida till utsida bägge fötter, framåt mot kvadraten, baklänges tillbaka, olika finter i mitten, trixa med olika kroppsdelar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 Möt med tilltänkt motståndare i ryggen, halvvänd i vinkel, visa vinkel (x3) få bollen på bortre fot spela tillbaka löp in i yta rättvänd få bollen. Variera väggspelet med bortre fot, utsida fot, bli rättvänd mm.</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35"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4837" name="Rectangle 21"/>
          <p:cNvSpPr>
            <a:spLocks noChangeArrowheads="1"/>
          </p:cNvSpPr>
          <p:nvPr/>
        </p:nvSpPr>
        <p:spPr bwMode="auto">
          <a:xfrm>
            <a:off x="0" y="424190"/>
            <a:ext cx="236154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400" b="1" i="1"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Driva </a:t>
            </a:r>
            <a:r>
              <a:rPr lang="sv-SE" sz="1400" b="1" i="1" dirty="0" smtClean="0">
                <a:latin typeface="Comic Sans MS" pitchFamily="66" charset="0"/>
                <a:ea typeface="Calibri" pitchFamily="34" charset="0"/>
                <a:cs typeface="Arial" pitchFamily="34" charset="0"/>
              </a:rPr>
              <a:t>vända</a:t>
            </a:r>
            <a:r>
              <a:rPr kumimoji="0" lang="sv-SE" sz="1400" b="1"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a:t>
            </a:r>
            <a:r>
              <a:rPr kumimoji="0" lang="sv-SE" sz="1400" b="1" i="1"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a:t>
            </a:r>
            <a:r>
              <a:rPr kumimoji="0" lang="sv-SE" sz="1200" b="0"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(solen)</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1" name="Bildobjekt 20" descr="fotbollsplan_1193088367_9575552.gif"/>
          <p:cNvPicPr/>
          <p:nvPr/>
        </p:nvPicPr>
        <p:blipFill>
          <a:blip r:embed="rId2" cstate="print"/>
          <a:stretch>
            <a:fillRect/>
          </a:stretch>
        </p:blipFill>
        <p:spPr>
          <a:xfrm rot="5400000">
            <a:off x="-185489" y="5810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22" name="AutoShape 9"/>
          <p:cNvSpPr>
            <a:spLocks noChangeArrowheads="1"/>
          </p:cNvSpPr>
          <p:nvPr/>
        </p:nvSpPr>
        <p:spPr bwMode="auto">
          <a:xfrm>
            <a:off x="3633788" y="262890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3" name="AutoShape 10"/>
          <p:cNvSpPr>
            <a:spLocks noChangeArrowheads="1"/>
          </p:cNvSpPr>
          <p:nvPr/>
        </p:nvSpPr>
        <p:spPr bwMode="auto">
          <a:xfrm>
            <a:off x="652463" y="262890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4" name="AutoShape 15"/>
          <p:cNvSpPr>
            <a:spLocks noChangeArrowheads="1"/>
          </p:cNvSpPr>
          <p:nvPr/>
        </p:nvSpPr>
        <p:spPr bwMode="auto">
          <a:xfrm>
            <a:off x="2114550" y="14287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5" name="AutoShape 8"/>
          <p:cNvSpPr>
            <a:spLocks noChangeArrowheads="1"/>
          </p:cNvSpPr>
          <p:nvPr/>
        </p:nvSpPr>
        <p:spPr bwMode="auto">
          <a:xfrm>
            <a:off x="2483768" y="2852936"/>
            <a:ext cx="90488"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6" name="AutoShape 5"/>
          <p:cNvSpPr>
            <a:spLocks noChangeArrowheads="1"/>
          </p:cNvSpPr>
          <p:nvPr/>
        </p:nvSpPr>
        <p:spPr bwMode="auto">
          <a:xfrm>
            <a:off x="2051720" y="2852936"/>
            <a:ext cx="90488"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7" name="AutoShape 7"/>
          <p:cNvSpPr>
            <a:spLocks noChangeArrowheads="1"/>
          </p:cNvSpPr>
          <p:nvPr/>
        </p:nvSpPr>
        <p:spPr bwMode="auto">
          <a:xfrm>
            <a:off x="2123728" y="234888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8" name="AutoShape 6"/>
          <p:cNvSpPr>
            <a:spLocks noChangeArrowheads="1"/>
          </p:cNvSpPr>
          <p:nvPr/>
        </p:nvSpPr>
        <p:spPr bwMode="auto">
          <a:xfrm>
            <a:off x="2555776" y="234888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9" name="AutoShape 4"/>
          <p:cNvSpPr>
            <a:spLocks noChangeArrowheads="1"/>
          </p:cNvSpPr>
          <p:nvPr/>
        </p:nvSpPr>
        <p:spPr bwMode="auto">
          <a:xfrm>
            <a:off x="2114550" y="38290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0" name="AutoShape 12"/>
          <p:cNvSpPr>
            <a:spLocks noChangeArrowheads="1"/>
          </p:cNvSpPr>
          <p:nvPr/>
        </p:nvSpPr>
        <p:spPr bwMode="auto">
          <a:xfrm>
            <a:off x="3292475" y="3562350"/>
            <a:ext cx="90488"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1" name="AutoShape 13"/>
          <p:cNvSpPr>
            <a:spLocks noChangeArrowheads="1"/>
          </p:cNvSpPr>
          <p:nvPr/>
        </p:nvSpPr>
        <p:spPr bwMode="auto">
          <a:xfrm>
            <a:off x="928688" y="3562350"/>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2" name="AutoShape 14"/>
          <p:cNvSpPr>
            <a:spLocks noChangeArrowheads="1"/>
          </p:cNvSpPr>
          <p:nvPr/>
        </p:nvSpPr>
        <p:spPr bwMode="auto">
          <a:xfrm>
            <a:off x="1233488" y="1762125"/>
            <a:ext cx="90487" cy="90488"/>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3" name="AutoShape 11"/>
          <p:cNvSpPr>
            <a:spLocks noChangeArrowheads="1"/>
          </p:cNvSpPr>
          <p:nvPr/>
        </p:nvSpPr>
        <p:spPr bwMode="auto">
          <a:xfrm>
            <a:off x="3078163" y="1671638"/>
            <a:ext cx="90487" cy="90487"/>
          </a:xfrm>
          <a:prstGeom prst="triangle">
            <a:avLst>
              <a:gd name="adj" fmla="val 50000"/>
            </a:avLst>
          </a:prstGeom>
          <a:solidFill>
            <a:srgbClr val="FF0000"/>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4" name="Freeform 16"/>
          <p:cNvSpPr>
            <a:spLocks/>
          </p:cNvSpPr>
          <p:nvPr/>
        </p:nvSpPr>
        <p:spPr bwMode="auto">
          <a:xfrm>
            <a:off x="2193925" y="2608263"/>
            <a:ext cx="1374775" cy="384175"/>
          </a:xfrm>
          <a:custGeom>
            <a:avLst/>
            <a:gdLst/>
            <a:ahLst/>
            <a:cxnLst>
              <a:cxn ang="0">
                <a:pos x="2164" y="175"/>
              </a:cxn>
              <a:cxn ang="0">
                <a:pos x="2014" y="32"/>
              </a:cxn>
              <a:cxn ang="0">
                <a:pos x="1873" y="250"/>
              </a:cxn>
              <a:cxn ang="0">
                <a:pos x="1730" y="32"/>
              </a:cxn>
              <a:cxn ang="0">
                <a:pos x="1536" y="265"/>
              </a:cxn>
              <a:cxn ang="0">
                <a:pos x="1393" y="32"/>
              </a:cxn>
              <a:cxn ang="0">
                <a:pos x="1204" y="175"/>
              </a:cxn>
              <a:cxn ang="0">
                <a:pos x="1054" y="32"/>
              </a:cxn>
              <a:cxn ang="0">
                <a:pos x="904" y="265"/>
              </a:cxn>
              <a:cxn ang="0">
                <a:pos x="679" y="32"/>
              </a:cxn>
              <a:cxn ang="0">
                <a:pos x="574" y="280"/>
              </a:cxn>
              <a:cxn ang="0">
                <a:pos x="318" y="32"/>
              </a:cxn>
              <a:cxn ang="0">
                <a:pos x="318" y="250"/>
              </a:cxn>
              <a:cxn ang="0">
                <a:pos x="20" y="32"/>
              </a:cxn>
              <a:cxn ang="0">
                <a:pos x="439" y="444"/>
              </a:cxn>
              <a:cxn ang="0">
                <a:pos x="499" y="325"/>
              </a:cxn>
              <a:cxn ang="0">
                <a:pos x="634" y="444"/>
              </a:cxn>
              <a:cxn ang="0">
                <a:pos x="799" y="295"/>
              </a:cxn>
              <a:cxn ang="0">
                <a:pos x="979" y="444"/>
              </a:cxn>
              <a:cxn ang="0">
                <a:pos x="1069" y="265"/>
              </a:cxn>
              <a:cxn ang="0">
                <a:pos x="1234" y="444"/>
              </a:cxn>
              <a:cxn ang="0">
                <a:pos x="1393" y="340"/>
              </a:cxn>
              <a:cxn ang="0">
                <a:pos x="1536" y="587"/>
              </a:cxn>
              <a:cxn ang="0">
                <a:pos x="1730" y="444"/>
              </a:cxn>
            </a:cxnLst>
            <a:rect l="0" t="0" r="r" b="b"/>
            <a:pathLst>
              <a:path w="2164" h="604">
                <a:moveTo>
                  <a:pt x="2164" y="175"/>
                </a:moveTo>
                <a:cubicBezTo>
                  <a:pt x="2113" y="97"/>
                  <a:pt x="2062" y="20"/>
                  <a:pt x="2014" y="32"/>
                </a:cubicBezTo>
                <a:cubicBezTo>
                  <a:pt x="1966" y="44"/>
                  <a:pt x="1920" y="250"/>
                  <a:pt x="1873" y="250"/>
                </a:cubicBezTo>
                <a:cubicBezTo>
                  <a:pt x="1826" y="250"/>
                  <a:pt x="1786" y="30"/>
                  <a:pt x="1730" y="32"/>
                </a:cubicBezTo>
                <a:cubicBezTo>
                  <a:pt x="1674" y="34"/>
                  <a:pt x="1592" y="265"/>
                  <a:pt x="1536" y="265"/>
                </a:cubicBezTo>
                <a:cubicBezTo>
                  <a:pt x="1480" y="265"/>
                  <a:pt x="1448" y="47"/>
                  <a:pt x="1393" y="32"/>
                </a:cubicBezTo>
                <a:cubicBezTo>
                  <a:pt x="1338" y="17"/>
                  <a:pt x="1260" y="175"/>
                  <a:pt x="1204" y="175"/>
                </a:cubicBezTo>
                <a:cubicBezTo>
                  <a:pt x="1148" y="175"/>
                  <a:pt x="1104" y="17"/>
                  <a:pt x="1054" y="32"/>
                </a:cubicBezTo>
                <a:cubicBezTo>
                  <a:pt x="1004" y="47"/>
                  <a:pt x="966" y="265"/>
                  <a:pt x="904" y="265"/>
                </a:cubicBezTo>
                <a:cubicBezTo>
                  <a:pt x="842" y="265"/>
                  <a:pt x="734" y="29"/>
                  <a:pt x="679" y="32"/>
                </a:cubicBezTo>
                <a:cubicBezTo>
                  <a:pt x="624" y="35"/>
                  <a:pt x="634" y="280"/>
                  <a:pt x="574" y="280"/>
                </a:cubicBezTo>
                <a:cubicBezTo>
                  <a:pt x="514" y="280"/>
                  <a:pt x="361" y="37"/>
                  <a:pt x="318" y="32"/>
                </a:cubicBezTo>
                <a:cubicBezTo>
                  <a:pt x="275" y="27"/>
                  <a:pt x="368" y="250"/>
                  <a:pt x="318" y="250"/>
                </a:cubicBezTo>
                <a:cubicBezTo>
                  <a:pt x="268" y="250"/>
                  <a:pt x="0" y="0"/>
                  <a:pt x="20" y="32"/>
                </a:cubicBezTo>
                <a:cubicBezTo>
                  <a:pt x="40" y="64"/>
                  <a:pt x="359" y="395"/>
                  <a:pt x="439" y="444"/>
                </a:cubicBezTo>
                <a:cubicBezTo>
                  <a:pt x="519" y="493"/>
                  <a:pt x="467" y="325"/>
                  <a:pt x="499" y="325"/>
                </a:cubicBezTo>
                <a:cubicBezTo>
                  <a:pt x="531" y="325"/>
                  <a:pt x="584" y="449"/>
                  <a:pt x="634" y="444"/>
                </a:cubicBezTo>
                <a:cubicBezTo>
                  <a:pt x="684" y="439"/>
                  <a:pt x="742" y="295"/>
                  <a:pt x="799" y="295"/>
                </a:cubicBezTo>
                <a:cubicBezTo>
                  <a:pt x="856" y="295"/>
                  <a:pt x="934" y="449"/>
                  <a:pt x="979" y="444"/>
                </a:cubicBezTo>
                <a:cubicBezTo>
                  <a:pt x="1024" y="439"/>
                  <a:pt x="1027" y="265"/>
                  <a:pt x="1069" y="265"/>
                </a:cubicBezTo>
                <a:cubicBezTo>
                  <a:pt x="1111" y="265"/>
                  <a:pt x="1180" y="431"/>
                  <a:pt x="1234" y="444"/>
                </a:cubicBezTo>
                <a:cubicBezTo>
                  <a:pt x="1288" y="457"/>
                  <a:pt x="1343" y="316"/>
                  <a:pt x="1393" y="340"/>
                </a:cubicBezTo>
                <a:cubicBezTo>
                  <a:pt x="1443" y="364"/>
                  <a:pt x="1480" y="570"/>
                  <a:pt x="1536" y="587"/>
                </a:cubicBezTo>
                <a:cubicBezTo>
                  <a:pt x="1592" y="604"/>
                  <a:pt x="1661" y="524"/>
                  <a:pt x="1730" y="444"/>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5" name="AutoShape 17"/>
          <p:cNvSpPr>
            <a:spLocks noChangeShapeType="1"/>
          </p:cNvSpPr>
          <p:nvPr/>
        </p:nvSpPr>
        <p:spPr bwMode="auto">
          <a:xfrm flipV="1">
            <a:off x="3292475" y="2795588"/>
            <a:ext cx="433388" cy="95250"/>
          </a:xfrm>
          <a:prstGeom prst="straightConnector1">
            <a:avLst/>
          </a:pr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Tree>
    <p:extLst>
      <p:ext uri="{BB962C8B-B14F-4D97-AF65-F5344CB8AC3E}">
        <p14:creationId xmlns:p14="http://schemas.microsoft.com/office/powerpoint/2010/main" val="271408080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0" i="0" u="none" strike="noStrike" kern="1200" cap="none" spc="0" normalizeH="0" baseline="0" noProof="0" dirty="0" smtClean="0">
                <a:ln>
                  <a:noFill/>
                </a:ln>
                <a:solidFill>
                  <a:schemeClr val="tx1"/>
                </a:solidFill>
                <a:effectLst/>
                <a:uLnTx/>
                <a:uFillTx/>
                <a:latin typeface="+mj-lt"/>
                <a:ea typeface="+mj-ea"/>
                <a:cs typeface="+mj-cs"/>
              </a:rPr>
              <a:t>Instruktion vid centrering</a:t>
            </a:r>
            <a:endParaRPr kumimoji="0" lang="sv-SE"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Ner och ihop</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Hellre</a:t>
            </a:r>
            <a:r>
              <a:rPr kumimoji="0" lang="sv-SE" sz="3200" b="0" i="0" u="none" strike="noStrike" kern="1200" cap="none" spc="0" normalizeH="0" noProof="0" dirty="0" smtClean="0">
                <a:ln>
                  <a:noFill/>
                </a:ln>
                <a:solidFill>
                  <a:schemeClr val="tx1"/>
                </a:solidFill>
                <a:effectLst/>
                <a:uLnTx/>
                <a:uFillTx/>
                <a:latin typeface="+mn-lt"/>
                <a:ea typeface="+mn-ea"/>
                <a:cs typeface="+mn-cs"/>
              </a:rPr>
              <a:t> utanför oss än igenom oss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Halvvända</a:t>
            </a:r>
            <a:r>
              <a:rPr lang="sv-SE" sz="3200" dirty="0" smtClean="0"/>
              <a:t> och upp på tå, beredda att erövra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1</a:t>
            </a:r>
            <a:r>
              <a:rPr kumimoji="0" lang="sv-SE" sz="3200" b="0" i="0" u="none" strike="noStrike" kern="1200" cap="none" spc="0" normalizeH="0" noProof="0" dirty="0" smtClean="0">
                <a:ln>
                  <a:noFill/>
                </a:ln>
                <a:solidFill>
                  <a:schemeClr val="tx1"/>
                </a:solidFill>
                <a:effectLst/>
                <a:uLnTx/>
                <a:uFillTx/>
                <a:latin typeface="+mn-lt"/>
                <a:ea typeface="+mn-ea"/>
                <a:cs typeface="+mn-cs"/>
              </a:rPr>
              <a:t> upp 3 ner i backlinjen vid kampsituation följt av centrering</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73555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12 år  </a:t>
            </a:r>
            <a:endParaRPr lang="sv-SE" dirty="0">
              <a:solidFill>
                <a:schemeClr val="bg1"/>
              </a:solidFill>
            </a:endParaRPr>
          </a:p>
        </p:txBody>
      </p:sp>
      <p:sp>
        <p:nvSpPr>
          <p:cNvPr id="3" name="textruta 2"/>
          <p:cNvSpPr txBox="1"/>
          <p:nvPr/>
        </p:nvSpPr>
        <p:spPr>
          <a:xfrm>
            <a:off x="0" y="836712"/>
            <a:ext cx="8964488" cy="5632311"/>
          </a:xfrm>
          <a:prstGeom prst="rect">
            <a:avLst/>
          </a:prstGeom>
          <a:noFill/>
        </p:spPr>
        <p:txBody>
          <a:bodyPr wrap="square" rtlCol="0">
            <a:spAutoFit/>
          </a:bodyPr>
          <a:lstStyle/>
          <a:p>
            <a:r>
              <a:rPr lang="sv-SE" b="1" dirty="0" smtClean="0"/>
              <a:t>Saker att beakta är</a:t>
            </a:r>
            <a:r>
              <a:rPr lang="sv-SE" dirty="0" smtClean="0"/>
              <a:t>: Ytor där mindre är bättre än större. 9-9  eller 11-11 är bra genomföra i spelmoment dock bör 3-3,4-4 eller 5-5 spelas också men då det taktiska spelet skall börja implementeras bör man spela 8-8, 9-9 eller 11-11 ibland. Tänk på att jobba med det taktiska i det stora spelet</a:t>
            </a:r>
          </a:p>
          <a:p>
            <a:r>
              <a:rPr lang="sv-SE" dirty="0" smtClean="0"/>
              <a:t>Förbered spelövningar med boll för att jobba med speluppfattning och spelförståelse </a:t>
            </a:r>
          </a:p>
          <a:p>
            <a:r>
              <a:rPr lang="sv-SE" dirty="0" smtClean="0"/>
              <a:t>Tid för varje övning: 3-6 min intervaller för spelmomenten är lagom vid större spel 8-8, 9-9, 11-11 kan man spela i ett kanske de sista 10-15 efter avslutad 4-4 eller 3-3 eller ha ett speltaktiskt pass </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3646455301"/>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148505" y="435671"/>
            <a:ext cx="4294585" cy="394454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5842" name="AutoShape 2"/>
          <p:cNvSpPr>
            <a:spLocks noChangeArrowheads="1"/>
          </p:cNvSpPr>
          <p:nvPr/>
        </p:nvSpPr>
        <p:spPr bwMode="auto">
          <a:xfrm>
            <a:off x="2519363" y="1357313"/>
            <a:ext cx="90487" cy="90487"/>
          </a:xfrm>
          <a:prstGeom prst="plus">
            <a:avLst>
              <a:gd name="adj" fmla="val 25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3" name="AutoShape 3"/>
          <p:cNvSpPr>
            <a:spLocks noChangeArrowheads="1"/>
          </p:cNvSpPr>
          <p:nvPr/>
        </p:nvSpPr>
        <p:spPr bwMode="auto">
          <a:xfrm>
            <a:off x="2014538" y="3557588"/>
            <a:ext cx="90487" cy="90487"/>
          </a:xfrm>
          <a:prstGeom prst="plus">
            <a:avLst>
              <a:gd name="adj" fmla="val 250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4" name="Freeform 4"/>
          <p:cNvSpPr>
            <a:spLocks/>
          </p:cNvSpPr>
          <p:nvPr/>
        </p:nvSpPr>
        <p:spPr bwMode="auto">
          <a:xfrm>
            <a:off x="2319338" y="1300163"/>
            <a:ext cx="561975" cy="173037"/>
          </a:xfrm>
          <a:custGeom>
            <a:avLst/>
            <a:gdLst/>
            <a:ahLst/>
            <a:cxnLst>
              <a:cxn ang="0">
                <a:pos x="0" y="0"/>
              </a:cxn>
              <a:cxn ang="0">
                <a:pos x="165" y="233"/>
              </a:cxn>
              <a:cxn ang="0">
                <a:pos x="720" y="233"/>
              </a:cxn>
              <a:cxn ang="0">
                <a:pos x="885" y="15"/>
              </a:cxn>
            </a:cxnLst>
            <a:rect l="0" t="0" r="r" b="b"/>
            <a:pathLst>
              <a:path w="885" h="272">
                <a:moveTo>
                  <a:pt x="0" y="0"/>
                </a:moveTo>
                <a:cubicBezTo>
                  <a:pt x="22" y="97"/>
                  <a:pt x="45" y="194"/>
                  <a:pt x="165" y="233"/>
                </a:cubicBezTo>
                <a:cubicBezTo>
                  <a:pt x="285" y="272"/>
                  <a:pt x="600" y="269"/>
                  <a:pt x="720" y="233"/>
                </a:cubicBezTo>
                <a:cubicBezTo>
                  <a:pt x="840" y="197"/>
                  <a:pt x="858" y="51"/>
                  <a:pt x="885" y="15"/>
                </a:cubicBezTo>
              </a:path>
            </a:pathLst>
          </a:cu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5" name="AutoShape 5"/>
          <p:cNvSpPr>
            <a:spLocks noChangeArrowheads="1"/>
          </p:cNvSpPr>
          <p:nvPr/>
        </p:nvSpPr>
        <p:spPr bwMode="auto">
          <a:xfrm>
            <a:off x="1585913" y="1473200"/>
            <a:ext cx="90487" cy="93663"/>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6" name="AutoShape 6"/>
          <p:cNvSpPr>
            <a:spLocks noChangeArrowheads="1"/>
          </p:cNvSpPr>
          <p:nvPr/>
        </p:nvSpPr>
        <p:spPr bwMode="auto">
          <a:xfrm>
            <a:off x="2257425" y="1625600"/>
            <a:ext cx="90488" cy="93663"/>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7" name="AutoShape 7"/>
          <p:cNvSpPr>
            <a:spLocks noChangeArrowheads="1"/>
          </p:cNvSpPr>
          <p:nvPr/>
        </p:nvSpPr>
        <p:spPr bwMode="auto">
          <a:xfrm>
            <a:off x="2881313" y="1625600"/>
            <a:ext cx="90487" cy="93663"/>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8" name="AutoShape 8"/>
          <p:cNvSpPr>
            <a:spLocks noChangeArrowheads="1"/>
          </p:cNvSpPr>
          <p:nvPr/>
        </p:nvSpPr>
        <p:spPr bwMode="auto">
          <a:xfrm>
            <a:off x="3567113" y="1625600"/>
            <a:ext cx="90487" cy="93663"/>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49" name="AutoShape 9"/>
          <p:cNvSpPr>
            <a:spLocks noChangeArrowheads="1"/>
          </p:cNvSpPr>
          <p:nvPr/>
        </p:nvSpPr>
        <p:spPr bwMode="auto">
          <a:xfrm>
            <a:off x="1833563" y="1989138"/>
            <a:ext cx="90487" cy="93662"/>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0" name="AutoShape 10"/>
          <p:cNvSpPr>
            <a:spLocks noChangeArrowheads="1"/>
          </p:cNvSpPr>
          <p:nvPr/>
        </p:nvSpPr>
        <p:spPr bwMode="auto">
          <a:xfrm>
            <a:off x="2438400" y="1989138"/>
            <a:ext cx="90488" cy="93662"/>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1" name="AutoShape 11"/>
          <p:cNvSpPr>
            <a:spLocks noChangeArrowheads="1"/>
          </p:cNvSpPr>
          <p:nvPr/>
        </p:nvSpPr>
        <p:spPr bwMode="auto">
          <a:xfrm>
            <a:off x="2881313" y="2082800"/>
            <a:ext cx="90487" cy="93663"/>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2" name="AutoShape 12"/>
          <p:cNvSpPr>
            <a:spLocks noChangeArrowheads="1"/>
          </p:cNvSpPr>
          <p:nvPr/>
        </p:nvSpPr>
        <p:spPr bwMode="auto">
          <a:xfrm>
            <a:off x="2257425" y="2319338"/>
            <a:ext cx="90488" cy="93662"/>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9" name="Oval 19"/>
          <p:cNvSpPr>
            <a:spLocks noChangeArrowheads="1"/>
          </p:cNvSpPr>
          <p:nvPr/>
        </p:nvSpPr>
        <p:spPr bwMode="auto">
          <a:xfrm>
            <a:off x="1495425" y="2662238"/>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0" name="Oval 20"/>
          <p:cNvSpPr>
            <a:spLocks noChangeArrowheads="1"/>
          </p:cNvSpPr>
          <p:nvPr/>
        </p:nvSpPr>
        <p:spPr bwMode="auto">
          <a:xfrm>
            <a:off x="2168525" y="2571750"/>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7" name="Oval 17"/>
          <p:cNvSpPr>
            <a:spLocks noChangeArrowheads="1"/>
          </p:cNvSpPr>
          <p:nvPr/>
        </p:nvSpPr>
        <p:spPr bwMode="auto">
          <a:xfrm>
            <a:off x="2076450" y="2967038"/>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8" name="Oval 18"/>
          <p:cNvSpPr>
            <a:spLocks noChangeArrowheads="1"/>
          </p:cNvSpPr>
          <p:nvPr/>
        </p:nvSpPr>
        <p:spPr bwMode="auto">
          <a:xfrm>
            <a:off x="2662238" y="2752725"/>
            <a:ext cx="90487"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6" name="Oval 16"/>
          <p:cNvSpPr>
            <a:spLocks noChangeArrowheads="1"/>
          </p:cNvSpPr>
          <p:nvPr/>
        </p:nvSpPr>
        <p:spPr bwMode="auto">
          <a:xfrm>
            <a:off x="900113" y="3271838"/>
            <a:ext cx="90487"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4" name="Oval 14"/>
          <p:cNvSpPr>
            <a:spLocks noChangeArrowheads="1"/>
          </p:cNvSpPr>
          <p:nvPr/>
        </p:nvSpPr>
        <p:spPr bwMode="auto">
          <a:xfrm>
            <a:off x="2228850" y="3362325"/>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5" name="Oval 15"/>
          <p:cNvSpPr>
            <a:spLocks noChangeArrowheads="1"/>
          </p:cNvSpPr>
          <p:nvPr/>
        </p:nvSpPr>
        <p:spPr bwMode="auto">
          <a:xfrm>
            <a:off x="1676400" y="3271838"/>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53" name="Oval 13"/>
          <p:cNvSpPr>
            <a:spLocks noChangeArrowheads="1"/>
          </p:cNvSpPr>
          <p:nvPr/>
        </p:nvSpPr>
        <p:spPr bwMode="auto">
          <a:xfrm>
            <a:off x="3257550" y="3443288"/>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1" name="Freeform 21"/>
          <p:cNvSpPr>
            <a:spLocks/>
          </p:cNvSpPr>
          <p:nvPr/>
        </p:nvSpPr>
        <p:spPr bwMode="auto">
          <a:xfrm>
            <a:off x="1676400" y="3514725"/>
            <a:ext cx="642938" cy="185738"/>
          </a:xfrm>
          <a:custGeom>
            <a:avLst/>
            <a:gdLst/>
            <a:ahLst/>
            <a:cxnLst>
              <a:cxn ang="0">
                <a:pos x="0" y="210"/>
              </a:cxn>
              <a:cxn ang="0">
                <a:pos x="143" y="30"/>
              </a:cxn>
              <a:cxn ang="0">
                <a:pos x="630" y="30"/>
              </a:cxn>
              <a:cxn ang="0">
                <a:pos x="916" y="67"/>
              </a:cxn>
              <a:cxn ang="0">
                <a:pos x="1012" y="292"/>
              </a:cxn>
            </a:cxnLst>
            <a:rect l="0" t="0" r="r" b="b"/>
            <a:pathLst>
              <a:path w="1012" h="292">
                <a:moveTo>
                  <a:pt x="0" y="210"/>
                </a:moveTo>
                <a:cubicBezTo>
                  <a:pt x="19" y="135"/>
                  <a:pt x="38" y="60"/>
                  <a:pt x="143" y="30"/>
                </a:cubicBezTo>
                <a:cubicBezTo>
                  <a:pt x="248" y="0"/>
                  <a:pt x="501" y="24"/>
                  <a:pt x="630" y="30"/>
                </a:cubicBezTo>
                <a:cubicBezTo>
                  <a:pt x="759" y="36"/>
                  <a:pt x="852" y="23"/>
                  <a:pt x="916" y="67"/>
                </a:cubicBezTo>
                <a:cubicBezTo>
                  <a:pt x="980" y="111"/>
                  <a:pt x="996" y="201"/>
                  <a:pt x="1012" y="292"/>
                </a:cubicBezTo>
              </a:path>
            </a:pathLst>
          </a:cu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2" name="AutoShape 22"/>
          <p:cNvSpPr>
            <a:spLocks noChangeShapeType="1"/>
          </p:cNvSpPr>
          <p:nvPr/>
        </p:nvSpPr>
        <p:spPr bwMode="auto">
          <a:xfrm>
            <a:off x="1585913" y="1566863"/>
            <a:ext cx="247650" cy="371475"/>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5863" name="AutoShape 23"/>
          <p:cNvSpPr>
            <a:spLocks noChangeShapeType="1"/>
          </p:cNvSpPr>
          <p:nvPr/>
        </p:nvSpPr>
        <p:spPr bwMode="auto">
          <a:xfrm flipV="1">
            <a:off x="1924050" y="1766888"/>
            <a:ext cx="304800" cy="22225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5869" name="AutoShape 29"/>
          <p:cNvSpPr>
            <a:spLocks noChangeShapeType="1"/>
          </p:cNvSpPr>
          <p:nvPr/>
        </p:nvSpPr>
        <p:spPr bwMode="auto">
          <a:xfrm>
            <a:off x="2320925" y="1719263"/>
            <a:ext cx="1209675" cy="219075"/>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5864" name="Freeform 24"/>
          <p:cNvSpPr>
            <a:spLocks/>
          </p:cNvSpPr>
          <p:nvPr/>
        </p:nvSpPr>
        <p:spPr bwMode="auto">
          <a:xfrm>
            <a:off x="2168525" y="1938338"/>
            <a:ext cx="1397000" cy="1619250"/>
          </a:xfrm>
          <a:custGeom>
            <a:avLst/>
            <a:gdLst/>
            <a:ahLst/>
            <a:cxnLst>
              <a:cxn ang="0">
                <a:pos x="2099" y="0"/>
              </a:cxn>
              <a:cxn ang="0">
                <a:pos x="2099" y="600"/>
              </a:cxn>
              <a:cxn ang="0">
                <a:pos x="1484" y="1763"/>
              </a:cxn>
              <a:cxn ang="0">
                <a:pos x="0" y="2550"/>
              </a:cxn>
            </a:cxnLst>
            <a:rect l="0" t="0" r="r" b="b"/>
            <a:pathLst>
              <a:path w="2201" h="2550">
                <a:moveTo>
                  <a:pt x="2099" y="0"/>
                </a:moveTo>
                <a:cubicBezTo>
                  <a:pt x="2150" y="153"/>
                  <a:pt x="2201" y="306"/>
                  <a:pt x="2099" y="600"/>
                </a:cubicBezTo>
                <a:cubicBezTo>
                  <a:pt x="1997" y="894"/>
                  <a:pt x="1834" y="1438"/>
                  <a:pt x="1484" y="1763"/>
                </a:cubicBezTo>
                <a:cubicBezTo>
                  <a:pt x="1134" y="2088"/>
                  <a:pt x="567" y="2319"/>
                  <a:pt x="0" y="2550"/>
                </a:cubicBezTo>
              </a:path>
            </a:pathLst>
          </a:cu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5867" name="AutoShape 27"/>
          <p:cNvSpPr>
            <a:spLocks noChangeShapeType="1"/>
          </p:cNvSpPr>
          <p:nvPr/>
        </p:nvSpPr>
        <p:spPr bwMode="auto">
          <a:xfrm>
            <a:off x="2609850" y="3786188"/>
            <a:ext cx="1276350" cy="104775"/>
          </a:xfrm>
          <a:prstGeom prst="straightConnector1">
            <a:avLst/>
          </a:prstGeom>
          <a:noFill/>
          <a:ln w="12700">
            <a:solidFill>
              <a:srgbClr val="F2F2F2"/>
            </a:solidFill>
            <a:prstDash val="dash"/>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8" name="AutoShape 28"/>
          <p:cNvSpPr>
            <a:spLocks noChangeShapeType="1"/>
          </p:cNvSpPr>
          <p:nvPr/>
        </p:nvSpPr>
        <p:spPr bwMode="auto">
          <a:xfrm flipH="1" flipV="1">
            <a:off x="233363" y="3648075"/>
            <a:ext cx="1123950" cy="52388"/>
          </a:xfrm>
          <a:prstGeom prst="straightConnector1">
            <a:avLst/>
          </a:prstGeom>
          <a:noFill/>
          <a:ln w="12700">
            <a:solidFill>
              <a:srgbClr val="F2F2F2"/>
            </a:solidFill>
            <a:prstDash val="dash"/>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5" name="AutoShape 25"/>
          <p:cNvSpPr>
            <a:spLocks noChangeShapeType="1"/>
          </p:cNvSpPr>
          <p:nvPr/>
        </p:nvSpPr>
        <p:spPr bwMode="auto">
          <a:xfrm>
            <a:off x="3167063" y="1300163"/>
            <a:ext cx="1076325" cy="57150"/>
          </a:xfrm>
          <a:prstGeom prst="straightConnector1">
            <a:avLst/>
          </a:prstGeom>
          <a:noFill/>
          <a:ln w="12700">
            <a:solidFill>
              <a:srgbClr val="F2F2F2"/>
            </a:solidFill>
            <a:prstDash val="dash"/>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66" name="AutoShape 26"/>
          <p:cNvSpPr>
            <a:spLocks noChangeShapeType="1"/>
          </p:cNvSpPr>
          <p:nvPr/>
        </p:nvSpPr>
        <p:spPr bwMode="auto">
          <a:xfrm flipH="1" flipV="1">
            <a:off x="990600" y="1204913"/>
            <a:ext cx="1114425" cy="38100"/>
          </a:xfrm>
          <a:prstGeom prst="straightConnector1">
            <a:avLst/>
          </a:prstGeom>
          <a:noFill/>
          <a:ln w="12700">
            <a:solidFill>
              <a:srgbClr val="F2F2F2"/>
            </a:solidFill>
            <a:prstDash val="dash"/>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5870" name="Rectangle 3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71" name="Rectangle 31"/>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5872" name="Rectangle 32"/>
          <p:cNvSpPr>
            <a:spLocks noChangeArrowheads="1"/>
          </p:cNvSpPr>
          <p:nvPr/>
        </p:nvSpPr>
        <p:spPr bwMode="auto">
          <a:xfrm>
            <a:off x="0" y="4533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73" name="Text Box 33"/>
          <p:cNvSpPr txBox="1">
            <a:spLocks noChangeArrowheads="1"/>
          </p:cNvSpPr>
          <p:nvPr/>
        </p:nvSpPr>
        <p:spPr bwMode="auto">
          <a:xfrm>
            <a:off x="4572000" y="1206500"/>
            <a:ext cx="4320480" cy="4814788"/>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Straffområde till straffområde med förlängd linje enligt skiss, 18-22 spelare, 1 boll</a:t>
            </a:r>
          </a:p>
          <a:p>
            <a:pPr marL="0" marR="0" lvl="0" indent="0" algn="l" defTabSz="914400" rtl="0" eaLnBrk="1" fontAlgn="base" latinLnBrk="0" hangingPunct="1">
              <a:lnSpc>
                <a:spcPct val="100000"/>
              </a:lnSpc>
              <a:spcBef>
                <a:spcPct val="0"/>
              </a:spcBef>
              <a:spcAft>
                <a:spcPts val="100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Bollförande lag skall försöka spela in den till målvakt som står i halvmånen utanför straffområdet, mål räknas när målvakten greppar bollen inom ytan, försvarande lags uppgift förutom att erövra boll är att förhindra målpassning</a:t>
            </a:r>
          </a:p>
          <a:p>
            <a:pPr marL="0" marR="0" lvl="0" indent="0" algn="l" defTabSz="914400" rtl="0" eaLnBrk="1" fontAlgn="base" latinLnBrk="0" hangingPunct="1">
              <a:lnSpc>
                <a:spcPct val="100000"/>
              </a:lnSpc>
              <a:spcBef>
                <a:spcPct val="0"/>
              </a:spcBef>
              <a:spcAft>
                <a:spcPts val="100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Instruktion:</a:t>
            </a:r>
            <a:r>
              <a:rPr kumimoji="0" lang="sv-SE"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Ta snabba beslut med boll och ge medspelaren tid att kunna spela in den till målvakt, utnyttja planen med bredd och djup, var spelbar och ständigt i rörelse, locka in försvarare i ytor och spela ur den samma, spela bollen efter marken så bollen snabbt kan behandlas, värdera när målpassningen skall slås, blicken upp och ha klart vart bollen skall spelas i nästa läge eller om det finns läge för målpassning. </a:t>
            </a:r>
            <a:r>
              <a:rPr kumimoji="0" lang="sv-SE"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Jagande lag</a:t>
            </a:r>
            <a:r>
              <a:rPr kumimoji="0" lang="sv-SE"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Kom snabbt upp i press, förhindra framåtspel och spel genom lagdelar, pressa utåt, prata upp varandra i press, mål är att erövra boll, tvinga till att spela bakåt eller i sidled, jobba som en enhet</a:t>
            </a:r>
          </a:p>
          <a:p>
            <a:pPr marL="0" marR="0" lvl="0" indent="0" algn="l" defTabSz="914400" rtl="0" eaLnBrk="1" fontAlgn="base" latinLnBrk="0" hangingPunct="1">
              <a:lnSpc>
                <a:spcPct val="100000"/>
              </a:lnSpc>
              <a:spcBef>
                <a:spcPct val="0"/>
              </a:spcBef>
              <a:spcAft>
                <a:spcPts val="100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Variationer: </a:t>
            </a:r>
            <a:r>
              <a:rPr kumimoji="0" lang="sv-SE"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Mål får endast göras på motståndarens planhalva, detta kan varieras under spelet(lågt respektive högt försvarsspel). - Ett lag i taget är bollförare med ny boll från målvakt eller tränare. - En målvakt till kan sättas in ex vis centralt för att få försvarande lag att jobba ännu hårdare i pressen. -  Jokrar kan användas. – Använd tillslagsbegränsning på egen planhalva</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74" name="Text Box 34"/>
          <p:cNvSpPr txBox="1">
            <a:spLocks noChangeArrowheads="1"/>
          </p:cNvSpPr>
          <p:nvPr/>
        </p:nvSpPr>
        <p:spPr bwMode="auto">
          <a:xfrm>
            <a:off x="755576" y="332656"/>
            <a:ext cx="2038350" cy="400050"/>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Arial" pitchFamily="34" charset="0"/>
                <a:cs typeface="Arial" pitchFamily="34" charset="0"/>
              </a:rPr>
              <a:t>Spelövning </a:t>
            </a:r>
            <a:r>
              <a:rPr kumimoji="0" lang="sv-SE" sz="1200" b="0" i="0" u="none" strike="noStrike" cap="none" normalizeH="0" baseline="0" dirty="0" smtClean="0">
                <a:ln>
                  <a:noFill/>
                </a:ln>
                <a:solidFill>
                  <a:schemeClr val="tx1"/>
                </a:solidFill>
                <a:effectLst/>
                <a:latin typeface="Comic Sans MS" pitchFamily="66" charset="0"/>
                <a:ea typeface="Arial" pitchFamily="34" charset="0"/>
                <a:cs typeface="Arial" pitchFamily="34" charset="0"/>
              </a:rPr>
              <a:t> (Baxter)</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5246550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0" i="0" u="none" strike="noStrike" kern="1200" cap="none" spc="0" normalizeH="0" baseline="0" noProof="0" dirty="0" smtClean="0">
                <a:ln>
                  <a:noFill/>
                </a:ln>
                <a:solidFill>
                  <a:schemeClr val="tx1"/>
                </a:solidFill>
                <a:effectLst/>
                <a:uLnTx/>
                <a:uFillTx/>
                <a:latin typeface="+mj-lt"/>
                <a:ea typeface="+mj-ea"/>
                <a:cs typeface="+mj-cs"/>
              </a:rPr>
              <a:t>Instruktion vid </a:t>
            </a:r>
            <a:r>
              <a:rPr lang="sv-SE" sz="3600" dirty="0" smtClean="0">
                <a:latin typeface="+mj-lt"/>
                <a:ea typeface="+mj-ea"/>
                <a:cs typeface="+mj-cs"/>
              </a:rPr>
              <a:t>överflyttning</a:t>
            </a:r>
            <a:endParaRPr kumimoji="0" lang="sv-SE"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Närmast</a:t>
            </a:r>
            <a:r>
              <a:rPr kumimoji="0" lang="sv-SE" sz="3200" b="0" i="0" u="none" strike="noStrike" kern="1200" cap="none" spc="0" normalizeH="0" noProof="0" dirty="0" smtClean="0">
                <a:ln>
                  <a:noFill/>
                </a:ln>
                <a:solidFill>
                  <a:schemeClr val="tx1"/>
                </a:solidFill>
                <a:effectLst/>
                <a:uLnTx/>
                <a:uFillTx/>
                <a:latin typeface="+mn-lt"/>
                <a:ea typeface="+mn-ea"/>
                <a:cs typeface="+mn-cs"/>
              </a:rPr>
              <a:t> boll flyttar över i pressavstånd eller understödsavstånd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noProof="0" dirty="0" smtClean="0"/>
              <a:t>Resterande spelare flyttar över så att det liknar ett liggande 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dirty="0" smtClean="0">
                <a:ln>
                  <a:noFill/>
                </a:ln>
                <a:solidFill>
                  <a:schemeClr val="tx1"/>
                </a:solidFill>
                <a:effectLst/>
                <a:uLnTx/>
                <a:uFillTx/>
                <a:latin typeface="+mn-lt"/>
                <a:ea typeface="+mn-ea"/>
                <a:cs typeface="+mn-cs"/>
              </a:rPr>
              <a:t>Bra</a:t>
            </a:r>
            <a:r>
              <a:rPr kumimoji="0" lang="sv-SE" sz="3200" b="0" i="0" u="none" strike="noStrike" kern="1200" cap="none" spc="0" normalizeH="0" dirty="0" smtClean="0">
                <a:ln>
                  <a:noFill/>
                </a:ln>
                <a:solidFill>
                  <a:schemeClr val="tx1"/>
                </a:solidFill>
                <a:effectLst/>
                <a:uLnTx/>
                <a:uFillTx/>
                <a:latin typeface="+mn-lt"/>
                <a:ea typeface="+mn-ea"/>
                <a:cs typeface="+mn-cs"/>
              </a:rPr>
              <a:t> press = Rejäl överflyttning = 4-5 m avstånd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noProof="0" dirty="0" smtClean="0"/>
              <a:t>Kommunicera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dirty="0" smtClean="0">
                <a:ln>
                  <a:noFill/>
                </a:ln>
                <a:solidFill>
                  <a:schemeClr val="tx1"/>
                </a:solidFill>
                <a:effectLst/>
                <a:uLnTx/>
                <a:uFillTx/>
                <a:latin typeface="+mn-lt"/>
                <a:ea typeface="+mn-ea"/>
                <a:cs typeface="+mn-cs"/>
              </a:rPr>
              <a:t>Snabba överflyttningar med spelare snabbt upp i press</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70408580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5 v 38-43</a:t>
            </a:r>
            <a:endParaRPr lang="sv-SE" dirty="0"/>
          </a:p>
        </p:txBody>
      </p:sp>
      <p:sp>
        <p:nvSpPr>
          <p:cNvPr id="3" name="Platshållare för innehåll 2"/>
          <p:cNvSpPr txBox="1">
            <a:spLocks/>
          </p:cNvSpPr>
          <p:nvPr/>
        </p:nvSpPr>
        <p:spPr>
          <a:xfrm>
            <a:off x="609600" y="17526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Levande passningsövningar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Spelmoment med fokus på låg och hög press samt fördröjning av spelet, defensivt.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Fokus i offensiven på överlapp, korslöpning, v-löpning och understöd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296196191"/>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41473" y="913681"/>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6880" name="AutoShape 16"/>
          <p:cNvSpPr>
            <a:spLocks noChangeArrowheads="1"/>
          </p:cNvSpPr>
          <p:nvPr/>
        </p:nvSpPr>
        <p:spPr bwMode="auto">
          <a:xfrm>
            <a:off x="1990725" y="2800350"/>
            <a:ext cx="90488" cy="90488"/>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67" name="AutoShape 3"/>
          <p:cNvSpPr>
            <a:spLocks noChangeArrowheads="1"/>
          </p:cNvSpPr>
          <p:nvPr/>
        </p:nvSpPr>
        <p:spPr bwMode="auto">
          <a:xfrm>
            <a:off x="842963" y="2709863"/>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66" name="AutoShape 2"/>
          <p:cNvSpPr>
            <a:spLocks noChangeArrowheads="1"/>
          </p:cNvSpPr>
          <p:nvPr/>
        </p:nvSpPr>
        <p:spPr bwMode="auto">
          <a:xfrm>
            <a:off x="252413" y="4243388"/>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81" name="AutoShape 17"/>
          <p:cNvSpPr>
            <a:spLocks noChangeArrowheads="1"/>
          </p:cNvSpPr>
          <p:nvPr/>
        </p:nvSpPr>
        <p:spPr bwMode="auto">
          <a:xfrm>
            <a:off x="1728788" y="4333875"/>
            <a:ext cx="90487" cy="90488"/>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68" name="AutoShape 4"/>
          <p:cNvSpPr>
            <a:spLocks noChangeArrowheads="1"/>
          </p:cNvSpPr>
          <p:nvPr/>
        </p:nvSpPr>
        <p:spPr bwMode="auto">
          <a:xfrm>
            <a:off x="1128713" y="2633663"/>
            <a:ext cx="90487"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3" name="AutoShape 9"/>
          <p:cNvSpPr>
            <a:spLocks noChangeArrowheads="1"/>
          </p:cNvSpPr>
          <p:nvPr/>
        </p:nvSpPr>
        <p:spPr bwMode="auto">
          <a:xfrm>
            <a:off x="1343025" y="3648075"/>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2" name="AutoShape 8"/>
          <p:cNvSpPr>
            <a:spLocks noChangeArrowheads="1"/>
          </p:cNvSpPr>
          <p:nvPr/>
        </p:nvSpPr>
        <p:spPr bwMode="auto">
          <a:xfrm>
            <a:off x="1638300" y="3300413"/>
            <a:ext cx="90488"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1" name="AutoShape 7"/>
          <p:cNvSpPr>
            <a:spLocks noChangeArrowheads="1"/>
          </p:cNvSpPr>
          <p:nvPr/>
        </p:nvSpPr>
        <p:spPr bwMode="auto">
          <a:xfrm>
            <a:off x="1038225" y="3390900"/>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0" name="AutoShape 6"/>
          <p:cNvSpPr>
            <a:spLocks noChangeArrowheads="1"/>
          </p:cNvSpPr>
          <p:nvPr/>
        </p:nvSpPr>
        <p:spPr bwMode="auto">
          <a:xfrm>
            <a:off x="690563" y="3962400"/>
            <a:ext cx="90487"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69" name="AutoShape 5"/>
          <p:cNvSpPr>
            <a:spLocks noChangeArrowheads="1"/>
          </p:cNvSpPr>
          <p:nvPr/>
        </p:nvSpPr>
        <p:spPr bwMode="auto">
          <a:xfrm>
            <a:off x="1343025" y="4495800"/>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4" name="Oval 10"/>
          <p:cNvSpPr>
            <a:spLocks noChangeArrowheads="1"/>
          </p:cNvSpPr>
          <p:nvPr/>
        </p:nvSpPr>
        <p:spPr bwMode="auto">
          <a:xfrm>
            <a:off x="1638300" y="2619375"/>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9" name="Oval 15"/>
          <p:cNvSpPr>
            <a:spLocks noChangeArrowheads="1"/>
          </p:cNvSpPr>
          <p:nvPr/>
        </p:nvSpPr>
        <p:spPr bwMode="auto">
          <a:xfrm>
            <a:off x="1433513" y="3136900"/>
            <a:ext cx="90487"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8" name="Oval 14"/>
          <p:cNvSpPr>
            <a:spLocks noChangeArrowheads="1"/>
          </p:cNvSpPr>
          <p:nvPr/>
        </p:nvSpPr>
        <p:spPr bwMode="auto">
          <a:xfrm>
            <a:off x="842963" y="3871913"/>
            <a:ext cx="90487"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7" name="Oval 13"/>
          <p:cNvSpPr>
            <a:spLocks noChangeArrowheads="1"/>
          </p:cNvSpPr>
          <p:nvPr/>
        </p:nvSpPr>
        <p:spPr bwMode="auto">
          <a:xfrm>
            <a:off x="1433513" y="3962400"/>
            <a:ext cx="90487"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6" name="Oval 12"/>
          <p:cNvSpPr>
            <a:spLocks noChangeArrowheads="1"/>
          </p:cNvSpPr>
          <p:nvPr/>
        </p:nvSpPr>
        <p:spPr bwMode="auto">
          <a:xfrm>
            <a:off x="933450" y="3228975"/>
            <a:ext cx="90488" cy="90488"/>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75" name="Oval 11"/>
          <p:cNvSpPr>
            <a:spLocks noChangeArrowheads="1"/>
          </p:cNvSpPr>
          <p:nvPr/>
        </p:nvSpPr>
        <p:spPr bwMode="auto">
          <a:xfrm>
            <a:off x="600075" y="4405313"/>
            <a:ext cx="90488" cy="90487"/>
          </a:xfrm>
          <a:prstGeom prst="ellipse">
            <a:avLst/>
          </a:prstGeom>
          <a:solidFill>
            <a:srgbClr val="FFFFFF"/>
          </a:soli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6882" name="AutoShape 18"/>
          <p:cNvSpPr>
            <a:spLocks noChangeShapeType="1"/>
          </p:cNvSpPr>
          <p:nvPr/>
        </p:nvSpPr>
        <p:spPr bwMode="auto">
          <a:xfrm>
            <a:off x="1219200" y="2709863"/>
            <a:ext cx="123825" cy="866775"/>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3" name="AutoShape 19"/>
          <p:cNvSpPr>
            <a:spLocks noChangeShapeType="1"/>
          </p:cNvSpPr>
          <p:nvPr/>
        </p:nvSpPr>
        <p:spPr bwMode="auto">
          <a:xfrm flipV="1">
            <a:off x="1433513" y="3390900"/>
            <a:ext cx="204787" cy="257175"/>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4" name="AutoShape 20"/>
          <p:cNvSpPr>
            <a:spLocks noChangeShapeType="1"/>
          </p:cNvSpPr>
          <p:nvPr/>
        </p:nvSpPr>
        <p:spPr bwMode="auto">
          <a:xfrm flipH="1">
            <a:off x="842963" y="3390900"/>
            <a:ext cx="885825" cy="719138"/>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5" name="AutoShape 21"/>
          <p:cNvSpPr>
            <a:spLocks noChangeShapeType="1"/>
          </p:cNvSpPr>
          <p:nvPr/>
        </p:nvSpPr>
        <p:spPr bwMode="auto">
          <a:xfrm>
            <a:off x="933450" y="4110038"/>
            <a:ext cx="409575" cy="385762"/>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6" name="AutoShape 22"/>
          <p:cNvSpPr>
            <a:spLocks noChangeShapeType="1"/>
          </p:cNvSpPr>
          <p:nvPr/>
        </p:nvSpPr>
        <p:spPr bwMode="auto">
          <a:xfrm>
            <a:off x="781050" y="4052888"/>
            <a:ext cx="438150" cy="619125"/>
          </a:xfrm>
          <a:prstGeom prst="straightConnector1">
            <a:avLst/>
          </a:pr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7" name="Freeform 23"/>
          <p:cNvSpPr>
            <a:spLocks/>
          </p:cNvSpPr>
          <p:nvPr/>
        </p:nvSpPr>
        <p:spPr bwMode="auto">
          <a:xfrm>
            <a:off x="1343025" y="4333875"/>
            <a:ext cx="196850" cy="161925"/>
          </a:xfrm>
          <a:custGeom>
            <a:avLst/>
            <a:gdLst/>
            <a:ahLst/>
            <a:cxnLst>
              <a:cxn ang="0">
                <a:pos x="143" y="255"/>
              </a:cxn>
              <a:cxn ang="0">
                <a:pos x="286" y="143"/>
              </a:cxn>
              <a:cxn ang="0">
                <a:pos x="0" y="143"/>
              </a:cxn>
              <a:cxn ang="0">
                <a:pos x="286" y="112"/>
              </a:cxn>
              <a:cxn ang="0">
                <a:pos x="143" y="0"/>
              </a:cxn>
            </a:cxnLst>
            <a:rect l="0" t="0" r="r" b="b"/>
            <a:pathLst>
              <a:path w="310" h="255">
                <a:moveTo>
                  <a:pt x="143" y="255"/>
                </a:moveTo>
                <a:cubicBezTo>
                  <a:pt x="226" y="208"/>
                  <a:pt x="310" y="162"/>
                  <a:pt x="286" y="143"/>
                </a:cubicBezTo>
                <a:cubicBezTo>
                  <a:pt x="262" y="124"/>
                  <a:pt x="0" y="148"/>
                  <a:pt x="0" y="143"/>
                </a:cubicBezTo>
                <a:cubicBezTo>
                  <a:pt x="0" y="138"/>
                  <a:pt x="262" y="136"/>
                  <a:pt x="286" y="112"/>
                </a:cubicBezTo>
                <a:cubicBezTo>
                  <a:pt x="310" y="88"/>
                  <a:pt x="167" y="19"/>
                  <a:pt x="143" y="0"/>
                </a:cubicBezTo>
              </a:path>
            </a:pathLst>
          </a:custGeom>
          <a:noFill/>
          <a:ln w="127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6888" name="Text Box 24"/>
          <p:cNvSpPr txBox="1">
            <a:spLocks noChangeArrowheads="1"/>
          </p:cNvSpPr>
          <p:nvPr/>
        </p:nvSpPr>
        <p:spPr bwMode="auto">
          <a:xfrm>
            <a:off x="5076057" y="652463"/>
            <a:ext cx="3888431" cy="5372100"/>
          </a:xfrm>
          <a:prstGeom prst="rect">
            <a:avLst/>
          </a:prstGeom>
          <a:solidFill>
            <a:srgbClr val="FFFFFF"/>
          </a:soli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4 koner, 12-20 spelare, 1 boll, yta 30-40 m beroende på syfte som djupledsspel, bredd i djupet eller antal spelare</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spelare i spelytan har 2 yttre spelare 1 på vardera sida, bollen spelas fritt i ytan, spelas bollen till en yttre spelare tar denne in bollen och den som spelat bollen blir vägg, mål räknas om man lyckas med att spela bägge spelarna på kant, bollen får inte spelas tillbaka till samma kant efter bollen tagits in av en yttre spelare</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Var i rörelse och alltid spelbar, ge bollhållare passningsalternativ bakåt i vinkel och i djupled, prata med varandra, gör det lätt för bollhållare, döda inte ytorna, skapa ytor och löp in i dessa, yttre spelare tar in bollen i ledig yta med fart men med mottag på rätt sida inte i spelplan, vrid på huvudet och orientera omgivningen, leta lediga spelytor, mål= djupled framför löpande spelare som skissens näst sista passning</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1,2 tillslag i spelet. - Måste ha olika moment med som en vändning och ett tillbakapass före målpassning sker. - Använd jokrar. - Endast boll efter marken räknas</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889" name="Rectangle 2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6891" name="Rectangle 27"/>
          <p:cNvSpPr>
            <a:spLocks noChangeArrowheads="1"/>
          </p:cNvSpPr>
          <p:nvPr/>
        </p:nvSpPr>
        <p:spPr bwMode="auto">
          <a:xfrm>
            <a:off x="0" y="393413"/>
            <a:ext cx="2882520"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Spel/passnings </a:t>
            </a: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(Vaggan)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892" name="Rectangle 28"/>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Tree>
    <p:extLst>
      <p:ext uri="{BB962C8B-B14F-4D97-AF65-F5344CB8AC3E}">
        <p14:creationId xmlns:p14="http://schemas.microsoft.com/office/powerpoint/2010/main" val="90944159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6 v 45-50</a:t>
            </a:r>
            <a:endParaRPr lang="sv-SE" dirty="0"/>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Avslutsövningar i spelform mot aktiva motståndare</a:t>
            </a:r>
          </a:p>
          <a:p>
            <a:r>
              <a:rPr lang="sv-SE" dirty="0" smtClean="0"/>
              <a:t>Spel 4-4 eller 5-5 med 3 passningar inom laget innan man får gå på avslut</a:t>
            </a:r>
          </a:p>
          <a:p>
            <a:r>
              <a:rPr lang="sv-SE" dirty="0" smtClean="0"/>
              <a:t>Stort spel 6-6 eller 7-7 ev. med jokrar. Vilande lag är väggar eller kör bålstyrkeprogram med intervalltid på 4-6 min</a:t>
            </a:r>
          </a:p>
        </p:txBody>
      </p:sp>
    </p:spTree>
    <p:extLst>
      <p:ext uri="{BB962C8B-B14F-4D97-AF65-F5344CB8AC3E}">
        <p14:creationId xmlns:p14="http://schemas.microsoft.com/office/powerpoint/2010/main" val="327204051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323526" y="1268760"/>
          <a:ext cx="8496948" cy="5328590"/>
        </p:xfrm>
        <a:graphic>
          <a:graphicData uri="http://schemas.openxmlformats.org/drawingml/2006/table">
            <a:tbl>
              <a:tblPr/>
              <a:tblGrid>
                <a:gridCol w="608280"/>
                <a:gridCol w="152071"/>
                <a:gridCol w="161575"/>
                <a:gridCol w="161575"/>
                <a:gridCol w="142566"/>
                <a:gridCol w="142566"/>
                <a:gridCol w="142566"/>
                <a:gridCol w="152071"/>
                <a:gridCol w="161575"/>
                <a:gridCol w="133061"/>
                <a:gridCol w="142566"/>
                <a:gridCol w="133061"/>
                <a:gridCol w="142566"/>
                <a:gridCol w="152071"/>
                <a:gridCol w="152071"/>
                <a:gridCol w="133061"/>
                <a:gridCol w="152071"/>
                <a:gridCol w="123556"/>
                <a:gridCol w="152071"/>
                <a:gridCol w="152071"/>
                <a:gridCol w="152071"/>
                <a:gridCol w="152071"/>
                <a:gridCol w="152071"/>
                <a:gridCol w="152071"/>
                <a:gridCol w="152071"/>
                <a:gridCol w="142566"/>
                <a:gridCol w="161575"/>
                <a:gridCol w="152071"/>
                <a:gridCol w="152071"/>
                <a:gridCol w="161575"/>
                <a:gridCol w="152071"/>
                <a:gridCol w="152071"/>
                <a:gridCol w="152071"/>
                <a:gridCol w="152071"/>
                <a:gridCol w="161575"/>
                <a:gridCol w="161575"/>
                <a:gridCol w="152071"/>
                <a:gridCol w="152071"/>
                <a:gridCol w="152071"/>
                <a:gridCol w="152071"/>
                <a:gridCol w="152071"/>
                <a:gridCol w="152071"/>
                <a:gridCol w="152071"/>
                <a:gridCol w="152071"/>
                <a:gridCol w="161575"/>
                <a:gridCol w="152071"/>
                <a:gridCol w="152071"/>
                <a:gridCol w="152071"/>
                <a:gridCol w="152071"/>
                <a:gridCol w="171078"/>
                <a:gridCol w="161575"/>
                <a:gridCol w="161575"/>
                <a:gridCol w="161575"/>
              </a:tblGrid>
              <a:tr h="789420">
                <a:tc>
                  <a:txBody>
                    <a:bodyPr/>
                    <a:lstStyle/>
                    <a:p>
                      <a:pPr algn="l" fontAlgn="b"/>
                      <a:r>
                        <a:rPr lang="sv-SE" sz="700" b="1" i="0" u="none" strike="noStrike" dirty="0">
                          <a:solidFill>
                            <a:srgbClr val="000000"/>
                          </a:solidFill>
                          <a:latin typeface="Calibri"/>
                        </a:rPr>
                        <a:t>månad</a:t>
                      </a:r>
                    </a:p>
                  </a:txBody>
                  <a:tcPr marL="6783" marR="6783" marT="6783" marB="0" anchor="b">
                    <a:lnL>
                      <a:noFill/>
                    </a:lnL>
                    <a:lnR>
                      <a:noFill/>
                    </a:lnR>
                    <a:lnT>
                      <a:noFill/>
                    </a:lnT>
                    <a:lnB>
                      <a:noFill/>
                    </a:lnB>
                  </a:tcPr>
                </a:tc>
                <a:tc gridSpan="4">
                  <a:txBody>
                    <a:bodyPr/>
                    <a:lstStyle/>
                    <a:p>
                      <a:pPr algn="ctr" fontAlgn="b"/>
                      <a:r>
                        <a:rPr lang="sv-SE" sz="700" b="1" i="0" u="none" strike="noStrike" dirty="0">
                          <a:solidFill>
                            <a:srgbClr val="000000"/>
                          </a:solidFill>
                          <a:latin typeface="Calibri"/>
                        </a:rPr>
                        <a:t>januari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februari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mars</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april</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maj</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juni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juli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augusti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september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oktober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november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december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r>
              <a:tr h="592070">
                <a:tc>
                  <a:txBody>
                    <a:bodyPr/>
                    <a:lstStyle/>
                    <a:p>
                      <a:pPr algn="l" fontAlgn="b"/>
                      <a:r>
                        <a:rPr lang="sv-SE" sz="600" b="1" i="0" u="none" strike="noStrike" dirty="0">
                          <a:solidFill>
                            <a:srgbClr val="000000"/>
                          </a:solidFill>
                          <a:latin typeface="Calibri"/>
                        </a:rPr>
                        <a:t>vecka</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16</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52</a:t>
                      </a:r>
                    </a:p>
                  </a:txBody>
                  <a:tcPr marL="6783" marR="6783" marT="6783" marB="0" anchor="b">
                    <a:lnL>
                      <a:noFill/>
                    </a:lnL>
                    <a:lnR>
                      <a:noFill/>
                    </a:lnR>
                    <a:lnT>
                      <a:noFill/>
                    </a:lnT>
                    <a:lnB>
                      <a:noFill/>
                    </a:lnB>
                  </a:tcPr>
                </a:tc>
              </a:tr>
              <a:tr h="789420">
                <a:tc>
                  <a:txBody>
                    <a:bodyPr/>
                    <a:lstStyle/>
                    <a:p>
                      <a:pPr algn="l" fontAlgn="b"/>
                      <a:r>
                        <a:rPr lang="sv-SE" sz="600" b="1" i="0" u="none" strike="noStrike" dirty="0">
                          <a:solidFill>
                            <a:srgbClr val="000000"/>
                          </a:solidFill>
                          <a:latin typeface="Calibri"/>
                        </a:rPr>
                        <a:t>Moment</a:t>
                      </a: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7">
                  <a:txBody>
                    <a:bodyPr/>
                    <a:lstStyle/>
                    <a:p>
                      <a:pPr algn="l" fontAlgn="ctr"/>
                      <a:r>
                        <a:rPr lang="sv-SE" sz="800" b="0" i="0" u="none" strike="noStrike" dirty="0">
                          <a:solidFill>
                            <a:srgbClr val="000000"/>
                          </a:solidFill>
                          <a:latin typeface="Calibri"/>
                        </a:rPr>
                        <a:t>Avslut 1-1,2-2osv</a:t>
                      </a:r>
                    </a:p>
                  </a:txBody>
                  <a:tcPr marL="6783" marR="6783" marT="6783" marB="0" anchor="ctr">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Nick</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8">
                  <a:txBody>
                    <a:bodyPr/>
                    <a:lstStyle/>
                    <a:p>
                      <a:pPr algn="l" fontAlgn="b"/>
                      <a:r>
                        <a:rPr lang="sv-SE" sz="800" b="0" i="0" u="none" strike="noStrike" dirty="0">
                          <a:solidFill>
                            <a:srgbClr val="000000"/>
                          </a:solidFill>
                          <a:latin typeface="Calibri"/>
                        </a:rPr>
                        <a:t>Långa pass/inlägg</a:t>
                      </a:r>
                    </a:p>
                  </a:txBody>
                  <a:tcPr marL="6783" marR="6783" marT="6783" marB="0" anchor="b">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0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Nick steget</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Levande pass</a:t>
                      </a:r>
                    </a:p>
                  </a:txBody>
                  <a:tcPr marL="6783" marR="6783" marT="6783" marB="0" anchor="b">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Avslut levande</a:t>
                      </a: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89420">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6">
                  <a:txBody>
                    <a:bodyPr/>
                    <a:lstStyle/>
                    <a:p>
                      <a:pPr algn="l" fontAlgn="ctr"/>
                      <a:r>
                        <a:rPr lang="sv-SE" sz="800" b="0" i="0" u="none" strike="noStrike" dirty="0">
                          <a:solidFill>
                            <a:srgbClr val="000000"/>
                          </a:solidFill>
                          <a:latin typeface="Calibri"/>
                        </a:rPr>
                        <a:t>Passningsövn</a:t>
                      </a:r>
                    </a:p>
                  </a:txBody>
                  <a:tcPr marL="6783" marR="6783" marT="6783" marB="0" anchor="ctr">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0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Avslut</a:t>
                      </a:r>
                    </a:p>
                  </a:txBody>
                  <a:tcPr marL="6783" marR="6783" marT="6783" marB="0" anchor="ctr">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Avslut 2-1/3-1</a:t>
                      </a: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Vändningar</a:t>
                      </a:r>
                    </a:p>
                  </a:txBody>
                  <a:tcPr marL="6783" marR="6783" marT="6783" marB="0" anchor="b">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Spel </a:t>
                      </a:r>
                      <a:r>
                        <a:rPr lang="sv-SE" sz="800" b="0" i="0" u="none" strike="noStrike" dirty="0" smtClean="0">
                          <a:solidFill>
                            <a:srgbClr val="000000"/>
                          </a:solidFill>
                          <a:latin typeface="Calibri"/>
                        </a:rPr>
                        <a:t>off. </a:t>
                      </a:r>
                      <a:r>
                        <a:rPr lang="sv-SE" sz="800" b="0" i="0" u="none" strike="noStrike" dirty="0">
                          <a:solidFill>
                            <a:srgbClr val="000000"/>
                          </a:solidFill>
                          <a:latin typeface="Calibri"/>
                        </a:rPr>
                        <a:t>fokus</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Spel m </a:t>
                      </a:r>
                      <a:r>
                        <a:rPr lang="sv-SE" sz="800" b="0" i="0" u="none" strike="noStrike" dirty="0" smtClean="0">
                          <a:solidFill>
                            <a:srgbClr val="000000"/>
                          </a:solidFill>
                          <a:latin typeface="Calibri"/>
                        </a:rPr>
                        <a:t>Bollinnehav</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89420">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Spel 6-6,7-7 </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Spel/tur</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6">
                  <a:txBody>
                    <a:bodyPr/>
                    <a:lstStyle/>
                    <a:p>
                      <a:pPr algn="l" fontAlgn="ctr"/>
                      <a:r>
                        <a:rPr lang="sv-SE" sz="800" b="0" i="0" u="none" strike="noStrike" dirty="0">
                          <a:solidFill>
                            <a:srgbClr val="000000"/>
                          </a:solidFill>
                          <a:latin typeface="Calibri"/>
                        </a:rPr>
                        <a:t>Försvarsnick</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omställning</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Spel def fokus</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Stort spel</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89420">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8">
                  <a:txBody>
                    <a:bodyPr/>
                    <a:lstStyle/>
                    <a:p>
                      <a:pPr algn="l" fontAlgn="ctr"/>
                      <a:r>
                        <a:rPr lang="sv-SE" sz="800" b="0" i="0" u="none" strike="noStrike" dirty="0">
                          <a:solidFill>
                            <a:srgbClr val="000000"/>
                          </a:solidFill>
                          <a:latin typeface="Calibri"/>
                        </a:rPr>
                        <a:t>Klarering/rensning</a:t>
                      </a:r>
                    </a:p>
                  </a:txBody>
                  <a:tcPr marL="6783" marR="6783" marT="6783" marB="0" anchor="ctr">
                    <a:lnL>
                      <a:noFill/>
                    </a:lnL>
                    <a:lnR>
                      <a:noFill/>
                    </a:lnR>
                    <a:lnT>
                      <a:noFill/>
                    </a:lnT>
                    <a:lnB>
                      <a:noFill/>
                    </a:lnB>
                    <a:solidFill>
                      <a:srgbClr val="00B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B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 försvar</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89420">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9">
                  <a:txBody>
                    <a:bodyPr/>
                    <a:lstStyle/>
                    <a:p>
                      <a:pPr algn="l" fontAlgn="b"/>
                      <a:r>
                        <a:rPr lang="sv-SE" sz="800" b="0" i="0" u="none" strike="noStrike" dirty="0">
                          <a:solidFill>
                            <a:srgbClr val="000000"/>
                          </a:solidFill>
                          <a:latin typeface="Calibri"/>
                        </a:rPr>
                        <a:t>Spel 4-4 2 min </a:t>
                      </a:r>
                      <a:r>
                        <a:rPr lang="sv-SE" sz="800" b="0" i="0" u="none" strike="noStrike" dirty="0" smtClean="0">
                          <a:solidFill>
                            <a:srgbClr val="000000"/>
                          </a:solidFill>
                          <a:latin typeface="Calibri"/>
                        </a:rPr>
                        <a:t>Intervaller</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bl>
          </a:graphicData>
        </a:graphic>
      </p:graphicFrame>
      <p:sp>
        <p:nvSpPr>
          <p:cNvPr id="3"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Årsöversikt</a:t>
            </a:r>
            <a:endParaRPr lang="sv-SE" dirty="0"/>
          </a:p>
        </p:txBody>
      </p:sp>
    </p:spTree>
    <p:extLst>
      <p:ext uri="{BB962C8B-B14F-4D97-AF65-F5344CB8AC3E}">
        <p14:creationId xmlns:p14="http://schemas.microsoft.com/office/powerpoint/2010/main" val="1657129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13 år  </a:t>
            </a:r>
            <a:endParaRPr lang="sv-SE" dirty="0">
              <a:solidFill>
                <a:schemeClr val="bg1"/>
              </a:solidFill>
            </a:endParaRPr>
          </a:p>
        </p:txBody>
      </p:sp>
      <p:sp>
        <p:nvSpPr>
          <p:cNvPr id="3" name="Rektangel 2"/>
          <p:cNvSpPr/>
          <p:nvPr/>
        </p:nvSpPr>
        <p:spPr>
          <a:xfrm>
            <a:off x="0" y="548680"/>
            <a:ext cx="9144000" cy="6124754"/>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med fokus på bollinnehav, avslut och omställningar</a:t>
            </a:r>
          </a:p>
          <a:p>
            <a:r>
              <a:rPr lang="sv-SE" sz="1400" i="1" dirty="0" smtClean="0"/>
              <a:t>Taktiskt: </a:t>
            </a:r>
            <a:r>
              <a:rPr lang="sv-SE" sz="1400" dirty="0" smtClean="0"/>
              <a:t>Förbättra anfallsprinciper, försvarsprinciper, zonförsvar och omställningar</a:t>
            </a:r>
            <a:endParaRPr lang="sv-SE" sz="1400" i="1" dirty="0" smtClean="0"/>
          </a:p>
          <a:p>
            <a:r>
              <a:rPr lang="sv-SE" sz="1400" i="1" dirty="0" smtClean="0"/>
              <a:t>Fysiskt: </a:t>
            </a:r>
            <a:r>
              <a:rPr lang="sv-SE" sz="1400" dirty="0" smtClean="0"/>
              <a:t>Förbättra snabbhet, koordination och smidighet i tävlingsform</a:t>
            </a:r>
          </a:p>
          <a:p>
            <a:r>
              <a:rPr lang="sv-SE" sz="1400" i="1" dirty="0" smtClean="0"/>
              <a:t>Tekniskt: </a:t>
            </a:r>
            <a:r>
              <a:rPr lang="sv-SE" sz="1400" dirty="0" smtClean="0"/>
              <a:t>Noggrannhet  i mottag och passningsspelet i matchsituationer, bollkontroll på små ytor</a:t>
            </a:r>
          </a:p>
          <a:p>
            <a:r>
              <a:rPr lang="sv-SE" sz="1400" i="1" dirty="0" smtClean="0"/>
              <a:t>Psykosocialt: </a:t>
            </a:r>
            <a:r>
              <a:rPr lang="sv-SE" sz="1400" dirty="0" smtClean="0"/>
              <a:t>Lagkänsla och fokus på träningar och match </a:t>
            </a:r>
          </a:p>
          <a:p>
            <a:r>
              <a:rPr lang="sv-SE" sz="1400" b="1" dirty="0" smtClean="0"/>
              <a:t>Mål för spelare att: </a:t>
            </a:r>
          </a:p>
          <a:p>
            <a:pPr marL="342900" indent="-342900">
              <a:buAutoNum type="arabicPeriod"/>
            </a:pPr>
            <a:r>
              <a:rPr lang="sv-SE" sz="1400" dirty="0" smtClean="0"/>
              <a:t>Att spelarna skall klara funktionell teknik med fart på små ytor</a:t>
            </a:r>
          </a:p>
          <a:p>
            <a:pPr marL="342900" indent="-342900">
              <a:buAutoNum type="arabicPeriod"/>
            </a:pPr>
            <a:r>
              <a:rPr lang="sv-SE" sz="1400" dirty="0" smtClean="0"/>
              <a:t>Kombinationsspel och kommunikation</a:t>
            </a:r>
          </a:p>
          <a:p>
            <a:pPr marL="342900" indent="-342900">
              <a:buAutoNum type="arabicPeriod"/>
            </a:pPr>
            <a:r>
              <a:rPr lang="sv-SE" sz="1400" dirty="0" smtClean="0"/>
              <a:t>Klara av en hel match konditionsmässigt och snabbhet (krav)</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3 a 90 min. Antal spelare ca 16 Antal minuter för spel 40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25 min</a:t>
            </a:r>
          </a:p>
          <a:p>
            <a:pPr marL="342900" indent="-342900"/>
            <a:r>
              <a:rPr lang="sv-SE" sz="1400" dirty="0" smtClean="0"/>
              <a:t>Teknik/passningsövning 20 min</a:t>
            </a:r>
          </a:p>
          <a:p>
            <a:pPr marL="342900" indent="-342900"/>
            <a:r>
              <a:rPr lang="sv-SE" sz="1400" dirty="0" smtClean="0"/>
              <a:t>Spel moment 40 min </a:t>
            </a:r>
          </a:p>
          <a:p>
            <a:pPr marL="342900" indent="-342900"/>
            <a:r>
              <a:rPr lang="sv-SE" sz="1400" dirty="0" smtClean="0"/>
              <a:t>Nedvarvning och sammanfattning</a:t>
            </a:r>
          </a:p>
        </p:txBody>
      </p:sp>
    </p:spTree>
    <p:extLst>
      <p:ext uri="{BB962C8B-B14F-4D97-AF65-F5344CB8AC3E}">
        <p14:creationId xmlns:p14="http://schemas.microsoft.com/office/powerpoint/2010/main" val="1731097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13 år  </a:t>
            </a:r>
            <a:endParaRPr lang="sv-SE" dirty="0">
              <a:solidFill>
                <a:schemeClr val="bg1"/>
              </a:solidFill>
            </a:endParaRPr>
          </a:p>
        </p:txBody>
      </p:sp>
      <p:sp>
        <p:nvSpPr>
          <p:cNvPr id="4" name="textruta 3"/>
          <p:cNvSpPr txBox="1"/>
          <p:nvPr/>
        </p:nvSpPr>
        <p:spPr>
          <a:xfrm>
            <a:off x="0" y="836712"/>
            <a:ext cx="8964488" cy="5078313"/>
          </a:xfrm>
          <a:prstGeom prst="rect">
            <a:avLst/>
          </a:prstGeom>
          <a:noFill/>
        </p:spPr>
        <p:txBody>
          <a:bodyPr wrap="square" rtlCol="0">
            <a:spAutoFit/>
          </a:bodyPr>
          <a:lstStyle/>
          <a:p>
            <a:r>
              <a:rPr lang="sv-SE" b="1" dirty="0" smtClean="0"/>
              <a:t>Saker att beakta är</a:t>
            </a:r>
            <a:r>
              <a:rPr lang="sv-SE" dirty="0" smtClean="0"/>
              <a:t>: Spelarna skall klara det stora spelet med fokus på omställningar men bör ha mindre ytor för att jobba med bollinnehav </a:t>
            </a:r>
          </a:p>
          <a:p>
            <a:r>
              <a:rPr lang="sv-SE" dirty="0" smtClean="0"/>
              <a:t>Förbered spelövningar med boll för att jobba med speluppfattning och spelförståelse </a:t>
            </a:r>
          </a:p>
          <a:p>
            <a:r>
              <a:rPr lang="sv-SE" dirty="0" smtClean="0"/>
              <a:t>Tid för varje övning: 3-6 min intervaller för spelmomenten är lagom vid större spel 8-8, 9-9, 11-11 kan man spela i ett kanske de sista 10-15 efter avslutad 4-4 eller 3-3 eller ha ett speltaktiskt pass </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9576583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14 år  </a:t>
            </a:r>
            <a:endParaRPr lang="sv-SE" dirty="0">
              <a:solidFill>
                <a:schemeClr val="bg1"/>
              </a:solidFill>
            </a:endParaRPr>
          </a:p>
        </p:txBody>
      </p:sp>
      <p:sp>
        <p:nvSpPr>
          <p:cNvPr id="3" name="Rektangel 2"/>
          <p:cNvSpPr/>
          <p:nvPr/>
        </p:nvSpPr>
        <p:spPr>
          <a:xfrm>
            <a:off x="0" y="548680"/>
            <a:ext cx="9144000" cy="6340197"/>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Spel nerifrån, kombinationsspel, omställningar och avslut</a:t>
            </a:r>
          </a:p>
          <a:p>
            <a:r>
              <a:rPr lang="sv-SE" sz="1400" i="1" dirty="0" smtClean="0"/>
              <a:t>Taktiskt: </a:t>
            </a:r>
            <a:r>
              <a:rPr lang="sv-SE" sz="1400" dirty="0" smtClean="0"/>
              <a:t>Baka in ovanstående i övningarna med anfallsprinciper</a:t>
            </a:r>
            <a:endParaRPr lang="sv-SE" sz="1400" i="1" dirty="0" smtClean="0"/>
          </a:p>
          <a:p>
            <a:r>
              <a:rPr lang="sv-SE" sz="1400" i="1" dirty="0" smtClean="0"/>
              <a:t>Fysiskt: </a:t>
            </a:r>
            <a:r>
              <a:rPr lang="sv-SE" sz="1400" dirty="0" smtClean="0"/>
              <a:t>Förbättra snabbhet, snabbhetsuthållighet, styrka och kondition</a:t>
            </a:r>
          </a:p>
          <a:p>
            <a:r>
              <a:rPr lang="sv-SE" sz="1400" i="1" dirty="0" smtClean="0"/>
              <a:t>Tekniskt: </a:t>
            </a:r>
            <a:r>
              <a:rPr lang="sv-SE" sz="1400" dirty="0" smtClean="0"/>
              <a:t>Noggrannhet  i mottag och passningsspelet i matchsituationer, avslut på små och stora ytor helst i spelform</a:t>
            </a:r>
          </a:p>
          <a:p>
            <a:r>
              <a:rPr lang="sv-SE" sz="1400" i="1" dirty="0" smtClean="0"/>
              <a:t>Psykosocialt: </a:t>
            </a:r>
            <a:r>
              <a:rPr lang="sv-SE" sz="1400" dirty="0" smtClean="0"/>
              <a:t>Individuellt och lag tävlingar, TÄVLA </a:t>
            </a:r>
          </a:p>
          <a:p>
            <a:r>
              <a:rPr lang="sv-SE" sz="1400" b="1" dirty="0" smtClean="0"/>
              <a:t>Mål för spelare att: </a:t>
            </a:r>
          </a:p>
          <a:p>
            <a:pPr marL="342900" indent="-342900">
              <a:buAutoNum type="arabicPeriod"/>
            </a:pPr>
            <a:r>
              <a:rPr lang="sv-SE" sz="1400" dirty="0" smtClean="0"/>
              <a:t>Att spelarna skall klara det långa och korta spelet med kvalitet</a:t>
            </a:r>
          </a:p>
          <a:p>
            <a:pPr marL="342900" indent="-342900">
              <a:buAutoNum type="arabicPeriod"/>
            </a:pPr>
            <a:r>
              <a:rPr lang="sv-SE" sz="1400" dirty="0" smtClean="0"/>
              <a:t>Kombinationsspel och kommunikation</a:t>
            </a:r>
          </a:p>
          <a:p>
            <a:pPr marL="342900" indent="-342900">
              <a:buAutoNum type="arabicPeriod"/>
            </a:pPr>
            <a:r>
              <a:rPr lang="sv-SE" sz="1400" dirty="0" smtClean="0"/>
              <a:t>Klara av en hel match konditionsmässigt och snabbhet (krav)</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3 a 90 min. Antal spelare ca 16 Antal minuter för spel 40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25 min</a:t>
            </a:r>
          </a:p>
          <a:p>
            <a:pPr marL="342900" indent="-342900"/>
            <a:r>
              <a:rPr lang="sv-SE" sz="1400" dirty="0" smtClean="0"/>
              <a:t>Teknik/passningsövning 20 min</a:t>
            </a:r>
          </a:p>
          <a:p>
            <a:pPr marL="342900" indent="-342900"/>
            <a:r>
              <a:rPr lang="sv-SE" sz="1400" dirty="0" smtClean="0"/>
              <a:t>Spel moment 40 min </a:t>
            </a:r>
          </a:p>
          <a:p>
            <a:pPr marL="342900" indent="-342900"/>
            <a:r>
              <a:rPr lang="sv-SE" sz="1400" dirty="0" smtClean="0"/>
              <a:t>Nedvarvning och sammanfattning</a:t>
            </a:r>
          </a:p>
        </p:txBody>
      </p:sp>
    </p:spTree>
    <p:extLst>
      <p:ext uri="{BB962C8B-B14F-4D97-AF65-F5344CB8AC3E}">
        <p14:creationId xmlns:p14="http://schemas.microsoft.com/office/powerpoint/2010/main" val="1719799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14 år  </a:t>
            </a:r>
            <a:endParaRPr lang="sv-SE" dirty="0">
              <a:solidFill>
                <a:schemeClr val="bg1"/>
              </a:solidFill>
            </a:endParaRPr>
          </a:p>
        </p:txBody>
      </p:sp>
      <p:sp>
        <p:nvSpPr>
          <p:cNvPr id="3" name="textruta 2"/>
          <p:cNvSpPr txBox="1"/>
          <p:nvPr/>
        </p:nvSpPr>
        <p:spPr>
          <a:xfrm>
            <a:off x="0" y="836712"/>
            <a:ext cx="8964488" cy="5078313"/>
          </a:xfrm>
          <a:prstGeom prst="rect">
            <a:avLst/>
          </a:prstGeom>
          <a:noFill/>
        </p:spPr>
        <p:txBody>
          <a:bodyPr wrap="square" rtlCol="0">
            <a:spAutoFit/>
          </a:bodyPr>
          <a:lstStyle/>
          <a:p>
            <a:r>
              <a:rPr lang="sv-SE" b="1" dirty="0" smtClean="0"/>
              <a:t>Saker att beakta är</a:t>
            </a:r>
            <a:r>
              <a:rPr lang="sv-SE" dirty="0" smtClean="0"/>
              <a:t>: Spelarna skall klara det stora spelet med fokus på omställningar men bör ha mindre ytor för att jobba med bollinnehav </a:t>
            </a:r>
          </a:p>
          <a:p>
            <a:r>
              <a:rPr lang="sv-SE" dirty="0" smtClean="0"/>
              <a:t>Förbered spelövningar med boll för att jobba med speluppfattning och spelförståelse </a:t>
            </a:r>
          </a:p>
          <a:p>
            <a:r>
              <a:rPr lang="sv-SE" dirty="0" smtClean="0"/>
              <a:t>Tid för varje övning: 3-6 min intervaller för spelmomenten är lagom vid större spel 8-8, 9-9, 11-11 kan man spela i ett kanske de sista 10-15 efter avslutad 4-4 eller 3-3 eller ha ett speltaktiskt pass </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4079928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6 år  </a:t>
            </a:r>
            <a:endParaRPr lang="sv-SE" dirty="0">
              <a:solidFill>
                <a:schemeClr val="bg1"/>
              </a:solidFill>
            </a:endParaRPr>
          </a:p>
        </p:txBody>
      </p:sp>
      <p:sp>
        <p:nvSpPr>
          <p:cNvPr id="3" name="textruta 2"/>
          <p:cNvSpPr txBox="1"/>
          <p:nvPr/>
        </p:nvSpPr>
        <p:spPr>
          <a:xfrm>
            <a:off x="179512" y="476672"/>
            <a:ext cx="8784976" cy="5909310"/>
          </a:xfrm>
          <a:prstGeom prst="rect">
            <a:avLst/>
          </a:prstGeom>
          <a:noFill/>
        </p:spPr>
        <p:txBody>
          <a:bodyPr wrap="square" rtlCol="0">
            <a:spAutoFit/>
          </a:bodyPr>
          <a:lstStyle/>
          <a:p>
            <a:r>
              <a:rPr lang="sv-SE" b="1" dirty="0" smtClean="0"/>
              <a:t>Arbetsmetod</a:t>
            </a:r>
            <a:r>
              <a:rPr lang="sv-SE" dirty="0" smtClean="0"/>
              <a:t>: </a:t>
            </a:r>
            <a:r>
              <a:rPr lang="sv-SE" i="1" dirty="0" smtClean="0"/>
              <a:t>Speluppfattning </a:t>
            </a:r>
          </a:p>
          <a:p>
            <a:r>
              <a:rPr lang="sv-SE" dirty="0" smtClean="0"/>
              <a:t>Spelform 3-3 och att försöka få spelarna att ta bra position i förhållande till varandra</a:t>
            </a:r>
          </a:p>
          <a:p>
            <a:r>
              <a:rPr lang="sv-SE" i="1" dirty="0" smtClean="0"/>
              <a:t>Fysiskt: Basmotorik</a:t>
            </a:r>
            <a:r>
              <a:rPr lang="sv-SE" dirty="0" smtClean="0"/>
              <a:t> att helst med boll arbeta igenom balans och koordination, gärna i lekform </a:t>
            </a:r>
          </a:p>
          <a:p>
            <a:r>
              <a:rPr lang="sv-SE" i="1" dirty="0" smtClean="0"/>
              <a:t>Tekniskt: </a:t>
            </a:r>
            <a:r>
              <a:rPr lang="sv-SE" dirty="0" smtClean="0"/>
              <a:t>Förbättra den individuella grundtekniken och känna sig trygg med bollen </a:t>
            </a:r>
          </a:p>
          <a:p>
            <a:r>
              <a:rPr lang="sv-SE" i="1" dirty="0" smtClean="0"/>
              <a:t>Psykosocialt: </a:t>
            </a:r>
            <a:r>
              <a:rPr lang="sv-SE" dirty="0" smtClean="0"/>
              <a:t>Känna sig trygg och bekväm, ha roligt med fotbollen</a:t>
            </a:r>
          </a:p>
          <a:p>
            <a:r>
              <a:rPr lang="sv-SE" b="1" dirty="0" smtClean="0"/>
              <a:t>Mål för spelare att: </a:t>
            </a:r>
          </a:p>
          <a:p>
            <a:pPr marL="342900" indent="-342900">
              <a:buAutoNum type="arabicPeriod"/>
            </a:pPr>
            <a:r>
              <a:rPr lang="sv-SE" dirty="0" smtClean="0"/>
              <a:t>Bemästra bollen  med minst en fot och bägge händerna</a:t>
            </a:r>
          </a:p>
          <a:p>
            <a:pPr marL="342900" indent="-342900">
              <a:buAutoNum type="arabicPeriod"/>
            </a:pPr>
            <a:r>
              <a:rPr lang="sv-SE" dirty="0" smtClean="0"/>
              <a:t>Hitta tillbaka till sin position efter dödboll </a:t>
            </a:r>
          </a:p>
          <a:p>
            <a:pPr marL="342900" indent="-342900">
              <a:buAutoNum type="arabicPeriod"/>
            </a:pPr>
            <a:r>
              <a:rPr lang="sv-SE" dirty="0" smtClean="0"/>
              <a:t>Springa, stoppa hoppa med och utan boll</a:t>
            </a:r>
          </a:p>
          <a:p>
            <a:pPr marL="342900" indent="-342900"/>
            <a:r>
              <a:rPr lang="sv-SE" b="1" dirty="0" smtClean="0"/>
              <a:t>Tekniskt: </a:t>
            </a:r>
            <a:r>
              <a:rPr lang="sv-SE" dirty="0" smtClean="0"/>
              <a:t>Passning och mottag 5, Driva boll 2, Dribbla 5, Avslut(göra mål) 5, 1-1 offensivt 2</a:t>
            </a:r>
          </a:p>
          <a:p>
            <a:pPr marL="342900" indent="-342900"/>
            <a:r>
              <a:rPr lang="sv-SE" b="1" dirty="0" smtClean="0"/>
              <a:t>Fysisk: </a:t>
            </a:r>
          </a:p>
          <a:p>
            <a:pPr marL="342900" indent="-342900"/>
            <a:r>
              <a:rPr lang="sv-SE" dirty="0" smtClean="0"/>
              <a:t>Koordination och balans 2, Agility 3, Basmotoriska rörelser 5, Kropps och rumsuppfattning 5</a:t>
            </a:r>
          </a:p>
          <a:p>
            <a:pPr marL="342900" indent="-342900"/>
            <a:r>
              <a:rPr lang="sv-SE" b="1" dirty="0" smtClean="0"/>
              <a:t>Psykosocialt: </a:t>
            </a:r>
          </a:p>
          <a:p>
            <a:pPr marL="342900" indent="-342900"/>
            <a:r>
              <a:rPr lang="sv-SE" dirty="0" smtClean="0"/>
              <a:t>Motivation 5, Själförtroende 5,Respekt och disciplin 5 </a:t>
            </a:r>
          </a:p>
          <a:p>
            <a:pPr marL="342900" indent="-342900"/>
            <a:r>
              <a:rPr lang="sv-SE" b="1" dirty="0" smtClean="0"/>
              <a:t>Organisation</a:t>
            </a:r>
          </a:p>
          <a:p>
            <a:pPr marL="342900" indent="-342900"/>
            <a:r>
              <a:rPr lang="sv-SE" dirty="0" smtClean="0"/>
              <a:t>Träning per vecka 2 a 60 min. Antal spelare ca 12 Antal minuter för spel 30</a:t>
            </a:r>
          </a:p>
          <a:p>
            <a:pPr marL="342900" indent="-342900"/>
            <a:r>
              <a:rPr lang="sv-SE" b="1" dirty="0" smtClean="0"/>
              <a:t>Träningens struktur: </a:t>
            </a:r>
            <a:endParaRPr lang="sv-SE" dirty="0" smtClean="0"/>
          </a:p>
          <a:p>
            <a:pPr marL="342900" indent="-342900"/>
            <a:r>
              <a:rPr lang="sv-SE" dirty="0" smtClean="0"/>
              <a:t>Uppvärmning med integrerad fys(krs) 25 min</a:t>
            </a:r>
          </a:p>
          <a:p>
            <a:pPr marL="342900" indent="-342900"/>
            <a:r>
              <a:rPr lang="sv-SE" dirty="0" smtClean="0"/>
              <a:t>Spel moment 30 min </a:t>
            </a:r>
          </a:p>
          <a:p>
            <a:pPr marL="342900" indent="-342900"/>
            <a:r>
              <a:rPr lang="sv-SE" dirty="0" smtClean="0"/>
              <a:t>Nedvarvning och sammanfattning</a:t>
            </a:r>
          </a:p>
        </p:txBody>
      </p:sp>
    </p:spTree>
    <p:extLst>
      <p:ext uri="{BB962C8B-B14F-4D97-AF65-F5344CB8AC3E}">
        <p14:creationId xmlns:p14="http://schemas.microsoft.com/office/powerpoint/2010/main" val="41670982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15 år  </a:t>
            </a:r>
            <a:endParaRPr lang="sv-SE" dirty="0">
              <a:solidFill>
                <a:schemeClr val="bg1"/>
              </a:solidFill>
            </a:endParaRPr>
          </a:p>
        </p:txBody>
      </p:sp>
      <p:sp>
        <p:nvSpPr>
          <p:cNvPr id="3" name="Rektangel 2"/>
          <p:cNvSpPr/>
          <p:nvPr/>
        </p:nvSpPr>
        <p:spPr>
          <a:xfrm>
            <a:off x="0" y="548680"/>
            <a:ext cx="9144000" cy="6340197"/>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och 4-4-2 med diamant och tyngdpunkt på bollinnehav och fart samt snabb organisation i zonförsvar</a:t>
            </a:r>
          </a:p>
          <a:p>
            <a:r>
              <a:rPr lang="sv-SE" sz="1400" i="1" dirty="0" smtClean="0"/>
              <a:t>Taktiskt: </a:t>
            </a:r>
            <a:r>
              <a:rPr lang="sv-SE" sz="1400" dirty="0" smtClean="0"/>
              <a:t>Baka in ovanstående i övningarna med anfallsprinciper och försvarsprinciper</a:t>
            </a:r>
            <a:endParaRPr lang="sv-SE" sz="1400" i="1" dirty="0" smtClean="0"/>
          </a:p>
          <a:p>
            <a:r>
              <a:rPr lang="sv-SE" sz="1400" i="1" dirty="0" smtClean="0"/>
              <a:t>Fysiskt: </a:t>
            </a:r>
            <a:r>
              <a:rPr lang="sv-SE" sz="1400" dirty="0" smtClean="0"/>
              <a:t>Förbättra snabbhet, snabbhetsuthållighet, styrka och kondition</a:t>
            </a:r>
          </a:p>
          <a:p>
            <a:r>
              <a:rPr lang="sv-SE" sz="1400" i="1" dirty="0" smtClean="0"/>
              <a:t>Tekniskt: </a:t>
            </a:r>
            <a:r>
              <a:rPr lang="sv-SE" sz="1400" dirty="0" smtClean="0"/>
              <a:t>Noggrannhet  i mottag och passningsspelet med fart och bollkontroll på små ytor</a:t>
            </a:r>
          </a:p>
          <a:p>
            <a:r>
              <a:rPr lang="sv-SE" sz="1400" i="1" dirty="0" smtClean="0"/>
              <a:t>Psykosocialt: </a:t>
            </a:r>
            <a:r>
              <a:rPr lang="sv-SE" sz="1400" dirty="0" smtClean="0"/>
              <a:t>lagkänsla och hängivenhet</a:t>
            </a:r>
          </a:p>
          <a:p>
            <a:r>
              <a:rPr lang="sv-SE" sz="1400" b="1" dirty="0" smtClean="0"/>
              <a:t>Mål för spelare att: </a:t>
            </a:r>
          </a:p>
          <a:p>
            <a:pPr marL="342900" indent="-342900">
              <a:buAutoNum type="arabicPeriod"/>
            </a:pPr>
            <a:r>
              <a:rPr lang="sv-SE" sz="1400" dirty="0" smtClean="0"/>
              <a:t>Att spelarna skall klara det långa och korta spelet med kvalitet och med fart</a:t>
            </a:r>
          </a:p>
          <a:p>
            <a:pPr marL="342900" indent="-342900">
              <a:buAutoNum type="arabicPeriod"/>
            </a:pPr>
            <a:r>
              <a:rPr lang="sv-SE" sz="1400" dirty="0" smtClean="0"/>
              <a:t>Koordinera taktiken med sina lagkamrater</a:t>
            </a:r>
          </a:p>
          <a:p>
            <a:pPr marL="342900" indent="-342900">
              <a:buAutoNum type="arabicPeriod"/>
            </a:pPr>
            <a:r>
              <a:rPr lang="sv-SE" sz="1400" dirty="0" smtClean="0"/>
              <a:t>Klara av match i hög och medelintensiv nivå</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4 a 90 min. Antal spelare ca 18 Antal minuter för spel 30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30 min</a:t>
            </a:r>
          </a:p>
          <a:p>
            <a:pPr marL="342900" indent="-342900"/>
            <a:r>
              <a:rPr lang="sv-SE" sz="1400" dirty="0" smtClean="0"/>
              <a:t>Teknik/passningsövning 25 min</a:t>
            </a:r>
          </a:p>
          <a:p>
            <a:pPr marL="342900" indent="-342900"/>
            <a:r>
              <a:rPr lang="sv-SE" sz="1400" dirty="0" smtClean="0"/>
              <a:t>Spel moment  min 30 min</a:t>
            </a:r>
          </a:p>
          <a:p>
            <a:pPr marL="342900" indent="-342900"/>
            <a:r>
              <a:rPr lang="sv-SE" sz="1400" dirty="0" smtClean="0"/>
              <a:t>Nedvarvning och sammanfattning</a:t>
            </a:r>
          </a:p>
        </p:txBody>
      </p:sp>
    </p:spTree>
    <p:extLst>
      <p:ext uri="{BB962C8B-B14F-4D97-AF65-F5344CB8AC3E}">
        <p14:creationId xmlns:p14="http://schemas.microsoft.com/office/powerpoint/2010/main" val="4149165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15 år  </a:t>
            </a:r>
            <a:endParaRPr lang="sv-SE" dirty="0">
              <a:solidFill>
                <a:schemeClr val="bg1"/>
              </a:solidFill>
            </a:endParaRPr>
          </a:p>
        </p:txBody>
      </p:sp>
      <p:sp>
        <p:nvSpPr>
          <p:cNvPr id="3" name="textruta 2"/>
          <p:cNvSpPr txBox="1"/>
          <p:nvPr/>
        </p:nvSpPr>
        <p:spPr>
          <a:xfrm>
            <a:off x="0" y="836712"/>
            <a:ext cx="8964488" cy="4801314"/>
          </a:xfrm>
          <a:prstGeom prst="rect">
            <a:avLst/>
          </a:prstGeom>
          <a:noFill/>
        </p:spPr>
        <p:txBody>
          <a:bodyPr wrap="square" rtlCol="0">
            <a:spAutoFit/>
          </a:bodyPr>
          <a:lstStyle/>
          <a:p>
            <a:r>
              <a:rPr lang="sv-SE" b="1" dirty="0" smtClean="0"/>
              <a:t>Saker att beakta är</a:t>
            </a:r>
            <a:r>
              <a:rPr lang="sv-SE" dirty="0" smtClean="0"/>
              <a:t>: Stora ytor för taktisk träning och små ytor för teknik, tempo och bollinnehav</a:t>
            </a:r>
          </a:p>
          <a:p>
            <a:r>
              <a:rPr lang="sv-SE" dirty="0" smtClean="0"/>
              <a:t>Förbered spelövningar med boll för att jobba med speluppfattning och spelförståelse </a:t>
            </a:r>
          </a:p>
          <a:p>
            <a:r>
              <a:rPr lang="sv-SE" dirty="0" smtClean="0"/>
              <a:t>Tid för varje övning: 2-4 min intervaller för spelmomenten i 3-3, 4-4. I spel 8-8, 9-9, 11-11 bör det vara enskilda pass så att rena tempo pass eller konditions pass i spelform genomförs</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4129825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16 år  </a:t>
            </a:r>
            <a:endParaRPr lang="sv-SE" dirty="0">
              <a:solidFill>
                <a:schemeClr val="bg1"/>
              </a:solidFill>
            </a:endParaRPr>
          </a:p>
        </p:txBody>
      </p:sp>
      <p:sp>
        <p:nvSpPr>
          <p:cNvPr id="3" name="Rektangel 2"/>
          <p:cNvSpPr/>
          <p:nvPr/>
        </p:nvSpPr>
        <p:spPr>
          <a:xfrm>
            <a:off x="0" y="548680"/>
            <a:ext cx="9144000" cy="6340197"/>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och 4-4-2 med diamant och tyngdpunkt på bollinnehav och fart samt snabb organisation i zonförsvar</a:t>
            </a:r>
          </a:p>
          <a:p>
            <a:r>
              <a:rPr lang="sv-SE" sz="1400" i="1" dirty="0" smtClean="0"/>
              <a:t>Taktiskt: </a:t>
            </a:r>
            <a:r>
              <a:rPr lang="sv-SE" sz="1400" dirty="0" smtClean="0"/>
              <a:t>Baka in ovanstående i övningarna med anfallsprinciper och försvarsprinciper med fart och i tempo</a:t>
            </a:r>
            <a:endParaRPr lang="sv-SE" sz="1400" i="1" dirty="0" smtClean="0"/>
          </a:p>
          <a:p>
            <a:r>
              <a:rPr lang="sv-SE" sz="1400" i="1" dirty="0" smtClean="0"/>
              <a:t>Fysiskt: </a:t>
            </a:r>
            <a:r>
              <a:rPr lang="sv-SE" sz="1400" dirty="0" smtClean="0"/>
              <a:t>Förbättra snabbhet, snabbhetsuthållighet, styrka och kondition, viktigt med tempo</a:t>
            </a:r>
          </a:p>
          <a:p>
            <a:r>
              <a:rPr lang="sv-SE" sz="1400" i="1" dirty="0" smtClean="0"/>
              <a:t>Tekniskt: </a:t>
            </a:r>
            <a:r>
              <a:rPr lang="sv-SE" sz="1400" dirty="0" smtClean="0"/>
              <a:t>Noggrannhet  i mottag och passningsspelet med fart och bollkontroll på små ytor</a:t>
            </a:r>
          </a:p>
          <a:p>
            <a:r>
              <a:rPr lang="sv-SE" sz="1400" i="1" dirty="0" smtClean="0"/>
              <a:t>Psykosocialt: </a:t>
            </a:r>
            <a:r>
              <a:rPr lang="sv-SE" sz="1400" dirty="0" smtClean="0"/>
              <a:t>lagkänsla och hängivenhet gentemot taktiska uppgifter</a:t>
            </a:r>
          </a:p>
          <a:p>
            <a:r>
              <a:rPr lang="sv-SE" sz="1400" b="1" dirty="0" smtClean="0"/>
              <a:t>Mål för spelare att: </a:t>
            </a:r>
          </a:p>
          <a:p>
            <a:pPr marL="342900" indent="-342900">
              <a:buAutoNum type="arabicPeriod"/>
            </a:pPr>
            <a:r>
              <a:rPr lang="sv-SE" sz="1400" dirty="0" smtClean="0"/>
              <a:t>Att spelarna skall klara det långa och korta spelet med kvalitet och med fart</a:t>
            </a:r>
          </a:p>
          <a:p>
            <a:pPr marL="342900" indent="-342900">
              <a:buAutoNum type="arabicPeriod"/>
            </a:pPr>
            <a:r>
              <a:rPr lang="sv-SE" sz="1400" dirty="0" smtClean="0"/>
              <a:t>Koordinera taktiken med sina lagkamrater</a:t>
            </a:r>
          </a:p>
          <a:p>
            <a:pPr marL="342900" indent="-342900">
              <a:buAutoNum type="arabicPeriod"/>
            </a:pPr>
            <a:r>
              <a:rPr lang="sv-SE" sz="1400" dirty="0" smtClean="0"/>
              <a:t>Visa god aerob kondition i övningar och match</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4 a 90 min. Antal spelare ca 18 Antal minuter för spel 30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30 min</a:t>
            </a:r>
          </a:p>
          <a:p>
            <a:pPr marL="342900" indent="-342900"/>
            <a:r>
              <a:rPr lang="sv-SE" sz="1400" dirty="0" smtClean="0"/>
              <a:t>Teknik/passningsövning 25 min</a:t>
            </a:r>
          </a:p>
          <a:p>
            <a:pPr marL="342900" indent="-342900"/>
            <a:r>
              <a:rPr lang="sv-SE" sz="1400" dirty="0" smtClean="0"/>
              <a:t>Spel moment  min 30 min</a:t>
            </a:r>
          </a:p>
          <a:p>
            <a:pPr marL="342900" indent="-342900"/>
            <a:r>
              <a:rPr lang="sv-SE" sz="1400" dirty="0" smtClean="0"/>
              <a:t>Nedvarvning och sammanfattning</a:t>
            </a:r>
          </a:p>
        </p:txBody>
      </p:sp>
    </p:spTree>
    <p:extLst>
      <p:ext uri="{BB962C8B-B14F-4D97-AF65-F5344CB8AC3E}">
        <p14:creationId xmlns:p14="http://schemas.microsoft.com/office/powerpoint/2010/main" val="23167730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16 år  </a:t>
            </a:r>
            <a:endParaRPr lang="sv-SE" dirty="0">
              <a:solidFill>
                <a:schemeClr val="bg1"/>
              </a:solidFill>
            </a:endParaRPr>
          </a:p>
        </p:txBody>
      </p:sp>
      <p:sp>
        <p:nvSpPr>
          <p:cNvPr id="3" name="textruta 2"/>
          <p:cNvSpPr txBox="1"/>
          <p:nvPr/>
        </p:nvSpPr>
        <p:spPr>
          <a:xfrm>
            <a:off x="0" y="836712"/>
            <a:ext cx="8964488" cy="4801314"/>
          </a:xfrm>
          <a:prstGeom prst="rect">
            <a:avLst/>
          </a:prstGeom>
          <a:noFill/>
        </p:spPr>
        <p:txBody>
          <a:bodyPr wrap="square" rtlCol="0">
            <a:spAutoFit/>
          </a:bodyPr>
          <a:lstStyle/>
          <a:p>
            <a:r>
              <a:rPr lang="sv-SE" b="1" dirty="0" smtClean="0"/>
              <a:t>Saker att beakta är</a:t>
            </a:r>
            <a:r>
              <a:rPr lang="sv-SE" dirty="0" smtClean="0"/>
              <a:t>: Stora ytor för taktisk träning och små ytor för teknik, tempo och bollinnehav</a:t>
            </a:r>
          </a:p>
          <a:p>
            <a:r>
              <a:rPr lang="sv-SE" dirty="0" smtClean="0"/>
              <a:t>Förbered spelövningar med boll för att jobba med speluppfattning och spelförståelse </a:t>
            </a:r>
          </a:p>
          <a:p>
            <a:r>
              <a:rPr lang="sv-SE" dirty="0" smtClean="0"/>
              <a:t>Tid för varje övning: 2-4 min intervaller för spelmomenten i 3-3, 4-4. I spel 8-8, 9-9, 11-11 bör det vara enskilda pass så att rena tempo pass eller konditions pass i spelform genomförs</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2973566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17 år  </a:t>
            </a:r>
            <a:endParaRPr lang="sv-SE" dirty="0">
              <a:solidFill>
                <a:schemeClr val="bg1"/>
              </a:solidFill>
            </a:endParaRPr>
          </a:p>
        </p:txBody>
      </p:sp>
      <p:sp>
        <p:nvSpPr>
          <p:cNvPr id="3" name="Rektangel 2"/>
          <p:cNvSpPr/>
          <p:nvPr/>
        </p:nvSpPr>
        <p:spPr>
          <a:xfrm>
            <a:off x="0" y="548680"/>
            <a:ext cx="9144000" cy="6340197"/>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och 1-4-4-2 med diamant och tyngdpunkt på bollinnehav och fart samt snabb organisation i zonförsvar</a:t>
            </a:r>
          </a:p>
          <a:p>
            <a:r>
              <a:rPr lang="sv-SE" sz="1400" i="1" dirty="0" smtClean="0"/>
              <a:t>Taktiskt: </a:t>
            </a:r>
            <a:r>
              <a:rPr lang="sv-SE" sz="1400" dirty="0" smtClean="0"/>
              <a:t>Snabba omställningar, anfall i sista tredjedelen och presspel</a:t>
            </a:r>
            <a:endParaRPr lang="sv-SE" sz="1400" i="1" dirty="0" smtClean="0"/>
          </a:p>
          <a:p>
            <a:r>
              <a:rPr lang="sv-SE" sz="1400" i="1" dirty="0" smtClean="0"/>
              <a:t>Fysiskt: </a:t>
            </a:r>
            <a:r>
              <a:rPr lang="sv-SE" sz="1400" dirty="0" smtClean="0"/>
              <a:t>Förbättra snabbhet, snabbhetsuthållighet, styrka, power och kondition, viktigt med tempo</a:t>
            </a:r>
          </a:p>
          <a:p>
            <a:r>
              <a:rPr lang="sv-SE" sz="1400" i="1" dirty="0" smtClean="0"/>
              <a:t>Tekniskt: </a:t>
            </a:r>
            <a:r>
              <a:rPr lang="sv-SE" sz="1400" dirty="0" smtClean="0"/>
              <a:t>Perception och snabba beslut i passningsspelet och avslut med fart i spelmomenten</a:t>
            </a:r>
          </a:p>
          <a:p>
            <a:r>
              <a:rPr lang="sv-SE" sz="1400" i="1" dirty="0" smtClean="0"/>
              <a:t>Psykosocialt: </a:t>
            </a:r>
            <a:r>
              <a:rPr lang="sv-SE" sz="1400" dirty="0" smtClean="0"/>
              <a:t>Hög koncentrationsnivå på träningar och match</a:t>
            </a:r>
          </a:p>
          <a:p>
            <a:r>
              <a:rPr lang="sv-SE" sz="1400" b="1" dirty="0" smtClean="0"/>
              <a:t>Mål för spelare att: </a:t>
            </a:r>
          </a:p>
          <a:p>
            <a:pPr marL="342900" indent="-342900">
              <a:buAutoNum type="arabicPeriod"/>
            </a:pPr>
            <a:r>
              <a:rPr lang="sv-SE" sz="1400" dirty="0" smtClean="0"/>
              <a:t>Att ha kvalitet och fart i passningsspelet och i avslutsfasen</a:t>
            </a:r>
          </a:p>
          <a:p>
            <a:pPr marL="342900" indent="-342900">
              <a:buAutoNum type="arabicPeriod"/>
            </a:pPr>
            <a:r>
              <a:rPr lang="sv-SE" sz="1400" dirty="0" smtClean="0"/>
              <a:t>Koordinera defensiva omställningar och press med laget</a:t>
            </a:r>
          </a:p>
          <a:p>
            <a:pPr marL="342900" indent="-342900">
              <a:buAutoNum type="arabicPeriod"/>
            </a:pPr>
            <a:r>
              <a:rPr lang="sv-SE" sz="1400" dirty="0" smtClean="0"/>
              <a:t>Bibehålla god teknik med hög aerob kondition i övningar och match</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4/5 a 90 min. Antal spelare ca 18 Antal minuter för spel 30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30 min</a:t>
            </a:r>
          </a:p>
          <a:p>
            <a:pPr marL="342900" indent="-342900"/>
            <a:r>
              <a:rPr lang="sv-SE" sz="1400" dirty="0" smtClean="0"/>
              <a:t>Teknik/passningsövning 25 min</a:t>
            </a:r>
          </a:p>
          <a:p>
            <a:pPr marL="342900" indent="-342900"/>
            <a:r>
              <a:rPr lang="sv-SE" sz="1400" dirty="0" smtClean="0"/>
              <a:t>Spel moment  min 30 min</a:t>
            </a:r>
          </a:p>
          <a:p>
            <a:pPr marL="342900" indent="-342900"/>
            <a:r>
              <a:rPr lang="sv-SE" sz="1400" dirty="0" smtClean="0"/>
              <a:t>Nedvarvning och sammanfattning</a:t>
            </a:r>
          </a:p>
        </p:txBody>
      </p:sp>
    </p:spTree>
    <p:extLst>
      <p:ext uri="{BB962C8B-B14F-4D97-AF65-F5344CB8AC3E}">
        <p14:creationId xmlns:p14="http://schemas.microsoft.com/office/powerpoint/2010/main" val="17906636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17 år  </a:t>
            </a:r>
            <a:endParaRPr lang="sv-SE" dirty="0">
              <a:solidFill>
                <a:schemeClr val="bg1"/>
              </a:solidFill>
            </a:endParaRPr>
          </a:p>
        </p:txBody>
      </p:sp>
      <p:sp>
        <p:nvSpPr>
          <p:cNvPr id="3" name="textruta 2"/>
          <p:cNvSpPr txBox="1"/>
          <p:nvPr/>
        </p:nvSpPr>
        <p:spPr>
          <a:xfrm>
            <a:off x="0" y="836712"/>
            <a:ext cx="8964488" cy="4801314"/>
          </a:xfrm>
          <a:prstGeom prst="rect">
            <a:avLst/>
          </a:prstGeom>
          <a:noFill/>
        </p:spPr>
        <p:txBody>
          <a:bodyPr wrap="square" rtlCol="0">
            <a:spAutoFit/>
          </a:bodyPr>
          <a:lstStyle/>
          <a:p>
            <a:r>
              <a:rPr lang="sv-SE" b="1" dirty="0" smtClean="0"/>
              <a:t>Saker att beakta är</a:t>
            </a:r>
            <a:r>
              <a:rPr lang="sv-SE" dirty="0" smtClean="0"/>
              <a:t>: Stora ytor för taktisk träning och små ytor för teknik, tempo och bollinnehav</a:t>
            </a:r>
          </a:p>
          <a:p>
            <a:r>
              <a:rPr lang="sv-SE" dirty="0" smtClean="0"/>
              <a:t>Förbered spelövningar med boll för att jobba med speluppfattning och spelförståelse </a:t>
            </a:r>
          </a:p>
          <a:p>
            <a:r>
              <a:rPr lang="sv-SE" dirty="0" smtClean="0"/>
              <a:t>Tid för varje övning: 2-4 min intervaller för spelmomenten i 3-3, 4-4. I spel 8-8, 9-9, 11-11 bör det vara enskilda pass så att rena tempo pass eller konditions pass i spelform genomförs</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33497160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18 år  </a:t>
            </a:r>
            <a:endParaRPr lang="sv-SE" dirty="0">
              <a:solidFill>
                <a:schemeClr val="bg1"/>
              </a:solidFill>
            </a:endParaRPr>
          </a:p>
        </p:txBody>
      </p:sp>
      <p:sp>
        <p:nvSpPr>
          <p:cNvPr id="3" name="Rektangel 2"/>
          <p:cNvSpPr/>
          <p:nvPr/>
        </p:nvSpPr>
        <p:spPr>
          <a:xfrm>
            <a:off x="0" y="548680"/>
            <a:ext cx="9144000" cy="6340197"/>
          </a:xfrm>
          <a:prstGeom prst="rect">
            <a:avLst/>
          </a:prstGeom>
        </p:spPr>
        <p:txBody>
          <a:bodyPr wrap="square">
            <a:spAutoFit/>
          </a:bodyPr>
          <a:lstStyle/>
          <a:p>
            <a:r>
              <a:rPr lang="sv-SE" sz="1400" b="1" dirty="0" smtClean="0"/>
              <a:t>Arbetsmetod</a:t>
            </a:r>
            <a:r>
              <a:rPr lang="sv-SE" sz="1400" dirty="0" smtClean="0"/>
              <a:t>: </a:t>
            </a:r>
            <a:r>
              <a:rPr lang="sv-SE" sz="1400" i="1" dirty="0" smtClean="0"/>
              <a:t>Speluppfattning </a:t>
            </a:r>
          </a:p>
          <a:p>
            <a:r>
              <a:rPr lang="sv-SE" sz="1400" dirty="0" smtClean="0"/>
              <a:t>Spelform 11-manna 1-4-3-3 och 1-4-4-2 med diamant och tyngdpunkt på fart i spelet och fart samt snabba offensiva omställningar</a:t>
            </a:r>
          </a:p>
          <a:p>
            <a:r>
              <a:rPr lang="sv-SE" sz="1400" i="1" dirty="0" smtClean="0"/>
              <a:t>Taktiskt: </a:t>
            </a:r>
            <a:r>
              <a:rPr lang="sv-SE" sz="1400" dirty="0" smtClean="0"/>
              <a:t>Snabba omställningar, Fart i passningar och löpningar, anfall i sista tredjedelen och presspel</a:t>
            </a:r>
            <a:endParaRPr lang="sv-SE" sz="1400" i="1" dirty="0" smtClean="0"/>
          </a:p>
          <a:p>
            <a:r>
              <a:rPr lang="sv-SE" sz="1400" i="1" dirty="0" smtClean="0"/>
              <a:t>Fysiskt: </a:t>
            </a:r>
            <a:r>
              <a:rPr lang="sv-SE" sz="1400" dirty="0" smtClean="0"/>
              <a:t>Förbättra snabbhet, snabbhetsuthållighet, styrka, power och kondition, viktigt med tempo</a:t>
            </a:r>
          </a:p>
          <a:p>
            <a:r>
              <a:rPr lang="sv-SE" sz="1400" i="1" dirty="0" smtClean="0"/>
              <a:t>Tekniskt: </a:t>
            </a:r>
            <a:r>
              <a:rPr lang="sv-SE" sz="1400" dirty="0" smtClean="0"/>
              <a:t>Perception och snabba beslut i passningsspelet, snabba vändningar och avslut med fart i spelmomenten</a:t>
            </a:r>
          </a:p>
          <a:p>
            <a:r>
              <a:rPr lang="sv-SE" sz="1400" i="1" dirty="0" smtClean="0"/>
              <a:t>Psykosocialt: </a:t>
            </a:r>
            <a:r>
              <a:rPr lang="sv-SE" sz="1400" dirty="0" smtClean="0"/>
              <a:t>Hög koncentrationsnivå och självkontroll på träningar och match</a:t>
            </a:r>
          </a:p>
          <a:p>
            <a:r>
              <a:rPr lang="sv-SE" sz="1400" b="1" dirty="0" smtClean="0"/>
              <a:t>Mål för spelare att: </a:t>
            </a:r>
          </a:p>
          <a:p>
            <a:pPr marL="342900" indent="-342900">
              <a:buAutoNum type="arabicPeriod"/>
            </a:pPr>
            <a:r>
              <a:rPr lang="sv-SE" sz="1400" dirty="0" smtClean="0"/>
              <a:t>Att ha kvalitet och fart i passningsspelet och i avslutsfasen under press</a:t>
            </a:r>
          </a:p>
          <a:p>
            <a:pPr marL="342900" indent="-342900">
              <a:buAutoNum type="arabicPeriod"/>
            </a:pPr>
            <a:r>
              <a:rPr lang="sv-SE" sz="1400" dirty="0" smtClean="0"/>
              <a:t>Koordinera defensiva omställningar och press med laget</a:t>
            </a:r>
          </a:p>
          <a:p>
            <a:pPr marL="342900" indent="-342900">
              <a:buAutoNum type="arabicPeriod"/>
            </a:pPr>
            <a:r>
              <a:rPr lang="sv-SE" sz="1400" dirty="0" smtClean="0"/>
              <a:t>Bibehålla god teknik med hög intensitet och utmattning övningar och match</a:t>
            </a:r>
          </a:p>
          <a:p>
            <a:pPr marL="342900" indent="-342900"/>
            <a:r>
              <a:rPr lang="sv-SE" sz="1400" b="1" dirty="0" smtClean="0"/>
              <a:t>Tekniskt: </a:t>
            </a:r>
          </a:p>
          <a:p>
            <a:pPr marL="342900" indent="-342900"/>
            <a:r>
              <a:rPr lang="sv-SE" sz="1400" dirty="0" smtClean="0"/>
              <a:t>Passning och mottag 5, Driva boll 4, Dribbla 4, Avslut(göra mål) 5, 1-1 offensivt 5, Vändningar 5, Bollkontroll 5, Skydda bollen 3, Vändningar i medtag 3, Inlägg och avslut 3, 1-1 defensivt 3 </a:t>
            </a:r>
          </a:p>
          <a:p>
            <a:pPr marL="342900" indent="-342900"/>
            <a:r>
              <a:rPr lang="sv-SE" sz="1400" b="1" dirty="0" smtClean="0"/>
              <a:t>Fysisk: </a:t>
            </a:r>
          </a:p>
          <a:p>
            <a:pPr marL="342900" indent="-342900"/>
            <a:r>
              <a:rPr lang="sv-SE" sz="1400" dirty="0" smtClean="0"/>
              <a:t>Koordination och balans 4, Agility 5, Basmotoriska rörelser 4, Kropps och rumsuppfattning 5, Reaktion 4, acceleration 5, Explosiv styrka 2, Aerobt 2,</a:t>
            </a:r>
          </a:p>
          <a:p>
            <a:pPr marL="342900" indent="-342900"/>
            <a:r>
              <a:rPr lang="sv-SE" sz="1400" b="1" dirty="0" smtClean="0"/>
              <a:t>Psykosocialt: </a:t>
            </a:r>
          </a:p>
          <a:p>
            <a:pPr marL="342900" indent="-342900"/>
            <a:r>
              <a:rPr lang="sv-SE" sz="1400" dirty="0" smtClean="0"/>
              <a:t>Motivation 5, Själförtroende 4,Respekt och disciplin 5, Samarbete 3, Tävlingsmoment 3, Inställning 3, Kommunikation 3</a:t>
            </a:r>
          </a:p>
          <a:p>
            <a:pPr marL="342900" indent="-342900"/>
            <a:r>
              <a:rPr lang="sv-SE" sz="1400" b="1" dirty="0" smtClean="0"/>
              <a:t>Taktiskt:</a:t>
            </a:r>
          </a:p>
          <a:p>
            <a:pPr marL="342900" indent="-342900"/>
            <a:r>
              <a:rPr lang="sv-SE" sz="1400" dirty="0" smtClean="0"/>
              <a:t>Principer i anfallsspel 4, Bollinnehav 5, Spel nerifrån 4, Försvarsprinciper 4, Zonmarkering 3, återerövring 2, Omställningar 4, kombinationsspel 5, Spel i sista 3-delen med avslut 4, Press 3, Lågt försvarsspel (återhämtning) 3</a:t>
            </a:r>
          </a:p>
          <a:p>
            <a:pPr marL="342900" indent="-342900"/>
            <a:r>
              <a:rPr lang="sv-SE" sz="1400" b="1" dirty="0" smtClean="0"/>
              <a:t>Organisation</a:t>
            </a:r>
          </a:p>
          <a:p>
            <a:pPr marL="342900" indent="-342900"/>
            <a:r>
              <a:rPr lang="sv-SE" sz="1400" dirty="0" smtClean="0"/>
              <a:t>Träning per vecka 4/5 a 90 min. Antal spelare ca 18 Antal minuter för spel 30</a:t>
            </a:r>
          </a:p>
          <a:p>
            <a:pPr marL="342900" indent="-342900"/>
            <a:r>
              <a:rPr lang="sv-SE" sz="1400" b="1" dirty="0" smtClean="0"/>
              <a:t>Träningens struktur: </a:t>
            </a:r>
            <a:endParaRPr lang="sv-SE" sz="1400" dirty="0" smtClean="0"/>
          </a:p>
          <a:p>
            <a:pPr marL="342900" indent="-342900"/>
            <a:r>
              <a:rPr lang="sv-SE" sz="1400" dirty="0" smtClean="0"/>
              <a:t>Uppvärmning med integrerad fys(krs) + snabbhet 30 min</a:t>
            </a:r>
          </a:p>
          <a:p>
            <a:pPr marL="342900" indent="-342900"/>
            <a:r>
              <a:rPr lang="sv-SE" sz="1400" dirty="0" smtClean="0"/>
              <a:t>Teknik/passningsövning 25 min</a:t>
            </a:r>
          </a:p>
          <a:p>
            <a:pPr marL="342900" indent="-342900"/>
            <a:r>
              <a:rPr lang="sv-SE" sz="1400" dirty="0" smtClean="0"/>
              <a:t>Spel moment  min 30 min</a:t>
            </a:r>
          </a:p>
          <a:p>
            <a:pPr marL="342900" indent="-342900"/>
            <a:r>
              <a:rPr lang="sv-SE" sz="1400" dirty="0" smtClean="0"/>
              <a:t>Nedvarvning och sammanfattning</a:t>
            </a:r>
          </a:p>
        </p:txBody>
      </p:sp>
    </p:spTree>
    <p:extLst>
      <p:ext uri="{BB962C8B-B14F-4D97-AF65-F5344CB8AC3E}">
        <p14:creationId xmlns:p14="http://schemas.microsoft.com/office/powerpoint/2010/main" val="42722780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18 år  </a:t>
            </a:r>
            <a:endParaRPr lang="sv-SE" dirty="0">
              <a:solidFill>
                <a:schemeClr val="bg1"/>
              </a:solidFill>
            </a:endParaRPr>
          </a:p>
        </p:txBody>
      </p:sp>
      <p:sp>
        <p:nvSpPr>
          <p:cNvPr id="3" name="textruta 2"/>
          <p:cNvSpPr txBox="1"/>
          <p:nvPr/>
        </p:nvSpPr>
        <p:spPr>
          <a:xfrm>
            <a:off x="0" y="836712"/>
            <a:ext cx="8964488" cy="5355312"/>
          </a:xfrm>
          <a:prstGeom prst="rect">
            <a:avLst/>
          </a:prstGeom>
          <a:noFill/>
        </p:spPr>
        <p:txBody>
          <a:bodyPr wrap="square" rtlCol="0">
            <a:spAutoFit/>
          </a:bodyPr>
          <a:lstStyle/>
          <a:p>
            <a:r>
              <a:rPr lang="sv-SE" b="1" dirty="0" smtClean="0"/>
              <a:t>Saker att beakta är</a:t>
            </a:r>
            <a:r>
              <a:rPr lang="sv-SE" dirty="0" smtClean="0"/>
              <a:t>: Stora ytor för taktisk träning och små ytor för teknik, tempo och bollinnehav.</a:t>
            </a:r>
          </a:p>
          <a:p>
            <a:r>
              <a:rPr lang="sv-SE" dirty="0" smtClean="0"/>
              <a:t>Förbered spelövningar med boll för att jobba med speluppfattning och spelförståelse </a:t>
            </a:r>
          </a:p>
          <a:p>
            <a:r>
              <a:rPr lang="sv-SE" dirty="0" smtClean="0"/>
              <a:t>Tid för varje övning: 2-4 min intervaller för spelmomenten i 3-3, 4-4. I spel 8-8, 9-9, 11-11 bör det vara enskilda pass så att rena tempo pass eller konditions pass i spelform genomförs, använd ytor på rätt ställe som exempel vis bollinnehav från mittlinjen till straffområdet då det är där vi vill ha stort bollinnehav, sista 3/delen för avslut osv.</a:t>
            </a:r>
          </a:p>
          <a:p>
            <a:r>
              <a:rPr lang="sv-SE" dirty="0" smtClean="0"/>
              <a:t>Intensitet: Genom att förkorta intervallerna hålls intensiteten hög</a:t>
            </a:r>
          </a:p>
          <a:p>
            <a:r>
              <a:rPr lang="sv-SE" dirty="0" smtClean="0"/>
              <a:t>Regler: Använd regler för att höja intensiteten, eller taktiska moment</a:t>
            </a:r>
          </a:p>
          <a:p>
            <a:r>
              <a:rPr lang="sv-SE" dirty="0" smtClean="0"/>
              <a:t>Antal spelare: Se till att det inte blir för mycket köer och för lång väntetid, inga avbytare, använd jokrar</a:t>
            </a:r>
          </a:p>
          <a:p>
            <a:r>
              <a:rPr lang="sv-SE" dirty="0" smtClean="0"/>
              <a:t>Tid på bollen: Viktigt att spelarna har så mycket touch på bollen som möjligt</a:t>
            </a:r>
          </a:p>
          <a:p>
            <a:r>
              <a:rPr lang="sv-SE" dirty="0" smtClean="0"/>
              <a:t>Tänk på att passningsövningar kan vara spelövningar, alltså kan 20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12666228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166960" y="230832"/>
            <a:ext cx="8784976" cy="461665"/>
          </a:xfrm>
          <a:prstGeom prst="rect">
            <a:avLst/>
          </a:prstGeom>
          <a:solidFill>
            <a:schemeClr val="accent2">
              <a:lumMod val="75000"/>
            </a:schemeClr>
          </a:solidFill>
          <a:effectLst>
            <a:glow rad="63500">
              <a:schemeClr val="accent1">
                <a:satMod val="175000"/>
                <a:alpha val="40000"/>
              </a:schemeClr>
            </a:glow>
            <a:outerShdw blurRad="50800" dist="50800" dir="5400000" algn="ctr" rotWithShape="0">
              <a:srgbClr val="000000"/>
            </a:outerShdw>
            <a:reflection blurRad="6350" stA="50000" endA="300" endPos="55500" dir="5400000" sy="-100000" algn="bl" rotWithShape="0"/>
          </a:effectLst>
        </p:spPr>
        <p:txBody>
          <a:bodyPr wrap="square" rtlCol="0">
            <a:spAutoFit/>
          </a:bodyPr>
          <a:lstStyle/>
          <a:p>
            <a:pPr algn="ctr"/>
            <a:r>
              <a:rPr lang="sv-SE" sz="2400" dirty="0" smtClean="0">
                <a:solidFill>
                  <a:schemeClr val="bg1"/>
                </a:solidFill>
              </a:rPr>
              <a:t>Organisering av träning</a:t>
            </a:r>
          </a:p>
        </p:txBody>
      </p:sp>
      <p:sp>
        <p:nvSpPr>
          <p:cNvPr id="5" name="textruta 4"/>
          <p:cNvSpPr txBox="1"/>
          <p:nvPr/>
        </p:nvSpPr>
        <p:spPr>
          <a:xfrm>
            <a:off x="251520" y="908720"/>
            <a:ext cx="8712968" cy="5109091"/>
          </a:xfrm>
          <a:prstGeom prst="rect">
            <a:avLst/>
          </a:prstGeom>
          <a:noFill/>
        </p:spPr>
        <p:txBody>
          <a:bodyPr wrap="square" rtlCol="0">
            <a:spAutoFit/>
          </a:bodyPr>
          <a:lstStyle/>
          <a:p>
            <a:r>
              <a:rPr lang="sv-SE" sz="1400" b="1" dirty="0" smtClean="0"/>
              <a:t>Tränarens uppgift </a:t>
            </a:r>
          </a:p>
          <a:p>
            <a:r>
              <a:rPr lang="sv-SE" sz="1400" dirty="0" smtClean="0"/>
              <a:t>En tränare skall alltid komma väl förberedd till ett träningspass både vad gäller just det enskilda passet och även ha en helhetstanke bakom det med en längre planering genomförd, alltså en säsongsplanering. Spelarna bör ta del av planeringen och de kommer känna stort förtroende om man är väl förberedd och det ger tränaren en trygghet. Siffrorna i träningsplaneringen ger ett hum om hur mycket tid som man bör lägga ner vid de olika momenten. Siffrorna ger också ett hum om vad man borde kunna i olika åldrar även om två olika grupper i samma ålder kan ha olika behov och stå olika i utvecklingskurvan.</a:t>
            </a:r>
          </a:p>
          <a:p>
            <a:r>
              <a:rPr lang="sv-SE" sz="1400" b="1" dirty="0" smtClean="0"/>
              <a:t>Säsongsplanering</a:t>
            </a:r>
          </a:p>
          <a:p>
            <a:r>
              <a:rPr lang="sv-SE" sz="1400" dirty="0" smtClean="0"/>
              <a:t>Om vi delar in säsongerna så är det Grundträningsperiod, försäsong, toppningsfas, matchsäsong som skall planeras. Speciellt viktigt att periodisera och pulsera träningen är det från 15 år och uppåt då spelarna efter puberteten tar upp den fysiska träningen</a:t>
            </a:r>
          </a:p>
          <a:p>
            <a:r>
              <a:rPr lang="sv-SE" sz="1400" b="1" dirty="0" smtClean="0"/>
              <a:t>Perioder</a:t>
            </a:r>
          </a:p>
          <a:p>
            <a:r>
              <a:rPr lang="sv-SE" sz="1400" dirty="0" smtClean="0"/>
              <a:t>Träningen är indelad i perioder för att täcka alla tekniska moment och för att arbeta med olika fysiska egenskaper, dock skall spelidén genomsyra så mycket som möjligt av allt som görs</a:t>
            </a:r>
          </a:p>
          <a:p>
            <a:r>
              <a:rPr lang="sv-SE" sz="1400" b="1" dirty="0" smtClean="0"/>
              <a:t>Veckoplanering</a:t>
            </a:r>
          </a:p>
          <a:p>
            <a:r>
              <a:rPr lang="sv-SE" sz="1400" dirty="0" smtClean="0"/>
              <a:t>Här följer planering per vecka men lagen kan ha olika nivåer och utvecklingskurvor varför veckoplaneringen bör vara dynamisk och revideras eller göras om regelbundet utifrån lagets behov. </a:t>
            </a:r>
          </a:p>
          <a:p>
            <a:r>
              <a:rPr lang="sv-SE" sz="1400" b="1" dirty="0" smtClean="0"/>
              <a:t>Träningsplanering</a:t>
            </a:r>
          </a:p>
          <a:p>
            <a:r>
              <a:rPr lang="sv-SE" sz="1400" dirty="0" smtClean="0"/>
              <a:t>Här skall träningen följa en struktur med uppvärmning, passning/avslut/fys/mentalt och spelmoment och tränaren kan här ta fram övningar från övningsbanken. Det bör vara rätt i förhållande till period, lagets behov, föreningens filosofi och lagets spelidé. Givetvis utgår vi från utveckling i unga åldrar och fortsätter med mer tävlingsmoment och fart i de äldre åldrarna</a:t>
            </a:r>
          </a:p>
          <a:p>
            <a:endParaRPr lang="sv-SE" dirty="0"/>
          </a:p>
        </p:txBody>
      </p:sp>
    </p:spTree>
    <p:extLst>
      <p:ext uri="{BB962C8B-B14F-4D97-AF65-F5344CB8AC3E}">
        <p14:creationId xmlns:p14="http://schemas.microsoft.com/office/powerpoint/2010/main" val="8769347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2"/>
          <p:cNvSpPr txBox="1">
            <a:spLocks/>
          </p:cNvSpPr>
          <p:nvPr/>
        </p:nvSpPr>
        <p:spPr>
          <a:xfrm>
            <a:off x="179512" y="836712"/>
            <a:ext cx="8784976" cy="5390059"/>
          </a:xfrm>
          <a:prstGeom prst="rect">
            <a:avLst/>
          </a:prstGeom>
          <a:solidFill>
            <a:schemeClr val="accent2">
              <a:lumMod val="75000"/>
            </a:schemeClr>
          </a:solidFill>
          <a:ln w="76200">
            <a:noFill/>
          </a:ln>
          <a:effectLst>
            <a:glow rad="228600">
              <a:schemeClr val="accent1">
                <a:satMod val="175000"/>
                <a:alpha val="40000"/>
              </a:schemeClr>
            </a:glow>
          </a:effectLst>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sv-SE" sz="3200" dirty="0" smtClean="0">
                <a:solidFill>
                  <a:schemeClr val="bg1"/>
                </a:solidFill>
              </a:rPr>
              <a:t>Underhållsperiod     </a:t>
            </a:r>
            <a:r>
              <a:rPr kumimoji="0" lang="sv-SE" sz="3200" b="0" i="0" u="none" strike="noStrike" kern="1200" cap="none" spc="0" normalizeH="0" baseline="0" noProof="0" dirty="0" smtClean="0">
                <a:ln>
                  <a:noFill/>
                </a:ln>
                <a:solidFill>
                  <a:schemeClr val="bg1"/>
                </a:solidFill>
                <a:effectLst/>
                <a:uLnTx/>
                <a:uFillTx/>
                <a:latin typeface="+mn-lt"/>
                <a:ea typeface="+mn-ea"/>
                <a:cs typeface="+mn-cs"/>
              </a:rPr>
              <a:t> </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19/11 – 9/1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sv-SE" sz="3200" dirty="0" smtClean="0">
                <a:solidFill>
                  <a:schemeClr val="bg1"/>
                </a:solidFill>
              </a:rPr>
              <a:t>Försäsongsträning</a:t>
            </a:r>
            <a:r>
              <a:rPr kumimoji="0" lang="sv-SE" sz="3200" b="0" i="0" u="none" strike="noStrike" kern="1200" cap="none" spc="0" normalizeH="0" baseline="0" noProof="0" dirty="0" smtClean="0">
                <a:ln>
                  <a:noFill/>
                </a:ln>
                <a:solidFill>
                  <a:schemeClr val="bg1"/>
                </a:solidFill>
                <a:effectLst/>
                <a:uLnTx/>
                <a:uFillTx/>
                <a:latin typeface="+mn-lt"/>
                <a:ea typeface="+mn-ea"/>
                <a:cs typeface="+mn-cs"/>
              </a:rPr>
              <a:t>	          </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10/1 – 28/2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sv-SE" sz="3200" dirty="0" smtClean="0">
                <a:solidFill>
                  <a:schemeClr val="bg1"/>
                </a:solidFill>
              </a:rPr>
              <a:t>Toppningsfas              </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1/3 – 14/4</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sv-SE" sz="3200" b="0" i="0" u="none" strike="noStrike" kern="1200" cap="none" spc="0" normalizeH="0" baseline="0" noProof="0" dirty="0" smtClean="0">
                <a:ln>
                  <a:noFill/>
                </a:ln>
                <a:solidFill>
                  <a:schemeClr val="bg1"/>
                </a:solidFill>
                <a:effectLst/>
                <a:uLnTx/>
                <a:uFillTx/>
                <a:latin typeface="+mn-lt"/>
                <a:ea typeface="+mn-ea"/>
                <a:cs typeface="+mn-cs"/>
              </a:rPr>
              <a:t>Matchperiod 1	</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15/4 – 31/6</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sv-SE" sz="3200" b="0" i="0" u="none" strike="noStrike" kern="1200" cap="none" spc="0" normalizeH="0" baseline="0" noProof="0" dirty="0" smtClean="0">
                <a:ln>
                  <a:noFill/>
                </a:ln>
                <a:solidFill>
                  <a:schemeClr val="bg1"/>
                </a:solidFill>
                <a:effectLst/>
                <a:uLnTx/>
                <a:uFillTx/>
                <a:latin typeface="+mn-lt"/>
                <a:ea typeface="+mn-ea"/>
                <a:cs typeface="+mn-cs"/>
              </a:rPr>
              <a:t>Sommaruppehåll	</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1/7 – 14/7</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sv-SE" sz="3200" dirty="0" smtClean="0">
                <a:solidFill>
                  <a:schemeClr val="bg1"/>
                </a:solidFill>
              </a:rPr>
              <a:t>Grundträning/toppning</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15/7 – 31/7</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sv-SE" sz="3200" b="0" i="0" u="none" strike="noStrike" kern="1200" cap="none" spc="0" normalizeH="0" baseline="0" noProof="0" dirty="0" smtClean="0">
                <a:ln>
                  <a:noFill/>
                </a:ln>
                <a:solidFill>
                  <a:schemeClr val="bg1"/>
                </a:solidFill>
                <a:effectLst/>
                <a:uLnTx/>
                <a:uFillTx/>
                <a:latin typeface="+mn-lt"/>
                <a:ea typeface="+mn-ea"/>
                <a:cs typeface="+mn-cs"/>
              </a:rPr>
              <a:t>Matchperiod 2</a:t>
            </a:r>
            <a:r>
              <a:rPr kumimoji="0" lang="sv-SE" sz="2400" b="0" i="0" u="none" strike="noStrike" kern="1200" cap="none" spc="0" normalizeH="0" baseline="0" noProof="0" dirty="0" smtClean="0">
                <a:ln>
                  <a:noFill/>
                </a:ln>
                <a:solidFill>
                  <a:schemeClr val="bg1"/>
                </a:solidFill>
                <a:effectLst/>
                <a:uLnTx/>
                <a:uFillTx/>
                <a:latin typeface="+mn-lt"/>
                <a:ea typeface="+mn-ea"/>
                <a:cs typeface="+mn-cs"/>
              </a:rPr>
              <a:t>		1/8 – 31/10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sv-SE" sz="3200" b="0" i="0" u="none" strike="noStrike" kern="1200" cap="none" spc="0" normalizeH="0" baseline="0" noProof="0" dirty="0" smtClean="0">
              <a:ln>
                <a:noFill/>
              </a:ln>
              <a:solidFill>
                <a:schemeClr val="bg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3" name="textruta 2"/>
          <p:cNvSpPr txBox="1"/>
          <p:nvPr/>
        </p:nvSpPr>
        <p:spPr>
          <a:xfrm>
            <a:off x="166960" y="230832"/>
            <a:ext cx="8784976" cy="461665"/>
          </a:xfrm>
          <a:prstGeom prst="rect">
            <a:avLst/>
          </a:prstGeom>
          <a:solidFill>
            <a:schemeClr val="accent2">
              <a:lumMod val="75000"/>
            </a:schemeClr>
          </a:solidFill>
          <a:effectLst>
            <a:glow rad="63500">
              <a:schemeClr val="accent1">
                <a:satMod val="175000"/>
                <a:alpha val="40000"/>
              </a:schemeClr>
            </a:glow>
            <a:outerShdw blurRad="50800" dist="50800" dir="5400000" algn="ctr" rotWithShape="0">
              <a:srgbClr val="000000"/>
            </a:outerShdw>
            <a:reflection blurRad="6350" stA="50000" endA="300" endPos="55500" dir="5400000" sy="-100000" algn="bl" rotWithShape="0"/>
          </a:effectLst>
        </p:spPr>
        <p:txBody>
          <a:bodyPr wrap="square" rtlCol="0">
            <a:spAutoFit/>
          </a:bodyPr>
          <a:lstStyle/>
          <a:p>
            <a:pPr algn="ctr"/>
            <a:r>
              <a:rPr lang="sv-SE" sz="2400" dirty="0" smtClean="0">
                <a:solidFill>
                  <a:schemeClr val="bg1"/>
                </a:solidFill>
              </a:rPr>
              <a:t>Organisering av träning (exempel)</a:t>
            </a:r>
          </a:p>
        </p:txBody>
      </p:sp>
    </p:spTree>
    <p:extLst>
      <p:ext uri="{BB962C8B-B14F-4D97-AF65-F5344CB8AC3E}">
        <p14:creationId xmlns:p14="http://schemas.microsoft.com/office/powerpoint/2010/main" val="1937703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6 år  </a:t>
            </a:r>
            <a:endParaRPr lang="sv-SE" dirty="0">
              <a:solidFill>
                <a:schemeClr val="bg1"/>
              </a:solidFill>
            </a:endParaRPr>
          </a:p>
        </p:txBody>
      </p:sp>
      <p:sp>
        <p:nvSpPr>
          <p:cNvPr id="3" name="textruta 2"/>
          <p:cNvSpPr txBox="1"/>
          <p:nvPr/>
        </p:nvSpPr>
        <p:spPr>
          <a:xfrm>
            <a:off x="0" y="836712"/>
            <a:ext cx="8964488" cy="2862322"/>
          </a:xfrm>
          <a:prstGeom prst="rect">
            <a:avLst/>
          </a:prstGeom>
          <a:noFill/>
        </p:spPr>
        <p:txBody>
          <a:bodyPr wrap="square" rtlCol="0">
            <a:spAutoFit/>
          </a:bodyPr>
          <a:lstStyle/>
          <a:p>
            <a:r>
              <a:rPr lang="sv-SE" b="1" dirty="0" smtClean="0"/>
              <a:t>Saker att beakta är</a:t>
            </a:r>
            <a:r>
              <a:rPr lang="sv-SE" dirty="0" smtClean="0"/>
              <a:t>: Ytor där mindre är bättre än större och vid 3-3 och 4 mål rekommenderar vi måtten 12*18 meter</a:t>
            </a:r>
          </a:p>
          <a:p>
            <a:r>
              <a:rPr lang="sv-SE" dirty="0" smtClean="0"/>
              <a:t>Tid för varje övning: 3-6 min intervaller för spelmomenten är lagom </a:t>
            </a:r>
          </a:p>
          <a:p>
            <a:r>
              <a:rPr lang="sv-SE" dirty="0" smtClean="0"/>
              <a:t>Intensitet: Genom att förkorta intervallerna hålls intensiteten hög</a:t>
            </a:r>
          </a:p>
          <a:p>
            <a:r>
              <a:rPr lang="sv-SE" dirty="0" smtClean="0"/>
              <a:t>Regler: Använd regler för att höja intensiteten, skapa lekfullhet</a:t>
            </a:r>
          </a:p>
          <a:p>
            <a:r>
              <a:rPr lang="sv-SE" dirty="0" smtClean="0"/>
              <a:t>Antal spelare: Se till att det inte blir för mycket köer och för lång väntetid, inga avbytare</a:t>
            </a:r>
          </a:p>
          <a:p>
            <a:r>
              <a:rPr lang="sv-SE" dirty="0" smtClean="0"/>
              <a:t>Tid på bollen: Viktigt att spelarna har så mycket touch på bollen som möjligt</a:t>
            </a:r>
          </a:p>
          <a:p>
            <a:r>
              <a:rPr lang="sv-SE" b="1" dirty="0" smtClean="0"/>
              <a:t>OBS!</a:t>
            </a:r>
          </a:p>
          <a:p>
            <a:r>
              <a:rPr lang="sv-SE" dirty="0" smtClean="0"/>
              <a:t>Tänk på att spelarna är i den egoistiska fasen och skall ha mycket övning med varsin boll</a:t>
            </a:r>
          </a:p>
          <a:p>
            <a:endParaRPr lang="sv-SE" dirty="0"/>
          </a:p>
        </p:txBody>
      </p:sp>
    </p:spTree>
    <p:extLst>
      <p:ext uri="{BB962C8B-B14F-4D97-AF65-F5344CB8AC3E}">
        <p14:creationId xmlns:p14="http://schemas.microsoft.com/office/powerpoint/2010/main" val="37499206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66960" y="230832"/>
            <a:ext cx="8784976" cy="461665"/>
          </a:xfrm>
          <a:prstGeom prst="rect">
            <a:avLst/>
          </a:prstGeom>
          <a:solidFill>
            <a:schemeClr val="accent2">
              <a:lumMod val="75000"/>
            </a:schemeClr>
          </a:solidFill>
          <a:effectLst>
            <a:glow rad="63500">
              <a:schemeClr val="accent1">
                <a:satMod val="175000"/>
                <a:alpha val="40000"/>
              </a:schemeClr>
            </a:glow>
            <a:outerShdw blurRad="50800" dist="50800" dir="5400000" algn="ctr" rotWithShape="0">
              <a:srgbClr val="000000"/>
            </a:outerShdw>
            <a:reflection blurRad="6350" stA="50000" endA="300" endPos="55500" dir="5400000" sy="-100000" algn="bl" rotWithShape="0"/>
          </a:effectLst>
        </p:spPr>
        <p:txBody>
          <a:bodyPr wrap="square" rtlCol="0">
            <a:spAutoFit/>
          </a:bodyPr>
          <a:lstStyle/>
          <a:p>
            <a:pPr algn="ctr"/>
            <a:r>
              <a:rPr lang="sv-SE" sz="2400" dirty="0" smtClean="0">
                <a:solidFill>
                  <a:schemeClr val="bg1"/>
                </a:solidFill>
              </a:rPr>
              <a:t>Organisering av träning</a:t>
            </a:r>
          </a:p>
        </p:txBody>
      </p:sp>
      <p:sp>
        <p:nvSpPr>
          <p:cNvPr id="3" name="textruta 2"/>
          <p:cNvSpPr txBox="1"/>
          <p:nvPr/>
        </p:nvSpPr>
        <p:spPr>
          <a:xfrm>
            <a:off x="251520" y="1124744"/>
            <a:ext cx="8640960" cy="2308324"/>
          </a:xfrm>
          <a:prstGeom prst="rect">
            <a:avLst/>
          </a:prstGeom>
          <a:noFill/>
        </p:spPr>
        <p:txBody>
          <a:bodyPr wrap="square" rtlCol="0">
            <a:spAutoFit/>
          </a:bodyPr>
          <a:lstStyle/>
          <a:p>
            <a:r>
              <a:rPr lang="sv-SE" dirty="0" smtClean="0"/>
              <a:t>Här kommer att presenteras träningsrekommendationer som är bra att följa för att:</a:t>
            </a:r>
          </a:p>
          <a:p>
            <a:pPr marL="342900" indent="-342900">
              <a:buFont typeface="+mj-lt"/>
              <a:buAutoNum type="arabicPeriod"/>
            </a:pPr>
            <a:r>
              <a:rPr lang="sv-SE" dirty="0" smtClean="0"/>
              <a:t>Säkerhetsställa att spelarna går igenom alla tekniska moment</a:t>
            </a:r>
          </a:p>
          <a:p>
            <a:pPr marL="342900" indent="-342900">
              <a:buFont typeface="+mj-lt"/>
              <a:buAutoNum type="arabicPeriod"/>
            </a:pPr>
            <a:r>
              <a:rPr lang="sv-SE" dirty="0" smtClean="0"/>
              <a:t>Klubbens spelidé kan genomsyras</a:t>
            </a:r>
          </a:p>
          <a:p>
            <a:pPr marL="342900" indent="-342900">
              <a:buFont typeface="+mj-lt"/>
              <a:buAutoNum type="arabicPeriod"/>
            </a:pPr>
            <a:r>
              <a:rPr lang="sv-SE" dirty="0" smtClean="0"/>
              <a:t>Momenten går från enkelt till svårt till sammansatt för att öka spelarens spelförståelse</a:t>
            </a:r>
          </a:p>
          <a:p>
            <a:pPr marL="342900" indent="-342900">
              <a:buFont typeface="+mj-lt"/>
              <a:buAutoNum type="arabicPeriod"/>
            </a:pPr>
            <a:r>
              <a:rPr lang="sv-SE" dirty="0" smtClean="0"/>
              <a:t>Säkerhetsställer att vi jobbar med rätt saker i rätt ålder utifrån hur barnen utvecklas psykiskt och fysiskt</a:t>
            </a:r>
          </a:p>
          <a:p>
            <a:pPr marL="342900" indent="-342900">
              <a:buFont typeface="+mj-lt"/>
              <a:buAutoNum type="arabicPeriod"/>
            </a:pPr>
            <a:r>
              <a:rPr lang="sv-SE" dirty="0" smtClean="0"/>
              <a:t>Rekommendationen täcker inte allt utan det som man bör ha fokus på, alltså lämnas stort utrymme till tränaren att problemlösa, individuell träning osv. </a:t>
            </a:r>
            <a:endParaRPr lang="sv-SE" dirty="0"/>
          </a:p>
        </p:txBody>
      </p:sp>
    </p:spTree>
    <p:extLst>
      <p:ext uri="{BB962C8B-B14F-4D97-AF65-F5344CB8AC3E}">
        <p14:creationId xmlns:p14="http://schemas.microsoft.com/office/powerpoint/2010/main" val="33187466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Praktisk träningsguide</a:t>
            </a:r>
            <a:endParaRPr lang="sv-SE" dirty="0"/>
          </a:p>
        </p:txBody>
      </p:sp>
      <p:sp>
        <p:nvSpPr>
          <p:cNvPr id="3" name="Underrubrik 2"/>
          <p:cNvSpPr>
            <a:spLocks noGrp="1"/>
          </p:cNvSpPr>
          <p:nvPr>
            <p:ph type="subTitle" idx="1"/>
          </p:nvPr>
        </p:nvSpPr>
        <p:spPr/>
        <p:txBody>
          <a:bodyPr/>
          <a:lstStyle/>
          <a:p>
            <a:r>
              <a:rPr lang="sv-SE" dirty="0" smtClean="0"/>
              <a:t>För 7-8 år </a:t>
            </a:r>
            <a:endParaRPr lang="sv-SE" dirty="0"/>
          </a:p>
        </p:txBody>
      </p:sp>
    </p:spTree>
    <p:extLst>
      <p:ext uri="{BB962C8B-B14F-4D97-AF65-F5344CB8AC3E}">
        <p14:creationId xmlns:p14="http://schemas.microsoft.com/office/powerpoint/2010/main" val="36688591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Olika fokusområden som vi alltid skall ha med i träningen</a:t>
            </a:r>
            <a:endParaRPr lang="sv-SE" dirty="0"/>
          </a:p>
        </p:txBody>
      </p:sp>
      <p:sp>
        <p:nvSpPr>
          <p:cNvPr id="3" name="Platshållare för innehåll 2"/>
          <p:cNvSpPr>
            <a:spLocks noGrp="1"/>
          </p:cNvSpPr>
          <p:nvPr>
            <p:ph idx="1"/>
          </p:nvPr>
        </p:nvSpPr>
        <p:spPr/>
        <p:txBody>
          <a:bodyPr/>
          <a:lstStyle/>
          <a:p>
            <a:r>
              <a:rPr lang="sv-SE" dirty="0" smtClean="0"/>
              <a:t>Koordination utförs med  boll i uppvärmningen undantaget stegen men där lägger vi ner max 5 min per träning</a:t>
            </a:r>
          </a:p>
          <a:p>
            <a:r>
              <a:rPr lang="sv-SE" dirty="0" smtClean="0"/>
              <a:t>Smidighet  utförs med boll i uppvärmningen</a:t>
            </a:r>
          </a:p>
          <a:p>
            <a:r>
              <a:rPr lang="sv-SE" dirty="0" smtClean="0"/>
              <a:t>Spel i olika former men rekommendationen är 3-3 med </a:t>
            </a:r>
            <a:r>
              <a:rPr lang="sv-SE" dirty="0"/>
              <a:t>4</a:t>
            </a:r>
            <a:r>
              <a:rPr lang="sv-SE" dirty="0" smtClean="0"/>
              <a:t> mål på ytorna 12*18 meter och ca 50% av träningen skall vara spel</a:t>
            </a:r>
          </a:p>
        </p:txBody>
      </p:sp>
    </p:spTree>
    <p:extLst>
      <p:ext uri="{BB962C8B-B14F-4D97-AF65-F5344CB8AC3E}">
        <p14:creationId xmlns:p14="http://schemas.microsoft.com/office/powerpoint/2010/main" val="6400913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Fysisk träning för 7-8 åringar: Koordination, rörlighet och smidighet</a:t>
            </a:r>
            <a:endParaRPr lang="sv-SE" dirty="0"/>
          </a:p>
        </p:txBody>
      </p:sp>
      <p:sp>
        <p:nvSpPr>
          <p:cNvPr id="3" name="Platshållare för innehåll 2"/>
          <p:cNvSpPr>
            <a:spLocks noGrp="1"/>
          </p:cNvSpPr>
          <p:nvPr>
            <p:ph idx="1"/>
          </p:nvPr>
        </p:nvSpPr>
        <p:spPr/>
        <p:txBody>
          <a:bodyPr/>
          <a:lstStyle/>
          <a:p>
            <a:r>
              <a:rPr lang="sv-SE" dirty="0" smtClean="0"/>
              <a:t>Skall ingå i varje uppvärmningsfas, viktigare att göra rätt än att göra det snabbt</a:t>
            </a:r>
          </a:p>
          <a:p>
            <a:r>
              <a:rPr lang="sv-SE" dirty="0" smtClean="0"/>
              <a:t>Löpskolning, rätt teknik i låga farter</a:t>
            </a:r>
          </a:p>
          <a:p>
            <a:r>
              <a:rPr lang="sv-SE" dirty="0" smtClean="0"/>
              <a:t>Lek och rörlighet</a:t>
            </a:r>
          </a:p>
          <a:p>
            <a:r>
              <a:rPr lang="sv-SE" dirty="0" smtClean="0"/>
              <a:t>Snabba fötter med koner eller stegar</a:t>
            </a:r>
            <a:endParaRPr lang="sv-SE" dirty="0"/>
          </a:p>
        </p:txBody>
      </p:sp>
    </p:spTree>
    <p:extLst>
      <p:ext uri="{BB962C8B-B14F-4D97-AF65-F5344CB8AC3E}">
        <p14:creationId xmlns:p14="http://schemas.microsoft.com/office/powerpoint/2010/main" val="4079216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1 Vecka 2-8</a:t>
            </a:r>
            <a:endParaRPr lang="sv-SE" dirty="0"/>
          </a:p>
        </p:txBody>
      </p:sp>
      <p:sp>
        <p:nvSpPr>
          <p:cNvPr id="3" name="Platshållare för innehåll 2"/>
          <p:cNvSpPr>
            <a:spLocks noGrp="1"/>
          </p:cNvSpPr>
          <p:nvPr>
            <p:ph idx="1"/>
          </p:nvPr>
        </p:nvSpPr>
        <p:spPr/>
        <p:txBody>
          <a:bodyPr/>
          <a:lstStyle/>
          <a:p>
            <a:r>
              <a:rPr lang="sv-SE" dirty="0" smtClean="0"/>
              <a:t>Driva boll med fotens utsida och insida utan motstånd</a:t>
            </a:r>
          </a:p>
          <a:p>
            <a:r>
              <a:rPr lang="sv-SE" dirty="0" smtClean="0"/>
              <a:t>Spel 3-3 med 4 mål efter att mål görs tar målskytten ett ärevarv</a:t>
            </a:r>
          </a:p>
          <a:p>
            <a:pPr marL="0" indent="0">
              <a:buNone/>
            </a:pPr>
            <a:endParaRPr lang="sv-SE" dirty="0"/>
          </a:p>
        </p:txBody>
      </p:sp>
    </p:spTree>
    <p:extLst>
      <p:ext uri="{BB962C8B-B14F-4D97-AF65-F5344CB8AC3E}">
        <p14:creationId xmlns:p14="http://schemas.microsoft.com/office/powerpoint/2010/main" val="37841703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0" y="457200"/>
            <a:ext cx="4724400" cy="4505325"/>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5"/>
          <p:cNvSpPr>
            <a:spLocks noChangeArrowheads="1"/>
          </p:cNvSpPr>
          <p:nvPr/>
        </p:nvSpPr>
        <p:spPr bwMode="auto">
          <a:xfrm>
            <a:off x="3562350" y="25066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3"/>
          <p:cNvSpPr>
            <a:spLocks noChangeArrowheads="1"/>
          </p:cNvSpPr>
          <p:nvPr/>
        </p:nvSpPr>
        <p:spPr bwMode="auto">
          <a:xfrm>
            <a:off x="3073400" y="20494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2"/>
          <p:cNvSpPr>
            <a:spLocks noChangeArrowheads="1"/>
          </p:cNvSpPr>
          <p:nvPr/>
        </p:nvSpPr>
        <p:spPr bwMode="auto">
          <a:xfrm>
            <a:off x="3911600" y="1820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4"/>
          <p:cNvSpPr>
            <a:spLocks noChangeArrowheads="1"/>
          </p:cNvSpPr>
          <p:nvPr/>
        </p:nvSpPr>
        <p:spPr bwMode="auto">
          <a:xfrm>
            <a:off x="3422650" y="14779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Freeform 6"/>
          <p:cNvSpPr>
            <a:spLocks/>
          </p:cNvSpPr>
          <p:nvPr/>
        </p:nvSpPr>
        <p:spPr bwMode="auto">
          <a:xfrm>
            <a:off x="3189288" y="2163763"/>
            <a:ext cx="373062" cy="342900"/>
          </a:xfrm>
          <a:custGeom>
            <a:avLst/>
            <a:gdLst>
              <a:gd name="T0" fmla="*/ 587 w 587"/>
              <a:gd name="T1" fmla="*/ 540 h 540"/>
              <a:gd name="T2" fmla="*/ 477 w 587"/>
              <a:gd name="T3" fmla="*/ 360 h 540"/>
              <a:gd name="T4" fmla="*/ 367 w 587"/>
              <a:gd name="T5" fmla="*/ 360 h 540"/>
              <a:gd name="T6" fmla="*/ 257 w 587"/>
              <a:gd name="T7" fmla="*/ 180 h 540"/>
              <a:gd name="T8" fmla="*/ 37 w 587"/>
              <a:gd name="T9" fmla="*/ 180 h 540"/>
              <a:gd name="T10" fmla="*/ 37 w 587"/>
              <a:gd name="T11" fmla="*/ 0 h 540"/>
            </a:gdLst>
            <a:ahLst/>
            <a:cxnLst>
              <a:cxn ang="0">
                <a:pos x="T0" y="T1"/>
              </a:cxn>
              <a:cxn ang="0">
                <a:pos x="T2" y="T3"/>
              </a:cxn>
              <a:cxn ang="0">
                <a:pos x="T4" y="T5"/>
              </a:cxn>
              <a:cxn ang="0">
                <a:pos x="T6" y="T7"/>
              </a:cxn>
              <a:cxn ang="0">
                <a:pos x="T8" y="T9"/>
              </a:cxn>
              <a:cxn ang="0">
                <a:pos x="T10" y="T11"/>
              </a:cxn>
            </a:cxnLst>
            <a:rect l="0" t="0" r="r" b="b"/>
            <a:pathLst>
              <a:path w="587" h="540">
                <a:moveTo>
                  <a:pt x="587" y="540"/>
                </a:moveTo>
                <a:cubicBezTo>
                  <a:pt x="550" y="465"/>
                  <a:pt x="514" y="390"/>
                  <a:pt x="477" y="360"/>
                </a:cubicBezTo>
                <a:cubicBezTo>
                  <a:pt x="440" y="330"/>
                  <a:pt x="404" y="390"/>
                  <a:pt x="367" y="360"/>
                </a:cubicBezTo>
                <a:cubicBezTo>
                  <a:pt x="330" y="330"/>
                  <a:pt x="312" y="210"/>
                  <a:pt x="257" y="180"/>
                </a:cubicBezTo>
                <a:cubicBezTo>
                  <a:pt x="202" y="150"/>
                  <a:pt x="74" y="210"/>
                  <a:pt x="37" y="180"/>
                </a:cubicBezTo>
                <a:cubicBezTo>
                  <a:pt x="0" y="150"/>
                  <a:pt x="37" y="30"/>
                  <a:pt x="37"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9" name="Freeform 7"/>
          <p:cNvSpPr>
            <a:spLocks/>
          </p:cNvSpPr>
          <p:nvPr/>
        </p:nvSpPr>
        <p:spPr bwMode="auto">
          <a:xfrm>
            <a:off x="3189288" y="1592263"/>
            <a:ext cx="652462" cy="571500"/>
          </a:xfrm>
          <a:custGeom>
            <a:avLst/>
            <a:gdLst>
              <a:gd name="T0" fmla="*/ 37 w 1027"/>
              <a:gd name="T1" fmla="*/ 900 h 900"/>
              <a:gd name="T2" fmla="*/ 37 w 1027"/>
              <a:gd name="T3" fmla="*/ 720 h 900"/>
              <a:gd name="T4" fmla="*/ 257 w 1027"/>
              <a:gd name="T5" fmla="*/ 720 h 900"/>
              <a:gd name="T6" fmla="*/ 367 w 1027"/>
              <a:gd name="T7" fmla="*/ 540 h 900"/>
              <a:gd name="T8" fmla="*/ 477 w 1027"/>
              <a:gd name="T9" fmla="*/ 720 h 900"/>
              <a:gd name="T10" fmla="*/ 587 w 1027"/>
              <a:gd name="T11" fmla="*/ 540 h 900"/>
              <a:gd name="T12" fmla="*/ 697 w 1027"/>
              <a:gd name="T13" fmla="*/ 720 h 900"/>
              <a:gd name="T14" fmla="*/ 807 w 1027"/>
              <a:gd name="T15" fmla="*/ 540 h 900"/>
              <a:gd name="T16" fmla="*/ 917 w 1027"/>
              <a:gd name="T17" fmla="*/ 540 h 900"/>
              <a:gd name="T18" fmla="*/ 1027 w 1027"/>
              <a:gd name="T19" fmla="*/ 540 h 900"/>
              <a:gd name="T20" fmla="*/ 917 w 1027"/>
              <a:gd name="T21" fmla="*/ 360 h 900"/>
              <a:gd name="T22" fmla="*/ 917 w 1027"/>
              <a:gd name="T23" fmla="*/ 180 h 900"/>
              <a:gd name="T24" fmla="*/ 697 w 1027"/>
              <a:gd name="T25" fmla="*/ 360 h 900"/>
              <a:gd name="T26" fmla="*/ 587 w 1027"/>
              <a:gd name="T27" fmla="*/ 0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27" h="900">
                <a:moveTo>
                  <a:pt x="37" y="900"/>
                </a:moveTo>
                <a:cubicBezTo>
                  <a:pt x="18" y="825"/>
                  <a:pt x="0" y="750"/>
                  <a:pt x="37" y="720"/>
                </a:cubicBezTo>
                <a:cubicBezTo>
                  <a:pt x="74" y="690"/>
                  <a:pt x="202" y="750"/>
                  <a:pt x="257" y="720"/>
                </a:cubicBezTo>
                <a:cubicBezTo>
                  <a:pt x="312" y="690"/>
                  <a:pt x="330" y="540"/>
                  <a:pt x="367" y="540"/>
                </a:cubicBezTo>
                <a:cubicBezTo>
                  <a:pt x="404" y="540"/>
                  <a:pt x="440" y="720"/>
                  <a:pt x="477" y="720"/>
                </a:cubicBezTo>
                <a:cubicBezTo>
                  <a:pt x="514" y="720"/>
                  <a:pt x="550" y="540"/>
                  <a:pt x="587" y="540"/>
                </a:cubicBezTo>
                <a:cubicBezTo>
                  <a:pt x="624" y="540"/>
                  <a:pt x="660" y="720"/>
                  <a:pt x="697" y="720"/>
                </a:cubicBezTo>
                <a:cubicBezTo>
                  <a:pt x="734" y="720"/>
                  <a:pt x="770" y="570"/>
                  <a:pt x="807" y="540"/>
                </a:cubicBezTo>
                <a:cubicBezTo>
                  <a:pt x="844" y="510"/>
                  <a:pt x="880" y="540"/>
                  <a:pt x="917" y="540"/>
                </a:cubicBezTo>
                <a:cubicBezTo>
                  <a:pt x="954" y="540"/>
                  <a:pt x="1027" y="570"/>
                  <a:pt x="1027" y="540"/>
                </a:cubicBezTo>
                <a:cubicBezTo>
                  <a:pt x="1027" y="510"/>
                  <a:pt x="935" y="420"/>
                  <a:pt x="917" y="360"/>
                </a:cubicBezTo>
                <a:cubicBezTo>
                  <a:pt x="899" y="300"/>
                  <a:pt x="954" y="180"/>
                  <a:pt x="917" y="180"/>
                </a:cubicBezTo>
                <a:cubicBezTo>
                  <a:pt x="880" y="180"/>
                  <a:pt x="752" y="390"/>
                  <a:pt x="697" y="360"/>
                </a:cubicBezTo>
                <a:cubicBezTo>
                  <a:pt x="642" y="330"/>
                  <a:pt x="614" y="165"/>
                  <a:pt x="587"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0" name="Line 8"/>
          <p:cNvSpPr>
            <a:spLocks noChangeShapeType="1"/>
          </p:cNvSpPr>
          <p:nvPr/>
        </p:nvSpPr>
        <p:spPr bwMode="auto">
          <a:xfrm flipV="1">
            <a:off x="3562350" y="1477963"/>
            <a:ext cx="0" cy="114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12"/>
          <p:cNvSpPr>
            <a:spLocks noChangeArrowheads="1"/>
          </p:cNvSpPr>
          <p:nvPr/>
        </p:nvSpPr>
        <p:spPr bwMode="auto">
          <a:xfrm>
            <a:off x="3422650" y="1249363"/>
            <a:ext cx="90488" cy="952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11"/>
          <p:cNvSpPr>
            <a:spLocks noChangeArrowheads="1"/>
          </p:cNvSpPr>
          <p:nvPr/>
        </p:nvSpPr>
        <p:spPr bwMode="auto">
          <a:xfrm>
            <a:off x="3422650" y="1363663"/>
            <a:ext cx="90488" cy="952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3" name="AutoShape 10"/>
          <p:cNvSpPr>
            <a:spLocks noChangeArrowheads="1"/>
          </p:cNvSpPr>
          <p:nvPr/>
        </p:nvSpPr>
        <p:spPr bwMode="auto">
          <a:xfrm>
            <a:off x="3562350" y="27352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4" name="AutoShape 9"/>
          <p:cNvSpPr>
            <a:spLocks noChangeArrowheads="1"/>
          </p:cNvSpPr>
          <p:nvPr/>
        </p:nvSpPr>
        <p:spPr bwMode="auto">
          <a:xfrm>
            <a:off x="3562350" y="2620963"/>
            <a:ext cx="90488" cy="952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5" name="Text Box 13"/>
          <p:cNvSpPr txBox="1">
            <a:spLocks noChangeArrowheads="1"/>
          </p:cNvSpPr>
          <p:nvPr/>
        </p:nvSpPr>
        <p:spPr bwMode="auto">
          <a:xfrm>
            <a:off x="4724400" y="1477962"/>
            <a:ext cx="4312096" cy="4759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4 koner, 2 bollar per organisation, ca 5-6 meter mellan konorna med ca 3 meters bredd mellan, 22 spelare (4-6 spelare per kolonn)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Spelarna vid start konorna driver mot konen, vid konerna görs en riktningsförändring mot nästa kon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Instruktioner: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Bollen nära fötterna, variera blick upp och på boll, gör en liten tempoväxling efter riktningsförändring, efter varje riktningsförändring se till att ha kroppen mellan kon och boll, touchen mot bortre fot, ut med armarna från kroppen speciellt armen närmast konen, använd bägge fötterna, flytta bollen mot nästa kon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Variationer: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riktningsförändringar med insida fot, med utsida fot, med hela sulan, med främre delen av sulan, dra bakåt med sulan och driv ut med utsidan, stanna bollen med sulan gör en </a:t>
            </a:r>
            <a:r>
              <a:rPr kumimoji="0" lang="sv-SE" sz="1100" b="0" i="1" u="none" strike="noStrike" cap="none" normalizeH="0" baseline="0" dirty="0" smtClean="0">
                <a:ln>
                  <a:noFill/>
                </a:ln>
                <a:solidFill>
                  <a:schemeClr val="tx1"/>
                </a:solidFill>
                <a:effectLst/>
                <a:latin typeface="Arial" pitchFamily="34" charset="0"/>
                <a:ea typeface="Calibri" pitchFamily="34" charset="0"/>
                <a:cs typeface="Arial" pitchFamily="34" charset="0"/>
              </a:rPr>
              <a:t>piruett,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skott eller passningsfint.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Man kan med fördel starta med olika sätt att driva bollen som insida och utsida, sulan, mellan fötterna osv. för att sedan gå över till mer renodlad övning för riktningsförändringsövning</a:t>
            </a:r>
            <a:endParaRPr kumimoji="0" lang="sv-SE" sz="1800" b="0" i="0" u="none" strike="noStrike" cap="none" normalizeH="0" baseline="0" dirty="0" smtClean="0">
              <a:ln>
                <a:noFill/>
              </a:ln>
              <a:solidFill>
                <a:schemeClr val="tx1"/>
              </a:solidFill>
              <a:effectLst/>
              <a:latin typeface="Arial" pitchFamily="34" charset="0"/>
            </a:endParaRPr>
          </a:p>
        </p:txBody>
      </p:sp>
      <p:sp>
        <p:nvSpPr>
          <p:cNvPr id="16"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7" name="Rectangle 15"/>
          <p:cNvSpPr>
            <a:spLocks noChangeArrowheads="1"/>
          </p:cNvSpPr>
          <p:nvPr/>
        </p:nvSpPr>
        <p:spPr bwMode="auto">
          <a:xfrm>
            <a:off x="0" y="64785"/>
            <a:ext cx="4968027"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Comic Sans MS" pitchFamily="66" charset="0"/>
              </a:rPr>
              <a:t>Övning  Driva boll med riktningsförändringar</a:t>
            </a:r>
            <a:endParaRPr kumimoji="0" lang="sv-SE" sz="1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8" name="Rectangle 1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9" name="Rectangle 17"/>
          <p:cNvSpPr>
            <a:spLocks noChangeArrowheads="1"/>
          </p:cNvSpPr>
          <p:nvPr/>
        </p:nvSpPr>
        <p:spPr bwMode="auto">
          <a:xfrm>
            <a:off x="0" y="4962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2393952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a:off x="2663031" y="2697403"/>
            <a:ext cx="4260850" cy="2842260"/>
          </a:xfrm>
          <a:prstGeom prst="roundRect">
            <a:avLst>
              <a:gd name="adj" fmla="val 8594"/>
            </a:avLst>
          </a:prstGeom>
          <a:solidFill>
            <a:srgbClr val="FFFFFF">
              <a:shade val="85000"/>
            </a:srgbClr>
          </a:solidFill>
          <a:ln>
            <a:noFill/>
          </a:ln>
          <a:effectLst>
            <a:outerShdw blurRad="44450" dist="27940" dir="5400000" algn="ctr">
              <a:srgbClr val="000000">
                <a:alpha val="32000"/>
              </a:srgbClr>
            </a:outerShdw>
            <a:reflection blurRad="12700" stA="38000" endPos="28000" dist="5000" dir="5400000" sy="-100000" algn="bl" rotWithShape="0"/>
          </a:effectLst>
          <a:scene3d>
            <a:camera prst="perspectiveRelaxedModerately"/>
            <a:lightRig rig="balanced" dir="t">
              <a:rot lat="0" lon="0" rev="8700000"/>
            </a:lightRig>
          </a:scene3d>
          <a:sp3d>
            <a:bevelT w="190500" h="38100"/>
          </a:sp3d>
        </p:spPr>
      </p:pic>
      <p:sp>
        <p:nvSpPr>
          <p:cNvPr id="3" name="AutoShape 18"/>
          <p:cNvSpPr>
            <a:spLocks noChangeArrowheads="1"/>
          </p:cNvSpPr>
          <p:nvPr/>
        </p:nvSpPr>
        <p:spPr bwMode="auto">
          <a:xfrm>
            <a:off x="3127524" y="3414526"/>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17"/>
          <p:cNvSpPr>
            <a:spLocks noChangeArrowheads="1"/>
          </p:cNvSpPr>
          <p:nvPr/>
        </p:nvSpPr>
        <p:spPr bwMode="auto">
          <a:xfrm>
            <a:off x="6422708" y="4792926"/>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16"/>
          <p:cNvSpPr>
            <a:spLocks noChangeArrowheads="1"/>
          </p:cNvSpPr>
          <p:nvPr/>
        </p:nvSpPr>
        <p:spPr bwMode="auto">
          <a:xfrm>
            <a:off x="6372200" y="4483453"/>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15"/>
          <p:cNvSpPr>
            <a:spLocks noChangeArrowheads="1"/>
          </p:cNvSpPr>
          <p:nvPr/>
        </p:nvSpPr>
        <p:spPr bwMode="auto">
          <a:xfrm>
            <a:off x="6250496" y="3319909"/>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14"/>
          <p:cNvSpPr>
            <a:spLocks noChangeArrowheads="1"/>
          </p:cNvSpPr>
          <p:nvPr/>
        </p:nvSpPr>
        <p:spPr bwMode="auto">
          <a:xfrm>
            <a:off x="6298723" y="3645024"/>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13"/>
          <p:cNvSpPr>
            <a:spLocks noChangeArrowheads="1"/>
          </p:cNvSpPr>
          <p:nvPr/>
        </p:nvSpPr>
        <p:spPr bwMode="auto">
          <a:xfrm>
            <a:off x="2987824" y="4840950"/>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12"/>
          <p:cNvSpPr>
            <a:spLocks noChangeArrowheads="1"/>
          </p:cNvSpPr>
          <p:nvPr/>
        </p:nvSpPr>
        <p:spPr bwMode="auto">
          <a:xfrm>
            <a:off x="2991402" y="4413603"/>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AutoShape 11"/>
          <p:cNvSpPr>
            <a:spLocks noChangeArrowheads="1"/>
          </p:cNvSpPr>
          <p:nvPr/>
        </p:nvSpPr>
        <p:spPr bwMode="auto">
          <a:xfrm>
            <a:off x="3127524" y="367440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1" name="AutoShape 10"/>
          <p:cNvSpPr>
            <a:spLocks noChangeArrowheads="1"/>
          </p:cNvSpPr>
          <p:nvPr/>
        </p:nvSpPr>
        <p:spPr bwMode="auto">
          <a:xfrm>
            <a:off x="3676799" y="3401680"/>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9"/>
          <p:cNvSpPr>
            <a:spLocks noChangeArrowheads="1"/>
          </p:cNvSpPr>
          <p:nvPr/>
        </p:nvSpPr>
        <p:spPr bwMode="auto">
          <a:xfrm>
            <a:off x="4839660" y="4092644"/>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3" name="AutoShape 8"/>
          <p:cNvSpPr>
            <a:spLocks noChangeArrowheads="1"/>
          </p:cNvSpPr>
          <p:nvPr/>
        </p:nvSpPr>
        <p:spPr bwMode="auto">
          <a:xfrm>
            <a:off x="3816499" y="4644100"/>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4" name="Oval 7"/>
          <p:cNvSpPr>
            <a:spLocks noChangeArrowheads="1"/>
          </p:cNvSpPr>
          <p:nvPr/>
        </p:nvSpPr>
        <p:spPr bwMode="auto">
          <a:xfrm>
            <a:off x="4179175" y="3591542"/>
            <a:ext cx="138112"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5" name="Oval 6"/>
          <p:cNvSpPr>
            <a:spLocks noChangeArrowheads="1"/>
          </p:cNvSpPr>
          <p:nvPr/>
        </p:nvSpPr>
        <p:spPr bwMode="auto">
          <a:xfrm>
            <a:off x="4400612" y="4088553"/>
            <a:ext cx="138113"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6" name="Oval 5"/>
          <p:cNvSpPr>
            <a:spLocks noChangeArrowheads="1"/>
          </p:cNvSpPr>
          <p:nvPr/>
        </p:nvSpPr>
        <p:spPr bwMode="auto">
          <a:xfrm>
            <a:off x="4041063" y="4479978"/>
            <a:ext cx="138112"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7" name="AutoShape 4"/>
          <p:cNvSpPr>
            <a:spLocks noChangeShapeType="1"/>
          </p:cNvSpPr>
          <p:nvPr/>
        </p:nvSpPr>
        <p:spPr bwMode="auto">
          <a:xfrm flipH="1" flipV="1">
            <a:off x="3736347" y="3573531"/>
            <a:ext cx="1103313" cy="5778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8" name="AutoShape 3"/>
          <p:cNvSpPr>
            <a:spLocks noChangeShapeType="1"/>
          </p:cNvSpPr>
          <p:nvPr/>
        </p:nvSpPr>
        <p:spPr bwMode="auto">
          <a:xfrm flipH="1">
            <a:off x="3197374" y="3535026"/>
            <a:ext cx="47942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9" name="Freeform 2"/>
          <p:cNvSpPr>
            <a:spLocks/>
          </p:cNvSpPr>
          <p:nvPr/>
        </p:nvSpPr>
        <p:spPr bwMode="auto">
          <a:xfrm>
            <a:off x="2745580" y="3155224"/>
            <a:ext cx="3957637" cy="2130425"/>
          </a:xfrm>
          <a:custGeom>
            <a:avLst/>
            <a:gdLst>
              <a:gd name="T0" fmla="*/ 1342 w 6233"/>
              <a:gd name="T1" fmla="*/ 212 h 3354"/>
              <a:gd name="T2" fmla="*/ 1020 w 6233"/>
              <a:gd name="T3" fmla="*/ 102 h 3354"/>
              <a:gd name="T4" fmla="*/ 491 w 6233"/>
              <a:gd name="T5" fmla="*/ 102 h 3354"/>
              <a:gd name="T6" fmla="*/ 254 w 6233"/>
              <a:gd name="T7" fmla="*/ 712 h 3354"/>
              <a:gd name="T8" fmla="*/ 200 w 6233"/>
              <a:gd name="T9" fmla="*/ 2977 h 3354"/>
              <a:gd name="T10" fmla="*/ 1457 w 6233"/>
              <a:gd name="T11" fmla="*/ 2977 h 3354"/>
              <a:gd name="T12" fmla="*/ 6233 w 6233"/>
              <a:gd name="T13" fmla="*/ 2977 h 3354"/>
            </a:gdLst>
            <a:ahLst/>
            <a:cxnLst>
              <a:cxn ang="0">
                <a:pos x="T0" y="T1"/>
              </a:cxn>
              <a:cxn ang="0">
                <a:pos x="T2" y="T3"/>
              </a:cxn>
              <a:cxn ang="0">
                <a:pos x="T4" y="T5"/>
              </a:cxn>
              <a:cxn ang="0">
                <a:pos x="T6" y="T7"/>
              </a:cxn>
              <a:cxn ang="0">
                <a:pos x="T8" y="T9"/>
              </a:cxn>
              <a:cxn ang="0">
                <a:pos x="T10" y="T11"/>
              </a:cxn>
              <a:cxn ang="0">
                <a:pos x="T12" y="T13"/>
              </a:cxn>
            </a:cxnLst>
            <a:rect l="0" t="0" r="r" b="b"/>
            <a:pathLst>
              <a:path w="6233" h="3354">
                <a:moveTo>
                  <a:pt x="1342" y="212"/>
                </a:moveTo>
                <a:cubicBezTo>
                  <a:pt x="1252" y="166"/>
                  <a:pt x="1162" y="120"/>
                  <a:pt x="1020" y="102"/>
                </a:cubicBezTo>
                <a:cubicBezTo>
                  <a:pt x="878" y="84"/>
                  <a:pt x="619" y="0"/>
                  <a:pt x="491" y="102"/>
                </a:cubicBezTo>
                <a:cubicBezTo>
                  <a:pt x="363" y="204"/>
                  <a:pt x="302" y="233"/>
                  <a:pt x="254" y="712"/>
                </a:cubicBezTo>
                <a:cubicBezTo>
                  <a:pt x="206" y="1191"/>
                  <a:pt x="0" y="2600"/>
                  <a:pt x="200" y="2977"/>
                </a:cubicBezTo>
                <a:cubicBezTo>
                  <a:pt x="400" y="3354"/>
                  <a:pt x="452" y="2977"/>
                  <a:pt x="1457" y="2977"/>
                </a:cubicBezTo>
                <a:cubicBezTo>
                  <a:pt x="2462" y="2977"/>
                  <a:pt x="5428" y="2977"/>
                  <a:pt x="6233" y="2977"/>
                </a:cubicBezTo>
              </a:path>
            </a:pathLst>
          </a:custGeom>
          <a:noFill/>
          <a:ln w="9525">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0" name="Freeform 1"/>
          <p:cNvSpPr>
            <a:spLocks/>
          </p:cNvSpPr>
          <p:nvPr/>
        </p:nvSpPr>
        <p:spPr bwMode="auto">
          <a:xfrm>
            <a:off x="4041063" y="2996951"/>
            <a:ext cx="2828925" cy="2016125"/>
          </a:xfrm>
          <a:custGeom>
            <a:avLst/>
            <a:gdLst>
              <a:gd name="T0" fmla="*/ 4101 w 4456"/>
              <a:gd name="T1" fmla="*/ 3174 h 3174"/>
              <a:gd name="T2" fmla="*/ 3773 w 4456"/>
              <a:gd name="T3" fmla="*/ 409 h 3174"/>
              <a:gd name="T4" fmla="*/ 0 w 4456"/>
              <a:gd name="T5" fmla="*/ 718 h 3174"/>
            </a:gdLst>
            <a:ahLst/>
            <a:cxnLst>
              <a:cxn ang="0">
                <a:pos x="T0" y="T1"/>
              </a:cxn>
              <a:cxn ang="0">
                <a:pos x="T2" y="T3"/>
              </a:cxn>
              <a:cxn ang="0">
                <a:pos x="T4" y="T5"/>
              </a:cxn>
            </a:cxnLst>
            <a:rect l="0" t="0" r="r" b="b"/>
            <a:pathLst>
              <a:path w="4456" h="3174">
                <a:moveTo>
                  <a:pt x="4101" y="3174"/>
                </a:moveTo>
                <a:cubicBezTo>
                  <a:pt x="4278" y="1996"/>
                  <a:pt x="4456" y="818"/>
                  <a:pt x="3773" y="409"/>
                </a:cubicBezTo>
                <a:cubicBezTo>
                  <a:pt x="3090" y="0"/>
                  <a:pt x="1545" y="359"/>
                  <a:pt x="0" y="718"/>
                </a:cubicBezTo>
              </a:path>
            </a:pathLst>
          </a:custGeom>
          <a:noFill/>
          <a:ln w="9525">
            <a:solidFill>
              <a:srgbClr val="000000"/>
            </a:solidFill>
            <a:prstDash val="dash"/>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1" name="Rectangle 20"/>
          <p:cNvSpPr>
            <a:spLocks noChangeArrowheads="1"/>
          </p:cNvSpPr>
          <p:nvPr/>
        </p:nvSpPr>
        <p:spPr bwMode="auto">
          <a:xfrm>
            <a:off x="13768" y="48989"/>
            <a:ext cx="112082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sv-SE" sz="1400" dirty="0">
                <a:latin typeface="Comic Sans MS" pitchFamily="66" charset="0"/>
                <a:ea typeface="Calibri" pitchFamily="34" charset="0"/>
                <a:cs typeface="Arial" pitchFamily="34" charset="0"/>
              </a:rPr>
              <a:t>S</a:t>
            </a: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pelövning:</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2" name="Rectangle 21"/>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3" name="Rectangle 22"/>
          <p:cNvSpPr>
            <a:spLocks noChangeArrowheads="1"/>
          </p:cNvSpPr>
          <p:nvPr/>
        </p:nvSpPr>
        <p:spPr bwMode="auto">
          <a:xfrm>
            <a:off x="0" y="609600"/>
            <a:ext cx="9036496"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Comic Sans MS" pitchFamily="66" charset="0"/>
              </a:rPr>
              <a:t/>
            </a:r>
            <a:br>
              <a:rPr kumimoji="0" lang="sv-SE" sz="1800" b="0" i="0" u="none" strike="noStrike" cap="none" normalizeH="0" baseline="0" dirty="0" smtClean="0">
                <a:ln>
                  <a:noFill/>
                </a:ln>
                <a:solidFill>
                  <a:schemeClr val="tx1"/>
                </a:solidFill>
                <a:effectLst/>
                <a:latin typeface="Comic Sans MS" pitchFamily="66" charset="0"/>
              </a:rPr>
            </a:br>
            <a:endParaRPr kumimoji="0" lang="sv-SE" sz="18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Organisation/anvisning:</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Som vanligt spel men när mål görs skall målskytten ta ett ärevarv</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Instruktion: utnyttja övertaget och kom snabbt till avslut, om försvarare får bollen håll i fördröj </a:t>
            </a:r>
            <a:endParaRPr kumimoji="0" lang="sv-SE" sz="1400" b="0" i="0" u="none" strike="noStrike" cap="none" normalizeH="0" baseline="0" dirty="0" smtClean="0">
              <a:ln>
                <a:noFill/>
              </a:ln>
              <a:solidFill>
                <a:srgbClr val="FF0000"/>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rgbClr val="FF0000"/>
                </a:solidFill>
                <a:effectLst/>
                <a:latin typeface="Comic Sans MS" pitchFamily="66" charset="0"/>
                <a:ea typeface="Calibri" pitchFamily="34" charset="0"/>
                <a:cs typeface="Arial" pitchFamily="34" charset="0"/>
              </a:rPr>
              <a:t>Spelarna lär sig utnyttja situationer(taktiskt) och det garanterar mycket mål och jämna matcher vilket i sin tur ger glädje</a:t>
            </a:r>
            <a:endParaRPr kumimoji="0" lang="sv-SE" sz="1800" b="0" i="0" u="none" strike="noStrike" cap="none" normalizeH="0" baseline="0" dirty="0" smtClean="0">
              <a:ln>
                <a:noFill/>
              </a:ln>
              <a:solidFill>
                <a:schemeClr val="tx1"/>
              </a:solidFill>
              <a:effectLst/>
              <a:latin typeface="Comic Sans MS" pitchFamily="66" charset="0"/>
            </a:endParaRPr>
          </a:p>
        </p:txBody>
      </p:sp>
    </p:spTree>
    <p:extLst>
      <p:ext uri="{BB962C8B-B14F-4D97-AF65-F5344CB8AC3E}">
        <p14:creationId xmlns:p14="http://schemas.microsoft.com/office/powerpoint/2010/main" val="31774738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2 V 10-13</a:t>
            </a:r>
            <a:endParaRPr lang="sv-SE" dirty="0"/>
          </a:p>
        </p:txBody>
      </p:sp>
      <p:sp>
        <p:nvSpPr>
          <p:cNvPr id="3" name="Platshållare för innehåll 2"/>
          <p:cNvSpPr>
            <a:spLocks noGrp="1"/>
          </p:cNvSpPr>
          <p:nvPr>
            <p:ph idx="1"/>
          </p:nvPr>
        </p:nvSpPr>
        <p:spPr/>
        <p:txBody>
          <a:bodyPr/>
          <a:lstStyle/>
          <a:p>
            <a:r>
              <a:rPr lang="sv-SE" dirty="0" smtClean="0"/>
              <a:t>Driva boll med fotens utsida mot passivt motstånd</a:t>
            </a:r>
          </a:p>
          <a:p>
            <a:r>
              <a:rPr lang="sv-SE" dirty="0" smtClean="0"/>
              <a:t>Avslut med bredsida</a:t>
            </a:r>
          </a:p>
          <a:p>
            <a:r>
              <a:rPr lang="sv-SE" dirty="0" smtClean="0"/>
              <a:t>Spel 3-3 och 4 mål där mål görs i diagonalen</a:t>
            </a:r>
            <a:endParaRPr lang="sv-SE" dirty="0"/>
          </a:p>
        </p:txBody>
      </p:sp>
    </p:spTree>
    <p:extLst>
      <p:ext uri="{BB962C8B-B14F-4D97-AF65-F5344CB8AC3E}">
        <p14:creationId xmlns:p14="http://schemas.microsoft.com/office/powerpoint/2010/main" val="203300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0" y="457200"/>
            <a:ext cx="4724400" cy="4505325"/>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p:cNvSpPr>
            <a:spLocks noChangeArrowheads="1"/>
          </p:cNvSpPr>
          <p:nvPr/>
        </p:nvSpPr>
        <p:spPr bwMode="auto">
          <a:xfrm>
            <a:off x="3772376" y="1196752"/>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10"/>
          <p:cNvSpPr>
            <a:spLocks noChangeArrowheads="1"/>
          </p:cNvSpPr>
          <p:nvPr/>
        </p:nvSpPr>
        <p:spPr bwMode="auto">
          <a:xfrm>
            <a:off x="3624262" y="2420888"/>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10"/>
          <p:cNvSpPr>
            <a:spLocks noChangeArrowheads="1"/>
          </p:cNvSpPr>
          <p:nvPr/>
        </p:nvSpPr>
        <p:spPr bwMode="auto">
          <a:xfrm>
            <a:off x="3579018" y="2620772"/>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10"/>
          <p:cNvSpPr>
            <a:spLocks noChangeArrowheads="1"/>
          </p:cNvSpPr>
          <p:nvPr/>
        </p:nvSpPr>
        <p:spPr bwMode="auto">
          <a:xfrm>
            <a:off x="3772376" y="1052736"/>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10"/>
          <p:cNvSpPr>
            <a:spLocks noChangeArrowheads="1"/>
          </p:cNvSpPr>
          <p:nvPr/>
        </p:nvSpPr>
        <p:spPr bwMode="auto">
          <a:xfrm>
            <a:off x="3571684" y="2852936"/>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Frihandsfigur 9"/>
          <p:cNvSpPr/>
          <p:nvPr/>
        </p:nvSpPr>
        <p:spPr>
          <a:xfrm>
            <a:off x="3468980" y="1417320"/>
            <a:ext cx="298492" cy="941832"/>
          </a:xfrm>
          <a:custGeom>
            <a:avLst/>
            <a:gdLst>
              <a:gd name="connsiteX0" fmla="*/ 216052 w 298492"/>
              <a:gd name="connsiteY0" fmla="*/ 941832 h 941832"/>
              <a:gd name="connsiteX1" fmla="*/ 142900 w 298492"/>
              <a:gd name="connsiteY1" fmla="*/ 841248 h 941832"/>
              <a:gd name="connsiteX2" fmla="*/ 261772 w 298492"/>
              <a:gd name="connsiteY2" fmla="*/ 758952 h 941832"/>
              <a:gd name="connsiteX3" fmla="*/ 188620 w 298492"/>
              <a:gd name="connsiteY3" fmla="*/ 667512 h 941832"/>
              <a:gd name="connsiteX4" fmla="*/ 298348 w 298492"/>
              <a:gd name="connsiteY4" fmla="*/ 585216 h 941832"/>
              <a:gd name="connsiteX5" fmla="*/ 206908 w 298492"/>
              <a:gd name="connsiteY5" fmla="*/ 493776 h 941832"/>
              <a:gd name="connsiteX6" fmla="*/ 5740 w 298492"/>
              <a:gd name="connsiteY6" fmla="*/ 493776 h 941832"/>
              <a:gd name="connsiteX7" fmla="*/ 51460 w 298492"/>
              <a:gd name="connsiteY7" fmla="*/ 347472 h 941832"/>
              <a:gd name="connsiteX8" fmla="*/ 14884 w 298492"/>
              <a:gd name="connsiteY8" fmla="*/ 256032 h 941832"/>
              <a:gd name="connsiteX9" fmla="*/ 97180 w 298492"/>
              <a:gd name="connsiteY9" fmla="*/ 182880 h 941832"/>
              <a:gd name="connsiteX10" fmla="*/ 24028 w 298492"/>
              <a:gd name="connsiteY10" fmla="*/ 91440 h 941832"/>
              <a:gd name="connsiteX11" fmla="*/ 60604 w 298492"/>
              <a:gd name="connsiteY11" fmla="*/ 0 h 941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8492" h="941832">
                <a:moveTo>
                  <a:pt x="216052" y="941832"/>
                </a:moveTo>
                <a:cubicBezTo>
                  <a:pt x="175666" y="906780"/>
                  <a:pt x="135280" y="871728"/>
                  <a:pt x="142900" y="841248"/>
                </a:cubicBezTo>
                <a:cubicBezTo>
                  <a:pt x="150520" y="810768"/>
                  <a:pt x="254152" y="787908"/>
                  <a:pt x="261772" y="758952"/>
                </a:cubicBezTo>
                <a:cubicBezTo>
                  <a:pt x="269392" y="729996"/>
                  <a:pt x="182524" y="696468"/>
                  <a:pt x="188620" y="667512"/>
                </a:cubicBezTo>
                <a:cubicBezTo>
                  <a:pt x="194716" y="638556"/>
                  <a:pt x="295300" y="614172"/>
                  <a:pt x="298348" y="585216"/>
                </a:cubicBezTo>
                <a:cubicBezTo>
                  <a:pt x="301396" y="556260"/>
                  <a:pt x="255676" y="509016"/>
                  <a:pt x="206908" y="493776"/>
                </a:cubicBezTo>
                <a:cubicBezTo>
                  <a:pt x="158140" y="478536"/>
                  <a:pt x="31648" y="518160"/>
                  <a:pt x="5740" y="493776"/>
                </a:cubicBezTo>
                <a:cubicBezTo>
                  <a:pt x="-20168" y="469392"/>
                  <a:pt x="49936" y="387096"/>
                  <a:pt x="51460" y="347472"/>
                </a:cubicBezTo>
                <a:cubicBezTo>
                  <a:pt x="52984" y="307848"/>
                  <a:pt x="7264" y="283464"/>
                  <a:pt x="14884" y="256032"/>
                </a:cubicBezTo>
                <a:cubicBezTo>
                  <a:pt x="22504" y="228600"/>
                  <a:pt x="95656" y="210312"/>
                  <a:pt x="97180" y="182880"/>
                </a:cubicBezTo>
                <a:cubicBezTo>
                  <a:pt x="98704" y="155448"/>
                  <a:pt x="30124" y="121920"/>
                  <a:pt x="24028" y="91440"/>
                </a:cubicBezTo>
                <a:cubicBezTo>
                  <a:pt x="17932" y="60960"/>
                  <a:pt x="39268" y="30480"/>
                  <a:pt x="60604" y="0"/>
                </a:cubicBezTo>
              </a:path>
            </a:pathLst>
          </a:custGeom>
          <a:noFill/>
          <a:ln w="12700">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1" name="Frihandsfigur 10"/>
          <p:cNvSpPr/>
          <p:nvPr/>
        </p:nvSpPr>
        <p:spPr>
          <a:xfrm>
            <a:off x="3739772" y="1335024"/>
            <a:ext cx="267721" cy="1124712"/>
          </a:xfrm>
          <a:custGeom>
            <a:avLst/>
            <a:gdLst>
              <a:gd name="connsiteX0" fmla="*/ 91564 w 267721"/>
              <a:gd name="connsiteY0" fmla="*/ 0 h 1124712"/>
              <a:gd name="connsiteX1" fmla="*/ 36700 w 267721"/>
              <a:gd name="connsiteY1" fmla="*/ 45720 h 1124712"/>
              <a:gd name="connsiteX2" fmla="*/ 82420 w 267721"/>
              <a:gd name="connsiteY2" fmla="*/ 128016 h 1124712"/>
              <a:gd name="connsiteX3" fmla="*/ 124 w 267721"/>
              <a:gd name="connsiteY3" fmla="*/ 228600 h 1124712"/>
              <a:gd name="connsiteX4" fmla="*/ 64132 w 267721"/>
              <a:gd name="connsiteY4" fmla="*/ 329184 h 1124712"/>
              <a:gd name="connsiteX5" fmla="*/ 124 w 267721"/>
              <a:gd name="connsiteY5" fmla="*/ 356616 h 1124712"/>
              <a:gd name="connsiteX6" fmla="*/ 54988 w 267721"/>
              <a:gd name="connsiteY6" fmla="*/ 429768 h 1124712"/>
              <a:gd name="connsiteX7" fmla="*/ 265300 w 267721"/>
              <a:gd name="connsiteY7" fmla="*/ 502920 h 1124712"/>
              <a:gd name="connsiteX8" fmla="*/ 173860 w 267721"/>
              <a:gd name="connsiteY8" fmla="*/ 658368 h 1124712"/>
              <a:gd name="connsiteX9" fmla="*/ 247012 w 267721"/>
              <a:gd name="connsiteY9" fmla="*/ 713232 h 1124712"/>
              <a:gd name="connsiteX10" fmla="*/ 155572 w 267721"/>
              <a:gd name="connsiteY10" fmla="*/ 850392 h 1124712"/>
              <a:gd name="connsiteX11" fmla="*/ 237868 w 267721"/>
              <a:gd name="connsiteY11" fmla="*/ 877824 h 1124712"/>
              <a:gd name="connsiteX12" fmla="*/ 164716 w 267721"/>
              <a:gd name="connsiteY12" fmla="*/ 969264 h 1124712"/>
              <a:gd name="connsiteX13" fmla="*/ 237868 w 267721"/>
              <a:gd name="connsiteY13" fmla="*/ 1042416 h 1124712"/>
              <a:gd name="connsiteX14" fmla="*/ 155572 w 267721"/>
              <a:gd name="connsiteY14" fmla="*/ 1124712 h 112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7721" h="1124712">
                <a:moveTo>
                  <a:pt x="91564" y="0"/>
                </a:moveTo>
                <a:cubicBezTo>
                  <a:pt x="64894" y="12192"/>
                  <a:pt x="38224" y="24384"/>
                  <a:pt x="36700" y="45720"/>
                </a:cubicBezTo>
                <a:cubicBezTo>
                  <a:pt x="35176" y="67056"/>
                  <a:pt x="88516" y="97536"/>
                  <a:pt x="82420" y="128016"/>
                </a:cubicBezTo>
                <a:cubicBezTo>
                  <a:pt x="76324" y="158496"/>
                  <a:pt x="3172" y="195072"/>
                  <a:pt x="124" y="228600"/>
                </a:cubicBezTo>
                <a:cubicBezTo>
                  <a:pt x="-2924" y="262128"/>
                  <a:pt x="64132" y="307848"/>
                  <a:pt x="64132" y="329184"/>
                </a:cubicBezTo>
                <a:cubicBezTo>
                  <a:pt x="64132" y="350520"/>
                  <a:pt x="1648" y="339852"/>
                  <a:pt x="124" y="356616"/>
                </a:cubicBezTo>
                <a:cubicBezTo>
                  <a:pt x="-1400" y="373380"/>
                  <a:pt x="10792" y="405384"/>
                  <a:pt x="54988" y="429768"/>
                </a:cubicBezTo>
                <a:cubicBezTo>
                  <a:pt x="99184" y="454152"/>
                  <a:pt x="245488" y="464820"/>
                  <a:pt x="265300" y="502920"/>
                </a:cubicBezTo>
                <a:cubicBezTo>
                  <a:pt x="285112" y="541020"/>
                  <a:pt x="176908" y="623316"/>
                  <a:pt x="173860" y="658368"/>
                </a:cubicBezTo>
                <a:cubicBezTo>
                  <a:pt x="170812" y="693420"/>
                  <a:pt x="250060" y="681228"/>
                  <a:pt x="247012" y="713232"/>
                </a:cubicBezTo>
                <a:cubicBezTo>
                  <a:pt x="243964" y="745236"/>
                  <a:pt x="157096" y="822960"/>
                  <a:pt x="155572" y="850392"/>
                </a:cubicBezTo>
                <a:cubicBezTo>
                  <a:pt x="154048" y="877824"/>
                  <a:pt x="236344" y="858012"/>
                  <a:pt x="237868" y="877824"/>
                </a:cubicBezTo>
                <a:cubicBezTo>
                  <a:pt x="239392" y="897636"/>
                  <a:pt x="164716" y="941832"/>
                  <a:pt x="164716" y="969264"/>
                </a:cubicBezTo>
                <a:cubicBezTo>
                  <a:pt x="164716" y="996696"/>
                  <a:pt x="239392" y="1016508"/>
                  <a:pt x="237868" y="1042416"/>
                </a:cubicBezTo>
                <a:cubicBezTo>
                  <a:pt x="236344" y="1068324"/>
                  <a:pt x="195958" y="1096518"/>
                  <a:pt x="155572" y="1124712"/>
                </a:cubicBezTo>
              </a:path>
            </a:pathLst>
          </a:custGeom>
          <a:noFill/>
          <a:ln w="12700">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3" name="textruta 12"/>
          <p:cNvSpPr txBox="1"/>
          <p:nvPr/>
        </p:nvSpPr>
        <p:spPr>
          <a:xfrm>
            <a:off x="4644008" y="332656"/>
            <a:ext cx="4320480" cy="2123658"/>
          </a:xfrm>
          <a:prstGeom prst="rect">
            <a:avLst/>
          </a:prstGeom>
          <a:noFill/>
          <a:ln>
            <a:solidFill>
              <a:schemeClr val="tx1"/>
            </a:solidFill>
          </a:ln>
        </p:spPr>
        <p:txBody>
          <a:bodyPr wrap="square" rtlCol="0">
            <a:spAutoFit/>
          </a:bodyPr>
          <a:lstStyle/>
          <a:p>
            <a:r>
              <a:rPr lang="sv-SE" sz="1200" b="1" dirty="0" smtClean="0"/>
              <a:t>Organisation: </a:t>
            </a:r>
            <a:r>
              <a:rPr lang="sv-SE" sz="1200" dirty="0" smtClean="0"/>
              <a:t>ca 8-10 spelare med varsin boll och ca 15 meter mellan. 2 koner</a:t>
            </a:r>
          </a:p>
          <a:p>
            <a:r>
              <a:rPr lang="sv-SE" sz="1200" b="1" dirty="0" smtClean="0"/>
              <a:t>Anvisningar: </a:t>
            </a:r>
            <a:r>
              <a:rPr lang="sv-SE" sz="1200" dirty="0" smtClean="0"/>
              <a:t>Driv rakt mot varandra och strax framför viker bägge av åt höger eller vänster</a:t>
            </a:r>
          </a:p>
          <a:p>
            <a:r>
              <a:rPr lang="sv-SE" sz="1200" b="1" dirty="0" smtClean="0"/>
              <a:t>Instruktioner: </a:t>
            </a:r>
            <a:r>
              <a:rPr lang="sv-SE" sz="1200" dirty="0" smtClean="0"/>
              <a:t>Växla blicken på boll och uppåt, ha bollen nära fötterna hela tiden, gör en liten tempoväxling vid sidoförflyttningen, gå rakt mot varandra och vik inte av för tidigt, driv med kontroll hela vägen ner till kön</a:t>
            </a:r>
          </a:p>
          <a:p>
            <a:r>
              <a:rPr lang="sv-SE" sz="1200" b="1" dirty="0" smtClean="0"/>
              <a:t>Variation:</a:t>
            </a:r>
            <a:r>
              <a:rPr lang="sv-SE" sz="1200" dirty="0" smtClean="0"/>
              <a:t> Lägg till olika finter innan man viker av, lägg till lite fys inslag som ex vis släpp bollen på mitten hoppa upp och brösta varandra, hämta bollen och driv igen</a:t>
            </a:r>
            <a:endParaRPr lang="sv-SE" sz="1200" b="1" dirty="0"/>
          </a:p>
        </p:txBody>
      </p:sp>
      <p:sp>
        <p:nvSpPr>
          <p:cNvPr id="14" name="textruta 13"/>
          <p:cNvSpPr txBox="1"/>
          <p:nvPr/>
        </p:nvSpPr>
        <p:spPr>
          <a:xfrm>
            <a:off x="323528" y="332656"/>
            <a:ext cx="3453574" cy="369332"/>
          </a:xfrm>
          <a:prstGeom prst="rect">
            <a:avLst/>
          </a:prstGeom>
          <a:noFill/>
        </p:spPr>
        <p:txBody>
          <a:bodyPr wrap="none" rtlCol="0">
            <a:spAutoFit/>
          </a:bodyPr>
          <a:lstStyle/>
          <a:p>
            <a:r>
              <a:rPr lang="sv-SE" dirty="0" smtClean="0"/>
              <a:t>Övning driva mot passivt motstånd</a:t>
            </a:r>
            <a:endParaRPr lang="sv-SE" dirty="0"/>
          </a:p>
        </p:txBody>
      </p:sp>
    </p:spTree>
    <p:extLst>
      <p:ext uri="{BB962C8B-B14F-4D97-AF65-F5344CB8AC3E}">
        <p14:creationId xmlns:p14="http://schemas.microsoft.com/office/powerpoint/2010/main" val="564311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descr="fotbollsplan_1193088367_9575552.gif"/>
          <p:cNvPicPr/>
          <p:nvPr/>
        </p:nvPicPr>
        <p:blipFill>
          <a:blip r:embed="rId2" cstate="print"/>
          <a:stretch>
            <a:fillRect/>
          </a:stretch>
        </p:blipFill>
        <p:spPr>
          <a:xfrm>
            <a:off x="2386648" y="2924944"/>
            <a:ext cx="4263390" cy="2847975"/>
          </a:xfrm>
          <a:prstGeom prst="roundRect">
            <a:avLst>
              <a:gd name="adj" fmla="val 8594"/>
            </a:avLst>
          </a:prstGeom>
          <a:solidFill>
            <a:srgbClr val="FFFFFF">
              <a:shade val="85000"/>
            </a:srgbClr>
          </a:solidFill>
          <a:ln>
            <a:noFill/>
          </a:ln>
          <a:effectLst>
            <a:outerShdw blurRad="44450" dist="27940" dir="5400000" algn="ctr">
              <a:srgbClr val="000000">
                <a:alpha val="32000"/>
              </a:srgbClr>
            </a:outerShdw>
            <a:reflection blurRad="12700" stA="38000" endPos="28000" dist="5000" dir="5400000" sy="-100000" algn="bl" rotWithShape="0"/>
          </a:effectLst>
          <a:scene3d>
            <a:camera prst="perspectiveRelaxedModerately"/>
            <a:lightRig rig="balanced" dir="t">
              <a:rot lat="0" lon="0" rev="8700000"/>
            </a:lightRig>
          </a:scene3d>
          <a:sp3d>
            <a:bevelT w="190500" h="38100"/>
          </a:sp3d>
        </p:spPr>
      </p:pic>
      <p:sp>
        <p:nvSpPr>
          <p:cNvPr id="4" name="AutoShape 9"/>
          <p:cNvSpPr>
            <a:spLocks noChangeArrowheads="1"/>
          </p:cNvSpPr>
          <p:nvPr/>
        </p:nvSpPr>
        <p:spPr bwMode="auto">
          <a:xfrm>
            <a:off x="2899157" y="3501008"/>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1"/>
          <p:cNvSpPr>
            <a:spLocks noChangeArrowheads="1"/>
          </p:cNvSpPr>
          <p:nvPr/>
        </p:nvSpPr>
        <p:spPr bwMode="auto">
          <a:xfrm>
            <a:off x="2848227" y="3861048"/>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8"/>
          <p:cNvSpPr>
            <a:spLocks noChangeArrowheads="1"/>
          </p:cNvSpPr>
          <p:nvPr/>
        </p:nvSpPr>
        <p:spPr bwMode="auto">
          <a:xfrm>
            <a:off x="2778377" y="4653136"/>
            <a:ext cx="139700" cy="69850"/>
          </a:xfrm>
          <a:prstGeom prst="triangle">
            <a:avLst>
              <a:gd name="adj" fmla="val 50000"/>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2"/>
          <p:cNvSpPr>
            <a:spLocks noChangeArrowheads="1"/>
          </p:cNvSpPr>
          <p:nvPr/>
        </p:nvSpPr>
        <p:spPr bwMode="auto">
          <a:xfrm>
            <a:off x="2771800" y="5085184"/>
            <a:ext cx="139700" cy="69850"/>
          </a:xfrm>
          <a:prstGeom prst="triangle">
            <a:avLst>
              <a:gd name="adj" fmla="val 50000"/>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7"/>
          <p:cNvSpPr>
            <a:spLocks noChangeArrowheads="1"/>
          </p:cNvSpPr>
          <p:nvPr/>
        </p:nvSpPr>
        <p:spPr bwMode="auto">
          <a:xfrm>
            <a:off x="5982381" y="3503276"/>
            <a:ext cx="139700" cy="69850"/>
          </a:xfrm>
          <a:prstGeom prst="triangle">
            <a:avLst>
              <a:gd name="adj" fmla="val 50000"/>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3"/>
          <p:cNvSpPr>
            <a:spLocks noChangeArrowheads="1"/>
          </p:cNvSpPr>
          <p:nvPr/>
        </p:nvSpPr>
        <p:spPr bwMode="auto">
          <a:xfrm>
            <a:off x="6052231" y="3878413"/>
            <a:ext cx="139700" cy="69850"/>
          </a:xfrm>
          <a:prstGeom prst="triangle">
            <a:avLst>
              <a:gd name="adj" fmla="val 50000"/>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AutoShape 6"/>
          <p:cNvSpPr>
            <a:spLocks noChangeArrowheads="1"/>
          </p:cNvSpPr>
          <p:nvPr/>
        </p:nvSpPr>
        <p:spPr bwMode="auto">
          <a:xfrm>
            <a:off x="6085601" y="4653136"/>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1" name="AutoShape 4"/>
          <p:cNvSpPr>
            <a:spLocks noChangeArrowheads="1"/>
          </p:cNvSpPr>
          <p:nvPr/>
        </p:nvSpPr>
        <p:spPr bwMode="auto">
          <a:xfrm>
            <a:off x="6155451" y="5085184"/>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5"/>
          <p:cNvSpPr>
            <a:spLocks noChangeShapeType="1"/>
          </p:cNvSpPr>
          <p:nvPr/>
        </p:nvSpPr>
        <p:spPr bwMode="auto">
          <a:xfrm flipV="1">
            <a:off x="3203848" y="3851249"/>
            <a:ext cx="2314575" cy="995363"/>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3" name="Rectangle 11"/>
          <p:cNvSpPr>
            <a:spLocks noChangeArrowheads="1"/>
          </p:cNvSpPr>
          <p:nvPr/>
        </p:nvSpPr>
        <p:spPr bwMode="auto">
          <a:xfrm>
            <a:off x="152400" y="88613"/>
            <a:ext cx="112082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Spelövning:</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4" name="Rectangle 12"/>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5" name="Rectangle 13"/>
          <p:cNvSpPr>
            <a:spLocks noChangeArrowheads="1"/>
          </p:cNvSpPr>
          <p:nvPr/>
        </p:nvSpPr>
        <p:spPr bwMode="auto">
          <a:xfrm>
            <a:off x="0" y="542119"/>
            <a:ext cx="9036496"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Arial" pitchFamily="34" charset="0"/>
              </a:rPr>
              <a:t/>
            </a:r>
            <a:br>
              <a:rPr kumimoji="0" lang="sv-SE" sz="1800" b="0" i="0" u="none" strike="noStrike" cap="none" normalizeH="0" baseline="0" dirty="0" smtClean="0">
                <a:ln>
                  <a:noFill/>
                </a:ln>
                <a:solidFill>
                  <a:schemeClr val="tx1"/>
                </a:solidFill>
                <a:effectLst/>
                <a:latin typeface="Arial" pitchFamily="34" charset="0"/>
              </a:rPr>
            </a:br>
            <a:endParaRPr kumimoji="0" lang="sv-SE" sz="18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Organisation/anvisning:</a:t>
            </a:r>
            <a:endParaRPr kumimoji="0" lang="sv-SE" sz="900" b="1"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Vanligt spel fast man gör mål diagonalt i färgade mål, har man pughmål kan man hänga FÄRGADE VÄSTAR PÅ. </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VARITIATION: FLYTTA OCH ÄNDRA FÄRGEN PÅ MÅLEN UNDER SPELET SÅ DE TVINGAS TITTA UPP </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rgbClr val="FF0000"/>
                </a:solidFill>
                <a:effectLst/>
                <a:latin typeface="Comic Sans MS" pitchFamily="66" charset="0"/>
                <a:ea typeface="Calibri" pitchFamily="34" charset="0"/>
                <a:cs typeface="Arial" pitchFamily="34" charset="0"/>
              </a:rPr>
              <a:t>ATT JOBBA I DIAGONALER ÄR EN AV NYCKLARNA I MODERN FOTBOLL OCH ATT ÄNDRA FÄRGEN PÅ MÅLEN TVINGAR SPELARNA ATT LYFTA BLICKEN OCH SKANNA AV HELA TIDEN</a:t>
            </a:r>
            <a:endParaRPr kumimoji="0" lang="sv-SE" sz="1800" b="0" i="0" u="none" strike="noStrike" cap="none" normalizeH="0" baseline="0" dirty="0" smtClean="0">
              <a:ln>
                <a:noFill/>
              </a:ln>
              <a:solidFill>
                <a:schemeClr val="tx1"/>
              </a:solidFill>
              <a:effectLst/>
              <a:latin typeface="Comic Sans MS" pitchFamily="66" charset="0"/>
            </a:endParaRPr>
          </a:p>
        </p:txBody>
      </p:sp>
    </p:spTree>
    <p:extLst>
      <p:ext uri="{BB962C8B-B14F-4D97-AF65-F5344CB8AC3E}">
        <p14:creationId xmlns:p14="http://schemas.microsoft.com/office/powerpoint/2010/main" val="39620642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7 år  </a:t>
            </a:r>
            <a:endParaRPr lang="sv-SE" dirty="0">
              <a:solidFill>
                <a:schemeClr val="bg1"/>
              </a:solidFill>
            </a:endParaRPr>
          </a:p>
        </p:txBody>
      </p:sp>
      <p:sp>
        <p:nvSpPr>
          <p:cNvPr id="3" name="textruta 2"/>
          <p:cNvSpPr txBox="1"/>
          <p:nvPr/>
        </p:nvSpPr>
        <p:spPr>
          <a:xfrm>
            <a:off x="179512" y="476672"/>
            <a:ext cx="8784976" cy="6001643"/>
          </a:xfrm>
          <a:prstGeom prst="rect">
            <a:avLst/>
          </a:prstGeom>
          <a:noFill/>
        </p:spPr>
        <p:txBody>
          <a:bodyPr wrap="square" rtlCol="0">
            <a:spAutoFit/>
          </a:bodyPr>
          <a:lstStyle/>
          <a:p>
            <a:r>
              <a:rPr lang="sv-SE" sz="1600" b="1" dirty="0" smtClean="0"/>
              <a:t>Arbetsmetod</a:t>
            </a:r>
            <a:r>
              <a:rPr lang="sv-SE" sz="1600" dirty="0" smtClean="0"/>
              <a:t>: </a:t>
            </a:r>
            <a:r>
              <a:rPr lang="sv-SE" sz="1600" i="1" dirty="0" smtClean="0"/>
              <a:t>Speluppfattning </a:t>
            </a:r>
          </a:p>
          <a:p>
            <a:r>
              <a:rPr lang="sv-SE" sz="1600" dirty="0" smtClean="0"/>
              <a:t>Spelform 4-4 och att försöka få spelarna att ta bra position i förhållande till varandra</a:t>
            </a:r>
          </a:p>
          <a:p>
            <a:r>
              <a:rPr lang="sv-SE" sz="1600" i="1" dirty="0" smtClean="0"/>
              <a:t>Fysiskt: </a:t>
            </a:r>
            <a:r>
              <a:rPr lang="sv-SE" sz="1600" dirty="0" smtClean="0"/>
              <a:t>Koordination, rörelse och smidighet helst med boll i uppvärmningsfasen</a:t>
            </a:r>
          </a:p>
          <a:p>
            <a:r>
              <a:rPr lang="sv-SE" sz="1600" i="1" dirty="0" smtClean="0"/>
              <a:t>Tekniskt: </a:t>
            </a:r>
            <a:r>
              <a:rPr lang="sv-SE" sz="1600" dirty="0" smtClean="0"/>
              <a:t>Förbättra den individuella grundtekniken</a:t>
            </a:r>
          </a:p>
          <a:p>
            <a:r>
              <a:rPr lang="sv-SE" sz="1600" i="1" dirty="0" smtClean="0"/>
              <a:t>Psykosocialt: </a:t>
            </a:r>
            <a:r>
              <a:rPr lang="sv-SE" sz="1600" dirty="0" smtClean="0"/>
              <a:t>Öka tryggheten med boll, ha roligt med fotbollen</a:t>
            </a:r>
          </a:p>
          <a:p>
            <a:r>
              <a:rPr lang="sv-SE" sz="1600" b="1" dirty="0" smtClean="0"/>
              <a:t>Mål för spelare att: </a:t>
            </a:r>
          </a:p>
          <a:p>
            <a:pPr marL="342900" indent="-342900">
              <a:buAutoNum type="arabicPeriod"/>
            </a:pPr>
            <a:r>
              <a:rPr lang="sv-SE" sz="1600" dirty="0" smtClean="0"/>
              <a:t>Bemästra bollen med bägge fötterna och händerna</a:t>
            </a:r>
          </a:p>
          <a:p>
            <a:pPr marL="342900" indent="-342900">
              <a:buAutoNum type="arabicPeriod"/>
            </a:pPr>
            <a:r>
              <a:rPr lang="sv-SE" sz="1600" dirty="0" smtClean="0"/>
              <a:t>Hitta tillbaka till sin position efter avslutad action som ex vis efter passning, skott osv. </a:t>
            </a:r>
          </a:p>
          <a:p>
            <a:pPr marL="342900" indent="-342900">
              <a:buAutoNum type="arabicPeriod"/>
            </a:pPr>
            <a:r>
              <a:rPr lang="sv-SE" sz="1600" dirty="0" smtClean="0"/>
              <a:t>Bemästra enkla koordination, rörelse och smidighetsövningar</a:t>
            </a:r>
          </a:p>
          <a:p>
            <a:pPr marL="342900" indent="-342900"/>
            <a:r>
              <a:rPr lang="sv-SE" sz="1600" b="1" dirty="0" smtClean="0"/>
              <a:t>Tekniskt: </a:t>
            </a:r>
          </a:p>
          <a:p>
            <a:pPr marL="342900" indent="-342900"/>
            <a:r>
              <a:rPr lang="sv-SE" sz="1600" dirty="0" smtClean="0"/>
              <a:t>Passning och mottag 5, Driva boll 3, Dribbla 5, Avslut(göra mål) 5, 1-1 offensivt 2, Vändningar 2, Bollkontroll 3</a:t>
            </a:r>
          </a:p>
          <a:p>
            <a:pPr marL="342900" indent="-342900"/>
            <a:r>
              <a:rPr lang="sv-SE" sz="1600" b="1" dirty="0" smtClean="0"/>
              <a:t>Fysisk: </a:t>
            </a:r>
          </a:p>
          <a:p>
            <a:pPr marL="342900" indent="-342900"/>
            <a:r>
              <a:rPr lang="sv-SE" sz="1600" dirty="0" smtClean="0"/>
              <a:t>Koordination och balans 2, Agility 3, Basmotoriska rörelser 5, Kropps och rumsuppfattning 5, Reaktion och acceleration 2</a:t>
            </a:r>
          </a:p>
          <a:p>
            <a:pPr marL="342900" indent="-342900"/>
            <a:r>
              <a:rPr lang="sv-SE" sz="1600" b="1" dirty="0" smtClean="0"/>
              <a:t>Psykosocialt: </a:t>
            </a:r>
          </a:p>
          <a:p>
            <a:pPr marL="342900" indent="-342900"/>
            <a:r>
              <a:rPr lang="sv-SE" sz="1600" dirty="0" smtClean="0"/>
              <a:t>Motivation 5, Själförtroende 5,Respekt och disciplin 5 </a:t>
            </a:r>
          </a:p>
          <a:p>
            <a:pPr marL="342900" indent="-342900"/>
            <a:r>
              <a:rPr lang="sv-SE" sz="1600" b="1" dirty="0" smtClean="0"/>
              <a:t>Organisation</a:t>
            </a:r>
          </a:p>
          <a:p>
            <a:pPr marL="342900" indent="-342900"/>
            <a:r>
              <a:rPr lang="sv-SE" sz="1600" dirty="0" smtClean="0"/>
              <a:t>Träning per vecka 2 a 75 min. Antal spelare ca 12 Antal minuter för spel 40</a:t>
            </a:r>
          </a:p>
          <a:p>
            <a:pPr marL="342900" indent="-342900"/>
            <a:r>
              <a:rPr lang="sv-SE" sz="1600" b="1" dirty="0" smtClean="0"/>
              <a:t>Träningens struktur: </a:t>
            </a:r>
            <a:endParaRPr lang="sv-SE" sz="1600" dirty="0" smtClean="0"/>
          </a:p>
          <a:p>
            <a:pPr marL="342900" indent="-342900"/>
            <a:r>
              <a:rPr lang="sv-SE" sz="1600" dirty="0" smtClean="0"/>
              <a:t>Uppvärmning med integrerad fys(krs) 25 min</a:t>
            </a:r>
          </a:p>
          <a:p>
            <a:pPr marL="342900" indent="-342900"/>
            <a:r>
              <a:rPr lang="sv-SE" sz="1600" dirty="0" smtClean="0"/>
              <a:t>Teknik/passningsövning 10 min</a:t>
            </a:r>
          </a:p>
          <a:p>
            <a:pPr marL="342900" indent="-342900"/>
            <a:r>
              <a:rPr lang="sv-SE" sz="1600" dirty="0" smtClean="0"/>
              <a:t>Spel moment 40 min </a:t>
            </a:r>
          </a:p>
          <a:p>
            <a:pPr marL="342900" indent="-342900"/>
            <a:r>
              <a:rPr lang="sv-SE" sz="1600" dirty="0" smtClean="0"/>
              <a:t>Nedvarvning och sammanfattning</a:t>
            </a:r>
          </a:p>
        </p:txBody>
      </p:sp>
    </p:spTree>
    <p:extLst>
      <p:ext uri="{BB962C8B-B14F-4D97-AF65-F5344CB8AC3E}">
        <p14:creationId xmlns:p14="http://schemas.microsoft.com/office/powerpoint/2010/main" val="578880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3 v 15-23</a:t>
            </a:r>
            <a:endParaRPr lang="sv-SE" dirty="0"/>
          </a:p>
        </p:txBody>
      </p:sp>
      <p:sp>
        <p:nvSpPr>
          <p:cNvPr id="3" name="Platshållare för innehåll 2"/>
          <p:cNvSpPr>
            <a:spLocks noGrp="1"/>
          </p:cNvSpPr>
          <p:nvPr>
            <p:ph idx="1"/>
          </p:nvPr>
        </p:nvSpPr>
        <p:spPr/>
        <p:txBody>
          <a:bodyPr/>
          <a:lstStyle/>
          <a:p>
            <a:r>
              <a:rPr lang="sv-SE" dirty="0" smtClean="0"/>
              <a:t>Driva boll med aktivt motstånd i spelform</a:t>
            </a:r>
          </a:p>
          <a:p>
            <a:r>
              <a:rPr lang="sv-SE" dirty="0" smtClean="0"/>
              <a:t>Slå ihop spelövningar i period 1 och 2 ca 5 min diagonalspel 5 min ärevarv resterande fritt</a:t>
            </a:r>
            <a:endParaRPr lang="sv-SE" dirty="0"/>
          </a:p>
        </p:txBody>
      </p:sp>
    </p:spTree>
    <p:extLst>
      <p:ext uri="{BB962C8B-B14F-4D97-AF65-F5344CB8AC3E}">
        <p14:creationId xmlns:p14="http://schemas.microsoft.com/office/powerpoint/2010/main" val="14476387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descr="fotbollsplan_1193088367_9575552.gif"/>
          <p:cNvPicPr/>
          <p:nvPr/>
        </p:nvPicPr>
        <p:blipFill>
          <a:blip r:embed="rId2" cstate="print"/>
          <a:stretch>
            <a:fillRect/>
          </a:stretch>
        </p:blipFill>
        <p:spPr>
          <a:xfrm rot="5400000">
            <a:off x="-41473" y="5810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5" name="AutoShape 3"/>
          <p:cNvSpPr>
            <a:spLocks noChangeArrowheads="1"/>
          </p:cNvSpPr>
          <p:nvPr/>
        </p:nvSpPr>
        <p:spPr bwMode="auto">
          <a:xfrm>
            <a:off x="1471613" y="1042988"/>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14"/>
          <p:cNvSpPr>
            <a:spLocks noChangeArrowheads="1"/>
          </p:cNvSpPr>
          <p:nvPr/>
        </p:nvSpPr>
        <p:spPr bwMode="auto">
          <a:xfrm>
            <a:off x="4124325" y="2471738"/>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2"/>
          <p:cNvSpPr>
            <a:spLocks noChangeArrowheads="1"/>
          </p:cNvSpPr>
          <p:nvPr/>
        </p:nvSpPr>
        <p:spPr bwMode="auto">
          <a:xfrm>
            <a:off x="4295775" y="1195388"/>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15"/>
          <p:cNvSpPr>
            <a:spLocks noChangeArrowheads="1"/>
          </p:cNvSpPr>
          <p:nvPr/>
        </p:nvSpPr>
        <p:spPr bwMode="auto">
          <a:xfrm>
            <a:off x="1081088" y="22336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4"/>
          <p:cNvSpPr>
            <a:spLocks noChangeShapeType="1"/>
          </p:cNvSpPr>
          <p:nvPr/>
        </p:nvSpPr>
        <p:spPr bwMode="auto">
          <a:xfrm flipV="1">
            <a:off x="1643063" y="1195388"/>
            <a:ext cx="0" cy="314325"/>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5"/>
          <p:cNvSpPr>
            <a:spLocks noChangeShapeType="1"/>
          </p:cNvSpPr>
          <p:nvPr/>
        </p:nvSpPr>
        <p:spPr bwMode="auto">
          <a:xfrm flipH="1" flipV="1">
            <a:off x="1928813" y="1042988"/>
            <a:ext cx="9525" cy="242887"/>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6"/>
          <p:cNvSpPr>
            <a:spLocks noChangeShapeType="1"/>
          </p:cNvSpPr>
          <p:nvPr/>
        </p:nvSpPr>
        <p:spPr bwMode="auto">
          <a:xfrm flipV="1">
            <a:off x="3519488" y="1042988"/>
            <a:ext cx="0" cy="352425"/>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7"/>
          <p:cNvSpPr>
            <a:spLocks noChangeShapeType="1"/>
          </p:cNvSpPr>
          <p:nvPr/>
        </p:nvSpPr>
        <p:spPr bwMode="auto">
          <a:xfrm flipV="1">
            <a:off x="3957638" y="1042988"/>
            <a:ext cx="0" cy="295275"/>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8"/>
          <p:cNvSpPr>
            <a:spLocks noChangeShapeType="1"/>
          </p:cNvSpPr>
          <p:nvPr/>
        </p:nvSpPr>
        <p:spPr bwMode="auto">
          <a:xfrm flipV="1">
            <a:off x="1562100" y="1728788"/>
            <a:ext cx="0" cy="328612"/>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9"/>
          <p:cNvSpPr>
            <a:spLocks noChangeShapeType="1"/>
          </p:cNvSpPr>
          <p:nvPr/>
        </p:nvSpPr>
        <p:spPr bwMode="auto">
          <a:xfrm flipV="1">
            <a:off x="1938338" y="1728788"/>
            <a:ext cx="0" cy="328612"/>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AutoShape 13"/>
          <p:cNvSpPr>
            <a:spLocks noChangeShapeType="1"/>
          </p:cNvSpPr>
          <p:nvPr/>
        </p:nvSpPr>
        <p:spPr bwMode="auto">
          <a:xfrm flipV="1">
            <a:off x="3795713" y="1995488"/>
            <a:ext cx="0" cy="328612"/>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AutoShape 12"/>
          <p:cNvSpPr>
            <a:spLocks noChangeShapeType="1"/>
          </p:cNvSpPr>
          <p:nvPr/>
        </p:nvSpPr>
        <p:spPr bwMode="auto">
          <a:xfrm flipV="1">
            <a:off x="4124325" y="1704975"/>
            <a:ext cx="0" cy="328613"/>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AutoShape 11"/>
          <p:cNvSpPr>
            <a:spLocks noChangeShapeType="1"/>
          </p:cNvSpPr>
          <p:nvPr/>
        </p:nvSpPr>
        <p:spPr bwMode="auto">
          <a:xfrm flipV="1">
            <a:off x="2909888" y="1400175"/>
            <a:ext cx="0" cy="328613"/>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AutoShape 10"/>
          <p:cNvSpPr>
            <a:spLocks noChangeShapeType="1"/>
          </p:cNvSpPr>
          <p:nvPr/>
        </p:nvSpPr>
        <p:spPr bwMode="auto">
          <a:xfrm flipV="1">
            <a:off x="2547938" y="1400175"/>
            <a:ext cx="0" cy="328613"/>
          </a:xfrm>
          <a:prstGeom prst="straightConnector1">
            <a:avLst/>
          </a:prstGeom>
          <a:noFill/>
          <a:ln w="12700">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Oval 18"/>
          <p:cNvSpPr>
            <a:spLocks noChangeArrowheads="1"/>
          </p:cNvSpPr>
          <p:nvPr/>
        </p:nvSpPr>
        <p:spPr bwMode="auto">
          <a:xfrm>
            <a:off x="1643063" y="2143125"/>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Oval 19"/>
          <p:cNvSpPr>
            <a:spLocks noChangeArrowheads="1"/>
          </p:cNvSpPr>
          <p:nvPr/>
        </p:nvSpPr>
        <p:spPr bwMode="auto">
          <a:xfrm>
            <a:off x="2057400" y="124777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Oval 20"/>
          <p:cNvSpPr>
            <a:spLocks noChangeArrowheads="1"/>
          </p:cNvSpPr>
          <p:nvPr/>
        </p:nvSpPr>
        <p:spPr bwMode="auto">
          <a:xfrm>
            <a:off x="3095625" y="1509713"/>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Oval 17"/>
          <p:cNvSpPr>
            <a:spLocks noChangeArrowheads="1"/>
          </p:cNvSpPr>
          <p:nvPr/>
        </p:nvSpPr>
        <p:spPr bwMode="auto">
          <a:xfrm>
            <a:off x="3095625" y="113347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Oval 16"/>
          <p:cNvSpPr>
            <a:spLocks noChangeArrowheads="1"/>
          </p:cNvSpPr>
          <p:nvPr/>
        </p:nvSpPr>
        <p:spPr bwMode="auto">
          <a:xfrm>
            <a:off x="3705225" y="141922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AutoShape 23"/>
          <p:cNvSpPr>
            <a:spLocks noChangeArrowheads="1"/>
          </p:cNvSpPr>
          <p:nvPr/>
        </p:nvSpPr>
        <p:spPr bwMode="auto">
          <a:xfrm>
            <a:off x="2147888" y="16383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AutoShape 24"/>
          <p:cNvSpPr>
            <a:spLocks noChangeArrowheads="1"/>
          </p:cNvSpPr>
          <p:nvPr/>
        </p:nvSpPr>
        <p:spPr bwMode="auto">
          <a:xfrm>
            <a:off x="2852738" y="19050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AutoShape 25"/>
          <p:cNvSpPr>
            <a:spLocks noChangeArrowheads="1"/>
          </p:cNvSpPr>
          <p:nvPr/>
        </p:nvSpPr>
        <p:spPr bwMode="auto">
          <a:xfrm>
            <a:off x="2347913" y="2033588"/>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AutoShape 22"/>
          <p:cNvSpPr>
            <a:spLocks noChangeArrowheads="1"/>
          </p:cNvSpPr>
          <p:nvPr/>
        </p:nvSpPr>
        <p:spPr bwMode="auto">
          <a:xfrm>
            <a:off x="2652713" y="1509713"/>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8" name="AutoShape 21"/>
          <p:cNvSpPr>
            <a:spLocks noChangeArrowheads="1"/>
          </p:cNvSpPr>
          <p:nvPr/>
        </p:nvSpPr>
        <p:spPr bwMode="auto">
          <a:xfrm>
            <a:off x="3590925" y="19050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9" name="AutoShape 26"/>
          <p:cNvSpPr>
            <a:spLocks noChangeShapeType="1"/>
          </p:cNvSpPr>
          <p:nvPr/>
        </p:nvSpPr>
        <p:spPr bwMode="auto">
          <a:xfrm flipV="1">
            <a:off x="2462213" y="1704975"/>
            <a:ext cx="190500" cy="328613"/>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0" name="AutoShape 27"/>
          <p:cNvSpPr>
            <a:spLocks noChangeShapeType="1"/>
          </p:cNvSpPr>
          <p:nvPr/>
        </p:nvSpPr>
        <p:spPr bwMode="auto">
          <a:xfrm>
            <a:off x="2709863" y="1638300"/>
            <a:ext cx="142875" cy="2667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1" name="Text Box 32"/>
          <p:cNvSpPr txBox="1">
            <a:spLocks noChangeArrowheads="1"/>
          </p:cNvSpPr>
          <p:nvPr/>
        </p:nvSpPr>
        <p:spPr bwMode="auto">
          <a:xfrm>
            <a:off x="4860032" y="620688"/>
            <a:ext cx="4171950" cy="588645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10-18 spelare, 14-20 koner, 1 boll, yta 35*55-60 meter, 5-6 mål 2-3 meter.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Mål görs om en spelare spelar bollen genom ett mål till en medspelare, mål får inte göras två gånger i samma mål, bollen skall spelas genom mål efter marken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Var alltid i rörelse, prata med bollhållare, upp med blicken, försök att se vart med och motspelare är innan mot/medtag, värdera när mål skall göras (om det finns mycket motståndare i vägen kan bollen förloras) nya positioner efter passning är slagen, snabba beslut </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jagande lag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jobbar ihop, prata med varandra, kom snabbt in i pressavstånd, styr ut bollhållare om möjligt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1,2,fritt tillslag, använd fler eller färre mål, tre lag med ett jagande, räkna mål och antal pass med x antal pass som ger mål, variera ytan beroende på antal spelare och ålder, måste driva genom ett mål, mål räknas bara om passning efter mål går till tredje spelare</a:t>
            </a:r>
            <a:endParaRPr kumimoji="0" lang="sv-SE" sz="1800" b="0" i="0" u="none" strike="noStrike" cap="none" normalizeH="0" baseline="0" dirty="0" smtClean="0">
              <a:ln>
                <a:noFill/>
              </a:ln>
              <a:solidFill>
                <a:schemeClr val="tx1"/>
              </a:solidFill>
              <a:effectLst/>
              <a:latin typeface="Arial" pitchFamily="34" charset="0"/>
            </a:endParaRPr>
          </a:p>
        </p:txBody>
      </p:sp>
      <p:sp>
        <p:nvSpPr>
          <p:cNvPr id="32" name="Oval 29"/>
          <p:cNvSpPr>
            <a:spLocks noChangeArrowheads="1"/>
          </p:cNvSpPr>
          <p:nvPr/>
        </p:nvSpPr>
        <p:spPr bwMode="auto">
          <a:xfrm>
            <a:off x="1838325" y="1547813"/>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3" name="Oval 28"/>
          <p:cNvSpPr>
            <a:spLocks noChangeArrowheads="1"/>
          </p:cNvSpPr>
          <p:nvPr/>
        </p:nvSpPr>
        <p:spPr bwMode="auto">
          <a:xfrm>
            <a:off x="2562225" y="199548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4" name="AutoShape 30"/>
          <p:cNvSpPr>
            <a:spLocks noChangeArrowheads="1"/>
          </p:cNvSpPr>
          <p:nvPr/>
        </p:nvSpPr>
        <p:spPr bwMode="auto">
          <a:xfrm>
            <a:off x="1733550" y="1304925"/>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5" name="AutoShape 31"/>
          <p:cNvSpPr>
            <a:spLocks noChangeArrowheads="1"/>
          </p:cNvSpPr>
          <p:nvPr/>
        </p:nvSpPr>
        <p:spPr bwMode="auto">
          <a:xfrm>
            <a:off x="1724025" y="1814513"/>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6" name="Rectangle 3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37" name="Rectangle 35"/>
          <p:cNvSpPr>
            <a:spLocks noChangeArrowheads="1"/>
          </p:cNvSpPr>
          <p:nvPr/>
        </p:nvSpPr>
        <p:spPr bwMode="auto">
          <a:xfrm>
            <a:off x="0" y="87868"/>
            <a:ext cx="206979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driva (fler m</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å</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l)</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38" name="Rectangle 3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9" name="Rectangle 37"/>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1644214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4 v 33-37</a:t>
            </a:r>
            <a:endParaRPr lang="sv-SE" dirty="0"/>
          </a:p>
        </p:txBody>
      </p:sp>
      <p:sp>
        <p:nvSpPr>
          <p:cNvPr id="3" name="Platshållare för innehåll 2"/>
          <p:cNvSpPr>
            <a:spLocks noGrp="1"/>
          </p:cNvSpPr>
          <p:nvPr>
            <p:ph idx="1"/>
          </p:nvPr>
        </p:nvSpPr>
        <p:spPr/>
        <p:txBody>
          <a:bodyPr/>
          <a:lstStyle/>
          <a:p>
            <a:r>
              <a:rPr lang="sv-SE" dirty="0" smtClean="0"/>
              <a:t>Vrist skott</a:t>
            </a:r>
          </a:p>
          <a:p>
            <a:r>
              <a:rPr lang="sv-SE" dirty="0" smtClean="0"/>
              <a:t>Sammansatta drivaövningar som driva förbi motståndare och göra mål (1-1)</a:t>
            </a:r>
          </a:p>
          <a:p>
            <a:r>
              <a:rPr lang="sv-SE" dirty="0" smtClean="0"/>
              <a:t>Spelövningar 3-3 med 4 mål med omställningsfrisparkar</a:t>
            </a:r>
            <a:endParaRPr lang="sv-SE" dirty="0"/>
          </a:p>
        </p:txBody>
      </p:sp>
    </p:spTree>
    <p:extLst>
      <p:ext uri="{BB962C8B-B14F-4D97-AF65-F5344CB8AC3E}">
        <p14:creationId xmlns:p14="http://schemas.microsoft.com/office/powerpoint/2010/main" val="26900058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descr="fotbollsplan_1193088367_9575552.gif"/>
          <p:cNvPicPr/>
          <p:nvPr/>
        </p:nvPicPr>
        <p:blipFill>
          <a:blip r:embed="rId2" cstate="print"/>
          <a:stretch>
            <a:fillRect/>
          </a:stretch>
        </p:blipFill>
        <p:spPr>
          <a:xfrm rot="5400000">
            <a:off x="30535" y="5810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5" name="Rectangle 6"/>
          <p:cNvSpPr>
            <a:spLocks noChangeArrowheads="1"/>
          </p:cNvSpPr>
          <p:nvPr/>
        </p:nvSpPr>
        <p:spPr bwMode="auto">
          <a:xfrm>
            <a:off x="2119313" y="1157288"/>
            <a:ext cx="276225" cy="90487"/>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Rectangle 5"/>
          <p:cNvSpPr>
            <a:spLocks noChangeArrowheads="1"/>
          </p:cNvSpPr>
          <p:nvPr/>
        </p:nvSpPr>
        <p:spPr bwMode="auto">
          <a:xfrm>
            <a:off x="2119313" y="1247775"/>
            <a:ext cx="276225" cy="90488"/>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Rectangle 4"/>
          <p:cNvSpPr>
            <a:spLocks noChangeArrowheads="1"/>
          </p:cNvSpPr>
          <p:nvPr/>
        </p:nvSpPr>
        <p:spPr bwMode="auto">
          <a:xfrm>
            <a:off x="1719263" y="2286000"/>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Rectangle 3"/>
          <p:cNvSpPr>
            <a:spLocks noChangeArrowheads="1"/>
          </p:cNvSpPr>
          <p:nvPr/>
        </p:nvSpPr>
        <p:spPr bwMode="auto">
          <a:xfrm>
            <a:off x="3271838" y="2343150"/>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Rectangle 2"/>
          <p:cNvSpPr>
            <a:spLocks noChangeArrowheads="1"/>
          </p:cNvSpPr>
          <p:nvPr/>
        </p:nvSpPr>
        <p:spPr bwMode="auto">
          <a:xfrm>
            <a:off x="3395663" y="1247775"/>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Rectangle 9"/>
          <p:cNvSpPr>
            <a:spLocks noChangeArrowheads="1"/>
          </p:cNvSpPr>
          <p:nvPr/>
        </p:nvSpPr>
        <p:spPr bwMode="auto">
          <a:xfrm>
            <a:off x="3395663" y="1339850"/>
            <a:ext cx="276225" cy="90488"/>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Rectangle 8"/>
          <p:cNvSpPr>
            <a:spLocks noChangeArrowheads="1"/>
          </p:cNvSpPr>
          <p:nvPr/>
        </p:nvSpPr>
        <p:spPr bwMode="auto">
          <a:xfrm>
            <a:off x="3271838" y="2252663"/>
            <a:ext cx="276225" cy="90487"/>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Rectangle 7"/>
          <p:cNvSpPr>
            <a:spLocks noChangeArrowheads="1"/>
          </p:cNvSpPr>
          <p:nvPr/>
        </p:nvSpPr>
        <p:spPr bwMode="auto">
          <a:xfrm>
            <a:off x="1719263" y="2195513"/>
            <a:ext cx="276225" cy="90487"/>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10"/>
          <p:cNvSpPr>
            <a:spLocks noChangeArrowheads="1"/>
          </p:cNvSpPr>
          <p:nvPr/>
        </p:nvSpPr>
        <p:spPr bwMode="auto">
          <a:xfrm>
            <a:off x="2862263" y="1247775"/>
            <a:ext cx="90487" cy="90488"/>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12"/>
          <p:cNvSpPr>
            <a:spLocks noChangeArrowheads="1"/>
          </p:cNvSpPr>
          <p:nvPr/>
        </p:nvSpPr>
        <p:spPr bwMode="auto">
          <a:xfrm>
            <a:off x="2862263" y="1066800"/>
            <a:ext cx="90487" cy="90488"/>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AutoShape 11"/>
          <p:cNvSpPr>
            <a:spLocks noChangeArrowheads="1"/>
          </p:cNvSpPr>
          <p:nvPr/>
        </p:nvSpPr>
        <p:spPr bwMode="auto">
          <a:xfrm>
            <a:off x="2533650" y="243363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AutoShape 13"/>
          <p:cNvSpPr>
            <a:spLocks noChangeShapeType="1"/>
          </p:cNvSpPr>
          <p:nvPr/>
        </p:nvSpPr>
        <p:spPr bwMode="auto">
          <a:xfrm flipV="1">
            <a:off x="2624138" y="1430338"/>
            <a:ext cx="238125" cy="10033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Freeform 14"/>
          <p:cNvSpPr>
            <a:spLocks/>
          </p:cNvSpPr>
          <p:nvPr/>
        </p:nvSpPr>
        <p:spPr bwMode="auto">
          <a:xfrm>
            <a:off x="2347913" y="1339850"/>
            <a:ext cx="854075" cy="590550"/>
          </a:xfrm>
          <a:custGeom>
            <a:avLst/>
            <a:gdLst>
              <a:gd name="T0" fmla="*/ 953 w 1345"/>
              <a:gd name="T1" fmla="*/ 0 h 929"/>
              <a:gd name="T2" fmla="*/ 1065 w 1345"/>
              <a:gd name="T3" fmla="*/ 143 h 929"/>
              <a:gd name="T4" fmla="*/ 953 w 1345"/>
              <a:gd name="T5" fmla="*/ 359 h 929"/>
              <a:gd name="T6" fmla="*/ 1215 w 1345"/>
              <a:gd name="T7" fmla="*/ 344 h 929"/>
              <a:gd name="T8" fmla="*/ 1140 w 1345"/>
              <a:gd name="T9" fmla="*/ 509 h 929"/>
              <a:gd name="T10" fmla="*/ 1290 w 1345"/>
              <a:gd name="T11" fmla="*/ 539 h 929"/>
              <a:gd name="T12" fmla="*/ 810 w 1345"/>
              <a:gd name="T13" fmla="*/ 659 h 929"/>
              <a:gd name="T14" fmla="*/ 660 w 1345"/>
              <a:gd name="T15" fmla="*/ 524 h 929"/>
              <a:gd name="T16" fmla="*/ 705 w 1345"/>
              <a:gd name="T17" fmla="*/ 779 h 929"/>
              <a:gd name="T18" fmla="*/ 292 w 1345"/>
              <a:gd name="T19" fmla="*/ 749 h 929"/>
              <a:gd name="T20" fmla="*/ 435 w 1345"/>
              <a:gd name="T21" fmla="*/ 899 h 929"/>
              <a:gd name="T22" fmla="*/ 75 w 1345"/>
              <a:gd name="T23" fmla="*/ 809 h 929"/>
              <a:gd name="T24" fmla="*/ 0 w 1345"/>
              <a:gd name="T25" fmla="*/ 929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45" h="929">
                <a:moveTo>
                  <a:pt x="953" y="0"/>
                </a:moveTo>
                <a:cubicBezTo>
                  <a:pt x="1009" y="41"/>
                  <a:pt x="1065" y="83"/>
                  <a:pt x="1065" y="143"/>
                </a:cubicBezTo>
                <a:cubicBezTo>
                  <a:pt x="1065" y="203"/>
                  <a:pt x="928" y="325"/>
                  <a:pt x="953" y="359"/>
                </a:cubicBezTo>
                <a:cubicBezTo>
                  <a:pt x="978" y="393"/>
                  <a:pt x="1184" y="319"/>
                  <a:pt x="1215" y="344"/>
                </a:cubicBezTo>
                <a:cubicBezTo>
                  <a:pt x="1246" y="369"/>
                  <a:pt x="1128" y="477"/>
                  <a:pt x="1140" y="509"/>
                </a:cubicBezTo>
                <a:cubicBezTo>
                  <a:pt x="1152" y="541"/>
                  <a:pt x="1345" y="514"/>
                  <a:pt x="1290" y="539"/>
                </a:cubicBezTo>
                <a:cubicBezTo>
                  <a:pt x="1235" y="564"/>
                  <a:pt x="915" y="662"/>
                  <a:pt x="810" y="659"/>
                </a:cubicBezTo>
                <a:cubicBezTo>
                  <a:pt x="705" y="656"/>
                  <a:pt x="677" y="504"/>
                  <a:pt x="660" y="524"/>
                </a:cubicBezTo>
                <a:cubicBezTo>
                  <a:pt x="643" y="544"/>
                  <a:pt x="766" y="742"/>
                  <a:pt x="705" y="779"/>
                </a:cubicBezTo>
                <a:cubicBezTo>
                  <a:pt x="644" y="816"/>
                  <a:pt x="337" y="729"/>
                  <a:pt x="292" y="749"/>
                </a:cubicBezTo>
                <a:cubicBezTo>
                  <a:pt x="247" y="769"/>
                  <a:pt x="471" y="889"/>
                  <a:pt x="435" y="899"/>
                </a:cubicBezTo>
                <a:cubicBezTo>
                  <a:pt x="399" y="909"/>
                  <a:pt x="147" y="804"/>
                  <a:pt x="75" y="809"/>
                </a:cubicBezTo>
                <a:cubicBezTo>
                  <a:pt x="3" y="814"/>
                  <a:pt x="1" y="871"/>
                  <a:pt x="0" y="929"/>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AutoShape 15"/>
          <p:cNvSpPr>
            <a:spLocks noChangeShapeType="1"/>
          </p:cNvSpPr>
          <p:nvPr/>
        </p:nvSpPr>
        <p:spPr bwMode="auto">
          <a:xfrm flipV="1">
            <a:off x="2533650" y="1785938"/>
            <a:ext cx="519113" cy="59055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Text Box 16"/>
          <p:cNvSpPr txBox="1">
            <a:spLocks noChangeArrowheads="1"/>
          </p:cNvSpPr>
          <p:nvPr/>
        </p:nvSpPr>
        <p:spPr bwMode="auto">
          <a:xfrm>
            <a:off x="5119689" y="457200"/>
            <a:ext cx="3556768" cy="5334000"/>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småmål, 6-18 spelare, 20 bollar, 10 koner som avgränsar ytan 20*30 m</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Spelaren längst ner slår en hård boll efter marken till spelaren högst upp, efter slagen boll skall spelaren komma snabbt upp i press, den övre spelaren tar emot bollen och utmanar, fintar och dribblar med målsättning att göra mål i något av de två målen, vinner försvararen bollen får en omställning göras</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Bild 2 fart lek, starta i mitten runda två mål på signal, snabbast till boll utmanar och försöker göra mål, sist in blir försvarare, bollen kan spelas in av tränare från sidan, eller placeras i mitten som skissen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som i övning 1</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Direkt efter mål kan tränaren sätta in en ny boll, när spelaren utmanar kan tränaren ge signal om vilket mål som får användas ex vis HÖGER, vinner försvararen bollen får han göra mål i vilket mål han vill, mål kan göras i två mål på diagonalen med andra utgångspositioner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0" name="Rectangle 18"/>
          <p:cNvSpPr>
            <a:spLocks noChangeArrowheads="1"/>
          </p:cNvSpPr>
          <p:nvPr/>
        </p:nvSpPr>
        <p:spPr bwMode="auto">
          <a:xfrm>
            <a:off x="2776538" y="3929063"/>
            <a:ext cx="276225" cy="90487"/>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Rectangle 17"/>
          <p:cNvSpPr>
            <a:spLocks noChangeArrowheads="1"/>
          </p:cNvSpPr>
          <p:nvPr/>
        </p:nvSpPr>
        <p:spPr bwMode="auto">
          <a:xfrm>
            <a:off x="1509713" y="3838575"/>
            <a:ext cx="276225" cy="90488"/>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Rectangle 19"/>
          <p:cNvSpPr>
            <a:spLocks noChangeArrowheads="1"/>
          </p:cNvSpPr>
          <p:nvPr/>
        </p:nvSpPr>
        <p:spPr bwMode="auto">
          <a:xfrm>
            <a:off x="1785938" y="2833688"/>
            <a:ext cx="276225" cy="90487"/>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Rectangle 20"/>
          <p:cNvSpPr>
            <a:spLocks noChangeArrowheads="1"/>
          </p:cNvSpPr>
          <p:nvPr/>
        </p:nvSpPr>
        <p:spPr bwMode="auto">
          <a:xfrm>
            <a:off x="2995613" y="2924175"/>
            <a:ext cx="276225" cy="90488"/>
          </a:xfrm>
          <a:prstGeom prst="rect">
            <a:avLst/>
          </a:prstGeom>
          <a:solidFill>
            <a:srgbClr val="7F7F7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Rectangle 24"/>
          <p:cNvSpPr>
            <a:spLocks noChangeArrowheads="1"/>
          </p:cNvSpPr>
          <p:nvPr/>
        </p:nvSpPr>
        <p:spPr bwMode="auto">
          <a:xfrm>
            <a:off x="1509713" y="3748088"/>
            <a:ext cx="276225" cy="90487"/>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Rectangle 23"/>
          <p:cNvSpPr>
            <a:spLocks noChangeArrowheads="1"/>
          </p:cNvSpPr>
          <p:nvPr/>
        </p:nvSpPr>
        <p:spPr bwMode="auto">
          <a:xfrm>
            <a:off x="2776538" y="3838575"/>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Rectangle 22"/>
          <p:cNvSpPr>
            <a:spLocks noChangeArrowheads="1"/>
          </p:cNvSpPr>
          <p:nvPr/>
        </p:nvSpPr>
        <p:spPr bwMode="auto">
          <a:xfrm>
            <a:off x="1785938" y="2924175"/>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Rectangle 21"/>
          <p:cNvSpPr>
            <a:spLocks noChangeArrowheads="1"/>
          </p:cNvSpPr>
          <p:nvPr/>
        </p:nvSpPr>
        <p:spPr bwMode="auto">
          <a:xfrm>
            <a:off x="2995613" y="3016250"/>
            <a:ext cx="276225" cy="90488"/>
          </a:xfrm>
          <a:prstGeom prst="rect">
            <a:avLst/>
          </a:prstGeom>
          <a:solidFill>
            <a:srgbClr val="D8D8D8"/>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8" name="AutoShape 26"/>
          <p:cNvSpPr>
            <a:spLocks noChangeArrowheads="1"/>
          </p:cNvSpPr>
          <p:nvPr/>
        </p:nvSpPr>
        <p:spPr bwMode="auto">
          <a:xfrm>
            <a:off x="2533650" y="283368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9" name="AutoShape 25"/>
          <p:cNvSpPr>
            <a:spLocks noChangeArrowheads="1"/>
          </p:cNvSpPr>
          <p:nvPr/>
        </p:nvSpPr>
        <p:spPr bwMode="auto">
          <a:xfrm>
            <a:off x="2257425" y="3838575"/>
            <a:ext cx="90488" cy="90488"/>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0" name="AutoShape 27"/>
          <p:cNvSpPr>
            <a:spLocks noChangeArrowheads="1"/>
          </p:cNvSpPr>
          <p:nvPr/>
        </p:nvSpPr>
        <p:spPr bwMode="auto">
          <a:xfrm>
            <a:off x="2347913" y="3376613"/>
            <a:ext cx="47625" cy="90487"/>
          </a:xfrm>
          <a:prstGeom prst="flowChartConnector">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1" name="Freeform 28"/>
          <p:cNvSpPr>
            <a:spLocks/>
          </p:cNvSpPr>
          <p:nvPr/>
        </p:nvSpPr>
        <p:spPr bwMode="auto">
          <a:xfrm>
            <a:off x="1309688" y="2551113"/>
            <a:ext cx="1223962" cy="1635125"/>
          </a:xfrm>
          <a:custGeom>
            <a:avLst/>
            <a:gdLst>
              <a:gd name="T0" fmla="*/ 1927 w 1927"/>
              <a:gd name="T1" fmla="*/ 446 h 2576"/>
              <a:gd name="T2" fmla="*/ 645 w 1927"/>
              <a:gd name="T3" fmla="*/ 311 h 2576"/>
              <a:gd name="T4" fmla="*/ 105 w 1927"/>
              <a:gd name="T5" fmla="*/ 2314 h 2576"/>
              <a:gd name="T6" fmla="*/ 1275 w 1927"/>
              <a:gd name="T7" fmla="*/ 1885 h 2576"/>
              <a:gd name="T8" fmla="*/ 1635 w 1927"/>
              <a:gd name="T9" fmla="*/ 1616 h 2576"/>
            </a:gdLst>
            <a:ahLst/>
            <a:cxnLst>
              <a:cxn ang="0">
                <a:pos x="T0" y="T1"/>
              </a:cxn>
              <a:cxn ang="0">
                <a:pos x="T2" y="T3"/>
              </a:cxn>
              <a:cxn ang="0">
                <a:pos x="T4" y="T5"/>
              </a:cxn>
              <a:cxn ang="0">
                <a:pos x="T6" y="T7"/>
              </a:cxn>
              <a:cxn ang="0">
                <a:pos x="T8" y="T9"/>
              </a:cxn>
            </a:cxnLst>
            <a:rect l="0" t="0" r="r" b="b"/>
            <a:pathLst>
              <a:path w="1927" h="2576">
                <a:moveTo>
                  <a:pt x="1927" y="446"/>
                </a:moveTo>
                <a:cubicBezTo>
                  <a:pt x="1438" y="223"/>
                  <a:pt x="949" y="0"/>
                  <a:pt x="645" y="311"/>
                </a:cubicBezTo>
                <a:cubicBezTo>
                  <a:pt x="341" y="622"/>
                  <a:pt x="0" y="2052"/>
                  <a:pt x="105" y="2314"/>
                </a:cubicBezTo>
                <a:cubicBezTo>
                  <a:pt x="210" y="2576"/>
                  <a:pt x="1020" y="2001"/>
                  <a:pt x="1275" y="1885"/>
                </a:cubicBezTo>
                <a:cubicBezTo>
                  <a:pt x="1530" y="1769"/>
                  <a:pt x="1575" y="1661"/>
                  <a:pt x="1635" y="1616"/>
                </a:cubicBezTo>
              </a:path>
            </a:pathLst>
          </a:custGeom>
          <a:noFill/>
          <a:ln w="12700">
            <a:solidFill>
              <a:srgbClr val="000000"/>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2" name="Freeform 29"/>
          <p:cNvSpPr>
            <a:spLocks/>
          </p:cNvSpPr>
          <p:nvPr/>
        </p:nvSpPr>
        <p:spPr bwMode="auto">
          <a:xfrm>
            <a:off x="2347913" y="2714625"/>
            <a:ext cx="1079500" cy="1639888"/>
          </a:xfrm>
          <a:custGeom>
            <a:avLst/>
            <a:gdLst>
              <a:gd name="T0" fmla="*/ 0 w 1700"/>
              <a:gd name="T1" fmla="*/ 1913 h 2582"/>
              <a:gd name="T2" fmla="*/ 1110 w 1700"/>
              <a:gd name="T3" fmla="*/ 2318 h 2582"/>
              <a:gd name="T4" fmla="*/ 1650 w 1700"/>
              <a:gd name="T5" fmla="*/ 331 h 2582"/>
              <a:gd name="T6" fmla="*/ 810 w 1700"/>
              <a:gd name="T7" fmla="*/ 331 h 2582"/>
              <a:gd name="T8" fmla="*/ 292 w 1700"/>
              <a:gd name="T9" fmla="*/ 848 h 2582"/>
            </a:gdLst>
            <a:ahLst/>
            <a:cxnLst>
              <a:cxn ang="0">
                <a:pos x="T0" y="T1"/>
              </a:cxn>
              <a:cxn ang="0">
                <a:pos x="T2" y="T3"/>
              </a:cxn>
              <a:cxn ang="0">
                <a:pos x="T4" y="T5"/>
              </a:cxn>
              <a:cxn ang="0">
                <a:pos x="T6" y="T7"/>
              </a:cxn>
              <a:cxn ang="0">
                <a:pos x="T8" y="T9"/>
              </a:cxn>
            </a:cxnLst>
            <a:rect l="0" t="0" r="r" b="b"/>
            <a:pathLst>
              <a:path w="1700" h="2582">
                <a:moveTo>
                  <a:pt x="0" y="1913"/>
                </a:moveTo>
                <a:cubicBezTo>
                  <a:pt x="417" y="2247"/>
                  <a:pt x="835" y="2582"/>
                  <a:pt x="1110" y="2318"/>
                </a:cubicBezTo>
                <a:cubicBezTo>
                  <a:pt x="1385" y="2054"/>
                  <a:pt x="1700" y="662"/>
                  <a:pt x="1650" y="331"/>
                </a:cubicBezTo>
                <a:cubicBezTo>
                  <a:pt x="1600" y="0"/>
                  <a:pt x="1036" y="245"/>
                  <a:pt x="810" y="331"/>
                </a:cubicBezTo>
                <a:cubicBezTo>
                  <a:pt x="584" y="417"/>
                  <a:pt x="438" y="632"/>
                  <a:pt x="292" y="848"/>
                </a:cubicBezTo>
              </a:path>
            </a:pathLst>
          </a:custGeom>
          <a:noFill/>
          <a:ln w="12700">
            <a:solidFill>
              <a:srgbClr val="F2F2F2"/>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3" name="Freeform 30"/>
          <p:cNvSpPr>
            <a:spLocks/>
          </p:cNvSpPr>
          <p:nvPr/>
        </p:nvSpPr>
        <p:spPr bwMode="auto">
          <a:xfrm>
            <a:off x="1995488" y="3157538"/>
            <a:ext cx="352425" cy="231775"/>
          </a:xfrm>
          <a:custGeom>
            <a:avLst/>
            <a:gdLst>
              <a:gd name="T0" fmla="*/ 555 w 555"/>
              <a:gd name="T1" fmla="*/ 255 h 365"/>
              <a:gd name="T2" fmla="*/ 412 w 555"/>
              <a:gd name="T3" fmla="*/ 345 h 365"/>
              <a:gd name="T4" fmla="*/ 300 w 555"/>
              <a:gd name="T5" fmla="*/ 135 h 365"/>
              <a:gd name="T6" fmla="*/ 105 w 555"/>
              <a:gd name="T7" fmla="*/ 195 h 365"/>
              <a:gd name="T8" fmla="*/ 0 w 555"/>
              <a:gd name="T9" fmla="*/ 0 h 365"/>
            </a:gdLst>
            <a:ahLst/>
            <a:cxnLst>
              <a:cxn ang="0">
                <a:pos x="T0" y="T1"/>
              </a:cxn>
              <a:cxn ang="0">
                <a:pos x="T2" y="T3"/>
              </a:cxn>
              <a:cxn ang="0">
                <a:pos x="T4" y="T5"/>
              </a:cxn>
              <a:cxn ang="0">
                <a:pos x="T6" y="T7"/>
              </a:cxn>
              <a:cxn ang="0">
                <a:pos x="T8" y="T9"/>
              </a:cxn>
            </a:cxnLst>
            <a:rect l="0" t="0" r="r" b="b"/>
            <a:pathLst>
              <a:path w="555" h="365">
                <a:moveTo>
                  <a:pt x="555" y="255"/>
                </a:moveTo>
                <a:cubicBezTo>
                  <a:pt x="504" y="310"/>
                  <a:pt x="454" y="365"/>
                  <a:pt x="412" y="345"/>
                </a:cubicBezTo>
                <a:cubicBezTo>
                  <a:pt x="370" y="325"/>
                  <a:pt x="351" y="160"/>
                  <a:pt x="300" y="135"/>
                </a:cubicBezTo>
                <a:cubicBezTo>
                  <a:pt x="249" y="110"/>
                  <a:pt x="155" y="217"/>
                  <a:pt x="105" y="195"/>
                </a:cubicBezTo>
                <a:cubicBezTo>
                  <a:pt x="55" y="173"/>
                  <a:pt x="27" y="86"/>
                  <a:pt x="0" y="0"/>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4" name="AutoShape 31"/>
          <p:cNvSpPr>
            <a:spLocks noChangeShapeType="1"/>
          </p:cNvSpPr>
          <p:nvPr/>
        </p:nvSpPr>
        <p:spPr bwMode="auto">
          <a:xfrm flipH="1" flipV="1">
            <a:off x="2119313" y="3157538"/>
            <a:ext cx="361950" cy="7620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5" name="Text Box 32"/>
          <p:cNvSpPr txBox="1">
            <a:spLocks noChangeArrowheads="1"/>
          </p:cNvSpPr>
          <p:nvPr/>
        </p:nvSpPr>
        <p:spPr bwMode="auto">
          <a:xfrm>
            <a:off x="33338" y="457200"/>
            <a:ext cx="2224087" cy="342900"/>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endParaRPr kumimoji="0" lang="sv-SE" sz="1800" b="0" i="0" u="none" strike="noStrike" cap="none" normalizeH="0" baseline="0" dirty="0" smtClean="0">
              <a:ln>
                <a:noFill/>
              </a:ln>
              <a:solidFill>
                <a:schemeClr val="tx1"/>
              </a:solidFill>
              <a:effectLst/>
              <a:latin typeface="Arial" pitchFamily="34" charset="0"/>
            </a:endParaRPr>
          </a:p>
        </p:txBody>
      </p:sp>
      <p:sp>
        <p:nvSpPr>
          <p:cNvPr id="36" name="Rectangle 3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7" name="Rectangle 3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8" name="Rectangle 37"/>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4477393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a:off x="2617153" y="1407795"/>
            <a:ext cx="4268470" cy="2854960"/>
          </a:xfrm>
          <a:prstGeom prst="roundRect">
            <a:avLst>
              <a:gd name="adj" fmla="val 8594"/>
            </a:avLst>
          </a:prstGeom>
          <a:solidFill>
            <a:srgbClr val="FFFFFF">
              <a:shade val="85000"/>
            </a:srgbClr>
          </a:solidFill>
          <a:ln>
            <a:noFill/>
          </a:ln>
          <a:effectLst>
            <a:outerShdw blurRad="44450" dist="27940" dir="5400000" algn="ctr">
              <a:srgbClr val="000000">
                <a:alpha val="32000"/>
              </a:srgbClr>
            </a:outerShdw>
            <a:reflection blurRad="12700" stA="38000" endPos="28000" dist="5000" dir="5400000" sy="-100000" algn="bl" rotWithShape="0"/>
          </a:effectLst>
          <a:scene3d>
            <a:camera prst="perspectiveRelaxedModerately"/>
            <a:lightRig rig="balanced" dir="t">
              <a:rot lat="0" lon="0" rev="8700000"/>
            </a:lightRig>
          </a:scene3d>
          <a:sp3d>
            <a:bevelT w="190500" h="38100"/>
          </a:sp3d>
        </p:spPr>
      </p:pic>
      <p:sp>
        <p:nvSpPr>
          <p:cNvPr id="3" name="AutoShape 15"/>
          <p:cNvSpPr>
            <a:spLocks noChangeArrowheads="1"/>
          </p:cNvSpPr>
          <p:nvPr/>
        </p:nvSpPr>
        <p:spPr bwMode="auto">
          <a:xfrm>
            <a:off x="3187700" y="192087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2"/>
          <p:cNvSpPr>
            <a:spLocks noChangeArrowheads="1"/>
          </p:cNvSpPr>
          <p:nvPr/>
        </p:nvSpPr>
        <p:spPr bwMode="auto">
          <a:xfrm>
            <a:off x="3187700" y="2220913"/>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3"/>
          <p:cNvSpPr>
            <a:spLocks noChangeArrowheads="1"/>
          </p:cNvSpPr>
          <p:nvPr/>
        </p:nvSpPr>
        <p:spPr bwMode="auto">
          <a:xfrm>
            <a:off x="3048000" y="327977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4"/>
          <p:cNvSpPr>
            <a:spLocks noChangeArrowheads="1"/>
          </p:cNvSpPr>
          <p:nvPr/>
        </p:nvSpPr>
        <p:spPr bwMode="auto">
          <a:xfrm>
            <a:off x="3048000" y="365442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5"/>
          <p:cNvSpPr>
            <a:spLocks noChangeArrowheads="1"/>
          </p:cNvSpPr>
          <p:nvPr/>
        </p:nvSpPr>
        <p:spPr bwMode="auto">
          <a:xfrm>
            <a:off x="6370638" y="192087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6"/>
          <p:cNvSpPr>
            <a:spLocks noChangeArrowheads="1"/>
          </p:cNvSpPr>
          <p:nvPr/>
        </p:nvSpPr>
        <p:spPr bwMode="auto">
          <a:xfrm>
            <a:off x="6429375" y="2290763"/>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7"/>
          <p:cNvSpPr>
            <a:spLocks noChangeArrowheads="1"/>
          </p:cNvSpPr>
          <p:nvPr/>
        </p:nvSpPr>
        <p:spPr bwMode="auto">
          <a:xfrm>
            <a:off x="6510338" y="327977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AutoShape 8"/>
          <p:cNvSpPr>
            <a:spLocks noChangeArrowheads="1"/>
          </p:cNvSpPr>
          <p:nvPr/>
        </p:nvSpPr>
        <p:spPr bwMode="auto">
          <a:xfrm>
            <a:off x="6567488" y="365442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1" name="AutoShape 11"/>
          <p:cNvSpPr>
            <a:spLocks noChangeArrowheads="1"/>
          </p:cNvSpPr>
          <p:nvPr/>
        </p:nvSpPr>
        <p:spPr bwMode="auto">
          <a:xfrm>
            <a:off x="4681538" y="3349625"/>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10"/>
          <p:cNvSpPr>
            <a:spLocks noChangeArrowheads="1"/>
          </p:cNvSpPr>
          <p:nvPr/>
        </p:nvSpPr>
        <p:spPr bwMode="auto">
          <a:xfrm>
            <a:off x="4681538" y="2697163"/>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3" name="AutoShape 9"/>
          <p:cNvSpPr>
            <a:spLocks noChangeArrowheads="1"/>
          </p:cNvSpPr>
          <p:nvPr/>
        </p:nvSpPr>
        <p:spPr bwMode="auto">
          <a:xfrm>
            <a:off x="4681538" y="1920875"/>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4" name="Oval 12"/>
          <p:cNvSpPr>
            <a:spLocks noChangeArrowheads="1"/>
          </p:cNvSpPr>
          <p:nvPr/>
        </p:nvSpPr>
        <p:spPr bwMode="auto">
          <a:xfrm>
            <a:off x="5884863" y="2697163"/>
            <a:ext cx="138112" cy="138112"/>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5" name="Oval 13"/>
          <p:cNvSpPr>
            <a:spLocks noChangeArrowheads="1"/>
          </p:cNvSpPr>
          <p:nvPr/>
        </p:nvSpPr>
        <p:spPr bwMode="auto">
          <a:xfrm>
            <a:off x="3048000" y="2082800"/>
            <a:ext cx="138113"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6" name="Oval 14"/>
          <p:cNvSpPr>
            <a:spLocks noChangeArrowheads="1"/>
          </p:cNvSpPr>
          <p:nvPr/>
        </p:nvSpPr>
        <p:spPr bwMode="auto">
          <a:xfrm>
            <a:off x="2844800" y="3406775"/>
            <a:ext cx="138113"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17" name="Freeform 16"/>
          <p:cNvSpPr>
            <a:spLocks/>
          </p:cNvSpPr>
          <p:nvPr/>
        </p:nvSpPr>
        <p:spPr bwMode="auto">
          <a:xfrm>
            <a:off x="4806950" y="2317750"/>
            <a:ext cx="487363" cy="1089025"/>
          </a:xfrm>
          <a:custGeom>
            <a:avLst/>
            <a:gdLst>
              <a:gd name="T0" fmla="*/ 21 w 768"/>
              <a:gd name="T1" fmla="*/ 596 h 1715"/>
              <a:gd name="T2" fmla="*/ 203 w 768"/>
              <a:gd name="T3" fmla="*/ 596 h 1715"/>
              <a:gd name="T4" fmla="*/ 21 w 768"/>
              <a:gd name="T5" fmla="*/ 431 h 1715"/>
              <a:gd name="T6" fmla="*/ 330 w 768"/>
              <a:gd name="T7" fmla="*/ 394 h 1715"/>
              <a:gd name="T8" fmla="*/ 221 w 768"/>
              <a:gd name="T9" fmla="*/ 230 h 1715"/>
              <a:gd name="T10" fmla="*/ 495 w 768"/>
              <a:gd name="T11" fmla="*/ 248 h 1715"/>
              <a:gd name="T12" fmla="*/ 768 w 768"/>
              <a:gd name="T13" fmla="*/ 1715 h 1715"/>
            </a:gdLst>
            <a:ahLst/>
            <a:cxnLst>
              <a:cxn ang="0">
                <a:pos x="T0" y="T1"/>
              </a:cxn>
              <a:cxn ang="0">
                <a:pos x="T2" y="T3"/>
              </a:cxn>
              <a:cxn ang="0">
                <a:pos x="T4" y="T5"/>
              </a:cxn>
              <a:cxn ang="0">
                <a:pos x="T6" y="T7"/>
              </a:cxn>
              <a:cxn ang="0">
                <a:pos x="T8" y="T9"/>
              </a:cxn>
              <a:cxn ang="0">
                <a:pos x="T10" y="T11"/>
              </a:cxn>
              <a:cxn ang="0">
                <a:pos x="T12" y="T13"/>
              </a:cxn>
            </a:cxnLst>
            <a:rect l="0" t="0" r="r" b="b"/>
            <a:pathLst>
              <a:path w="768" h="1715">
                <a:moveTo>
                  <a:pt x="21" y="596"/>
                </a:moveTo>
                <a:cubicBezTo>
                  <a:pt x="112" y="609"/>
                  <a:pt x="203" y="623"/>
                  <a:pt x="203" y="596"/>
                </a:cubicBezTo>
                <a:cubicBezTo>
                  <a:pt x="203" y="569"/>
                  <a:pt x="0" y="465"/>
                  <a:pt x="21" y="431"/>
                </a:cubicBezTo>
                <a:cubicBezTo>
                  <a:pt x="42" y="397"/>
                  <a:pt x="297" y="427"/>
                  <a:pt x="330" y="394"/>
                </a:cubicBezTo>
                <a:cubicBezTo>
                  <a:pt x="363" y="361"/>
                  <a:pt x="194" y="254"/>
                  <a:pt x="221" y="230"/>
                </a:cubicBezTo>
                <a:cubicBezTo>
                  <a:pt x="248" y="206"/>
                  <a:pt x="404" y="0"/>
                  <a:pt x="495" y="248"/>
                </a:cubicBezTo>
                <a:cubicBezTo>
                  <a:pt x="586" y="496"/>
                  <a:pt x="723" y="1471"/>
                  <a:pt x="768" y="1715"/>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8" name="Freeform 17"/>
          <p:cNvSpPr>
            <a:spLocks/>
          </p:cNvSpPr>
          <p:nvPr/>
        </p:nvSpPr>
        <p:spPr bwMode="auto">
          <a:xfrm>
            <a:off x="5599113" y="2263775"/>
            <a:ext cx="285750" cy="1016000"/>
          </a:xfrm>
          <a:custGeom>
            <a:avLst/>
            <a:gdLst>
              <a:gd name="T0" fmla="*/ 450 w 450"/>
              <a:gd name="T1" fmla="*/ 682 h 1600"/>
              <a:gd name="T2" fmla="*/ 49 w 450"/>
              <a:gd name="T3" fmla="*/ 153 h 1600"/>
              <a:gd name="T4" fmla="*/ 158 w 450"/>
              <a:gd name="T5" fmla="*/ 1600 h 1600"/>
            </a:gdLst>
            <a:ahLst/>
            <a:cxnLst>
              <a:cxn ang="0">
                <a:pos x="T0" y="T1"/>
              </a:cxn>
              <a:cxn ang="0">
                <a:pos x="T2" y="T3"/>
              </a:cxn>
              <a:cxn ang="0">
                <a:pos x="T4" y="T5"/>
              </a:cxn>
            </a:cxnLst>
            <a:rect l="0" t="0" r="r" b="b"/>
            <a:pathLst>
              <a:path w="450" h="1600">
                <a:moveTo>
                  <a:pt x="450" y="682"/>
                </a:moveTo>
                <a:cubicBezTo>
                  <a:pt x="274" y="341"/>
                  <a:pt x="98" y="0"/>
                  <a:pt x="49" y="153"/>
                </a:cubicBezTo>
                <a:cubicBezTo>
                  <a:pt x="0" y="306"/>
                  <a:pt x="79" y="953"/>
                  <a:pt x="158" y="1600"/>
                </a:cubicBezTo>
              </a:path>
            </a:pathLst>
          </a:custGeom>
          <a:noFill/>
          <a:ln w="9525">
            <a:solidFill>
              <a:srgbClr val="000000"/>
            </a:solidFill>
            <a:prstDash val="dash"/>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9" name="AutoShape 18"/>
          <p:cNvSpPr>
            <a:spLocks noChangeShapeType="1"/>
          </p:cNvSpPr>
          <p:nvPr/>
        </p:nvSpPr>
        <p:spPr bwMode="auto">
          <a:xfrm>
            <a:off x="3048000" y="3471863"/>
            <a:ext cx="1192213" cy="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0" name="AutoShape 19"/>
          <p:cNvSpPr>
            <a:spLocks noChangeShapeType="1"/>
          </p:cNvSpPr>
          <p:nvPr/>
        </p:nvSpPr>
        <p:spPr bwMode="auto">
          <a:xfrm flipV="1">
            <a:off x="3246438" y="2082800"/>
            <a:ext cx="1076325" cy="33338"/>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1" name="Rectangle 20"/>
          <p:cNvSpPr>
            <a:spLocks noChangeArrowheads="1"/>
          </p:cNvSpPr>
          <p:nvPr/>
        </p:nvSpPr>
        <p:spPr bwMode="auto">
          <a:xfrm>
            <a:off x="2844800" y="152400"/>
            <a:ext cx="467952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sv-SE" dirty="0"/>
          </a:p>
        </p:txBody>
      </p:sp>
      <p:sp>
        <p:nvSpPr>
          <p:cNvPr id="22" name="Rectangle 21"/>
          <p:cNvSpPr>
            <a:spLocks noChangeArrowheads="1"/>
          </p:cNvSpPr>
          <p:nvPr/>
        </p:nvSpPr>
        <p:spPr bwMode="auto">
          <a:xfrm>
            <a:off x="152400" y="355685"/>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3" name="Rectangle 22"/>
          <p:cNvSpPr>
            <a:spLocks noChangeArrowheads="1"/>
          </p:cNvSpPr>
          <p:nvPr/>
        </p:nvSpPr>
        <p:spPr bwMode="auto">
          <a:xfrm>
            <a:off x="21934" y="381000"/>
            <a:ext cx="8942554"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Anvisning:</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På given signal startar bollhållare från en linje med att utmana en försvarare, 3-1 samtidigt som 2 försvarare försöker komma ikapp</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Instruktion: öppna upp ytor med rörelse, våga utmana, får vi målchans ta den</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rgbClr val="FF0000"/>
                </a:solidFill>
                <a:effectLst/>
                <a:latin typeface="Comic Sans MS" pitchFamily="66" charset="0"/>
                <a:ea typeface="Calibri" pitchFamily="34" charset="0"/>
                <a:cs typeface="Arial" pitchFamily="34" charset="0"/>
              </a:rPr>
              <a:t>Få spelarna att ta tillfället i akt, agera under press och utnyttja ytorna</a:t>
            </a: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4" name="textruta 23"/>
          <p:cNvSpPr txBox="1"/>
          <p:nvPr/>
        </p:nvSpPr>
        <p:spPr>
          <a:xfrm>
            <a:off x="152400" y="152400"/>
            <a:ext cx="2087431" cy="369332"/>
          </a:xfrm>
          <a:prstGeom prst="rect">
            <a:avLst/>
          </a:prstGeom>
          <a:noFill/>
        </p:spPr>
        <p:txBody>
          <a:bodyPr wrap="none" rtlCol="0">
            <a:spAutoFit/>
          </a:bodyPr>
          <a:lstStyle/>
          <a:p>
            <a:r>
              <a:rPr lang="sv-SE" dirty="0" smtClean="0"/>
              <a:t>Omställningsövning:</a:t>
            </a:r>
            <a:endParaRPr lang="sv-SE" dirty="0"/>
          </a:p>
        </p:txBody>
      </p:sp>
    </p:spTree>
    <p:extLst>
      <p:ext uri="{BB962C8B-B14F-4D97-AF65-F5344CB8AC3E}">
        <p14:creationId xmlns:p14="http://schemas.microsoft.com/office/powerpoint/2010/main" val="7654587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5 v 38-43</a:t>
            </a:r>
            <a:endParaRPr lang="sv-SE" dirty="0"/>
          </a:p>
        </p:txBody>
      </p:sp>
      <p:sp>
        <p:nvSpPr>
          <p:cNvPr id="3" name="Platshållare för innehåll 2"/>
          <p:cNvSpPr>
            <a:spLocks noGrp="1"/>
          </p:cNvSpPr>
          <p:nvPr>
            <p:ph idx="1"/>
          </p:nvPr>
        </p:nvSpPr>
        <p:spPr/>
        <p:txBody>
          <a:bodyPr/>
          <a:lstStyle/>
          <a:p>
            <a:r>
              <a:rPr lang="sv-SE" dirty="0" smtClean="0"/>
              <a:t>Sidofinter med passivt motstånd 1-1</a:t>
            </a:r>
          </a:p>
          <a:p>
            <a:r>
              <a:rPr lang="sv-SE" dirty="0" smtClean="0"/>
              <a:t>Bredsida passningar</a:t>
            </a:r>
          </a:p>
          <a:p>
            <a:r>
              <a:rPr lang="sv-SE" dirty="0" smtClean="0"/>
              <a:t>Mottag insidan</a:t>
            </a:r>
          </a:p>
          <a:p>
            <a:r>
              <a:rPr lang="sv-SE" dirty="0" smtClean="0"/>
              <a:t>Spel 3-3 med 4 mål med fast forward i avgränsad zon samt frispark om bollen lämnar marken</a:t>
            </a:r>
            <a:endParaRPr lang="sv-SE" dirty="0"/>
          </a:p>
        </p:txBody>
      </p:sp>
    </p:spTree>
    <p:extLst>
      <p:ext uri="{BB962C8B-B14F-4D97-AF65-F5344CB8AC3E}">
        <p14:creationId xmlns:p14="http://schemas.microsoft.com/office/powerpoint/2010/main" val="29838016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descr="fotbollsplan_1193088367_9575552.gif"/>
          <p:cNvPicPr/>
          <p:nvPr/>
        </p:nvPicPr>
        <p:blipFill>
          <a:blip r:embed="rId2" cstate="print"/>
          <a:stretch>
            <a:fillRect/>
          </a:stretch>
        </p:blipFill>
        <p:spPr>
          <a:xfrm rot="5400000">
            <a:off x="-65605" y="337617"/>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5" name="AutoShape 5"/>
          <p:cNvSpPr>
            <a:spLocks noChangeArrowheads="1"/>
          </p:cNvSpPr>
          <p:nvPr/>
        </p:nvSpPr>
        <p:spPr bwMode="auto">
          <a:xfrm>
            <a:off x="3328988" y="22717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3"/>
          <p:cNvSpPr>
            <a:spLocks noChangeArrowheads="1"/>
          </p:cNvSpPr>
          <p:nvPr/>
        </p:nvSpPr>
        <p:spPr bwMode="auto">
          <a:xfrm>
            <a:off x="2347913" y="10525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2"/>
          <p:cNvSpPr>
            <a:spLocks noChangeArrowheads="1"/>
          </p:cNvSpPr>
          <p:nvPr/>
        </p:nvSpPr>
        <p:spPr bwMode="auto">
          <a:xfrm>
            <a:off x="3500438" y="1143000"/>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4"/>
          <p:cNvSpPr>
            <a:spLocks noChangeArrowheads="1"/>
          </p:cNvSpPr>
          <p:nvPr/>
        </p:nvSpPr>
        <p:spPr bwMode="auto">
          <a:xfrm>
            <a:off x="1933575" y="2128838"/>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Oval 6"/>
          <p:cNvSpPr>
            <a:spLocks noChangeArrowheads="1"/>
          </p:cNvSpPr>
          <p:nvPr/>
        </p:nvSpPr>
        <p:spPr bwMode="auto">
          <a:xfrm>
            <a:off x="2025650" y="148113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7"/>
          <p:cNvSpPr>
            <a:spLocks noChangeArrowheads="1"/>
          </p:cNvSpPr>
          <p:nvPr/>
        </p:nvSpPr>
        <p:spPr bwMode="auto">
          <a:xfrm>
            <a:off x="1933575" y="170973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8"/>
          <p:cNvSpPr>
            <a:spLocks noChangeShapeType="1"/>
          </p:cNvSpPr>
          <p:nvPr/>
        </p:nvSpPr>
        <p:spPr bwMode="auto">
          <a:xfrm>
            <a:off x="2116138" y="1571625"/>
            <a:ext cx="231775"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9"/>
          <p:cNvSpPr>
            <a:spLocks noChangeShapeType="1"/>
          </p:cNvSpPr>
          <p:nvPr/>
        </p:nvSpPr>
        <p:spPr bwMode="auto">
          <a:xfrm>
            <a:off x="2025650" y="1800225"/>
            <a:ext cx="266700"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Rectangle 10"/>
          <p:cNvSpPr>
            <a:spLocks noChangeArrowheads="1"/>
          </p:cNvSpPr>
          <p:nvPr/>
        </p:nvSpPr>
        <p:spPr bwMode="auto">
          <a:xfrm>
            <a:off x="3500438" y="1709738"/>
            <a:ext cx="152400"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11"/>
          <p:cNvSpPr>
            <a:spLocks noChangeShapeType="1"/>
          </p:cNvSpPr>
          <p:nvPr/>
        </p:nvSpPr>
        <p:spPr bwMode="auto">
          <a:xfrm flipH="1">
            <a:off x="2576513" y="1709738"/>
            <a:ext cx="842962" cy="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2"/>
          <p:cNvSpPr>
            <a:spLocks/>
          </p:cNvSpPr>
          <p:nvPr/>
        </p:nvSpPr>
        <p:spPr bwMode="auto">
          <a:xfrm>
            <a:off x="2438400" y="1414463"/>
            <a:ext cx="206375" cy="295275"/>
          </a:xfrm>
          <a:custGeom>
            <a:avLst/>
            <a:gdLst>
              <a:gd name="T0" fmla="*/ 82 w 324"/>
              <a:gd name="T1" fmla="*/ 465 h 465"/>
              <a:gd name="T2" fmla="*/ 127 w 324"/>
              <a:gd name="T3" fmla="*/ 345 h 465"/>
              <a:gd name="T4" fmla="*/ 217 w 324"/>
              <a:gd name="T5" fmla="*/ 345 h 465"/>
              <a:gd name="T6" fmla="*/ 0 w 324"/>
              <a:gd name="T7" fmla="*/ 248 h 465"/>
              <a:gd name="T8" fmla="*/ 217 w 324"/>
              <a:gd name="T9" fmla="*/ 248 h 465"/>
              <a:gd name="T10" fmla="*/ 112 w 324"/>
              <a:gd name="T11" fmla="*/ 105 h 465"/>
              <a:gd name="T12" fmla="*/ 307 w 324"/>
              <a:gd name="T13" fmla="*/ 105 h 465"/>
              <a:gd name="T14" fmla="*/ 217 w 324"/>
              <a:gd name="T15" fmla="*/ 0 h 4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 h="465">
                <a:moveTo>
                  <a:pt x="82" y="465"/>
                </a:moveTo>
                <a:cubicBezTo>
                  <a:pt x="93" y="415"/>
                  <a:pt x="105" y="365"/>
                  <a:pt x="127" y="345"/>
                </a:cubicBezTo>
                <a:cubicBezTo>
                  <a:pt x="149" y="325"/>
                  <a:pt x="238" y="361"/>
                  <a:pt x="217" y="345"/>
                </a:cubicBezTo>
                <a:cubicBezTo>
                  <a:pt x="196" y="329"/>
                  <a:pt x="0" y="264"/>
                  <a:pt x="0" y="248"/>
                </a:cubicBezTo>
                <a:cubicBezTo>
                  <a:pt x="0" y="232"/>
                  <a:pt x="198" y="272"/>
                  <a:pt x="217" y="248"/>
                </a:cubicBezTo>
                <a:cubicBezTo>
                  <a:pt x="236" y="224"/>
                  <a:pt x="97" y="129"/>
                  <a:pt x="112" y="105"/>
                </a:cubicBezTo>
                <a:cubicBezTo>
                  <a:pt x="127" y="81"/>
                  <a:pt x="290" y="122"/>
                  <a:pt x="307" y="105"/>
                </a:cubicBezTo>
                <a:cubicBezTo>
                  <a:pt x="324" y="88"/>
                  <a:pt x="270" y="44"/>
                  <a:pt x="217" y="0"/>
                </a:cubicBezTo>
              </a:path>
            </a:pathLst>
          </a:custGeom>
          <a:noFill/>
          <a:ln w="12700">
            <a:solidFill>
              <a:srgbClr val="000000"/>
            </a:solidFill>
            <a:round/>
            <a:headEnd/>
            <a:tailEnd type="arrow"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AutoShape 13"/>
          <p:cNvSpPr>
            <a:spLocks noChangeShapeType="1"/>
          </p:cNvSpPr>
          <p:nvPr/>
        </p:nvSpPr>
        <p:spPr bwMode="auto">
          <a:xfrm flipV="1">
            <a:off x="2644775" y="890588"/>
            <a:ext cx="398463" cy="47625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Text Box 26"/>
          <p:cNvSpPr txBox="1">
            <a:spLocks noChangeArrowheads="1"/>
          </p:cNvSpPr>
          <p:nvPr/>
        </p:nvSpPr>
        <p:spPr bwMode="auto">
          <a:xfrm>
            <a:off x="4860032" y="698500"/>
            <a:ext cx="3990975" cy="5095875"/>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koner som bildar en yta på 20*30 m, 6-18 spelare, 20 bollar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Tränaren slår en boll mot två spelare som startar jämsides och först till bollen blir anfallare och den andre blir då försvarare, målet är att komma förbi och avsluta mot mål inom det markerade området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Bild 2 Tränaren spelar bollen till en anfallare som möter från sidan samtidigt som försvararen startar från konen diagonalt från anfallaren, mål att bli rättvänd komma runt och göra mål</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Som övning 1, vid bild två bör anfallaren vrida på huvudet, möta halvvänd för att veta om han kan vända upp eller finta felvänd</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Bollen kan kastas, spelas på djupet, försvararen kan få avsluta om bollen erövras, en spelare är utnämnd försvarare</a:t>
            </a:r>
            <a:endParaRPr kumimoji="0" lang="sv-SE" sz="1800" b="0" i="0" u="none" strike="noStrike" cap="none" normalizeH="0" baseline="0" dirty="0" smtClean="0">
              <a:ln>
                <a:noFill/>
              </a:ln>
              <a:solidFill>
                <a:schemeClr val="tx1"/>
              </a:solidFill>
              <a:effectLst/>
              <a:latin typeface="Arial" pitchFamily="34" charset="0"/>
            </a:endParaRPr>
          </a:p>
        </p:txBody>
      </p:sp>
      <p:sp>
        <p:nvSpPr>
          <p:cNvPr id="18" name="AutoShape 16"/>
          <p:cNvSpPr>
            <a:spLocks noChangeArrowheads="1"/>
          </p:cNvSpPr>
          <p:nvPr/>
        </p:nvSpPr>
        <p:spPr bwMode="auto">
          <a:xfrm>
            <a:off x="3043238" y="27289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AutoShape 15"/>
          <p:cNvSpPr>
            <a:spLocks noChangeArrowheads="1"/>
          </p:cNvSpPr>
          <p:nvPr/>
        </p:nvSpPr>
        <p:spPr bwMode="auto">
          <a:xfrm>
            <a:off x="2814638" y="3995738"/>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AutoShape 17"/>
          <p:cNvSpPr>
            <a:spLocks noChangeArrowheads="1"/>
          </p:cNvSpPr>
          <p:nvPr/>
        </p:nvSpPr>
        <p:spPr bwMode="auto">
          <a:xfrm>
            <a:off x="1881188" y="2638425"/>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AutoShape 14"/>
          <p:cNvSpPr>
            <a:spLocks noChangeArrowheads="1"/>
          </p:cNvSpPr>
          <p:nvPr/>
        </p:nvSpPr>
        <p:spPr bwMode="auto">
          <a:xfrm>
            <a:off x="1524000" y="390525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Rectangle 18"/>
          <p:cNvSpPr>
            <a:spLocks noChangeArrowheads="1"/>
          </p:cNvSpPr>
          <p:nvPr/>
        </p:nvSpPr>
        <p:spPr bwMode="auto">
          <a:xfrm>
            <a:off x="2438400" y="2547938"/>
            <a:ext cx="138113"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AutoShape 19"/>
          <p:cNvSpPr>
            <a:spLocks noChangeArrowheads="1"/>
          </p:cNvSpPr>
          <p:nvPr/>
        </p:nvSpPr>
        <p:spPr bwMode="auto">
          <a:xfrm>
            <a:off x="3043238" y="3576638"/>
            <a:ext cx="90487"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Freeform 20"/>
          <p:cNvSpPr>
            <a:spLocks/>
          </p:cNvSpPr>
          <p:nvPr/>
        </p:nvSpPr>
        <p:spPr bwMode="auto">
          <a:xfrm>
            <a:off x="2644775" y="3262313"/>
            <a:ext cx="398463" cy="314325"/>
          </a:xfrm>
          <a:custGeom>
            <a:avLst/>
            <a:gdLst>
              <a:gd name="T0" fmla="*/ 628 w 628"/>
              <a:gd name="T1" fmla="*/ 495 h 495"/>
              <a:gd name="T2" fmla="*/ 268 w 628"/>
              <a:gd name="T3" fmla="*/ 405 h 495"/>
              <a:gd name="T4" fmla="*/ 0 w 628"/>
              <a:gd name="T5" fmla="*/ 0 h 495"/>
            </a:gdLst>
            <a:ahLst/>
            <a:cxnLst>
              <a:cxn ang="0">
                <a:pos x="T0" y="T1"/>
              </a:cxn>
              <a:cxn ang="0">
                <a:pos x="T2" y="T3"/>
              </a:cxn>
              <a:cxn ang="0">
                <a:pos x="T4" y="T5"/>
              </a:cxn>
            </a:cxnLst>
            <a:rect l="0" t="0" r="r" b="b"/>
            <a:pathLst>
              <a:path w="628" h="495">
                <a:moveTo>
                  <a:pt x="628" y="495"/>
                </a:moveTo>
                <a:cubicBezTo>
                  <a:pt x="500" y="491"/>
                  <a:pt x="373" y="487"/>
                  <a:pt x="268" y="405"/>
                </a:cubicBezTo>
                <a:cubicBezTo>
                  <a:pt x="163" y="323"/>
                  <a:pt x="45" y="68"/>
                  <a:pt x="0" y="0"/>
                </a:cubicBezTo>
              </a:path>
            </a:pathLst>
          </a:custGeom>
          <a:noFill/>
          <a:ln w="12700">
            <a:solidFill>
              <a:srgbClr val="000000"/>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Oval 21"/>
          <p:cNvSpPr>
            <a:spLocks noChangeArrowheads="1"/>
          </p:cNvSpPr>
          <p:nvPr/>
        </p:nvSpPr>
        <p:spPr bwMode="auto">
          <a:xfrm>
            <a:off x="1690688" y="3905250"/>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AutoShape 22"/>
          <p:cNvSpPr>
            <a:spLocks noChangeShapeType="1"/>
          </p:cNvSpPr>
          <p:nvPr/>
        </p:nvSpPr>
        <p:spPr bwMode="auto">
          <a:xfrm flipV="1">
            <a:off x="1781175" y="3481388"/>
            <a:ext cx="461963" cy="423862"/>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AutoShape 23"/>
          <p:cNvSpPr>
            <a:spLocks noChangeShapeType="1"/>
          </p:cNvSpPr>
          <p:nvPr/>
        </p:nvSpPr>
        <p:spPr bwMode="auto">
          <a:xfrm>
            <a:off x="2490788" y="2728913"/>
            <a:ext cx="85725" cy="4191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8" name="AutoShape 24"/>
          <p:cNvSpPr>
            <a:spLocks noChangeShapeType="1"/>
          </p:cNvSpPr>
          <p:nvPr/>
        </p:nvSpPr>
        <p:spPr bwMode="auto">
          <a:xfrm>
            <a:off x="2347913" y="3667125"/>
            <a:ext cx="0" cy="747713"/>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9" name="Freeform 25"/>
          <p:cNvSpPr>
            <a:spLocks/>
          </p:cNvSpPr>
          <p:nvPr/>
        </p:nvSpPr>
        <p:spPr bwMode="auto">
          <a:xfrm>
            <a:off x="2276475" y="3246438"/>
            <a:ext cx="301625" cy="420687"/>
          </a:xfrm>
          <a:custGeom>
            <a:avLst/>
            <a:gdLst>
              <a:gd name="T0" fmla="*/ 474 w 474"/>
              <a:gd name="T1" fmla="*/ 25 h 663"/>
              <a:gd name="T2" fmla="*/ 257 w 474"/>
              <a:gd name="T3" fmla="*/ 25 h 663"/>
              <a:gd name="T4" fmla="*/ 339 w 474"/>
              <a:gd name="T5" fmla="*/ 175 h 663"/>
              <a:gd name="T6" fmla="*/ 114 w 474"/>
              <a:gd name="T7" fmla="*/ 190 h 663"/>
              <a:gd name="T8" fmla="*/ 257 w 474"/>
              <a:gd name="T9" fmla="*/ 370 h 663"/>
              <a:gd name="T10" fmla="*/ 24 w 474"/>
              <a:gd name="T11" fmla="*/ 520 h 663"/>
              <a:gd name="T12" fmla="*/ 114 w 474"/>
              <a:gd name="T13" fmla="*/ 663 h 663"/>
            </a:gdLst>
            <a:ahLst/>
            <a:cxnLst>
              <a:cxn ang="0">
                <a:pos x="T0" y="T1"/>
              </a:cxn>
              <a:cxn ang="0">
                <a:pos x="T2" y="T3"/>
              </a:cxn>
              <a:cxn ang="0">
                <a:pos x="T4" y="T5"/>
              </a:cxn>
              <a:cxn ang="0">
                <a:pos x="T6" y="T7"/>
              </a:cxn>
              <a:cxn ang="0">
                <a:pos x="T8" y="T9"/>
              </a:cxn>
              <a:cxn ang="0">
                <a:pos x="T10" y="T11"/>
              </a:cxn>
              <a:cxn ang="0">
                <a:pos x="T12" y="T13"/>
              </a:cxn>
            </a:cxnLst>
            <a:rect l="0" t="0" r="r" b="b"/>
            <a:pathLst>
              <a:path w="474" h="663">
                <a:moveTo>
                  <a:pt x="474" y="25"/>
                </a:moveTo>
                <a:cubicBezTo>
                  <a:pt x="376" y="12"/>
                  <a:pt x="279" y="0"/>
                  <a:pt x="257" y="25"/>
                </a:cubicBezTo>
                <a:cubicBezTo>
                  <a:pt x="235" y="50"/>
                  <a:pt x="363" y="148"/>
                  <a:pt x="339" y="175"/>
                </a:cubicBezTo>
                <a:cubicBezTo>
                  <a:pt x="315" y="202"/>
                  <a:pt x="128" y="157"/>
                  <a:pt x="114" y="190"/>
                </a:cubicBezTo>
                <a:cubicBezTo>
                  <a:pt x="100" y="223"/>
                  <a:pt x="272" y="315"/>
                  <a:pt x="257" y="370"/>
                </a:cubicBezTo>
                <a:cubicBezTo>
                  <a:pt x="242" y="425"/>
                  <a:pt x="48" y="471"/>
                  <a:pt x="24" y="520"/>
                </a:cubicBezTo>
                <a:cubicBezTo>
                  <a:pt x="0" y="569"/>
                  <a:pt x="57" y="616"/>
                  <a:pt x="114" y="663"/>
                </a:cubicBezTo>
              </a:path>
            </a:pathLst>
          </a:custGeom>
          <a:noFill/>
          <a:ln w="12700">
            <a:solidFill>
              <a:srgbClr val="F2F2F2"/>
            </a:solidFill>
            <a:round/>
            <a:headEnd/>
            <a:tailEn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30" name="Rectangle 2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1" name="Rectangle 29"/>
          <p:cNvSpPr>
            <a:spLocks noChangeArrowheads="1"/>
          </p:cNvSpPr>
          <p:nvPr/>
        </p:nvSpPr>
        <p:spPr bwMode="auto">
          <a:xfrm>
            <a:off x="219465" y="87868"/>
            <a:ext cx="189667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32" name="Rectangle 30"/>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3" name="Rectangle 31"/>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5110739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0" y="457200"/>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8"/>
          <p:cNvSpPr>
            <a:spLocks noChangeArrowheads="1"/>
          </p:cNvSpPr>
          <p:nvPr/>
        </p:nvSpPr>
        <p:spPr bwMode="auto">
          <a:xfrm>
            <a:off x="2025650" y="14779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3" name="AutoShape 12"/>
          <p:cNvSpPr>
            <a:spLocks noChangeArrowheads="1"/>
          </p:cNvSpPr>
          <p:nvPr/>
        </p:nvSpPr>
        <p:spPr bwMode="auto">
          <a:xfrm>
            <a:off x="3143250" y="19351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6"/>
          <p:cNvSpPr>
            <a:spLocks noChangeArrowheads="1"/>
          </p:cNvSpPr>
          <p:nvPr/>
        </p:nvSpPr>
        <p:spPr bwMode="auto">
          <a:xfrm>
            <a:off x="3492500" y="22780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2"/>
          <p:cNvSpPr>
            <a:spLocks noChangeArrowheads="1"/>
          </p:cNvSpPr>
          <p:nvPr/>
        </p:nvSpPr>
        <p:spPr bwMode="auto">
          <a:xfrm>
            <a:off x="1606550" y="15922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5"/>
          <p:cNvSpPr>
            <a:spLocks noChangeArrowheads="1"/>
          </p:cNvSpPr>
          <p:nvPr/>
        </p:nvSpPr>
        <p:spPr bwMode="auto">
          <a:xfrm>
            <a:off x="3632200" y="19351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13"/>
          <p:cNvSpPr>
            <a:spLocks noChangeArrowheads="1"/>
          </p:cNvSpPr>
          <p:nvPr/>
        </p:nvSpPr>
        <p:spPr bwMode="auto">
          <a:xfrm>
            <a:off x="3003550" y="22780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4"/>
          <p:cNvSpPr>
            <a:spLocks noChangeArrowheads="1"/>
          </p:cNvSpPr>
          <p:nvPr/>
        </p:nvSpPr>
        <p:spPr bwMode="auto">
          <a:xfrm>
            <a:off x="1955800" y="18208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3"/>
          <p:cNvSpPr>
            <a:spLocks noChangeArrowheads="1"/>
          </p:cNvSpPr>
          <p:nvPr/>
        </p:nvSpPr>
        <p:spPr bwMode="auto">
          <a:xfrm>
            <a:off x="1676400" y="12493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Line 7"/>
          <p:cNvSpPr>
            <a:spLocks noChangeShapeType="1"/>
          </p:cNvSpPr>
          <p:nvPr/>
        </p:nvSpPr>
        <p:spPr bwMode="auto">
          <a:xfrm>
            <a:off x="1746250" y="1363663"/>
            <a:ext cx="209550" cy="342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Freeform 9"/>
          <p:cNvSpPr>
            <a:spLocks/>
          </p:cNvSpPr>
          <p:nvPr/>
        </p:nvSpPr>
        <p:spPr bwMode="auto">
          <a:xfrm>
            <a:off x="1466850" y="1801813"/>
            <a:ext cx="419100" cy="133350"/>
          </a:xfrm>
          <a:custGeom>
            <a:avLst/>
            <a:gdLst>
              <a:gd name="T0" fmla="*/ 660 w 660"/>
              <a:gd name="T1" fmla="*/ 30 h 210"/>
              <a:gd name="T2" fmla="*/ 550 w 660"/>
              <a:gd name="T3" fmla="*/ 30 h 210"/>
              <a:gd name="T4" fmla="*/ 440 w 660"/>
              <a:gd name="T5" fmla="*/ 210 h 210"/>
              <a:gd name="T6" fmla="*/ 0 w 660"/>
              <a:gd name="T7" fmla="*/ 30 h 210"/>
            </a:gdLst>
            <a:ahLst/>
            <a:cxnLst>
              <a:cxn ang="0">
                <a:pos x="T0" y="T1"/>
              </a:cxn>
              <a:cxn ang="0">
                <a:pos x="T2" y="T3"/>
              </a:cxn>
              <a:cxn ang="0">
                <a:pos x="T4" y="T5"/>
              </a:cxn>
              <a:cxn ang="0">
                <a:pos x="T6" y="T7"/>
              </a:cxn>
            </a:cxnLst>
            <a:rect l="0" t="0" r="r" b="b"/>
            <a:pathLst>
              <a:path w="660" h="210">
                <a:moveTo>
                  <a:pt x="660" y="30"/>
                </a:moveTo>
                <a:cubicBezTo>
                  <a:pt x="623" y="15"/>
                  <a:pt x="587" y="0"/>
                  <a:pt x="550" y="30"/>
                </a:cubicBezTo>
                <a:cubicBezTo>
                  <a:pt x="513" y="60"/>
                  <a:pt x="532" y="210"/>
                  <a:pt x="440" y="210"/>
                </a:cubicBezTo>
                <a:cubicBezTo>
                  <a:pt x="348" y="210"/>
                  <a:pt x="174" y="120"/>
                  <a:pt x="0" y="3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2" name="Line 10"/>
          <p:cNvSpPr>
            <a:spLocks noChangeShapeType="1"/>
          </p:cNvSpPr>
          <p:nvPr/>
        </p:nvSpPr>
        <p:spPr bwMode="auto">
          <a:xfrm flipH="1">
            <a:off x="1397000" y="1820863"/>
            <a:ext cx="698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3" name="Line 11"/>
          <p:cNvSpPr>
            <a:spLocks noChangeShapeType="1"/>
          </p:cNvSpPr>
          <p:nvPr/>
        </p:nvSpPr>
        <p:spPr bwMode="auto">
          <a:xfrm flipV="1">
            <a:off x="1397000" y="1363663"/>
            <a:ext cx="279400"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4" name="Line 14"/>
          <p:cNvSpPr>
            <a:spLocks noChangeShapeType="1"/>
          </p:cNvSpPr>
          <p:nvPr/>
        </p:nvSpPr>
        <p:spPr bwMode="auto">
          <a:xfrm flipV="1">
            <a:off x="3073400" y="2049463"/>
            <a:ext cx="488950" cy="228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5"/>
          <p:cNvSpPr>
            <a:spLocks/>
          </p:cNvSpPr>
          <p:nvPr/>
        </p:nvSpPr>
        <p:spPr bwMode="auto">
          <a:xfrm>
            <a:off x="3352800" y="1820863"/>
            <a:ext cx="209550" cy="133350"/>
          </a:xfrm>
          <a:custGeom>
            <a:avLst/>
            <a:gdLst>
              <a:gd name="T0" fmla="*/ 330 w 330"/>
              <a:gd name="T1" fmla="*/ 180 h 210"/>
              <a:gd name="T2" fmla="*/ 220 w 330"/>
              <a:gd name="T3" fmla="*/ 180 h 210"/>
              <a:gd name="T4" fmla="*/ 110 w 330"/>
              <a:gd name="T5" fmla="*/ 0 h 210"/>
              <a:gd name="T6" fmla="*/ 0 w 330"/>
              <a:gd name="T7" fmla="*/ 180 h 210"/>
            </a:gdLst>
            <a:ahLst/>
            <a:cxnLst>
              <a:cxn ang="0">
                <a:pos x="T0" y="T1"/>
              </a:cxn>
              <a:cxn ang="0">
                <a:pos x="T2" y="T3"/>
              </a:cxn>
              <a:cxn ang="0">
                <a:pos x="T4" y="T5"/>
              </a:cxn>
              <a:cxn ang="0">
                <a:pos x="T6" y="T7"/>
              </a:cxn>
            </a:cxnLst>
            <a:rect l="0" t="0" r="r" b="b"/>
            <a:pathLst>
              <a:path w="330" h="210">
                <a:moveTo>
                  <a:pt x="330" y="180"/>
                </a:moveTo>
                <a:cubicBezTo>
                  <a:pt x="293" y="195"/>
                  <a:pt x="257" y="210"/>
                  <a:pt x="220" y="180"/>
                </a:cubicBezTo>
                <a:cubicBezTo>
                  <a:pt x="183" y="150"/>
                  <a:pt x="147" y="0"/>
                  <a:pt x="110" y="0"/>
                </a:cubicBezTo>
                <a:cubicBezTo>
                  <a:pt x="73" y="0"/>
                  <a:pt x="18" y="150"/>
                  <a:pt x="0" y="18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6" name="Line 16"/>
          <p:cNvSpPr>
            <a:spLocks noChangeShapeType="1"/>
          </p:cNvSpPr>
          <p:nvPr/>
        </p:nvSpPr>
        <p:spPr bwMode="auto">
          <a:xfrm flipH="1">
            <a:off x="3282950" y="1935163"/>
            <a:ext cx="698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7" name="Line 17"/>
          <p:cNvSpPr>
            <a:spLocks noChangeShapeType="1"/>
          </p:cNvSpPr>
          <p:nvPr/>
        </p:nvSpPr>
        <p:spPr bwMode="auto">
          <a:xfrm flipH="1">
            <a:off x="3073400" y="1935163"/>
            <a:ext cx="209550" cy="342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8" name="Text Box 18"/>
          <p:cNvSpPr txBox="1">
            <a:spLocks noChangeArrowheads="1"/>
          </p:cNvSpPr>
          <p:nvPr/>
        </p:nvSpPr>
        <p:spPr bwMode="auto">
          <a:xfrm>
            <a:off x="4572000" y="423862"/>
            <a:ext cx="4540250" cy="5943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22 spelare med 2 koner på 2 spelare enligt skiss, 1 boll på två, variera ytan mellan konerna beroende på val av övning och förmåga, 3-4 meter mellan spelarna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Bollen spelas mellan varandra där medtag skall tas utanför konen för att sen spelas, använd två tillslag</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Upp på tårna med lätt böjda knän, medtaget snett framåt med ett tillslag, kort distinkt tillslag, direkt rörelse in mellan konorna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Medtag innanför konerna, medtag med utsida fot, medtag utåt och flytta sen in bollen igen innan passningen går, medtag utåt cruyffint inåt innan passningen spelas, spela bollen och spring sen upp i pressavstånd, mottagaren flyttar boll från pressen och driver över till andra sidan</a:t>
            </a:r>
            <a:endParaRPr kumimoji="0" lang="sv-SE" sz="1800" b="0" i="0" u="none" strike="noStrike" cap="none" normalizeH="0" baseline="0" dirty="0" smtClean="0">
              <a:ln>
                <a:noFill/>
              </a:ln>
              <a:solidFill>
                <a:schemeClr val="tx1"/>
              </a:solidFill>
              <a:effectLst/>
              <a:latin typeface="Arial" pitchFamily="34" charset="0"/>
            </a:endParaRPr>
          </a:p>
        </p:txBody>
      </p:sp>
      <p:sp>
        <p:nvSpPr>
          <p:cNvPr id="19" name="Rectangle 1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0" name="Rectangle 20"/>
          <p:cNvSpPr>
            <a:spLocks noChangeArrowheads="1"/>
          </p:cNvSpPr>
          <p:nvPr/>
        </p:nvSpPr>
        <p:spPr bwMode="auto">
          <a:xfrm>
            <a:off x="0" y="64785"/>
            <a:ext cx="3877985"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Comic Sans MS" pitchFamily="66" charset="0"/>
              </a:rPr>
              <a:t>Övning  Passningsövning mottag	</a:t>
            </a:r>
            <a:endParaRPr kumimoji="0" lang="sv-SE" sz="1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1" name="Rectangle 2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2" name="Rectangle 22"/>
          <p:cNvSpPr>
            <a:spLocks noChangeArrowheads="1"/>
          </p:cNvSpPr>
          <p:nvPr/>
        </p:nvSpPr>
        <p:spPr bwMode="auto">
          <a:xfrm>
            <a:off x="0" y="4962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102826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a:off x="2455178" y="1860550"/>
            <a:ext cx="4258310" cy="2851150"/>
          </a:xfrm>
          <a:prstGeom prst="roundRect">
            <a:avLst>
              <a:gd name="adj" fmla="val 8594"/>
            </a:avLst>
          </a:prstGeom>
          <a:solidFill>
            <a:srgbClr val="FFFFFF">
              <a:shade val="85000"/>
            </a:srgbClr>
          </a:solidFill>
          <a:ln>
            <a:noFill/>
          </a:ln>
          <a:effectLst>
            <a:outerShdw blurRad="44450" dist="27940" dir="5400000" algn="ctr">
              <a:srgbClr val="000000">
                <a:alpha val="32000"/>
              </a:srgbClr>
            </a:outerShdw>
            <a:reflection blurRad="12700" stA="38000" endPos="28000" dist="5000" dir="5400000" sy="-100000" algn="bl" rotWithShape="0"/>
          </a:effectLst>
          <a:scene3d>
            <a:camera prst="perspectiveRelaxedModerately"/>
            <a:lightRig rig="balanced" dir="t">
              <a:rot lat="0" lon="0" rev="8700000"/>
            </a:lightRig>
          </a:scene3d>
          <a:sp3d>
            <a:bevelT w="190500" h="38100"/>
          </a:sp3d>
        </p:spPr>
      </p:pic>
      <p:sp>
        <p:nvSpPr>
          <p:cNvPr id="3" name="AutoShape 12"/>
          <p:cNvSpPr>
            <a:spLocks noChangeArrowheads="1"/>
          </p:cNvSpPr>
          <p:nvPr/>
        </p:nvSpPr>
        <p:spPr bwMode="auto">
          <a:xfrm>
            <a:off x="3063661" y="3038475"/>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13"/>
          <p:cNvSpPr>
            <a:spLocks noChangeArrowheads="1"/>
          </p:cNvSpPr>
          <p:nvPr/>
        </p:nvSpPr>
        <p:spPr bwMode="auto">
          <a:xfrm>
            <a:off x="4793179" y="2730047"/>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20"/>
          <p:cNvSpPr>
            <a:spLocks noChangeArrowheads="1"/>
          </p:cNvSpPr>
          <p:nvPr/>
        </p:nvSpPr>
        <p:spPr bwMode="auto">
          <a:xfrm>
            <a:off x="5264150" y="3382477"/>
            <a:ext cx="139700" cy="19685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Oval 15"/>
          <p:cNvSpPr>
            <a:spLocks noChangeArrowheads="1"/>
          </p:cNvSpPr>
          <p:nvPr/>
        </p:nvSpPr>
        <p:spPr bwMode="auto">
          <a:xfrm>
            <a:off x="4206302" y="2969419"/>
            <a:ext cx="138112" cy="138112"/>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7" name="Oval 16"/>
          <p:cNvSpPr>
            <a:spLocks noChangeArrowheads="1"/>
          </p:cNvSpPr>
          <p:nvPr/>
        </p:nvSpPr>
        <p:spPr bwMode="auto">
          <a:xfrm>
            <a:off x="4819650" y="3313420"/>
            <a:ext cx="138112" cy="138113"/>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8" name="Oval 14"/>
          <p:cNvSpPr>
            <a:spLocks noChangeArrowheads="1"/>
          </p:cNvSpPr>
          <p:nvPr/>
        </p:nvSpPr>
        <p:spPr bwMode="auto">
          <a:xfrm>
            <a:off x="5990832" y="3097893"/>
            <a:ext cx="138113" cy="138112"/>
          </a:xfrm>
          <a:prstGeom prst="ellipse">
            <a:avLst/>
          </a:prstGeom>
          <a:solidFill>
            <a:srgbClr val="000000"/>
          </a:solidFill>
          <a:ln w="38100">
            <a:solidFill>
              <a:srgbClr val="F2F2F2"/>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sv-SE" dirty="0"/>
          </a:p>
        </p:txBody>
      </p:sp>
      <p:sp>
        <p:nvSpPr>
          <p:cNvPr id="9" name="AutoShape 17"/>
          <p:cNvSpPr>
            <a:spLocks noChangeShapeType="1"/>
          </p:cNvSpPr>
          <p:nvPr/>
        </p:nvSpPr>
        <p:spPr bwMode="auto">
          <a:xfrm flipH="1">
            <a:off x="3581400" y="2489200"/>
            <a:ext cx="57150" cy="1828800"/>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18"/>
          <p:cNvSpPr>
            <a:spLocks noChangeShapeType="1"/>
          </p:cNvSpPr>
          <p:nvPr/>
        </p:nvSpPr>
        <p:spPr bwMode="auto">
          <a:xfrm>
            <a:off x="5729288" y="2419350"/>
            <a:ext cx="115888" cy="1828800"/>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10"/>
          <p:cNvSpPr>
            <a:spLocks noChangeArrowheads="1"/>
          </p:cNvSpPr>
          <p:nvPr/>
        </p:nvSpPr>
        <p:spPr bwMode="auto">
          <a:xfrm>
            <a:off x="2844002" y="3645024"/>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1"/>
          <p:cNvSpPr>
            <a:spLocks noChangeArrowheads="1"/>
          </p:cNvSpPr>
          <p:nvPr/>
        </p:nvSpPr>
        <p:spPr bwMode="auto">
          <a:xfrm>
            <a:off x="2843808" y="4125458"/>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3" name="AutoShape 9"/>
          <p:cNvSpPr>
            <a:spLocks noChangeArrowheads="1"/>
          </p:cNvSpPr>
          <p:nvPr/>
        </p:nvSpPr>
        <p:spPr bwMode="auto">
          <a:xfrm>
            <a:off x="2913658" y="2767272"/>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4" name="AutoShape 2"/>
          <p:cNvSpPr>
            <a:spLocks noChangeArrowheads="1"/>
          </p:cNvSpPr>
          <p:nvPr/>
        </p:nvSpPr>
        <p:spPr bwMode="auto">
          <a:xfrm>
            <a:off x="2916185" y="2419350"/>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5" name="AutoShape 8"/>
          <p:cNvSpPr>
            <a:spLocks noChangeArrowheads="1"/>
          </p:cNvSpPr>
          <p:nvPr/>
        </p:nvSpPr>
        <p:spPr bwMode="auto">
          <a:xfrm>
            <a:off x="6130432" y="2857047"/>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6" name="AutoShape 3"/>
          <p:cNvSpPr>
            <a:spLocks noChangeArrowheads="1"/>
          </p:cNvSpPr>
          <p:nvPr/>
        </p:nvSpPr>
        <p:spPr bwMode="auto">
          <a:xfrm>
            <a:off x="6059889" y="2454275"/>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7" name="AutoShape 7"/>
          <p:cNvSpPr>
            <a:spLocks noChangeArrowheads="1"/>
          </p:cNvSpPr>
          <p:nvPr/>
        </p:nvSpPr>
        <p:spPr bwMode="auto">
          <a:xfrm>
            <a:off x="6253868" y="4055608"/>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8" name="AutoShape 4"/>
          <p:cNvSpPr>
            <a:spLocks noChangeArrowheads="1"/>
          </p:cNvSpPr>
          <p:nvPr/>
        </p:nvSpPr>
        <p:spPr bwMode="auto">
          <a:xfrm>
            <a:off x="6200282" y="3663296"/>
            <a:ext cx="139700" cy="69850"/>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9" name="AutoShape 19"/>
          <p:cNvSpPr>
            <a:spLocks noChangeShapeType="1"/>
          </p:cNvSpPr>
          <p:nvPr/>
        </p:nvSpPr>
        <p:spPr bwMode="auto">
          <a:xfrm>
            <a:off x="4915385" y="2926088"/>
            <a:ext cx="261938" cy="4445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0" name="AutoShape 21"/>
          <p:cNvSpPr>
            <a:spLocks noChangeShapeType="1"/>
          </p:cNvSpPr>
          <p:nvPr/>
        </p:nvSpPr>
        <p:spPr bwMode="auto">
          <a:xfrm>
            <a:off x="3150973" y="3162494"/>
            <a:ext cx="104775" cy="50165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1" name="AutoShape 6"/>
          <p:cNvSpPr>
            <a:spLocks noChangeShapeType="1"/>
          </p:cNvSpPr>
          <p:nvPr/>
        </p:nvSpPr>
        <p:spPr bwMode="auto">
          <a:xfrm flipH="1">
            <a:off x="3304345" y="3534692"/>
            <a:ext cx="1927225" cy="22066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2" name="AutoShape 5"/>
          <p:cNvSpPr>
            <a:spLocks noChangeShapeType="1"/>
          </p:cNvSpPr>
          <p:nvPr/>
        </p:nvSpPr>
        <p:spPr bwMode="auto">
          <a:xfrm flipH="1">
            <a:off x="3416920" y="3094184"/>
            <a:ext cx="776288" cy="69850"/>
          </a:xfrm>
          <a:prstGeom prst="straightConnector1">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5" name="Rectangle 2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6" name="Rectangle 25"/>
          <p:cNvSpPr>
            <a:spLocks noChangeArrowheads="1"/>
          </p:cNvSpPr>
          <p:nvPr/>
        </p:nvSpPr>
        <p:spPr bwMode="auto">
          <a:xfrm>
            <a:off x="251520" y="188640"/>
            <a:ext cx="838004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Arial" pitchFamily="34" charset="0"/>
              </a:rPr>
              <a:t>Spelövning:</a:t>
            </a:r>
            <a:br>
              <a:rPr kumimoji="0" lang="sv-SE" sz="1800" b="0" i="0" u="none" strike="noStrike" cap="none" normalizeH="0" baseline="0" dirty="0" smtClean="0">
                <a:ln>
                  <a:noFill/>
                </a:ln>
                <a:solidFill>
                  <a:schemeClr val="tx1"/>
                </a:solidFill>
                <a:effectLst/>
                <a:latin typeface="Arial" pitchFamily="34" charset="0"/>
              </a:rPr>
            </a:br>
            <a:endParaRPr kumimoji="0" lang="sv-SE" sz="1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Anvisning/orgnaisation: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En forward i vardera lag har en </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begRÄnsad</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yta som de inte f</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ÅR</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passera. 2-2 i mitten ytan och fritt i offensiv yta. Rotera spelare sÅ alla </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fÅr</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vara forward</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Instruktion: var i </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rÖrelse</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v</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ÅGA SLÅ</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din spelare i 1-1, forward var alltid spelbar helst halvvÄnd, vÄRdera om det gÅr att gÖRa mÅl, spela tillbaka eller </a:t>
            </a:r>
            <a:r>
              <a:rPr kumimoji="0" lang="sv-SE" sz="1400" b="1" i="0" u="none" strike="noStrike" cap="none" normalizeH="0" baseline="0" dirty="0" smtClean="0">
                <a:ln>
                  <a:noFill/>
                </a:ln>
                <a:solidFill>
                  <a:schemeClr val="tx1"/>
                </a:solidFill>
                <a:effectLst/>
                <a:latin typeface="Balloonist SF" charset="0"/>
                <a:ea typeface="Calibri" pitchFamily="34" charset="0"/>
                <a:cs typeface="Arial" pitchFamily="34" charset="0"/>
              </a:rPr>
              <a:t>hÅLla</a:t>
            </a:r>
            <a:r>
              <a:rPr kumimoji="0" lang="sv-SE" sz="1400" b="0" i="0" u="none" strike="noStrike" cap="none" normalizeH="0" baseline="0" dirty="0" smtClean="0">
                <a:ln>
                  <a:noFill/>
                </a:ln>
                <a:solidFill>
                  <a:schemeClr val="tx1"/>
                </a:solidFill>
                <a:effectLst/>
                <a:latin typeface="Balloonist SF" charset="0"/>
                <a:ea typeface="Calibri" pitchFamily="34" charset="0"/>
                <a:cs typeface="Arial" pitchFamily="34" charset="0"/>
              </a:rPr>
              <a:t> i bollen. </a:t>
            </a:r>
            <a:r>
              <a:rPr kumimoji="0" lang="sv-SE" sz="1400" b="1" i="0" u="none" strike="noStrike" cap="none" normalizeH="0" baseline="0" dirty="0" smtClean="0">
                <a:ln>
                  <a:noFill/>
                </a:ln>
                <a:solidFill>
                  <a:srgbClr val="FF0000"/>
                </a:solidFill>
                <a:effectLst/>
                <a:latin typeface="Balloonist SF" charset="0"/>
                <a:ea typeface="Calibri" pitchFamily="34" charset="0"/>
                <a:cs typeface="Arial" pitchFamily="34" charset="0"/>
              </a:rPr>
              <a:t>FÖr</a:t>
            </a:r>
            <a:r>
              <a:rPr kumimoji="0" lang="sv-SE" sz="1400" b="0" i="0" u="none" strike="noStrike" cap="none" normalizeH="0" baseline="0" dirty="0" smtClean="0">
                <a:ln>
                  <a:noFill/>
                </a:ln>
                <a:solidFill>
                  <a:srgbClr val="FF0000"/>
                </a:solidFill>
                <a:effectLst/>
                <a:latin typeface="Balloonist SF" charset="0"/>
                <a:ea typeface="Calibri" pitchFamily="34" charset="0"/>
                <a:cs typeface="Arial" pitchFamily="34" charset="0"/>
              </a:rPr>
              <a:t> att f</a:t>
            </a:r>
            <a:r>
              <a:rPr kumimoji="0" lang="sv-SE" sz="1400" b="1" i="0" u="none" strike="noStrike" cap="none" normalizeH="0" baseline="0" dirty="0" smtClean="0">
                <a:ln>
                  <a:noFill/>
                </a:ln>
                <a:solidFill>
                  <a:srgbClr val="FF0000"/>
                </a:solidFill>
                <a:effectLst/>
                <a:latin typeface="Balloonist SF" charset="0"/>
                <a:ea typeface="Calibri" pitchFamily="34" charset="0"/>
                <a:cs typeface="Arial" pitchFamily="34" charset="0"/>
              </a:rPr>
              <a:t>Å</a:t>
            </a:r>
            <a:r>
              <a:rPr kumimoji="0" lang="sv-SE" sz="1400" b="0" i="0" u="none" strike="noStrike" cap="none" normalizeH="0" baseline="0" dirty="0" smtClean="0">
                <a:ln>
                  <a:noFill/>
                </a:ln>
                <a:solidFill>
                  <a:srgbClr val="FF0000"/>
                </a:solidFill>
                <a:effectLst/>
                <a:latin typeface="Balloonist SF" charset="0"/>
                <a:ea typeface="Calibri" pitchFamily="34" charset="0"/>
                <a:cs typeface="Arial" pitchFamily="34" charset="0"/>
              </a:rPr>
              <a:t> spelare att </a:t>
            </a:r>
            <a:r>
              <a:rPr kumimoji="0" lang="sv-SE" sz="1400" b="1" i="0" u="none" strike="noStrike" cap="none" normalizeH="0" baseline="0" dirty="0" smtClean="0">
                <a:ln>
                  <a:noFill/>
                </a:ln>
                <a:solidFill>
                  <a:srgbClr val="FF0000"/>
                </a:solidFill>
                <a:effectLst/>
                <a:latin typeface="Balloonist SF" charset="0"/>
                <a:ea typeface="Calibri" pitchFamily="34" charset="0"/>
                <a:cs typeface="Arial" pitchFamily="34" charset="0"/>
              </a:rPr>
              <a:t>förbereda</a:t>
            </a:r>
            <a:r>
              <a:rPr kumimoji="0" lang="sv-SE" sz="1400" b="0" i="0" u="none" strike="noStrike" cap="none" normalizeH="0" baseline="0" dirty="0" smtClean="0">
                <a:ln>
                  <a:noFill/>
                </a:ln>
                <a:solidFill>
                  <a:srgbClr val="FF0000"/>
                </a:solidFill>
                <a:effectLst/>
                <a:latin typeface="Balloonist SF" charset="0"/>
                <a:ea typeface="Calibri" pitchFamily="34" charset="0"/>
                <a:cs typeface="Arial" pitchFamily="34" charset="0"/>
              </a:rPr>
              <a:t> sitt </a:t>
            </a:r>
            <a:r>
              <a:rPr kumimoji="0" lang="sv-SE" sz="1400" b="1" i="0" u="none" strike="noStrike" cap="none" normalizeH="0" baseline="0" dirty="0" smtClean="0">
                <a:ln>
                  <a:noFill/>
                </a:ln>
                <a:solidFill>
                  <a:srgbClr val="FF0000"/>
                </a:solidFill>
                <a:effectLst/>
                <a:latin typeface="Balloonist SF" charset="0"/>
                <a:ea typeface="Calibri" pitchFamily="34" charset="0"/>
                <a:cs typeface="Arial" pitchFamily="34" charset="0"/>
              </a:rPr>
              <a:t>mottag/medtag(halvvÄnd</a:t>
            </a:r>
            <a:r>
              <a:rPr kumimoji="0" lang="sv-SE" sz="1400" b="0" i="0" u="none" strike="noStrike" cap="none" normalizeH="0" baseline="0" dirty="0" smtClean="0">
                <a:ln>
                  <a:noFill/>
                </a:ln>
                <a:solidFill>
                  <a:srgbClr val="FF0000"/>
                </a:solidFill>
                <a:effectLst/>
                <a:latin typeface="Balloonist SF" charset="0"/>
                <a:ea typeface="Calibri" pitchFamily="34" charset="0"/>
                <a:cs typeface="Arial" pitchFamily="34" charset="0"/>
              </a:rPr>
              <a:t>) spela med blicken uppÅt</a:t>
            </a: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154986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6 v 45-50</a:t>
            </a:r>
            <a:endParaRPr lang="sv-SE" dirty="0"/>
          </a:p>
        </p:txBody>
      </p:sp>
      <p:sp>
        <p:nvSpPr>
          <p:cNvPr id="3" name="Platshållare för innehåll 2"/>
          <p:cNvSpPr>
            <a:spLocks noGrp="1"/>
          </p:cNvSpPr>
          <p:nvPr>
            <p:ph idx="1"/>
          </p:nvPr>
        </p:nvSpPr>
        <p:spPr/>
        <p:txBody>
          <a:bodyPr/>
          <a:lstStyle/>
          <a:p>
            <a:r>
              <a:rPr lang="sv-SE" dirty="0" smtClean="0"/>
              <a:t>Sidofinter med avslut och aktivt motstånd(1-1)</a:t>
            </a:r>
          </a:p>
          <a:p>
            <a:r>
              <a:rPr lang="sv-SE" dirty="0" smtClean="0"/>
              <a:t>Bredsidor med ökat avstånd</a:t>
            </a:r>
          </a:p>
          <a:p>
            <a:r>
              <a:rPr lang="sv-SE" dirty="0" smtClean="0"/>
              <a:t>Mottag halvvänd </a:t>
            </a:r>
          </a:p>
          <a:p>
            <a:r>
              <a:rPr lang="sv-SE" dirty="0" smtClean="0"/>
              <a:t>Spel 3-3+1 med 4 mål öka ytorna till 15*22 meter med varierade regler</a:t>
            </a:r>
            <a:endParaRPr lang="sv-SE" dirty="0"/>
          </a:p>
        </p:txBody>
      </p:sp>
    </p:spTree>
    <p:extLst>
      <p:ext uri="{BB962C8B-B14F-4D97-AF65-F5344CB8AC3E}">
        <p14:creationId xmlns:p14="http://schemas.microsoft.com/office/powerpoint/2010/main" val="227140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7 år  </a:t>
            </a:r>
            <a:endParaRPr lang="sv-SE" dirty="0">
              <a:solidFill>
                <a:schemeClr val="bg1"/>
              </a:solidFill>
            </a:endParaRPr>
          </a:p>
        </p:txBody>
      </p:sp>
      <p:sp>
        <p:nvSpPr>
          <p:cNvPr id="3" name="textruta 2"/>
          <p:cNvSpPr txBox="1"/>
          <p:nvPr/>
        </p:nvSpPr>
        <p:spPr>
          <a:xfrm>
            <a:off x="0" y="836712"/>
            <a:ext cx="8964488" cy="3416320"/>
          </a:xfrm>
          <a:prstGeom prst="rect">
            <a:avLst/>
          </a:prstGeom>
          <a:noFill/>
        </p:spPr>
        <p:txBody>
          <a:bodyPr wrap="square" rtlCol="0">
            <a:spAutoFit/>
          </a:bodyPr>
          <a:lstStyle/>
          <a:p>
            <a:r>
              <a:rPr lang="sv-SE" b="1" dirty="0" smtClean="0"/>
              <a:t>Saker att beakta är</a:t>
            </a:r>
            <a:r>
              <a:rPr lang="sv-SE" dirty="0" smtClean="0"/>
              <a:t>: Ytor där mindre är bättre än större och vid 4-4 och 4 eller 2 mål rekommenderar vi måtten 15*22 meter</a:t>
            </a:r>
          </a:p>
          <a:p>
            <a:r>
              <a:rPr lang="sv-SE" dirty="0" smtClean="0"/>
              <a:t>Tid för varje övning: 3-6 min intervaller för spelmomenten är lagom </a:t>
            </a:r>
          </a:p>
          <a:p>
            <a:r>
              <a:rPr lang="sv-SE" dirty="0" smtClean="0"/>
              <a:t>Intensitet: Genom att förkorta intervallerna hålls intensiteten hög</a:t>
            </a:r>
          </a:p>
          <a:p>
            <a:r>
              <a:rPr lang="sv-SE" dirty="0" smtClean="0"/>
              <a:t>Regler: Använd regler för att höja intensiteten, skapa lekfullhet</a:t>
            </a:r>
          </a:p>
          <a:p>
            <a:r>
              <a:rPr lang="sv-SE" dirty="0" smtClean="0"/>
              <a:t>Antal spelare: Se till att det inte blir för mycket köer och för lång väntetid, inga avbytare</a:t>
            </a:r>
          </a:p>
          <a:p>
            <a:r>
              <a:rPr lang="sv-SE" dirty="0" smtClean="0"/>
              <a:t>Tid på bollen: Viktigt att spelarna har så mycket touch på bollen som möjligt</a:t>
            </a:r>
          </a:p>
          <a:p>
            <a:r>
              <a:rPr lang="sv-SE" b="1" dirty="0" smtClean="0"/>
              <a:t>OBS!</a:t>
            </a:r>
          </a:p>
          <a:p>
            <a:r>
              <a:rPr lang="sv-SE" dirty="0" smtClean="0"/>
              <a:t>Tänk på att spelarna är i den egoistiska fasen och skall ha mycket övning med varsin boll</a:t>
            </a:r>
          </a:p>
          <a:p>
            <a:endParaRPr lang="sv-SE" dirty="0" smtClean="0"/>
          </a:p>
          <a:p>
            <a:endParaRPr lang="sv-SE" dirty="0" smtClean="0"/>
          </a:p>
          <a:p>
            <a:endParaRPr lang="sv-SE" dirty="0"/>
          </a:p>
        </p:txBody>
      </p:sp>
    </p:spTree>
    <p:extLst>
      <p:ext uri="{BB962C8B-B14F-4D97-AF65-F5344CB8AC3E}">
        <p14:creationId xmlns:p14="http://schemas.microsoft.com/office/powerpoint/2010/main" val="181231200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descr="fotbollsplan_1193088367_9575552.gif"/>
          <p:cNvPicPr/>
          <p:nvPr/>
        </p:nvPicPr>
        <p:blipFill>
          <a:blip r:embed="rId2" cstate="print"/>
          <a:stretch>
            <a:fillRect/>
          </a:stretch>
        </p:blipFill>
        <p:spPr>
          <a:xfrm rot="5400000">
            <a:off x="-42862" y="4453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5" name="AutoShape 5"/>
          <p:cNvSpPr>
            <a:spLocks noChangeArrowheads="1"/>
          </p:cNvSpPr>
          <p:nvPr/>
        </p:nvSpPr>
        <p:spPr bwMode="auto">
          <a:xfrm>
            <a:off x="3328988" y="22717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3"/>
          <p:cNvSpPr>
            <a:spLocks noChangeArrowheads="1"/>
          </p:cNvSpPr>
          <p:nvPr/>
        </p:nvSpPr>
        <p:spPr bwMode="auto">
          <a:xfrm>
            <a:off x="2347913" y="10525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2"/>
          <p:cNvSpPr>
            <a:spLocks noChangeArrowheads="1"/>
          </p:cNvSpPr>
          <p:nvPr/>
        </p:nvSpPr>
        <p:spPr bwMode="auto">
          <a:xfrm>
            <a:off x="3500438" y="1143000"/>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4"/>
          <p:cNvSpPr>
            <a:spLocks noChangeArrowheads="1"/>
          </p:cNvSpPr>
          <p:nvPr/>
        </p:nvSpPr>
        <p:spPr bwMode="auto">
          <a:xfrm>
            <a:off x="1933575" y="2128838"/>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Oval 6"/>
          <p:cNvSpPr>
            <a:spLocks noChangeArrowheads="1"/>
          </p:cNvSpPr>
          <p:nvPr/>
        </p:nvSpPr>
        <p:spPr bwMode="auto">
          <a:xfrm>
            <a:off x="2025650" y="148113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7"/>
          <p:cNvSpPr>
            <a:spLocks noChangeArrowheads="1"/>
          </p:cNvSpPr>
          <p:nvPr/>
        </p:nvSpPr>
        <p:spPr bwMode="auto">
          <a:xfrm>
            <a:off x="1933575" y="170973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8"/>
          <p:cNvSpPr>
            <a:spLocks noChangeShapeType="1"/>
          </p:cNvSpPr>
          <p:nvPr/>
        </p:nvSpPr>
        <p:spPr bwMode="auto">
          <a:xfrm>
            <a:off x="2116138" y="1571625"/>
            <a:ext cx="231775"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9"/>
          <p:cNvSpPr>
            <a:spLocks noChangeShapeType="1"/>
          </p:cNvSpPr>
          <p:nvPr/>
        </p:nvSpPr>
        <p:spPr bwMode="auto">
          <a:xfrm>
            <a:off x="2025650" y="1800225"/>
            <a:ext cx="266700"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Rectangle 10"/>
          <p:cNvSpPr>
            <a:spLocks noChangeArrowheads="1"/>
          </p:cNvSpPr>
          <p:nvPr/>
        </p:nvSpPr>
        <p:spPr bwMode="auto">
          <a:xfrm>
            <a:off x="3500438" y="1709738"/>
            <a:ext cx="152400"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11"/>
          <p:cNvSpPr>
            <a:spLocks noChangeShapeType="1"/>
          </p:cNvSpPr>
          <p:nvPr/>
        </p:nvSpPr>
        <p:spPr bwMode="auto">
          <a:xfrm flipH="1">
            <a:off x="2576513" y="1709738"/>
            <a:ext cx="842962" cy="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2"/>
          <p:cNvSpPr>
            <a:spLocks/>
          </p:cNvSpPr>
          <p:nvPr/>
        </p:nvSpPr>
        <p:spPr bwMode="auto">
          <a:xfrm>
            <a:off x="2438400" y="1414463"/>
            <a:ext cx="206375" cy="295275"/>
          </a:xfrm>
          <a:custGeom>
            <a:avLst/>
            <a:gdLst>
              <a:gd name="T0" fmla="*/ 82 w 324"/>
              <a:gd name="T1" fmla="*/ 465 h 465"/>
              <a:gd name="T2" fmla="*/ 127 w 324"/>
              <a:gd name="T3" fmla="*/ 345 h 465"/>
              <a:gd name="T4" fmla="*/ 217 w 324"/>
              <a:gd name="T5" fmla="*/ 345 h 465"/>
              <a:gd name="T6" fmla="*/ 0 w 324"/>
              <a:gd name="T7" fmla="*/ 248 h 465"/>
              <a:gd name="T8" fmla="*/ 217 w 324"/>
              <a:gd name="T9" fmla="*/ 248 h 465"/>
              <a:gd name="T10" fmla="*/ 112 w 324"/>
              <a:gd name="T11" fmla="*/ 105 h 465"/>
              <a:gd name="T12" fmla="*/ 307 w 324"/>
              <a:gd name="T13" fmla="*/ 105 h 465"/>
              <a:gd name="T14" fmla="*/ 217 w 324"/>
              <a:gd name="T15" fmla="*/ 0 h 4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 h="465">
                <a:moveTo>
                  <a:pt x="82" y="465"/>
                </a:moveTo>
                <a:cubicBezTo>
                  <a:pt x="93" y="415"/>
                  <a:pt x="105" y="365"/>
                  <a:pt x="127" y="345"/>
                </a:cubicBezTo>
                <a:cubicBezTo>
                  <a:pt x="149" y="325"/>
                  <a:pt x="238" y="361"/>
                  <a:pt x="217" y="345"/>
                </a:cubicBezTo>
                <a:cubicBezTo>
                  <a:pt x="196" y="329"/>
                  <a:pt x="0" y="264"/>
                  <a:pt x="0" y="248"/>
                </a:cubicBezTo>
                <a:cubicBezTo>
                  <a:pt x="0" y="232"/>
                  <a:pt x="198" y="272"/>
                  <a:pt x="217" y="248"/>
                </a:cubicBezTo>
                <a:cubicBezTo>
                  <a:pt x="236" y="224"/>
                  <a:pt x="97" y="129"/>
                  <a:pt x="112" y="105"/>
                </a:cubicBezTo>
                <a:cubicBezTo>
                  <a:pt x="127" y="81"/>
                  <a:pt x="290" y="122"/>
                  <a:pt x="307" y="105"/>
                </a:cubicBezTo>
                <a:cubicBezTo>
                  <a:pt x="324" y="88"/>
                  <a:pt x="270" y="44"/>
                  <a:pt x="217" y="0"/>
                </a:cubicBezTo>
              </a:path>
            </a:pathLst>
          </a:custGeom>
          <a:noFill/>
          <a:ln w="12700">
            <a:solidFill>
              <a:srgbClr val="000000"/>
            </a:solidFill>
            <a:round/>
            <a:headEnd/>
            <a:tailEnd type="arrow"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AutoShape 16"/>
          <p:cNvSpPr>
            <a:spLocks noChangeArrowheads="1"/>
          </p:cNvSpPr>
          <p:nvPr/>
        </p:nvSpPr>
        <p:spPr bwMode="auto">
          <a:xfrm>
            <a:off x="3043238" y="27289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AutoShape 15"/>
          <p:cNvSpPr>
            <a:spLocks noChangeArrowheads="1"/>
          </p:cNvSpPr>
          <p:nvPr/>
        </p:nvSpPr>
        <p:spPr bwMode="auto">
          <a:xfrm>
            <a:off x="2814638" y="3995738"/>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AutoShape 17"/>
          <p:cNvSpPr>
            <a:spLocks noChangeArrowheads="1"/>
          </p:cNvSpPr>
          <p:nvPr/>
        </p:nvSpPr>
        <p:spPr bwMode="auto">
          <a:xfrm>
            <a:off x="1881188" y="2638425"/>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AutoShape 14"/>
          <p:cNvSpPr>
            <a:spLocks noChangeArrowheads="1"/>
          </p:cNvSpPr>
          <p:nvPr/>
        </p:nvSpPr>
        <p:spPr bwMode="auto">
          <a:xfrm>
            <a:off x="1524000" y="390525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Rectangle 18"/>
          <p:cNvSpPr>
            <a:spLocks noChangeArrowheads="1"/>
          </p:cNvSpPr>
          <p:nvPr/>
        </p:nvSpPr>
        <p:spPr bwMode="auto">
          <a:xfrm>
            <a:off x="2438400" y="2547938"/>
            <a:ext cx="138113"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AutoShape 19"/>
          <p:cNvSpPr>
            <a:spLocks noChangeArrowheads="1"/>
          </p:cNvSpPr>
          <p:nvPr/>
        </p:nvSpPr>
        <p:spPr bwMode="auto">
          <a:xfrm>
            <a:off x="3043238" y="3576638"/>
            <a:ext cx="90487"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Freeform 20"/>
          <p:cNvSpPr>
            <a:spLocks/>
          </p:cNvSpPr>
          <p:nvPr/>
        </p:nvSpPr>
        <p:spPr bwMode="auto">
          <a:xfrm>
            <a:off x="2644775" y="3262313"/>
            <a:ext cx="398463" cy="314325"/>
          </a:xfrm>
          <a:custGeom>
            <a:avLst/>
            <a:gdLst>
              <a:gd name="T0" fmla="*/ 628 w 628"/>
              <a:gd name="T1" fmla="*/ 495 h 495"/>
              <a:gd name="T2" fmla="*/ 268 w 628"/>
              <a:gd name="T3" fmla="*/ 405 h 495"/>
              <a:gd name="T4" fmla="*/ 0 w 628"/>
              <a:gd name="T5" fmla="*/ 0 h 495"/>
            </a:gdLst>
            <a:ahLst/>
            <a:cxnLst>
              <a:cxn ang="0">
                <a:pos x="T0" y="T1"/>
              </a:cxn>
              <a:cxn ang="0">
                <a:pos x="T2" y="T3"/>
              </a:cxn>
              <a:cxn ang="0">
                <a:pos x="T4" y="T5"/>
              </a:cxn>
            </a:cxnLst>
            <a:rect l="0" t="0" r="r" b="b"/>
            <a:pathLst>
              <a:path w="628" h="495">
                <a:moveTo>
                  <a:pt x="628" y="495"/>
                </a:moveTo>
                <a:cubicBezTo>
                  <a:pt x="500" y="491"/>
                  <a:pt x="373" y="487"/>
                  <a:pt x="268" y="405"/>
                </a:cubicBezTo>
                <a:cubicBezTo>
                  <a:pt x="163" y="323"/>
                  <a:pt x="45" y="68"/>
                  <a:pt x="0" y="0"/>
                </a:cubicBezTo>
              </a:path>
            </a:pathLst>
          </a:custGeom>
          <a:noFill/>
          <a:ln w="12700">
            <a:solidFill>
              <a:srgbClr val="000000"/>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Oval 21"/>
          <p:cNvSpPr>
            <a:spLocks noChangeArrowheads="1"/>
          </p:cNvSpPr>
          <p:nvPr/>
        </p:nvSpPr>
        <p:spPr bwMode="auto">
          <a:xfrm>
            <a:off x="1690688" y="3905250"/>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AutoShape 22"/>
          <p:cNvSpPr>
            <a:spLocks noChangeShapeType="1"/>
          </p:cNvSpPr>
          <p:nvPr/>
        </p:nvSpPr>
        <p:spPr bwMode="auto">
          <a:xfrm flipV="1">
            <a:off x="1781175" y="3481388"/>
            <a:ext cx="461963" cy="423862"/>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AutoShape 23"/>
          <p:cNvSpPr>
            <a:spLocks noChangeShapeType="1"/>
          </p:cNvSpPr>
          <p:nvPr/>
        </p:nvSpPr>
        <p:spPr bwMode="auto">
          <a:xfrm>
            <a:off x="2490788" y="2728913"/>
            <a:ext cx="85725" cy="4191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AutoShape 24"/>
          <p:cNvSpPr>
            <a:spLocks noChangeShapeType="1"/>
          </p:cNvSpPr>
          <p:nvPr/>
        </p:nvSpPr>
        <p:spPr bwMode="auto">
          <a:xfrm>
            <a:off x="2347913" y="3667125"/>
            <a:ext cx="0" cy="747713"/>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Freeform 25"/>
          <p:cNvSpPr>
            <a:spLocks/>
          </p:cNvSpPr>
          <p:nvPr/>
        </p:nvSpPr>
        <p:spPr bwMode="auto">
          <a:xfrm>
            <a:off x="2276475" y="3246438"/>
            <a:ext cx="301625" cy="420687"/>
          </a:xfrm>
          <a:custGeom>
            <a:avLst/>
            <a:gdLst>
              <a:gd name="T0" fmla="*/ 474 w 474"/>
              <a:gd name="T1" fmla="*/ 25 h 663"/>
              <a:gd name="T2" fmla="*/ 257 w 474"/>
              <a:gd name="T3" fmla="*/ 25 h 663"/>
              <a:gd name="T4" fmla="*/ 339 w 474"/>
              <a:gd name="T5" fmla="*/ 175 h 663"/>
              <a:gd name="T6" fmla="*/ 114 w 474"/>
              <a:gd name="T7" fmla="*/ 190 h 663"/>
              <a:gd name="T8" fmla="*/ 257 w 474"/>
              <a:gd name="T9" fmla="*/ 370 h 663"/>
              <a:gd name="T10" fmla="*/ 24 w 474"/>
              <a:gd name="T11" fmla="*/ 520 h 663"/>
              <a:gd name="T12" fmla="*/ 114 w 474"/>
              <a:gd name="T13" fmla="*/ 663 h 663"/>
            </a:gdLst>
            <a:ahLst/>
            <a:cxnLst>
              <a:cxn ang="0">
                <a:pos x="T0" y="T1"/>
              </a:cxn>
              <a:cxn ang="0">
                <a:pos x="T2" y="T3"/>
              </a:cxn>
              <a:cxn ang="0">
                <a:pos x="T4" y="T5"/>
              </a:cxn>
              <a:cxn ang="0">
                <a:pos x="T6" y="T7"/>
              </a:cxn>
              <a:cxn ang="0">
                <a:pos x="T8" y="T9"/>
              </a:cxn>
              <a:cxn ang="0">
                <a:pos x="T10" y="T11"/>
              </a:cxn>
              <a:cxn ang="0">
                <a:pos x="T12" y="T13"/>
              </a:cxn>
            </a:cxnLst>
            <a:rect l="0" t="0" r="r" b="b"/>
            <a:pathLst>
              <a:path w="474" h="663">
                <a:moveTo>
                  <a:pt x="474" y="25"/>
                </a:moveTo>
                <a:cubicBezTo>
                  <a:pt x="376" y="12"/>
                  <a:pt x="279" y="0"/>
                  <a:pt x="257" y="25"/>
                </a:cubicBezTo>
                <a:cubicBezTo>
                  <a:pt x="235" y="50"/>
                  <a:pt x="363" y="148"/>
                  <a:pt x="339" y="175"/>
                </a:cubicBezTo>
                <a:cubicBezTo>
                  <a:pt x="315" y="202"/>
                  <a:pt x="128" y="157"/>
                  <a:pt x="114" y="190"/>
                </a:cubicBezTo>
                <a:cubicBezTo>
                  <a:pt x="100" y="223"/>
                  <a:pt x="272" y="315"/>
                  <a:pt x="257" y="370"/>
                </a:cubicBezTo>
                <a:cubicBezTo>
                  <a:pt x="242" y="425"/>
                  <a:pt x="48" y="471"/>
                  <a:pt x="24" y="520"/>
                </a:cubicBezTo>
                <a:cubicBezTo>
                  <a:pt x="0" y="569"/>
                  <a:pt x="57" y="616"/>
                  <a:pt x="114" y="663"/>
                </a:cubicBezTo>
              </a:path>
            </a:pathLst>
          </a:custGeom>
          <a:noFill/>
          <a:ln w="12700">
            <a:solidFill>
              <a:srgbClr val="F2F2F2"/>
            </a:solidFill>
            <a:round/>
            <a:headEnd/>
            <a:tailEn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8" name="Text Box 18"/>
          <p:cNvSpPr txBox="1">
            <a:spLocks noChangeArrowheads="1"/>
          </p:cNvSpPr>
          <p:nvPr/>
        </p:nvSpPr>
        <p:spPr bwMode="auto">
          <a:xfrm>
            <a:off x="4932040" y="423862"/>
            <a:ext cx="4180210" cy="5943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22 spelare med 2 koner på 2 spelare enligt skiss, 1 boll på två, variera ytan mellan konerna beroende på val av övning och förmåga, 3-4 meter mellan spelarna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Bollen spelas mellan varandra där medtag skall tas utanför konen för att sen spelas, använd två tillslag</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Upp på tårna med lätt böjda knän, medtaget snett framåt med ett tillslag, kort distinkt tillslag, direkt rörelse in mellan konorna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Medtag innanför konerna, medtag med utsida fot, medtag utåt och flytta sen in bollen igen innan passningen går, medtag utåt cruyffint inåt innan passningen spelas, spela bollen och spring sen upp i pressavstånd, mottagaren flyttar boll från pressen och driver över till andra sidan</a:t>
            </a:r>
            <a:endParaRPr kumimoji="0" lang="sv-SE" sz="1800" b="0" i="0" u="none" strike="noStrike" cap="none" normalizeH="0" baseline="0" dirty="0" smtClean="0">
              <a:ln>
                <a:noFill/>
              </a:ln>
              <a:solidFill>
                <a:schemeClr val="tx1"/>
              </a:solidFill>
              <a:effectLst/>
              <a:latin typeface="Arial" pitchFamily="34" charset="0"/>
            </a:endParaRPr>
          </a:p>
        </p:txBody>
      </p:sp>
      <p:sp>
        <p:nvSpPr>
          <p:cNvPr id="29" name="Rektangel 28"/>
          <p:cNvSpPr/>
          <p:nvPr/>
        </p:nvSpPr>
        <p:spPr>
          <a:xfrm>
            <a:off x="110410" y="200025"/>
            <a:ext cx="2749471" cy="369332"/>
          </a:xfrm>
          <a:prstGeom prst="rect">
            <a:avLst/>
          </a:prstGeom>
        </p:spPr>
        <p:txBody>
          <a:bodyPr wrap="none">
            <a:spAutoFit/>
          </a:bodyPr>
          <a:lstStyle/>
          <a:p>
            <a:pPr lvl="0" eaLnBrk="0" fontAlgn="base" hangingPunct="0">
              <a:spcBef>
                <a:spcPct val="0"/>
              </a:spcBef>
              <a:spcAft>
                <a:spcPct val="0"/>
              </a:spcAft>
            </a:pPr>
            <a:r>
              <a:rPr lang="sv-SE" dirty="0">
                <a:ea typeface="Calibri" pitchFamily="34" charset="0"/>
                <a:cs typeface="Arial" pitchFamily="34" charset="0"/>
              </a:rPr>
              <a:t>Ö</a:t>
            </a:r>
            <a:r>
              <a:rPr kumimoji="0" lang="sv-SE"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endParaRPr kumimoji="0" lang="sv-SE" sz="11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2994781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0" y="914400"/>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p:cNvSpPr>
            <a:spLocks noChangeArrowheads="1"/>
          </p:cNvSpPr>
          <p:nvPr/>
        </p:nvSpPr>
        <p:spPr bwMode="auto">
          <a:xfrm>
            <a:off x="2413000" y="2282825"/>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3" name="AutoShape 3"/>
          <p:cNvSpPr>
            <a:spLocks noChangeArrowheads="1"/>
          </p:cNvSpPr>
          <p:nvPr/>
        </p:nvSpPr>
        <p:spPr bwMode="auto">
          <a:xfrm>
            <a:off x="1709738" y="2457450"/>
            <a:ext cx="90487"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5"/>
          <p:cNvSpPr>
            <a:spLocks noChangeArrowheads="1"/>
          </p:cNvSpPr>
          <p:nvPr/>
        </p:nvSpPr>
        <p:spPr bwMode="auto">
          <a:xfrm>
            <a:off x="1852613" y="3105150"/>
            <a:ext cx="90487"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6"/>
          <p:cNvSpPr>
            <a:spLocks noChangeArrowheads="1"/>
          </p:cNvSpPr>
          <p:nvPr/>
        </p:nvSpPr>
        <p:spPr bwMode="auto">
          <a:xfrm>
            <a:off x="2655888" y="3105150"/>
            <a:ext cx="90487"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2"/>
          <p:cNvSpPr>
            <a:spLocks noChangeArrowheads="1"/>
          </p:cNvSpPr>
          <p:nvPr/>
        </p:nvSpPr>
        <p:spPr bwMode="auto">
          <a:xfrm>
            <a:off x="3081338" y="2552700"/>
            <a:ext cx="90487"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7"/>
          <p:cNvSpPr>
            <a:spLocks noChangeShapeType="1"/>
          </p:cNvSpPr>
          <p:nvPr/>
        </p:nvSpPr>
        <p:spPr bwMode="auto">
          <a:xfrm flipH="1" flipV="1">
            <a:off x="2503488" y="2457450"/>
            <a:ext cx="152400" cy="6477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8" name="Freeform 8"/>
          <p:cNvSpPr>
            <a:spLocks/>
          </p:cNvSpPr>
          <p:nvPr/>
        </p:nvSpPr>
        <p:spPr bwMode="auto">
          <a:xfrm>
            <a:off x="2300288" y="2365375"/>
            <a:ext cx="112712" cy="92075"/>
          </a:xfrm>
          <a:custGeom>
            <a:avLst/>
            <a:gdLst>
              <a:gd name="T0" fmla="*/ 177 w 177"/>
              <a:gd name="T1" fmla="*/ 21 h 145"/>
              <a:gd name="T2" fmla="*/ 90 w 177"/>
              <a:gd name="T3" fmla="*/ 21 h 145"/>
              <a:gd name="T4" fmla="*/ 0 w 177"/>
              <a:gd name="T5" fmla="*/ 145 h 145"/>
            </a:gdLst>
            <a:ahLst/>
            <a:cxnLst>
              <a:cxn ang="0">
                <a:pos x="T0" y="T1"/>
              </a:cxn>
              <a:cxn ang="0">
                <a:pos x="T2" y="T3"/>
              </a:cxn>
              <a:cxn ang="0">
                <a:pos x="T4" y="T5"/>
              </a:cxn>
            </a:cxnLst>
            <a:rect l="0" t="0" r="r" b="b"/>
            <a:pathLst>
              <a:path w="177" h="145">
                <a:moveTo>
                  <a:pt x="177" y="21"/>
                </a:moveTo>
                <a:cubicBezTo>
                  <a:pt x="148" y="10"/>
                  <a:pt x="119" y="0"/>
                  <a:pt x="90" y="21"/>
                </a:cubicBezTo>
                <a:cubicBezTo>
                  <a:pt x="61" y="42"/>
                  <a:pt x="30" y="93"/>
                  <a:pt x="0" y="145"/>
                </a:cubicBezTo>
              </a:path>
            </a:pathLst>
          </a:custGeom>
          <a:noFill/>
          <a:ln w="9525">
            <a:solidFill>
              <a:srgbClr val="000000"/>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9"/>
          <p:cNvSpPr>
            <a:spLocks noChangeShapeType="1"/>
          </p:cNvSpPr>
          <p:nvPr/>
        </p:nvSpPr>
        <p:spPr bwMode="auto">
          <a:xfrm flipH="1">
            <a:off x="1943100" y="2457450"/>
            <a:ext cx="357188" cy="6477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0" name="Text Box 10"/>
          <p:cNvSpPr txBox="1">
            <a:spLocks noChangeArrowheads="1"/>
          </p:cNvSpPr>
          <p:nvPr/>
        </p:nvSpPr>
        <p:spPr bwMode="auto">
          <a:xfrm>
            <a:off x="4567239" y="457200"/>
            <a:ext cx="4469258" cy="62198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Grupper om 5-6 spelare med 1 boll på valfri yta med ca 8-10 meter mellan varje spelare.</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 och variation: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Spela enkla bredsidor och vid mottag med ex vis vänstern måste man lyfta höger arm och vise versa. Numrera spelarna så att 1 spelar 2 osv.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Stegring 1</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När bollen slås ger passningsspelaren order om vilken fot bollen skall tas emot med.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Stegring 2</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lägg till en boll.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Stegring 3</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Lyft motsatt hand i förhållande till passningsfot, mottag höger, lyft vänster arm, spela med väster lyft höger arm.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Stegring 4</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Några spelar udda och några jämnt. Hitta på varianter för att stimulera hjärna, ropa namn och håll exempel vis, gör större grupper och fler bollar.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Lyssna på instruktioner. Ha fokus. Överdriv rörelserna, prata högt och tydligt. Tryck till passningarna</a:t>
            </a:r>
            <a:endParaRPr kumimoji="0" lang="sv-SE" sz="1800" b="0" i="0" u="none" strike="noStrike" cap="none" normalizeH="0" baseline="0" dirty="0" smtClean="0">
              <a:ln>
                <a:noFill/>
              </a:ln>
              <a:solidFill>
                <a:schemeClr val="tx1"/>
              </a:solidFill>
              <a:effectLst/>
              <a:latin typeface="Arial" pitchFamily="34" charset="0"/>
            </a:endParaRPr>
          </a:p>
        </p:txBody>
      </p:sp>
      <p:sp>
        <p:nvSpPr>
          <p:cNvPr id="11" name="Rectangle 1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2" name="Rectangle 12"/>
          <p:cNvSpPr>
            <a:spLocks noChangeArrowheads="1"/>
          </p:cNvSpPr>
          <p:nvPr/>
        </p:nvSpPr>
        <p:spPr bwMode="auto">
          <a:xfrm>
            <a:off x="0" y="293385"/>
            <a:ext cx="4259499"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1"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800" b="1" i="0" u="none" strike="noStrike" cap="none" normalizeH="0" baseline="0" dirty="0" smtClean="0">
                <a:ln>
                  <a:noFill/>
                </a:ln>
                <a:solidFill>
                  <a:schemeClr val="tx1"/>
                </a:solidFill>
                <a:effectLst/>
                <a:latin typeface="Comic Sans MS" pitchFamily="66" charset="0"/>
              </a:rPr>
              <a:t>Övning  passningsövning med hjärnan</a:t>
            </a:r>
            <a:endParaRPr kumimoji="0" lang="sv-SE" sz="1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3" name="Rectangle 13"/>
          <p:cNvSpPr>
            <a:spLocks noChangeArrowheads="1"/>
          </p:cNvSpPr>
          <p:nvPr/>
        </p:nvSpPr>
        <p:spPr bwMode="auto">
          <a:xfrm>
            <a:off x="0" y="914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4" name="Rectangle 14"/>
          <p:cNvSpPr>
            <a:spLocks noChangeArrowheads="1"/>
          </p:cNvSpPr>
          <p:nvPr/>
        </p:nvSpPr>
        <p:spPr bwMode="auto">
          <a:xfrm>
            <a:off x="0" y="5419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5418389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 1" descr="fotbollsplan_1193088367_9575552.gif"/>
          <p:cNvPicPr/>
          <p:nvPr/>
        </p:nvPicPr>
        <p:blipFill>
          <a:blip r:embed="rId2" cstate="print"/>
          <a:stretch>
            <a:fillRect/>
          </a:stretch>
        </p:blipFill>
        <p:spPr>
          <a:xfrm rot="5400000">
            <a:off x="-104457" y="421957"/>
            <a:ext cx="507619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 name="AutoShape 2"/>
          <p:cNvSpPr>
            <a:spLocks noChangeShapeType="1"/>
          </p:cNvSpPr>
          <p:nvPr/>
        </p:nvSpPr>
        <p:spPr bwMode="auto">
          <a:xfrm flipV="1">
            <a:off x="2166938" y="2214563"/>
            <a:ext cx="0" cy="209550"/>
          </a:xfrm>
          <a:prstGeom prst="straightConnector1">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4" name="AutoShape 3"/>
          <p:cNvSpPr>
            <a:spLocks noChangeShapeType="1"/>
          </p:cNvSpPr>
          <p:nvPr/>
        </p:nvSpPr>
        <p:spPr bwMode="auto">
          <a:xfrm>
            <a:off x="2166938" y="2214563"/>
            <a:ext cx="609600" cy="0"/>
          </a:xfrm>
          <a:prstGeom prst="straightConnector1">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5" name="AutoShape 4"/>
          <p:cNvSpPr>
            <a:spLocks noChangeShapeType="1"/>
          </p:cNvSpPr>
          <p:nvPr/>
        </p:nvSpPr>
        <p:spPr bwMode="auto">
          <a:xfrm>
            <a:off x="2776538" y="2214563"/>
            <a:ext cx="0" cy="276225"/>
          </a:xfrm>
          <a:prstGeom prst="straightConnector1">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8"/>
          <p:cNvSpPr>
            <a:spLocks noChangeArrowheads="1"/>
          </p:cNvSpPr>
          <p:nvPr/>
        </p:nvSpPr>
        <p:spPr bwMode="auto">
          <a:xfrm>
            <a:off x="3168650" y="1681163"/>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6"/>
          <p:cNvSpPr>
            <a:spLocks noChangeArrowheads="1"/>
          </p:cNvSpPr>
          <p:nvPr/>
        </p:nvSpPr>
        <p:spPr bwMode="auto">
          <a:xfrm>
            <a:off x="2314575" y="966788"/>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9"/>
          <p:cNvSpPr>
            <a:spLocks noChangeArrowheads="1"/>
          </p:cNvSpPr>
          <p:nvPr/>
        </p:nvSpPr>
        <p:spPr bwMode="auto">
          <a:xfrm>
            <a:off x="2166938" y="1590675"/>
            <a:ext cx="119062"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7"/>
          <p:cNvSpPr>
            <a:spLocks noChangeArrowheads="1"/>
          </p:cNvSpPr>
          <p:nvPr/>
        </p:nvSpPr>
        <p:spPr bwMode="auto">
          <a:xfrm>
            <a:off x="2895600" y="2581275"/>
            <a:ext cx="119063"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5"/>
          <p:cNvSpPr>
            <a:spLocks noChangeArrowheads="1"/>
          </p:cNvSpPr>
          <p:nvPr/>
        </p:nvSpPr>
        <p:spPr bwMode="auto">
          <a:xfrm>
            <a:off x="2895600" y="2490788"/>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10"/>
          <p:cNvSpPr>
            <a:spLocks noChangeArrowheads="1"/>
          </p:cNvSpPr>
          <p:nvPr/>
        </p:nvSpPr>
        <p:spPr bwMode="auto">
          <a:xfrm>
            <a:off x="2063750" y="1590675"/>
            <a:ext cx="90488" cy="95250"/>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11"/>
          <p:cNvSpPr>
            <a:spLocks noChangeArrowheads="1"/>
          </p:cNvSpPr>
          <p:nvPr/>
        </p:nvSpPr>
        <p:spPr bwMode="auto">
          <a:xfrm>
            <a:off x="3286125" y="1685925"/>
            <a:ext cx="90488" cy="95250"/>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12"/>
          <p:cNvSpPr>
            <a:spLocks noChangeShapeType="1"/>
          </p:cNvSpPr>
          <p:nvPr/>
        </p:nvSpPr>
        <p:spPr bwMode="auto">
          <a:xfrm flipV="1">
            <a:off x="3014663" y="1909763"/>
            <a:ext cx="152400" cy="51435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Freeform 13"/>
          <p:cNvSpPr>
            <a:spLocks/>
          </p:cNvSpPr>
          <p:nvPr/>
        </p:nvSpPr>
        <p:spPr bwMode="auto">
          <a:xfrm>
            <a:off x="3286125" y="1685925"/>
            <a:ext cx="90488" cy="223838"/>
          </a:xfrm>
          <a:custGeom>
            <a:avLst/>
            <a:gdLst>
              <a:gd name="T0" fmla="*/ 0 w 143"/>
              <a:gd name="T1" fmla="*/ 0 h 353"/>
              <a:gd name="T2" fmla="*/ 143 w 143"/>
              <a:gd name="T3" fmla="*/ 278 h 353"/>
              <a:gd name="T4" fmla="*/ 0 w 143"/>
              <a:gd name="T5" fmla="*/ 353 h 353"/>
            </a:gdLst>
            <a:ahLst/>
            <a:cxnLst>
              <a:cxn ang="0">
                <a:pos x="T0" y="T1"/>
              </a:cxn>
              <a:cxn ang="0">
                <a:pos x="T2" y="T3"/>
              </a:cxn>
              <a:cxn ang="0">
                <a:pos x="T4" y="T5"/>
              </a:cxn>
            </a:cxnLst>
            <a:rect l="0" t="0" r="r" b="b"/>
            <a:pathLst>
              <a:path w="143" h="353">
                <a:moveTo>
                  <a:pt x="0" y="0"/>
                </a:moveTo>
                <a:cubicBezTo>
                  <a:pt x="71" y="109"/>
                  <a:pt x="143" y="219"/>
                  <a:pt x="143" y="278"/>
                </a:cubicBezTo>
                <a:cubicBezTo>
                  <a:pt x="143" y="337"/>
                  <a:pt x="24" y="341"/>
                  <a:pt x="0" y="353"/>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4"/>
          <p:cNvSpPr>
            <a:spLocks/>
          </p:cNvSpPr>
          <p:nvPr/>
        </p:nvSpPr>
        <p:spPr bwMode="auto">
          <a:xfrm>
            <a:off x="3003550" y="1590675"/>
            <a:ext cx="165100" cy="319088"/>
          </a:xfrm>
          <a:custGeom>
            <a:avLst/>
            <a:gdLst>
              <a:gd name="T0" fmla="*/ 259 w 259"/>
              <a:gd name="T1" fmla="*/ 503 h 503"/>
              <a:gd name="T2" fmla="*/ 18 w 259"/>
              <a:gd name="T3" fmla="*/ 300 h 503"/>
              <a:gd name="T4" fmla="*/ 153 w 259"/>
              <a:gd name="T5" fmla="*/ 286 h 503"/>
              <a:gd name="T6" fmla="*/ 259 w 259"/>
              <a:gd name="T7" fmla="*/ 0 h 503"/>
            </a:gdLst>
            <a:ahLst/>
            <a:cxnLst>
              <a:cxn ang="0">
                <a:pos x="T0" y="T1"/>
              </a:cxn>
              <a:cxn ang="0">
                <a:pos x="T2" y="T3"/>
              </a:cxn>
              <a:cxn ang="0">
                <a:pos x="T4" y="T5"/>
              </a:cxn>
              <a:cxn ang="0">
                <a:pos x="T6" y="T7"/>
              </a:cxn>
            </a:cxnLst>
            <a:rect l="0" t="0" r="r" b="b"/>
            <a:pathLst>
              <a:path w="259" h="503">
                <a:moveTo>
                  <a:pt x="259" y="503"/>
                </a:moveTo>
                <a:cubicBezTo>
                  <a:pt x="147" y="419"/>
                  <a:pt x="36" y="336"/>
                  <a:pt x="18" y="300"/>
                </a:cubicBezTo>
                <a:cubicBezTo>
                  <a:pt x="0" y="264"/>
                  <a:pt x="113" y="336"/>
                  <a:pt x="153" y="286"/>
                </a:cubicBezTo>
                <a:cubicBezTo>
                  <a:pt x="193" y="236"/>
                  <a:pt x="241" y="48"/>
                  <a:pt x="259" y="0"/>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AutoShape 15"/>
          <p:cNvSpPr>
            <a:spLocks noChangeShapeType="1"/>
          </p:cNvSpPr>
          <p:nvPr/>
        </p:nvSpPr>
        <p:spPr bwMode="auto">
          <a:xfrm flipH="1" flipV="1">
            <a:off x="3090863" y="966788"/>
            <a:ext cx="76200" cy="5715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Oval 16"/>
          <p:cNvSpPr>
            <a:spLocks noChangeArrowheads="1"/>
          </p:cNvSpPr>
          <p:nvPr/>
        </p:nvSpPr>
        <p:spPr bwMode="auto">
          <a:xfrm>
            <a:off x="2433638" y="2328863"/>
            <a:ext cx="90487" cy="95250"/>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Oval 17"/>
          <p:cNvSpPr>
            <a:spLocks noChangeArrowheads="1"/>
          </p:cNvSpPr>
          <p:nvPr/>
        </p:nvSpPr>
        <p:spPr bwMode="auto">
          <a:xfrm>
            <a:off x="2895600" y="966788"/>
            <a:ext cx="90488" cy="95250"/>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AutoShape 18"/>
          <p:cNvSpPr>
            <a:spLocks noChangeShapeType="1"/>
          </p:cNvSpPr>
          <p:nvPr/>
        </p:nvSpPr>
        <p:spPr bwMode="auto">
          <a:xfrm flipH="1">
            <a:off x="2433638" y="1590675"/>
            <a:ext cx="657225" cy="90488"/>
          </a:xfrm>
          <a:prstGeom prst="straightConnector1">
            <a:avLst/>
          </a:prstGeom>
          <a:noFill/>
          <a:ln w="12700">
            <a:solidFill>
              <a:srgbClr val="0000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AutoShape 19"/>
          <p:cNvSpPr>
            <a:spLocks noChangeShapeType="1"/>
          </p:cNvSpPr>
          <p:nvPr/>
        </p:nvSpPr>
        <p:spPr bwMode="auto">
          <a:xfrm flipH="1">
            <a:off x="2233613" y="1057275"/>
            <a:ext cx="133350" cy="366713"/>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Text Box 20"/>
          <p:cNvSpPr txBox="1">
            <a:spLocks noChangeArrowheads="1"/>
          </p:cNvSpPr>
          <p:nvPr/>
        </p:nvSpPr>
        <p:spPr bwMode="auto">
          <a:xfrm>
            <a:off x="5119689" y="457200"/>
            <a:ext cx="3916808" cy="5324475"/>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2 mål, 12-20 spelare, 20 bollar, 2 koner, 2 målvakter, yta 30-40 meter, bredd 15-20 m</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övningen startar med att bollen spelas från ett led till mittenspelaren som gör en vändning och ett avslut, just när skottet avlossas spelas nästa boll upp på motsatt sida, första spelaren som avslutas blir då försvarare och ställer om för att försöka blockera skott, när så nästa spelare skjuter gör denne samma omställning. Efter passning går spelare som slagit passningen avslutare och efter avslut ställer man sig sist i ledet bakom målet vilket man avslutat mot.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kontakt innan passningen slås, visa vart bollen skall spelas, vändning så snabbt som möjligt, ha bollen och kroppen mellan pressande spelare, avsluta med precision först, hårdhet i andra hand, snabb omställning, löpning bör ske framför för att förhindra skott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Starta med olika typer av vändningar utan omställningar med avslut, felvänd, båga ut, tillbakaspel osv. lägg sen till omställningarna efter vi jobbat med det tekniska, lägg in tävlingsmoment som antal blockade skott, antal mål, antal avslut på mål  </a:t>
            </a:r>
            <a:endParaRPr kumimoji="0" lang="sv-SE" sz="1800" b="0" i="0" u="none" strike="noStrike" cap="none" normalizeH="0" baseline="0" dirty="0" smtClean="0">
              <a:ln>
                <a:noFill/>
              </a:ln>
              <a:solidFill>
                <a:schemeClr val="tx1"/>
              </a:solidFill>
              <a:effectLst/>
              <a:latin typeface="Arial" pitchFamily="34" charset="0"/>
            </a:endParaRPr>
          </a:p>
        </p:txBody>
      </p:sp>
      <p:sp>
        <p:nvSpPr>
          <p:cNvPr id="22" name="Rectangle 2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3" name="Rectangle 23"/>
          <p:cNvSpPr>
            <a:spLocks noChangeArrowheads="1"/>
          </p:cNvSpPr>
          <p:nvPr/>
        </p:nvSpPr>
        <p:spPr bwMode="auto">
          <a:xfrm>
            <a:off x="0" y="87868"/>
            <a:ext cx="191110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Avsluts</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(Chelsea)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4" name="Rectangle 2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5" name="Rectangle 25"/>
          <p:cNvSpPr>
            <a:spLocks noChangeArrowheads="1"/>
          </p:cNvSpPr>
          <p:nvPr/>
        </p:nvSpPr>
        <p:spPr bwMode="auto">
          <a:xfrm>
            <a:off x="0" y="4991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41786990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251520" y="1412776"/>
          <a:ext cx="8712969" cy="5040557"/>
        </p:xfrm>
        <a:graphic>
          <a:graphicData uri="http://schemas.openxmlformats.org/drawingml/2006/table">
            <a:tbl>
              <a:tblPr/>
              <a:tblGrid>
                <a:gridCol w="623748"/>
                <a:gridCol w="155937"/>
                <a:gridCol w="165682"/>
                <a:gridCol w="165682"/>
                <a:gridCol w="146191"/>
                <a:gridCol w="146191"/>
                <a:gridCol w="146191"/>
                <a:gridCol w="155937"/>
                <a:gridCol w="165682"/>
                <a:gridCol w="136445"/>
                <a:gridCol w="146191"/>
                <a:gridCol w="136445"/>
                <a:gridCol w="146191"/>
                <a:gridCol w="155937"/>
                <a:gridCol w="155937"/>
                <a:gridCol w="136445"/>
                <a:gridCol w="155937"/>
                <a:gridCol w="126699"/>
                <a:gridCol w="155937"/>
                <a:gridCol w="155937"/>
                <a:gridCol w="155937"/>
                <a:gridCol w="155937"/>
                <a:gridCol w="155937"/>
                <a:gridCol w="155937"/>
                <a:gridCol w="155937"/>
                <a:gridCol w="146191"/>
                <a:gridCol w="165682"/>
                <a:gridCol w="155937"/>
                <a:gridCol w="155937"/>
                <a:gridCol w="165682"/>
                <a:gridCol w="155937"/>
                <a:gridCol w="155937"/>
                <a:gridCol w="155937"/>
                <a:gridCol w="155937"/>
                <a:gridCol w="165682"/>
                <a:gridCol w="165682"/>
                <a:gridCol w="155937"/>
                <a:gridCol w="155937"/>
                <a:gridCol w="155937"/>
                <a:gridCol w="155937"/>
                <a:gridCol w="155937"/>
                <a:gridCol w="155937"/>
                <a:gridCol w="155937"/>
                <a:gridCol w="155937"/>
                <a:gridCol w="165682"/>
                <a:gridCol w="155937"/>
                <a:gridCol w="155937"/>
                <a:gridCol w="155937"/>
                <a:gridCol w="155937"/>
                <a:gridCol w="175429"/>
                <a:gridCol w="165682"/>
                <a:gridCol w="165682"/>
                <a:gridCol w="165682"/>
              </a:tblGrid>
              <a:tr h="650394">
                <a:tc>
                  <a:txBody>
                    <a:bodyPr/>
                    <a:lstStyle/>
                    <a:p>
                      <a:pPr algn="l" fontAlgn="b"/>
                      <a:r>
                        <a:rPr lang="sv-SE" sz="700" b="1" i="0" u="none" strike="noStrike" dirty="0">
                          <a:solidFill>
                            <a:srgbClr val="000000"/>
                          </a:solidFill>
                          <a:latin typeface="Calibri"/>
                        </a:rPr>
                        <a:t>månad</a:t>
                      </a:r>
                    </a:p>
                  </a:txBody>
                  <a:tcPr marL="6783" marR="6783" marT="6783" marB="0" anchor="b">
                    <a:lnL>
                      <a:noFill/>
                    </a:lnL>
                    <a:lnR>
                      <a:noFill/>
                    </a:lnR>
                    <a:lnT>
                      <a:noFill/>
                    </a:lnT>
                    <a:lnB>
                      <a:noFill/>
                    </a:lnB>
                  </a:tcPr>
                </a:tc>
                <a:tc gridSpan="4">
                  <a:txBody>
                    <a:bodyPr/>
                    <a:lstStyle/>
                    <a:p>
                      <a:pPr algn="ctr" fontAlgn="b"/>
                      <a:r>
                        <a:rPr lang="sv-SE" sz="700" b="1" i="0" u="none" strike="noStrike" dirty="0">
                          <a:solidFill>
                            <a:srgbClr val="000000"/>
                          </a:solidFill>
                          <a:latin typeface="Calibri"/>
                        </a:rPr>
                        <a:t>januari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februari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mars</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april</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maj</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juni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juli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augusti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september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oktober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november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december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r>
              <a:tr h="487799">
                <a:tc>
                  <a:txBody>
                    <a:bodyPr/>
                    <a:lstStyle/>
                    <a:p>
                      <a:pPr algn="l" fontAlgn="b"/>
                      <a:r>
                        <a:rPr lang="sv-SE" sz="600" b="1" i="0" u="none" strike="noStrike" dirty="0">
                          <a:solidFill>
                            <a:srgbClr val="000000"/>
                          </a:solidFill>
                          <a:latin typeface="Calibri"/>
                        </a:rPr>
                        <a:t>vecka</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16</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52</a:t>
                      </a:r>
                    </a:p>
                  </a:txBody>
                  <a:tcPr marL="6783" marR="6783" marT="6783" marB="0" anchor="b">
                    <a:lnL>
                      <a:noFill/>
                    </a:lnL>
                    <a:lnR>
                      <a:noFill/>
                    </a:lnR>
                    <a:lnT>
                      <a:noFill/>
                    </a:lnT>
                    <a:lnB>
                      <a:noFill/>
                    </a:lnB>
                  </a:tcPr>
                </a:tc>
              </a:tr>
              <a:tr h="650394">
                <a:tc>
                  <a:txBody>
                    <a:bodyPr/>
                    <a:lstStyle/>
                    <a:p>
                      <a:pPr algn="l" fontAlgn="b"/>
                      <a:r>
                        <a:rPr lang="sv-SE" sz="600" b="1" i="0" u="none" strike="noStrike" dirty="0">
                          <a:solidFill>
                            <a:srgbClr val="000000"/>
                          </a:solidFill>
                          <a:latin typeface="Calibri"/>
                        </a:rPr>
                        <a:t>Moment</a:t>
                      </a: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Driva boll</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FF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FF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FF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Driva</a:t>
                      </a: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7">
                  <a:txBody>
                    <a:bodyPr/>
                    <a:lstStyle/>
                    <a:p>
                      <a:pPr algn="l" fontAlgn="b"/>
                      <a:r>
                        <a:rPr lang="sv-SE" sz="800" b="0" i="0" u="none" strike="noStrike" dirty="0">
                          <a:solidFill>
                            <a:srgbClr val="000000"/>
                          </a:solidFill>
                          <a:latin typeface="Calibri"/>
                        </a:rPr>
                        <a:t>Driva motstånd</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Driva boll</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FF00"/>
                    </a:solidFill>
                  </a:tcPr>
                </a:tc>
                <a:tc gridSpan="6">
                  <a:txBody>
                    <a:bodyPr/>
                    <a:lstStyle/>
                    <a:p>
                      <a:pPr algn="l" fontAlgn="b"/>
                      <a:r>
                        <a:rPr lang="sv-SE" sz="800" b="0" i="0" u="none" strike="noStrike" dirty="0">
                          <a:solidFill>
                            <a:srgbClr val="000000"/>
                          </a:solidFill>
                          <a:latin typeface="Calibri"/>
                        </a:rPr>
                        <a:t>Driva finta 1-1</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Finta 1-1 avslut</a:t>
                      </a:r>
                    </a:p>
                  </a:txBody>
                  <a:tcPr marL="6783" marR="6783" marT="6783" marB="0" anchor="b">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650394">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Spel 3-3</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Spel 3-3</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8">
                  <a:txBody>
                    <a:bodyPr/>
                    <a:lstStyle/>
                    <a:p>
                      <a:pPr algn="l" fontAlgn="b"/>
                      <a:r>
                        <a:rPr lang="sv-SE" sz="800" b="0" i="0" u="none" strike="noStrike" dirty="0">
                          <a:solidFill>
                            <a:srgbClr val="000000"/>
                          </a:solidFill>
                          <a:latin typeface="Calibri"/>
                        </a:rPr>
                        <a:t>Spel med varianter</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Spel 3-3</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gridSpan="4">
                  <a:txBody>
                    <a:bodyPr/>
                    <a:lstStyle/>
                    <a:p>
                      <a:pPr algn="l" fontAlgn="b"/>
                      <a:r>
                        <a:rPr lang="sv-SE" sz="800" b="0" i="0" u="none" strike="noStrike" dirty="0">
                          <a:solidFill>
                            <a:srgbClr val="000000"/>
                          </a:solidFill>
                          <a:latin typeface="Calibri"/>
                        </a:rPr>
                        <a:t>Spel 3-3 </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3-3+1 öka ytan</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650394">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3">
                  <a:txBody>
                    <a:bodyPr/>
                    <a:lstStyle/>
                    <a:p>
                      <a:pPr algn="l" fontAlgn="ctr"/>
                      <a:r>
                        <a:rPr lang="sv-SE" sz="800" b="0" i="0" u="none" strike="noStrike" dirty="0">
                          <a:solidFill>
                            <a:srgbClr val="000000"/>
                          </a:solidFill>
                          <a:latin typeface="Calibri"/>
                        </a:rPr>
                        <a:t>Avslut</a:t>
                      </a:r>
                    </a:p>
                  </a:txBody>
                  <a:tcPr marL="6783" marR="6783" marT="6783" marB="0" anchor="ctr">
                    <a:lnL>
                      <a:noFill/>
                    </a:lnL>
                    <a:lnR>
                      <a:noFill/>
                    </a:lnR>
                    <a:lnT>
                      <a:noFill/>
                    </a:lnT>
                    <a:lnB>
                      <a:noFill/>
                    </a:lnB>
                    <a:solidFill>
                      <a:srgbClr val="95B3D7"/>
                    </a:solidFill>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95B3D7"/>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Vrist avslut</a:t>
                      </a:r>
                    </a:p>
                  </a:txBody>
                  <a:tcPr marL="6783" marR="6783" marT="6783" marB="0" anchor="b">
                    <a:lnL>
                      <a:noFill/>
                    </a:lnL>
                    <a:lnR>
                      <a:noFill/>
                    </a:lnR>
                    <a:lnT>
                      <a:noFill/>
                    </a:lnT>
                    <a:lnB>
                      <a:noFill/>
                    </a:lnB>
                    <a:solidFill>
                      <a:srgbClr val="93CDDD"/>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l" fontAlgn="b"/>
                      <a:r>
                        <a:rPr lang="sv-SE" sz="800" b="0" i="0" u="none" strike="noStrike" dirty="0">
                          <a:solidFill>
                            <a:srgbClr val="000000"/>
                          </a:solidFill>
                          <a:latin typeface="Calibri"/>
                        </a:rPr>
                        <a:t>Bredsidor</a:t>
                      </a:r>
                    </a:p>
                  </a:txBody>
                  <a:tcPr marL="6783" marR="6783" marT="6783" marB="0" anchor="b">
                    <a:lnL>
                      <a:noFill/>
                    </a:lnL>
                    <a:lnR>
                      <a:noFill/>
                    </a:lnR>
                    <a:lnT>
                      <a:noFill/>
                    </a:lnT>
                    <a:lnB>
                      <a:noFill/>
                    </a:lnB>
                    <a:solidFill>
                      <a:srgbClr val="1F497D"/>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1F497D"/>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Bredsida lång</a:t>
                      </a:r>
                    </a:p>
                  </a:txBody>
                  <a:tcPr marL="6783" marR="6783" marT="6783" marB="0" anchor="b">
                    <a:lnL>
                      <a:noFill/>
                    </a:lnL>
                    <a:lnR>
                      <a:noFill/>
                    </a:lnR>
                    <a:lnT>
                      <a:noFill/>
                    </a:lnT>
                    <a:lnB>
                      <a:noFill/>
                    </a:lnB>
                    <a:solidFill>
                      <a:srgbClr val="1F497D"/>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650394">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Mottag insida</a:t>
                      </a:r>
                    </a:p>
                  </a:txBody>
                  <a:tcPr marL="6783" marR="6783" marT="6783" marB="0" anchor="b">
                    <a:lnL>
                      <a:noFill/>
                    </a:lnL>
                    <a:lnR>
                      <a:noFill/>
                    </a:lnR>
                    <a:lnT>
                      <a:noFill/>
                    </a:lnT>
                    <a:lnB>
                      <a:noFill/>
                    </a:lnB>
                    <a:solidFill>
                      <a:srgbClr val="C0504D"/>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6">
                  <a:txBody>
                    <a:bodyPr/>
                    <a:lstStyle/>
                    <a:p>
                      <a:pPr algn="l" fontAlgn="b"/>
                      <a:r>
                        <a:rPr lang="sv-SE" sz="800" b="0" i="0" u="none" strike="noStrike" dirty="0">
                          <a:solidFill>
                            <a:srgbClr val="000000"/>
                          </a:solidFill>
                          <a:latin typeface="Calibri"/>
                        </a:rPr>
                        <a:t>Mottag </a:t>
                      </a:r>
                      <a:r>
                        <a:rPr lang="sv-SE" sz="800" b="0" i="0" u="none" strike="noStrike" dirty="0" smtClean="0">
                          <a:solidFill>
                            <a:srgbClr val="000000"/>
                          </a:solidFill>
                          <a:latin typeface="Calibri"/>
                        </a:rPr>
                        <a:t>halvvänd</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C0504D"/>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650394">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650394">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bl>
          </a:graphicData>
        </a:graphic>
      </p:graphicFrame>
      <p:sp>
        <p:nvSpPr>
          <p:cNvPr id="5"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Årsöversikt</a:t>
            </a:r>
            <a:r>
              <a:rPr kumimoji="0" lang="sv-SE" sz="4400" b="0" i="0" u="none" strike="noStrike" kern="1200" cap="none" spc="0" normalizeH="0" noProof="0" dirty="0" smtClean="0">
                <a:ln>
                  <a:noFill/>
                </a:ln>
                <a:solidFill>
                  <a:schemeClr val="tx1"/>
                </a:solidFill>
                <a:effectLst/>
                <a:uLnTx/>
                <a:uFillTx/>
                <a:latin typeface="+mj-lt"/>
                <a:ea typeface="+mj-ea"/>
                <a:cs typeface="+mj-cs"/>
              </a:rPr>
              <a:t> </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1138562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Praktisk träningsguide</a:t>
            </a:r>
            <a:endParaRPr lang="sv-SE" dirty="0"/>
          </a:p>
        </p:txBody>
      </p:sp>
      <p:sp>
        <p:nvSpPr>
          <p:cNvPr id="3" name="Underrubrik 2"/>
          <p:cNvSpPr>
            <a:spLocks noGrp="1"/>
          </p:cNvSpPr>
          <p:nvPr>
            <p:ph type="subTitle" idx="1"/>
          </p:nvPr>
        </p:nvSpPr>
        <p:spPr/>
        <p:txBody>
          <a:bodyPr/>
          <a:lstStyle/>
          <a:p>
            <a:r>
              <a:rPr lang="sv-SE" dirty="0" smtClean="0"/>
              <a:t>För 9-10 år </a:t>
            </a:r>
            <a:endParaRPr lang="sv-SE" dirty="0"/>
          </a:p>
        </p:txBody>
      </p:sp>
    </p:spTree>
    <p:extLst>
      <p:ext uri="{BB962C8B-B14F-4D97-AF65-F5344CB8AC3E}">
        <p14:creationId xmlns:p14="http://schemas.microsoft.com/office/powerpoint/2010/main" val="9986899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Olika fokusområden som vi alltid skall ha med i träningen</a:t>
            </a:r>
            <a:endParaRPr lang="sv-SE" dirty="0"/>
          </a:p>
        </p:txBody>
      </p:sp>
      <p:sp>
        <p:nvSpPr>
          <p:cNvPr id="3" name="Platshållare för innehåll 2"/>
          <p:cNvSpPr>
            <a:spLocks noGrp="1"/>
          </p:cNvSpPr>
          <p:nvPr>
            <p:ph idx="1"/>
          </p:nvPr>
        </p:nvSpPr>
        <p:spPr/>
        <p:txBody>
          <a:bodyPr/>
          <a:lstStyle/>
          <a:p>
            <a:r>
              <a:rPr lang="sv-SE" dirty="0" smtClean="0"/>
              <a:t>Koordination utförs med  boll i uppvärmningen undantaget stegen men där lägger vi ner max 5 min per träning</a:t>
            </a:r>
          </a:p>
          <a:p>
            <a:r>
              <a:rPr lang="sv-SE" dirty="0" smtClean="0"/>
              <a:t>Smidighet  utförs med boll i uppvärmningen</a:t>
            </a:r>
          </a:p>
          <a:p>
            <a:r>
              <a:rPr lang="sv-SE" dirty="0" smtClean="0"/>
              <a:t>Spel i olika former men rekommendationen är 4-4 med 2 mål på ytorna 16*24 meter och ca 50% av träningen skall vara spel</a:t>
            </a:r>
            <a:endParaRPr lang="sv-SE" dirty="0"/>
          </a:p>
        </p:txBody>
      </p:sp>
    </p:spTree>
    <p:extLst>
      <p:ext uri="{BB962C8B-B14F-4D97-AF65-F5344CB8AC3E}">
        <p14:creationId xmlns:p14="http://schemas.microsoft.com/office/powerpoint/2010/main" val="31593358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Fysisk träning för 9-10 åringar: Koordination, rörlighet och smidighet</a:t>
            </a:r>
            <a:endParaRPr lang="sv-SE" dirty="0"/>
          </a:p>
        </p:txBody>
      </p:sp>
      <p:sp>
        <p:nvSpPr>
          <p:cNvPr id="3" name="Platshållare för innehåll 2"/>
          <p:cNvSpPr>
            <a:spLocks noGrp="1"/>
          </p:cNvSpPr>
          <p:nvPr>
            <p:ph idx="1"/>
          </p:nvPr>
        </p:nvSpPr>
        <p:spPr/>
        <p:txBody>
          <a:bodyPr/>
          <a:lstStyle/>
          <a:p>
            <a:r>
              <a:rPr lang="sv-SE" dirty="0" smtClean="0"/>
              <a:t>Skall ingå i varje uppvärmningsfas, viktigare att göra rätt än att göra det snabbt</a:t>
            </a:r>
          </a:p>
          <a:p>
            <a:r>
              <a:rPr lang="sv-SE" dirty="0" smtClean="0"/>
              <a:t>Löpskolning, rätt teknik i  medeltempo</a:t>
            </a:r>
          </a:p>
          <a:p>
            <a:r>
              <a:rPr lang="sv-SE" dirty="0" smtClean="0"/>
              <a:t>Lek och rörlighet</a:t>
            </a:r>
          </a:p>
          <a:p>
            <a:r>
              <a:rPr lang="sv-SE" dirty="0" smtClean="0"/>
              <a:t>Snabba fötter med koner eller stegar, bygg agilitybanor</a:t>
            </a:r>
          </a:p>
          <a:p>
            <a:r>
              <a:rPr lang="sv-SE" dirty="0" smtClean="0"/>
              <a:t>Separata övningar finns </a:t>
            </a:r>
          </a:p>
          <a:p>
            <a:endParaRPr lang="sv-SE" dirty="0"/>
          </a:p>
        </p:txBody>
      </p:sp>
    </p:spTree>
    <p:extLst>
      <p:ext uri="{BB962C8B-B14F-4D97-AF65-F5344CB8AC3E}">
        <p14:creationId xmlns:p14="http://schemas.microsoft.com/office/powerpoint/2010/main" val="1196816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1 Vecka 2-8</a:t>
            </a:r>
            <a:endParaRPr lang="sv-SE" dirty="0"/>
          </a:p>
        </p:txBody>
      </p:sp>
      <p:sp>
        <p:nvSpPr>
          <p:cNvPr id="3" name="Platshållare för innehåll 2"/>
          <p:cNvSpPr>
            <a:spLocks noGrp="1"/>
          </p:cNvSpPr>
          <p:nvPr>
            <p:ph idx="1"/>
          </p:nvPr>
        </p:nvSpPr>
        <p:spPr/>
        <p:txBody>
          <a:bodyPr/>
          <a:lstStyle/>
          <a:p>
            <a:r>
              <a:rPr lang="sv-SE" dirty="0" smtClean="0"/>
              <a:t>Driva boll med olika delar av foten och flytta bollen mot en bestämd riktning och med rätt hårdhet (känsla)</a:t>
            </a:r>
          </a:p>
          <a:p>
            <a:r>
              <a:rPr lang="sv-SE" dirty="0" smtClean="0"/>
              <a:t>Spelmoment 4-4 och 2 mål med målvakter</a:t>
            </a:r>
          </a:p>
          <a:p>
            <a:r>
              <a:rPr lang="sv-SE" dirty="0" smtClean="0"/>
              <a:t>Bredsidor och mottag</a:t>
            </a:r>
            <a:endParaRPr lang="sv-SE" dirty="0"/>
          </a:p>
        </p:txBody>
      </p:sp>
    </p:spTree>
    <p:extLst>
      <p:ext uri="{BB962C8B-B14F-4D97-AF65-F5344CB8AC3E}">
        <p14:creationId xmlns:p14="http://schemas.microsoft.com/office/powerpoint/2010/main" val="4681146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0" y="457200"/>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p:cNvSpPr>
            <a:spLocks noChangeArrowheads="1"/>
          </p:cNvSpPr>
          <p:nvPr/>
        </p:nvSpPr>
        <p:spPr bwMode="auto">
          <a:xfrm>
            <a:off x="2128838" y="283845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5"/>
          <p:cNvSpPr>
            <a:spLocks noChangeArrowheads="1"/>
          </p:cNvSpPr>
          <p:nvPr/>
        </p:nvSpPr>
        <p:spPr bwMode="auto">
          <a:xfrm>
            <a:off x="2128838" y="311150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2"/>
          <p:cNvSpPr>
            <a:spLocks noChangeArrowheads="1"/>
          </p:cNvSpPr>
          <p:nvPr/>
        </p:nvSpPr>
        <p:spPr bwMode="auto">
          <a:xfrm>
            <a:off x="2328863" y="2930525"/>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3"/>
          <p:cNvSpPr>
            <a:spLocks noChangeArrowheads="1"/>
          </p:cNvSpPr>
          <p:nvPr/>
        </p:nvSpPr>
        <p:spPr bwMode="auto">
          <a:xfrm>
            <a:off x="1924050" y="29305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7"/>
          <p:cNvSpPr>
            <a:spLocks noChangeArrowheads="1"/>
          </p:cNvSpPr>
          <p:nvPr/>
        </p:nvSpPr>
        <p:spPr bwMode="auto">
          <a:xfrm>
            <a:off x="2566988" y="2930525"/>
            <a:ext cx="90487"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6"/>
          <p:cNvSpPr>
            <a:spLocks noChangeArrowheads="1"/>
          </p:cNvSpPr>
          <p:nvPr/>
        </p:nvSpPr>
        <p:spPr bwMode="auto">
          <a:xfrm>
            <a:off x="1704975" y="29257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Freeform 8"/>
          <p:cNvSpPr>
            <a:spLocks/>
          </p:cNvSpPr>
          <p:nvPr/>
        </p:nvSpPr>
        <p:spPr bwMode="auto">
          <a:xfrm>
            <a:off x="1774825" y="3021013"/>
            <a:ext cx="355600" cy="252412"/>
          </a:xfrm>
          <a:custGeom>
            <a:avLst/>
            <a:gdLst>
              <a:gd name="T0" fmla="*/ 34 w 559"/>
              <a:gd name="T1" fmla="*/ 0 h 398"/>
              <a:gd name="T2" fmla="*/ 34 w 559"/>
              <a:gd name="T3" fmla="*/ 143 h 398"/>
              <a:gd name="T4" fmla="*/ 236 w 559"/>
              <a:gd name="T5" fmla="*/ 143 h 398"/>
              <a:gd name="T6" fmla="*/ 236 w 559"/>
              <a:gd name="T7" fmla="*/ 286 h 398"/>
              <a:gd name="T8" fmla="*/ 559 w 559"/>
              <a:gd name="T9" fmla="*/ 398 h 398"/>
            </a:gdLst>
            <a:ahLst/>
            <a:cxnLst>
              <a:cxn ang="0">
                <a:pos x="T0" y="T1"/>
              </a:cxn>
              <a:cxn ang="0">
                <a:pos x="T2" y="T3"/>
              </a:cxn>
              <a:cxn ang="0">
                <a:pos x="T4" y="T5"/>
              </a:cxn>
              <a:cxn ang="0">
                <a:pos x="T6" y="T7"/>
              </a:cxn>
              <a:cxn ang="0">
                <a:pos x="T8" y="T9"/>
              </a:cxn>
            </a:cxnLst>
            <a:rect l="0" t="0" r="r" b="b"/>
            <a:pathLst>
              <a:path w="559" h="398">
                <a:moveTo>
                  <a:pt x="34" y="0"/>
                </a:moveTo>
                <a:cubicBezTo>
                  <a:pt x="17" y="59"/>
                  <a:pt x="0" y="119"/>
                  <a:pt x="34" y="143"/>
                </a:cubicBezTo>
                <a:cubicBezTo>
                  <a:pt x="68" y="167"/>
                  <a:pt x="202" y="119"/>
                  <a:pt x="236" y="143"/>
                </a:cubicBezTo>
                <a:cubicBezTo>
                  <a:pt x="270" y="167"/>
                  <a:pt x="182" y="243"/>
                  <a:pt x="236" y="286"/>
                </a:cubicBezTo>
                <a:cubicBezTo>
                  <a:pt x="290" y="329"/>
                  <a:pt x="505" y="379"/>
                  <a:pt x="559" y="398"/>
                </a:cubicBezTo>
              </a:path>
            </a:pathLst>
          </a:custGeom>
          <a:noFill/>
          <a:ln w="9525">
            <a:solidFill>
              <a:srgbClr val="000000"/>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Freeform 9"/>
          <p:cNvSpPr>
            <a:spLocks/>
          </p:cNvSpPr>
          <p:nvPr/>
        </p:nvSpPr>
        <p:spPr bwMode="auto">
          <a:xfrm>
            <a:off x="2219325" y="2749550"/>
            <a:ext cx="371475" cy="180975"/>
          </a:xfrm>
          <a:custGeom>
            <a:avLst/>
            <a:gdLst>
              <a:gd name="T0" fmla="*/ 547 w 586"/>
              <a:gd name="T1" fmla="*/ 284 h 284"/>
              <a:gd name="T2" fmla="*/ 547 w 586"/>
              <a:gd name="T3" fmla="*/ 141 h 284"/>
              <a:gd name="T4" fmla="*/ 315 w 586"/>
              <a:gd name="T5" fmla="*/ 277 h 284"/>
              <a:gd name="T6" fmla="*/ 315 w 586"/>
              <a:gd name="T7" fmla="*/ 141 h 284"/>
              <a:gd name="T8" fmla="*/ 0 w 586"/>
              <a:gd name="T9" fmla="*/ 0 h 284"/>
            </a:gdLst>
            <a:ahLst/>
            <a:cxnLst>
              <a:cxn ang="0">
                <a:pos x="T0" y="T1"/>
              </a:cxn>
              <a:cxn ang="0">
                <a:pos x="T2" y="T3"/>
              </a:cxn>
              <a:cxn ang="0">
                <a:pos x="T4" y="T5"/>
              </a:cxn>
              <a:cxn ang="0">
                <a:pos x="T6" y="T7"/>
              </a:cxn>
              <a:cxn ang="0">
                <a:pos x="T8" y="T9"/>
              </a:cxn>
            </a:cxnLst>
            <a:rect l="0" t="0" r="r" b="b"/>
            <a:pathLst>
              <a:path w="586" h="284">
                <a:moveTo>
                  <a:pt x="547" y="284"/>
                </a:moveTo>
                <a:cubicBezTo>
                  <a:pt x="566" y="213"/>
                  <a:pt x="586" y="142"/>
                  <a:pt x="547" y="141"/>
                </a:cubicBezTo>
                <a:cubicBezTo>
                  <a:pt x="508" y="140"/>
                  <a:pt x="354" y="277"/>
                  <a:pt x="315" y="277"/>
                </a:cubicBezTo>
                <a:cubicBezTo>
                  <a:pt x="276" y="277"/>
                  <a:pt x="368" y="187"/>
                  <a:pt x="315" y="141"/>
                </a:cubicBezTo>
                <a:cubicBezTo>
                  <a:pt x="262" y="95"/>
                  <a:pt x="131" y="47"/>
                  <a:pt x="0" y="0"/>
                </a:cubicBezTo>
              </a:path>
            </a:pathLst>
          </a:custGeom>
          <a:noFill/>
          <a:ln w="9525">
            <a:solidFill>
              <a:srgbClr val="000000"/>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2" name="Text Box 10"/>
          <p:cNvSpPr txBox="1">
            <a:spLocks noChangeArrowheads="1"/>
          </p:cNvSpPr>
          <p:nvPr/>
        </p:nvSpPr>
        <p:spPr bwMode="auto">
          <a:xfrm>
            <a:off x="4700589" y="457200"/>
            <a:ext cx="4335907" cy="6029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4 koner och två bollar per 2 spelare, 1 ½ meter mellan i rombform enligt skiss.</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 och Variationer: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Spelarna står framför boll och jobbar med snabba fötter, på tränarens anvisning går spelaren antingen åt höger eller vänster. Ex vis kan spelaren göra en kroppsfint åt vänster innan den går åt höger. Medans spelaren kör snabba fötter ger tränaren instruktion: </a:t>
            </a:r>
            <a:r>
              <a:rPr kumimoji="0" lang="sv-SE" sz="1100" b="0" i="1" u="none" strike="noStrike" cap="none" normalizeH="0" baseline="0" dirty="0" smtClean="0">
                <a:ln>
                  <a:noFill/>
                </a:ln>
                <a:solidFill>
                  <a:schemeClr val="tx1"/>
                </a:solidFill>
                <a:effectLst/>
                <a:latin typeface="Arial" pitchFamily="34" charset="0"/>
                <a:ea typeface="Calibri" pitchFamily="34" charset="0"/>
                <a:cs typeface="Arial" pitchFamily="34" charset="0"/>
              </a:rPr>
              <a:t>Kroppsfint och flytta boll med utsida: HÖGER</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Nu gör spelaren en kroppsfint åt vänster och flyttar bollen åt höger med utsida fot, stanna bollen framför nästa kon, kör snabba fötter och inväntar tränarens instruktioner.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2</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Två kroppsfinter flytta boll.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3</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2 touch med sulorna flytta boll.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4: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 touch med knäna flytta boll.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5</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Sula bollen inåt med höger, flytta bollen med höger utsida.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6</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Översteg med högerfot utifrån och in, flytta bollen med höger utsida åt höger.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7</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Översteg med högern inifrån och över bollen flytta bollen med vänster utsida åt vänster.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8</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Flytta bollen en gång inåt med fotens insida för att sen flytta bollen med andra fotens insida åt endera håll.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9</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Insida utsida med samma fot.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10</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Översteg framför bollen(saxa) flytta boll. </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Steg 11</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Trixa och på signal dämpa bollen åt endera håll. Variationerna kan vara många, använd fantasin. Flera av momenten kan göras flera gången ex vis tre kroppsfinter eller fyra touch med sulan osv.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Bollen nära fötterna hela tiden. Ha som mål att nå framför andra konen med en touch. Låg tyngdpunkt vid sidoförflyttningarna. Ut med armarna från kroppen. Överdriv finter och rörelser. Ha fokus genom hela övningen och lyssna på instruktionerna. </a:t>
            </a:r>
            <a:endParaRPr kumimoji="0" lang="sv-SE" sz="1800" b="0" i="0" u="none" strike="noStrike" cap="none" normalizeH="0" baseline="0" dirty="0" smtClean="0">
              <a:ln>
                <a:noFill/>
              </a:ln>
              <a:solidFill>
                <a:schemeClr val="tx1"/>
              </a:solidFill>
              <a:effectLst/>
              <a:latin typeface="Arial" pitchFamily="34" charset="0"/>
            </a:endParaRPr>
          </a:p>
        </p:txBody>
      </p:sp>
      <p:sp>
        <p:nvSpPr>
          <p:cNvPr id="13" name="Rectangle 11"/>
          <p:cNvSpPr>
            <a:spLocks noChangeArrowheads="1"/>
          </p:cNvSpPr>
          <p:nvPr/>
        </p:nvSpPr>
        <p:spPr bwMode="auto">
          <a:xfrm>
            <a:off x="0" y="-40704"/>
            <a:ext cx="2356735"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Övning  driva boll med en touch</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4" name="Rectangle 12"/>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5" name="Rectangle 13"/>
          <p:cNvSpPr>
            <a:spLocks noChangeArrowheads="1"/>
          </p:cNvSpPr>
          <p:nvPr/>
        </p:nvSpPr>
        <p:spPr bwMode="auto">
          <a:xfrm>
            <a:off x="0" y="4962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7701712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121444" y="373529"/>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2"/>
          <p:cNvSpPr>
            <a:spLocks/>
          </p:cNvSpPr>
          <p:nvPr/>
        </p:nvSpPr>
        <p:spPr bwMode="auto">
          <a:xfrm>
            <a:off x="1232694" y="964002"/>
            <a:ext cx="942975" cy="520700"/>
          </a:xfrm>
          <a:custGeom>
            <a:avLst/>
            <a:gdLst>
              <a:gd name="T0" fmla="*/ 102 w 1484"/>
              <a:gd name="T1" fmla="*/ 541 h 821"/>
              <a:gd name="T2" fmla="*/ 27 w 1484"/>
              <a:gd name="T3" fmla="*/ 419 h 821"/>
              <a:gd name="T4" fmla="*/ 267 w 1484"/>
              <a:gd name="T5" fmla="*/ 419 h 821"/>
              <a:gd name="T6" fmla="*/ 267 w 1484"/>
              <a:gd name="T7" fmla="*/ 105 h 821"/>
              <a:gd name="T8" fmla="*/ 537 w 1484"/>
              <a:gd name="T9" fmla="*/ 180 h 821"/>
              <a:gd name="T10" fmla="*/ 537 w 1484"/>
              <a:gd name="T11" fmla="*/ 15 h 821"/>
              <a:gd name="T12" fmla="*/ 822 w 1484"/>
              <a:gd name="T13" fmla="*/ 210 h 821"/>
              <a:gd name="T14" fmla="*/ 987 w 1484"/>
              <a:gd name="T15" fmla="*/ 15 h 821"/>
              <a:gd name="T16" fmla="*/ 1062 w 1484"/>
              <a:gd name="T17" fmla="*/ 300 h 821"/>
              <a:gd name="T18" fmla="*/ 1287 w 1484"/>
              <a:gd name="T19" fmla="*/ 240 h 821"/>
              <a:gd name="T20" fmla="*/ 1302 w 1484"/>
              <a:gd name="T21" fmla="*/ 541 h 821"/>
              <a:gd name="T22" fmla="*/ 1437 w 1484"/>
              <a:gd name="T23" fmla="*/ 541 h 821"/>
              <a:gd name="T24" fmla="*/ 1437 w 1484"/>
              <a:gd name="T25" fmla="*/ 781 h 821"/>
              <a:gd name="T26" fmla="*/ 1152 w 1484"/>
              <a:gd name="T27" fmla="*/ 781 h 821"/>
              <a:gd name="T28" fmla="*/ 1062 w 1484"/>
              <a:gd name="T29" fmla="*/ 781 h 821"/>
              <a:gd name="T30" fmla="*/ 897 w 1484"/>
              <a:gd name="T31" fmla="*/ 638 h 821"/>
              <a:gd name="T32" fmla="*/ 822 w 1484"/>
              <a:gd name="T33" fmla="*/ 684 h 821"/>
              <a:gd name="T34" fmla="*/ 717 w 1484"/>
              <a:gd name="T35" fmla="*/ 781 h 821"/>
              <a:gd name="T36" fmla="*/ 617 w 1484"/>
              <a:gd name="T37" fmla="*/ 781 h 821"/>
              <a:gd name="T38" fmla="*/ 617 w 1484"/>
              <a:gd name="T39" fmla="*/ 638 h 821"/>
              <a:gd name="T40" fmla="*/ 417 w 1484"/>
              <a:gd name="T41" fmla="*/ 781 h 821"/>
              <a:gd name="T42" fmla="*/ 267 w 1484"/>
              <a:gd name="T43" fmla="*/ 684 h 821"/>
              <a:gd name="T44" fmla="*/ 267 w 1484"/>
              <a:gd name="T45" fmla="*/ 781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84" h="821">
                <a:moveTo>
                  <a:pt x="102" y="541"/>
                </a:moveTo>
                <a:cubicBezTo>
                  <a:pt x="51" y="490"/>
                  <a:pt x="0" y="439"/>
                  <a:pt x="27" y="419"/>
                </a:cubicBezTo>
                <a:cubicBezTo>
                  <a:pt x="54" y="399"/>
                  <a:pt x="227" y="471"/>
                  <a:pt x="267" y="419"/>
                </a:cubicBezTo>
                <a:cubicBezTo>
                  <a:pt x="307" y="367"/>
                  <a:pt x="222" y="145"/>
                  <a:pt x="267" y="105"/>
                </a:cubicBezTo>
                <a:cubicBezTo>
                  <a:pt x="312" y="65"/>
                  <a:pt x="492" y="195"/>
                  <a:pt x="537" y="180"/>
                </a:cubicBezTo>
                <a:cubicBezTo>
                  <a:pt x="582" y="165"/>
                  <a:pt x="490" y="10"/>
                  <a:pt x="537" y="15"/>
                </a:cubicBezTo>
                <a:cubicBezTo>
                  <a:pt x="584" y="20"/>
                  <a:pt x="747" y="210"/>
                  <a:pt x="822" y="210"/>
                </a:cubicBezTo>
                <a:cubicBezTo>
                  <a:pt x="897" y="210"/>
                  <a:pt x="947" y="0"/>
                  <a:pt x="987" y="15"/>
                </a:cubicBezTo>
                <a:cubicBezTo>
                  <a:pt x="1027" y="30"/>
                  <a:pt x="1012" y="262"/>
                  <a:pt x="1062" y="300"/>
                </a:cubicBezTo>
                <a:cubicBezTo>
                  <a:pt x="1112" y="338"/>
                  <a:pt x="1247" y="200"/>
                  <a:pt x="1287" y="240"/>
                </a:cubicBezTo>
                <a:cubicBezTo>
                  <a:pt x="1327" y="280"/>
                  <a:pt x="1277" y="491"/>
                  <a:pt x="1302" y="541"/>
                </a:cubicBezTo>
                <a:cubicBezTo>
                  <a:pt x="1327" y="591"/>
                  <a:pt x="1415" y="501"/>
                  <a:pt x="1437" y="541"/>
                </a:cubicBezTo>
                <a:cubicBezTo>
                  <a:pt x="1459" y="581"/>
                  <a:pt x="1484" y="741"/>
                  <a:pt x="1437" y="781"/>
                </a:cubicBezTo>
                <a:cubicBezTo>
                  <a:pt x="1390" y="821"/>
                  <a:pt x="1214" y="781"/>
                  <a:pt x="1152" y="781"/>
                </a:cubicBezTo>
                <a:cubicBezTo>
                  <a:pt x="1090" y="781"/>
                  <a:pt x="1105" y="805"/>
                  <a:pt x="1062" y="781"/>
                </a:cubicBezTo>
                <a:cubicBezTo>
                  <a:pt x="1019" y="757"/>
                  <a:pt x="937" y="654"/>
                  <a:pt x="897" y="638"/>
                </a:cubicBezTo>
                <a:cubicBezTo>
                  <a:pt x="857" y="622"/>
                  <a:pt x="852" y="660"/>
                  <a:pt x="822" y="684"/>
                </a:cubicBezTo>
                <a:cubicBezTo>
                  <a:pt x="792" y="708"/>
                  <a:pt x="751" y="765"/>
                  <a:pt x="717" y="781"/>
                </a:cubicBezTo>
                <a:cubicBezTo>
                  <a:pt x="683" y="797"/>
                  <a:pt x="634" y="805"/>
                  <a:pt x="617" y="781"/>
                </a:cubicBezTo>
                <a:cubicBezTo>
                  <a:pt x="600" y="757"/>
                  <a:pt x="650" y="638"/>
                  <a:pt x="617" y="638"/>
                </a:cubicBezTo>
                <a:cubicBezTo>
                  <a:pt x="584" y="638"/>
                  <a:pt x="475" y="773"/>
                  <a:pt x="417" y="781"/>
                </a:cubicBezTo>
                <a:cubicBezTo>
                  <a:pt x="359" y="789"/>
                  <a:pt x="292" y="684"/>
                  <a:pt x="267" y="684"/>
                </a:cubicBezTo>
                <a:cubicBezTo>
                  <a:pt x="242" y="684"/>
                  <a:pt x="254" y="732"/>
                  <a:pt x="267" y="781"/>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5" name="Freeform 3"/>
          <p:cNvSpPr>
            <a:spLocks/>
          </p:cNvSpPr>
          <p:nvPr/>
        </p:nvSpPr>
        <p:spPr bwMode="auto">
          <a:xfrm>
            <a:off x="815635" y="1620838"/>
            <a:ext cx="404813" cy="1035050"/>
          </a:xfrm>
          <a:custGeom>
            <a:avLst/>
            <a:gdLst>
              <a:gd name="T0" fmla="*/ 212 w 637"/>
              <a:gd name="T1" fmla="*/ 1630 h 1630"/>
              <a:gd name="T2" fmla="*/ 287 w 637"/>
              <a:gd name="T3" fmla="*/ 1487 h 1630"/>
              <a:gd name="T4" fmla="*/ 122 w 637"/>
              <a:gd name="T5" fmla="*/ 1367 h 1630"/>
              <a:gd name="T6" fmla="*/ 287 w 637"/>
              <a:gd name="T7" fmla="*/ 1172 h 1630"/>
              <a:gd name="T8" fmla="*/ 122 w 637"/>
              <a:gd name="T9" fmla="*/ 1037 h 1630"/>
              <a:gd name="T10" fmla="*/ 287 w 637"/>
              <a:gd name="T11" fmla="*/ 805 h 1630"/>
              <a:gd name="T12" fmla="*/ 122 w 637"/>
              <a:gd name="T13" fmla="*/ 662 h 1630"/>
              <a:gd name="T14" fmla="*/ 287 w 637"/>
              <a:gd name="T15" fmla="*/ 497 h 1630"/>
              <a:gd name="T16" fmla="*/ 47 w 637"/>
              <a:gd name="T17" fmla="*/ 362 h 1630"/>
              <a:gd name="T18" fmla="*/ 287 w 637"/>
              <a:gd name="T19" fmla="*/ 167 h 1630"/>
              <a:gd name="T20" fmla="*/ 47 w 637"/>
              <a:gd name="T21" fmla="*/ 32 h 1630"/>
              <a:gd name="T22" fmla="*/ 572 w 637"/>
              <a:gd name="T23" fmla="*/ 47 h 1630"/>
              <a:gd name="T24" fmla="*/ 437 w 637"/>
              <a:gd name="T25" fmla="*/ 317 h 1630"/>
              <a:gd name="T26" fmla="*/ 587 w 637"/>
              <a:gd name="T27" fmla="*/ 407 h 1630"/>
              <a:gd name="T28" fmla="*/ 437 w 637"/>
              <a:gd name="T29" fmla="*/ 662 h 1630"/>
              <a:gd name="T30" fmla="*/ 632 w 637"/>
              <a:gd name="T31" fmla="*/ 805 h 1630"/>
              <a:gd name="T32" fmla="*/ 422 w 637"/>
              <a:gd name="T33" fmla="*/ 917 h 1630"/>
              <a:gd name="T34" fmla="*/ 527 w 637"/>
              <a:gd name="T35" fmla="*/ 1127 h 1630"/>
              <a:gd name="T36" fmla="*/ 362 w 637"/>
              <a:gd name="T37" fmla="*/ 1247 h 1630"/>
              <a:gd name="T38" fmla="*/ 527 w 637"/>
              <a:gd name="T39" fmla="*/ 1352 h 1630"/>
              <a:gd name="T40" fmla="*/ 452 w 637"/>
              <a:gd name="T41" fmla="*/ 1630 h 16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37" h="1630">
                <a:moveTo>
                  <a:pt x="212" y="1630"/>
                </a:moveTo>
                <a:cubicBezTo>
                  <a:pt x="257" y="1580"/>
                  <a:pt x="302" y="1531"/>
                  <a:pt x="287" y="1487"/>
                </a:cubicBezTo>
                <a:cubicBezTo>
                  <a:pt x="272" y="1443"/>
                  <a:pt x="122" y="1419"/>
                  <a:pt x="122" y="1367"/>
                </a:cubicBezTo>
                <a:cubicBezTo>
                  <a:pt x="122" y="1315"/>
                  <a:pt x="287" y="1227"/>
                  <a:pt x="287" y="1172"/>
                </a:cubicBezTo>
                <a:cubicBezTo>
                  <a:pt x="287" y="1117"/>
                  <a:pt x="122" y="1098"/>
                  <a:pt x="122" y="1037"/>
                </a:cubicBezTo>
                <a:cubicBezTo>
                  <a:pt x="122" y="976"/>
                  <a:pt x="287" y="867"/>
                  <a:pt x="287" y="805"/>
                </a:cubicBezTo>
                <a:cubicBezTo>
                  <a:pt x="287" y="743"/>
                  <a:pt x="122" y="713"/>
                  <a:pt x="122" y="662"/>
                </a:cubicBezTo>
                <a:cubicBezTo>
                  <a:pt x="122" y="611"/>
                  <a:pt x="299" y="547"/>
                  <a:pt x="287" y="497"/>
                </a:cubicBezTo>
                <a:cubicBezTo>
                  <a:pt x="275" y="447"/>
                  <a:pt x="47" y="417"/>
                  <a:pt x="47" y="362"/>
                </a:cubicBezTo>
                <a:cubicBezTo>
                  <a:pt x="47" y="307"/>
                  <a:pt x="287" y="222"/>
                  <a:pt x="287" y="167"/>
                </a:cubicBezTo>
                <a:cubicBezTo>
                  <a:pt x="287" y="112"/>
                  <a:pt x="0" y="52"/>
                  <a:pt x="47" y="32"/>
                </a:cubicBezTo>
                <a:cubicBezTo>
                  <a:pt x="94" y="12"/>
                  <a:pt x="507" y="0"/>
                  <a:pt x="572" y="47"/>
                </a:cubicBezTo>
                <a:cubicBezTo>
                  <a:pt x="637" y="94"/>
                  <a:pt x="435" y="257"/>
                  <a:pt x="437" y="317"/>
                </a:cubicBezTo>
                <a:cubicBezTo>
                  <a:pt x="439" y="377"/>
                  <a:pt x="587" y="350"/>
                  <a:pt x="587" y="407"/>
                </a:cubicBezTo>
                <a:cubicBezTo>
                  <a:pt x="587" y="464"/>
                  <a:pt x="429" y="596"/>
                  <a:pt x="437" y="662"/>
                </a:cubicBezTo>
                <a:cubicBezTo>
                  <a:pt x="445" y="728"/>
                  <a:pt x="634" y="763"/>
                  <a:pt x="632" y="805"/>
                </a:cubicBezTo>
                <a:cubicBezTo>
                  <a:pt x="630" y="847"/>
                  <a:pt x="439" y="863"/>
                  <a:pt x="422" y="917"/>
                </a:cubicBezTo>
                <a:cubicBezTo>
                  <a:pt x="405" y="971"/>
                  <a:pt x="537" y="1072"/>
                  <a:pt x="527" y="1127"/>
                </a:cubicBezTo>
                <a:cubicBezTo>
                  <a:pt x="517" y="1182"/>
                  <a:pt x="362" y="1210"/>
                  <a:pt x="362" y="1247"/>
                </a:cubicBezTo>
                <a:cubicBezTo>
                  <a:pt x="362" y="1284"/>
                  <a:pt x="512" y="1288"/>
                  <a:pt x="527" y="1352"/>
                </a:cubicBezTo>
                <a:cubicBezTo>
                  <a:pt x="542" y="1416"/>
                  <a:pt x="497" y="1523"/>
                  <a:pt x="452" y="1630"/>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6" name="Freeform 4"/>
          <p:cNvSpPr>
            <a:spLocks/>
          </p:cNvSpPr>
          <p:nvPr/>
        </p:nvSpPr>
        <p:spPr bwMode="auto">
          <a:xfrm>
            <a:off x="2726532" y="1247775"/>
            <a:ext cx="1163638" cy="1552575"/>
          </a:xfrm>
          <a:custGeom>
            <a:avLst/>
            <a:gdLst>
              <a:gd name="T0" fmla="*/ 193 w 1833"/>
              <a:gd name="T1" fmla="*/ 2267 h 2446"/>
              <a:gd name="T2" fmla="*/ 343 w 1833"/>
              <a:gd name="T3" fmla="*/ 2124 h 2446"/>
              <a:gd name="T4" fmla="*/ 403 w 1833"/>
              <a:gd name="T5" fmla="*/ 2371 h 2446"/>
              <a:gd name="T6" fmla="*/ 628 w 1833"/>
              <a:gd name="T7" fmla="*/ 2124 h 2446"/>
              <a:gd name="T8" fmla="*/ 783 w 1833"/>
              <a:gd name="T9" fmla="*/ 2446 h 2446"/>
              <a:gd name="T10" fmla="*/ 874 w 1833"/>
              <a:gd name="T11" fmla="*/ 2124 h 2446"/>
              <a:gd name="T12" fmla="*/ 1039 w 1833"/>
              <a:gd name="T13" fmla="*/ 2386 h 2446"/>
              <a:gd name="T14" fmla="*/ 1198 w 1833"/>
              <a:gd name="T15" fmla="*/ 2124 h 2446"/>
              <a:gd name="T16" fmla="*/ 1408 w 1833"/>
              <a:gd name="T17" fmla="*/ 2356 h 2446"/>
              <a:gd name="T18" fmla="*/ 1453 w 1833"/>
              <a:gd name="T19" fmla="*/ 2124 h 2446"/>
              <a:gd name="T20" fmla="*/ 1528 w 1833"/>
              <a:gd name="T21" fmla="*/ 2267 h 2446"/>
              <a:gd name="T22" fmla="*/ 1648 w 1833"/>
              <a:gd name="T23" fmla="*/ 1966 h 2446"/>
              <a:gd name="T24" fmla="*/ 1453 w 1833"/>
              <a:gd name="T25" fmla="*/ 1816 h 2446"/>
              <a:gd name="T26" fmla="*/ 1648 w 1833"/>
              <a:gd name="T27" fmla="*/ 1726 h 2446"/>
              <a:gd name="T28" fmla="*/ 1423 w 1833"/>
              <a:gd name="T29" fmla="*/ 1636 h 2446"/>
              <a:gd name="T30" fmla="*/ 1813 w 1833"/>
              <a:gd name="T31" fmla="*/ 1243 h 2446"/>
              <a:gd name="T32" fmla="*/ 1543 w 1833"/>
              <a:gd name="T33" fmla="*/ 1156 h 2446"/>
              <a:gd name="T34" fmla="*/ 1813 w 1833"/>
              <a:gd name="T35" fmla="*/ 901 h 2446"/>
              <a:gd name="T36" fmla="*/ 1438 w 1833"/>
              <a:gd name="T37" fmla="*/ 751 h 2446"/>
              <a:gd name="T38" fmla="*/ 1648 w 1833"/>
              <a:gd name="T39" fmla="*/ 586 h 2446"/>
              <a:gd name="T40" fmla="*/ 1513 w 1833"/>
              <a:gd name="T41" fmla="*/ 494 h 2446"/>
              <a:gd name="T42" fmla="*/ 1648 w 1833"/>
              <a:gd name="T43" fmla="*/ 362 h 2446"/>
              <a:gd name="T44" fmla="*/ 1423 w 1833"/>
              <a:gd name="T45" fmla="*/ 265 h 2446"/>
              <a:gd name="T46" fmla="*/ 1288 w 1833"/>
              <a:gd name="T47" fmla="*/ 362 h 2446"/>
              <a:gd name="T48" fmla="*/ 1153 w 1833"/>
              <a:gd name="T49" fmla="*/ 122 h 2446"/>
              <a:gd name="T50" fmla="*/ 948 w 1833"/>
              <a:gd name="T51" fmla="*/ 362 h 2446"/>
              <a:gd name="T52" fmla="*/ 874 w 1833"/>
              <a:gd name="T53" fmla="*/ 122 h 2446"/>
              <a:gd name="T54" fmla="*/ 783 w 1833"/>
              <a:gd name="T55" fmla="*/ 265 h 2446"/>
              <a:gd name="T56" fmla="*/ 628 w 1833"/>
              <a:gd name="T57" fmla="*/ 16 h 2446"/>
              <a:gd name="T58" fmla="*/ 478 w 1833"/>
              <a:gd name="T59" fmla="*/ 362 h 2446"/>
              <a:gd name="T60" fmla="*/ 403 w 1833"/>
              <a:gd name="T61" fmla="*/ 122 h 2446"/>
              <a:gd name="T62" fmla="*/ 313 w 1833"/>
              <a:gd name="T63" fmla="*/ 362 h 2446"/>
              <a:gd name="T64" fmla="*/ 193 w 1833"/>
              <a:gd name="T65" fmla="*/ 122 h 2446"/>
              <a:gd name="T66" fmla="*/ 193 w 1833"/>
              <a:gd name="T67" fmla="*/ 494 h 2446"/>
              <a:gd name="T68" fmla="*/ 28 w 1833"/>
              <a:gd name="T69" fmla="*/ 494 h 2446"/>
              <a:gd name="T70" fmla="*/ 193 w 1833"/>
              <a:gd name="T71" fmla="*/ 781 h 2446"/>
              <a:gd name="T72" fmla="*/ 28 w 1833"/>
              <a:gd name="T73" fmla="*/ 871 h 2446"/>
              <a:gd name="T74" fmla="*/ 28 w 1833"/>
              <a:gd name="T75" fmla="*/ 1156 h 2446"/>
              <a:gd name="T76" fmla="*/ 28 w 1833"/>
              <a:gd name="T77" fmla="*/ 1299 h 2446"/>
              <a:gd name="T78" fmla="*/ 103 w 1833"/>
              <a:gd name="T79" fmla="*/ 1471 h 2446"/>
              <a:gd name="T80" fmla="*/ 28 w 1833"/>
              <a:gd name="T81" fmla="*/ 1681 h 2446"/>
              <a:gd name="T82" fmla="*/ 193 w 1833"/>
              <a:gd name="T83" fmla="*/ 1801 h 2446"/>
              <a:gd name="T84" fmla="*/ 28 w 1833"/>
              <a:gd name="T85" fmla="*/ 1801 h 2446"/>
              <a:gd name="T86" fmla="*/ 28 w 1833"/>
              <a:gd name="T87" fmla="*/ 1921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33" h="2446">
                <a:moveTo>
                  <a:pt x="193" y="2267"/>
                </a:moveTo>
                <a:cubicBezTo>
                  <a:pt x="250" y="2187"/>
                  <a:pt x="308" y="2107"/>
                  <a:pt x="343" y="2124"/>
                </a:cubicBezTo>
                <a:cubicBezTo>
                  <a:pt x="378" y="2141"/>
                  <a:pt x="356" y="2371"/>
                  <a:pt x="403" y="2371"/>
                </a:cubicBezTo>
                <a:cubicBezTo>
                  <a:pt x="450" y="2371"/>
                  <a:pt x="565" y="2112"/>
                  <a:pt x="628" y="2124"/>
                </a:cubicBezTo>
                <a:cubicBezTo>
                  <a:pt x="691" y="2136"/>
                  <a:pt x="742" y="2446"/>
                  <a:pt x="783" y="2446"/>
                </a:cubicBezTo>
                <a:cubicBezTo>
                  <a:pt x="824" y="2446"/>
                  <a:pt x="831" y="2134"/>
                  <a:pt x="874" y="2124"/>
                </a:cubicBezTo>
                <a:cubicBezTo>
                  <a:pt x="917" y="2114"/>
                  <a:pt x="985" y="2386"/>
                  <a:pt x="1039" y="2386"/>
                </a:cubicBezTo>
                <a:cubicBezTo>
                  <a:pt x="1093" y="2386"/>
                  <a:pt x="1137" y="2129"/>
                  <a:pt x="1198" y="2124"/>
                </a:cubicBezTo>
                <a:cubicBezTo>
                  <a:pt x="1259" y="2119"/>
                  <a:pt x="1366" y="2356"/>
                  <a:pt x="1408" y="2356"/>
                </a:cubicBezTo>
                <a:cubicBezTo>
                  <a:pt x="1450" y="2356"/>
                  <a:pt x="1433" y="2139"/>
                  <a:pt x="1453" y="2124"/>
                </a:cubicBezTo>
                <a:cubicBezTo>
                  <a:pt x="1473" y="2109"/>
                  <a:pt x="1496" y="2293"/>
                  <a:pt x="1528" y="2267"/>
                </a:cubicBezTo>
                <a:cubicBezTo>
                  <a:pt x="1560" y="2241"/>
                  <a:pt x="1660" y="2041"/>
                  <a:pt x="1648" y="1966"/>
                </a:cubicBezTo>
                <a:cubicBezTo>
                  <a:pt x="1636" y="1891"/>
                  <a:pt x="1453" y="1856"/>
                  <a:pt x="1453" y="1816"/>
                </a:cubicBezTo>
                <a:cubicBezTo>
                  <a:pt x="1453" y="1776"/>
                  <a:pt x="1653" y="1756"/>
                  <a:pt x="1648" y="1726"/>
                </a:cubicBezTo>
                <a:cubicBezTo>
                  <a:pt x="1643" y="1696"/>
                  <a:pt x="1396" y="1716"/>
                  <a:pt x="1423" y="1636"/>
                </a:cubicBezTo>
                <a:cubicBezTo>
                  <a:pt x="1450" y="1556"/>
                  <a:pt x="1793" y="1323"/>
                  <a:pt x="1813" y="1243"/>
                </a:cubicBezTo>
                <a:cubicBezTo>
                  <a:pt x="1833" y="1163"/>
                  <a:pt x="1543" y="1213"/>
                  <a:pt x="1543" y="1156"/>
                </a:cubicBezTo>
                <a:cubicBezTo>
                  <a:pt x="1543" y="1099"/>
                  <a:pt x="1830" y="968"/>
                  <a:pt x="1813" y="901"/>
                </a:cubicBezTo>
                <a:cubicBezTo>
                  <a:pt x="1796" y="834"/>
                  <a:pt x="1465" y="803"/>
                  <a:pt x="1438" y="751"/>
                </a:cubicBezTo>
                <a:cubicBezTo>
                  <a:pt x="1411" y="699"/>
                  <a:pt x="1636" y="629"/>
                  <a:pt x="1648" y="586"/>
                </a:cubicBezTo>
                <a:cubicBezTo>
                  <a:pt x="1660" y="543"/>
                  <a:pt x="1513" y="531"/>
                  <a:pt x="1513" y="494"/>
                </a:cubicBezTo>
                <a:cubicBezTo>
                  <a:pt x="1513" y="457"/>
                  <a:pt x="1663" y="400"/>
                  <a:pt x="1648" y="362"/>
                </a:cubicBezTo>
                <a:cubicBezTo>
                  <a:pt x="1633" y="324"/>
                  <a:pt x="1483" y="265"/>
                  <a:pt x="1423" y="265"/>
                </a:cubicBezTo>
                <a:cubicBezTo>
                  <a:pt x="1363" y="265"/>
                  <a:pt x="1333" y="386"/>
                  <a:pt x="1288" y="362"/>
                </a:cubicBezTo>
                <a:cubicBezTo>
                  <a:pt x="1243" y="338"/>
                  <a:pt x="1210" y="122"/>
                  <a:pt x="1153" y="122"/>
                </a:cubicBezTo>
                <a:cubicBezTo>
                  <a:pt x="1096" y="122"/>
                  <a:pt x="994" y="362"/>
                  <a:pt x="948" y="362"/>
                </a:cubicBezTo>
                <a:cubicBezTo>
                  <a:pt x="902" y="362"/>
                  <a:pt x="902" y="138"/>
                  <a:pt x="874" y="122"/>
                </a:cubicBezTo>
                <a:cubicBezTo>
                  <a:pt x="846" y="106"/>
                  <a:pt x="824" y="283"/>
                  <a:pt x="783" y="265"/>
                </a:cubicBezTo>
                <a:cubicBezTo>
                  <a:pt x="742" y="247"/>
                  <a:pt x="679" y="0"/>
                  <a:pt x="628" y="16"/>
                </a:cubicBezTo>
                <a:cubicBezTo>
                  <a:pt x="577" y="32"/>
                  <a:pt x="515" y="344"/>
                  <a:pt x="478" y="362"/>
                </a:cubicBezTo>
                <a:cubicBezTo>
                  <a:pt x="441" y="380"/>
                  <a:pt x="430" y="122"/>
                  <a:pt x="403" y="122"/>
                </a:cubicBezTo>
                <a:cubicBezTo>
                  <a:pt x="376" y="122"/>
                  <a:pt x="348" y="362"/>
                  <a:pt x="313" y="362"/>
                </a:cubicBezTo>
                <a:cubicBezTo>
                  <a:pt x="278" y="362"/>
                  <a:pt x="213" y="100"/>
                  <a:pt x="193" y="122"/>
                </a:cubicBezTo>
                <a:cubicBezTo>
                  <a:pt x="173" y="144"/>
                  <a:pt x="220" y="432"/>
                  <a:pt x="193" y="494"/>
                </a:cubicBezTo>
                <a:cubicBezTo>
                  <a:pt x="166" y="556"/>
                  <a:pt x="28" y="446"/>
                  <a:pt x="28" y="494"/>
                </a:cubicBezTo>
                <a:cubicBezTo>
                  <a:pt x="28" y="542"/>
                  <a:pt x="193" y="718"/>
                  <a:pt x="193" y="781"/>
                </a:cubicBezTo>
                <a:cubicBezTo>
                  <a:pt x="193" y="844"/>
                  <a:pt x="55" y="809"/>
                  <a:pt x="28" y="871"/>
                </a:cubicBezTo>
                <a:cubicBezTo>
                  <a:pt x="1" y="933"/>
                  <a:pt x="28" y="1085"/>
                  <a:pt x="28" y="1156"/>
                </a:cubicBezTo>
                <a:cubicBezTo>
                  <a:pt x="28" y="1227"/>
                  <a:pt x="16" y="1247"/>
                  <a:pt x="28" y="1299"/>
                </a:cubicBezTo>
                <a:cubicBezTo>
                  <a:pt x="40" y="1351"/>
                  <a:pt x="103" y="1407"/>
                  <a:pt x="103" y="1471"/>
                </a:cubicBezTo>
                <a:cubicBezTo>
                  <a:pt x="103" y="1535"/>
                  <a:pt x="13" y="1626"/>
                  <a:pt x="28" y="1681"/>
                </a:cubicBezTo>
                <a:cubicBezTo>
                  <a:pt x="43" y="1736"/>
                  <a:pt x="193" y="1781"/>
                  <a:pt x="193" y="1801"/>
                </a:cubicBezTo>
                <a:cubicBezTo>
                  <a:pt x="193" y="1821"/>
                  <a:pt x="56" y="1781"/>
                  <a:pt x="28" y="1801"/>
                </a:cubicBezTo>
                <a:cubicBezTo>
                  <a:pt x="0" y="1821"/>
                  <a:pt x="14" y="1871"/>
                  <a:pt x="28" y="1921"/>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7" name="Freeform 25"/>
          <p:cNvSpPr>
            <a:spLocks/>
          </p:cNvSpPr>
          <p:nvPr/>
        </p:nvSpPr>
        <p:spPr bwMode="auto">
          <a:xfrm>
            <a:off x="2078038" y="2855913"/>
            <a:ext cx="504825" cy="1633537"/>
          </a:xfrm>
          <a:custGeom>
            <a:avLst/>
            <a:gdLst>
              <a:gd name="T0" fmla="*/ 0 w 794"/>
              <a:gd name="T1" fmla="*/ 45 h 2572"/>
              <a:gd name="T2" fmla="*/ 255 w 794"/>
              <a:gd name="T3" fmla="*/ 45 h 2572"/>
              <a:gd name="T4" fmla="*/ 315 w 794"/>
              <a:gd name="T5" fmla="*/ 313 h 2572"/>
              <a:gd name="T6" fmla="*/ 450 w 794"/>
              <a:gd name="T7" fmla="*/ 208 h 2572"/>
              <a:gd name="T8" fmla="*/ 602 w 794"/>
              <a:gd name="T9" fmla="*/ 598 h 2572"/>
              <a:gd name="T10" fmla="*/ 390 w 794"/>
              <a:gd name="T11" fmla="*/ 718 h 2572"/>
              <a:gd name="T12" fmla="*/ 420 w 794"/>
              <a:gd name="T13" fmla="*/ 883 h 2572"/>
              <a:gd name="T14" fmla="*/ 255 w 794"/>
              <a:gd name="T15" fmla="*/ 898 h 2572"/>
              <a:gd name="T16" fmla="*/ 270 w 794"/>
              <a:gd name="T17" fmla="*/ 988 h 2572"/>
              <a:gd name="T18" fmla="*/ 75 w 794"/>
              <a:gd name="T19" fmla="*/ 1078 h 2572"/>
              <a:gd name="T20" fmla="*/ 405 w 794"/>
              <a:gd name="T21" fmla="*/ 1318 h 2572"/>
              <a:gd name="T22" fmla="*/ 240 w 794"/>
              <a:gd name="T23" fmla="*/ 1498 h 2572"/>
              <a:gd name="T24" fmla="*/ 602 w 794"/>
              <a:gd name="T25" fmla="*/ 1543 h 2572"/>
              <a:gd name="T26" fmla="*/ 510 w 794"/>
              <a:gd name="T27" fmla="*/ 1844 h 2572"/>
              <a:gd name="T28" fmla="*/ 767 w 794"/>
              <a:gd name="T29" fmla="*/ 1844 h 2572"/>
              <a:gd name="T30" fmla="*/ 345 w 794"/>
              <a:gd name="T31" fmla="*/ 2250 h 2572"/>
              <a:gd name="T32" fmla="*/ 525 w 794"/>
              <a:gd name="T33" fmla="*/ 2488 h 2572"/>
              <a:gd name="T34" fmla="*/ 75 w 794"/>
              <a:gd name="T35" fmla="*/ 2572 h 2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94" h="2572">
                <a:moveTo>
                  <a:pt x="0" y="45"/>
                </a:moveTo>
                <a:cubicBezTo>
                  <a:pt x="101" y="22"/>
                  <a:pt x="202" y="0"/>
                  <a:pt x="255" y="45"/>
                </a:cubicBezTo>
                <a:cubicBezTo>
                  <a:pt x="308" y="90"/>
                  <a:pt x="283" y="286"/>
                  <a:pt x="315" y="313"/>
                </a:cubicBezTo>
                <a:cubicBezTo>
                  <a:pt x="347" y="340"/>
                  <a:pt x="402" y="161"/>
                  <a:pt x="450" y="208"/>
                </a:cubicBezTo>
                <a:cubicBezTo>
                  <a:pt x="498" y="255"/>
                  <a:pt x="612" y="513"/>
                  <a:pt x="602" y="598"/>
                </a:cubicBezTo>
                <a:cubicBezTo>
                  <a:pt x="592" y="683"/>
                  <a:pt x="420" y="671"/>
                  <a:pt x="390" y="718"/>
                </a:cubicBezTo>
                <a:cubicBezTo>
                  <a:pt x="360" y="765"/>
                  <a:pt x="442" y="853"/>
                  <a:pt x="420" y="883"/>
                </a:cubicBezTo>
                <a:cubicBezTo>
                  <a:pt x="398" y="913"/>
                  <a:pt x="280" y="881"/>
                  <a:pt x="255" y="898"/>
                </a:cubicBezTo>
                <a:cubicBezTo>
                  <a:pt x="230" y="915"/>
                  <a:pt x="300" y="958"/>
                  <a:pt x="270" y="988"/>
                </a:cubicBezTo>
                <a:cubicBezTo>
                  <a:pt x="240" y="1018"/>
                  <a:pt x="53" y="1023"/>
                  <a:pt x="75" y="1078"/>
                </a:cubicBezTo>
                <a:cubicBezTo>
                  <a:pt x="97" y="1133"/>
                  <a:pt x="378" y="1248"/>
                  <a:pt x="405" y="1318"/>
                </a:cubicBezTo>
                <a:cubicBezTo>
                  <a:pt x="432" y="1388"/>
                  <a:pt x="207" y="1461"/>
                  <a:pt x="240" y="1498"/>
                </a:cubicBezTo>
                <a:cubicBezTo>
                  <a:pt x="273" y="1535"/>
                  <a:pt x="557" y="1485"/>
                  <a:pt x="602" y="1543"/>
                </a:cubicBezTo>
                <a:cubicBezTo>
                  <a:pt x="647" y="1601"/>
                  <a:pt x="483" y="1794"/>
                  <a:pt x="510" y="1844"/>
                </a:cubicBezTo>
                <a:cubicBezTo>
                  <a:pt x="537" y="1894"/>
                  <a:pt x="794" y="1776"/>
                  <a:pt x="767" y="1844"/>
                </a:cubicBezTo>
                <a:cubicBezTo>
                  <a:pt x="740" y="1912"/>
                  <a:pt x="385" y="2143"/>
                  <a:pt x="345" y="2250"/>
                </a:cubicBezTo>
                <a:cubicBezTo>
                  <a:pt x="305" y="2357"/>
                  <a:pt x="570" y="2434"/>
                  <a:pt x="525" y="2488"/>
                </a:cubicBezTo>
                <a:cubicBezTo>
                  <a:pt x="480" y="2542"/>
                  <a:pt x="150" y="2558"/>
                  <a:pt x="75" y="2572"/>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8" name="Text Box 5"/>
          <p:cNvSpPr txBox="1">
            <a:spLocks noChangeArrowheads="1"/>
          </p:cNvSpPr>
          <p:nvPr/>
        </p:nvSpPr>
        <p:spPr bwMode="auto">
          <a:xfrm>
            <a:off x="4681538" y="457200"/>
            <a:ext cx="4066926" cy="5953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7st koner, kvadraten 10 m bred, 20 m lång, 1 kon i mitten av kvadraten, 2 stycken koner 6 m nedanför på kortsidorna. 2-4 spelare vid varje ytterkon på kvadraten och 4 bollar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Skissen har 3 lika stationer med en till vänster, en till höger och en på nedre delen.  Längst till vänster startar spelaren längst ner med att driva upp mot konen, strax framför den görs en vändning driv ner och överlämna, varannan gång driver man rakt över varannan diagonalt mot mitten konen(spelaren till höger i vänstra stationen). Överst i den vänstra stationen driver spelarna i en triangel form, överlämna när man kommer till utgångskonen. I högra stationen visas hur man driver i kvadratform och i nedre stationen står alla spelare vid spetskonorna och driver ut mot första ytterkonerna för att sen driva in till den centrala konen och sen ut till nästa för att slutligen driva ner mot sista konen där bollen överlämnas till nästa i kön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Instruktioner: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Ut med armarna från kroppen, titta upp och på boll om vart annat, låg tyngdpunkt, vid varje vändning flytta bollen med ett tillslag mot nästa riktning, tempoväxla, öka farten direkt efter vändning/riktningsförändring, gå ner lite i tempo strax innan, ha många tillslag på bollen, anpassa farten så att bollen alltid är nära fötterna, utmana konen innan vändning/riktningsförändringen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Driv med 2-fot, sula bollen, insida utsida samma fot, insida och utsida två fötter, vrist (vid högre farter) mm. - Översteg före vändning, Cruyff vändning, sulvändning, insida vändning, vändning med utsida, skott fint före vändning, sulvändning med främre delen av foten osv</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9" name="AutoShape 6"/>
          <p:cNvSpPr>
            <a:spLocks noChangeArrowheads="1"/>
          </p:cNvSpPr>
          <p:nvPr/>
        </p:nvSpPr>
        <p:spPr bwMode="auto">
          <a:xfrm>
            <a:off x="1222375" y="1439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AutoShape 15"/>
          <p:cNvSpPr>
            <a:spLocks noChangeArrowheads="1"/>
          </p:cNvSpPr>
          <p:nvPr/>
        </p:nvSpPr>
        <p:spPr bwMode="auto">
          <a:xfrm>
            <a:off x="1747838" y="97790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1" name="AutoShape 11"/>
          <p:cNvSpPr>
            <a:spLocks noChangeArrowheads="1"/>
          </p:cNvSpPr>
          <p:nvPr/>
        </p:nvSpPr>
        <p:spPr bwMode="auto">
          <a:xfrm>
            <a:off x="2130425" y="1439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2" name="AutoShape 7"/>
          <p:cNvSpPr>
            <a:spLocks noChangeArrowheads="1"/>
          </p:cNvSpPr>
          <p:nvPr/>
        </p:nvSpPr>
        <p:spPr bwMode="auto">
          <a:xfrm>
            <a:off x="908050" y="2673350"/>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3" name="AutoShape 19"/>
          <p:cNvSpPr>
            <a:spLocks noChangeArrowheads="1"/>
          </p:cNvSpPr>
          <p:nvPr/>
        </p:nvSpPr>
        <p:spPr bwMode="auto">
          <a:xfrm>
            <a:off x="1778000" y="275907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4" name="AutoShape 10"/>
          <p:cNvSpPr>
            <a:spLocks noChangeArrowheads="1"/>
          </p:cNvSpPr>
          <p:nvPr/>
        </p:nvSpPr>
        <p:spPr bwMode="auto">
          <a:xfrm>
            <a:off x="2738438" y="129540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5" name="AutoShape 9"/>
          <p:cNvSpPr>
            <a:spLocks noChangeArrowheads="1"/>
          </p:cNvSpPr>
          <p:nvPr/>
        </p:nvSpPr>
        <p:spPr bwMode="auto">
          <a:xfrm>
            <a:off x="1500188" y="2024063"/>
            <a:ext cx="90487"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6" name="AutoShape 12"/>
          <p:cNvSpPr>
            <a:spLocks noChangeArrowheads="1"/>
          </p:cNvSpPr>
          <p:nvPr/>
        </p:nvSpPr>
        <p:spPr bwMode="auto">
          <a:xfrm>
            <a:off x="2647950" y="2582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7" name="AutoShape 13"/>
          <p:cNvSpPr>
            <a:spLocks noChangeArrowheads="1"/>
          </p:cNvSpPr>
          <p:nvPr/>
        </p:nvSpPr>
        <p:spPr bwMode="auto">
          <a:xfrm>
            <a:off x="3690938" y="267335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8" name="AutoShape 14"/>
          <p:cNvSpPr>
            <a:spLocks noChangeArrowheads="1"/>
          </p:cNvSpPr>
          <p:nvPr/>
        </p:nvSpPr>
        <p:spPr bwMode="auto">
          <a:xfrm>
            <a:off x="3781425" y="134937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9" name="AutoShape 16"/>
          <p:cNvSpPr>
            <a:spLocks noChangeArrowheads="1"/>
          </p:cNvSpPr>
          <p:nvPr/>
        </p:nvSpPr>
        <p:spPr bwMode="auto">
          <a:xfrm>
            <a:off x="3214688" y="2024063"/>
            <a:ext cx="90487"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0" name="Freeform 8"/>
          <p:cNvSpPr>
            <a:spLocks/>
          </p:cNvSpPr>
          <p:nvPr/>
        </p:nvSpPr>
        <p:spPr bwMode="auto">
          <a:xfrm>
            <a:off x="1433513" y="2114550"/>
            <a:ext cx="525462" cy="558800"/>
          </a:xfrm>
          <a:custGeom>
            <a:avLst/>
            <a:gdLst>
              <a:gd name="T0" fmla="*/ 662 w 827"/>
              <a:gd name="T1" fmla="*/ 881 h 881"/>
              <a:gd name="T2" fmla="*/ 662 w 827"/>
              <a:gd name="T3" fmla="*/ 738 h 881"/>
              <a:gd name="T4" fmla="*/ 437 w 827"/>
              <a:gd name="T5" fmla="*/ 783 h 881"/>
              <a:gd name="T6" fmla="*/ 407 w 827"/>
              <a:gd name="T7" fmla="*/ 528 h 881"/>
              <a:gd name="T8" fmla="*/ 182 w 827"/>
              <a:gd name="T9" fmla="*/ 648 h 881"/>
              <a:gd name="T10" fmla="*/ 212 w 827"/>
              <a:gd name="T11" fmla="*/ 348 h 881"/>
              <a:gd name="T12" fmla="*/ 17 w 827"/>
              <a:gd name="T13" fmla="*/ 393 h 881"/>
              <a:gd name="T14" fmla="*/ 107 w 827"/>
              <a:gd name="T15" fmla="*/ 56 h 881"/>
              <a:gd name="T16" fmla="*/ 347 w 827"/>
              <a:gd name="T17" fmla="*/ 56 h 881"/>
              <a:gd name="T18" fmla="*/ 347 w 827"/>
              <a:gd name="T19" fmla="*/ 288 h 881"/>
              <a:gd name="T20" fmla="*/ 572 w 827"/>
              <a:gd name="T21" fmla="*/ 258 h 881"/>
              <a:gd name="T22" fmla="*/ 572 w 827"/>
              <a:gd name="T23" fmla="*/ 513 h 881"/>
              <a:gd name="T24" fmla="*/ 737 w 827"/>
              <a:gd name="T25" fmla="*/ 528 h 881"/>
              <a:gd name="T26" fmla="*/ 737 w 827"/>
              <a:gd name="T27" fmla="*/ 738 h 881"/>
              <a:gd name="T28" fmla="*/ 827 w 827"/>
              <a:gd name="T29" fmla="*/ 783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7" h="881">
                <a:moveTo>
                  <a:pt x="662" y="881"/>
                </a:moveTo>
                <a:cubicBezTo>
                  <a:pt x="680" y="817"/>
                  <a:pt x="699" y="754"/>
                  <a:pt x="662" y="738"/>
                </a:cubicBezTo>
                <a:cubicBezTo>
                  <a:pt x="625" y="722"/>
                  <a:pt x="480" y="818"/>
                  <a:pt x="437" y="783"/>
                </a:cubicBezTo>
                <a:cubicBezTo>
                  <a:pt x="394" y="748"/>
                  <a:pt x="449" y="550"/>
                  <a:pt x="407" y="528"/>
                </a:cubicBezTo>
                <a:cubicBezTo>
                  <a:pt x="365" y="506"/>
                  <a:pt x="214" y="678"/>
                  <a:pt x="182" y="648"/>
                </a:cubicBezTo>
                <a:cubicBezTo>
                  <a:pt x="150" y="618"/>
                  <a:pt x="239" y="390"/>
                  <a:pt x="212" y="348"/>
                </a:cubicBezTo>
                <a:cubicBezTo>
                  <a:pt x="185" y="306"/>
                  <a:pt x="34" y="442"/>
                  <a:pt x="17" y="393"/>
                </a:cubicBezTo>
                <a:cubicBezTo>
                  <a:pt x="0" y="344"/>
                  <a:pt x="52" y="112"/>
                  <a:pt x="107" y="56"/>
                </a:cubicBezTo>
                <a:cubicBezTo>
                  <a:pt x="162" y="0"/>
                  <a:pt x="307" y="17"/>
                  <a:pt x="347" y="56"/>
                </a:cubicBezTo>
                <a:cubicBezTo>
                  <a:pt x="387" y="95"/>
                  <a:pt x="310" y="254"/>
                  <a:pt x="347" y="288"/>
                </a:cubicBezTo>
                <a:cubicBezTo>
                  <a:pt x="384" y="322"/>
                  <a:pt x="535" y="221"/>
                  <a:pt x="572" y="258"/>
                </a:cubicBezTo>
                <a:cubicBezTo>
                  <a:pt x="609" y="295"/>
                  <a:pt x="544" y="468"/>
                  <a:pt x="572" y="513"/>
                </a:cubicBezTo>
                <a:cubicBezTo>
                  <a:pt x="600" y="558"/>
                  <a:pt x="709" y="490"/>
                  <a:pt x="737" y="528"/>
                </a:cubicBezTo>
                <a:cubicBezTo>
                  <a:pt x="765" y="566"/>
                  <a:pt x="722" y="696"/>
                  <a:pt x="737" y="738"/>
                </a:cubicBezTo>
                <a:cubicBezTo>
                  <a:pt x="752" y="780"/>
                  <a:pt x="789" y="781"/>
                  <a:pt x="827" y="783"/>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21" name="AutoShape 17"/>
          <p:cNvSpPr>
            <a:spLocks noChangeArrowheads="1"/>
          </p:cNvSpPr>
          <p:nvPr/>
        </p:nvSpPr>
        <p:spPr bwMode="auto">
          <a:xfrm>
            <a:off x="3305175" y="977900"/>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2" name="AutoShape 24"/>
          <p:cNvSpPr>
            <a:spLocks noChangeArrowheads="1"/>
          </p:cNvSpPr>
          <p:nvPr/>
        </p:nvSpPr>
        <p:spPr bwMode="auto">
          <a:xfrm>
            <a:off x="2143125" y="27654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3" name="AutoShape 18"/>
          <p:cNvSpPr>
            <a:spLocks noChangeArrowheads="1"/>
          </p:cNvSpPr>
          <p:nvPr/>
        </p:nvSpPr>
        <p:spPr bwMode="auto">
          <a:xfrm>
            <a:off x="1868488" y="4302125"/>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4" name="AutoShape 26"/>
          <p:cNvSpPr>
            <a:spLocks noChangeArrowheads="1"/>
          </p:cNvSpPr>
          <p:nvPr/>
        </p:nvSpPr>
        <p:spPr bwMode="auto">
          <a:xfrm>
            <a:off x="1571625" y="32226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5" name="AutoShape 20"/>
          <p:cNvSpPr>
            <a:spLocks noChangeArrowheads="1"/>
          </p:cNvSpPr>
          <p:nvPr/>
        </p:nvSpPr>
        <p:spPr bwMode="auto">
          <a:xfrm>
            <a:off x="2038350" y="35274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6" name="AutoShape 21"/>
          <p:cNvSpPr>
            <a:spLocks noChangeArrowheads="1"/>
          </p:cNvSpPr>
          <p:nvPr/>
        </p:nvSpPr>
        <p:spPr bwMode="auto">
          <a:xfrm>
            <a:off x="2582863" y="3916363"/>
            <a:ext cx="90487"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7" name="AutoShape 22"/>
          <p:cNvSpPr>
            <a:spLocks noChangeArrowheads="1"/>
          </p:cNvSpPr>
          <p:nvPr/>
        </p:nvSpPr>
        <p:spPr bwMode="auto">
          <a:xfrm>
            <a:off x="3076575" y="30702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8" name="AutoShape 23"/>
          <p:cNvSpPr>
            <a:spLocks noChangeArrowheads="1"/>
          </p:cNvSpPr>
          <p:nvPr/>
        </p:nvSpPr>
        <p:spPr bwMode="auto">
          <a:xfrm>
            <a:off x="1590675" y="382587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29" name="Freeform 34"/>
          <p:cNvSpPr>
            <a:spLocks/>
          </p:cNvSpPr>
          <p:nvPr/>
        </p:nvSpPr>
        <p:spPr bwMode="auto">
          <a:xfrm>
            <a:off x="1571625" y="2732088"/>
            <a:ext cx="506413" cy="1755775"/>
          </a:xfrm>
          <a:custGeom>
            <a:avLst/>
            <a:gdLst>
              <a:gd name="T0" fmla="*/ 798 w 798"/>
              <a:gd name="T1" fmla="*/ 2766 h 2766"/>
              <a:gd name="T2" fmla="*/ 723 w 798"/>
              <a:gd name="T3" fmla="*/ 2443 h 2766"/>
              <a:gd name="T4" fmla="*/ 513 w 798"/>
              <a:gd name="T5" fmla="*/ 2623 h 2766"/>
              <a:gd name="T6" fmla="*/ 453 w 798"/>
              <a:gd name="T7" fmla="*/ 2278 h 2766"/>
              <a:gd name="T8" fmla="*/ 183 w 798"/>
              <a:gd name="T9" fmla="*/ 2323 h 2766"/>
              <a:gd name="T10" fmla="*/ 243 w 798"/>
              <a:gd name="T11" fmla="*/ 2053 h 2766"/>
              <a:gd name="T12" fmla="*/ 3 w 798"/>
              <a:gd name="T13" fmla="*/ 2053 h 2766"/>
              <a:gd name="T14" fmla="*/ 258 w 798"/>
              <a:gd name="T15" fmla="*/ 1799 h 2766"/>
              <a:gd name="T16" fmla="*/ 78 w 798"/>
              <a:gd name="T17" fmla="*/ 1558 h 2766"/>
              <a:gd name="T18" fmla="*/ 513 w 798"/>
              <a:gd name="T19" fmla="*/ 1603 h 2766"/>
              <a:gd name="T20" fmla="*/ 468 w 798"/>
              <a:gd name="T21" fmla="*/ 1273 h 2766"/>
              <a:gd name="T22" fmla="*/ 723 w 798"/>
              <a:gd name="T23" fmla="*/ 1273 h 2766"/>
              <a:gd name="T24" fmla="*/ 723 w 798"/>
              <a:gd name="T25" fmla="*/ 1003 h 2766"/>
              <a:gd name="T26" fmla="*/ 318 w 798"/>
              <a:gd name="T27" fmla="*/ 1033 h 2766"/>
              <a:gd name="T28" fmla="*/ 363 w 798"/>
              <a:gd name="T29" fmla="*/ 763 h 2766"/>
              <a:gd name="T30" fmla="*/ 3 w 798"/>
              <a:gd name="T31" fmla="*/ 748 h 2766"/>
              <a:gd name="T32" fmla="*/ 378 w 798"/>
              <a:gd name="T33" fmla="*/ 410 h 2766"/>
              <a:gd name="T34" fmla="*/ 243 w 798"/>
              <a:gd name="T35" fmla="*/ 268 h 2766"/>
              <a:gd name="T36" fmla="*/ 618 w 798"/>
              <a:gd name="T37" fmla="*/ 178 h 2766"/>
              <a:gd name="T38" fmla="*/ 573 w 798"/>
              <a:gd name="T39" fmla="*/ 28 h 2766"/>
              <a:gd name="T40" fmla="*/ 723 w 798"/>
              <a:gd name="T41" fmla="*/ 13 h 2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8" h="2766">
                <a:moveTo>
                  <a:pt x="798" y="2766"/>
                </a:moveTo>
                <a:cubicBezTo>
                  <a:pt x="784" y="2616"/>
                  <a:pt x="771" y="2467"/>
                  <a:pt x="723" y="2443"/>
                </a:cubicBezTo>
                <a:cubicBezTo>
                  <a:pt x="675" y="2419"/>
                  <a:pt x="558" y="2650"/>
                  <a:pt x="513" y="2623"/>
                </a:cubicBezTo>
                <a:cubicBezTo>
                  <a:pt x="468" y="2596"/>
                  <a:pt x="508" y="2328"/>
                  <a:pt x="453" y="2278"/>
                </a:cubicBezTo>
                <a:cubicBezTo>
                  <a:pt x="398" y="2228"/>
                  <a:pt x="218" y="2360"/>
                  <a:pt x="183" y="2323"/>
                </a:cubicBezTo>
                <a:cubicBezTo>
                  <a:pt x="148" y="2286"/>
                  <a:pt x="273" y="2098"/>
                  <a:pt x="243" y="2053"/>
                </a:cubicBezTo>
                <a:cubicBezTo>
                  <a:pt x="213" y="2008"/>
                  <a:pt x="0" y="2095"/>
                  <a:pt x="3" y="2053"/>
                </a:cubicBezTo>
                <a:cubicBezTo>
                  <a:pt x="6" y="2011"/>
                  <a:pt x="246" y="1881"/>
                  <a:pt x="258" y="1799"/>
                </a:cubicBezTo>
                <a:cubicBezTo>
                  <a:pt x="270" y="1717"/>
                  <a:pt x="36" y="1591"/>
                  <a:pt x="78" y="1558"/>
                </a:cubicBezTo>
                <a:cubicBezTo>
                  <a:pt x="120" y="1525"/>
                  <a:pt x="448" y="1650"/>
                  <a:pt x="513" y="1603"/>
                </a:cubicBezTo>
                <a:cubicBezTo>
                  <a:pt x="578" y="1556"/>
                  <a:pt x="433" y="1328"/>
                  <a:pt x="468" y="1273"/>
                </a:cubicBezTo>
                <a:cubicBezTo>
                  <a:pt x="503" y="1218"/>
                  <a:pt x="680" y="1318"/>
                  <a:pt x="723" y="1273"/>
                </a:cubicBezTo>
                <a:cubicBezTo>
                  <a:pt x="766" y="1228"/>
                  <a:pt x="790" y="1043"/>
                  <a:pt x="723" y="1003"/>
                </a:cubicBezTo>
                <a:cubicBezTo>
                  <a:pt x="656" y="963"/>
                  <a:pt x="378" y="1073"/>
                  <a:pt x="318" y="1033"/>
                </a:cubicBezTo>
                <a:cubicBezTo>
                  <a:pt x="258" y="993"/>
                  <a:pt x="415" y="810"/>
                  <a:pt x="363" y="763"/>
                </a:cubicBezTo>
                <a:cubicBezTo>
                  <a:pt x="311" y="716"/>
                  <a:pt x="1" y="807"/>
                  <a:pt x="3" y="748"/>
                </a:cubicBezTo>
                <a:cubicBezTo>
                  <a:pt x="5" y="689"/>
                  <a:pt x="338" y="490"/>
                  <a:pt x="378" y="410"/>
                </a:cubicBezTo>
                <a:cubicBezTo>
                  <a:pt x="418" y="330"/>
                  <a:pt x="203" y="307"/>
                  <a:pt x="243" y="268"/>
                </a:cubicBezTo>
                <a:cubicBezTo>
                  <a:pt x="283" y="229"/>
                  <a:pt x="563" y="218"/>
                  <a:pt x="618" y="178"/>
                </a:cubicBezTo>
                <a:cubicBezTo>
                  <a:pt x="673" y="138"/>
                  <a:pt x="556" y="56"/>
                  <a:pt x="573" y="28"/>
                </a:cubicBezTo>
                <a:cubicBezTo>
                  <a:pt x="590" y="0"/>
                  <a:pt x="656" y="6"/>
                  <a:pt x="723" y="13"/>
                </a:cubicBez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30" name="AutoShape 27"/>
          <p:cNvSpPr>
            <a:spLocks noChangeArrowheads="1"/>
          </p:cNvSpPr>
          <p:nvPr/>
        </p:nvSpPr>
        <p:spPr bwMode="auto">
          <a:xfrm>
            <a:off x="1138238" y="1530350"/>
            <a:ext cx="90487"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31" name="AutoShape 30"/>
          <p:cNvSpPr>
            <a:spLocks noChangeArrowheads="1"/>
          </p:cNvSpPr>
          <p:nvPr/>
        </p:nvSpPr>
        <p:spPr bwMode="auto">
          <a:xfrm>
            <a:off x="2647950" y="2667000"/>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096" name="AutoShape 29"/>
          <p:cNvSpPr>
            <a:spLocks noChangeArrowheads="1"/>
          </p:cNvSpPr>
          <p:nvPr/>
        </p:nvSpPr>
        <p:spPr bwMode="auto">
          <a:xfrm>
            <a:off x="1838325" y="2667000"/>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098" name="AutoShape 28"/>
          <p:cNvSpPr>
            <a:spLocks noChangeArrowheads="1"/>
          </p:cNvSpPr>
          <p:nvPr/>
        </p:nvSpPr>
        <p:spPr bwMode="auto">
          <a:xfrm>
            <a:off x="908050" y="2849563"/>
            <a:ext cx="90488"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099" name="AutoShape 31"/>
          <p:cNvSpPr>
            <a:spLocks noChangeArrowheads="1"/>
          </p:cNvSpPr>
          <p:nvPr/>
        </p:nvSpPr>
        <p:spPr bwMode="auto">
          <a:xfrm>
            <a:off x="2038350" y="2759075"/>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100" name="AutoShape 32"/>
          <p:cNvSpPr>
            <a:spLocks noChangeArrowheads="1"/>
          </p:cNvSpPr>
          <p:nvPr/>
        </p:nvSpPr>
        <p:spPr bwMode="auto">
          <a:xfrm>
            <a:off x="1987550" y="4430713"/>
            <a:ext cx="90488"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101" name="AutoShape 33"/>
          <p:cNvSpPr>
            <a:spLocks noChangeArrowheads="1"/>
          </p:cNvSpPr>
          <p:nvPr/>
        </p:nvSpPr>
        <p:spPr bwMode="auto">
          <a:xfrm>
            <a:off x="1138238" y="3130550"/>
            <a:ext cx="90487"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102" name="AutoShape 35"/>
          <p:cNvSpPr>
            <a:spLocks noChangeArrowheads="1"/>
          </p:cNvSpPr>
          <p:nvPr/>
        </p:nvSpPr>
        <p:spPr bwMode="auto">
          <a:xfrm>
            <a:off x="2492375" y="3222625"/>
            <a:ext cx="90488" cy="90488"/>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103" name="Rectangle 3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981575" algn="l"/>
              </a:tabLst>
            </a:pPr>
            <a:r>
              <a:rPr kumimoji="0" lang="sv-SE" sz="11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Övning 6 Driva i olika former</a:t>
            </a:r>
            <a:r>
              <a:rPr kumimoji="0" lang="sv-SE" sz="11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981575" algn="l"/>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4104" name="Rectangle 3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4105" name="Rectangle 38"/>
          <p:cNvSpPr>
            <a:spLocks noChangeArrowheads="1"/>
          </p:cNvSpPr>
          <p:nvPr/>
        </p:nvSpPr>
        <p:spPr bwMode="auto">
          <a:xfrm>
            <a:off x="0" y="4962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997414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8 år  </a:t>
            </a:r>
            <a:endParaRPr lang="sv-SE" dirty="0">
              <a:solidFill>
                <a:schemeClr val="bg1"/>
              </a:solidFill>
            </a:endParaRPr>
          </a:p>
        </p:txBody>
      </p:sp>
      <p:sp>
        <p:nvSpPr>
          <p:cNvPr id="3" name="textruta 2"/>
          <p:cNvSpPr txBox="1"/>
          <p:nvPr/>
        </p:nvSpPr>
        <p:spPr>
          <a:xfrm>
            <a:off x="179512" y="476672"/>
            <a:ext cx="8784976" cy="6247864"/>
          </a:xfrm>
          <a:prstGeom prst="rect">
            <a:avLst/>
          </a:prstGeom>
          <a:noFill/>
        </p:spPr>
        <p:txBody>
          <a:bodyPr wrap="square" rtlCol="0">
            <a:spAutoFit/>
          </a:bodyPr>
          <a:lstStyle/>
          <a:p>
            <a:r>
              <a:rPr lang="sv-SE" sz="1600" b="1" dirty="0" smtClean="0"/>
              <a:t>Arbetsmetod</a:t>
            </a:r>
            <a:r>
              <a:rPr lang="sv-SE" sz="1600" dirty="0" smtClean="0"/>
              <a:t>: </a:t>
            </a:r>
            <a:r>
              <a:rPr lang="sv-SE" sz="1600" i="1" dirty="0" smtClean="0"/>
              <a:t>Speluppfattning </a:t>
            </a:r>
          </a:p>
          <a:p>
            <a:r>
              <a:rPr lang="sv-SE" sz="1600" dirty="0" smtClean="0"/>
              <a:t>Spelform 7-7 och att försöka få spelarna att ta bra position i förhållande till varandra och boll</a:t>
            </a:r>
          </a:p>
          <a:p>
            <a:r>
              <a:rPr lang="sv-SE" sz="1600" i="1" dirty="0" smtClean="0"/>
              <a:t>Fysiskt: </a:t>
            </a:r>
            <a:r>
              <a:rPr lang="sv-SE" sz="1600" dirty="0" smtClean="0"/>
              <a:t>Koordination, rörelse och smidighet helst med boll i uppvärmningsfasen, börja arbeta med snabbhet med och utan boll</a:t>
            </a:r>
          </a:p>
          <a:p>
            <a:r>
              <a:rPr lang="sv-SE" sz="1600" i="1" dirty="0" smtClean="0"/>
              <a:t>Tekniskt: </a:t>
            </a:r>
            <a:r>
              <a:rPr lang="sv-SE" sz="1600" dirty="0" smtClean="0"/>
              <a:t>Förbättra den egna och den kollektiva tekniken</a:t>
            </a:r>
          </a:p>
          <a:p>
            <a:r>
              <a:rPr lang="sv-SE" sz="1600" i="1" dirty="0" smtClean="0"/>
              <a:t>Psykosocialt: </a:t>
            </a:r>
            <a:r>
              <a:rPr lang="sv-SE" sz="1600" dirty="0" smtClean="0"/>
              <a:t>Integrera spelarna med varandra och ge delar av helheten i övningsval </a:t>
            </a:r>
          </a:p>
          <a:p>
            <a:r>
              <a:rPr lang="sv-SE" sz="1600" b="1" dirty="0" smtClean="0"/>
              <a:t>Mål för spelare att: </a:t>
            </a:r>
          </a:p>
          <a:p>
            <a:pPr marL="342900" indent="-342900">
              <a:buAutoNum type="arabicPeriod"/>
            </a:pPr>
            <a:r>
              <a:rPr lang="sv-SE" sz="1600" dirty="0" smtClean="0"/>
              <a:t>Bemästra bollen  med bägge fötterna och händerna</a:t>
            </a:r>
          </a:p>
          <a:p>
            <a:pPr marL="342900" indent="-342900">
              <a:buAutoNum type="arabicPeriod"/>
            </a:pPr>
            <a:r>
              <a:rPr lang="sv-SE" sz="1600" dirty="0" smtClean="0"/>
              <a:t>Hitta tillbaka till sin position efter avslutad action som ex vis efter passning, skott osv. </a:t>
            </a:r>
          </a:p>
          <a:p>
            <a:pPr marL="342900" indent="-342900">
              <a:buAutoNum type="arabicPeriod"/>
            </a:pPr>
            <a:r>
              <a:rPr lang="sv-SE" sz="1600" dirty="0" smtClean="0"/>
              <a:t>Bemästra enkla koordination, rörelse och smidighetsövningar</a:t>
            </a:r>
          </a:p>
          <a:p>
            <a:pPr marL="342900" indent="-342900"/>
            <a:r>
              <a:rPr lang="sv-SE" sz="1600" b="1" dirty="0" smtClean="0"/>
              <a:t>Tekniskt: </a:t>
            </a:r>
          </a:p>
          <a:p>
            <a:pPr marL="342900" indent="-342900"/>
            <a:r>
              <a:rPr lang="sv-SE" sz="1600" dirty="0" smtClean="0"/>
              <a:t>Passning och mottag 5, Driva boll 3, Dribbla 5, Avslut(göra mål) 5, 1-1 offensivt 2, Vändningar 2, Bollkontroll 3</a:t>
            </a:r>
          </a:p>
          <a:p>
            <a:pPr marL="342900" indent="-342900"/>
            <a:r>
              <a:rPr lang="sv-SE" sz="1600" b="1" dirty="0" smtClean="0"/>
              <a:t>Fysisk: </a:t>
            </a:r>
          </a:p>
          <a:p>
            <a:pPr marL="342900" indent="-342900"/>
            <a:r>
              <a:rPr lang="sv-SE" sz="1600" dirty="0" smtClean="0"/>
              <a:t>Koordination och balans 2, Agility 3, Basmotoriska rörelser 5, Kropps och rumsuppfattning 5, Reaktion och acceleration 2</a:t>
            </a:r>
          </a:p>
          <a:p>
            <a:pPr marL="342900" indent="-342900"/>
            <a:r>
              <a:rPr lang="sv-SE" sz="1600" b="1" dirty="0" smtClean="0"/>
              <a:t>Psykosocialt: </a:t>
            </a:r>
          </a:p>
          <a:p>
            <a:pPr marL="342900" indent="-342900"/>
            <a:r>
              <a:rPr lang="sv-SE" sz="1600" dirty="0" smtClean="0"/>
              <a:t>Motivation 5, Själförtroende 5,Respekt och disciplin 5 </a:t>
            </a:r>
          </a:p>
          <a:p>
            <a:pPr marL="342900" indent="-342900"/>
            <a:r>
              <a:rPr lang="sv-SE" sz="1600" b="1" dirty="0" smtClean="0"/>
              <a:t>Organisation</a:t>
            </a:r>
          </a:p>
          <a:p>
            <a:pPr marL="342900" indent="-342900"/>
            <a:r>
              <a:rPr lang="sv-SE" sz="1600" dirty="0" smtClean="0"/>
              <a:t>Träning per vecka 2 a 75 min. Antal spelare ca 12 Antal minuter för spel 40</a:t>
            </a:r>
          </a:p>
          <a:p>
            <a:pPr marL="342900" indent="-342900"/>
            <a:r>
              <a:rPr lang="sv-SE" sz="1600" b="1" dirty="0" smtClean="0"/>
              <a:t>Träningens struktur: </a:t>
            </a:r>
            <a:endParaRPr lang="sv-SE" sz="1600" dirty="0" smtClean="0"/>
          </a:p>
          <a:p>
            <a:pPr marL="342900" indent="-342900"/>
            <a:r>
              <a:rPr lang="sv-SE" sz="1600" dirty="0" smtClean="0"/>
              <a:t>Uppvärmning med integrerad fys(krs) 25 min</a:t>
            </a:r>
          </a:p>
          <a:p>
            <a:pPr marL="342900" indent="-342900"/>
            <a:r>
              <a:rPr lang="sv-SE" sz="1600" dirty="0" smtClean="0"/>
              <a:t>Teknik/passningsövning 10 min</a:t>
            </a:r>
          </a:p>
          <a:p>
            <a:pPr marL="342900" indent="-342900"/>
            <a:r>
              <a:rPr lang="sv-SE" sz="1600" dirty="0" smtClean="0"/>
              <a:t>Spel moment 40 min </a:t>
            </a:r>
          </a:p>
          <a:p>
            <a:pPr marL="342900" indent="-342900"/>
            <a:r>
              <a:rPr lang="sv-SE" sz="1600" dirty="0" smtClean="0"/>
              <a:t>Nedvarvning och sammanfattning</a:t>
            </a:r>
          </a:p>
        </p:txBody>
      </p:sp>
    </p:spTree>
    <p:extLst>
      <p:ext uri="{BB962C8B-B14F-4D97-AF65-F5344CB8AC3E}">
        <p14:creationId xmlns:p14="http://schemas.microsoft.com/office/powerpoint/2010/main" val="26008805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152400" y="381000"/>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8"/>
          <p:cNvSpPr>
            <a:spLocks noChangeArrowheads="1"/>
          </p:cNvSpPr>
          <p:nvPr/>
        </p:nvSpPr>
        <p:spPr bwMode="auto">
          <a:xfrm>
            <a:off x="2178050" y="11731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3" name="AutoShape 12"/>
          <p:cNvSpPr>
            <a:spLocks noChangeArrowheads="1"/>
          </p:cNvSpPr>
          <p:nvPr/>
        </p:nvSpPr>
        <p:spPr bwMode="auto">
          <a:xfrm>
            <a:off x="3295650" y="16303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6"/>
          <p:cNvSpPr>
            <a:spLocks noChangeArrowheads="1"/>
          </p:cNvSpPr>
          <p:nvPr/>
        </p:nvSpPr>
        <p:spPr bwMode="auto">
          <a:xfrm>
            <a:off x="3644900" y="19732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2"/>
          <p:cNvSpPr>
            <a:spLocks noChangeArrowheads="1"/>
          </p:cNvSpPr>
          <p:nvPr/>
        </p:nvSpPr>
        <p:spPr bwMode="auto">
          <a:xfrm>
            <a:off x="1758950" y="12874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5"/>
          <p:cNvSpPr>
            <a:spLocks noChangeArrowheads="1"/>
          </p:cNvSpPr>
          <p:nvPr/>
        </p:nvSpPr>
        <p:spPr bwMode="auto">
          <a:xfrm>
            <a:off x="3784600" y="16303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13"/>
          <p:cNvSpPr>
            <a:spLocks noChangeArrowheads="1"/>
          </p:cNvSpPr>
          <p:nvPr/>
        </p:nvSpPr>
        <p:spPr bwMode="auto">
          <a:xfrm>
            <a:off x="3155950" y="19732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4"/>
          <p:cNvSpPr>
            <a:spLocks noChangeArrowheads="1"/>
          </p:cNvSpPr>
          <p:nvPr/>
        </p:nvSpPr>
        <p:spPr bwMode="auto">
          <a:xfrm>
            <a:off x="2108200" y="15160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AutoShape 3"/>
          <p:cNvSpPr>
            <a:spLocks noChangeArrowheads="1"/>
          </p:cNvSpPr>
          <p:nvPr/>
        </p:nvSpPr>
        <p:spPr bwMode="auto">
          <a:xfrm>
            <a:off x="1828800" y="9445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Line 7"/>
          <p:cNvSpPr>
            <a:spLocks noChangeShapeType="1"/>
          </p:cNvSpPr>
          <p:nvPr/>
        </p:nvSpPr>
        <p:spPr bwMode="auto">
          <a:xfrm>
            <a:off x="1898650" y="1058863"/>
            <a:ext cx="209550" cy="342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Freeform 9"/>
          <p:cNvSpPr>
            <a:spLocks/>
          </p:cNvSpPr>
          <p:nvPr/>
        </p:nvSpPr>
        <p:spPr bwMode="auto">
          <a:xfrm>
            <a:off x="1619250" y="1497013"/>
            <a:ext cx="419100" cy="133350"/>
          </a:xfrm>
          <a:custGeom>
            <a:avLst/>
            <a:gdLst>
              <a:gd name="T0" fmla="*/ 660 w 660"/>
              <a:gd name="T1" fmla="*/ 30 h 210"/>
              <a:gd name="T2" fmla="*/ 550 w 660"/>
              <a:gd name="T3" fmla="*/ 30 h 210"/>
              <a:gd name="T4" fmla="*/ 440 w 660"/>
              <a:gd name="T5" fmla="*/ 210 h 210"/>
              <a:gd name="T6" fmla="*/ 0 w 660"/>
              <a:gd name="T7" fmla="*/ 30 h 210"/>
            </a:gdLst>
            <a:ahLst/>
            <a:cxnLst>
              <a:cxn ang="0">
                <a:pos x="T0" y="T1"/>
              </a:cxn>
              <a:cxn ang="0">
                <a:pos x="T2" y="T3"/>
              </a:cxn>
              <a:cxn ang="0">
                <a:pos x="T4" y="T5"/>
              </a:cxn>
              <a:cxn ang="0">
                <a:pos x="T6" y="T7"/>
              </a:cxn>
            </a:cxnLst>
            <a:rect l="0" t="0" r="r" b="b"/>
            <a:pathLst>
              <a:path w="660" h="210">
                <a:moveTo>
                  <a:pt x="660" y="30"/>
                </a:moveTo>
                <a:cubicBezTo>
                  <a:pt x="623" y="15"/>
                  <a:pt x="587" y="0"/>
                  <a:pt x="550" y="30"/>
                </a:cubicBezTo>
                <a:cubicBezTo>
                  <a:pt x="513" y="60"/>
                  <a:pt x="532" y="210"/>
                  <a:pt x="440" y="210"/>
                </a:cubicBezTo>
                <a:cubicBezTo>
                  <a:pt x="348" y="210"/>
                  <a:pt x="174" y="120"/>
                  <a:pt x="0" y="3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2" name="Line 10"/>
          <p:cNvSpPr>
            <a:spLocks noChangeShapeType="1"/>
          </p:cNvSpPr>
          <p:nvPr/>
        </p:nvSpPr>
        <p:spPr bwMode="auto">
          <a:xfrm flipH="1">
            <a:off x="1549400" y="1516063"/>
            <a:ext cx="698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3" name="Line 11"/>
          <p:cNvSpPr>
            <a:spLocks noChangeShapeType="1"/>
          </p:cNvSpPr>
          <p:nvPr/>
        </p:nvSpPr>
        <p:spPr bwMode="auto">
          <a:xfrm flipV="1">
            <a:off x="1549400" y="1058863"/>
            <a:ext cx="279400"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4" name="Line 14"/>
          <p:cNvSpPr>
            <a:spLocks noChangeShapeType="1"/>
          </p:cNvSpPr>
          <p:nvPr/>
        </p:nvSpPr>
        <p:spPr bwMode="auto">
          <a:xfrm flipV="1">
            <a:off x="3225800" y="1744663"/>
            <a:ext cx="488950" cy="228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5"/>
          <p:cNvSpPr>
            <a:spLocks/>
          </p:cNvSpPr>
          <p:nvPr/>
        </p:nvSpPr>
        <p:spPr bwMode="auto">
          <a:xfrm>
            <a:off x="3505200" y="1516063"/>
            <a:ext cx="209550" cy="133350"/>
          </a:xfrm>
          <a:custGeom>
            <a:avLst/>
            <a:gdLst>
              <a:gd name="T0" fmla="*/ 330 w 330"/>
              <a:gd name="T1" fmla="*/ 180 h 210"/>
              <a:gd name="T2" fmla="*/ 220 w 330"/>
              <a:gd name="T3" fmla="*/ 180 h 210"/>
              <a:gd name="T4" fmla="*/ 110 w 330"/>
              <a:gd name="T5" fmla="*/ 0 h 210"/>
              <a:gd name="T6" fmla="*/ 0 w 330"/>
              <a:gd name="T7" fmla="*/ 180 h 210"/>
            </a:gdLst>
            <a:ahLst/>
            <a:cxnLst>
              <a:cxn ang="0">
                <a:pos x="T0" y="T1"/>
              </a:cxn>
              <a:cxn ang="0">
                <a:pos x="T2" y="T3"/>
              </a:cxn>
              <a:cxn ang="0">
                <a:pos x="T4" y="T5"/>
              </a:cxn>
              <a:cxn ang="0">
                <a:pos x="T6" y="T7"/>
              </a:cxn>
            </a:cxnLst>
            <a:rect l="0" t="0" r="r" b="b"/>
            <a:pathLst>
              <a:path w="330" h="210">
                <a:moveTo>
                  <a:pt x="330" y="180"/>
                </a:moveTo>
                <a:cubicBezTo>
                  <a:pt x="293" y="195"/>
                  <a:pt x="257" y="210"/>
                  <a:pt x="220" y="180"/>
                </a:cubicBezTo>
                <a:cubicBezTo>
                  <a:pt x="183" y="150"/>
                  <a:pt x="147" y="0"/>
                  <a:pt x="110" y="0"/>
                </a:cubicBezTo>
                <a:cubicBezTo>
                  <a:pt x="73" y="0"/>
                  <a:pt x="18" y="150"/>
                  <a:pt x="0" y="18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6" name="Line 16"/>
          <p:cNvSpPr>
            <a:spLocks noChangeShapeType="1"/>
          </p:cNvSpPr>
          <p:nvPr/>
        </p:nvSpPr>
        <p:spPr bwMode="auto">
          <a:xfrm flipH="1">
            <a:off x="3435350" y="1630363"/>
            <a:ext cx="698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7" name="Line 17"/>
          <p:cNvSpPr>
            <a:spLocks noChangeShapeType="1"/>
          </p:cNvSpPr>
          <p:nvPr/>
        </p:nvSpPr>
        <p:spPr bwMode="auto">
          <a:xfrm flipH="1">
            <a:off x="3225800" y="1630363"/>
            <a:ext cx="209550" cy="342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8" name="Text Box 18"/>
          <p:cNvSpPr txBox="1">
            <a:spLocks noChangeArrowheads="1"/>
          </p:cNvSpPr>
          <p:nvPr/>
        </p:nvSpPr>
        <p:spPr bwMode="auto">
          <a:xfrm>
            <a:off x="4724400" y="609600"/>
            <a:ext cx="3880048" cy="5943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22 spelare med 2 koner på 2 spelare enligt skiss, 1 boll på två, variera ytan mellan konerna beroende på val av övning och förmåga, 3-4 meter mellan spelarna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Bollen spelas mellan varandra där medtag skall tas utanför konen för att sen spelas, använd två tillslag</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Upp på tårna med lätt böjda knän, medtaget snett framåt med ett tillslag, kort distinkt tillslag, direkt rörelse in mellan konorna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Medtag innanför konerna, medtag med utsida fot, medtag utåt och flytta sen in bollen igen innan passningen går, medtag utåt creuyffint inåt innan passningen spelas, spela bollen och spring sen upp i pressavstånd, mottagaren flyttar boll från pressen och driver över till andra sidan</a:t>
            </a:r>
            <a:endParaRPr kumimoji="0" lang="sv-SE" sz="1800" b="0" i="0" u="none" strike="noStrike" cap="none" normalizeH="0" baseline="0" dirty="0" smtClean="0">
              <a:ln>
                <a:noFill/>
              </a:ln>
              <a:solidFill>
                <a:schemeClr val="tx1"/>
              </a:solidFill>
              <a:effectLst/>
              <a:latin typeface="Arial" pitchFamily="34" charset="0"/>
            </a:endParaRPr>
          </a:p>
        </p:txBody>
      </p:sp>
      <p:sp>
        <p:nvSpPr>
          <p:cNvPr id="19" name="Rectangle 19"/>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0" name="Rectangle 20"/>
          <p:cNvSpPr>
            <a:spLocks noChangeArrowheads="1"/>
          </p:cNvSpPr>
          <p:nvPr/>
        </p:nvSpPr>
        <p:spPr bwMode="auto">
          <a:xfrm>
            <a:off x="152400" y="355685"/>
            <a:ext cx="3877985"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Comic Sans MS" pitchFamily="66" charset="0"/>
              </a:rPr>
              <a:t>Övning  Passningsövning mottag	</a:t>
            </a:r>
            <a:endParaRPr kumimoji="0" lang="sv-SE" sz="1800" b="0" i="0" u="none" strike="noStrike" cap="none" normalizeH="0" baseline="0" dirty="0" smtClean="0">
              <a:ln>
                <a:noFill/>
              </a:ln>
              <a:solidFill>
                <a:schemeClr val="tx1"/>
              </a:solidFill>
              <a:effectLst/>
              <a:latin typeface="Arial" pitchFamily="34" charset="0"/>
            </a:endParaRPr>
          </a:p>
        </p:txBody>
      </p:sp>
      <p:sp>
        <p:nvSpPr>
          <p:cNvPr id="21" name="Rectangle 21"/>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2" name="Rectangle 22"/>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Tree>
    <p:extLst>
      <p:ext uri="{BB962C8B-B14F-4D97-AF65-F5344CB8AC3E}">
        <p14:creationId xmlns:p14="http://schemas.microsoft.com/office/powerpoint/2010/main" val="1403296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Period 2 V 10-13</a:t>
            </a:r>
            <a:endParaRPr lang="sv-SE" dirty="0"/>
          </a:p>
        </p:txBody>
      </p:sp>
      <p:sp>
        <p:nvSpPr>
          <p:cNvPr id="3" name="Platshållare för innehåll 2"/>
          <p:cNvSpPr>
            <a:spLocks noGrp="1"/>
          </p:cNvSpPr>
          <p:nvPr>
            <p:ph idx="1"/>
          </p:nvPr>
        </p:nvSpPr>
        <p:spPr/>
        <p:txBody>
          <a:bodyPr/>
          <a:lstStyle/>
          <a:p>
            <a:r>
              <a:rPr lang="sv-SE" dirty="0" smtClean="0"/>
              <a:t>Driva, finta dribbla i 1-1 </a:t>
            </a:r>
          </a:p>
          <a:p>
            <a:r>
              <a:rPr lang="sv-SE" dirty="0" smtClean="0"/>
              <a:t>Nickteknik utan upphopp</a:t>
            </a:r>
          </a:p>
          <a:p>
            <a:r>
              <a:rPr lang="sv-SE" dirty="0" smtClean="0"/>
              <a:t>Avslut med bredsida</a:t>
            </a:r>
          </a:p>
          <a:p>
            <a:r>
              <a:rPr lang="sv-SE" dirty="0" smtClean="0"/>
              <a:t>Turneringsspel 4-4, 3-3, 4-4+1 på olika planer där alla spelar och roterar efter matcherna är klara exempel vis vinnaren står kvar och förlorarna tar flyttar till nästa plan och matcherna är 2-3 min</a:t>
            </a:r>
            <a:endParaRPr lang="sv-SE" dirty="0"/>
          </a:p>
        </p:txBody>
      </p:sp>
    </p:spTree>
    <p:extLst>
      <p:ext uri="{BB962C8B-B14F-4D97-AF65-F5344CB8AC3E}">
        <p14:creationId xmlns:p14="http://schemas.microsoft.com/office/powerpoint/2010/main" val="24918745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76213" y="1109663"/>
            <a:ext cx="3905250" cy="4857750"/>
          </a:xfrm>
          <a:prstGeom prst="rect">
            <a:avLst/>
          </a:prstGeom>
          <a:gradFill rotWithShape="0">
            <a:gsLst>
              <a:gs pos="0">
                <a:srgbClr val="9BBB59"/>
              </a:gs>
              <a:gs pos="100000">
                <a:srgbClr val="4E6128"/>
              </a:gs>
            </a:gsLst>
            <a:lin ang="2700000" scaled="1"/>
          </a:gradFill>
          <a:ln w="12700">
            <a:miter lim="800000"/>
            <a:headEnd/>
            <a:tailEnd/>
          </a:ln>
          <a:effectLst/>
          <a:scene3d>
            <a:camera prst="legacyObliqueTopRight"/>
            <a:lightRig rig="legacyFlat3" dir="b"/>
          </a:scene3d>
          <a:sp3d extrusionH="430200" prstMaterial="legacyMatte">
            <a:bevelT w="13500" h="13500" prst="angle"/>
            <a:bevelB w="13500" h="13500" prst="angle"/>
            <a:extrusionClr>
              <a:srgbClr val="9BBB59"/>
            </a:extrusionClr>
          </a:sp3d>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flatTx/>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1</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5" name="AutoShape 5"/>
          <p:cNvSpPr>
            <a:spLocks noChangeArrowheads="1"/>
          </p:cNvSpPr>
          <p:nvPr/>
        </p:nvSpPr>
        <p:spPr bwMode="auto">
          <a:xfrm>
            <a:off x="3186113" y="2452688"/>
            <a:ext cx="114300" cy="90487"/>
          </a:xfrm>
          <a:prstGeom prst="flowChartExtract">
            <a:avLst/>
          </a:prstGeom>
          <a:solidFill>
            <a:srgbClr val="FFFF00"/>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4"/>
          <p:cNvSpPr>
            <a:spLocks noChangeArrowheads="1"/>
          </p:cNvSpPr>
          <p:nvPr/>
        </p:nvSpPr>
        <p:spPr bwMode="auto">
          <a:xfrm>
            <a:off x="642938" y="2452688"/>
            <a:ext cx="114300" cy="90487"/>
          </a:xfrm>
          <a:prstGeom prst="flowChartExtract">
            <a:avLst/>
          </a:prstGeom>
          <a:solidFill>
            <a:srgbClr val="FFFF00"/>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3"/>
          <p:cNvSpPr>
            <a:spLocks noChangeArrowheads="1"/>
          </p:cNvSpPr>
          <p:nvPr/>
        </p:nvSpPr>
        <p:spPr bwMode="auto">
          <a:xfrm>
            <a:off x="1919288" y="1481138"/>
            <a:ext cx="114300" cy="90487"/>
          </a:xfrm>
          <a:prstGeom prst="flowChartExtract">
            <a:avLst/>
          </a:prstGeom>
          <a:solidFill>
            <a:srgbClr val="FFFF00"/>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2"/>
          <p:cNvSpPr>
            <a:spLocks noChangeArrowheads="1"/>
          </p:cNvSpPr>
          <p:nvPr/>
        </p:nvSpPr>
        <p:spPr bwMode="auto">
          <a:xfrm>
            <a:off x="1871663" y="3595688"/>
            <a:ext cx="114300" cy="90487"/>
          </a:xfrm>
          <a:prstGeom prst="flowChartExtract">
            <a:avLst/>
          </a:prstGeom>
          <a:solidFill>
            <a:srgbClr val="FFFF00"/>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6"/>
          <p:cNvSpPr>
            <a:spLocks noChangeShapeType="1"/>
          </p:cNvSpPr>
          <p:nvPr/>
        </p:nvSpPr>
        <p:spPr bwMode="auto">
          <a:xfrm flipV="1">
            <a:off x="1871663" y="3852863"/>
            <a:ext cx="161925" cy="161925"/>
          </a:xfrm>
          <a:prstGeom prst="straightConnector1">
            <a:avLst/>
          </a:prstGeom>
          <a:noFill/>
          <a:ln w="285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9"/>
          <p:cNvSpPr>
            <a:spLocks noChangeShapeType="1"/>
          </p:cNvSpPr>
          <p:nvPr/>
        </p:nvSpPr>
        <p:spPr bwMode="auto">
          <a:xfrm>
            <a:off x="1871663" y="3852863"/>
            <a:ext cx="161925" cy="161925"/>
          </a:xfrm>
          <a:prstGeom prst="straightConnector1">
            <a:avLst/>
          </a:prstGeom>
          <a:noFill/>
          <a:ln w="285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7"/>
          <p:cNvSpPr>
            <a:spLocks noChangeShapeType="1"/>
          </p:cNvSpPr>
          <p:nvPr/>
        </p:nvSpPr>
        <p:spPr bwMode="auto">
          <a:xfrm flipH="1">
            <a:off x="1919288" y="1233488"/>
            <a:ext cx="114300" cy="142875"/>
          </a:xfrm>
          <a:prstGeom prst="straightConnector1">
            <a:avLst/>
          </a:prstGeom>
          <a:noFill/>
          <a:ln w="285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8"/>
          <p:cNvSpPr>
            <a:spLocks noChangeShapeType="1"/>
          </p:cNvSpPr>
          <p:nvPr/>
        </p:nvSpPr>
        <p:spPr bwMode="auto">
          <a:xfrm>
            <a:off x="1871663" y="1233488"/>
            <a:ext cx="209550" cy="142875"/>
          </a:xfrm>
          <a:prstGeom prst="straightConnector1">
            <a:avLst/>
          </a:prstGeom>
          <a:noFill/>
          <a:ln w="28575">
            <a:solidFill>
              <a:srgbClr val="F2F2F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10"/>
          <p:cNvSpPr>
            <a:spLocks noChangeShapeType="1"/>
          </p:cNvSpPr>
          <p:nvPr/>
        </p:nvSpPr>
        <p:spPr bwMode="auto">
          <a:xfrm flipV="1">
            <a:off x="1919288" y="1633538"/>
            <a:ext cx="0" cy="2219325"/>
          </a:xfrm>
          <a:prstGeom prst="straightConnector1">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Freeform 11"/>
          <p:cNvSpPr>
            <a:spLocks/>
          </p:cNvSpPr>
          <p:nvPr/>
        </p:nvSpPr>
        <p:spPr bwMode="auto">
          <a:xfrm>
            <a:off x="857250" y="1571625"/>
            <a:ext cx="2265363" cy="2209800"/>
          </a:xfrm>
          <a:custGeom>
            <a:avLst/>
            <a:gdLst>
              <a:gd name="T0" fmla="*/ 1597 w 3567"/>
              <a:gd name="T1" fmla="*/ 0 h 3481"/>
              <a:gd name="T2" fmla="*/ 1312 w 3567"/>
              <a:gd name="T3" fmla="*/ 98 h 3481"/>
              <a:gd name="T4" fmla="*/ 1387 w 3567"/>
              <a:gd name="T5" fmla="*/ 233 h 3481"/>
              <a:gd name="T6" fmla="*/ 1147 w 3567"/>
              <a:gd name="T7" fmla="*/ 278 h 3481"/>
              <a:gd name="T8" fmla="*/ 1162 w 3567"/>
              <a:gd name="T9" fmla="*/ 473 h 3481"/>
              <a:gd name="T10" fmla="*/ 847 w 3567"/>
              <a:gd name="T11" fmla="*/ 503 h 3481"/>
              <a:gd name="T12" fmla="*/ 937 w 3567"/>
              <a:gd name="T13" fmla="*/ 713 h 3481"/>
              <a:gd name="T14" fmla="*/ 502 w 3567"/>
              <a:gd name="T15" fmla="*/ 683 h 3481"/>
              <a:gd name="T16" fmla="*/ 622 w 3567"/>
              <a:gd name="T17" fmla="*/ 863 h 3481"/>
              <a:gd name="T18" fmla="*/ 307 w 3567"/>
              <a:gd name="T19" fmla="*/ 1043 h 3481"/>
              <a:gd name="T20" fmla="*/ 397 w 3567"/>
              <a:gd name="T21" fmla="*/ 1238 h 3481"/>
              <a:gd name="T22" fmla="*/ 52 w 3567"/>
              <a:gd name="T23" fmla="*/ 1223 h 3481"/>
              <a:gd name="T24" fmla="*/ 82 w 3567"/>
              <a:gd name="T25" fmla="*/ 1388 h 3481"/>
              <a:gd name="T26" fmla="*/ 367 w 3567"/>
              <a:gd name="T27" fmla="*/ 1388 h 3481"/>
              <a:gd name="T28" fmla="*/ 157 w 3567"/>
              <a:gd name="T29" fmla="*/ 1043 h 3481"/>
              <a:gd name="T30" fmla="*/ 712 w 3567"/>
              <a:gd name="T31" fmla="*/ 1388 h 3481"/>
              <a:gd name="T32" fmla="*/ 967 w 3567"/>
              <a:gd name="T33" fmla="*/ 1193 h 3481"/>
              <a:gd name="T34" fmla="*/ 1342 w 3567"/>
              <a:gd name="T35" fmla="*/ 1531 h 3481"/>
              <a:gd name="T36" fmla="*/ 1672 w 3567"/>
              <a:gd name="T37" fmla="*/ 1253 h 3481"/>
              <a:gd name="T38" fmla="*/ 1927 w 3567"/>
              <a:gd name="T39" fmla="*/ 1531 h 3481"/>
              <a:gd name="T40" fmla="*/ 2182 w 3567"/>
              <a:gd name="T41" fmla="*/ 1388 h 3481"/>
              <a:gd name="T42" fmla="*/ 2392 w 3567"/>
              <a:gd name="T43" fmla="*/ 1531 h 3481"/>
              <a:gd name="T44" fmla="*/ 2602 w 3567"/>
              <a:gd name="T45" fmla="*/ 1388 h 3481"/>
              <a:gd name="T46" fmla="*/ 2917 w 3567"/>
              <a:gd name="T47" fmla="*/ 1673 h 3481"/>
              <a:gd name="T48" fmla="*/ 3202 w 3567"/>
              <a:gd name="T49" fmla="*/ 1388 h 3481"/>
              <a:gd name="T50" fmla="*/ 3292 w 3567"/>
              <a:gd name="T51" fmla="*/ 1388 h 3481"/>
              <a:gd name="T52" fmla="*/ 3517 w 3567"/>
              <a:gd name="T53" fmla="*/ 1688 h 3481"/>
              <a:gd name="T54" fmla="*/ 3022 w 3567"/>
              <a:gd name="T55" fmla="*/ 1628 h 3481"/>
              <a:gd name="T56" fmla="*/ 2857 w 3567"/>
              <a:gd name="T57" fmla="*/ 1238 h 3481"/>
              <a:gd name="T58" fmla="*/ 3517 w 3567"/>
              <a:gd name="T59" fmla="*/ 2018 h 3481"/>
              <a:gd name="T60" fmla="*/ 3157 w 3567"/>
              <a:gd name="T61" fmla="*/ 1973 h 3481"/>
              <a:gd name="T62" fmla="*/ 3292 w 3567"/>
              <a:gd name="T63" fmla="*/ 2363 h 3481"/>
              <a:gd name="T64" fmla="*/ 2857 w 3567"/>
              <a:gd name="T65" fmla="*/ 2258 h 3481"/>
              <a:gd name="T66" fmla="*/ 3097 w 3567"/>
              <a:gd name="T67" fmla="*/ 2640 h 3481"/>
              <a:gd name="T68" fmla="*/ 2632 w 3567"/>
              <a:gd name="T69" fmla="*/ 2640 h 3481"/>
              <a:gd name="T70" fmla="*/ 2917 w 3567"/>
              <a:gd name="T71" fmla="*/ 3029 h 3481"/>
              <a:gd name="T72" fmla="*/ 2482 w 3567"/>
              <a:gd name="T73" fmla="*/ 2865 h 3481"/>
              <a:gd name="T74" fmla="*/ 2737 w 3567"/>
              <a:gd name="T75" fmla="*/ 3413 h 3481"/>
              <a:gd name="T76" fmla="*/ 2212 w 3567"/>
              <a:gd name="T77" fmla="*/ 3270 h 3481"/>
              <a:gd name="T78" fmla="*/ 2092 w 3567"/>
              <a:gd name="T79" fmla="*/ 3443 h 3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7" h="3481">
                <a:moveTo>
                  <a:pt x="1597" y="0"/>
                </a:moveTo>
                <a:cubicBezTo>
                  <a:pt x="1472" y="29"/>
                  <a:pt x="1347" y="59"/>
                  <a:pt x="1312" y="98"/>
                </a:cubicBezTo>
                <a:cubicBezTo>
                  <a:pt x="1277" y="137"/>
                  <a:pt x="1414" y="203"/>
                  <a:pt x="1387" y="233"/>
                </a:cubicBezTo>
                <a:cubicBezTo>
                  <a:pt x="1360" y="263"/>
                  <a:pt x="1184" y="238"/>
                  <a:pt x="1147" y="278"/>
                </a:cubicBezTo>
                <a:cubicBezTo>
                  <a:pt x="1110" y="318"/>
                  <a:pt x="1212" y="435"/>
                  <a:pt x="1162" y="473"/>
                </a:cubicBezTo>
                <a:cubicBezTo>
                  <a:pt x="1112" y="511"/>
                  <a:pt x="884" y="463"/>
                  <a:pt x="847" y="503"/>
                </a:cubicBezTo>
                <a:cubicBezTo>
                  <a:pt x="810" y="543"/>
                  <a:pt x="994" y="683"/>
                  <a:pt x="937" y="713"/>
                </a:cubicBezTo>
                <a:cubicBezTo>
                  <a:pt x="880" y="743"/>
                  <a:pt x="554" y="658"/>
                  <a:pt x="502" y="683"/>
                </a:cubicBezTo>
                <a:cubicBezTo>
                  <a:pt x="450" y="708"/>
                  <a:pt x="654" y="803"/>
                  <a:pt x="622" y="863"/>
                </a:cubicBezTo>
                <a:cubicBezTo>
                  <a:pt x="590" y="923"/>
                  <a:pt x="344" y="981"/>
                  <a:pt x="307" y="1043"/>
                </a:cubicBezTo>
                <a:cubicBezTo>
                  <a:pt x="270" y="1105"/>
                  <a:pt x="439" y="1208"/>
                  <a:pt x="397" y="1238"/>
                </a:cubicBezTo>
                <a:cubicBezTo>
                  <a:pt x="355" y="1268"/>
                  <a:pt x="104" y="1198"/>
                  <a:pt x="52" y="1223"/>
                </a:cubicBezTo>
                <a:cubicBezTo>
                  <a:pt x="0" y="1248"/>
                  <a:pt x="30" y="1361"/>
                  <a:pt x="82" y="1388"/>
                </a:cubicBezTo>
                <a:cubicBezTo>
                  <a:pt x="134" y="1415"/>
                  <a:pt x="355" y="1445"/>
                  <a:pt x="367" y="1388"/>
                </a:cubicBezTo>
                <a:cubicBezTo>
                  <a:pt x="379" y="1331"/>
                  <a:pt x="100" y="1043"/>
                  <a:pt x="157" y="1043"/>
                </a:cubicBezTo>
                <a:cubicBezTo>
                  <a:pt x="214" y="1043"/>
                  <a:pt x="577" y="1363"/>
                  <a:pt x="712" y="1388"/>
                </a:cubicBezTo>
                <a:cubicBezTo>
                  <a:pt x="847" y="1413"/>
                  <a:pt x="862" y="1169"/>
                  <a:pt x="967" y="1193"/>
                </a:cubicBezTo>
                <a:cubicBezTo>
                  <a:pt x="1072" y="1217"/>
                  <a:pt x="1225" y="1521"/>
                  <a:pt x="1342" y="1531"/>
                </a:cubicBezTo>
                <a:cubicBezTo>
                  <a:pt x="1459" y="1541"/>
                  <a:pt x="1575" y="1253"/>
                  <a:pt x="1672" y="1253"/>
                </a:cubicBezTo>
                <a:cubicBezTo>
                  <a:pt x="1769" y="1253"/>
                  <a:pt x="1842" y="1508"/>
                  <a:pt x="1927" y="1531"/>
                </a:cubicBezTo>
                <a:cubicBezTo>
                  <a:pt x="2012" y="1554"/>
                  <a:pt x="2105" y="1388"/>
                  <a:pt x="2182" y="1388"/>
                </a:cubicBezTo>
                <a:cubicBezTo>
                  <a:pt x="2259" y="1388"/>
                  <a:pt x="2322" y="1531"/>
                  <a:pt x="2392" y="1531"/>
                </a:cubicBezTo>
                <a:cubicBezTo>
                  <a:pt x="2462" y="1531"/>
                  <a:pt x="2515" y="1364"/>
                  <a:pt x="2602" y="1388"/>
                </a:cubicBezTo>
                <a:cubicBezTo>
                  <a:pt x="2689" y="1412"/>
                  <a:pt x="2817" y="1673"/>
                  <a:pt x="2917" y="1673"/>
                </a:cubicBezTo>
                <a:cubicBezTo>
                  <a:pt x="3017" y="1673"/>
                  <a:pt x="3140" y="1436"/>
                  <a:pt x="3202" y="1388"/>
                </a:cubicBezTo>
                <a:cubicBezTo>
                  <a:pt x="3264" y="1340"/>
                  <a:pt x="3240" y="1338"/>
                  <a:pt x="3292" y="1388"/>
                </a:cubicBezTo>
                <a:cubicBezTo>
                  <a:pt x="3344" y="1438"/>
                  <a:pt x="3562" y="1648"/>
                  <a:pt x="3517" y="1688"/>
                </a:cubicBezTo>
                <a:cubicBezTo>
                  <a:pt x="3472" y="1728"/>
                  <a:pt x="3132" y="1703"/>
                  <a:pt x="3022" y="1628"/>
                </a:cubicBezTo>
                <a:cubicBezTo>
                  <a:pt x="2912" y="1553"/>
                  <a:pt x="2775" y="1173"/>
                  <a:pt x="2857" y="1238"/>
                </a:cubicBezTo>
                <a:cubicBezTo>
                  <a:pt x="2939" y="1303"/>
                  <a:pt x="3467" y="1896"/>
                  <a:pt x="3517" y="2018"/>
                </a:cubicBezTo>
                <a:cubicBezTo>
                  <a:pt x="3567" y="2140"/>
                  <a:pt x="3194" y="1916"/>
                  <a:pt x="3157" y="1973"/>
                </a:cubicBezTo>
                <a:cubicBezTo>
                  <a:pt x="3120" y="2030"/>
                  <a:pt x="3342" y="2316"/>
                  <a:pt x="3292" y="2363"/>
                </a:cubicBezTo>
                <a:cubicBezTo>
                  <a:pt x="3242" y="2410"/>
                  <a:pt x="2889" y="2212"/>
                  <a:pt x="2857" y="2258"/>
                </a:cubicBezTo>
                <a:cubicBezTo>
                  <a:pt x="2825" y="2304"/>
                  <a:pt x="3134" y="2576"/>
                  <a:pt x="3097" y="2640"/>
                </a:cubicBezTo>
                <a:cubicBezTo>
                  <a:pt x="3060" y="2704"/>
                  <a:pt x="2662" y="2575"/>
                  <a:pt x="2632" y="2640"/>
                </a:cubicBezTo>
                <a:cubicBezTo>
                  <a:pt x="2602" y="2705"/>
                  <a:pt x="2942" y="2992"/>
                  <a:pt x="2917" y="3029"/>
                </a:cubicBezTo>
                <a:cubicBezTo>
                  <a:pt x="2892" y="3066"/>
                  <a:pt x="2512" y="2801"/>
                  <a:pt x="2482" y="2865"/>
                </a:cubicBezTo>
                <a:cubicBezTo>
                  <a:pt x="2452" y="2929"/>
                  <a:pt x="2782" y="3345"/>
                  <a:pt x="2737" y="3413"/>
                </a:cubicBezTo>
                <a:cubicBezTo>
                  <a:pt x="2692" y="3481"/>
                  <a:pt x="2319" y="3265"/>
                  <a:pt x="2212" y="3270"/>
                </a:cubicBezTo>
                <a:cubicBezTo>
                  <a:pt x="2105" y="3275"/>
                  <a:pt x="2098" y="3359"/>
                  <a:pt x="2092" y="3443"/>
                </a:cubicBezTo>
              </a:path>
            </a:pathLst>
          </a:custGeom>
          <a:noFill/>
          <a:ln w="12700">
            <a:solidFill>
              <a:srgbClr val="F2F2F2"/>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AutoShape 12"/>
          <p:cNvSpPr>
            <a:spLocks noChangeShapeType="1"/>
          </p:cNvSpPr>
          <p:nvPr/>
        </p:nvSpPr>
        <p:spPr bwMode="auto">
          <a:xfrm flipH="1" flipV="1">
            <a:off x="985838" y="2700338"/>
            <a:ext cx="819150" cy="1152525"/>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Text Box 13"/>
          <p:cNvSpPr txBox="1">
            <a:spLocks noChangeArrowheads="1"/>
          </p:cNvSpPr>
          <p:nvPr/>
        </p:nvSpPr>
        <p:spPr bwMode="auto">
          <a:xfrm>
            <a:off x="4691063" y="919163"/>
            <a:ext cx="3625353" cy="5048250"/>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4 stycken koner 5-6 m mellan formade enligt skiss, 6-8 spelare fördelade på två koner, 2 bollar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Spelare vid nedersta konen startar med att spela en boll till spelaren vid översta konen, X1 tar mot och driver sen mot sin högra kon samtidigt som X löper upp och sätter en passiv press på X1, som gör en vändning från sin press och driver tvärs över till konan på andra sidan för en ny vändning</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X1 värdera fart i passningen försök sedan att ta bollen i fart, matchlika vändningar med tempoväxling efter vändning, högt tempo i mottag, sakta ner innan vändning och ny hög fart efter vändning, X löp upp med full fart och inta försvarsställning med låg tyngdpunkt, armarna utåt, och upp på tå</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X1 kan välja håll, finta en gång innan man väljer håll, X kan bli aktiv om X1 slarvar i sin vändning, övningen kan starta med att alla driver i olika former innan passning och driva i fart körs igång, X kan följa med i pressen en bit</a:t>
            </a:r>
            <a:endParaRPr kumimoji="0" lang="sv-SE" sz="1800" b="0" i="0" u="none" strike="noStrike" cap="none" normalizeH="0" baseline="0" dirty="0" smtClean="0">
              <a:ln>
                <a:noFill/>
              </a:ln>
              <a:solidFill>
                <a:schemeClr val="tx1"/>
              </a:solidFill>
              <a:effectLst/>
              <a:latin typeface="Arial" pitchFamily="34" charset="0"/>
            </a:endParaRPr>
          </a:p>
        </p:txBody>
      </p:sp>
      <p:sp>
        <p:nvSpPr>
          <p:cNvPr id="17"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8" name="Rectangle 17"/>
          <p:cNvSpPr>
            <a:spLocks noChangeArrowheads="1"/>
          </p:cNvSpPr>
          <p:nvPr/>
        </p:nvSpPr>
        <p:spPr bwMode="auto">
          <a:xfrm>
            <a:off x="0" y="408801"/>
            <a:ext cx="215956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200" b="0"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Driva boll </a:t>
            </a:r>
            <a:r>
              <a:rPr kumimoji="0" lang="sv-SE" sz="1200" b="0" i="1"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(stj</a:t>
            </a:r>
            <a:r>
              <a:rPr kumimoji="0" lang="sv-SE" sz="1200" b="0" i="1" u="none" strike="noStrike" cap="none" normalizeH="0" baseline="0" dirty="0" smtClean="0">
                <a:ln>
                  <a:noFill/>
                </a:ln>
                <a:solidFill>
                  <a:schemeClr val="tx1"/>
                </a:solidFill>
                <a:effectLst/>
                <a:latin typeface="Calibri"/>
                <a:ea typeface="Calibri" pitchFamily="34" charset="0"/>
                <a:cs typeface="Arial" pitchFamily="34" charset="0"/>
              </a:rPr>
              <a:t>ä</a:t>
            </a:r>
            <a:r>
              <a:rPr kumimoji="0" lang="sv-SE" sz="1200" b="0" i="1" u="none" strike="noStrike" cap="none" normalizeH="0" baseline="0" dirty="0" smtClean="0">
                <a:ln>
                  <a:noFill/>
                </a:ln>
                <a:solidFill>
                  <a:schemeClr val="tx1"/>
                </a:solidFill>
                <a:effectLst/>
                <a:latin typeface="Comic Sans MS" pitchFamily="66" charset="0"/>
                <a:ea typeface="Calibri" pitchFamily="34" charset="0"/>
                <a:cs typeface="Arial" pitchFamily="34" charset="0"/>
              </a:rPr>
              <a:t>rnan)</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a:r>
            <a:b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b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9181457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 1" descr="fotbollsplan_1193088367_9575552.gif"/>
          <p:cNvPicPr/>
          <p:nvPr/>
        </p:nvPicPr>
        <p:blipFill>
          <a:blip r:embed="rId2" cstate="print"/>
          <a:stretch>
            <a:fillRect/>
          </a:stretch>
        </p:blipFill>
        <p:spPr>
          <a:xfrm rot="5400000">
            <a:off x="-123825" y="464344"/>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 name="AutoShape 10"/>
          <p:cNvSpPr>
            <a:spLocks noChangeArrowheads="1"/>
          </p:cNvSpPr>
          <p:nvPr/>
        </p:nvSpPr>
        <p:spPr bwMode="auto">
          <a:xfrm>
            <a:off x="2771775" y="1016000"/>
            <a:ext cx="87313" cy="66675"/>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4" name="AutoShape 2"/>
          <p:cNvSpPr>
            <a:spLocks noChangeArrowheads="1"/>
          </p:cNvSpPr>
          <p:nvPr/>
        </p:nvSpPr>
        <p:spPr bwMode="auto">
          <a:xfrm>
            <a:off x="2014538" y="1539875"/>
            <a:ext cx="90487"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5" name="AutoShape 3"/>
          <p:cNvSpPr>
            <a:spLocks noChangeArrowheads="1"/>
          </p:cNvSpPr>
          <p:nvPr/>
        </p:nvSpPr>
        <p:spPr bwMode="auto">
          <a:xfrm>
            <a:off x="3276600" y="1630363"/>
            <a:ext cx="90488"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5"/>
          <p:cNvSpPr>
            <a:spLocks noChangeArrowheads="1"/>
          </p:cNvSpPr>
          <p:nvPr/>
        </p:nvSpPr>
        <p:spPr bwMode="auto">
          <a:xfrm>
            <a:off x="2495550" y="2457450"/>
            <a:ext cx="90488"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12"/>
          <p:cNvSpPr>
            <a:spLocks noChangeArrowheads="1"/>
          </p:cNvSpPr>
          <p:nvPr/>
        </p:nvSpPr>
        <p:spPr bwMode="auto">
          <a:xfrm>
            <a:off x="2771775" y="1123950"/>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14"/>
          <p:cNvSpPr>
            <a:spLocks noChangeArrowheads="1"/>
          </p:cNvSpPr>
          <p:nvPr/>
        </p:nvSpPr>
        <p:spPr bwMode="auto">
          <a:xfrm>
            <a:off x="2495550" y="2635250"/>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4"/>
          <p:cNvSpPr>
            <a:spLocks noChangeArrowheads="1"/>
          </p:cNvSpPr>
          <p:nvPr/>
        </p:nvSpPr>
        <p:spPr bwMode="auto">
          <a:xfrm>
            <a:off x="2676525" y="1673225"/>
            <a:ext cx="90488" cy="90488"/>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6"/>
          <p:cNvSpPr>
            <a:spLocks noChangeArrowheads="1"/>
          </p:cNvSpPr>
          <p:nvPr/>
        </p:nvSpPr>
        <p:spPr bwMode="auto">
          <a:xfrm>
            <a:off x="2495550" y="2366963"/>
            <a:ext cx="90488"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7"/>
          <p:cNvSpPr>
            <a:spLocks noChangeShapeType="1"/>
          </p:cNvSpPr>
          <p:nvPr/>
        </p:nvSpPr>
        <p:spPr bwMode="auto">
          <a:xfrm flipV="1">
            <a:off x="2586038" y="1825625"/>
            <a:ext cx="90487" cy="542925"/>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Freeform 8"/>
          <p:cNvSpPr>
            <a:spLocks/>
          </p:cNvSpPr>
          <p:nvPr/>
        </p:nvSpPr>
        <p:spPr bwMode="auto">
          <a:xfrm>
            <a:off x="2586038" y="2366963"/>
            <a:ext cx="185737" cy="90487"/>
          </a:xfrm>
          <a:custGeom>
            <a:avLst/>
            <a:gdLst>
              <a:gd name="T0" fmla="*/ 0 w 292"/>
              <a:gd name="T1" fmla="*/ 143 h 143"/>
              <a:gd name="T2" fmla="*/ 292 w 292"/>
              <a:gd name="T3" fmla="*/ 0 h 143"/>
            </a:gdLst>
            <a:ahLst/>
            <a:cxnLst>
              <a:cxn ang="0">
                <a:pos x="T0" y="T1"/>
              </a:cxn>
              <a:cxn ang="0">
                <a:pos x="T2" y="T3"/>
              </a:cxn>
            </a:cxnLst>
            <a:rect l="0" t="0" r="r" b="b"/>
            <a:pathLst>
              <a:path w="292" h="143">
                <a:moveTo>
                  <a:pt x="0" y="143"/>
                </a:moveTo>
                <a:cubicBezTo>
                  <a:pt x="121" y="83"/>
                  <a:pt x="243" y="24"/>
                  <a:pt x="292" y="0"/>
                </a:cubicBezTo>
              </a:path>
            </a:pathLst>
          </a:custGeom>
          <a:noFill/>
          <a:ln w="12700">
            <a:solidFill>
              <a:srgbClr val="F2F2F2"/>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9"/>
          <p:cNvSpPr>
            <a:spLocks noChangeShapeType="1"/>
          </p:cNvSpPr>
          <p:nvPr/>
        </p:nvSpPr>
        <p:spPr bwMode="auto">
          <a:xfrm>
            <a:off x="2676525" y="1825625"/>
            <a:ext cx="180975" cy="542925"/>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11"/>
          <p:cNvSpPr>
            <a:spLocks noChangeShapeType="1"/>
          </p:cNvSpPr>
          <p:nvPr/>
        </p:nvSpPr>
        <p:spPr bwMode="auto">
          <a:xfrm flipH="1" flipV="1">
            <a:off x="2771775" y="1306513"/>
            <a:ext cx="87313" cy="947737"/>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Freeform 13"/>
          <p:cNvSpPr>
            <a:spLocks/>
          </p:cNvSpPr>
          <p:nvPr/>
        </p:nvSpPr>
        <p:spPr bwMode="auto">
          <a:xfrm>
            <a:off x="2249488" y="1216025"/>
            <a:ext cx="522287" cy="1038225"/>
          </a:xfrm>
          <a:custGeom>
            <a:avLst/>
            <a:gdLst>
              <a:gd name="T0" fmla="*/ 823 w 823"/>
              <a:gd name="T1" fmla="*/ 0 h 1635"/>
              <a:gd name="T2" fmla="*/ 674 w 823"/>
              <a:gd name="T3" fmla="*/ 143 h 1635"/>
              <a:gd name="T4" fmla="*/ 823 w 823"/>
              <a:gd name="T5" fmla="*/ 143 h 1635"/>
              <a:gd name="T6" fmla="*/ 674 w 823"/>
              <a:gd name="T7" fmla="*/ 285 h 1635"/>
              <a:gd name="T8" fmla="*/ 817 w 823"/>
              <a:gd name="T9" fmla="*/ 360 h 1635"/>
              <a:gd name="T10" fmla="*/ 674 w 823"/>
              <a:gd name="T11" fmla="*/ 435 h 1635"/>
              <a:gd name="T12" fmla="*/ 817 w 823"/>
              <a:gd name="T13" fmla="*/ 510 h 1635"/>
              <a:gd name="T14" fmla="*/ 674 w 823"/>
              <a:gd name="T15" fmla="*/ 510 h 1635"/>
              <a:gd name="T16" fmla="*/ 388 w 823"/>
              <a:gd name="T17" fmla="*/ 510 h 1635"/>
              <a:gd name="T18" fmla="*/ 531 w 823"/>
              <a:gd name="T19" fmla="*/ 720 h 1635"/>
              <a:gd name="T20" fmla="*/ 231 w 823"/>
              <a:gd name="T21" fmla="*/ 863 h 1635"/>
              <a:gd name="T22" fmla="*/ 388 w 823"/>
              <a:gd name="T23" fmla="*/ 1050 h 1635"/>
              <a:gd name="T24" fmla="*/ 36 w 823"/>
              <a:gd name="T25" fmla="*/ 1245 h 1635"/>
              <a:gd name="T26" fmla="*/ 171 w 823"/>
              <a:gd name="T27" fmla="*/ 1425 h 1635"/>
              <a:gd name="T28" fmla="*/ 171 w 823"/>
              <a:gd name="T29" fmla="*/ 1635 h 1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3" h="1635">
                <a:moveTo>
                  <a:pt x="823" y="0"/>
                </a:moveTo>
                <a:cubicBezTo>
                  <a:pt x="748" y="59"/>
                  <a:pt x="674" y="119"/>
                  <a:pt x="674" y="143"/>
                </a:cubicBezTo>
                <a:cubicBezTo>
                  <a:pt x="674" y="167"/>
                  <a:pt x="823" y="119"/>
                  <a:pt x="823" y="143"/>
                </a:cubicBezTo>
                <a:cubicBezTo>
                  <a:pt x="823" y="167"/>
                  <a:pt x="675" y="249"/>
                  <a:pt x="674" y="285"/>
                </a:cubicBezTo>
                <a:cubicBezTo>
                  <a:pt x="673" y="321"/>
                  <a:pt x="817" y="335"/>
                  <a:pt x="817" y="360"/>
                </a:cubicBezTo>
                <a:cubicBezTo>
                  <a:pt x="817" y="385"/>
                  <a:pt x="674" y="410"/>
                  <a:pt x="674" y="435"/>
                </a:cubicBezTo>
                <a:cubicBezTo>
                  <a:pt x="674" y="460"/>
                  <a:pt x="817" y="498"/>
                  <a:pt x="817" y="510"/>
                </a:cubicBezTo>
                <a:cubicBezTo>
                  <a:pt x="817" y="522"/>
                  <a:pt x="745" y="510"/>
                  <a:pt x="674" y="510"/>
                </a:cubicBezTo>
                <a:cubicBezTo>
                  <a:pt x="603" y="510"/>
                  <a:pt x="412" y="475"/>
                  <a:pt x="388" y="510"/>
                </a:cubicBezTo>
                <a:cubicBezTo>
                  <a:pt x="364" y="545"/>
                  <a:pt x="557" y="661"/>
                  <a:pt x="531" y="720"/>
                </a:cubicBezTo>
                <a:cubicBezTo>
                  <a:pt x="505" y="779"/>
                  <a:pt x="255" y="808"/>
                  <a:pt x="231" y="863"/>
                </a:cubicBezTo>
                <a:cubicBezTo>
                  <a:pt x="207" y="918"/>
                  <a:pt x="421" y="986"/>
                  <a:pt x="388" y="1050"/>
                </a:cubicBezTo>
                <a:cubicBezTo>
                  <a:pt x="355" y="1114"/>
                  <a:pt x="72" y="1182"/>
                  <a:pt x="36" y="1245"/>
                </a:cubicBezTo>
                <a:cubicBezTo>
                  <a:pt x="0" y="1308"/>
                  <a:pt x="149" y="1360"/>
                  <a:pt x="171" y="1425"/>
                </a:cubicBezTo>
                <a:cubicBezTo>
                  <a:pt x="193" y="1490"/>
                  <a:pt x="182" y="1562"/>
                  <a:pt x="171" y="1635"/>
                </a:cubicBezTo>
              </a:path>
            </a:pathLst>
          </a:custGeom>
          <a:noFill/>
          <a:ln w="12700">
            <a:solidFill>
              <a:srgbClr val="000000"/>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Text Box 15"/>
          <p:cNvSpPr txBox="1">
            <a:spLocks noChangeArrowheads="1"/>
          </p:cNvSpPr>
          <p:nvPr/>
        </p:nvSpPr>
        <p:spPr bwMode="auto">
          <a:xfrm>
            <a:off x="5110163" y="690563"/>
            <a:ext cx="3710309" cy="5438775"/>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koner i en rombform ca 15 *15 meter, 1 boll och 4-5 spelare</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spelaren längst ner slår en boll till spelaren i mitten som i sin tur spelar tillbaka i vinkel, bollen spelas nu till spelaren längst upp som tar mot bollen, driver och utmanar spelaren i mitten som vänt om och blir försvarare, spelaren längst ner flyttar sig sen till mitten och spelaren i mitten flyttar upp till den översta konen, spelaren som fintat och drivit boll spelar till nästa och ställer sig sist i kön.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Kontakt med spelaren innan passningar slås, gör en avledande löpning i mitten, spelaren som fintar värderar bollens hastighet och försöker ta mot med fart, välj sida för att öppna upp yta, bollen nära fötterna, tempoväxla öka farten och driv/dribbla ifrån, blick på bollen och motståndare, få motståndaren ur balans genom att flytta bollen(finta), täck bollen. </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Försvarare: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Låg tyngdpunkt, tyngden på främre delen av foten, blick på boll och motståndare, halvvänd, attackera och fall ifrån, försök styra anfallaren, pressavstånd så att bollen kan erövras</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Passiv respektive aktiv motståndare, försvarare får ej ta bollen bakom konparet i mitten, bollen spelas direkt till övre spelaren, bollen slås i luften </a:t>
            </a:r>
            <a:endParaRPr kumimoji="0" lang="sv-SE" sz="1800" b="0" i="0" u="none" strike="noStrike" cap="none" normalizeH="0" baseline="0" dirty="0" smtClean="0">
              <a:ln>
                <a:noFill/>
              </a:ln>
              <a:solidFill>
                <a:schemeClr val="tx1"/>
              </a:solidFill>
              <a:effectLst/>
              <a:latin typeface="Arial" pitchFamily="34" charset="0"/>
            </a:endParaRPr>
          </a:p>
        </p:txBody>
      </p:sp>
      <p:sp>
        <p:nvSpPr>
          <p:cNvPr id="17"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1 finta och dribbla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8" name="Rectangle 18"/>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900" b="0" i="0" u="none" strike="noStrike" cap="none" normalizeH="0" baseline="0" dirty="0" smtClean="0">
                <a:ln>
                  <a:noFill/>
                </a:ln>
                <a:solidFill>
                  <a:schemeClr val="tx1"/>
                </a:solidFill>
                <a:effectLst/>
                <a:latin typeface="Arial" pitchFamily="34" charset="0"/>
              </a:rPr>
              <a:t/>
            </a:r>
            <a:br>
              <a:rPr kumimoji="0" lang="sv-SE" sz="900" b="0" i="0" u="none" strike="noStrike" cap="none" normalizeH="0" baseline="0" dirty="0" smtClean="0">
                <a:ln>
                  <a:noFill/>
                </a:ln>
                <a:solidFill>
                  <a:schemeClr val="tx1"/>
                </a:solidFill>
                <a:effectLst/>
                <a:latin typeface="Arial" pitchFamily="34" charset="0"/>
              </a:rPr>
            </a:br>
            <a:endParaRPr kumimoji="0" lang="sv-SE" sz="1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9" name="Rectangle 1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0" name="Rectangle 20"/>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6432683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sz="4000" dirty="0" smtClean="0"/>
              <a:t>Allmän instruktion vid nickteknikträning </a:t>
            </a:r>
            <a:r>
              <a:rPr lang="sv-SE" dirty="0" smtClean="0"/>
              <a:t/>
            </a:r>
            <a:br>
              <a:rPr lang="sv-SE" dirty="0" smtClean="0"/>
            </a:br>
            <a:endParaRPr lang="sv-SE" dirty="0"/>
          </a:p>
        </p:txBody>
      </p:sp>
      <p:sp>
        <p:nvSpPr>
          <p:cNvPr id="3" name="textruta 2"/>
          <p:cNvSpPr txBox="1"/>
          <p:nvPr/>
        </p:nvSpPr>
        <p:spPr>
          <a:xfrm>
            <a:off x="827584" y="1844824"/>
            <a:ext cx="5760640" cy="2308324"/>
          </a:xfrm>
          <a:prstGeom prst="rect">
            <a:avLst/>
          </a:prstGeom>
          <a:noFill/>
        </p:spPr>
        <p:txBody>
          <a:bodyPr wrap="square" rtlCol="0">
            <a:spAutoFit/>
          </a:bodyPr>
          <a:lstStyle/>
          <a:p>
            <a:pPr marL="285750" indent="-285750">
              <a:buFont typeface="Arial" pitchFamily="34" charset="0"/>
              <a:buChar char="•"/>
            </a:pPr>
            <a:r>
              <a:rPr lang="sv-SE" dirty="0" smtClean="0"/>
              <a:t>Ha armarna utanför och framför kroppen</a:t>
            </a:r>
          </a:p>
          <a:p>
            <a:pPr marL="285750" indent="-285750">
              <a:buFont typeface="Arial" pitchFamily="34" charset="0"/>
              <a:buChar char="•"/>
            </a:pPr>
            <a:r>
              <a:rPr lang="sv-SE" dirty="0" smtClean="0"/>
              <a:t>Brett isär med benen och behåll bägge fötterna i marken</a:t>
            </a:r>
          </a:p>
          <a:p>
            <a:pPr marL="285750" indent="-285750">
              <a:buFont typeface="Arial" pitchFamily="34" charset="0"/>
              <a:buChar char="•"/>
            </a:pPr>
            <a:r>
              <a:rPr lang="sv-SE" dirty="0" smtClean="0"/>
              <a:t>Luta kroppen och bakåt</a:t>
            </a:r>
          </a:p>
          <a:p>
            <a:pPr marL="285750" indent="-285750">
              <a:buFont typeface="Arial" pitchFamily="34" charset="0"/>
              <a:buChar char="•"/>
            </a:pPr>
            <a:r>
              <a:rPr lang="sv-SE" dirty="0" smtClean="0"/>
              <a:t>När bollen träffar pannan skall kroppen vara i linje med bollen och armarna dras bakåt</a:t>
            </a:r>
          </a:p>
          <a:p>
            <a:pPr marL="285750" indent="-285750">
              <a:buFont typeface="Arial" pitchFamily="34" charset="0"/>
              <a:buChar char="•"/>
            </a:pPr>
            <a:r>
              <a:rPr lang="sv-SE" dirty="0" smtClean="0"/>
              <a:t>Hämta kraft från magen och bålen</a:t>
            </a:r>
          </a:p>
          <a:p>
            <a:pPr marL="285750" indent="-285750">
              <a:buFont typeface="Arial" pitchFamily="34" charset="0"/>
              <a:buChar char="•"/>
            </a:pPr>
            <a:r>
              <a:rPr lang="sv-SE" dirty="0" smtClean="0"/>
              <a:t>Ha blicken på bollen</a:t>
            </a:r>
          </a:p>
          <a:p>
            <a:pPr marL="285750" indent="-285750">
              <a:buFont typeface="Arial" pitchFamily="34" charset="0"/>
              <a:buChar char="•"/>
            </a:pPr>
            <a:r>
              <a:rPr lang="sv-SE" dirty="0" smtClean="0"/>
              <a:t>Sikta med pannan och träffa uppgivaren</a:t>
            </a:r>
            <a:endParaRPr lang="sv-SE" dirty="0"/>
          </a:p>
        </p:txBody>
      </p:sp>
      <p:sp>
        <p:nvSpPr>
          <p:cNvPr id="4" name="textruta 3"/>
          <p:cNvSpPr txBox="1"/>
          <p:nvPr/>
        </p:nvSpPr>
        <p:spPr>
          <a:xfrm>
            <a:off x="832208" y="4437112"/>
            <a:ext cx="6404088" cy="1754326"/>
          </a:xfrm>
          <a:prstGeom prst="rect">
            <a:avLst/>
          </a:prstGeom>
          <a:noFill/>
        </p:spPr>
        <p:txBody>
          <a:bodyPr wrap="square" rtlCol="0">
            <a:spAutoFit/>
          </a:bodyPr>
          <a:lstStyle/>
          <a:p>
            <a:r>
              <a:rPr lang="sv-SE" dirty="0" smtClean="0"/>
              <a:t>Tips:</a:t>
            </a:r>
          </a:p>
          <a:p>
            <a:pPr marL="285750" indent="-285750">
              <a:buFont typeface="Arial" pitchFamily="34" charset="0"/>
              <a:buChar char="•"/>
            </a:pPr>
            <a:r>
              <a:rPr lang="sv-SE" dirty="0" smtClean="0"/>
              <a:t>Starta med att spelaren nickar bollen från sin egen hand</a:t>
            </a:r>
          </a:p>
          <a:p>
            <a:pPr marL="285750" indent="-285750">
              <a:buFont typeface="Arial" pitchFamily="34" charset="0"/>
              <a:buChar char="•"/>
            </a:pPr>
            <a:r>
              <a:rPr lang="sv-SE" dirty="0" smtClean="0"/>
              <a:t>Spelaren kan kasta upp bollen i luften och nicka till kompisen för att senare starta med kast från uppgivare, viktigt att uppgivaren servar bra bollar </a:t>
            </a:r>
          </a:p>
          <a:p>
            <a:endParaRPr lang="sv-SE" dirty="0"/>
          </a:p>
        </p:txBody>
      </p:sp>
    </p:spTree>
    <p:extLst>
      <p:ext uri="{BB962C8B-B14F-4D97-AF65-F5344CB8AC3E}">
        <p14:creationId xmlns:p14="http://schemas.microsoft.com/office/powerpoint/2010/main" val="14947210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smtClean="0"/>
              <a:t>Period 3 v 15-23</a:t>
            </a:r>
            <a:endParaRPr lang="sv-SE" dirty="0"/>
          </a:p>
        </p:txBody>
      </p:sp>
      <p:sp>
        <p:nvSpPr>
          <p:cNvPr id="4" name="Platshållare för innehåll 3"/>
          <p:cNvSpPr>
            <a:spLocks noGrp="1"/>
          </p:cNvSpPr>
          <p:nvPr>
            <p:ph idx="1"/>
          </p:nvPr>
        </p:nvSpPr>
        <p:spPr/>
        <p:txBody>
          <a:bodyPr/>
          <a:lstStyle/>
          <a:p>
            <a:r>
              <a:rPr lang="sv-SE" dirty="0" smtClean="0"/>
              <a:t>Passning med fotens utsida</a:t>
            </a:r>
          </a:p>
          <a:p>
            <a:r>
              <a:rPr lang="sv-SE" dirty="0" smtClean="0"/>
              <a:t>Volley med bredsida och vrist</a:t>
            </a:r>
          </a:p>
          <a:p>
            <a:r>
              <a:rPr lang="sv-SE" dirty="0" smtClean="0"/>
              <a:t>1-1 sidovänd och 1-1 rättvänd</a:t>
            </a:r>
          </a:p>
          <a:p>
            <a:r>
              <a:rPr lang="sv-SE" dirty="0" smtClean="0"/>
              <a:t>Mottag med utsidan av foten</a:t>
            </a:r>
          </a:p>
          <a:p>
            <a:r>
              <a:rPr lang="sv-SE" dirty="0" smtClean="0"/>
              <a:t>Mottag med Bröst och lår</a:t>
            </a:r>
          </a:p>
          <a:p>
            <a:r>
              <a:rPr lang="sv-SE" dirty="0" smtClean="0"/>
              <a:t>Spel 4-4+1 jokern är alltid med bollhållande lag och har fria tillslag och får göra mål</a:t>
            </a:r>
            <a:endParaRPr lang="sv-SE" dirty="0"/>
          </a:p>
        </p:txBody>
      </p:sp>
    </p:spTree>
    <p:extLst>
      <p:ext uri="{BB962C8B-B14F-4D97-AF65-F5344CB8AC3E}">
        <p14:creationId xmlns:p14="http://schemas.microsoft.com/office/powerpoint/2010/main" val="29563457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normAutofit/>
          </a:bodyPr>
          <a:lstStyle/>
          <a:p>
            <a:r>
              <a:rPr lang="sv-SE" sz="2800" dirty="0" smtClean="0"/>
              <a:t>Allmän instruktion vid passning med fotens utsida</a:t>
            </a:r>
            <a:endParaRPr lang="sv-SE" sz="2800" dirty="0"/>
          </a:p>
        </p:txBody>
      </p:sp>
      <p:sp>
        <p:nvSpPr>
          <p:cNvPr id="5" name="textruta 4"/>
          <p:cNvSpPr txBox="1"/>
          <p:nvPr/>
        </p:nvSpPr>
        <p:spPr>
          <a:xfrm>
            <a:off x="971600" y="1844824"/>
            <a:ext cx="7128792" cy="1200329"/>
          </a:xfrm>
          <a:prstGeom prst="rect">
            <a:avLst/>
          </a:prstGeom>
          <a:noFill/>
        </p:spPr>
        <p:txBody>
          <a:bodyPr wrap="square" rtlCol="0">
            <a:spAutoFit/>
          </a:bodyPr>
          <a:lstStyle/>
          <a:p>
            <a:pPr marL="285750" indent="-285750">
              <a:buFont typeface="Arial" pitchFamily="34" charset="0"/>
              <a:buChar char="•"/>
            </a:pPr>
            <a:r>
              <a:rPr lang="sv-SE" dirty="0" smtClean="0"/>
              <a:t>Stödjebenet något bakom bollen och längre ut än vid bredsidan</a:t>
            </a:r>
          </a:p>
          <a:p>
            <a:pPr marL="285750" indent="-285750">
              <a:buFont typeface="Arial" pitchFamily="34" charset="0"/>
              <a:buChar char="•"/>
            </a:pPr>
            <a:r>
              <a:rPr lang="sv-SE" dirty="0" smtClean="0"/>
              <a:t>Tårna pekande rakt ner</a:t>
            </a:r>
          </a:p>
          <a:p>
            <a:pPr marL="285750" indent="-285750">
              <a:buFont typeface="Arial" pitchFamily="34" charset="0"/>
              <a:buChar char="•"/>
            </a:pPr>
            <a:r>
              <a:rPr lang="sv-SE" dirty="0" smtClean="0"/>
              <a:t>Spänn vristen</a:t>
            </a:r>
          </a:p>
          <a:p>
            <a:pPr marL="285750" indent="-285750">
              <a:buFont typeface="Arial" pitchFamily="34" charset="0"/>
              <a:buChar char="•"/>
            </a:pPr>
            <a:r>
              <a:rPr lang="sv-SE" dirty="0" smtClean="0"/>
              <a:t>Blicken på bollen i tillslagsögonblicket</a:t>
            </a:r>
          </a:p>
        </p:txBody>
      </p:sp>
      <p:sp>
        <p:nvSpPr>
          <p:cNvPr id="6" name="Rubrik 3"/>
          <p:cNvSpPr txBox="1">
            <a:spLocks/>
          </p:cNvSpPr>
          <p:nvPr/>
        </p:nvSpPr>
        <p:spPr>
          <a:xfrm>
            <a:off x="412624" y="3140968"/>
            <a:ext cx="82296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2800" dirty="0" smtClean="0"/>
              <a:t>Allmän instruktion vid volley</a:t>
            </a:r>
            <a:endParaRPr lang="sv-SE" sz="2800" dirty="0"/>
          </a:p>
        </p:txBody>
      </p:sp>
      <p:sp>
        <p:nvSpPr>
          <p:cNvPr id="2" name="textruta 1"/>
          <p:cNvSpPr txBox="1"/>
          <p:nvPr/>
        </p:nvSpPr>
        <p:spPr>
          <a:xfrm>
            <a:off x="827584" y="4006802"/>
            <a:ext cx="7632848" cy="2031325"/>
          </a:xfrm>
          <a:prstGeom prst="rect">
            <a:avLst/>
          </a:prstGeom>
          <a:noFill/>
        </p:spPr>
        <p:txBody>
          <a:bodyPr wrap="square" rtlCol="0">
            <a:spAutoFit/>
          </a:bodyPr>
          <a:lstStyle/>
          <a:p>
            <a:pPr marL="285750" indent="-285750">
              <a:buFont typeface="Arial" pitchFamily="34" charset="0"/>
              <a:buChar char="•"/>
            </a:pPr>
            <a:r>
              <a:rPr lang="sv-SE" dirty="0" smtClean="0"/>
              <a:t>Armarna utifrån kroppen för bättre balans och för att hämta kraft</a:t>
            </a:r>
          </a:p>
          <a:p>
            <a:pPr marL="285750" indent="-285750">
              <a:buFont typeface="Arial" pitchFamily="34" charset="0"/>
              <a:buChar char="•"/>
            </a:pPr>
            <a:r>
              <a:rPr lang="sv-SE" dirty="0" smtClean="0"/>
              <a:t>Atletisk hållning, sjunk inte ihop</a:t>
            </a:r>
          </a:p>
          <a:p>
            <a:pPr marL="285750" indent="-285750">
              <a:buFont typeface="Arial" pitchFamily="34" charset="0"/>
              <a:buChar char="•"/>
            </a:pPr>
            <a:r>
              <a:rPr lang="sv-SE" dirty="0" smtClean="0"/>
              <a:t>Försök att ta bollen i högsta läget</a:t>
            </a:r>
          </a:p>
          <a:p>
            <a:pPr marL="285750" indent="-285750">
              <a:buFont typeface="Arial" pitchFamily="34" charset="0"/>
              <a:buChar char="•"/>
            </a:pPr>
            <a:r>
              <a:rPr lang="sv-SE" dirty="0" smtClean="0"/>
              <a:t>Vinkla ut tillslagsfoten</a:t>
            </a:r>
          </a:p>
          <a:p>
            <a:pPr marL="285750" indent="-285750">
              <a:buFont typeface="Arial" pitchFamily="34" charset="0"/>
              <a:buChar char="•"/>
            </a:pPr>
            <a:r>
              <a:rPr lang="sv-SE" dirty="0" smtClean="0"/>
              <a:t>Kort snärtigt tillslag </a:t>
            </a:r>
          </a:p>
          <a:p>
            <a:pPr marL="285750" indent="-285750">
              <a:buFont typeface="Arial" pitchFamily="34" charset="0"/>
              <a:buChar char="•"/>
            </a:pPr>
            <a:r>
              <a:rPr lang="sv-SE" dirty="0" smtClean="0"/>
              <a:t>Dra tillbaka underbenet något så att kraft kan utnyttjas från knä ner till fot, det blir också lättare att hålla nere bollbanan</a:t>
            </a:r>
            <a:endParaRPr lang="sv-SE" dirty="0"/>
          </a:p>
        </p:txBody>
      </p:sp>
    </p:spTree>
    <p:extLst>
      <p:ext uri="{BB962C8B-B14F-4D97-AF65-F5344CB8AC3E}">
        <p14:creationId xmlns:p14="http://schemas.microsoft.com/office/powerpoint/2010/main" val="14613140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 1" descr="fotbollsplan_1193088367_9575552.gif"/>
          <p:cNvPicPr/>
          <p:nvPr/>
        </p:nvPicPr>
        <p:blipFill>
          <a:blip r:embed="rId2" cstate="print"/>
          <a:stretch>
            <a:fillRect/>
          </a:stretch>
        </p:blipFill>
        <p:spPr>
          <a:xfrm rot="5400000">
            <a:off x="25400" y="415358"/>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4" name="AutoShape 5"/>
          <p:cNvSpPr>
            <a:spLocks noChangeArrowheads="1"/>
          </p:cNvSpPr>
          <p:nvPr/>
        </p:nvSpPr>
        <p:spPr bwMode="auto">
          <a:xfrm>
            <a:off x="3328988" y="22717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5" name="AutoShape 3"/>
          <p:cNvSpPr>
            <a:spLocks noChangeArrowheads="1"/>
          </p:cNvSpPr>
          <p:nvPr/>
        </p:nvSpPr>
        <p:spPr bwMode="auto">
          <a:xfrm>
            <a:off x="2347913" y="10525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2"/>
          <p:cNvSpPr>
            <a:spLocks noChangeArrowheads="1"/>
          </p:cNvSpPr>
          <p:nvPr/>
        </p:nvSpPr>
        <p:spPr bwMode="auto">
          <a:xfrm>
            <a:off x="3500438" y="1143000"/>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4"/>
          <p:cNvSpPr>
            <a:spLocks noChangeArrowheads="1"/>
          </p:cNvSpPr>
          <p:nvPr/>
        </p:nvSpPr>
        <p:spPr bwMode="auto">
          <a:xfrm>
            <a:off x="1933575" y="2128838"/>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Oval 6"/>
          <p:cNvSpPr>
            <a:spLocks noChangeArrowheads="1"/>
          </p:cNvSpPr>
          <p:nvPr/>
        </p:nvSpPr>
        <p:spPr bwMode="auto">
          <a:xfrm>
            <a:off x="2025650" y="148113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7"/>
          <p:cNvSpPr>
            <a:spLocks noChangeArrowheads="1"/>
          </p:cNvSpPr>
          <p:nvPr/>
        </p:nvSpPr>
        <p:spPr bwMode="auto">
          <a:xfrm>
            <a:off x="1933575" y="170973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8"/>
          <p:cNvSpPr>
            <a:spLocks noChangeShapeType="1"/>
          </p:cNvSpPr>
          <p:nvPr/>
        </p:nvSpPr>
        <p:spPr bwMode="auto">
          <a:xfrm>
            <a:off x="2116138" y="1571625"/>
            <a:ext cx="231775"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9"/>
          <p:cNvSpPr>
            <a:spLocks noChangeShapeType="1"/>
          </p:cNvSpPr>
          <p:nvPr/>
        </p:nvSpPr>
        <p:spPr bwMode="auto">
          <a:xfrm>
            <a:off x="2025650" y="1800225"/>
            <a:ext cx="266700" cy="0"/>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Rectangle 10"/>
          <p:cNvSpPr>
            <a:spLocks noChangeArrowheads="1"/>
          </p:cNvSpPr>
          <p:nvPr/>
        </p:nvSpPr>
        <p:spPr bwMode="auto">
          <a:xfrm>
            <a:off x="3500438" y="1709738"/>
            <a:ext cx="152400"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11"/>
          <p:cNvSpPr>
            <a:spLocks noChangeShapeType="1"/>
          </p:cNvSpPr>
          <p:nvPr/>
        </p:nvSpPr>
        <p:spPr bwMode="auto">
          <a:xfrm flipH="1">
            <a:off x="2576513" y="1709738"/>
            <a:ext cx="842962" cy="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Freeform 12"/>
          <p:cNvSpPr>
            <a:spLocks/>
          </p:cNvSpPr>
          <p:nvPr/>
        </p:nvSpPr>
        <p:spPr bwMode="auto">
          <a:xfrm>
            <a:off x="2438400" y="1414463"/>
            <a:ext cx="206375" cy="295275"/>
          </a:xfrm>
          <a:custGeom>
            <a:avLst/>
            <a:gdLst>
              <a:gd name="T0" fmla="*/ 82 w 324"/>
              <a:gd name="T1" fmla="*/ 465 h 465"/>
              <a:gd name="T2" fmla="*/ 127 w 324"/>
              <a:gd name="T3" fmla="*/ 345 h 465"/>
              <a:gd name="T4" fmla="*/ 217 w 324"/>
              <a:gd name="T5" fmla="*/ 345 h 465"/>
              <a:gd name="T6" fmla="*/ 0 w 324"/>
              <a:gd name="T7" fmla="*/ 248 h 465"/>
              <a:gd name="T8" fmla="*/ 217 w 324"/>
              <a:gd name="T9" fmla="*/ 248 h 465"/>
              <a:gd name="T10" fmla="*/ 112 w 324"/>
              <a:gd name="T11" fmla="*/ 105 h 465"/>
              <a:gd name="T12" fmla="*/ 307 w 324"/>
              <a:gd name="T13" fmla="*/ 105 h 465"/>
              <a:gd name="T14" fmla="*/ 217 w 324"/>
              <a:gd name="T15" fmla="*/ 0 h 4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 h="465">
                <a:moveTo>
                  <a:pt x="82" y="465"/>
                </a:moveTo>
                <a:cubicBezTo>
                  <a:pt x="93" y="415"/>
                  <a:pt x="105" y="365"/>
                  <a:pt x="127" y="345"/>
                </a:cubicBezTo>
                <a:cubicBezTo>
                  <a:pt x="149" y="325"/>
                  <a:pt x="238" y="361"/>
                  <a:pt x="217" y="345"/>
                </a:cubicBezTo>
                <a:cubicBezTo>
                  <a:pt x="196" y="329"/>
                  <a:pt x="0" y="264"/>
                  <a:pt x="0" y="248"/>
                </a:cubicBezTo>
                <a:cubicBezTo>
                  <a:pt x="0" y="232"/>
                  <a:pt x="198" y="272"/>
                  <a:pt x="217" y="248"/>
                </a:cubicBezTo>
                <a:cubicBezTo>
                  <a:pt x="236" y="224"/>
                  <a:pt x="97" y="129"/>
                  <a:pt x="112" y="105"/>
                </a:cubicBezTo>
                <a:cubicBezTo>
                  <a:pt x="127" y="81"/>
                  <a:pt x="290" y="122"/>
                  <a:pt x="307" y="105"/>
                </a:cubicBezTo>
                <a:cubicBezTo>
                  <a:pt x="324" y="88"/>
                  <a:pt x="270" y="44"/>
                  <a:pt x="217" y="0"/>
                </a:cubicBezTo>
              </a:path>
            </a:pathLst>
          </a:custGeom>
          <a:noFill/>
          <a:ln w="12700">
            <a:solidFill>
              <a:srgbClr val="000000"/>
            </a:solidFill>
            <a:round/>
            <a:headEnd/>
            <a:tailEnd type="arrow"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AutoShape 13"/>
          <p:cNvSpPr>
            <a:spLocks noChangeShapeType="1"/>
          </p:cNvSpPr>
          <p:nvPr/>
        </p:nvSpPr>
        <p:spPr bwMode="auto">
          <a:xfrm flipV="1">
            <a:off x="2644775" y="890588"/>
            <a:ext cx="398463" cy="47625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Text Box 26"/>
          <p:cNvSpPr txBox="1">
            <a:spLocks noChangeArrowheads="1"/>
          </p:cNvSpPr>
          <p:nvPr/>
        </p:nvSpPr>
        <p:spPr bwMode="auto">
          <a:xfrm>
            <a:off x="5462589" y="457200"/>
            <a:ext cx="3429892" cy="5095875"/>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koner som bildar en yta på 20*30 m, 6-18 spelare, 20 bollar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Tränaren slår en boll mot två spelare som startar jämsides och först till bollen blir anfallare och den andre blir då försvarare, målet är att komma förbi och avsluta mot mål inom det markerade området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Bild 2 Tränaren spelar bollen till en anfallare som möter från sidan samtidigt som försvararen startar från konen diagonalt från anfallaren, mål att bli rättvänd komma runt och göra mål</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Som övning 1, vid bild två bör anfallaren vrida på huvudet, möta halvvänd för att veta om han kan vända upp eller finta felvänd</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Bollen kan kastas, spelas på djupet, försvararen kan få avsluta om bollen erövras, en spelare är utnämnd försvarare</a:t>
            </a:r>
            <a:endParaRPr kumimoji="0" lang="sv-SE" sz="1800" b="0" i="0" u="none" strike="noStrike" cap="none" normalizeH="0" baseline="0" dirty="0" smtClean="0">
              <a:ln>
                <a:noFill/>
              </a:ln>
              <a:solidFill>
                <a:schemeClr val="tx1"/>
              </a:solidFill>
              <a:effectLst/>
              <a:latin typeface="Arial" pitchFamily="34" charset="0"/>
            </a:endParaRPr>
          </a:p>
        </p:txBody>
      </p:sp>
      <p:sp>
        <p:nvSpPr>
          <p:cNvPr id="17" name="AutoShape 16"/>
          <p:cNvSpPr>
            <a:spLocks noChangeArrowheads="1"/>
          </p:cNvSpPr>
          <p:nvPr/>
        </p:nvSpPr>
        <p:spPr bwMode="auto">
          <a:xfrm>
            <a:off x="3043238" y="27289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AutoShape 15"/>
          <p:cNvSpPr>
            <a:spLocks noChangeArrowheads="1"/>
          </p:cNvSpPr>
          <p:nvPr/>
        </p:nvSpPr>
        <p:spPr bwMode="auto">
          <a:xfrm>
            <a:off x="2814638" y="3995738"/>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AutoShape 17"/>
          <p:cNvSpPr>
            <a:spLocks noChangeArrowheads="1"/>
          </p:cNvSpPr>
          <p:nvPr/>
        </p:nvSpPr>
        <p:spPr bwMode="auto">
          <a:xfrm>
            <a:off x="1881188" y="2638425"/>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AutoShape 14"/>
          <p:cNvSpPr>
            <a:spLocks noChangeArrowheads="1"/>
          </p:cNvSpPr>
          <p:nvPr/>
        </p:nvSpPr>
        <p:spPr bwMode="auto">
          <a:xfrm>
            <a:off x="1524000" y="390525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Rectangle 18"/>
          <p:cNvSpPr>
            <a:spLocks noChangeArrowheads="1"/>
          </p:cNvSpPr>
          <p:nvPr/>
        </p:nvSpPr>
        <p:spPr bwMode="auto">
          <a:xfrm>
            <a:off x="2438400" y="2547938"/>
            <a:ext cx="138113"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AutoShape 19"/>
          <p:cNvSpPr>
            <a:spLocks noChangeArrowheads="1"/>
          </p:cNvSpPr>
          <p:nvPr/>
        </p:nvSpPr>
        <p:spPr bwMode="auto">
          <a:xfrm>
            <a:off x="3043238" y="3576638"/>
            <a:ext cx="90487"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Freeform 20"/>
          <p:cNvSpPr>
            <a:spLocks/>
          </p:cNvSpPr>
          <p:nvPr/>
        </p:nvSpPr>
        <p:spPr bwMode="auto">
          <a:xfrm>
            <a:off x="2644775" y="3262313"/>
            <a:ext cx="398463" cy="314325"/>
          </a:xfrm>
          <a:custGeom>
            <a:avLst/>
            <a:gdLst>
              <a:gd name="T0" fmla="*/ 628 w 628"/>
              <a:gd name="T1" fmla="*/ 495 h 495"/>
              <a:gd name="T2" fmla="*/ 268 w 628"/>
              <a:gd name="T3" fmla="*/ 405 h 495"/>
              <a:gd name="T4" fmla="*/ 0 w 628"/>
              <a:gd name="T5" fmla="*/ 0 h 495"/>
            </a:gdLst>
            <a:ahLst/>
            <a:cxnLst>
              <a:cxn ang="0">
                <a:pos x="T0" y="T1"/>
              </a:cxn>
              <a:cxn ang="0">
                <a:pos x="T2" y="T3"/>
              </a:cxn>
              <a:cxn ang="0">
                <a:pos x="T4" y="T5"/>
              </a:cxn>
            </a:cxnLst>
            <a:rect l="0" t="0" r="r" b="b"/>
            <a:pathLst>
              <a:path w="628" h="495">
                <a:moveTo>
                  <a:pt x="628" y="495"/>
                </a:moveTo>
                <a:cubicBezTo>
                  <a:pt x="500" y="491"/>
                  <a:pt x="373" y="487"/>
                  <a:pt x="268" y="405"/>
                </a:cubicBezTo>
                <a:cubicBezTo>
                  <a:pt x="163" y="323"/>
                  <a:pt x="45" y="68"/>
                  <a:pt x="0" y="0"/>
                </a:cubicBezTo>
              </a:path>
            </a:pathLst>
          </a:custGeom>
          <a:noFill/>
          <a:ln w="12700">
            <a:solidFill>
              <a:srgbClr val="000000"/>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Oval 21"/>
          <p:cNvSpPr>
            <a:spLocks noChangeArrowheads="1"/>
          </p:cNvSpPr>
          <p:nvPr/>
        </p:nvSpPr>
        <p:spPr bwMode="auto">
          <a:xfrm>
            <a:off x="1690688" y="3905250"/>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AutoShape 22"/>
          <p:cNvSpPr>
            <a:spLocks noChangeShapeType="1"/>
          </p:cNvSpPr>
          <p:nvPr/>
        </p:nvSpPr>
        <p:spPr bwMode="auto">
          <a:xfrm flipV="1">
            <a:off x="1781175" y="3481388"/>
            <a:ext cx="461963" cy="423862"/>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AutoShape 23"/>
          <p:cNvSpPr>
            <a:spLocks noChangeShapeType="1"/>
          </p:cNvSpPr>
          <p:nvPr/>
        </p:nvSpPr>
        <p:spPr bwMode="auto">
          <a:xfrm>
            <a:off x="2490788" y="2728913"/>
            <a:ext cx="85725" cy="419100"/>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AutoShape 24"/>
          <p:cNvSpPr>
            <a:spLocks noChangeShapeType="1"/>
          </p:cNvSpPr>
          <p:nvPr/>
        </p:nvSpPr>
        <p:spPr bwMode="auto">
          <a:xfrm>
            <a:off x="2347913" y="3667125"/>
            <a:ext cx="0" cy="747713"/>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8" name="Freeform 25"/>
          <p:cNvSpPr>
            <a:spLocks/>
          </p:cNvSpPr>
          <p:nvPr/>
        </p:nvSpPr>
        <p:spPr bwMode="auto">
          <a:xfrm>
            <a:off x="2276475" y="3246438"/>
            <a:ext cx="301625" cy="420687"/>
          </a:xfrm>
          <a:custGeom>
            <a:avLst/>
            <a:gdLst>
              <a:gd name="T0" fmla="*/ 474 w 474"/>
              <a:gd name="T1" fmla="*/ 25 h 663"/>
              <a:gd name="T2" fmla="*/ 257 w 474"/>
              <a:gd name="T3" fmla="*/ 25 h 663"/>
              <a:gd name="T4" fmla="*/ 339 w 474"/>
              <a:gd name="T5" fmla="*/ 175 h 663"/>
              <a:gd name="T6" fmla="*/ 114 w 474"/>
              <a:gd name="T7" fmla="*/ 190 h 663"/>
              <a:gd name="T8" fmla="*/ 257 w 474"/>
              <a:gd name="T9" fmla="*/ 370 h 663"/>
              <a:gd name="T10" fmla="*/ 24 w 474"/>
              <a:gd name="T11" fmla="*/ 520 h 663"/>
              <a:gd name="T12" fmla="*/ 114 w 474"/>
              <a:gd name="T13" fmla="*/ 663 h 663"/>
            </a:gdLst>
            <a:ahLst/>
            <a:cxnLst>
              <a:cxn ang="0">
                <a:pos x="T0" y="T1"/>
              </a:cxn>
              <a:cxn ang="0">
                <a:pos x="T2" y="T3"/>
              </a:cxn>
              <a:cxn ang="0">
                <a:pos x="T4" y="T5"/>
              </a:cxn>
              <a:cxn ang="0">
                <a:pos x="T6" y="T7"/>
              </a:cxn>
              <a:cxn ang="0">
                <a:pos x="T8" y="T9"/>
              </a:cxn>
              <a:cxn ang="0">
                <a:pos x="T10" y="T11"/>
              </a:cxn>
              <a:cxn ang="0">
                <a:pos x="T12" y="T13"/>
              </a:cxn>
            </a:cxnLst>
            <a:rect l="0" t="0" r="r" b="b"/>
            <a:pathLst>
              <a:path w="474" h="663">
                <a:moveTo>
                  <a:pt x="474" y="25"/>
                </a:moveTo>
                <a:cubicBezTo>
                  <a:pt x="376" y="12"/>
                  <a:pt x="279" y="0"/>
                  <a:pt x="257" y="25"/>
                </a:cubicBezTo>
                <a:cubicBezTo>
                  <a:pt x="235" y="50"/>
                  <a:pt x="363" y="148"/>
                  <a:pt x="339" y="175"/>
                </a:cubicBezTo>
                <a:cubicBezTo>
                  <a:pt x="315" y="202"/>
                  <a:pt x="128" y="157"/>
                  <a:pt x="114" y="190"/>
                </a:cubicBezTo>
                <a:cubicBezTo>
                  <a:pt x="100" y="223"/>
                  <a:pt x="272" y="315"/>
                  <a:pt x="257" y="370"/>
                </a:cubicBezTo>
                <a:cubicBezTo>
                  <a:pt x="242" y="425"/>
                  <a:pt x="48" y="471"/>
                  <a:pt x="24" y="520"/>
                </a:cubicBezTo>
                <a:cubicBezTo>
                  <a:pt x="0" y="569"/>
                  <a:pt x="57" y="616"/>
                  <a:pt x="114" y="663"/>
                </a:cubicBezTo>
              </a:path>
            </a:pathLst>
          </a:custGeom>
          <a:noFill/>
          <a:ln w="12700">
            <a:solidFill>
              <a:srgbClr val="F2F2F2"/>
            </a:solidFill>
            <a:round/>
            <a:headEnd/>
            <a:tailEn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9" name="Rectangle 2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0" name="Rectangle 29"/>
          <p:cNvSpPr>
            <a:spLocks noChangeArrowheads="1"/>
          </p:cNvSpPr>
          <p:nvPr/>
        </p:nvSpPr>
        <p:spPr bwMode="auto">
          <a:xfrm>
            <a:off x="0" y="87868"/>
            <a:ext cx="194316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31" name="Rectangle 30"/>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32" name="Rectangle 31"/>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0091169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p>
            <a:r>
              <a:rPr lang="sv-SE" dirty="0" smtClean="0"/>
              <a:t>Spelbarhet</a:t>
            </a:r>
          </a:p>
          <a:p>
            <a:r>
              <a:rPr lang="sv-SE" dirty="0" smtClean="0"/>
              <a:t>Spelavstånd</a:t>
            </a:r>
          </a:p>
          <a:p>
            <a:r>
              <a:rPr lang="sv-SE" dirty="0" smtClean="0"/>
              <a:t>Spelbredd</a:t>
            </a:r>
          </a:p>
          <a:p>
            <a:r>
              <a:rPr lang="sv-SE" dirty="0" smtClean="0"/>
              <a:t>Speldjup</a:t>
            </a:r>
          </a:p>
          <a:p>
            <a:r>
              <a:rPr lang="sv-SE" dirty="0" smtClean="0"/>
              <a:t>Passningsskugga</a:t>
            </a:r>
            <a:endParaRPr lang="sv-SE" dirty="0"/>
          </a:p>
        </p:txBody>
      </p:sp>
      <p:sp>
        <p:nvSpPr>
          <p:cNvPr id="4" name="Rubrik 1"/>
          <p:cNvSpPr>
            <a:spLocks noGrp="1"/>
          </p:cNvSpPr>
          <p:nvPr>
            <p:ph type="title"/>
          </p:nvPr>
        </p:nvSpPr>
        <p:spPr/>
        <p:txBody>
          <a:bodyPr/>
          <a:lstStyle/>
          <a:p>
            <a:r>
              <a:rPr lang="sv-SE" dirty="0" smtClean="0"/>
              <a:t>Period 4 v 33-37</a:t>
            </a:r>
            <a:endParaRPr lang="sv-SE" dirty="0"/>
          </a:p>
        </p:txBody>
      </p:sp>
    </p:spTree>
    <p:extLst>
      <p:ext uri="{BB962C8B-B14F-4D97-AF65-F5344CB8AC3E}">
        <p14:creationId xmlns:p14="http://schemas.microsoft.com/office/powerpoint/2010/main" val="199188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descr="fotbollsplan_1193088367_9575552.gif"/>
          <p:cNvPicPr/>
          <p:nvPr/>
        </p:nvPicPr>
        <p:blipFill>
          <a:blip r:embed="rId2" cstate="print"/>
          <a:stretch>
            <a:fillRect/>
          </a:stretch>
        </p:blipFill>
        <p:spPr>
          <a:xfrm rot="5400000">
            <a:off x="-85725" y="581025"/>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5" name="AutoShape 16"/>
          <p:cNvSpPr>
            <a:spLocks noChangeArrowheads="1"/>
          </p:cNvSpPr>
          <p:nvPr/>
        </p:nvSpPr>
        <p:spPr bwMode="auto">
          <a:xfrm>
            <a:off x="2143125" y="249555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3"/>
          <p:cNvSpPr>
            <a:spLocks noChangeArrowheads="1"/>
          </p:cNvSpPr>
          <p:nvPr/>
        </p:nvSpPr>
        <p:spPr bwMode="auto">
          <a:xfrm>
            <a:off x="995363" y="240506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2"/>
          <p:cNvSpPr>
            <a:spLocks noChangeArrowheads="1"/>
          </p:cNvSpPr>
          <p:nvPr/>
        </p:nvSpPr>
        <p:spPr bwMode="auto">
          <a:xfrm>
            <a:off x="404813" y="3938588"/>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17"/>
          <p:cNvSpPr>
            <a:spLocks noChangeArrowheads="1"/>
          </p:cNvSpPr>
          <p:nvPr/>
        </p:nvSpPr>
        <p:spPr bwMode="auto">
          <a:xfrm>
            <a:off x="1881188" y="4029075"/>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4"/>
          <p:cNvSpPr>
            <a:spLocks noChangeArrowheads="1"/>
          </p:cNvSpPr>
          <p:nvPr/>
        </p:nvSpPr>
        <p:spPr bwMode="auto">
          <a:xfrm>
            <a:off x="1281113" y="2328863"/>
            <a:ext cx="90487"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9"/>
          <p:cNvSpPr>
            <a:spLocks noChangeArrowheads="1"/>
          </p:cNvSpPr>
          <p:nvPr/>
        </p:nvSpPr>
        <p:spPr bwMode="auto">
          <a:xfrm>
            <a:off x="1495425" y="3343275"/>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8"/>
          <p:cNvSpPr>
            <a:spLocks noChangeArrowheads="1"/>
          </p:cNvSpPr>
          <p:nvPr/>
        </p:nvSpPr>
        <p:spPr bwMode="auto">
          <a:xfrm>
            <a:off x="1790700" y="2995613"/>
            <a:ext cx="90488"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7"/>
          <p:cNvSpPr>
            <a:spLocks noChangeArrowheads="1"/>
          </p:cNvSpPr>
          <p:nvPr/>
        </p:nvSpPr>
        <p:spPr bwMode="auto">
          <a:xfrm>
            <a:off x="1190625" y="3086100"/>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6"/>
          <p:cNvSpPr>
            <a:spLocks noChangeArrowheads="1"/>
          </p:cNvSpPr>
          <p:nvPr/>
        </p:nvSpPr>
        <p:spPr bwMode="auto">
          <a:xfrm>
            <a:off x="842963" y="3657600"/>
            <a:ext cx="90487"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5"/>
          <p:cNvSpPr>
            <a:spLocks noChangeArrowheads="1"/>
          </p:cNvSpPr>
          <p:nvPr/>
        </p:nvSpPr>
        <p:spPr bwMode="auto">
          <a:xfrm>
            <a:off x="1495425" y="4191000"/>
            <a:ext cx="90488"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Oval 10"/>
          <p:cNvSpPr>
            <a:spLocks noChangeArrowheads="1"/>
          </p:cNvSpPr>
          <p:nvPr/>
        </p:nvSpPr>
        <p:spPr bwMode="auto">
          <a:xfrm>
            <a:off x="1790700" y="2314575"/>
            <a:ext cx="90488" cy="90488"/>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Oval 15"/>
          <p:cNvSpPr>
            <a:spLocks noChangeArrowheads="1"/>
          </p:cNvSpPr>
          <p:nvPr/>
        </p:nvSpPr>
        <p:spPr bwMode="auto">
          <a:xfrm>
            <a:off x="1585913" y="2832100"/>
            <a:ext cx="90487" cy="90488"/>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Oval 14"/>
          <p:cNvSpPr>
            <a:spLocks noChangeArrowheads="1"/>
          </p:cNvSpPr>
          <p:nvPr/>
        </p:nvSpPr>
        <p:spPr bwMode="auto">
          <a:xfrm>
            <a:off x="995363" y="3567113"/>
            <a:ext cx="90487" cy="90487"/>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Oval 13"/>
          <p:cNvSpPr>
            <a:spLocks noChangeArrowheads="1"/>
          </p:cNvSpPr>
          <p:nvPr/>
        </p:nvSpPr>
        <p:spPr bwMode="auto">
          <a:xfrm>
            <a:off x="1585913" y="3657600"/>
            <a:ext cx="90487" cy="90488"/>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9" name="Oval 12"/>
          <p:cNvSpPr>
            <a:spLocks noChangeArrowheads="1"/>
          </p:cNvSpPr>
          <p:nvPr/>
        </p:nvSpPr>
        <p:spPr bwMode="auto">
          <a:xfrm>
            <a:off x="1085850" y="2924175"/>
            <a:ext cx="90488" cy="90488"/>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0" name="Oval 11"/>
          <p:cNvSpPr>
            <a:spLocks noChangeArrowheads="1"/>
          </p:cNvSpPr>
          <p:nvPr/>
        </p:nvSpPr>
        <p:spPr bwMode="auto">
          <a:xfrm>
            <a:off x="752475" y="4100513"/>
            <a:ext cx="90488" cy="90487"/>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1" name="AutoShape 18"/>
          <p:cNvSpPr>
            <a:spLocks noChangeShapeType="1"/>
          </p:cNvSpPr>
          <p:nvPr/>
        </p:nvSpPr>
        <p:spPr bwMode="auto">
          <a:xfrm>
            <a:off x="1371600" y="2405063"/>
            <a:ext cx="123825" cy="866775"/>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2" name="AutoShape 19"/>
          <p:cNvSpPr>
            <a:spLocks noChangeShapeType="1"/>
          </p:cNvSpPr>
          <p:nvPr/>
        </p:nvSpPr>
        <p:spPr bwMode="auto">
          <a:xfrm flipV="1">
            <a:off x="1585913" y="3086100"/>
            <a:ext cx="204787" cy="257175"/>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3" name="AutoShape 20"/>
          <p:cNvSpPr>
            <a:spLocks noChangeShapeType="1"/>
          </p:cNvSpPr>
          <p:nvPr/>
        </p:nvSpPr>
        <p:spPr bwMode="auto">
          <a:xfrm flipH="1">
            <a:off x="995363" y="3086100"/>
            <a:ext cx="885825" cy="719138"/>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4" name="AutoShape 21"/>
          <p:cNvSpPr>
            <a:spLocks noChangeShapeType="1"/>
          </p:cNvSpPr>
          <p:nvPr/>
        </p:nvSpPr>
        <p:spPr bwMode="auto">
          <a:xfrm>
            <a:off x="1085850" y="3805238"/>
            <a:ext cx="409575" cy="385762"/>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5" name="AutoShape 22"/>
          <p:cNvSpPr>
            <a:spLocks noChangeShapeType="1"/>
          </p:cNvSpPr>
          <p:nvPr/>
        </p:nvSpPr>
        <p:spPr bwMode="auto">
          <a:xfrm>
            <a:off x="933450" y="3748088"/>
            <a:ext cx="438150" cy="619125"/>
          </a:xfrm>
          <a:prstGeom prst="straightConnector1">
            <a:avLst/>
          </a:prstGeom>
          <a:noFill/>
          <a:ln w="12700">
            <a:solidFill>
              <a:srgbClr val="F2F2F2"/>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6" name="Freeform 23"/>
          <p:cNvSpPr>
            <a:spLocks/>
          </p:cNvSpPr>
          <p:nvPr/>
        </p:nvSpPr>
        <p:spPr bwMode="auto">
          <a:xfrm>
            <a:off x="1495425" y="4029075"/>
            <a:ext cx="196850" cy="161925"/>
          </a:xfrm>
          <a:custGeom>
            <a:avLst/>
            <a:gdLst>
              <a:gd name="T0" fmla="*/ 143 w 310"/>
              <a:gd name="T1" fmla="*/ 255 h 255"/>
              <a:gd name="T2" fmla="*/ 286 w 310"/>
              <a:gd name="T3" fmla="*/ 143 h 255"/>
              <a:gd name="T4" fmla="*/ 0 w 310"/>
              <a:gd name="T5" fmla="*/ 143 h 255"/>
              <a:gd name="T6" fmla="*/ 286 w 310"/>
              <a:gd name="T7" fmla="*/ 112 h 255"/>
              <a:gd name="T8" fmla="*/ 143 w 310"/>
              <a:gd name="T9" fmla="*/ 0 h 255"/>
            </a:gdLst>
            <a:ahLst/>
            <a:cxnLst>
              <a:cxn ang="0">
                <a:pos x="T0" y="T1"/>
              </a:cxn>
              <a:cxn ang="0">
                <a:pos x="T2" y="T3"/>
              </a:cxn>
              <a:cxn ang="0">
                <a:pos x="T4" y="T5"/>
              </a:cxn>
              <a:cxn ang="0">
                <a:pos x="T6" y="T7"/>
              </a:cxn>
              <a:cxn ang="0">
                <a:pos x="T8" y="T9"/>
              </a:cxn>
            </a:cxnLst>
            <a:rect l="0" t="0" r="r" b="b"/>
            <a:pathLst>
              <a:path w="310" h="255">
                <a:moveTo>
                  <a:pt x="143" y="255"/>
                </a:moveTo>
                <a:cubicBezTo>
                  <a:pt x="226" y="208"/>
                  <a:pt x="310" y="162"/>
                  <a:pt x="286" y="143"/>
                </a:cubicBezTo>
                <a:cubicBezTo>
                  <a:pt x="262" y="124"/>
                  <a:pt x="0" y="148"/>
                  <a:pt x="0" y="143"/>
                </a:cubicBezTo>
                <a:cubicBezTo>
                  <a:pt x="0" y="138"/>
                  <a:pt x="262" y="136"/>
                  <a:pt x="286" y="112"/>
                </a:cubicBezTo>
                <a:cubicBezTo>
                  <a:pt x="310" y="88"/>
                  <a:pt x="167" y="19"/>
                  <a:pt x="143" y="0"/>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27" name="Text Box 24"/>
          <p:cNvSpPr txBox="1">
            <a:spLocks noChangeArrowheads="1"/>
          </p:cNvSpPr>
          <p:nvPr/>
        </p:nvSpPr>
        <p:spPr bwMode="auto">
          <a:xfrm>
            <a:off x="5014524" y="702469"/>
            <a:ext cx="3877956" cy="537210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4 koner, 12-20 spelare, 1 boll, yta 30-40 m beroende på syfte som djupledsspel, bredd i djupet eller antal spelare</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spelare i spelytan har 2 yttre spelare 1 på vardera sida, bollen spelas fritt i ytan, spelas bollen till en yttre spelare tar denne in bollen och den som spelat bollen blir vägg, mål räknas om man lyckas med att spela bägge spelarna på kant, bollen får inte spelas tillbaka till samma kant efter bollen tagits in av en yttre spelare</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Var i rörelse och alltid spelbar, ge bollhållare passningsalternativ bakåt i vinkel och i djupled, prata med varandra, gör det lätt för bollhållare, döda inte ytorna, skapa ytor och löp in i dessa, yttre spelare tar in bollen i ledig yta med fart men med mottag på rätt sida inte i spelplan, vrid på huvudet och orientera omgivningen, leta lediga spelytor, mål= djupled framför löpande spelare som skissens näst sista passning</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1,2 tillslag i spelet, måste ha olika moment med som en vändning och ett tillbakapass före målpassning sker, använd jokrar, endast boll efter marken räknas</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8" name="Rectangle 2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9" name="Rectangle 27"/>
          <p:cNvSpPr>
            <a:spLocks noChangeArrowheads="1"/>
          </p:cNvSpPr>
          <p:nvPr/>
        </p:nvSpPr>
        <p:spPr bwMode="auto">
          <a:xfrm>
            <a:off x="152400" y="332601"/>
            <a:ext cx="164820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(Vaggan)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30" name="Rectangle 2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Tree>
    <p:extLst>
      <p:ext uri="{BB962C8B-B14F-4D97-AF65-F5344CB8AC3E}">
        <p14:creationId xmlns:p14="http://schemas.microsoft.com/office/powerpoint/2010/main" val="1171708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8 år  </a:t>
            </a:r>
            <a:endParaRPr lang="sv-SE" dirty="0">
              <a:solidFill>
                <a:schemeClr val="bg1"/>
              </a:solidFill>
            </a:endParaRPr>
          </a:p>
        </p:txBody>
      </p:sp>
      <p:sp>
        <p:nvSpPr>
          <p:cNvPr id="3" name="textruta 2"/>
          <p:cNvSpPr txBox="1"/>
          <p:nvPr/>
        </p:nvSpPr>
        <p:spPr>
          <a:xfrm>
            <a:off x="0" y="836712"/>
            <a:ext cx="8964488" cy="3416320"/>
          </a:xfrm>
          <a:prstGeom prst="rect">
            <a:avLst/>
          </a:prstGeom>
          <a:noFill/>
        </p:spPr>
        <p:txBody>
          <a:bodyPr wrap="square" rtlCol="0">
            <a:spAutoFit/>
          </a:bodyPr>
          <a:lstStyle/>
          <a:p>
            <a:r>
              <a:rPr lang="sv-SE" b="1" dirty="0" smtClean="0"/>
              <a:t>Saker att beakta är</a:t>
            </a:r>
            <a:r>
              <a:rPr lang="sv-SE" dirty="0" smtClean="0"/>
              <a:t>: Ytor där mindre är bättre än större. 7-7 är bra då spelarna nu börjar intressera sig för spelets helhet. 3-3, 4-4 och 5-5 skall också ses som en bra träning men förståelsen för helheten är lättare med 7-7 och skall i denna fas genomföras med belysning på samarbetet</a:t>
            </a:r>
          </a:p>
          <a:p>
            <a:r>
              <a:rPr lang="sv-SE" dirty="0" smtClean="0"/>
              <a:t>Tid för varje övning: 3-6 min intervaller för spelmomenten är lagom </a:t>
            </a:r>
          </a:p>
          <a:p>
            <a:r>
              <a:rPr lang="sv-SE" dirty="0" smtClean="0"/>
              <a:t>Intensitet: Genom att förkorta intervallerna hålls intensiteten hög</a:t>
            </a:r>
          </a:p>
          <a:p>
            <a:r>
              <a:rPr lang="sv-SE" dirty="0" smtClean="0"/>
              <a:t>Regler: Använd regler för att höja intensiteten, skapa lekfullhet</a:t>
            </a:r>
          </a:p>
          <a:p>
            <a:r>
              <a:rPr lang="sv-SE" dirty="0" smtClean="0"/>
              <a:t>Antal spelare: Se till att det inte blir för mycket köer och för lång väntetid, inga avbytare</a:t>
            </a:r>
          </a:p>
          <a:p>
            <a:r>
              <a:rPr lang="sv-SE" dirty="0" smtClean="0"/>
              <a:t>Tid på bollen: Viktigt att spelarna har så mycket touch på bollen som möjligt</a:t>
            </a:r>
          </a:p>
          <a:p>
            <a:endParaRPr lang="sv-SE" dirty="0" smtClean="0"/>
          </a:p>
          <a:p>
            <a:endParaRPr lang="sv-SE" dirty="0" smtClean="0"/>
          </a:p>
          <a:p>
            <a:endParaRPr lang="sv-SE" dirty="0"/>
          </a:p>
        </p:txBody>
      </p:sp>
    </p:spTree>
    <p:extLst>
      <p:ext uri="{BB962C8B-B14F-4D97-AF65-F5344CB8AC3E}">
        <p14:creationId xmlns:p14="http://schemas.microsoft.com/office/powerpoint/2010/main" val="397410341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fotbollsplan_1193088367_9575552.gif"/>
          <p:cNvPicPr>
            <a:picLocks noChangeArrowheads="1"/>
          </p:cNvPicPr>
          <p:nvPr/>
        </p:nvPicPr>
        <p:blipFill>
          <a:blip r:embed="rId2" cstate="print">
            <a:extLst>
              <a:ext uri="{28A0092B-C50C-407E-A947-70E740481C1C}">
                <a14:useLocalDpi xmlns:a14="http://schemas.microsoft.com/office/drawing/2010/main" val="0"/>
              </a:ext>
            </a:extLst>
          </a:blip>
          <a:srcRect l="-1022" t="-10446" r="-5069"/>
          <a:stretch>
            <a:fillRect/>
          </a:stretch>
        </p:blipFill>
        <p:spPr bwMode="auto">
          <a:xfrm>
            <a:off x="152400" y="400270"/>
            <a:ext cx="4619625" cy="4505325"/>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5"/>
          <p:cNvSpPr>
            <a:spLocks noChangeArrowheads="1"/>
          </p:cNvSpPr>
          <p:nvPr/>
        </p:nvSpPr>
        <p:spPr bwMode="auto">
          <a:xfrm>
            <a:off x="1479550" y="1058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3" name="AutoShape 4"/>
          <p:cNvSpPr>
            <a:spLocks noChangeArrowheads="1"/>
          </p:cNvSpPr>
          <p:nvPr/>
        </p:nvSpPr>
        <p:spPr bwMode="auto">
          <a:xfrm>
            <a:off x="2108200" y="10588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4" name="AutoShape 3"/>
          <p:cNvSpPr>
            <a:spLocks noChangeArrowheads="1"/>
          </p:cNvSpPr>
          <p:nvPr/>
        </p:nvSpPr>
        <p:spPr bwMode="auto">
          <a:xfrm>
            <a:off x="1339850" y="15160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5" name="AutoShape 2"/>
          <p:cNvSpPr>
            <a:spLocks noChangeArrowheads="1"/>
          </p:cNvSpPr>
          <p:nvPr/>
        </p:nvSpPr>
        <p:spPr bwMode="auto">
          <a:xfrm>
            <a:off x="2038350" y="1516063"/>
            <a:ext cx="90488" cy="90487"/>
          </a:xfrm>
          <a:prstGeom prst="triangle">
            <a:avLst>
              <a:gd name="adj"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6" name="AutoShape 7"/>
          <p:cNvSpPr>
            <a:spLocks noChangeArrowheads="1"/>
          </p:cNvSpPr>
          <p:nvPr/>
        </p:nvSpPr>
        <p:spPr bwMode="auto">
          <a:xfrm>
            <a:off x="1339850" y="12874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7" name="AutoShape 8"/>
          <p:cNvSpPr>
            <a:spLocks noChangeArrowheads="1"/>
          </p:cNvSpPr>
          <p:nvPr/>
        </p:nvSpPr>
        <p:spPr bwMode="auto">
          <a:xfrm>
            <a:off x="2108200" y="12874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8" name="AutoShape 6"/>
          <p:cNvSpPr>
            <a:spLocks noChangeArrowheads="1"/>
          </p:cNvSpPr>
          <p:nvPr/>
        </p:nvSpPr>
        <p:spPr bwMode="auto">
          <a:xfrm>
            <a:off x="1758950" y="1058863"/>
            <a:ext cx="90488" cy="95250"/>
          </a:xfrm>
          <a:custGeom>
            <a:avLst/>
            <a:gdLst>
              <a:gd name="G0" fmla="+- 6495 0 0"/>
              <a:gd name="G1" fmla="+- 8640 0 0"/>
              <a:gd name="G2" fmla="+- 4320 0 0"/>
              <a:gd name="G3" fmla="+- 21600 0 6495"/>
              <a:gd name="G4" fmla="+- 21600 0 8640"/>
              <a:gd name="G5" fmla="+- 21600 0 4320"/>
              <a:gd name="G6" fmla="+- 6495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95" y="4320"/>
                </a:lnTo>
                <a:lnTo>
                  <a:pt x="8640" y="4320"/>
                </a:lnTo>
                <a:lnTo>
                  <a:pt x="8640" y="8640"/>
                </a:lnTo>
                <a:lnTo>
                  <a:pt x="4320" y="8640"/>
                </a:lnTo>
                <a:lnTo>
                  <a:pt x="4320" y="6495"/>
                </a:lnTo>
                <a:lnTo>
                  <a:pt x="0" y="10800"/>
                </a:lnTo>
                <a:lnTo>
                  <a:pt x="4320" y="15105"/>
                </a:lnTo>
                <a:lnTo>
                  <a:pt x="4320" y="12960"/>
                </a:lnTo>
                <a:lnTo>
                  <a:pt x="8640" y="12960"/>
                </a:lnTo>
                <a:lnTo>
                  <a:pt x="8640" y="17280"/>
                </a:lnTo>
                <a:lnTo>
                  <a:pt x="6495" y="17280"/>
                </a:lnTo>
                <a:lnTo>
                  <a:pt x="10800" y="21600"/>
                </a:lnTo>
                <a:lnTo>
                  <a:pt x="15105" y="17280"/>
                </a:lnTo>
                <a:lnTo>
                  <a:pt x="12960" y="17280"/>
                </a:lnTo>
                <a:lnTo>
                  <a:pt x="12960" y="12960"/>
                </a:lnTo>
                <a:lnTo>
                  <a:pt x="17280" y="12960"/>
                </a:lnTo>
                <a:lnTo>
                  <a:pt x="17280" y="15105"/>
                </a:lnTo>
                <a:lnTo>
                  <a:pt x="21600" y="10800"/>
                </a:lnTo>
                <a:lnTo>
                  <a:pt x="17280" y="6495"/>
                </a:lnTo>
                <a:lnTo>
                  <a:pt x="17280" y="8640"/>
                </a:lnTo>
                <a:lnTo>
                  <a:pt x="12960" y="8640"/>
                </a:lnTo>
                <a:lnTo>
                  <a:pt x="12960" y="4320"/>
                </a:lnTo>
                <a:lnTo>
                  <a:pt x="15105" y="4320"/>
                </a:ln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sv-SE" dirty="0"/>
          </a:p>
        </p:txBody>
      </p:sp>
      <p:sp>
        <p:nvSpPr>
          <p:cNvPr id="9" name="Oval 9"/>
          <p:cNvSpPr>
            <a:spLocks noChangeArrowheads="1"/>
          </p:cNvSpPr>
          <p:nvPr/>
        </p:nvSpPr>
        <p:spPr bwMode="auto">
          <a:xfrm>
            <a:off x="1758950" y="1287463"/>
            <a:ext cx="69850" cy="1143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sv-SE" dirty="0"/>
          </a:p>
        </p:txBody>
      </p:sp>
      <p:sp>
        <p:nvSpPr>
          <p:cNvPr id="10" name="Line 10"/>
          <p:cNvSpPr>
            <a:spLocks noChangeShapeType="1"/>
          </p:cNvSpPr>
          <p:nvPr/>
        </p:nvSpPr>
        <p:spPr bwMode="auto">
          <a:xfrm flipV="1">
            <a:off x="1409700" y="1173163"/>
            <a:ext cx="349250" cy="114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1" name="Line 11"/>
          <p:cNvSpPr>
            <a:spLocks noChangeShapeType="1"/>
          </p:cNvSpPr>
          <p:nvPr/>
        </p:nvSpPr>
        <p:spPr bwMode="auto">
          <a:xfrm>
            <a:off x="1828800" y="1173163"/>
            <a:ext cx="209550" cy="114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12" name="Text Box 12"/>
          <p:cNvSpPr txBox="1">
            <a:spLocks noChangeArrowheads="1"/>
          </p:cNvSpPr>
          <p:nvPr/>
        </p:nvSpPr>
        <p:spPr bwMode="auto">
          <a:xfrm>
            <a:off x="4616450" y="609600"/>
            <a:ext cx="4060006" cy="58437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4 koner med ca 5*5 meter</a:t>
            </a: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20 spelare med 4 i varje kvadrat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Anvisning: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spelare inom kvadraten spelar bollen till varandra och en försöker ta bollen, byt jagande spelare vid felpass eller om bollen tappas ut.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Instruktioner: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var alltid spelbar, ta ny position direkt efter passning, värdera om bollen skall spelas på ett tillslag eller invänta den pressande spelaren, skapa spelavstånd till bollhållaren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jagande spelare är inne tidsbestämt (1 min), jobba med tillslagsbegränsningar, måste ta två tillslag, max två osv. Öka ytan om det blir många misstag eller brytningar, 4-1, eller 4-2 på större ytor, använd bara </a:t>
            </a:r>
            <a:r>
              <a:rPr kumimoji="0" lang="sv-SE" sz="1100" b="0" i="1" u="none" strike="noStrike" cap="none" normalizeH="0" baseline="0" dirty="0" smtClean="0">
                <a:ln>
                  <a:noFill/>
                </a:ln>
                <a:solidFill>
                  <a:schemeClr val="tx1"/>
                </a:solidFill>
                <a:effectLst/>
                <a:latin typeface="Arial" pitchFamily="34" charset="0"/>
                <a:ea typeface="Calibri" pitchFamily="34" charset="0"/>
                <a:cs typeface="Arial" pitchFamily="34" charset="0"/>
              </a:rPr>
              <a:t>fel</a:t>
            </a:r>
            <a:r>
              <a:rPr kumimoji="0" lang="sv-SE"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fot</a:t>
            </a:r>
            <a:endParaRPr kumimoji="0" lang="sv-SE" sz="1800" b="0" i="0" u="none" strike="noStrike" cap="none" normalizeH="0" baseline="0" dirty="0" smtClean="0">
              <a:ln>
                <a:noFill/>
              </a:ln>
              <a:solidFill>
                <a:schemeClr val="tx1"/>
              </a:solidFill>
              <a:effectLst/>
              <a:latin typeface="Arial" pitchFamily="34" charset="0"/>
            </a:endParaRPr>
          </a:p>
        </p:txBody>
      </p:sp>
      <p:sp>
        <p:nvSpPr>
          <p:cNvPr id="13" name="Rectangle 13"/>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4" name="Rectangle 14"/>
          <p:cNvSpPr>
            <a:spLocks noChangeArrowheads="1"/>
          </p:cNvSpPr>
          <p:nvPr/>
        </p:nvSpPr>
        <p:spPr bwMode="auto">
          <a:xfrm>
            <a:off x="152400" y="355685"/>
            <a:ext cx="42226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800" b="0" i="0" u="none" strike="noStrike" cap="none" normalizeH="0" baseline="0" dirty="0" smtClean="0">
                <a:ln>
                  <a:noFill/>
                </a:ln>
                <a:solidFill>
                  <a:schemeClr val="tx1"/>
                </a:solidFill>
                <a:effectLst/>
                <a:latin typeface="Comic Sans MS" pitchFamily="66" charset="0"/>
              </a:rPr>
              <a:t>Övning  passningsövning i kvadrat 3- 1</a:t>
            </a:r>
            <a:endParaRPr kumimoji="0" lang="sv-SE" sz="1800" b="0" i="0" u="none" strike="noStrike" cap="none" normalizeH="0" baseline="0" dirty="0" smtClean="0">
              <a:ln>
                <a:noFill/>
              </a:ln>
              <a:solidFill>
                <a:schemeClr val="tx1"/>
              </a:solidFill>
              <a:effectLst/>
              <a:latin typeface="Arial" pitchFamily="34" charset="0"/>
            </a:endParaRPr>
          </a:p>
        </p:txBody>
      </p:sp>
      <p:sp>
        <p:nvSpPr>
          <p:cNvPr id="15" name="Rectangle 15"/>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6" name="Rectangle 16"/>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Tree>
    <p:extLst>
      <p:ext uri="{BB962C8B-B14F-4D97-AF65-F5344CB8AC3E}">
        <p14:creationId xmlns:p14="http://schemas.microsoft.com/office/powerpoint/2010/main" val="68723309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5 v 38-43</a:t>
            </a:r>
            <a:endParaRPr lang="sv-SE" dirty="0"/>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Vändningar med insida och utsida</a:t>
            </a:r>
          </a:p>
          <a:p>
            <a:r>
              <a:rPr lang="sv-SE" dirty="0" smtClean="0"/>
              <a:t>Passningar med bredsida kort snärtig träff samt genompendling (långa passningar eller vid passning och rörelse framåt)</a:t>
            </a:r>
          </a:p>
          <a:p>
            <a:r>
              <a:rPr lang="sv-SE" dirty="0" smtClean="0"/>
              <a:t>Nick med upphopp utan ansats</a:t>
            </a:r>
          </a:p>
          <a:p>
            <a:r>
              <a:rPr lang="sv-SE" dirty="0" smtClean="0"/>
              <a:t>4-4 och 2 mål spelare som spelar ut bollen måste hämta den och lägga den i motståndarmålet. Vid mål görs ett ärevarv</a:t>
            </a:r>
            <a:endParaRPr lang="sv-SE" dirty="0"/>
          </a:p>
        </p:txBody>
      </p:sp>
    </p:spTree>
    <p:extLst>
      <p:ext uri="{BB962C8B-B14F-4D97-AF65-F5344CB8AC3E}">
        <p14:creationId xmlns:p14="http://schemas.microsoft.com/office/powerpoint/2010/main" val="1420767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Instruktionspunkter vid bredsidor</a:t>
            </a:r>
            <a:endParaRPr lang="sv-SE" sz="3600" dirty="0"/>
          </a:p>
        </p:txBody>
      </p:sp>
      <p:sp>
        <p:nvSpPr>
          <p:cNvPr id="3" name="Platshållare för innehåll 2"/>
          <p:cNvSpPr txBox="1">
            <a:spLocks/>
          </p:cNvSpPr>
          <p:nvPr/>
        </p:nvSpPr>
        <p:spPr>
          <a:xfrm>
            <a:off x="457200" y="1600200"/>
            <a:ext cx="8507288" cy="470912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400" dirty="0" smtClean="0"/>
              <a:t>Rotera ut höften och benet så det är parallellt med kroppen</a:t>
            </a:r>
          </a:p>
          <a:p>
            <a:r>
              <a:rPr lang="sv-SE" sz="2400" dirty="0" smtClean="0"/>
              <a:t>Spänn upp tårna mot underbenet</a:t>
            </a:r>
          </a:p>
          <a:p>
            <a:r>
              <a:rPr lang="sv-SE" sz="2400" dirty="0" smtClean="0"/>
              <a:t>Foten skall vara parallellt med marken</a:t>
            </a:r>
          </a:p>
          <a:p>
            <a:r>
              <a:rPr lang="sv-SE" sz="2400" dirty="0" smtClean="0"/>
              <a:t>Träffytan på foten skall vara mitt på bredsidan i höjd med hålfoten</a:t>
            </a:r>
          </a:p>
          <a:p>
            <a:r>
              <a:rPr lang="sv-SE" sz="2400" dirty="0" smtClean="0"/>
              <a:t>Träffytan på bollen skall vara något under medellinjen på bollen</a:t>
            </a:r>
          </a:p>
          <a:p>
            <a:r>
              <a:rPr lang="sv-SE" sz="2400" dirty="0" smtClean="0"/>
              <a:t>Atletisk hållning med armarna utanför kroppen</a:t>
            </a:r>
          </a:p>
          <a:p>
            <a:r>
              <a:rPr lang="sv-SE" sz="2400" dirty="0" smtClean="0"/>
              <a:t>Hakan ovanför bollen med blicken på bollen i tillslagsögonblicket</a:t>
            </a:r>
          </a:p>
          <a:p>
            <a:r>
              <a:rPr lang="sv-SE" sz="2400" dirty="0" smtClean="0"/>
              <a:t>Pendla bak som fram tillslagsbenet vid genompendling</a:t>
            </a:r>
          </a:p>
          <a:p>
            <a:r>
              <a:rPr lang="sv-SE" sz="2400" dirty="0" smtClean="0"/>
              <a:t>Snärt skall rörelsen vara kort med kraft från knä till fot och när bollen träffas skall den vara i vinkel rakt under knät </a:t>
            </a:r>
          </a:p>
          <a:p>
            <a:endParaRPr lang="sv-SE" sz="2400" dirty="0" smtClean="0"/>
          </a:p>
          <a:p>
            <a:endParaRPr lang="sv-SE" sz="2800" dirty="0" smtClean="0"/>
          </a:p>
          <a:p>
            <a:endParaRPr lang="sv-SE" dirty="0"/>
          </a:p>
        </p:txBody>
      </p:sp>
    </p:spTree>
    <p:extLst>
      <p:ext uri="{BB962C8B-B14F-4D97-AF65-F5344CB8AC3E}">
        <p14:creationId xmlns:p14="http://schemas.microsoft.com/office/powerpoint/2010/main" val="20359562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Instruktionspunkter vid vändningar</a:t>
            </a:r>
            <a:endParaRPr lang="sv-SE" sz="3600" dirty="0"/>
          </a:p>
        </p:txBody>
      </p:sp>
      <p:sp>
        <p:nvSpPr>
          <p:cNvPr id="3" name="Platshållare för innehåll 2"/>
          <p:cNvSpPr txBox="1">
            <a:spLocks/>
          </p:cNvSpPr>
          <p:nvPr/>
        </p:nvSpPr>
        <p:spPr>
          <a:xfrm>
            <a:off x="457200" y="1600200"/>
            <a:ext cx="8507288" cy="470912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400" dirty="0" smtClean="0"/>
              <a:t>Vänd åt det hållet som är bestämt med kontroll</a:t>
            </a:r>
          </a:p>
          <a:p>
            <a:r>
              <a:rPr lang="sv-SE" sz="2400" dirty="0" smtClean="0"/>
              <a:t>Bollen skall vara snett framför och nära kroppen efter vändningen, touchen på bollen är avgörande </a:t>
            </a:r>
          </a:p>
          <a:p>
            <a:r>
              <a:rPr lang="sv-SE" sz="2400" dirty="0" smtClean="0"/>
              <a:t>Upp med blicken direkt efter vändningen</a:t>
            </a:r>
          </a:p>
          <a:p>
            <a:r>
              <a:rPr lang="sv-SE" sz="2400" dirty="0" smtClean="0"/>
              <a:t>Gå ner i tempo innan vändningen, tempoväxla direkt efter vändningen</a:t>
            </a:r>
          </a:p>
          <a:p>
            <a:r>
              <a:rPr lang="sv-SE" sz="2400" dirty="0" smtClean="0"/>
              <a:t>Se till att bollen färdas i den riktningen som vändningen går åt</a:t>
            </a:r>
          </a:p>
          <a:p>
            <a:r>
              <a:rPr lang="sv-SE" sz="2400" dirty="0" smtClean="0"/>
              <a:t>Anpassa farten så det blir tekniskt riktigt före hög fart</a:t>
            </a:r>
          </a:p>
          <a:p>
            <a:endParaRPr lang="sv-SE" sz="2400" dirty="0" smtClean="0"/>
          </a:p>
          <a:p>
            <a:endParaRPr lang="sv-SE" sz="2400" dirty="0" smtClean="0"/>
          </a:p>
          <a:p>
            <a:endParaRPr lang="sv-SE" sz="2400" dirty="0" smtClean="0"/>
          </a:p>
          <a:p>
            <a:endParaRPr lang="sv-SE" sz="2800" dirty="0" smtClean="0"/>
          </a:p>
          <a:p>
            <a:endParaRPr lang="sv-SE" dirty="0"/>
          </a:p>
        </p:txBody>
      </p:sp>
    </p:spTree>
    <p:extLst>
      <p:ext uri="{BB962C8B-B14F-4D97-AF65-F5344CB8AC3E}">
        <p14:creationId xmlns:p14="http://schemas.microsoft.com/office/powerpoint/2010/main" val="34841590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Instruktionspunkter vid nick med upphopp</a:t>
            </a:r>
            <a:endParaRPr lang="sv-SE" sz="3600" dirty="0"/>
          </a:p>
        </p:txBody>
      </p:sp>
      <p:sp>
        <p:nvSpPr>
          <p:cNvPr id="3" name="Platshållare för innehåll 2"/>
          <p:cNvSpPr txBox="1">
            <a:spLocks/>
          </p:cNvSpPr>
          <p:nvPr/>
        </p:nvSpPr>
        <p:spPr>
          <a:xfrm>
            <a:off x="457200" y="908720"/>
            <a:ext cx="8507288" cy="525658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400" dirty="0" smtClean="0"/>
              <a:t>Använd armarna vid upphoppet där armarna bakifrån och upp vid upphoppet</a:t>
            </a:r>
          </a:p>
          <a:p>
            <a:r>
              <a:rPr lang="sv-SE" sz="2400" dirty="0" smtClean="0"/>
              <a:t>Dra bak benen en aning direkt efter upphoppet</a:t>
            </a:r>
          </a:p>
          <a:p>
            <a:r>
              <a:rPr lang="sv-SE" sz="2400" dirty="0" smtClean="0"/>
              <a:t>Titta på bollen</a:t>
            </a:r>
          </a:p>
          <a:p>
            <a:r>
              <a:rPr lang="sv-SE" sz="2400" dirty="0" smtClean="0"/>
              <a:t>Vid själva nicken dras armarna bakåt och fram med benen</a:t>
            </a:r>
          </a:p>
          <a:p>
            <a:r>
              <a:rPr lang="sv-SE" sz="2400" dirty="0" smtClean="0"/>
              <a:t>Hämta kraft från magen</a:t>
            </a:r>
          </a:p>
          <a:p>
            <a:r>
              <a:rPr lang="sv-SE" sz="2400" dirty="0" smtClean="0"/>
              <a:t>När bollen träffar pannan skall det vara i linje med kroppen, träffar man bollen när kroppen är för långt fram tappar man kraft</a:t>
            </a:r>
          </a:p>
          <a:p>
            <a:r>
              <a:rPr lang="sv-SE" sz="2400" dirty="0" smtClean="0"/>
              <a:t>Hämta kraft från arm och benpendling samt från magen</a:t>
            </a:r>
          </a:p>
          <a:p>
            <a:r>
              <a:rPr lang="sv-SE" sz="2400" dirty="0" smtClean="0"/>
              <a:t>Träffa kompisen och nicka med precision eller nicka ner i marken</a:t>
            </a:r>
          </a:p>
          <a:p>
            <a:r>
              <a:rPr lang="sv-SE" sz="2400" dirty="0" smtClean="0"/>
              <a:t>Försök nicka bollen i högsta läget</a:t>
            </a:r>
          </a:p>
          <a:p>
            <a:endParaRPr lang="sv-SE" sz="2400" dirty="0" smtClean="0"/>
          </a:p>
          <a:p>
            <a:endParaRPr lang="sv-SE" sz="2400" dirty="0" smtClean="0"/>
          </a:p>
          <a:p>
            <a:endParaRPr lang="sv-SE" sz="2400" dirty="0" smtClean="0"/>
          </a:p>
          <a:p>
            <a:endParaRPr lang="sv-SE" sz="2800" dirty="0" smtClean="0"/>
          </a:p>
          <a:p>
            <a:endParaRPr lang="sv-SE" dirty="0"/>
          </a:p>
        </p:txBody>
      </p:sp>
    </p:spTree>
    <p:extLst>
      <p:ext uri="{BB962C8B-B14F-4D97-AF65-F5344CB8AC3E}">
        <p14:creationId xmlns:p14="http://schemas.microsoft.com/office/powerpoint/2010/main" val="163894482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85010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dirty="0" smtClean="0"/>
              <a:t>Period 6 v 45-50</a:t>
            </a:r>
            <a:endParaRPr lang="sv-SE" dirty="0"/>
          </a:p>
        </p:txBody>
      </p:sp>
      <p:sp>
        <p:nvSpPr>
          <p:cNvPr id="3" name="Platshållare för innehåll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dirty="0" smtClean="0"/>
              <a:t>1-1 på begränsad yta</a:t>
            </a:r>
          </a:p>
          <a:p>
            <a:r>
              <a:rPr lang="sv-SE" dirty="0" smtClean="0"/>
              <a:t>Medtag</a:t>
            </a:r>
          </a:p>
          <a:p>
            <a:r>
              <a:rPr lang="sv-SE" dirty="0" smtClean="0"/>
              <a:t>Nick med upphopp och ansatts</a:t>
            </a:r>
          </a:p>
          <a:p>
            <a:r>
              <a:rPr lang="sv-SE" dirty="0" smtClean="0"/>
              <a:t>Spel 4-4+2 med fria tillslag på jokrar och med tillåtelse att göra mål. Öka måtten till 18*28 m</a:t>
            </a:r>
          </a:p>
          <a:p>
            <a:endParaRPr lang="sv-SE" dirty="0"/>
          </a:p>
        </p:txBody>
      </p:sp>
    </p:spTree>
    <p:extLst>
      <p:ext uri="{BB962C8B-B14F-4D97-AF65-F5344CB8AC3E}">
        <p14:creationId xmlns:p14="http://schemas.microsoft.com/office/powerpoint/2010/main" val="32487501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Instruktionspunkter vid medtag</a:t>
            </a:r>
            <a:endParaRPr lang="sv-SE" sz="3600" dirty="0"/>
          </a:p>
        </p:txBody>
      </p:sp>
      <p:sp>
        <p:nvSpPr>
          <p:cNvPr id="4" name="Platshållare för innehåll 2"/>
          <p:cNvSpPr txBox="1">
            <a:spLocks/>
          </p:cNvSpPr>
          <p:nvPr/>
        </p:nvSpPr>
        <p:spPr>
          <a:xfrm>
            <a:off x="457200" y="908720"/>
            <a:ext cx="8507288" cy="525658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400" dirty="0" smtClean="0"/>
              <a:t>Titta över axeln innan bollen kommer</a:t>
            </a:r>
          </a:p>
          <a:p>
            <a:r>
              <a:rPr lang="sv-SE" sz="2400" dirty="0" smtClean="0"/>
              <a:t>Gör en mötande rörelse lite i vinkel</a:t>
            </a:r>
          </a:p>
          <a:p>
            <a:r>
              <a:rPr lang="sv-SE" sz="2400" dirty="0" smtClean="0"/>
              <a:t>Var lite halvvänd</a:t>
            </a:r>
          </a:p>
          <a:p>
            <a:r>
              <a:rPr lang="sv-SE" sz="2400" dirty="0" smtClean="0"/>
              <a:t>Låg tyngdpunkt</a:t>
            </a:r>
          </a:p>
          <a:p>
            <a:r>
              <a:rPr lang="sv-SE" sz="2400" dirty="0" smtClean="0"/>
              <a:t>Mjuka följsamma rörelser</a:t>
            </a:r>
          </a:p>
          <a:p>
            <a:r>
              <a:rPr lang="sv-SE" sz="2400" dirty="0" smtClean="0"/>
              <a:t>Behåll farten i bollen</a:t>
            </a:r>
          </a:p>
          <a:p>
            <a:r>
              <a:rPr lang="sv-SE" sz="2400" dirty="0" smtClean="0"/>
              <a:t>Upp med blicken direkt efter medtaget</a:t>
            </a:r>
          </a:p>
          <a:p>
            <a:r>
              <a:rPr lang="sv-SE" sz="2400" dirty="0" smtClean="0"/>
              <a:t>Tempoväxla direkt efter medtaget</a:t>
            </a:r>
          </a:p>
          <a:p>
            <a:r>
              <a:rPr lang="sv-SE" sz="2400" dirty="0" smtClean="0"/>
              <a:t>Visa tydligt vart bollen skall spelas med kroppen och med prat</a:t>
            </a:r>
          </a:p>
          <a:p>
            <a:endParaRPr lang="sv-SE" sz="2400" dirty="0" smtClean="0"/>
          </a:p>
          <a:p>
            <a:endParaRPr lang="sv-SE" sz="2400" dirty="0" smtClean="0"/>
          </a:p>
          <a:p>
            <a:endParaRPr lang="sv-SE" sz="2800" dirty="0" smtClean="0"/>
          </a:p>
          <a:p>
            <a:endParaRPr lang="sv-SE" dirty="0"/>
          </a:p>
        </p:txBody>
      </p:sp>
    </p:spTree>
    <p:extLst>
      <p:ext uri="{BB962C8B-B14F-4D97-AF65-F5344CB8AC3E}">
        <p14:creationId xmlns:p14="http://schemas.microsoft.com/office/powerpoint/2010/main" val="7019052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Instruktionspunkter vid spel</a:t>
            </a:r>
            <a:endParaRPr lang="sv-SE" sz="3600" dirty="0"/>
          </a:p>
        </p:txBody>
      </p:sp>
      <p:sp>
        <p:nvSpPr>
          <p:cNvPr id="3" name="Platshållare för innehåll 2"/>
          <p:cNvSpPr txBox="1">
            <a:spLocks/>
          </p:cNvSpPr>
          <p:nvPr/>
        </p:nvSpPr>
        <p:spPr>
          <a:xfrm>
            <a:off x="457200" y="908720"/>
            <a:ext cx="8507288" cy="525658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sv-SE" sz="2400" dirty="0" smtClean="0"/>
          </a:p>
          <a:p>
            <a:endParaRPr lang="sv-SE" sz="2400" dirty="0" smtClean="0"/>
          </a:p>
          <a:p>
            <a:endParaRPr lang="sv-SE" sz="2800" dirty="0" smtClean="0"/>
          </a:p>
          <a:p>
            <a:endParaRPr lang="sv-SE" dirty="0"/>
          </a:p>
        </p:txBody>
      </p:sp>
      <p:sp>
        <p:nvSpPr>
          <p:cNvPr id="4" name="Platshållare för innehåll 2"/>
          <p:cNvSpPr txBox="1">
            <a:spLocks/>
          </p:cNvSpPr>
          <p:nvPr/>
        </p:nvSpPr>
        <p:spPr>
          <a:xfrm>
            <a:off x="457200" y="1052736"/>
            <a:ext cx="8507288" cy="525658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400" dirty="0" smtClean="0"/>
              <a:t>Utnyttja jokrarna och övertaget</a:t>
            </a:r>
          </a:p>
          <a:p>
            <a:r>
              <a:rPr lang="sv-SE" sz="2400" dirty="0" smtClean="0"/>
              <a:t>Utnyttja hela planen med bredd, djup och spelavstånd, hjälp spelarna att fylla de eventuella luckor som uppstår</a:t>
            </a:r>
          </a:p>
          <a:p>
            <a:r>
              <a:rPr lang="sv-SE" sz="2400" dirty="0" smtClean="0"/>
              <a:t>Var alltid spelbar för bollhållaren</a:t>
            </a:r>
          </a:p>
          <a:p>
            <a:r>
              <a:rPr lang="sv-SE" sz="2400" dirty="0" smtClean="0"/>
              <a:t>Spela bollen efter marken</a:t>
            </a:r>
          </a:p>
          <a:p>
            <a:r>
              <a:rPr lang="sv-SE" sz="2400" dirty="0" smtClean="0"/>
              <a:t>Finns det möjlighet att göra mål ta tillfället i akt, uppmuntra till avslut</a:t>
            </a:r>
          </a:p>
          <a:p>
            <a:r>
              <a:rPr lang="sv-SE" sz="2400" dirty="0" smtClean="0"/>
              <a:t>I bollhållande lag är alla anfallare och skall vara delaktiga i anfallsspelet</a:t>
            </a:r>
          </a:p>
          <a:p>
            <a:r>
              <a:rPr lang="sv-SE" sz="2400" dirty="0" smtClean="0"/>
              <a:t>Våga dribbla och utmana speciellt om det renderar i målchans</a:t>
            </a:r>
          </a:p>
          <a:p>
            <a:endParaRPr lang="sv-SE" sz="2400" dirty="0" smtClean="0"/>
          </a:p>
          <a:p>
            <a:endParaRPr lang="sv-SE" sz="2800" dirty="0" smtClean="0"/>
          </a:p>
          <a:p>
            <a:endParaRPr lang="sv-SE" dirty="0"/>
          </a:p>
        </p:txBody>
      </p:sp>
    </p:spTree>
    <p:extLst>
      <p:ext uri="{BB962C8B-B14F-4D97-AF65-F5344CB8AC3E}">
        <p14:creationId xmlns:p14="http://schemas.microsoft.com/office/powerpoint/2010/main" val="9899364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 1" descr="fotbollsplan_1193088367_9575552.gif"/>
          <p:cNvPicPr/>
          <p:nvPr/>
        </p:nvPicPr>
        <p:blipFill>
          <a:blip r:embed="rId2" cstate="print"/>
          <a:stretch>
            <a:fillRect/>
          </a:stretch>
        </p:blipFill>
        <p:spPr>
          <a:xfrm rot="5400000">
            <a:off x="-63500" y="427628"/>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 name="AutoShape 6"/>
          <p:cNvSpPr>
            <a:spLocks noChangeArrowheads="1"/>
          </p:cNvSpPr>
          <p:nvPr/>
        </p:nvSpPr>
        <p:spPr bwMode="auto">
          <a:xfrm>
            <a:off x="2352675" y="171450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4" name="AutoShape 5"/>
          <p:cNvSpPr>
            <a:spLocks noChangeArrowheads="1"/>
          </p:cNvSpPr>
          <p:nvPr/>
        </p:nvSpPr>
        <p:spPr bwMode="auto">
          <a:xfrm>
            <a:off x="2871788" y="1714500"/>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5" name="AutoShape 4"/>
          <p:cNvSpPr>
            <a:spLocks noChangeArrowheads="1"/>
          </p:cNvSpPr>
          <p:nvPr/>
        </p:nvSpPr>
        <p:spPr bwMode="auto">
          <a:xfrm>
            <a:off x="2262188" y="2081213"/>
            <a:ext cx="90487"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14"/>
          <p:cNvSpPr>
            <a:spLocks noChangeArrowheads="1"/>
          </p:cNvSpPr>
          <p:nvPr/>
        </p:nvSpPr>
        <p:spPr bwMode="auto">
          <a:xfrm>
            <a:off x="2781300" y="2120900"/>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AutoShape 3"/>
          <p:cNvSpPr>
            <a:spLocks noChangeArrowheads="1"/>
          </p:cNvSpPr>
          <p:nvPr/>
        </p:nvSpPr>
        <p:spPr bwMode="auto">
          <a:xfrm>
            <a:off x="2689225" y="3019425"/>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16"/>
          <p:cNvSpPr>
            <a:spLocks noChangeArrowheads="1"/>
          </p:cNvSpPr>
          <p:nvPr/>
        </p:nvSpPr>
        <p:spPr bwMode="auto">
          <a:xfrm>
            <a:off x="2555875" y="1090613"/>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2"/>
          <p:cNvSpPr>
            <a:spLocks noChangeArrowheads="1"/>
          </p:cNvSpPr>
          <p:nvPr/>
        </p:nvSpPr>
        <p:spPr bwMode="auto">
          <a:xfrm>
            <a:off x="2962275" y="1090613"/>
            <a:ext cx="90488" cy="90487"/>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15"/>
          <p:cNvSpPr>
            <a:spLocks noChangeArrowheads="1"/>
          </p:cNvSpPr>
          <p:nvPr/>
        </p:nvSpPr>
        <p:spPr bwMode="auto">
          <a:xfrm>
            <a:off x="2171700" y="3019425"/>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AutoShape 8"/>
          <p:cNvSpPr>
            <a:spLocks noChangeArrowheads="1"/>
          </p:cNvSpPr>
          <p:nvPr/>
        </p:nvSpPr>
        <p:spPr bwMode="auto">
          <a:xfrm>
            <a:off x="1271588" y="1806575"/>
            <a:ext cx="90487"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7"/>
          <p:cNvSpPr>
            <a:spLocks noChangeArrowheads="1"/>
          </p:cNvSpPr>
          <p:nvPr/>
        </p:nvSpPr>
        <p:spPr bwMode="auto">
          <a:xfrm>
            <a:off x="4276725" y="1933575"/>
            <a:ext cx="90488" cy="90488"/>
          </a:xfrm>
          <a:prstGeom prst="triangle">
            <a:avLst>
              <a:gd name="adj" fmla="val 50000"/>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AutoShape 9"/>
          <p:cNvSpPr>
            <a:spLocks noChangeArrowheads="1"/>
          </p:cNvSpPr>
          <p:nvPr/>
        </p:nvSpPr>
        <p:spPr bwMode="auto">
          <a:xfrm>
            <a:off x="1481138" y="1806575"/>
            <a:ext cx="90487" cy="12700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4" name="AutoShape 11"/>
          <p:cNvSpPr>
            <a:spLocks noChangeArrowheads="1"/>
          </p:cNvSpPr>
          <p:nvPr/>
        </p:nvSpPr>
        <p:spPr bwMode="auto">
          <a:xfrm>
            <a:off x="1181100" y="1768475"/>
            <a:ext cx="90488" cy="12700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AutoShape 10"/>
          <p:cNvSpPr>
            <a:spLocks noChangeArrowheads="1"/>
          </p:cNvSpPr>
          <p:nvPr/>
        </p:nvSpPr>
        <p:spPr bwMode="auto">
          <a:xfrm>
            <a:off x="4184650" y="1933575"/>
            <a:ext cx="90488" cy="127000"/>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6" name="Freeform 12"/>
          <p:cNvSpPr>
            <a:spLocks/>
          </p:cNvSpPr>
          <p:nvPr/>
        </p:nvSpPr>
        <p:spPr bwMode="auto">
          <a:xfrm>
            <a:off x="1571625" y="1181100"/>
            <a:ext cx="1133475" cy="857250"/>
          </a:xfrm>
          <a:custGeom>
            <a:avLst/>
            <a:gdLst>
              <a:gd name="T0" fmla="*/ 0 w 1785"/>
              <a:gd name="T1" fmla="*/ 1126 h 1351"/>
              <a:gd name="T2" fmla="*/ 82 w 1785"/>
              <a:gd name="T3" fmla="*/ 983 h 1351"/>
              <a:gd name="T4" fmla="*/ 157 w 1785"/>
              <a:gd name="T5" fmla="*/ 1184 h 1351"/>
              <a:gd name="T6" fmla="*/ 232 w 1785"/>
              <a:gd name="T7" fmla="*/ 983 h 1351"/>
              <a:gd name="T8" fmla="*/ 352 w 1785"/>
              <a:gd name="T9" fmla="*/ 1184 h 1351"/>
              <a:gd name="T10" fmla="*/ 472 w 1785"/>
              <a:gd name="T11" fmla="*/ 983 h 1351"/>
              <a:gd name="T12" fmla="*/ 622 w 1785"/>
              <a:gd name="T13" fmla="*/ 1184 h 1351"/>
              <a:gd name="T14" fmla="*/ 727 w 1785"/>
              <a:gd name="T15" fmla="*/ 1184 h 1351"/>
              <a:gd name="T16" fmla="*/ 727 w 1785"/>
              <a:gd name="T17" fmla="*/ 983 h 1351"/>
              <a:gd name="T18" fmla="*/ 1004 w 1785"/>
              <a:gd name="T19" fmla="*/ 1327 h 1351"/>
              <a:gd name="T20" fmla="*/ 1004 w 1785"/>
              <a:gd name="T21" fmla="*/ 1126 h 1351"/>
              <a:gd name="T22" fmla="*/ 1086 w 1785"/>
              <a:gd name="T23" fmla="*/ 1327 h 1351"/>
              <a:gd name="T24" fmla="*/ 1229 w 1785"/>
              <a:gd name="T25" fmla="*/ 1126 h 1351"/>
              <a:gd name="T26" fmla="*/ 1372 w 1785"/>
              <a:gd name="T27" fmla="*/ 1327 h 1351"/>
              <a:gd name="T28" fmla="*/ 1372 w 1785"/>
              <a:gd name="T29" fmla="*/ 1184 h 1351"/>
              <a:gd name="T30" fmla="*/ 1515 w 1785"/>
              <a:gd name="T31" fmla="*/ 1126 h 1351"/>
              <a:gd name="T32" fmla="*/ 1515 w 1785"/>
              <a:gd name="T33" fmla="*/ 983 h 1351"/>
              <a:gd name="T34" fmla="*/ 1515 w 1785"/>
              <a:gd name="T35" fmla="*/ 1327 h 1351"/>
              <a:gd name="T36" fmla="*/ 1515 w 1785"/>
              <a:gd name="T37" fmla="*/ 1126 h 1351"/>
              <a:gd name="T38" fmla="*/ 1597 w 1785"/>
              <a:gd name="T39" fmla="*/ 840 h 1351"/>
              <a:gd name="T40" fmla="*/ 1612 w 1785"/>
              <a:gd name="T41" fmla="*/ 487 h 1351"/>
              <a:gd name="T42" fmla="*/ 1760 w 1785"/>
              <a:gd name="T43" fmla="*/ 172 h 1351"/>
              <a:gd name="T44" fmla="*/ 1760 w 1785"/>
              <a:gd name="T45" fmla="*/ 0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85" h="1351">
                <a:moveTo>
                  <a:pt x="0" y="1126"/>
                </a:moveTo>
                <a:cubicBezTo>
                  <a:pt x="28" y="1049"/>
                  <a:pt x="56" y="973"/>
                  <a:pt x="82" y="983"/>
                </a:cubicBezTo>
                <a:cubicBezTo>
                  <a:pt x="108" y="993"/>
                  <a:pt x="132" y="1184"/>
                  <a:pt x="157" y="1184"/>
                </a:cubicBezTo>
                <a:cubicBezTo>
                  <a:pt x="182" y="1184"/>
                  <a:pt x="200" y="983"/>
                  <a:pt x="232" y="983"/>
                </a:cubicBezTo>
                <a:cubicBezTo>
                  <a:pt x="264" y="983"/>
                  <a:pt x="312" y="1184"/>
                  <a:pt x="352" y="1184"/>
                </a:cubicBezTo>
                <a:cubicBezTo>
                  <a:pt x="392" y="1184"/>
                  <a:pt x="427" y="983"/>
                  <a:pt x="472" y="983"/>
                </a:cubicBezTo>
                <a:cubicBezTo>
                  <a:pt x="517" y="983"/>
                  <a:pt x="580" y="1151"/>
                  <a:pt x="622" y="1184"/>
                </a:cubicBezTo>
                <a:cubicBezTo>
                  <a:pt x="664" y="1217"/>
                  <a:pt x="710" y="1217"/>
                  <a:pt x="727" y="1184"/>
                </a:cubicBezTo>
                <a:cubicBezTo>
                  <a:pt x="744" y="1151"/>
                  <a:pt x="681" y="959"/>
                  <a:pt x="727" y="983"/>
                </a:cubicBezTo>
                <a:cubicBezTo>
                  <a:pt x="773" y="1007"/>
                  <a:pt x="958" y="1303"/>
                  <a:pt x="1004" y="1327"/>
                </a:cubicBezTo>
                <a:cubicBezTo>
                  <a:pt x="1050" y="1351"/>
                  <a:pt x="990" y="1126"/>
                  <a:pt x="1004" y="1126"/>
                </a:cubicBezTo>
                <a:cubicBezTo>
                  <a:pt x="1018" y="1126"/>
                  <a:pt x="1049" y="1327"/>
                  <a:pt x="1086" y="1327"/>
                </a:cubicBezTo>
                <a:cubicBezTo>
                  <a:pt x="1123" y="1327"/>
                  <a:pt x="1181" y="1126"/>
                  <a:pt x="1229" y="1126"/>
                </a:cubicBezTo>
                <a:cubicBezTo>
                  <a:pt x="1277" y="1126"/>
                  <a:pt x="1348" y="1317"/>
                  <a:pt x="1372" y="1327"/>
                </a:cubicBezTo>
                <a:cubicBezTo>
                  <a:pt x="1396" y="1337"/>
                  <a:pt x="1348" y="1217"/>
                  <a:pt x="1372" y="1184"/>
                </a:cubicBezTo>
                <a:cubicBezTo>
                  <a:pt x="1396" y="1151"/>
                  <a:pt x="1491" y="1159"/>
                  <a:pt x="1515" y="1126"/>
                </a:cubicBezTo>
                <a:cubicBezTo>
                  <a:pt x="1539" y="1093"/>
                  <a:pt x="1515" y="950"/>
                  <a:pt x="1515" y="983"/>
                </a:cubicBezTo>
                <a:cubicBezTo>
                  <a:pt x="1515" y="1016"/>
                  <a:pt x="1515" y="1303"/>
                  <a:pt x="1515" y="1327"/>
                </a:cubicBezTo>
                <a:cubicBezTo>
                  <a:pt x="1515" y="1351"/>
                  <a:pt x="1501" y="1207"/>
                  <a:pt x="1515" y="1126"/>
                </a:cubicBezTo>
                <a:cubicBezTo>
                  <a:pt x="1529" y="1045"/>
                  <a:pt x="1581" y="946"/>
                  <a:pt x="1597" y="840"/>
                </a:cubicBezTo>
                <a:cubicBezTo>
                  <a:pt x="1613" y="734"/>
                  <a:pt x="1585" y="598"/>
                  <a:pt x="1612" y="487"/>
                </a:cubicBezTo>
                <a:cubicBezTo>
                  <a:pt x="1639" y="376"/>
                  <a:pt x="1735" y="253"/>
                  <a:pt x="1760" y="172"/>
                </a:cubicBezTo>
                <a:cubicBezTo>
                  <a:pt x="1785" y="91"/>
                  <a:pt x="1772" y="45"/>
                  <a:pt x="1760" y="0"/>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7" name="Freeform 13"/>
          <p:cNvSpPr>
            <a:spLocks/>
          </p:cNvSpPr>
          <p:nvPr/>
        </p:nvSpPr>
        <p:spPr bwMode="auto">
          <a:xfrm>
            <a:off x="2465388" y="1319213"/>
            <a:ext cx="1663700" cy="800100"/>
          </a:xfrm>
          <a:custGeom>
            <a:avLst/>
            <a:gdLst>
              <a:gd name="T0" fmla="*/ 2620 w 2620"/>
              <a:gd name="T1" fmla="*/ 1110 h 1261"/>
              <a:gd name="T2" fmla="*/ 378 w 2620"/>
              <a:gd name="T3" fmla="*/ 909 h 1261"/>
              <a:gd name="T4" fmla="*/ 353 w 2620"/>
              <a:gd name="T5" fmla="*/ 1110 h 1261"/>
              <a:gd name="T6" fmla="*/ 496 w 2620"/>
              <a:gd name="T7" fmla="*/ 0 h 1261"/>
            </a:gdLst>
            <a:ahLst/>
            <a:cxnLst>
              <a:cxn ang="0">
                <a:pos x="T0" y="T1"/>
              </a:cxn>
              <a:cxn ang="0">
                <a:pos x="T2" y="T3"/>
              </a:cxn>
              <a:cxn ang="0">
                <a:pos x="T4" y="T5"/>
              </a:cxn>
              <a:cxn ang="0">
                <a:pos x="T6" y="T7"/>
              </a:cxn>
            </a:cxnLst>
            <a:rect l="0" t="0" r="r" b="b"/>
            <a:pathLst>
              <a:path w="2620" h="1261">
                <a:moveTo>
                  <a:pt x="2620" y="1110"/>
                </a:moveTo>
                <a:cubicBezTo>
                  <a:pt x="1688" y="1009"/>
                  <a:pt x="756" y="909"/>
                  <a:pt x="378" y="909"/>
                </a:cubicBezTo>
                <a:cubicBezTo>
                  <a:pt x="0" y="909"/>
                  <a:pt x="333" y="1261"/>
                  <a:pt x="353" y="1110"/>
                </a:cubicBezTo>
                <a:cubicBezTo>
                  <a:pt x="373" y="959"/>
                  <a:pt x="472" y="180"/>
                  <a:pt x="496" y="0"/>
                </a:cubicBezTo>
              </a:path>
            </a:pathLst>
          </a:custGeom>
          <a:noFill/>
          <a:ln w="12700">
            <a:solidFill>
              <a:srgbClr val="F2F2F2"/>
            </a:solidFill>
            <a:prstDash val="dash"/>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8" name="Text Box 17"/>
          <p:cNvSpPr txBox="1">
            <a:spLocks noChangeArrowheads="1"/>
          </p:cNvSpPr>
          <p:nvPr/>
        </p:nvSpPr>
        <p:spPr bwMode="auto">
          <a:xfrm>
            <a:off x="5148263" y="457200"/>
            <a:ext cx="3672209" cy="5457825"/>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10 koner, 8-20 spelare, kvadraten i mitten ca 5*5 m, 10 m mellan kvadrat och mål, målen ca 2-3 m, driv avstånd ytterkoner ca 15 m, </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Spelaren till vänster driver bollen mot mitten, försvararen startar samtidigt, när spelarna sen är i kvadraten fintar bollhållaren för att sen välja håll för att sedan försöka driva in bollen i mål, försvararen skall försöka ta bollen.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Som i övning 1 med tillägg att försöka driva med foten som är längst från motståndaren, kom in framför motståndaren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Flera mål, endast två finter i kvadraten, man får spela in bollen i mål</a:t>
            </a:r>
            <a:endParaRPr kumimoji="0" lang="sv-SE" sz="1800" b="0" i="0" u="none" strike="noStrike" cap="none" normalizeH="0" baseline="0" dirty="0" smtClean="0">
              <a:ln>
                <a:noFill/>
              </a:ln>
              <a:solidFill>
                <a:schemeClr val="tx1"/>
              </a:solidFill>
              <a:effectLst/>
              <a:latin typeface="Arial" pitchFamily="34" charset="0"/>
            </a:endParaRPr>
          </a:p>
        </p:txBody>
      </p:sp>
      <p:sp>
        <p:nvSpPr>
          <p:cNvPr id="19"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0" name="Rectangle 20"/>
          <p:cNvSpPr>
            <a:spLocks noChangeArrowheads="1"/>
          </p:cNvSpPr>
          <p:nvPr/>
        </p:nvSpPr>
        <p:spPr bwMode="auto">
          <a:xfrm>
            <a:off x="0" y="87868"/>
            <a:ext cx="2310248"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dribbla (Larsson)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21" name="Rectangle 2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22" name="Rectangle 22"/>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8589055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 1" descr="fotbollsplan_1193088367_9575552.gif"/>
          <p:cNvPicPr/>
          <p:nvPr/>
        </p:nvPicPr>
        <p:blipFill>
          <a:blip r:embed="rId2" cstate="print"/>
          <a:stretch>
            <a:fillRect/>
          </a:stretch>
        </p:blipFill>
        <p:spPr>
          <a:xfrm rot="5400000">
            <a:off x="-85725" y="463518"/>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 name="AutoShape 5"/>
          <p:cNvSpPr>
            <a:spLocks noChangeArrowheads="1"/>
          </p:cNvSpPr>
          <p:nvPr/>
        </p:nvSpPr>
        <p:spPr bwMode="auto">
          <a:xfrm>
            <a:off x="2138363" y="3328988"/>
            <a:ext cx="95250"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4" name="AutoShape 11"/>
          <p:cNvSpPr>
            <a:spLocks noChangeArrowheads="1"/>
          </p:cNvSpPr>
          <p:nvPr/>
        </p:nvSpPr>
        <p:spPr bwMode="auto">
          <a:xfrm>
            <a:off x="1995488" y="396240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5" name="AutoShape 2"/>
          <p:cNvSpPr>
            <a:spLocks noChangeArrowheads="1"/>
          </p:cNvSpPr>
          <p:nvPr/>
        </p:nvSpPr>
        <p:spPr bwMode="auto">
          <a:xfrm>
            <a:off x="1690688" y="3328988"/>
            <a:ext cx="95250" cy="90487"/>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4"/>
          <p:cNvSpPr>
            <a:spLocks noChangeArrowheads="1"/>
          </p:cNvSpPr>
          <p:nvPr/>
        </p:nvSpPr>
        <p:spPr bwMode="auto">
          <a:xfrm>
            <a:off x="1500188" y="3962400"/>
            <a:ext cx="95250" cy="90488"/>
          </a:xfrm>
          <a:prstGeom prst="triangle">
            <a:avLst>
              <a:gd name="adj" fmla="val 50000"/>
            </a:avLst>
          </a:prstGeom>
          <a:gradFill rotWithShape="0">
            <a:gsLst>
              <a:gs pos="0">
                <a:srgbClr val="9BBB59"/>
              </a:gs>
              <a:gs pos="100000">
                <a:srgbClr val="4E6128"/>
              </a:gs>
            </a:gsLst>
            <a:lin ang="2700000" scaled="1"/>
          </a:gra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7" name="Oval 3"/>
          <p:cNvSpPr>
            <a:spLocks noChangeArrowheads="1"/>
          </p:cNvSpPr>
          <p:nvPr/>
        </p:nvSpPr>
        <p:spPr bwMode="auto">
          <a:xfrm>
            <a:off x="1785938" y="3962400"/>
            <a:ext cx="90487" cy="90488"/>
          </a:xfrm>
          <a:prstGeom prst="ellipse">
            <a:avLst/>
          </a:prstGeom>
          <a:solidFill>
            <a:srgbClr val="FFFFFF"/>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8" name="AutoShape 6"/>
          <p:cNvSpPr>
            <a:spLocks noChangeArrowheads="1"/>
          </p:cNvSpPr>
          <p:nvPr/>
        </p:nvSpPr>
        <p:spPr bwMode="auto">
          <a:xfrm>
            <a:off x="1876425" y="3328988"/>
            <a:ext cx="119063" cy="90487"/>
          </a:xfrm>
          <a:custGeom>
            <a:avLst/>
            <a:gdLst>
              <a:gd name="G0" fmla="+- 6480 0 0"/>
              <a:gd name="G1" fmla="+- 8640 0 0"/>
              <a:gd name="G2" fmla="+- 4320 0 0"/>
              <a:gd name="G3" fmla="+- 21600 0 6480"/>
              <a:gd name="G4" fmla="+- 21600 0 8640"/>
              <a:gd name="G5" fmla="+- 21600 0 4320"/>
              <a:gd name="G6" fmla="+- 6480 0 10800"/>
              <a:gd name="G7" fmla="+- 8640 0 10800"/>
              <a:gd name="G8" fmla="*/ G7 4320 G6"/>
              <a:gd name="G9" fmla="+- 21600 0 G8"/>
              <a:gd name="T0" fmla="*/ G8 w 21600"/>
              <a:gd name="T1" fmla="*/ G1 h 21600"/>
              <a:gd name="T2" fmla="*/ G9 w 21600"/>
              <a:gd name="T3" fmla="*/ G4 h 21600"/>
            </a:gdLst>
            <a:ahLst/>
            <a:cxnLst>
              <a:cxn ang="0">
                <a:pos x="r" y="vc"/>
              </a:cxn>
              <a:cxn ang="5400000">
                <a:pos x="hc" y="b"/>
              </a:cxn>
              <a:cxn ang="10800000">
                <a:pos x="l" y="vc"/>
              </a:cxn>
              <a:cxn ang="16200000">
                <a:pos x="hc" y="t"/>
              </a:cxn>
            </a:cxnLst>
            <a:rect l="T0" t="T1" r="T2" b="T3"/>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close/>
              </a:path>
            </a:pathLst>
          </a:custGeom>
          <a:gradFill rotWithShape="0">
            <a:gsLst>
              <a:gs pos="0">
                <a:srgbClr val="9BBB59"/>
              </a:gs>
              <a:gs pos="100000">
                <a:srgbClr val="4E6128"/>
              </a:gs>
            </a:gsLst>
            <a:lin ang="2700000" scaled="1"/>
          </a:gradFill>
          <a:ln w="12700">
            <a:solidFill>
              <a:srgbClr val="000000"/>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9" name="AutoShape 7"/>
          <p:cNvSpPr>
            <a:spLocks noChangeShapeType="1"/>
          </p:cNvSpPr>
          <p:nvPr/>
        </p:nvSpPr>
        <p:spPr bwMode="auto">
          <a:xfrm flipH="1">
            <a:off x="1785938" y="3419475"/>
            <a:ext cx="90487" cy="471488"/>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0" name="AutoShape 8"/>
          <p:cNvSpPr>
            <a:spLocks noChangeShapeType="1"/>
          </p:cNvSpPr>
          <p:nvPr/>
        </p:nvSpPr>
        <p:spPr bwMode="auto">
          <a:xfrm flipV="1">
            <a:off x="1876425" y="3511550"/>
            <a:ext cx="52388" cy="333375"/>
          </a:xfrm>
          <a:prstGeom prst="straightConnector1">
            <a:avLst/>
          </a:prstGeom>
          <a:noFill/>
          <a:ln w="12700">
            <a:solidFill>
              <a:srgbClr val="F2F2F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1" name="Freeform 9"/>
          <p:cNvSpPr>
            <a:spLocks/>
          </p:cNvSpPr>
          <p:nvPr/>
        </p:nvSpPr>
        <p:spPr bwMode="auto">
          <a:xfrm>
            <a:off x="1912938" y="3419475"/>
            <a:ext cx="188912" cy="376238"/>
          </a:xfrm>
          <a:custGeom>
            <a:avLst/>
            <a:gdLst>
              <a:gd name="T0" fmla="*/ 130 w 298"/>
              <a:gd name="T1" fmla="*/ 0 h 593"/>
              <a:gd name="T2" fmla="*/ 130 w 298"/>
              <a:gd name="T3" fmla="*/ 143 h 593"/>
              <a:gd name="T4" fmla="*/ 130 w 298"/>
              <a:gd name="T5" fmla="*/ 233 h 593"/>
              <a:gd name="T6" fmla="*/ 280 w 298"/>
              <a:gd name="T7" fmla="*/ 293 h 593"/>
              <a:gd name="T8" fmla="*/ 130 w 298"/>
              <a:gd name="T9" fmla="*/ 428 h 593"/>
              <a:gd name="T10" fmla="*/ 280 w 298"/>
              <a:gd name="T11" fmla="*/ 488 h 593"/>
              <a:gd name="T12" fmla="*/ 25 w 298"/>
              <a:gd name="T13" fmla="*/ 548 h 593"/>
              <a:gd name="T14" fmla="*/ 130 w 298"/>
              <a:gd name="T15" fmla="*/ 593 h 5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8" h="593">
                <a:moveTo>
                  <a:pt x="130" y="0"/>
                </a:moveTo>
                <a:cubicBezTo>
                  <a:pt x="130" y="52"/>
                  <a:pt x="130" y="104"/>
                  <a:pt x="130" y="143"/>
                </a:cubicBezTo>
                <a:cubicBezTo>
                  <a:pt x="130" y="182"/>
                  <a:pt x="105" y="208"/>
                  <a:pt x="130" y="233"/>
                </a:cubicBezTo>
                <a:cubicBezTo>
                  <a:pt x="155" y="258"/>
                  <a:pt x="280" y="261"/>
                  <a:pt x="280" y="293"/>
                </a:cubicBezTo>
                <a:cubicBezTo>
                  <a:pt x="280" y="325"/>
                  <a:pt x="130" y="396"/>
                  <a:pt x="130" y="428"/>
                </a:cubicBezTo>
                <a:cubicBezTo>
                  <a:pt x="130" y="460"/>
                  <a:pt x="298" y="468"/>
                  <a:pt x="280" y="488"/>
                </a:cubicBezTo>
                <a:cubicBezTo>
                  <a:pt x="262" y="508"/>
                  <a:pt x="50" y="531"/>
                  <a:pt x="25" y="548"/>
                </a:cubicBezTo>
                <a:cubicBezTo>
                  <a:pt x="0" y="565"/>
                  <a:pt x="65" y="579"/>
                  <a:pt x="130" y="593"/>
                </a:cubicBezTo>
              </a:path>
            </a:pathLst>
          </a:custGeom>
          <a:noFill/>
          <a:ln w="12700">
            <a:solidFill>
              <a:srgbClr val="000000"/>
            </a:solidFill>
            <a:round/>
            <a:headEnd/>
            <a:tailEnd type="triangle" w="med" len="med"/>
          </a:ln>
          <a:effectLst/>
          <a:extLst>
            <a:ext uri="{909E8E84-426E-40DD-AFC4-6F175D3DCCD1}">
              <a14:hiddenFill xmlns:a14="http://schemas.microsoft.com/office/drawing/2010/main">
                <a:gradFill rotWithShape="0">
                  <a:gsLst>
                    <a:gs pos="0">
                      <a:srgbClr val="9BBB59"/>
                    </a:gs>
                    <a:gs pos="100000">
                      <a:srgbClr val="4E6128"/>
                    </a:gs>
                  </a:gsLst>
                  <a:lin ang="2700000" scaled="1"/>
                </a:grad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2" name="AutoShape 10"/>
          <p:cNvSpPr>
            <a:spLocks noChangeShapeType="1"/>
          </p:cNvSpPr>
          <p:nvPr/>
        </p:nvSpPr>
        <p:spPr bwMode="auto">
          <a:xfrm flipV="1">
            <a:off x="1876425" y="3797300"/>
            <a:ext cx="52388" cy="166688"/>
          </a:xfrm>
          <a:prstGeom prst="straightConnector1">
            <a:avLst/>
          </a:prstGeom>
          <a:noFill/>
          <a:ln w="12700">
            <a:solidFill>
              <a:srgbClr val="F2F2F2"/>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3" name="Text Box 13"/>
          <p:cNvSpPr txBox="1">
            <a:spLocks noChangeArrowheads="1"/>
          </p:cNvSpPr>
          <p:nvPr/>
        </p:nvSpPr>
        <p:spPr bwMode="auto">
          <a:xfrm>
            <a:off x="4860033" y="457200"/>
            <a:ext cx="3888432" cy="6210300"/>
          </a:xfrm>
          <a:prstGeom prst="rect">
            <a:avLst/>
          </a:prstGeom>
          <a:solidFill>
            <a:srgbClr val="FFFFFF"/>
          </a:solidFill>
          <a:ln w="12700">
            <a:solidFill>
              <a:srgbClr val="F2F2F2"/>
            </a:solidFill>
            <a:miter lim="800000"/>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4-8 koner, 2-18 spelare, yta ca 10-12,5 m breda och 15-20 m lång zoner gärna 3-4 zoner</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X spelar en hård passning efter marken som försvararen returnerar med en boll efter backen, försvararen kommer snabbt upp i press medans anfallaren utmanar och försöker slå försvararen för att komma in straffområdet, där får inte försvararen agera, mv agerar från linjen</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Distinkta passningar, anfallare mottag i fart, bollen nära fötterna, flytta bollen och motståndaren, ta fart, gå ner i fart och sen upp i fart, tempoväxla, väl inne i straffområdet utmana och avsluta matchlikt, titta upp se ytorna och avsluta, mv kom ut snabbt</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Gör 3-4 zoner och låt anfallen avlösa varandra från höger till vänster, låt försvarare bli anfallare och rotera efter en viss tid. Försvararen kan följa med in i straffområdet  där det blir 1-1 i hela ytan</a:t>
            </a:r>
            <a:endParaRPr kumimoji="0" lang="sv-SE" sz="1800" b="0" i="0" u="none" strike="noStrike" cap="none" normalizeH="0" baseline="0" dirty="0" smtClean="0">
              <a:ln>
                <a:noFill/>
              </a:ln>
              <a:solidFill>
                <a:schemeClr val="tx1"/>
              </a:solidFill>
              <a:effectLst/>
              <a:latin typeface="Arial" pitchFamily="34" charset="0"/>
            </a:endParaRPr>
          </a:p>
        </p:txBody>
      </p:sp>
      <p:sp>
        <p:nvSpPr>
          <p:cNvPr id="14" name="Oval 12"/>
          <p:cNvSpPr>
            <a:spLocks noChangeArrowheads="1"/>
          </p:cNvSpPr>
          <p:nvPr/>
        </p:nvSpPr>
        <p:spPr bwMode="auto">
          <a:xfrm>
            <a:off x="1995488" y="4378325"/>
            <a:ext cx="95250" cy="90488"/>
          </a:xfrm>
          <a:prstGeom prst="ellipse">
            <a:avLst/>
          </a:prstGeom>
          <a:solidFill>
            <a:srgbClr val="C00000"/>
          </a:solidFill>
          <a:ln w="12700">
            <a:solidFill>
              <a:srgbClr val="F2F2F2"/>
            </a:solidFill>
            <a:round/>
            <a:headEnd/>
            <a:tailEnd/>
          </a:ln>
          <a:effectLst/>
          <a:extLst>
            <a:ext uri="{AF507438-7753-43E0-B8FC-AC1667EBCBE1}">
              <a14:hiddenEffects xmlns:a14="http://schemas.microsoft.com/office/drawing/2010/main">
                <a:effectLst>
                  <a:outerShdw sy="50000" kx="-2453608" rotWithShape="0">
                    <a:srgbClr val="D6E3BC">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sv-SE" dirty="0"/>
          </a:p>
        </p:txBody>
      </p:sp>
      <p:sp>
        <p:nvSpPr>
          <p:cNvPr id="15"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6" name="Rectangle 16"/>
          <p:cNvSpPr>
            <a:spLocks noChangeArrowheads="1"/>
          </p:cNvSpPr>
          <p:nvPr/>
        </p:nvSpPr>
        <p:spPr bwMode="auto">
          <a:xfrm>
            <a:off x="0" y="87868"/>
            <a:ext cx="262924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 (zonspel)</a:t>
            </a:r>
            <a:endParaRPr kumimoji="0" lang="sv-SE"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
        <p:nvSpPr>
          <p:cNvPr id="17" name="Rectangle 1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dirty="0"/>
          </a:p>
        </p:txBody>
      </p:sp>
      <p:sp>
        <p:nvSpPr>
          <p:cNvPr id="18" name="Rectangle 18"/>
          <p:cNvSpPr>
            <a:spLocks noChangeArrowheads="1"/>
          </p:cNvSpPr>
          <p:nvPr/>
        </p:nvSpPr>
        <p:spPr bwMode="auto">
          <a:xfrm>
            <a:off x="0" y="5067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257192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9 år  </a:t>
            </a:r>
            <a:endParaRPr lang="sv-SE" dirty="0">
              <a:solidFill>
                <a:schemeClr val="bg1"/>
              </a:solidFill>
            </a:endParaRPr>
          </a:p>
        </p:txBody>
      </p:sp>
      <p:sp>
        <p:nvSpPr>
          <p:cNvPr id="3" name="Rektangel 2"/>
          <p:cNvSpPr/>
          <p:nvPr/>
        </p:nvSpPr>
        <p:spPr>
          <a:xfrm>
            <a:off x="0" y="548680"/>
            <a:ext cx="9144000" cy="6247864"/>
          </a:xfrm>
          <a:prstGeom prst="rect">
            <a:avLst/>
          </a:prstGeom>
        </p:spPr>
        <p:txBody>
          <a:bodyPr wrap="square">
            <a:spAutoFit/>
          </a:bodyPr>
          <a:lstStyle/>
          <a:p>
            <a:r>
              <a:rPr lang="sv-SE" sz="1600" b="1" dirty="0" smtClean="0"/>
              <a:t>Arbetsmetod</a:t>
            </a:r>
            <a:r>
              <a:rPr lang="sv-SE" sz="1600" dirty="0" smtClean="0"/>
              <a:t>: </a:t>
            </a:r>
            <a:r>
              <a:rPr lang="sv-SE" sz="1600" i="1" dirty="0" smtClean="0"/>
              <a:t>Speluppfattning </a:t>
            </a:r>
          </a:p>
          <a:p>
            <a:r>
              <a:rPr lang="sv-SE" sz="1600" dirty="0" smtClean="0"/>
              <a:t>Spelform 8-8, 9-9 och försöka få spelarna att utnyttja ytorna på planen och skapa ytor</a:t>
            </a:r>
          </a:p>
          <a:p>
            <a:r>
              <a:rPr lang="sv-SE" sz="1600" i="1" dirty="0" smtClean="0"/>
              <a:t>Fysiskt: </a:t>
            </a:r>
            <a:r>
              <a:rPr lang="sv-SE" sz="1600" dirty="0" smtClean="0"/>
              <a:t>Börja arbeta med snabbhet med boll och till boll, koordination och smidighet</a:t>
            </a:r>
          </a:p>
          <a:p>
            <a:r>
              <a:rPr lang="sv-SE" sz="1600" i="1" dirty="0" smtClean="0"/>
              <a:t>Tekniskt: </a:t>
            </a:r>
            <a:r>
              <a:rPr lang="sv-SE" sz="1600" dirty="0" smtClean="0"/>
              <a:t>Förbättra den egna och den kollektiva tekniken</a:t>
            </a:r>
          </a:p>
          <a:p>
            <a:r>
              <a:rPr lang="sv-SE" sz="1600" i="1" dirty="0" smtClean="0"/>
              <a:t>Psykosocialt: </a:t>
            </a:r>
            <a:r>
              <a:rPr lang="sv-SE" sz="1600" dirty="0" smtClean="0"/>
              <a:t>Integrera spelarna med varandra och ge delar av helheten i övningsval </a:t>
            </a:r>
          </a:p>
          <a:p>
            <a:r>
              <a:rPr lang="sv-SE" sz="1600" b="1" dirty="0" smtClean="0"/>
              <a:t>Mål för spelare att: </a:t>
            </a:r>
          </a:p>
          <a:p>
            <a:pPr marL="342900" indent="-342900">
              <a:buAutoNum type="arabicPeriod"/>
            </a:pPr>
            <a:r>
              <a:rPr lang="sv-SE" sz="1600" dirty="0" smtClean="0"/>
              <a:t>Klara av grunderna i 1-1</a:t>
            </a:r>
          </a:p>
          <a:p>
            <a:pPr marL="342900" indent="-342900">
              <a:buAutoNum type="arabicPeriod"/>
            </a:pPr>
            <a:r>
              <a:rPr lang="sv-SE" sz="1600" dirty="0" smtClean="0"/>
              <a:t>Hitta balansen i positioner i förhållande till boll, uppåt neråt och i sidled </a:t>
            </a:r>
          </a:p>
          <a:p>
            <a:pPr marL="342900" indent="-342900">
              <a:buAutoNum type="arabicPeriod"/>
            </a:pPr>
            <a:r>
              <a:rPr lang="sv-SE" sz="1600" dirty="0" smtClean="0"/>
              <a:t>Bemästra enkla koordination, rörelse och smidighetsövningar</a:t>
            </a:r>
          </a:p>
          <a:p>
            <a:pPr marL="342900" indent="-342900"/>
            <a:r>
              <a:rPr lang="sv-SE" sz="1600" b="1" dirty="0" smtClean="0"/>
              <a:t>Tekniskt: </a:t>
            </a:r>
          </a:p>
          <a:p>
            <a:pPr marL="342900" indent="-342900"/>
            <a:r>
              <a:rPr lang="sv-SE" sz="1600" dirty="0" smtClean="0"/>
              <a:t>Passning och mottag 5, Driva boll 4, Dribbla 4, Avslut(göra mål) 5, 1-1 offensivt 5, Vändningar 4, Bollkontroll 5</a:t>
            </a:r>
          </a:p>
          <a:p>
            <a:pPr marL="342900" indent="-342900"/>
            <a:r>
              <a:rPr lang="sv-SE" sz="1600" b="1" dirty="0" smtClean="0"/>
              <a:t>Fysisk: </a:t>
            </a:r>
          </a:p>
          <a:p>
            <a:pPr marL="342900" indent="-342900"/>
            <a:r>
              <a:rPr lang="sv-SE" sz="1600" dirty="0" smtClean="0"/>
              <a:t>Koordination och balans 4, Agility 4, Basmotoriska rörelser 4, Kropps och rumsuppfattning 5, Reaktion och acceleration 4</a:t>
            </a:r>
          </a:p>
          <a:p>
            <a:pPr marL="342900" indent="-342900"/>
            <a:r>
              <a:rPr lang="sv-SE" sz="1600" b="1" dirty="0" smtClean="0"/>
              <a:t>Psykosocialt: </a:t>
            </a:r>
          </a:p>
          <a:p>
            <a:pPr marL="342900" indent="-342900"/>
            <a:r>
              <a:rPr lang="sv-SE" sz="1600" dirty="0" smtClean="0"/>
              <a:t>Motivation 5, Själförtroende 4,Respekt och disciplin 5, Samarbete 2 </a:t>
            </a:r>
          </a:p>
          <a:p>
            <a:pPr marL="342900" indent="-342900"/>
            <a:r>
              <a:rPr lang="sv-SE" sz="1600" b="1" dirty="0" smtClean="0"/>
              <a:t>Taktiskt:</a:t>
            </a:r>
          </a:p>
          <a:p>
            <a:pPr marL="342900" indent="-342900"/>
            <a:r>
              <a:rPr lang="sv-SE" sz="1600" dirty="0" smtClean="0"/>
              <a:t>Principer i anfallsspel 3, Bollinnehav 2, Spel nerifrån 3, Försvarsprinciper 2, Zonmarkering 2, återerövring 2</a:t>
            </a:r>
          </a:p>
          <a:p>
            <a:pPr marL="342900" indent="-342900"/>
            <a:r>
              <a:rPr lang="sv-SE" sz="1600" b="1" dirty="0" smtClean="0"/>
              <a:t>Organisation</a:t>
            </a:r>
          </a:p>
          <a:p>
            <a:pPr marL="342900" indent="-342900"/>
            <a:r>
              <a:rPr lang="sv-SE" sz="1600" dirty="0" smtClean="0"/>
              <a:t>Träning per vecka 3 a 90 min. Antal spelare ca 14 Antal minuter för spel 50</a:t>
            </a:r>
          </a:p>
          <a:p>
            <a:pPr marL="342900" indent="-342900"/>
            <a:r>
              <a:rPr lang="sv-SE" sz="1600" b="1" dirty="0" smtClean="0"/>
              <a:t>Träningens struktur: </a:t>
            </a:r>
            <a:endParaRPr lang="sv-SE" sz="1600" dirty="0" smtClean="0"/>
          </a:p>
          <a:p>
            <a:pPr marL="342900" indent="-342900"/>
            <a:r>
              <a:rPr lang="sv-SE" sz="1600" dirty="0" smtClean="0"/>
              <a:t>Uppvärmning med integrerad fys(krs)  + snabbhet 25 min</a:t>
            </a:r>
          </a:p>
          <a:p>
            <a:pPr marL="342900" indent="-342900"/>
            <a:r>
              <a:rPr lang="sv-SE" sz="1600" dirty="0" smtClean="0"/>
              <a:t>Teknik/passningsövning 10 min</a:t>
            </a:r>
          </a:p>
          <a:p>
            <a:pPr marL="342900" indent="-342900"/>
            <a:r>
              <a:rPr lang="sv-SE" sz="1600" dirty="0" smtClean="0"/>
              <a:t>Spel moment 50 min </a:t>
            </a:r>
          </a:p>
          <a:p>
            <a:pPr marL="342900" indent="-342900"/>
            <a:r>
              <a:rPr lang="sv-SE" sz="1600" dirty="0" smtClean="0"/>
              <a:t>Nedvarvning och sammanfattning</a:t>
            </a:r>
          </a:p>
        </p:txBody>
      </p:sp>
    </p:spTree>
    <p:extLst>
      <p:ext uri="{BB962C8B-B14F-4D97-AF65-F5344CB8AC3E}">
        <p14:creationId xmlns:p14="http://schemas.microsoft.com/office/powerpoint/2010/main" val="162098183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nvGraphicFramePr>
        <p:xfrm>
          <a:off x="179523" y="1412778"/>
          <a:ext cx="8784954" cy="4896542"/>
        </p:xfrm>
        <a:graphic>
          <a:graphicData uri="http://schemas.openxmlformats.org/drawingml/2006/table">
            <a:tbl>
              <a:tblPr/>
              <a:tblGrid>
                <a:gridCol w="628900"/>
                <a:gridCol w="157225"/>
                <a:gridCol w="167051"/>
                <a:gridCol w="167051"/>
                <a:gridCol w="147400"/>
                <a:gridCol w="147400"/>
                <a:gridCol w="147400"/>
                <a:gridCol w="157225"/>
                <a:gridCol w="167051"/>
                <a:gridCol w="137573"/>
                <a:gridCol w="147400"/>
                <a:gridCol w="137573"/>
                <a:gridCol w="147400"/>
                <a:gridCol w="157225"/>
                <a:gridCol w="157225"/>
                <a:gridCol w="137573"/>
                <a:gridCol w="157225"/>
                <a:gridCol w="127746"/>
                <a:gridCol w="157225"/>
                <a:gridCol w="157225"/>
                <a:gridCol w="157225"/>
                <a:gridCol w="157225"/>
                <a:gridCol w="157225"/>
                <a:gridCol w="157225"/>
                <a:gridCol w="157225"/>
                <a:gridCol w="147400"/>
                <a:gridCol w="167051"/>
                <a:gridCol w="157225"/>
                <a:gridCol w="157225"/>
                <a:gridCol w="167051"/>
                <a:gridCol w="157225"/>
                <a:gridCol w="157225"/>
                <a:gridCol w="157225"/>
                <a:gridCol w="157225"/>
                <a:gridCol w="167051"/>
                <a:gridCol w="167051"/>
                <a:gridCol w="157225"/>
                <a:gridCol w="157225"/>
                <a:gridCol w="157225"/>
                <a:gridCol w="157225"/>
                <a:gridCol w="157225"/>
                <a:gridCol w="157225"/>
                <a:gridCol w="157225"/>
                <a:gridCol w="157225"/>
                <a:gridCol w="167051"/>
                <a:gridCol w="157225"/>
                <a:gridCol w="157225"/>
                <a:gridCol w="157225"/>
                <a:gridCol w="157225"/>
                <a:gridCol w="176878"/>
                <a:gridCol w="167051"/>
                <a:gridCol w="167051"/>
                <a:gridCol w="167051"/>
              </a:tblGrid>
              <a:tr h="725413">
                <a:tc>
                  <a:txBody>
                    <a:bodyPr/>
                    <a:lstStyle/>
                    <a:p>
                      <a:pPr algn="l" fontAlgn="b"/>
                      <a:r>
                        <a:rPr lang="sv-SE" sz="700" b="1" i="0" u="none" strike="noStrike" dirty="0">
                          <a:solidFill>
                            <a:srgbClr val="000000"/>
                          </a:solidFill>
                          <a:latin typeface="Calibri"/>
                        </a:rPr>
                        <a:t>månad</a:t>
                      </a:r>
                    </a:p>
                  </a:txBody>
                  <a:tcPr marL="6783" marR="6783" marT="6783" marB="0" anchor="b">
                    <a:lnL>
                      <a:noFill/>
                    </a:lnL>
                    <a:lnR>
                      <a:noFill/>
                    </a:lnR>
                    <a:lnT>
                      <a:noFill/>
                    </a:lnT>
                    <a:lnB>
                      <a:noFill/>
                    </a:lnB>
                  </a:tcPr>
                </a:tc>
                <a:tc gridSpan="4">
                  <a:txBody>
                    <a:bodyPr/>
                    <a:lstStyle/>
                    <a:p>
                      <a:pPr algn="ctr" fontAlgn="b"/>
                      <a:r>
                        <a:rPr lang="sv-SE" sz="700" b="1" i="0" u="none" strike="noStrike" dirty="0">
                          <a:solidFill>
                            <a:srgbClr val="000000"/>
                          </a:solidFill>
                          <a:latin typeface="Calibri"/>
                        </a:rPr>
                        <a:t>januari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februari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mars</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april</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maj</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juni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juli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augusti</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september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ctr" fontAlgn="b"/>
                      <a:r>
                        <a:rPr lang="sv-SE" sz="700" b="1" i="0" u="none" strike="noStrike" dirty="0">
                          <a:solidFill>
                            <a:srgbClr val="000000"/>
                          </a:solidFill>
                          <a:latin typeface="Calibri"/>
                        </a:rPr>
                        <a:t>oktober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november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lgn="ctr" fontAlgn="b"/>
                      <a:r>
                        <a:rPr lang="sv-SE" sz="700" b="1" i="0" u="none" strike="noStrike" dirty="0">
                          <a:solidFill>
                            <a:srgbClr val="000000"/>
                          </a:solidFill>
                          <a:latin typeface="Calibri"/>
                        </a:rPr>
                        <a:t>december</a:t>
                      </a:r>
                    </a:p>
                  </a:txBody>
                  <a:tcPr marL="6783" marR="6783" marT="6783" marB="0" anchor="b">
                    <a:lnL>
                      <a:noFill/>
                    </a:lnL>
                    <a:lnR>
                      <a:noFill/>
                    </a:lnR>
                    <a:lnT>
                      <a:noFill/>
                    </a:lnT>
                    <a:lnB>
                      <a:noFill/>
                    </a:lnB>
                  </a:tcPr>
                </a:tc>
                <a:tc hMerge="1">
                  <a:txBody>
                    <a:bodyPr/>
                    <a:lstStyle/>
                    <a:p>
                      <a:endParaRPr lang="sv-SE"/>
                    </a:p>
                  </a:txBody>
                  <a:tcPr/>
                </a:tc>
                <a:tc hMerge="1">
                  <a:txBody>
                    <a:bodyPr/>
                    <a:lstStyle/>
                    <a:p>
                      <a:endParaRPr lang="sv-SE"/>
                    </a:p>
                  </a:txBody>
                  <a:tcPr/>
                </a:tc>
                <a:tc hMerge="1">
                  <a:txBody>
                    <a:bodyPr/>
                    <a:lstStyle/>
                    <a:p>
                      <a:endParaRPr lang="sv-SE"/>
                    </a:p>
                  </a:txBody>
                  <a:tcPr/>
                </a:tc>
              </a:tr>
              <a:tr h="544064">
                <a:tc>
                  <a:txBody>
                    <a:bodyPr/>
                    <a:lstStyle/>
                    <a:p>
                      <a:pPr algn="l" fontAlgn="b"/>
                      <a:r>
                        <a:rPr lang="sv-SE" sz="600" b="1" i="0" u="none" strike="noStrike" dirty="0">
                          <a:solidFill>
                            <a:srgbClr val="000000"/>
                          </a:solidFill>
                          <a:latin typeface="Calibri"/>
                        </a:rPr>
                        <a:t>vecka</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16</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19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24</a:t>
                      </a:r>
                    </a:p>
                  </a:txBody>
                  <a:tcPr marL="6783" marR="6783" marT="6783" marB="0" anchor="b">
                    <a:lnL>
                      <a:noFill/>
                    </a:lnL>
                    <a:lnR>
                      <a:noFill/>
                    </a:lnR>
                    <a:lnT>
                      <a:noFill/>
                    </a:lnT>
                    <a:lnB>
                      <a:noFill/>
                    </a:lnB>
                  </a:tcPr>
                </a:tc>
                <a:tc>
                  <a:txBody>
                    <a:bodyPr/>
                    <a:lstStyle/>
                    <a:p>
                      <a:pPr algn="ctr" fontAlgn="b"/>
                      <a:r>
                        <a:rPr lang="sv-SE" sz="400" b="1" i="0" u="none" strike="noStrike" dirty="0">
                          <a:solidFill>
                            <a:srgbClr val="000000"/>
                          </a:solidFill>
                          <a:latin typeface="Calibri"/>
                        </a:rPr>
                        <a:t>#</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29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39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42</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43</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44</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45</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46</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47</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48</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49</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50</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51</a:t>
                      </a:r>
                    </a:p>
                  </a:txBody>
                  <a:tcPr marL="6783" marR="6783" marT="6783" marB="0" anchor="b">
                    <a:lnL>
                      <a:noFill/>
                    </a:lnL>
                    <a:lnR>
                      <a:noFill/>
                    </a:lnR>
                    <a:lnT>
                      <a:noFill/>
                    </a:lnT>
                    <a:lnB>
                      <a:noFill/>
                    </a:lnB>
                  </a:tcPr>
                </a:tc>
                <a:tc>
                  <a:txBody>
                    <a:bodyPr/>
                    <a:lstStyle/>
                    <a:p>
                      <a:pPr algn="r" fontAlgn="b"/>
                      <a:r>
                        <a:rPr lang="sv-SE" sz="400" b="1" i="0" u="none" strike="noStrike" dirty="0">
                          <a:solidFill>
                            <a:srgbClr val="000000"/>
                          </a:solidFill>
                          <a:latin typeface="Calibri"/>
                        </a:rPr>
                        <a:t>52</a:t>
                      </a:r>
                    </a:p>
                  </a:txBody>
                  <a:tcPr marL="6783" marR="6783" marT="6783" marB="0" anchor="b">
                    <a:lnL>
                      <a:noFill/>
                    </a:lnL>
                    <a:lnR>
                      <a:noFill/>
                    </a:lnR>
                    <a:lnT>
                      <a:noFill/>
                    </a:lnT>
                    <a:lnB>
                      <a:noFill/>
                    </a:lnB>
                  </a:tcPr>
                </a:tc>
              </a:tr>
              <a:tr h="725413">
                <a:tc>
                  <a:txBody>
                    <a:bodyPr/>
                    <a:lstStyle/>
                    <a:p>
                      <a:pPr algn="l" fontAlgn="b"/>
                      <a:r>
                        <a:rPr lang="sv-SE" sz="600" b="1" i="0" u="none" strike="noStrike" dirty="0">
                          <a:solidFill>
                            <a:srgbClr val="000000"/>
                          </a:solidFill>
                          <a:latin typeface="Calibri"/>
                        </a:rPr>
                        <a:t>Moment</a:t>
                      </a: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Driva boll</a:t>
                      </a:r>
                    </a:p>
                  </a:txBody>
                  <a:tcPr marL="6783" marR="6783" marT="6783" marB="0" anchor="ctr">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C00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Driva 1-1</a:t>
                      </a:r>
                    </a:p>
                  </a:txBody>
                  <a:tcPr marL="6783" marR="6783" marT="6783" marB="0" anchor="ctr">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8">
                  <a:txBody>
                    <a:bodyPr/>
                    <a:lstStyle/>
                    <a:p>
                      <a:pPr algn="l" fontAlgn="b"/>
                      <a:r>
                        <a:rPr lang="sv-SE" sz="800" b="0" i="0" u="none" strike="noStrike" dirty="0" smtClean="0">
                          <a:solidFill>
                            <a:srgbClr val="000000"/>
                          </a:solidFill>
                          <a:latin typeface="Calibri"/>
                        </a:rPr>
                        <a:t>Utsida </a:t>
                      </a:r>
                      <a:r>
                        <a:rPr lang="sv-SE" sz="800" b="0" i="0" u="none" strike="noStrike" dirty="0">
                          <a:solidFill>
                            <a:srgbClr val="000000"/>
                          </a:solidFill>
                          <a:latin typeface="Calibri"/>
                        </a:rPr>
                        <a:t>passningar</a:t>
                      </a:r>
                    </a:p>
                  </a:txBody>
                  <a:tcPr marL="6783" marR="6783" marT="6783" marB="0" anchor="b">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0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Spelbarhet</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l" fontAlgn="b"/>
                      <a:r>
                        <a:rPr lang="sv-SE" sz="800" b="0" i="0" u="none" strike="noStrike" dirty="0">
                          <a:solidFill>
                            <a:srgbClr val="000000"/>
                          </a:solidFill>
                          <a:latin typeface="Calibri"/>
                        </a:rPr>
                        <a:t>Vändningar</a:t>
                      </a:r>
                    </a:p>
                  </a:txBody>
                  <a:tcPr marL="6783" marR="6783" marT="6783" marB="0" anchor="b">
                    <a:lnL>
                      <a:noFill/>
                    </a:lnL>
                    <a:lnR>
                      <a:noFill/>
                    </a:lnR>
                    <a:lnT>
                      <a:noFill/>
                    </a:lnT>
                    <a:lnB>
                      <a:noFill/>
                    </a:lnB>
                    <a:solidFill>
                      <a:srgbClr val="0070C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70C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1-1 på yta</a:t>
                      </a:r>
                    </a:p>
                  </a:txBody>
                  <a:tcPr marL="6783" marR="6783" marT="6783" marB="0" anchor="b">
                    <a:lnL>
                      <a:noFill/>
                    </a:lnL>
                    <a:lnR>
                      <a:noFill/>
                    </a:lnR>
                    <a:lnT>
                      <a:noFill/>
                    </a:lnT>
                    <a:lnB>
                      <a:noFill/>
                    </a:lnB>
                    <a:solidFill>
                      <a:srgbClr val="C00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C00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C00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25413">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7">
                  <a:txBody>
                    <a:bodyPr/>
                    <a:lstStyle/>
                    <a:p>
                      <a:pPr algn="l" fontAlgn="ctr"/>
                      <a:r>
                        <a:rPr lang="sv-SE" sz="800" b="0" i="0" u="none" strike="noStrike" dirty="0">
                          <a:solidFill>
                            <a:srgbClr val="000000"/>
                          </a:solidFill>
                          <a:latin typeface="Calibri"/>
                        </a:rPr>
                        <a:t>Bredsidor mottag</a:t>
                      </a:r>
                    </a:p>
                  </a:txBody>
                  <a:tcPr marL="6783" marR="6783" marT="6783" marB="0" anchor="ctr">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Avslut </a:t>
                      </a:r>
                      <a:r>
                        <a:rPr lang="sv-SE" sz="800" b="0" i="0" u="none" strike="noStrike" dirty="0" smtClean="0">
                          <a:solidFill>
                            <a:srgbClr val="000000"/>
                          </a:solidFill>
                          <a:latin typeface="Calibri"/>
                        </a:rPr>
                        <a:t>Breds</a:t>
                      </a:r>
                      <a:endParaRPr lang="sv-SE" sz="800" b="0" i="0" u="none" strike="noStrike" dirty="0">
                        <a:solidFill>
                          <a:srgbClr val="000000"/>
                        </a:solidFill>
                        <a:latin typeface="Calibri"/>
                      </a:endParaRPr>
                    </a:p>
                  </a:txBody>
                  <a:tcPr marL="6783" marR="6783" marT="6783" marB="0" anchor="ctr">
                    <a:lnL>
                      <a:noFill/>
                    </a:lnL>
                    <a:lnR>
                      <a:noFill/>
                    </a:lnR>
                    <a:lnT>
                      <a:noFill/>
                    </a:lnT>
                    <a:lnB>
                      <a:noFill/>
                    </a:lnB>
                    <a:solidFill>
                      <a:srgbClr val="FFFF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9">
                  <a:txBody>
                    <a:bodyPr/>
                    <a:lstStyle/>
                    <a:p>
                      <a:pPr algn="l" fontAlgn="b"/>
                      <a:r>
                        <a:rPr lang="sv-SE" sz="800" b="0" i="0" u="none" strike="noStrike" dirty="0">
                          <a:solidFill>
                            <a:srgbClr val="000000"/>
                          </a:solidFill>
                          <a:latin typeface="Calibri"/>
                        </a:rPr>
                        <a:t>Volley bredsida/vrist</a:t>
                      </a:r>
                    </a:p>
                  </a:txBody>
                  <a:tcPr marL="6783" marR="6783" marT="6783" marB="0" anchor="b">
                    <a:lnL>
                      <a:noFill/>
                    </a:lnL>
                    <a:lnR>
                      <a:noFill/>
                    </a:lnR>
                    <a:lnT>
                      <a:noFill/>
                    </a:lnT>
                    <a:lnB>
                      <a:noFill/>
                    </a:lnB>
                    <a:solidFill>
                      <a:srgbClr val="00B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Spelavstånd</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5">
                  <a:txBody>
                    <a:bodyPr/>
                    <a:lstStyle/>
                    <a:p>
                      <a:pPr algn="l" fontAlgn="b"/>
                      <a:r>
                        <a:rPr lang="sv-SE" sz="800" b="0" i="0" u="none" strike="noStrike" dirty="0">
                          <a:solidFill>
                            <a:srgbClr val="000000"/>
                          </a:solidFill>
                          <a:latin typeface="Calibri"/>
                        </a:rPr>
                        <a:t>Bredsidor</a:t>
                      </a:r>
                    </a:p>
                  </a:txBody>
                  <a:tcPr marL="6783" marR="6783" marT="6783" marB="0" anchor="b">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FF0000"/>
                          </a:solidFill>
                          <a:latin typeface="Calibri"/>
                        </a:rPr>
                        <a:t> </a:t>
                      </a:r>
                    </a:p>
                  </a:txBody>
                  <a:tcPr marL="6783" marR="6783" marT="6783" marB="0" anchor="b">
                    <a:lnL>
                      <a:noFill/>
                    </a:lnL>
                    <a:lnR>
                      <a:noFill/>
                    </a:lnR>
                    <a:lnT>
                      <a:noFill/>
                    </a:lnT>
                    <a:lnB>
                      <a:noFill/>
                    </a:lnB>
                    <a:solidFill>
                      <a:srgbClr val="FF0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Medtag</a:t>
                      </a:r>
                    </a:p>
                  </a:txBody>
                  <a:tcPr marL="6783" marR="6783" marT="6783" marB="0" anchor="b">
                    <a:lnL>
                      <a:noFill/>
                    </a:lnL>
                    <a:lnR>
                      <a:noFill/>
                    </a:lnR>
                    <a:lnT>
                      <a:noFill/>
                    </a:lnT>
                    <a:lnB>
                      <a:noFill/>
                    </a:lnB>
                    <a:solidFill>
                      <a:srgbClr val="00206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206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206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25413">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Spel 4-4</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ctr"/>
                      <a:r>
                        <a:rPr lang="sv-SE" sz="800" b="0" i="0" u="none" strike="noStrike" dirty="0">
                          <a:solidFill>
                            <a:srgbClr val="000000"/>
                          </a:solidFill>
                          <a:latin typeface="Calibri"/>
                        </a:rPr>
                        <a:t> </a:t>
                      </a:r>
                    </a:p>
                  </a:txBody>
                  <a:tcPr marL="6783" marR="6783" marT="6783" marB="0" anchor="ctr">
                    <a:lnL>
                      <a:noFill/>
                    </a:lnL>
                    <a:lnR>
                      <a:noFill/>
                    </a:lnR>
                    <a:lnT>
                      <a:noFill/>
                    </a:lnT>
                    <a:lnB>
                      <a:noFill/>
                    </a:lnB>
                    <a:solidFill>
                      <a:srgbClr val="FFC000"/>
                    </a:solidFill>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Nicktekn</a:t>
                      </a:r>
                    </a:p>
                  </a:txBody>
                  <a:tcPr marL="6783" marR="6783" marT="6783" marB="0" anchor="ctr">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8">
                  <a:txBody>
                    <a:bodyPr/>
                    <a:lstStyle/>
                    <a:p>
                      <a:pPr algn="l" fontAlgn="ctr"/>
                      <a:r>
                        <a:rPr lang="sv-SE" sz="800" b="0" i="0" u="none" strike="noStrike" dirty="0">
                          <a:solidFill>
                            <a:srgbClr val="000000"/>
                          </a:solidFill>
                          <a:latin typeface="Calibri"/>
                        </a:rPr>
                        <a:t>1-1 halv/rättvänd</a:t>
                      </a:r>
                    </a:p>
                  </a:txBody>
                  <a:tcPr marL="6783" marR="6783" marT="6783" marB="0" anchor="ctr">
                    <a:lnL>
                      <a:noFill/>
                    </a:lnL>
                    <a:lnR>
                      <a:noFill/>
                    </a:lnR>
                    <a:lnT>
                      <a:noFill/>
                    </a:lnT>
                    <a:lnB>
                      <a:noFill/>
                    </a:lnB>
                    <a:solidFill>
                      <a:srgbClr val="00B0F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00B0F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Spelbredd</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gridSpan="6">
                  <a:txBody>
                    <a:bodyPr/>
                    <a:lstStyle/>
                    <a:p>
                      <a:pPr algn="l" fontAlgn="b"/>
                      <a:r>
                        <a:rPr lang="sv-SE" sz="800" b="0" i="0" u="none" strike="noStrike" dirty="0">
                          <a:solidFill>
                            <a:srgbClr val="000000"/>
                          </a:solidFill>
                          <a:latin typeface="Calibri"/>
                        </a:rPr>
                        <a:t>Nick upphopp</a:t>
                      </a: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Nick ansatts</a:t>
                      </a:r>
                    </a:p>
                  </a:txBody>
                  <a:tcPr marL="6783" marR="6783" marT="6783" marB="0" anchor="b">
                    <a:lnL>
                      <a:noFill/>
                    </a:lnL>
                    <a:lnR>
                      <a:noFill/>
                    </a:lnR>
                    <a:lnT>
                      <a:noFill/>
                    </a:lnT>
                    <a:lnB>
                      <a:noFill/>
                    </a:lnB>
                    <a:solidFill>
                      <a:srgbClr val="92D05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92D05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25413">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4">
                  <a:txBody>
                    <a:bodyPr/>
                    <a:lstStyle/>
                    <a:p>
                      <a:pPr algn="l" fontAlgn="ctr"/>
                      <a:r>
                        <a:rPr lang="sv-SE" sz="800" b="0" i="0" u="none" strike="noStrike" dirty="0">
                          <a:solidFill>
                            <a:srgbClr val="000000"/>
                          </a:solidFill>
                          <a:latin typeface="Calibri"/>
                        </a:rPr>
                        <a:t>Turnspel</a:t>
                      </a:r>
                    </a:p>
                  </a:txBody>
                  <a:tcPr marL="6783" marR="6783" marT="6783" marB="0" anchor="ctr">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ctr"/>
                      <a:endParaRPr lang="sv-SE" sz="800" b="0" i="0" u="none" strike="noStrike" dirty="0">
                        <a:solidFill>
                          <a:srgbClr val="000000"/>
                        </a:solidFill>
                        <a:latin typeface="Calibri"/>
                      </a:endParaRPr>
                    </a:p>
                  </a:txBody>
                  <a:tcPr marL="6783" marR="6783" marT="6783" marB="0" anchor="ctr">
                    <a:lnL>
                      <a:noFill/>
                    </a:lnL>
                    <a:lnR>
                      <a:noFill/>
                    </a:lnR>
                    <a:lnT>
                      <a:noFill/>
                    </a:lnT>
                    <a:lnB>
                      <a:noFill/>
                    </a:lnB>
                  </a:tcPr>
                </a:tc>
                <a:tc gridSpan="9">
                  <a:txBody>
                    <a:bodyPr/>
                    <a:lstStyle/>
                    <a:p>
                      <a:pPr algn="l" fontAlgn="ctr"/>
                      <a:r>
                        <a:rPr lang="sv-SE" sz="800" b="0" i="0" u="none" strike="noStrike" dirty="0">
                          <a:solidFill>
                            <a:srgbClr val="000000"/>
                          </a:solidFill>
                          <a:latin typeface="Calibri"/>
                        </a:rPr>
                        <a:t>utsida, bröst,lår mott</a:t>
                      </a:r>
                    </a:p>
                  </a:txBody>
                  <a:tcPr marL="6783" marR="6783" marT="6783" marB="0" anchor="ctr">
                    <a:lnL>
                      <a:noFill/>
                    </a:lnL>
                    <a:lnR>
                      <a:noFill/>
                    </a:lnR>
                    <a:lnT>
                      <a:noFill/>
                    </a:lnT>
                    <a:lnB>
                      <a:noFill/>
                    </a:lnB>
                    <a:solidFill>
                      <a:srgbClr val="FF0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4">
                  <a:txBody>
                    <a:bodyPr/>
                    <a:lstStyle/>
                    <a:p>
                      <a:pPr algn="l" fontAlgn="b"/>
                      <a:r>
                        <a:rPr lang="sv-SE" sz="800" b="0" i="0" u="none" strike="noStrike" dirty="0">
                          <a:solidFill>
                            <a:srgbClr val="000000"/>
                          </a:solidFill>
                          <a:latin typeface="Calibri"/>
                        </a:rPr>
                        <a:t>Speldjup</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gridSpan="4">
                  <a:txBody>
                    <a:bodyPr/>
                    <a:lstStyle/>
                    <a:p>
                      <a:pPr algn="l" fontAlgn="b"/>
                      <a:r>
                        <a:rPr lang="sv-SE" sz="800" b="0" i="0" u="none" strike="noStrike" dirty="0">
                          <a:solidFill>
                            <a:srgbClr val="000000"/>
                          </a:solidFill>
                          <a:latin typeface="Calibri"/>
                        </a:rPr>
                        <a:t>Spel 4-4</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 4-4+2</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r h="725413">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a:solidFill>
                            <a:srgbClr val="000000"/>
                          </a:solidFill>
                          <a:latin typeface="Calibri"/>
                        </a:rPr>
                        <a:t>Spel 4-4+1</a:t>
                      </a: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r>
                        <a:rPr lang="sv-SE" sz="800" b="0" i="0" u="none" strike="noStrike" dirty="0">
                          <a:solidFill>
                            <a:srgbClr val="000000"/>
                          </a:solidFill>
                          <a:latin typeface="Calibri"/>
                        </a:rPr>
                        <a:t> </a:t>
                      </a:r>
                    </a:p>
                  </a:txBody>
                  <a:tcPr marL="6783" marR="6783" marT="6783" marB="0" anchor="b">
                    <a:lnL>
                      <a:noFill/>
                    </a:lnL>
                    <a:lnR>
                      <a:noFill/>
                    </a:lnR>
                    <a:lnT>
                      <a:noFill/>
                    </a:lnT>
                    <a:lnB>
                      <a:noFill/>
                    </a:lnB>
                    <a:solidFill>
                      <a:srgbClr val="FFC000"/>
                    </a:solidFill>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gridSpan="5">
                  <a:txBody>
                    <a:bodyPr/>
                    <a:lstStyle/>
                    <a:p>
                      <a:pPr algn="l" fontAlgn="b"/>
                      <a:r>
                        <a:rPr lang="sv-SE" sz="800" b="0" i="0" u="none" strike="noStrike" dirty="0" smtClean="0">
                          <a:solidFill>
                            <a:srgbClr val="000000"/>
                          </a:solidFill>
                          <a:latin typeface="Calibri"/>
                        </a:rPr>
                        <a:t>Passkugga</a:t>
                      </a:r>
                      <a:endParaRPr lang="sv-SE" sz="800" b="0" i="0" u="none" strike="noStrike" dirty="0">
                        <a:solidFill>
                          <a:srgbClr val="000000"/>
                        </a:solidFill>
                        <a:latin typeface="Calibri"/>
                      </a:endParaRPr>
                    </a:p>
                  </a:txBody>
                  <a:tcPr marL="6783" marR="6783" marT="6783" marB="0" anchor="b">
                    <a:lnL>
                      <a:noFill/>
                    </a:lnL>
                    <a:lnR>
                      <a:noFill/>
                    </a:lnR>
                    <a:lnT>
                      <a:noFill/>
                    </a:lnT>
                    <a:lnB>
                      <a:noFill/>
                    </a:lnB>
                    <a:solidFill>
                      <a:srgbClr val="FFC000"/>
                    </a:solid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c>
                  <a:txBody>
                    <a:bodyPr/>
                    <a:lstStyle/>
                    <a:p>
                      <a:pPr algn="l" fontAlgn="b"/>
                      <a:endParaRPr lang="sv-SE" sz="800" b="0" i="0" u="none" strike="noStrike" dirty="0">
                        <a:solidFill>
                          <a:srgbClr val="000000"/>
                        </a:solidFill>
                        <a:latin typeface="Calibri"/>
                      </a:endParaRPr>
                    </a:p>
                  </a:txBody>
                  <a:tcPr marL="6783" marR="6783" marT="6783" marB="0" anchor="b">
                    <a:lnL>
                      <a:noFill/>
                    </a:lnL>
                    <a:lnR>
                      <a:noFill/>
                    </a:lnR>
                    <a:lnT>
                      <a:noFill/>
                    </a:lnT>
                    <a:lnB>
                      <a:noFill/>
                    </a:lnB>
                  </a:tcPr>
                </a:tc>
              </a:tr>
            </a:tbl>
          </a:graphicData>
        </a:graphic>
      </p:graphicFrame>
      <p:sp>
        <p:nvSpPr>
          <p:cNvPr id="3" name="Rubrik 1"/>
          <p:cNvSpPr txBox="1">
            <a:spLocks/>
          </p:cNvSpPr>
          <p:nvPr/>
        </p:nvSpPr>
        <p:spPr>
          <a:xfrm>
            <a:off x="457200" y="274638"/>
            <a:ext cx="8229600" cy="77809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600" dirty="0" smtClean="0"/>
              <a:t>Årsöversikt</a:t>
            </a:r>
            <a:endParaRPr lang="sv-SE" sz="3600" dirty="0"/>
          </a:p>
        </p:txBody>
      </p:sp>
    </p:spTree>
    <p:extLst>
      <p:ext uri="{BB962C8B-B14F-4D97-AF65-F5344CB8AC3E}">
        <p14:creationId xmlns:p14="http://schemas.microsoft.com/office/powerpoint/2010/main" val="33712833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p:txBody>
          <a:bodyPr/>
          <a:lstStyle/>
          <a:p>
            <a:r>
              <a:rPr lang="sv-SE" dirty="0" smtClean="0"/>
              <a:t>För 11-12 åringar </a:t>
            </a:r>
            <a:endParaRPr lang="sv-SE" dirty="0"/>
          </a:p>
        </p:txBody>
      </p:sp>
      <p:sp>
        <p:nvSpPr>
          <p:cNvPr id="4" name="Rubrik 1"/>
          <p:cNvSpPr>
            <a:spLocks noGrp="1"/>
          </p:cNvSpPr>
          <p:nvPr>
            <p:ph type="ctrTitle"/>
          </p:nvPr>
        </p:nvSpPr>
        <p:spPr/>
        <p:txBody>
          <a:bodyPr/>
          <a:lstStyle/>
          <a:p>
            <a:r>
              <a:rPr lang="sv-SE" dirty="0" smtClean="0"/>
              <a:t>Praktisk träningsguide</a:t>
            </a:r>
            <a:endParaRPr lang="sv-SE" dirty="0"/>
          </a:p>
        </p:txBody>
      </p:sp>
    </p:spTree>
    <p:extLst>
      <p:ext uri="{BB962C8B-B14F-4D97-AF65-F5344CB8AC3E}">
        <p14:creationId xmlns:p14="http://schemas.microsoft.com/office/powerpoint/2010/main" val="17256882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a:spLocks noGrp="1"/>
          </p:cNvSpPr>
          <p:nvPr>
            <p:ph type="title"/>
          </p:nvPr>
        </p:nvSpPr>
        <p:spPr/>
        <p:txBody>
          <a:bodyPr>
            <a:normAutofit fontScale="90000"/>
          </a:bodyPr>
          <a:lstStyle/>
          <a:p>
            <a:r>
              <a:rPr lang="sv-SE" dirty="0" smtClean="0"/>
              <a:t>Olika fokusområden som vi alltid skall ha med i träningen</a:t>
            </a:r>
            <a:endParaRPr lang="sv-SE" dirty="0"/>
          </a:p>
        </p:txBody>
      </p:sp>
      <p:sp>
        <p:nvSpPr>
          <p:cNvPr id="5" name="Platshållare för innehåll 2"/>
          <p:cNvSpPr>
            <a:spLocks noGrp="1"/>
          </p:cNvSpPr>
          <p:nvPr>
            <p:ph idx="1"/>
          </p:nvPr>
        </p:nvSpPr>
        <p:spPr/>
        <p:txBody>
          <a:bodyPr/>
          <a:lstStyle/>
          <a:p>
            <a:r>
              <a:rPr lang="sv-SE" dirty="0" smtClean="0"/>
              <a:t>Koordination utförs med  boll i uppvärmningen </a:t>
            </a:r>
          </a:p>
          <a:p>
            <a:r>
              <a:rPr lang="sv-SE" dirty="0" smtClean="0"/>
              <a:t>Smidighet  utförs med boll i uppvärmningen</a:t>
            </a:r>
          </a:p>
          <a:p>
            <a:r>
              <a:rPr lang="sv-SE" dirty="0" smtClean="0"/>
              <a:t>Spel i olika former men rekommendationen är 4-4 med 2 mål på ytorna 20*32 meter och 1/3 av träningen skall vara spel förutsatt att träningstiden är 90 min</a:t>
            </a:r>
            <a:endParaRPr lang="sv-SE" dirty="0"/>
          </a:p>
        </p:txBody>
      </p:sp>
    </p:spTree>
    <p:extLst>
      <p:ext uri="{BB962C8B-B14F-4D97-AF65-F5344CB8AC3E}">
        <p14:creationId xmlns:p14="http://schemas.microsoft.com/office/powerpoint/2010/main" val="292890686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a:spLocks noGrp="1"/>
          </p:cNvSpPr>
          <p:nvPr>
            <p:ph type="title"/>
          </p:nvPr>
        </p:nvSpPr>
        <p:spPr/>
        <p:txBody>
          <a:bodyPr>
            <a:normAutofit fontScale="90000"/>
          </a:bodyPr>
          <a:lstStyle/>
          <a:p>
            <a:r>
              <a:rPr lang="sv-SE" dirty="0" smtClean="0"/>
              <a:t>Fysisk träning för 11-12 åringar: Koordination, rörlighet och smidighet</a:t>
            </a:r>
            <a:endParaRPr lang="sv-SE" dirty="0"/>
          </a:p>
        </p:txBody>
      </p:sp>
      <p:sp>
        <p:nvSpPr>
          <p:cNvPr id="5" name="Platshållare för innehåll 2"/>
          <p:cNvSpPr>
            <a:spLocks noGrp="1"/>
          </p:cNvSpPr>
          <p:nvPr>
            <p:ph idx="1"/>
          </p:nvPr>
        </p:nvSpPr>
        <p:spPr/>
        <p:txBody>
          <a:bodyPr/>
          <a:lstStyle/>
          <a:p>
            <a:r>
              <a:rPr lang="sv-SE" dirty="0" smtClean="0"/>
              <a:t>Skall ingå i varje uppvärmningsfas, viktigare att göra rätt än att göra det snabbt. Stimulera med nya rörelser och utmana spelarna</a:t>
            </a:r>
          </a:p>
          <a:p>
            <a:r>
              <a:rPr lang="sv-SE" dirty="0" smtClean="0"/>
              <a:t>Löpskolning, rätt teknik i  maxfart</a:t>
            </a:r>
          </a:p>
          <a:p>
            <a:r>
              <a:rPr lang="sv-SE" dirty="0"/>
              <a:t>R</a:t>
            </a:r>
            <a:r>
              <a:rPr lang="sv-SE" dirty="0" smtClean="0"/>
              <a:t>örlighet</a:t>
            </a:r>
          </a:p>
          <a:p>
            <a:r>
              <a:rPr lang="sv-SE" dirty="0" smtClean="0"/>
              <a:t>Snabba fötter med koner eller stegar, bygg agilitybanor använd gärna boll</a:t>
            </a:r>
          </a:p>
          <a:p>
            <a:r>
              <a:rPr lang="sv-SE" dirty="0" smtClean="0"/>
              <a:t>Separata övningar finns</a:t>
            </a:r>
          </a:p>
          <a:p>
            <a:endParaRPr lang="sv-SE" dirty="0"/>
          </a:p>
        </p:txBody>
      </p:sp>
    </p:spTree>
    <p:extLst>
      <p:ext uri="{BB962C8B-B14F-4D97-AF65-F5344CB8AC3E}">
        <p14:creationId xmlns:p14="http://schemas.microsoft.com/office/powerpoint/2010/main" val="35837123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p:cNvSpPr txBox="1">
            <a:spLocks/>
          </p:cNvSpPr>
          <p:nvPr/>
        </p:nvSpPr>
        <p:spPr>
          <a:xfrm>
            <a:off x="457200" y="274638"/>
            <a:ext cx="8229600" cy="1143000"/>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a:t>
            </a:r>
            <a:r>
              <a:rPr kumimoji="0" lang="sv-SE" sz="4400" b="0" i="0" u="none" strike="noStrike" kern="1200" cap="none" spc="0" normalizeH="0" noProof="0" dirty="0" smtClean="0">
                <a:ln>
                  <a:noFill/>
                </a:ln>
                <a:solidFill>
                  <a:schemeClr val="tx1"/>
                </a:solidFill>
                <a:effectLst/>
                <a:uLnTx/>
                <a:uFillTx/>
                <a:latin typeface="+mj-lt"/>
                <a:ea typeface="+mj-ea"/>
                <a:cs typeface="+mj-cs"/>
              </a:rPr>
              <a:t> 1 v 2-8</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Driva</a:t>
            </a:r>
            <a:r>
              <a:rPr kumimoji="0" lang="sv-SE" sz="3200" b="0" i="0" u="none" strike="noStrike" kern="1200" cap="none" spc="0" normalizeH="0" noProof="0" dirty="0" smtClean="0">
                <a:ln>
                  <a:noFill/>
                </a:ln>
                <a:solidFill>
                  <a:schemeClr val="tx1"/>
                </a:solidFill>
                <a:effectLst/>
                <a:uLnTx/>
                <a:uFillTx/>
                <a:latin typeface="+mn-lt"/>
                <a:ea typeface="+mn-ea"/>
                <a:cs typeface="+mn-cs"/>
              </a:rPr>
              <a:t> boll med rätt antal touch och fart i förhållande till antal spelare och begränsad yta. Ju färre spelare desto högre fart och färre touch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Spelmoment</a:t>
            </a:r>
            <a:r>
              <a:rPr lang="sv-SE" sz="3200" dirty="0" smtClean="0"/>
              <a:t>  6-6 eller 7-7 mot 2 mål med måtten  24*36 m, joker kan användas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Mottag lår och bröst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37196055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113481" y="841673"/>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2051" name="AutoShape 3"/>
          <p:cNvSpPr>
            <a:spLocks noChangeArrowheads="1"/>
          </p:cNvSpPr>
          <p:nvPr/>
        </p:nvSpPr>
        <p:spPr bwMode="auto">
          <a:xfrm>
            <a:off x="1471613" y="1500188"/>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2" name="AutoShape 14"/>
          <p:cNvSpPr>
            <a:spLocks noChangeArrowheads="1"/>
          </p:cNvSpPr>
          <p:nvPr/>
        </p:nvSpPr>
        <p:spPr bwMode="auto">
          <a:xfrm>
            <a:off x="4124325" y="2928938"/>
            <a:ext cx="90488"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0" name="AutoShape 2"/>
          <p:cNvSpPr>
            <a:spLocks noChangeArrowheads="1"/>
          </p:cNvSpPr>
          <p:nvPr/>
        </p:nvSpPr>
        <p:spPr bwMode="auto">
          <a:xfrm>
            <a:off x="4295775" y="1652588"/>
            <a:ext cx="90488"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3" name="AutoShape 15"/>
          <p:cNvSpPr>
            <a:spLocks noChangeArrowheads="1"/>
          </p:cNvSpPr>
          <p:nvPr/>
        </p:nvSpPr>
        <p:spPr bwMode="auto">
          <a:xfrm>
            <a:off x="1081088" y="2690813"/>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2" name="AutoShape 4"/>
          <p:cNvSpPr>
            <a:spLocks noChangeShapeType="1"/>
          </p:cNvSpPr>
          <p:nvPr/>
        </p:nvSpPr>
        <p:spPr bwMode="auto">
          <a:xfrm flipV="1">
            <a:off x="1643063" y="1652588"/>
            <a:ext cx="0" cy="314325"/>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3" name="AutoShape 5"/>
          <p:cNvSpPr>
            <a:spLocks noChangeShapeType="1"/>
          </p:cNvSpPr>
          <p:nvPr/>
        </p:nvSpPr>
        <p:spPr bwMode="auto">
          <a:xfrm flipH="1" flipV="1">
            <a:off x="1928813" y="1500188"/>
            <a:ext cx="9525" cy="242887"/>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4" name="AutoShape 6"/>
          <p:cNvSpPr>
            <a:spLocks noChangeShapeType="1"/>
          </p:cNvSpPr>
          <p:nvPr/>
        </p:nvSpPr>
        <p:spPr bwMode="auto">
          <a:xfrm flipV="1">
            <a:off x="3519488" y="1500188"/>
            <a:ext cx="0" cy="352425"/>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5" name="AutoShape 7"/>
          <p:cNvSpPr>
            <a:spLocks noChangeShapeType="1"/>
          </p:cNvSpPr>
          <p:nvPr/>
        </p:nvSpPr>
        <p:spPr bwMode="auto">
          <a:xfrm flipV="1">
            <a:off x="3957638" y="1500188"/>
            <a:ext cx="0" cy="295275"/>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6" name="AutoShape 8"/>
          <p:cNvSpPr>
            <a:spLocks noChangeShapeType="1"/>
          </p:cNvSpPr>
          <p:nvPr/>
        </p:nvSpPr>
        <p:spPr bwMode="auto">
          <a:xfrm flipV="1">
            <a:off x="1562100" y="2185988"/>
            <a:ext cx="0" cy="328612"/>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7" name="AutoShape 9"/>
          <p:cNvSpPr>
            <a:spLocks noChangeShapeType="1"/>
          </p:cNvSpPr>
          <p:nvPr/>
        </p:nvSpPr>
        <p:spPr bwMode="auto">
          <a:xfrm flipV="1">
            <a:off x="1938338" y="2185988"/>
            <a:ext cx="0" cy="328612"/>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1" name="AutoShape 13"/>
          <p:cNvSpPr>
            <a:spLocks noChangeShapeType="1"/>
          </p:cNvSpPr>
          <p:nvPr/>
        </p:nvSpPr>
        <p:spPr bwMode="auto">
          <a:xfrm flipV="1">
            <a:off x="3795713" y="2452688"/>
            <a:ext cx="0" cy="328612"/>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0" name="AutoShape 12"/>
          <p:cNvSpPr>
            <a:spLocks noChangeShapeType="1"/>
          </p:cNvSpPr>
          <p:nvPr/>
        </p:nvSpPr>
        <p:spPr bwMode="auto">
          <a:xfrm flipV="1">
            <a:off x="4124325" y="2162175"/>
            <a:ext cx="0" cy="328613"/>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9" name="AutoShape 11"/>
          <p:cNvSpPr>
            <a:spLocks noChangeShapeType="1"/>
          </p:cNvSpPr>
          <p:nvPr/>
        </p:nvSpPr>
        <p:spPr bwMode="auto">
          <a:xfrm flipV="1">
            <a:off x="2909888" y="1857375"/>
            <a:ext cx="0" cy="328613"/>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58" name="AutoShape 10"/>
          <p:cNvSpPr>
            <a:spLocks noChangeShapeType="1"/>
          </p:cNvSpPr>
          <p:nvPr/>
        </p:nvSpPr>
        <p:spPr bwMode="auto">
          <a:xfrm flipV="1">
            <a:off x="2547938" y="1857375"/>
            <a:ext cx="0" cy="328613"/>
          </a:xfrm>
          <a:prstGeom prst="straightConnector1">
            <a:avLst/>
          </a:pr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6" name="Oval 18"/>
          <p:cNvSpPr>
            <a:spLocks noChangeArrowheads="1"/>
          </p:cNvSpPr>
          <p:nvPr/>
        </p:nvSpPr>
        <p:spPr bwMode="auto">
          <a:xfrm>
            <a:off x="1643063" y="2600325"/>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7" name="Oval 19"/>
          <p:cNvSpPr>
            <a:spLocks noChangeArrowheads="1"/>
          </p:cNvSpPr>
          <p:nvPr/>
        </p:nvSpPr>
        <p:spPr bwMode="auto">
          <a:xfrm>
            <a:off x="2057400" y="170497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8" name="Oval 20"/>
          <p:cNvSpPr>
            <a:spLocks noChangeArrowheads="1"/>
          </p:cNvSpPr>
          <p:nvPr/>
        </p:nvSpPr>
        <p:spPr bwMode="auto">
          <a:xfrm>
            <a:off x="3095625" y="1966913"/>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5" name="Oval 17"/>
          <p:cNvSpPr>
            <a:spLocks noChangeArrowheads="1"/>
          </p:cNvSpPr>
          <p:nvPr/>
        </p:nvSpPr>
        <p:spPr bwMode="auto">
          <a:xfrm>
            <a:off x="3095625" y="159067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4" name="Oval 16"/>
          <p:cNvSpPr>
            <a:spLocks noChangeArrowheads="1"/>
          </p:cNvSpPr>
          <p:nvPr/>
        </p:nvSpPr>
        <p:spPr bwMode="auto">
          <a:xfrm>
            <a:off x="3705225" y="1876425"/>
            <a:ext cx="90488"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1" name="AutoShape 23"/>
          <p:cNvSpPr>
            <a:spLocks noChangeArrowheads="1"/>
          </p:cNvSpPr>
          <p:nvPr/>
        </p:nvSpPr>
        <p:spPr bwMode="auto">
          <a:xfrm>
            <a:off x="2147888" y="20955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2" name="AutoShape 24"/>
          <p:cNvSpPr>
            <a:spLocks noChangeArrowheads="1"/>
          </p:cNvSpPr>
          <p:nvPr/>
        </p:nvSpPr>
        <p:spPr bwMode="auto">
          <a:xfrm>
            <a:off x="2852738" y="23622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3" name="AutoShape 25"/>
          <p:cNvSpPr>
            <a:spLocks noChangeArrowheads="1"/>
          </p:cNvSpPr>
          <p:nvPr/>
        </p:nvSpPr>
        <p:spPr bwMode="auto">
          <a:xfrm>
            <a:off x="2347913" y="2490788"/>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0" name="AutoShape 22"/>
          <p:cNvSpPr>
            <a:spLocks noChangeArrowheads="1"/>
          </p:cNvSpPr>
          <p:nvPr/>
        </p:nvSpPr>
        <p:spPr bwMode="auto">
          <a:xfrm>
            <a:off x="2652713" y="1966913"/>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69" name="AutoShape 21"/>
          <p:cNvSpPr>
            <a:spLocks noChangeArrowheads="1"/>
          </p:cNvSpPr>
          <p:nvPr/>
        </p:nvSpPr>
        <p:spPr bwMode="auto">
          <a:xfrm>
            <a:off x="3590925" y="2362200"/>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4" name="AutoShape 26"/>
          <p:cNvSpPr>
            <a:spLocks noChangeShapeType="1"/>
          </p:cNvSpPr>
          <p:nvPr/>
        </p:nvSpPr>
        <p:spPr bwMode="auto">
          <a:xfrm flipV="1">
            <a:off x="2462213" y="2162175"/>
            <a:ext cx="190500" cy="328613"/>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75" name="AutoShape 27"/>
          <p:cNvSpPr>
            <a:spLocks noChangeShapeType="1"/>
          </p:cNvSpPr>
          <p:nvPr/>
        </p:nvSpPr>
        <p:spPr bwMode="auto">
          <a:xfrm>
            <a:off x="2709863" y="2095500"/>
            <a:ext cx="142875" cy="26670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2080" name="Text Box 32"/>
          <p:cNvSpPr txBox="1">
            <a:spLocks noChangeArrowheads="1"/>
          </p:cNvSpPr>
          <p:nvPr/>
        </p:nvSpPr>
        <p:spPr bwMode="auto">
          <a:xfrm>
            <a:off x="5300663" y="548680"/>
            <a:ext cx="3591817" cy="6056908"/>
          </a:xfrm>
          <a:prstGeom prst="rect">
            <a:avLst/>
          </a:prstGeom>
          <a:solidFill>
            <a:srgbClr val="FFFFFF"/>
          </a:solidFill>
          <a:ln w="1270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10-18 spelare, 14-20 koner, 1 boll, yta 35*55-60 meter, 5-6 mål 2-3 meter.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Anvisningar: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Mål görs om en spelare spelar bollen genom ett mål till en medspelare, mål får inte göras två gånger i samma mål, bollen skall spelas genom mål efter marken</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Instruktioner:</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Var alltid i rörelse, prata med bollhållare, upp med blicken, försök att se vart med och motspelare är innan mot/medtag, värdera när mål skall göras (om det finns mycket motståndare i vägen kan bollen förloras) nya positioner efter passning är slagen, snabba beslut </a:t>
            </a: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jagande lag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jobbar ihop, prata med varandra, kom snabbt in i pressavstånd, styr ut bollhållare om möjligt</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1,2,fritt tillslag. - Använd fler eller färre mål. - Tre lag med ett jagande. - Räkna mål och antal pass med x antal pass som ger mål. - Variera ytan beroende på antal spelare och ålder. - Måste driva genom ett mål. - Mål räknas bara om passning efter mål går till tredje spelare</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7" name="Oval 29"/>
          <p:cNvSpPr>
            <a:spLocks noChangeArrowheads="1"/>
          </p:cNvSpPr>
          <p:nvPr/>
        </p:nvSpPr>
        <p:spPr bwMode="auto">
          <a:xfrm>
            <a:off x="1838325" y="2005013"/>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6" name="Oval 28"/>
          <p:cNvSpPr>
            <a:spLocks noChangeArrowheads="1"/>
          </p:cNvSpPr>
          <p:nvPr/>
        </p:nvSpPr>
        <p:spPr bwMode="auto">
          <a:xfrm>
            <a:off x="2562225" y="245268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8" name="AutoShape 30"/>
          <p:cNvSpPr>
            <a:spLocks noChangeArrowheads="1"/>
          </p:cNvSpPr>
          <p:nvPr/>
        </p:nvSpPr>
        <p:spPr bwMode="auto">
          <a:xfrm>
            <a:off x="1733550" y="1762125"/>
            <a:ext cx="114300" cy="90488"/>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79" name="AutoShape 31"/>
          <p:cNvSpPr>
            <a:spLocks noChangeArrowheads="1"/>
          </p:cNvSpPr>
          <p:nvPr/>
        </p:nvSpPr>
        <p:spPr bwMode="auto">
          <a:xfrm>
            <a:off x="1724025" y="2271713"/>
            <a:ext cx="114300" cy="90487"/>
          </a:xfrm>
          <a:prstGeom prst="star4">
            <a:avLst>
              <a:gd name="adj" fmla="val 12500"/>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2081" name="Rectangle 3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2083" name="Rectangle 35"/>
          <p:cNvSpPr>
            <a:spLocks noChangeArrowheads="1"/>
          </p:cNvSpPr>
          <p:nvPr/>
        </p:nvSpPr>
        <p:spPr bwMode="auto">
          <a:xfrm>
            <a:off x="0" y="285691"/>
            <a:ext cx="1824538"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Spel</a:t>
            </a: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(flerm</a:t>
            </a:r>
            <a:r>
              <a:rPr kumimoji="0" lang="sv-SE" sz="1200" b="0" i="0" u="none" strike="noStrike" cap="none" normalizeH="0" baseline="0" dirty="0" smtClean="0">
                <a:ln>
                  <a:noFill/>
                </a:ln>
                <a:solidFill>
                  <a:schemeClr val="tx1"/>
                </a:solidFill>
                <a:effectLst/>
                <a:latin typeface="Calibri"/>
                <a:ea typeface="Calibri" pitchFamily="34" charset="0"/>
                <a:cs typeface="Arial" pitchFamily="34" charset="0"/>
              </a:rPr>
              <a:t>å</a:t>
            </a:r>
            <a:r>
              <a:rPr kumimoji="0" lang="sv-SE" sz="12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l)</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84" name="Rectangle 36"/>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2085" name="Rectangle 37"/>
          <p:cNvSpPr>
            <a:spLocks noChangeArrowheads="1"/>
          </p:cNvSpPr>
          <p:nvPr/>
        </p:nvSpPr>
        <p:spPr bwMode="auto">
          <a:xfrm>
            <a:off x="0" y="5505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5487581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4400" b="1" dirty="0" smtClean="0">
                <a:latin typeface="+mj-lt"/>
                <a:ea typeface="+mj-ea"/>
                <a:cs typeface="+mj-cs"/>
              </a:rPr>
              <a:t>Instruktionspunkter vid mottag</a:t>
            </a:r>
            <a:endParaRPr kumimoji="0" lang="sv-SE"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Styr</a:t>
            </a:r>
            <a:r>
              <a:rPr kumimoji="0" lang="sv-SE" sz="3200" b="0" i="0" u="none" strike="noStrike" kern="1200" cap="none" spc="0" normalizeH="0" noProof="0" dirty="0" smtClean="0">
                <a:ln>
                  <a:noFill/>
                </a:ln>
                <a:solidFill>
                  <a:schemeClr val="tx1"/>
                </a:solidFill>
                <a:effectLst/>
                <a:uLnTx/>
                <a:uFillTx/>
                <a:latin typeface="+mn-lt"/>
                <a:ea typeface="+mn-ea"/>
                <a:cs typeface="+mn-cs"/>
              </a:rPr>
              <a:t> bollen mot en bestämd riktning eller fot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noProof="0" dirty="0" smtClean="0"/>
              <a:t>Får ner bollen mot marken så snabbt som möjligt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dirty="0" smtClean="0">
                <a:ln>
                  <a:noFill/>
                </a:ln>
                <a:solidFill>
                  <a:schemeClr val="tx1"/>
                </a:solidFill>
                <a:effectLst/>
                <a:uLnTx/>
                <a:uFillTx/>
                <a:latin typeface="+mn-lt"/>
                <a:ea typeface="+mn-ea"/>
                <a:cs typeface="+mn-cs"/>
              </a:rPr>
              <a:t>Vid</a:t>
            </a:r>
            <a:r>
              <a:rPr kumimoji="0" lang="sv-SE" sz="3200" b="0" i="0" u="none" strike="noStrike" kern="1200" cap="none" spc="0" normalizeH="0" dirty="0" smtClean="0">
                <a:ln>
                  <a:noFill/>
                </a:ln>
                <a:solidFill>
                  <a:schemeClr val="tx1"/>
                </a:solidFill>
                <a:effectLst/>
                <a:uLnTx/>
                <a:uFillTx/>
                <a:latin typeface="+mn-lt"/>
                <a:ea typeface="+mn-ea"/>
                <a:cs typeface="+mn-cs"/>
              </a:rPr>
              <a:t> mottag med låret jobba med snabba fötter för att komma rätt till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noProof="0" dirty="0" smtClean="0"/>
              <a:t>Flytta</a:t>
            </a:r>
            <a:r>
              <a:rPr lang="sv-SE" sz="3200" noProof="0" dirty="0" smtClean="0"/>
              <a:t> bollen från mottagsytan</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7177508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2 V 10-13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Driva, finta dribbla i 1-1 med offensivt</a:t>
            </a:r>
            <a:r>
              <a:rPr kumimoji="0" lang="sv-SE" sz="3200" b="0" i="0" u="none" strike="noStrike" kern="1200" cap="none" spc="0" normalizeH="0" noProof="0" dirty="0" smtClean="0">
                <a:ln>
                  <a:noFill/>
                </a:ln>
                <a:solidFill>
                  <a:schemeClr val="tx1"/>
                </a:solidFill>
                <a:effectLst/>
                <a:uLnTx/>
                <a:uFillTx/>
                <a:latin typeface="+mn-lt"/>
                <a:ea typeface="+mn-ea"/>
                <a:cs typeface="+mn-cs"/>
              </a:rPr>
              <a:t> och defensivt fokus</a:t>
            </a:r>
            <a:r>
              <a:rPr kumimoji="0" lang="sv-SE"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Nickteknik med</a:t>
            </a:r>
            <a:r>
              <a:rPr kumimoji="0" lang="sv-SE" sz="3200" b="0" i="0" u="none" strike="noStrike" kern="1200" cap="none" spc="0" normalizeH="0" noProof="0" dirty="0" smtClean="0">
                <a:ln>
                  <a:noFill/>
                </a:ln>
                <a:solidFill>
                  <a:schemeClr val="tx1"/>
                </a:solidFill>
                <a:effectLst/>
                <a:uLnTx/>
                <a:uFillTx/>
                <a:latin typeface="+mn-lt"/>
                <a:ea typeface="+mn-ea"/>
                <a:cs typeface="+mn-cs"/>
              </a:rPr>
              <a:t> upphopp och passivt motstånd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Avslut placeringsfokus</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Spelmoment med inriktning på grundförutsättningarna i anfallsspelet som speldjup, spelbredd, spelbarhet och spelavstånd</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0168497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4000" b="1" dirty="0" smtClean="0">
                <a:latin typeface="+mj-lt"/>
                <a:ea typeface="+mj-ea"/>
                <a:cs typeface="+mj-cs"/>
              </a:rPr>
              <a:t>Instruktionspunkter vid 1-1 offensivt</a:t>
            </a:r>
            <a:endParaRPr kumimoji="0" lang="sv-SE"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Flytta</a:t>
            </a:r>
            <a:r>
              <a:rPr kumimoji="0" lang="sv-SE" sz="3200" b="0" i="0" u="none" strike="noStrike" kern="1200" cap="none" spc="0" normalizeH="0" noProof="0" dirty="0" smtClean="0">
                <a:ln>
                  <a:noFill/>
                </a:ln>
                <a:solidFill>
                  <a:schemeClr val="tx1"/>
                </a:solidFill>
                <a:effectLst/>
                <a:uLnTx/>
                <a:uFillTx/>
                <a:latin typeface="+mn-lt"/>
                <a:ea typeface="+mn-ea"/>
                <a:cs typeface="+mn-cs"/>
              </a:rPr>
              <a:t> bollen i sidled för att öppna upp ytor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Ser du ytan ta ytan</a:t>
            </a:r>
            <a:endParaRPr kumimoji="0" lang="sv-SE" sz="3200" b="0" i="0" u="none" strike="noStrike" kern="1200" cap="none" spc="0" normalizeH="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Tempo</a:t>
            </a:r>
            <a:r>
              <a:rPr lang="sv-SE" sz="3200" dirty="0" smtClean="0"/>
              <a:t>växla med lågt till högt tempo</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Bollen nära fötterna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Finta och maskera intentionerna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Vilja, aggressivitet, tempo och tro för att komma förbi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Låt blicken vandra från boll till motståndare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57876386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4000" b="1" dirty="0" smtClean="0">
                <a:latin typeface="+mj-lt"/>
                <a:ea typeface="+mj-ea"/>
                <a:cs typeface="+mj-cs"/>
              </a:rPr>
              <a:t>Instruktionspunkter vid 1-1 defensivt</a:t>
            </a:r>
            <a:endParaRPr kumimoji="0" lang="sv-SE"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Låg tyngdpunkt och ut med armarna från kroppen, sidoställd med bakre foten något vinklad bakåt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Öppna en sida, bjud 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Finta attack och försök styr motståndaren och bromsa ner farten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Blick på boll och kropp</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265262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Säsongsplanering för 9 år  </a:t>
            </a:r>
            <a:endParaRPr lang="sv-SE" dirty="0">
              <a:solidFill>
                <a:schemeClr val="bg1"/>
              </a:solidFill>
            </a:endParaRPr>
          </a:p>
        </p:txBody>
      </p:sp>
      <p:sp>
        <p:nvSpPr>
          <p:cNvPr id="3" name="textruta 2"/>
          <p:cNvSpPr txBox="1"/>
          <p:nvPr/>
        </p:nvSpPr>
        <p:spPr>
          <a:xfrm>
            <a:off x="0" y="836712"/>
            <a:ext cx="8964488" cy="4524315"/>
          </a:xfrm>
          <a:prstGeom prst="rect">
            <a:avLst/>
          </a:prstGeom>
          <a:noFill/>
        </p:spPr>
        <p:txBody>
          <a:bodyPr wrap="square" rtlCol="0">
            <a:spAutoFit/>
          </a:bodyPr>
          <a:lstStyle/>
          <a:p>
            <a:r>
              <a:rPr lang="sv-SE" b="1" dirty="0" smtClean="0"/>
              <a:t>Saker att beakta är</a:t>
            </a:r>
            <a:r>
              <a:rPr lang="sv-SE" dirty="0" smtClean="0"/>
              <a:t>: Ytor där mindre är bättre än större. 8-8 eller 9-9 är bra genomföra i spelmoment dock bör 3-3,4-4 eller 5-5 spelas också men då det taktiska spelet skall börja implementeras bör man spela 8-8 eller 9-9 ibland</a:t>
            </a:r>
          </a:p>
          <a:p>
            <a:r>
              <a:rPr lang="sv-SE" dirty="0" smtClean="0"/>
              <a:t>Tid för varje övning: 3-6 min intervaller för spelmomenten är lagom vid större spel 8-8 eller 9-9 kan man spela i ett kanske de sista 10-15 efter avslutad 4-4 eller 3-3 </a:t>
            </a:r>
          </a:p>
          <a:p>
            <a:r>
              <a:rPr lang="sv-SE" dirty="0" smtClean="0"/>
              <a:t>Intensitet: Genom att förkorta intervallerna hålls intensiteten hög</a:t>
            </a:r>
          </a:p>
          <a:p>
            <a:r>
              <a:rPr lang="sv-SE" dirty="0" smtClean="0"/>
              <a:t>Regler: Använd regler för att höja intensiteten, skapa lekfullhet</a:t>
            </a:r>
          </a:p>
          <a:p>
            <a:r>
              <a:rPr lang="sv-SE" dirty="0" smtClean="0"/>
              <a:t>Antal spelare: Se till att det inte blir för mycket köer och för lång väntetid, inga avbytare</a:t>
            </a:r>
          </a:p>
          <a:p>
            <a:r>
              <a:rPr lang="sv-SE" dirty="0" smtClean="0"/>
              <a:t>Tid på bollen: Viktigt att spelarna har så mycket touch på bollen som möjligt</a:t>
            </a:r>
          </a:p>
          <a:p>
            <a:r>
              <a:rPr lang="sv-SE" dirty="0" smtClean="0"/>
              <a:t>Tänk på att passningsövningar kan vara spelövningar, alltså kan 10 min för passningsövning tyckas lite men en passningsövning i spelform är roligare och mer funktionell</a:t>
            </a:r>
          </a:p>
          <a:p>
            <a:r>
              <a:rPr lang="sv-SE" dirty="0" smtClean="0"/>
              <a:t>Då spelövningarna gör att det blir mindre touch på bollen se till att det blir många touch i uppvärmningen</a:t>
            </a:r>
          </a:p>
          <a:p>
            <a:endParaRPr lang="sv-SE" dirty="0" smtClean="0"/>
          </a:p>
          <a:p>
            <a:endParaRPr lang="sv-SE" dirty="0" smtClean="0"/>
          </a:p>
          <a:p>
            <a:endParaRPr lang="sv-SE" dirty="0"/>
          </a:p>
        </p:txBody>
      </p:sp>
    </p:spTree>
    <p:extLst>
      <p:ext uri="{BB962C8B-B14F-4D97-AF65-F5344CB8AC3E}">
        <p14:creationId xmlns:p14="http://schemas.microsoft.com/office/powerpoint/2010/main" val="81806772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4400" b="1" dirty="0" smtClean="0">
                <a:latin typeface="+mj-lt"/>
                <a:ea typeface="+mj-ea"/>
                <a:cs typeface="+mj-cs"/>
              </a:rPr>
              <a:t>Instruktionspunkter vid nick</a:t>
            </a:r>
            <a:endParaRPr kumimoji="0" lang="sv-SE"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Se</a:t>
            </a:r>
            <a:r>
              <a:rPr kumimoji="0" lang="sv-SE" sz="3200" b="0" i="0" u="none" strike="noStrike" kern="1200" cap="none" spc="0" normalizeH="0" noProof="0" dirty="0" smtClean="0">
                <a:ln>
                  <a:noFill/>
                </a:ln>
                <a:solidFill>
                  <a:schemeClr val="tx1"/>
                </a:solidFill>
                <a:effectLst/>
                <a:uLnTx/>
                <a:uFillTx/>
                <a:latin typeface="+mn-lt"/>
                <a:ea typeface="+mn-ea"/>
                <a:cs typeface="+mn-cs"/>
              </a:rPr>
              <a:t> alltid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Ha sidan mot när motståndaren är framför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noProof="0" dirty="0" smtClean="0">
                <a:ln>
                  <a:noFill/>
                </a:ln>
                <a:solidFill>
                  <a:schemeClr val="tx1"/>
                </a:solidFill>
                <a:effectLst/>
                <a:uLnTx/>
                <a:uFillTx/>
                <a:latin typeface="+mn-lt"/>
                <a:ea typeface="+mn-ea"/>
                <a:cs typeface="+mn-cs"/>
              </a:rPr>
              <a:t>Ut med armarna från kroppen så att man kan hålla undan motståndaren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noProof="0" dirty="0" smtClean="0"/>
              <a:t>Viktigast är alltid att vinna bollen men går det att nickpassa är det extra bra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7438942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4400" b="1" dirty="0" smtClean="0">
                <a:latin typeface="+mj-lt"/>
                <a:ea typeface="+mj-ea"/>
                <a:cs typeface="+mj-cs"/>
              </a:rPr>
              <a:t>Instruktionspunkter vid avslut</a:t>
            </a:r>
            <a:endParaRPr kumimoji="0" lang="sv-SE"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Titta</a:t>
            </a:r>
            <a:r>
              <a:rPr kumimoji="0" lang="sv-SE" sz="3200" b="0" i="0" u="none" strike="noStrike" kern="1200" cap="none" spc="0" normalizeH="0" noProof="0" dirty="0" smtClean="0">
                <a:ln>
                  <a:noFill/>
                </a:ln>
                <a:solidFill>
                  <a:schemeClr val="tx1"/>
                </a:solidFill>
                <a:effectLst/>
                <a:uLnTx/>
                <a:uFillTx/>
                <a:latin typeface="+mn-lt"/>
                <a:ea typeface="+mn-ea"/>
                <a:cs typeface="+mn-cs"/>
              </a:rPr>
              <a:t> upp innan avslutet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baseline="0" dirty="0" smtClean="0"/>
              <a:t>Försök</a:t>
            </a:r>
            <a:r>
              <a:rPr lang="sv-SE" sz="3200" dirty="0" smtClean="0"/>
              <a:t> placera bollen och sikta mot burgaveln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Maskera avslutat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Gör det matchlikt och var noggrann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Precision före kraft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Följ upp avslutet, gå på ev. returer</a:t>
            </a:r>
          </a:p>
          <a:p>
            <a:pPr marL="342900" marR="0" lvl="0" indent="-342900" algn="l" defTabSz="914400" rtl="0" eaLnBrk="1" fontAlgn="auto" latinLnBrk="0" hangingPunct="1">
              <a:lnSpc>
                <a:spcPct val="100000"/>
              </a:lnSpc>
              <a:spcBef>
                <a:spcPct val="20000"/>
              </a:spcBef>
              <a:spcAft>
                <a:spcPts val="0"/>
              </a:spcAft>
              <a:buClrTx/>
              <a:buSzTx/>
              <a:tabLst/>
              <a:defRPr/>
            </a:pPr>
            <a:r>
              <a:rPr lang="sv-SE" sz="3200" dirty="0" smtClean="0"/>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p:txBody>
      </p:sp>
    </p:spTree>
    <p:extLst>
      <p:ext uri="{BB962C8B-B14F-4D97-AF65-F5344CB8AC3E}">
        <p14:creationId xmlns:p14="http://schemas.microsoft.com/office/powerpoint/2010/main" val="31748284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2"/>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3 v 15-23</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3"/>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Passning med vrist, halvvolley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180 gr vändning med bollen i luften och efter marken</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1-1 och 2-2 med avslut mot mål och omställningar</a:t>
            </a:r>
            <a:endParaRPr kumimoji="0" lang="sv-SE"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sv-SE" sz="3200" b="0" i="0" u="none" strike="noStrike" kern="1200" cap="none" spc="0" normalizeH="0" baseline="0" noProof="0" dirty="0" smtClean="0">
                <a:ln>
                  <a:noFill/>
                </a:ln>
                <a:solidFill>
                  <a:schemeClr val="tx1"/>
                </a:solidFill>
                <a:effectLst/>
                <a:uLnTx/>
                <a:uFillTx/>
                <a:latin typeface="+mn-lt"/>
                <a:ea typeface="+mn-ea"/>
                <a:cs typeface="+mn-cs"/>
              </a:rPr>
              <a:t>Spel 4-4</a:t>
            </a:r>
            <a:r>
              <a:rPr kumimoji="0" lang="sv-SE" sz="3200" b="0" i="0" u="none" strike="noStrike" kern="1200" cap="none" spc="0" normalizeH="0" noProof="0" dirty="0" smtClean="0">
                <a:ln>
                  <a:noFill/>
                </a:ln>
                <a:solidFill>
                  <a:schemeClr val="tx1"/>
                </a:solidFill>
                <a:effectLst/>
                <a:uLnTx/>
                <a:uFillTx/>
                <a:latin typeface="+mn-lt"/>
                <a:ea typeface="+mn-ea"/>
                <a:cs typeface="+mn-cs"/>
              </a:rPr>
              <a:t> max 2 egna spelare på egen planhalva med boll, vid 3 spelare blir det blir det frispark</a:t>
            </a: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961753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passning med vristen</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Ha stödjebenet bredvid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Ut med armarna från kroppen och motsatt arm som går i en svepande rörelse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Sträck vristen så att tårna pekar neråt och hälen upp mot vaden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Pendla bakåt och igenom med tillslagsbenet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Prova olika varianter som liggande vrist, böjd knäled, höjd bollar, boll efter marken osv.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p:txBody>
      </p:sp>
    </p:spTree>
    <p:extLst>
      <p:ext uri="{BB962C8B-B14F-4D97-AF65-F5344CB8AC3E}">
        <p14:creationId xmlns:p14="http://schemas.microsoft.com/office/powerpoint/2010/main" val="37305952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vändning 180 grader</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395536" y="12687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Titta över axeln innan vändningen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Vänd så snabbt som möjligt med bollen snett framför kroppen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Upp med blicken direkt efter vändning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vändning med boll i luften se till att vinkla ner bollen mot fötterna så bollen kan kontrolleras under vändningen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Variera vändningarna med hårda passningar i luften, chipp i luften, vändningar åt olika håll osv.</a:t>
            </a:r>
          </a:p>
        </p:txBody>
      </p:sp>
    </p:spTree>
    <p:extLst>
      <p:ext uri="{BB962C8B-B14F-4D97-AF65-F5344CB8AC3E}">
        <p14:creationId xmlns:p14="http://schemas.microsoft.com/office/powerpoint/2010/main" val="185981973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2-2 (1-1 se ovan instruktionspunkter)</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395536" y="12687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p:txBody>
      </p:sp>
      <p:sp>
        <p:nvSpPr>
          <p:cNvPr id="4"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Ha bollen nära fötterna och upp med blicken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Tempo växla och utnyttja medspelarens rörelser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Medspelaren bör ständigt vara i rörelse och vara spelbar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passning spela på rätt fot(längst från motståndaren), efter passning bli spelbar direkt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Hota i djupled med dribblingar och löpningar</a:t>
            </a:r>
          </a:p>
        </p:txBody>
      </p:sp>
    </p:spTree>
    <p:extLst>
      <p:ext uri="{BB962C8B-B14F-4D97-AF65-F5344CB8AC3E}">
        <p14:creationId xmlns:p14="http://schemas.microsoft.com/office/powerpoint/2010/main" val="257101909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spel 4-4 med 2 i offensiv zon</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De två offensiva spelarna måste röra sig och vara spelbara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Sök väggspel nerifrån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Tempoväxla med löpningar och passningar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Vid brytning i egen zon ta 3 passningar så egna spelare kommer på plats. Kontrollera spelet och utnyttja målvakten</a:t>
            </a:r>
          </a:p>
          <a:p>
            <a:pPr marL="342900" marR="0" lvl="0" indent="-342900" algn="l" defTabSz="914400" rtl="0" eaLnBrk="1" fontAlgn="auto" latinLnBrk="0" hangingPunct="1">
              <a:lnSpc>
                <a:spcPct val="100000"/>
              </a:lnSpc>
              <a:spcBef>
                <a:spcPct val="20000"/>
              </a:spcBef>
              <a:spcAft>
                <a:spcPts val="0"/>
              </a:spcAft>
              <a:buClrTx/>
              <a:buSzTx/>
              <a:tabLst/>
              <a:defRPr/>
            </a:pPr>
            <a:endParaRPr lang="sv-SE" sz="3200" dirty="0" smtClean="0"/>
          </a:p>
        </p:txBody>
      </p:sp>
    </p:spTree>
    <p:extLst>
      <p:ext uri="{BB962C8B-B14F-4D97-AF65-F5344CB8AC3E}">
        <p14:creationId xmlns:p14="http://schemas.microsoft.com/office/powerpoint/2010/main" val="186616830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4400" b="0" i="0" u="none" strike="noStrike" kern="1200" cap="none" spc="0" normalizeH="0" baseline="0" noProof="0" dirty="0" smtClean="0">
                <a:ln>
                  <a:noFill/>
                </a:ln>
                <a:solidFill>
                  <a:schemeClr val="tx1"/>
                </a:solidFill>
                <a:effectLst/>
                <a:uLnTx/>
                <a:uFillTx/>
                <a:latin typeface="+mj-lt"/>
                <a:ea typeface="+mj-ea"/>
                <a:cs typeface="+mj-cs"/>
              </a:rPr>
              <a:t>Period 4 v 33-37</a:t>
            </a:r>
            <a:endParaRPr kumimoji="0" lang="sv-SE"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Vändning mot aktivt motstånd felvänd mot mål(1-1 eller 2-1)</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I spelmoment hitta relationen mellan rättvänd och felvänd. Svara på frågan hur blir jag rättvänd av att spela en som är felvänd och hur kan felvänd bli spelbar och eller halvt rättvänd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sv-SE"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sv-SE"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84968159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fotbollsplan_1193088367_9575552.gif"/>
          <p:cNvPicPr/>
          <p:nvPr/>
        </p:nvPicPr>
        <p:blipFill>
          <a:blip r:embed="rId2" cstate="print"/>
          <a:stretch>
            <a:fillRect/>
          </a:stretch>
        </p:blipFill>
        <p:spPr>
          <a:xfrm rot="5400000">
            <a:off x="-41473" y="913681"/>
            <a:ext cx="5238750" cy="4076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flood" dir="t"/>
          </a:scene3d>
          <a:sp3d contourW="6350" prstMaterial="matte">
            <a:bevelT w="101600" h="101600"/>
            <a:contourClr>
              <a:srgbClr val="969696"/>
            </a:contourClr>
          </a:sp3d>
        </p:spPr>
      </p:pic>
      <p:sp>
        <p:nvSpPr>
          <p:cNvPr id="39941" name="AutoShape 5"/>
          <p:cNvSpPr>
            <a:spLocks noChangeArrowheads="1"/>
          </p:cNvSpPr>
          <p:nvPr/>
        </p:nvSpPr>
        <p:spPr bwMode="auto">
          <a:xfrm>
            <a:off x="3328988" y="2728913"/>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39" name="AutoShape 3"/>
          <p:cNvSpPr>
            <a:spLocks noChangeArrowheads="1"/>
          </p:cNvSpPr>
          <p:nvPr/>
        </p:nvSpPr>
        <p:spPr bwMode="auto">
          <a:xfrm>
            <a:off x="2347913" y="1509713"/>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38" name="AutoShape 2"/>
          <p:cNvSpPr>
            <a:spLocks noChangeArrowheads="1"/>
          </p:cNvSpPr>
          <p:nvPr/>
        </p:nvSpPr>
        <p:spPr bwMode="auto">
          <a:xfrm>
            <a:off x="3500438" y="1600200"/>
            <a:ext cx="90487" cy="90488"/>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40" name="AutoShape 4"/>
          <p:cNvSpPr>
            <a:spLocks noChangeArrowheads="1"/>
          </p:cNvSpPr>
          <p:nvPr/>
        </p:nvSpPr>
        <p:spPr bwMode="auto">
          <a:xfrm>
            <a:off x="1933575" y="2586038"/>
            <a:ext cx="90488"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42" name="Oval 6"/>
          <p:cNvSpPr>
            <a:spLocks noChangeArrowheads="1"/>
          </p:cNvSpPr>
          <p:nvPr/>
        </p:nvSpPr>
        <p:spPr bwMode="auto">
          <a:xfrm>
            <a:off x="2025650" y="1938338"/>
            <a:ext cx="90488" cy="90487"/>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43" name="AutoShape 7"/>
          <p:cNvSpPr>
            <a:spLocks noChangeArrowheads="1"/>
          </p:cNvSpPr>
          <p:nvPr/>
        </p:nvSpPr>
        <p:spPr bwMode="auto">
          <a:xfrm>
            <a:off x="1933575" y="2166938"/>
            <a:ext cx="90488"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44" name="AutoShape 8"/>
          <p:cNvSpPr>
            <a:spLocks noChangeShapeType="1"/>
          </p:cNvSpPr>
          <p:nvPr/>
        </p:nvSpPr>
        <p:spPr bwMode="auto">
          <a:xfrm>
            <a:off x="2116138" y="2028825"/>
            <a:ext cx="231775" cy="0"/>
          </a:xfrm>
          <a:prstGeom prst="straightConnector1">
            <a:avLst/>
          </a:pr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45" name="AutoShape 9"/>
          <p:cNvSpPr>
            <a:spLocks noChangeShapeType="1"/>
          </p:cNvSpPr>
          <p:nvPr/>
        </p:nvSpPr>
        <p:spPr bwMode="auto">
          <a:xfrm>
            <a:off x="2025650" y="2257425"/>
            <a:ext cx="266700" cy="0"/>
          </a:xfrm>
          <a:prstGeom prst="straightConnector1">
            <a:avLst/>
          </a:pr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46" name="Rectangle 10"/>
          <p:cNvSpPr>
            <a:spLocks noChangeArrowheads="1"/>
          </p:cNvSpPr>
          <p:nvPr/>
        </p:nvSpPr>
        <p:spPr bwMode="auto">
          <a:xfrm>
            <a:off x="3500438" y="2166938"/>
            <a:ext cx="152400"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47" name="AutoShape 11"/>
          <p:cNvSpPr>
            <a:spLocks noChangeShapeType="1"/>
          </p:cNvSpPr>
          <p:nvPr/>
        </p:nvSpPr>
        <p:spPr bwMode="auto">
          <a:xfrm flipH="1">
            <a:off x="2576513" y="2166938"/>
            <a:ext cx="842962" cy="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48" name="Freeform 12"/>
          <p:cNvSpPr>
            <a:spLocks/>
          </p:cNvSpPr>
          <p:nvPr/>
        </p:nvSpPr>
        <p:spPr bwMode="auto">
          <a:xfrm>
            <a:off x="2438400" y="1871663"/>
            <a:ext cx="206375" cy="295275"/>
          </a:xfrm>
          <a:custGeom>
            <a:avLst/>
            <a:gdLst/>
            <a:ahLst/>
            <a:cxnLst>
              <a:cxn ang="0">
                <a:pos x="82" y="465"/>
              </a:cxn>
              <a:cxn ang="0">
                <a:pos x="127" y="345"/>
              </a:cxn>
              <a:cxn ang="0">
                <a:pos x="217" y="345"/>
              </a:cxn>
              <a:cxn ang="0">
                <a:pos x="0" y="248"/>
              </a:cxn>
              <a:cxn ang="0">
                <a:pos x="217" y="248"/>
              </a:cxn>
              <a:cxn ang="0">
                <a:pos x="112" y="105"/>
              </a:cxn>
              <a:cxn ang="0">
                <a:pos x="307" y="105"/>
              </a:cxn>
              <a:cxn ang="0">
                <a:pos x="217" y="0"/>
              </a:cxn>
            </a:cxnLst>
            <a:rect l="0" t="0" r="r" b="b"/>
            <a:pathLst>
              <a:path w="324" h="465">
                <a:moveTo>
                  <a:pt x="82" y="465"/>
                </a:moveTo>
                <a:cubicBezTo>
                  <a:pt x="93" y="415"/>
                  <a:pt x="105" y="365"/>
                  <a:pt x="127" y="345"/>
                </a:cubicBezTo>
                <a:cubicBezTo>
                  <a:pt x="149" y="325"/>
                  <a:pt x="238" y="361"/>
                  <a:pt x="217" y="345"/>
                </a:cubicBezTo>
                <a:cubicBezTo>
                  <a:pt x="196" y="329"/>
                  <a:pt x="0" y="264"/>
                  <a:pt x="0" y="248"/>
                </a:cubicBezTo>
                <a:cubicBezTo>
                  <a:pt x="0" y="232"/>
                  <a:pt x="198" y="272"/>
                  <a:pt x="217" y="248"/>
                </a:cubicBezTo>
                <a:cubicBezTo>
                  <a:pt x="236" y="224"/>
                  <a:pt x="97" y="129"/>
                  <a:pt x="112" y="105"/>
                </a:cubicBezTo>
                <a:cubicBezTo>
                  <a:pt x="127" y="81"/>
                  <a:pt x="290" y="122"/>
                  <a:pt x="307" y="105"/>
                </a:cubicBezTo>
                <a:cubicBezTo>
                  <a:pt x="324" y="88"/>
                  <a:pt x="270" y="44"/>
                  <a:pt x="217" y="0"/>
                </a:cubicBezTo>
              </a:path>
            </a:pathLst>
          </a:custGeom>
          <a:noFill/>
          <a:ln w="12700">
            <a:solidFill>
              <a:srgbClr val="000000"/>
            </a:solidFill>
            <a:round/>
            <a:headEnd/>
            <a:tailEnd type="arrow"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49" name="AutoShape 13"/>
          <p:cNvSpPr>
            <a:spLocks noChangeShapeType="1"/>
          </p:cNvSpPr>
          <p:nvPr/>
        </p:nvSpPr>
        <p:spPr bwMode="auto">
          <a:xfrm flipV="1">
            <a:off x="2644775" y="1347788"/>
            <a:ext cx="398463" cy="47625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62" name="Text Box 26"/>
          <p:cNvSpPr txBox="1">
            <a:spLocks noChangeArrowheads="1"/>
          </p:cNvSpPr>
          <p:nvPr/>
        </p:nvSpPr>
        <p:spPr bwMode="auto">
          <a:xfrm>
            <a:off x="5462589" y="457200"/>
            <a:ext cx="3357884" cy="5095875"/>
          </a:xfrm>
          <a:prstGeom prst="rect">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Organisation: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4 koner som bildar en yta på 20*30 m, 6-18 spelare, 20 bollar</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Anvisning: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Bild 1, Tränaren slår en boll mot två spelare som startar jämsides och först till bollen blir anfallare och den andre blir då försvarare, målet är att komma förbi och avsluta mot mål inom det markerade området</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Bild 2 Tränaren spelar bollen till en anfallare som möter från sidan samtidigt som försvararen startar från konen diagonalt från anfallaren, mål att bli rättvänd komma runt och göra mål</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Instruktion: </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Som övning 1 vid bild 2 bör anfallaren vrida på huvudet, möta halvvänd för att veta om han kan vända upp eller finta felvänd</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1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Variation:</a:t>
            </a:r>
            <a:r>
              <a:rPr kumimoji="0" lang="sv-SE"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Bollen kan kastas i luften eller spelas på djupet. - Försvararen kan få avsluta om bollen erövras. - En spelare är utnämnd försvarare under en bestämd tid</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952" name="AutoShape 16"/>
          <p:cNvSpPr>
            <a:spLocks noChangeArrowheads="1"/>
          </p:cNvSpPr>
          <p:nvPr/>
        </p:nvSpPr>
        <p:spPr bwMode="auto">
          <a:xfrm>
            <a:off x="3043238" y="3186113"/>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1" name="AutoShape 15"/>
          <p:cNvSpPr>
            <a:spLocks noChangeArrowheads="1"/>
          </p:cNvSpPr>
          <p:nvPr/>
        </p:nvSpPr>
        <p:spPr bwMode="auto">
          <a:xfrm>
            <a:off x="2814638" y="4452938"/>
            <a:ext cx="90487" cy="90487"/>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3" name="AutoShape 17"/>
          <p:cNvSpPr>
            <a:spLocks noChangeArrowheads="1"/>
          </p:cNvSpPr>
          <p:nvPr/>
        </p:nvSpPr>
        <p:spPr bwMode="auto">
          <a:xfrm>
            <a:off x="1881188" y="3095625"/>
            <a:ext cx="90487" cy="90488"/>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0" name="AutoShape 14"/>
          <p:cNvSpPr>
            <a:spLocks noChangeArrowheads="1"/>
          </p:cNvSpPr>
          <p:nvPr/>
        </p:nvSpPr>
        <p:spPr bwMode="auto">
          <a:xfrm>
            <a:off x="1524000" y="4362450"/>
            <a:ext cx="90488" cy="90488"/>
          </a:xfrm>
          <a:prstGeom prst="triangle">
            <a:avLst>
              <a:gd name="adj" fmla="val 50000"/>
            </a:avLst>
          </a:prstGeom>
          <a:solidFill>
            <a:srgbClr val="FFFFFF"/>
          </a:soli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4" name="Rectangle 18"/>
          <p:cNvSpPr>
            <a:spLocks noChangeArrowheads="1"/>
          </p:cNvSpPr>
          <p:nvPr/>
        </p:nvSpPr>
        <p:spPr bwMode="auto">
          <a:xfrm>
            <a:off x="2438400" y="3005138"/>
            <a:ext cx="138113" cy="90487"/>
          </a:xfrm>
          <a:prstGeom prst="rect">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5" name="AutoShape 19"/>
          <p:cNvSpPr>
            <a:spLocks noChangeArrowheads="1"/>
          </p:cNvSpPr>
          <p:nvPr/>
        </p:nvSpPr>
        <p:spPr bwMode="auto">
          <a:xfrm>
            <a:off x="3043238" y="4033838"/>
            <a:ext cx="90487" cy="90487"/>
          </a:xfrm>
          <a:prstGeom prst="star5">
            <a:avLst/>
          </a:prstGeom>
          <a:gradFill rotWithShape="0">
            <a:gsLst>
              <a:gs pos="0">
                <a:srgbClr val="9BBB59"/>
              </a:gs>
              <a:gs pos="100000">
                <a:srgbClr val="4E6128"/>
              </a:gs>
            </a:gsLst>
            <a:lin ang="2700000" scaled="1"/>
          </a:gradFill>
          <a:ln w="12700">
            <a:solidFill>
              <a:srgbClr val="F2F2F2"/>
            </a:solidFill>
            <a:miter lim="800000"/>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6" name="Freeform 20"/>
          <p:cNvSpPr>
            <a:spLocks/>
          </p:cNvSpPr>
          <p:nvPr/>
        </p:nvSpPr>
        <p:spPr bwMode="auto">
          <a:xfrm>
            <a:off x="2644775" y="3719513"/>
            <a:ext cx="398463" cy="314325"/>
          </a:xfrm>
          <a:custGeom>
            <a:avLst/>
            <a:gdLst/>
            <a:ahLst/>
            <a:cxnLst>
              <a:cxn ang="0">
                <a:pos x="628" y="495"/>
              </a:cxn>
              <a:cxn ang="0">
                <a:pos x="268" y="405"/>
              </a:cxn>
              <a:cxn ang="0">
                <a:pos x="0" y="0"/>
              </a:cxn>
            </a:cxnLst>
            <a:rect l="0" t="0" r="r" b="b"/>
            <a:pathLst>
              <a:path w="628" h="495">
                <a:moveTo>
                  <a:pt x="628" y="495"/>
                </a:moveTo>
                <a:cubicBezTo>
                  <a:pt x="500" y="491"/>
                  <a:pt x="373" y="487"/>
                  <a:pt x="268" y="405"/>
                </a:cubicBezTo>
                <a:cubicBezTo>
                  <a:pt x="163" y="323"/>
                  <a:pt x="45" y="68"/>
                  <a:pt x="0" y="0"/>
                </a:cubicBezTo>
              </a:path>
            </a:pathLst>
          </a:custGeom>
          <a:noFill/>
          <a:ln w="12700">
            <a:solidFill>
              <a:srgbClr val="000000"/>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57" name="Oval 21"/>
          <p:cNvSpPr>
            <a:spLocks noChangeArrowheads="1"/>
          </p:cNvSpPr>
          <p:nvPr/>
        </p:nvSpPr>
        <p:spPr bwMode="auto">
          <a:xfrm>
            <a:off x="1690688" y="4362450"/>
            <a:ext cx="90487" cy="90488"/>
          </a:xfrm>
          <a:prstGeom prst="ellipse">
            <a:avLst/>
          </a:prstGeom>
          <a:gradFill rotWithShape="0">
            <a:gsLst>
              <a:gs pos="0">
                <a:srgbClr val="9BBB59"/>
              </a:gs>
              <a:gs pos="100000">
                <a:srgbClr val="4E6128"/>
              </a:gs>
            </a:gsLst>
            <a:lin ang="2700000" scaled="1"/>
          </a:grad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58" name="AutoShape 22"/>
          <p:cNvSpPr>
            <a:spLocks noChangeShapeType="1"/>
          </p:cNvSpPr>
          <p:nvPr/>
        </p:nvSpPr>
        <p:spPr bwMode="auto">
          <a:xfrm flipV="1">
            <a:off x="1781175" y="3938588"/>
            <a:ext cx="461963" cy="423862"/>
          </a:xfrm>
          <a:prstGeom prst="straightConnector1">
            <a:avLst/>
          </a:prstGeom>
          <a:noFill/>
          <a:ln w="12700">
            <a:solidFill>
              <a:srgbClr val="F2F2F2"/>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59" name="AutoShape 23"/>
          <p:cNvSpPr>
            <a:spLocks noChangeShapeType="1"/>
          </p:cNvSpPr>
          <p:nvPr/>
        </p:nvSpPr>
        <p:spPr bwMode="auto">
          <a:xfrm>
            <a:off x="2490788" y="3186113"/>
            <a:ext cx="85725" cy="419100"/>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60" name="AutoShape 24"/>
          <p:cNvSpPr>
            <a:spLocks noChangeShapeType="1"/>
          </p:cNvSpPr>
          <p:nvPr/>
        </p:nvSpPr>
        <p:spPr bwMode="auto">
          <a:xfrm>
            <a:off x="2347913" y="4124325"/>
            <a:ext cx="0" cy="747713"/>
          </a:xfrm>
          <a:prstGeom prst="straightConnector1">
            <a:avLst/>
          </a:prstGeom>
          <a:noFill/>
          <a:ln w="12700">
            <a:solidFill>
              <a:srgbClr val="F2F2F2"/>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sv-SE" dirty="0"/>
          </a:p>
        </p:txBody>
      </p:sp>
      <p:sp>
        <p:nvSpPr>
          <p:cNvPr id="39961" name="Freeform 25"/>
          <p:cNvSpPr>
            <a:spLocks/>
          </p:cNvSpPr>
          <p:nvPr/>
        </p:nvSpPr>
        <p:spPr bwMode="auto">
          <a:xfrm>
            <a:off x="2276475" y="3703638"/>
            <a:ext cx="301625" cy="420687"/>
          </a:xfrm>
          <a:custGeom>
            <a:avLst/>
            <a:gdLst/>
            <a:ahLst/>
            <a:cxnLst>
              <a:cxn ang="0">
                <a:pos x="474" y="25"/>
              </a:cxn>
              <a:cxn ang="0">
                <a:pos x="257" y="25"/>
              </a:cxn>
              <a:cxn ang="0">
                <a:pos x="339" y="175"/>
              </a:cxn>
              <a:cxn ang="0">
                <a:pos x="114" y="190"/>
              </a:cxn>
              <a:cxn ang="0">
                <a:pos x="257" y="370"/>
              </a:cxn>
              <a:cxn ang="0">
                <a:pos x="24" y="520"/>
              </a:cxn>
              <a:cxn ang="0">
                <a:pos x="114" y="663"/>
              </a:cxn>
            </a:cxnLst>
            <a:rect l="0" t="0" r="r" b="b"/>
            <a:pathLst>
              <a:path w="474" h="663">
                <a:moveTo>
                  <a:pt x="474" y="25"/>
                </a:moveTo>
                <a:cubicBezTo>
                  <a:pt x="376" y="12"/>
                  <a:pt x="279" y="0"/>
                  <a:pt x="257" y="25"/>
                </a:cubicBezTo>
                <a:cubicBezTo>
                  <a:pt x="235" y="50"/>
                  <a:pt x="363" y="148"/>
                  <a:pt x="339" y="175"/>
                </a:cubicBezTo>
                <a:cubicBezTo>
                  <a:pt x="315" y="202"/>
                  <a:pt x="128" y="157"/>
                  <a:pt x="114" y="190"/>
                </a:cubicBezTo>
                <a:cubicBezTo>
                  <a:pt x="100" y="223"/>
                  <a:pt x="272" y="315"/>
                  <a:pt x="257" y="370"/>
                </a:cubicBezTo>
                <a:cubicBezTo>
                  <a:pt x="242" y="425"/>
                  <a:pt x="48" y="471"/>
                  <a:pt x="24" y="520"/>
                </a:cubicBezTo>
                <a:cubicBezTo>
                  <a:pt x="0" y="569"/>
                  <a:pt x="57" y="616"/>
                  <a:pt x="114" y="663"/>
                </a:cubicBezTo>
              </a:path>
            </a:pathLst>
          </a:custGeom>
          <a:noFill/>
          <a:ln w="12700">
            <a:solidFill>
              <a:srgbClr val="F2F2F2"/>
            </a:solidFill>
            <a:round/>
            <a:headEnd/>
            <a:tailEnd/>
          </a:ln>
          <a:effectLst/>
        </p:spPr>
        <p:txBody>
          <a:bodyPr vert="horz" wrap="square" lIns="91440" tIns="45720" rIns="91440" bIns="45720" numCol="1" anchor="t" anchorCtr="0" compatLnSpc="1">
            <a:prstTxWarp prst="textNoShape">
              <a:avLst/>
            </a:prstTxWarp>
          </a:bodyPr>
          <a:lstStyle/>
          <a:p>
            <a:endParaRPr lang="sv-SE" dirty="0"/>
          </a:p>
        </p:txBody>
      </p:sp>
      <p:sp>
        <p:nvSpPr>
          <p:cNvPr id="39963" name="Rectangle 2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9965" name="Rectangle 29"/>
          <p:cNvSpPr>
            <a:spLocks noChangeArrowheads="1"/>
          </p:cNvSpPr>
          <p:nvPr/>
        </p:nvSpPr>
        <p:spPr bwMode="auto">
          <a:xfrm>
            <a:off x="0" y="285691"/>
            <a:ext cx="2355132"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Calibri"/>
                <a:ea typeface="Calibri" pitchFamily="34" charset="0"/>
                <a:cs typeface="Arial" pitchFamily="34" charset="0"/>
              </a:rPr>
              <a:t>Ö</a:t>
            </a:r>
            <a:r>
              <a:rPr kumimoji="0" lang="sv-SE" sz="14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vning  finta och dribbla</a:t>
            </a:r>
            <a:endParaRPr kumimoji="0" lang="sv-SE"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966" name="Rectangle 30"/>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sv-SE" dirty="0"/>
          </a:p>
        </p:txBody>
      </p:sp>
      <p:sp>
        <p:nvSpPr>
          <p:cNvPr id="39967" name="Rectangle 31"/>
          <p:cNvSpPr>
            <a:spLocks noChangeArrowheads="1"/>
          </p:cNvSpPr>
          <p:nvPr/>
        </p:nvSpPr>
        <p:spPr bwMode="auto">
          <a:xfrm>
            <a:off x="0" y="5505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3968632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v-SE" sz="3200" b="1" dirty="0" smtClean="0">
                <a:latin typeface="+mj-lt"/>
                <a:ea typeface="+mj-ea"/>
                <a:cs typeface="+mj-cs"/>
              </a:rPr>
              <a:t>Instruktionspunkter vid vändningar mot aktivt motstånd</a:t>
            </a:r>
            <a:endParaRPr kumimoji="0" lang="sv-SE"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Platshållare för innehåll 2"/>
          <p:cNvSpPr txBox="1">
            <a:spLocks/>
          </p:cNvSpPr>
          <p:nvPr/>
        </p:nvSpPr>
        <p:spPr>
          <a:xfrm>
            <a:off x="547936" y="1421160"/>
            <a:ext cx="8229600"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Avledande rörelser innan bollen spelas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Släng en blick över axeln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Tryck ifrån backen för att skapa vändningsyta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Kan man vända så vänd och utmana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Se alltid målet och kom till avslut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Skydda bollen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sv-SE" sz="3200" dirty="0" smtClean="0"/>
              <a:t>Läs av motståndaren</a:t>
            </a:r>
          </a:p>
        </p:txBody>
      </p:sp>
    </p:spTree>
    <p:extLst>
      <p:ext uri="{BB962C8B-B14F-4D97-AF65-F5344CB8AC3E}">
        <p14:creationId xmlns:p14="http://schemas.microsoft.com/office/powerpoint/2010/main" val="140472359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16128</Words>
  <Application>Microsoft Office PowerPoint</Application>
  <PresentationFormat>Bildspel på skärmen (4:3)</PresentationFormat>
  <Paragraphs>1709</Paragraphs>
  <Slides>155</Slides>
  <Notes>0</Notes>
  <HiddenSlides>0</HiddenSlides>
  <MMClips>0</MMClips>
  <ScaleCrop>false</ScaleCrop>
  <HeadingPairs>
    <vt:vector size="4" baseType="variant">
      <vt:variant>
        <vt:lpstr>Tema</vt:lpstr>
      </vt:variant>
      <vt:variant>
        <vt:i4>1</vt:i4>
      </vt:variant>
      <vt:variant>
        <vt:lpstr>Bildrubriker</vt:lpstr>
      </vt:variant>
      <vt:variant>
        <vt:i4>155</vt:i4>
      </vt:variant>
    </vt:vector>
  </HeadingPairs>
  <TitlesOfParts>
    <vt:vector size="156" baseType="lpstr">
      <vt:lpstr>Office-tema</vt:lpstr>
      <vt:lpstr>Planering</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Praktisk träningsguide</vt:lpstr>
      <vt:lpstr>Olika fokusområden som vi alltid skall ha med i träningen</vt:lpstr>
      <vt:lpstr>Fysisk träning för 7-8 åringar: Koordination, rörlighet och smidighet</vt:lpstr>
      <vt:lpstr>Period 1 Vecka 2-8</vt:lpstr>
      <vt:lpstr>PowerPoint-presentation</vt:lpstr>
      <vt:lpstr>PowerPoint-presentation</vt:lpstr>
      <vt:lpstr>Period 2 V 10-13</vt:lpstr>
      <vt:lpstr>PowerPoint-presentation</vt:lpstr>
      <vt:lpstr>PowerPoint-presentation</vt:lpstr>
      <vt:lpstr>Period 3 v 15-23</vt:lpstr>
      <vt:lpstr>PowerPoint-presentation</vt:lpstr>
      <vt:lpstr>Period 4 v 33-37</vt:lpstr>
      <vt:lpstr>PowerPoint-presentation</vt:lpstr>
      <vt:lpstr>PowerPoint-presentation</vt:lpstr>
      <vt:lpstr>Period 5 v 38-43</vt:lpstr>
      <vt:lpstr>PowerPoint-presentation</vt:lpstr>
      <vt:lpstr>PowerPoint-presentation</vt:lpstr>
      <vt:lpstr>PowerPoint-presentation</vt:lpstr>
      <vt:lpstr>Period 6 v 45-50</vt:lpstr>
      <vt:lpstr>PowerPoint-presentation</vt:lpstr>
      <vt:lpstr>PowerPoint-presentation</vt:lpstr>
      <vt:lpstr>PowerPoint-presentation</vt:lpstr>
      <vt:lpstr>PowerPoint-presentation</vt:lpstr>
      <vt:lpstr>Praktisk träningsguide</vt:lpstr>
      <vt:lpstr>Olika fokusområden som vi alltid skall ha med i träningen</vt:lpstr>
      <vt:lpstr>Fysisk träning för 9-10 åringar: Koordination, rörlighet och smidighet</vt:lpstr>
      <vt:lpstr>Period 1 Vecka 2-8</vt:lpstr>
      <vt:lpstr>PowerPoint-presentation</vt:lpstr>
      <vt:lpstr>PowerPoint-presentation</vt:lpstr>
      <vt:lpstr>PowerPoint-presentation</vt:lpstr>
      <vt:lpstr>Period 2 V 10-13</vt:lpstr>
      <vt:lpstr>PowerPoint-presentation</vt:lpstr>
      <vt:lpstr>PowerPoint-presentation</vt:lpstr>
      <vt:lpstr>Allmän instruktion vid nickteknikträning  </vt:lpstr>
      <vt:lpstr>Period 3 v 15-23</vt:lpstr>
      <vt:lpstr>Allmän instruktion vid passning med fotens utsida</vt:lpstr>
      <vt:lpstr>PowerPoint-presentation</vt:lpstr>
      <vt:lpstr>Period 4 v 33-37</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Praktisk träningsguide</vt:lpstr>
      <vt:lpstr>Olika fokusområden som vi alltid skall ha med i träningen</vt:lpstr>
      <vt:lpstr>Fysisk träning för 11-12 åringar: Koordination, rörlighet och smidighet</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Praktisk träningsguide</vt:lpstr>
      <vt:lpstr>PowerPoint-presentation</vt:lpstr>
      <vt:lpstr>PowerPoint-presentation</vt:lpstr>
      <vt:lpstr>PowerPoint-presentation</vt:lpstr>
      <vt:lpstr>PowerPoint-presentation</vt:lpstr>
      <vt:lpstr>PowerPoint-presentation</vt:lpstr>
      <vt:lpstr>PowerPoint-presentation</vt:lpstr>
      <vt:lpstr>Instruktion vid nick</vt:lpstr>
      <vt:lpstr>Instruktion vid avslut</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Planering</dc:title>
  <dc:creator>Janne Mian</dc:creator>
  <cp:lastModifiedBy>Börje</cp:lastModifiedBy>
  <cp:revision>1</cp:revision>
  <dcterms:created xsi:type="dcterms:W3CDTF">2013-10-08T13:28:05Z</dcterms:created>
  <dcterms:modified xsi:type="dcterms:W3CDTF">2014-09-02T20:27:19Z</dcterms:modified>
</cp:coreProperties>
</file>