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9E6D58CF-9717-4F8B-A4F3-820C2E057EF3}"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3387147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E6D58CF-9717-4F8B-A4F3-820C2E057EF3}"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4243637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E6D58CF-9717-4F8B-A4F3-820C2E057EF3}"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3260194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E6D58CF-9717-4F8B-A4F3-820C2E057EF3}"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3627787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9E6D58CF-9717-4F8B-A4F3-820C2E057EF3}" type="datetimeFigureOut">
              <a:rPr lang="sv-SE" smtClean="0"/>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1516021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9E6D58CF-9717-4F8B-A4F3-820C2E057EF3}" type="datetimeFigureOut">
              <a:rPr lang="sv-SE" smtClean="0"/>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3162513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9E6D58CF-9717-4F8B-A4F3-820C2E057EF3}" type="datetimeFigureOut">
              <a:rPr lang="sv-SE" smtClean="0"/>
              <a:t>2014-09-02</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2224458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9E6D58CF-9717-4F8B-A4F3-820C2E057EF3}" type="datetimeFigureOut">
              <a:rPr lang="sv-SE" smtClean="0"/>
              <a:t>2014-09-02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3703308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9E6D58CF-9717-4F8B-A4F3-820C2E057EF3}" type="datetimeFigureOut">
              <a:rPr lang="sv-SE" smtClean="0"/>
              <a:t>2014-09-02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3502647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9E6D58CF-9717-4F8B-A4F3-820C2E057EF3}" type="datetimeFigureOut">
              <a:rPr lang="sv-SE" smtClean="0"/>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313751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9E6D58CF-9717-4F8B-A4F3-820C2E057EF3}" type="datetimeFigureOut">
              <a:rPr lang="sv-SE" smtClean="0"/>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BFFE6E8A-67D7-4D2A-AD85-FD6BAC0D570C}" type="slidenum">
              <a:rPr lang="sv-SE" smtClean="0"/>
              <a:t>‹#›</a:t>
            </a:fld>
            <a:endParaRPr lang="sv-SE"/>
          </a:p>
        </p:txBody>
      </p:sp>
    </p:spTree>
    <p:extLst>
      <p:ext uri="{BB962C8B-B14F-4D97-AF65-F5344CB8AC3E}">
        <p14:creationId xmlns:p14="http://schemas.microsoft.com/office/powerpoint/2010/main" val="2841706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D58CF-9717-4F8B-A4F3-820C2E057EF3}" type="datetimeFigureOut">
              <a:rPr lang="sv-SE" smtClean="0"/>
              <a:t>2014-09-02</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FE6E8A-67D7-4D2A-AD85-FD6BAC0D570C}" type="slidenum">
              <a:rPr lang="sv-SE" smtClean="0"/>
              <a:t>‹#›</a:t>
            </a:fld>
            <a:endParaRPr lang="sv-SE"/>
          </a:p>
        </p:txBody>
      </p:sp>
    </p:spTree>
    <p:extLst>
      <p:ext uri="{BB962C8B-B14F-4D97-AF65-F5344CB8AC3E}">
        <p14:creationId xmlns:p14="http://schemas.microsoft.com/office/powerpoint/2010/main" val="2771104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Åldersindelning</a:t>
            </a:r>
            <a:endParaRPr lang="sv-SE" dirty="0"/>
          </a:p>
        </p:txBody>
      </p:sp>
      <p:sp>
        <p:nvSpPr>
          <p:cNvPr id="3" name="Underrubrik 2"/>
          <p:cNvSpPr>
            <a:spLocks noGrp="1"/>
          </p:cNvSpPr>
          <p:nvPr>
            <p:ph type="subTitle" idx="1"/>
          </p:nvPr>
        </p:nvSpPr>
        <p:spPr/>
        <p:txBody>
          <a:bodyPr/>
          <a:lstStyle/>
          <a:p>
            <a:r>
              <a:rPr lang="sv-SE" dirty="0" smtClean="0"/>
              <a:t>Kapitel 3</a:t>
            </a:r>
          </a:p>
          <a:p>
            <a:r>
              <a:rPr lang="sv-SE" dirty="0" smtClean="0"/>
              <a:t>9 sidor</a:t>
            </a:r>
            <a:endParaRPr lang="sv-SE" dirty="0"/>
          </a:p>
        </p:txBody>
      </p:sp>
    </p:spTree>
    <p:extLst>
      <p:ext uri="{BB962C8B-B14F-4D97-AF65-F5344CB8AC3E}">
        <p14:creationId xmlns:p14="http://schemas.microsoft.com/office/powerpoint/2010/main" val="2386200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p:cNvSpPr txBox="1"/>
          <p:nvPr/>
        </p:nvSpPr>
        <p:spPr>
          <a:xfrm>
            <a:off x="176684" y="116632"/>
            <a:ext cx="8784976" cy="1015663"/>
          </a:xfrm>
          <a:prstGeom prst="rect">
            <a:avLst/>
          </a:prstGeom>
          <a:solidFill>
            <a:schemeClr val="accent2">
              <a:lumMod val="75000"/>
            </a:schemeClr>
          </a:solidFill>
          <a:effectLst>
            <a:outerShdw blurRad="50800" dist="266700" dir="6660000" algn="ctr" rotWithShape="0">
              <a:srgbClr val="000000">
                <a:alpha val="54000"/>
              </a:srgbClr>
            </a:outerShdw>
          </a:effectLst>
          <a:scene3d>
            <a:camera prst="orthographicFront"/>
            <a:lightRig rig="threePt" dir="t"/>
          </a:scene3d>
          <a:sp3d>
            <a:bevelT/>
          </a:sp3d>
        </p:spPr>
        <p:txBody>
          <a:bodyPr wrap="square" rtlCol="0">
            <a:spAutoFit/>
          </a:bodyPr>
          <a:lstStyle/>
          <a:p>
            <a:pPr algn="ctr"/>
            <a:r>
              <a:rPr lang="sv-SE" sz="3600" dirty="0" smtClean="0">
                <a:solidFill>
                  <a:schemeClr val="bg1"/>
                </a:solidFill>
              </a:rPr>
              <a:t>Organisation</a:t>
            </a:r>
            <a:r>
              <a:rPr lang="sv-SE" sz="2400" dirty="0" smtClean="0">
                <a:solidFill>
                  <a:schemeClr val="bg1"/>
                </a:solidFill>
              </a:rPr>
              <a:t> </a:t>
            </a:r>
          </a:p>
          <a:p>
            <a:pPr algn="ctr"/>
            <a:r>
              <a:rPr lang="sv-SE" sz="2400" dirty="0">
                <a:solidFill>
                  <a:schemeClr val="bg1"/>
                </a:solidFill>
              </a:rPr>
              <a:t>o</a:t>
            </a:r>
            <a:r>
              <a:rPr lang="sv-SE" sz="2400" dirty="0" smtClean="0">
                <a:solidFill>
                  <a:schemeClr val="bg1"/>
                </a:solidFill>
              </a:rPr>
              <a:t>ch ålderindelad träning</a:t>
            </a:r>
          </a:p>
        </p:txBody>
      </p:sp>
      <p:sp>
        <p:nvSpPr>
          <p:cNvPr id="5" name="textruta 4"/>
          <p:cNvSpPr txBox="1"/>
          <p:nvPr/>
        </p:nvSpPr>
        <p:spPr>
          <a:xfrm>
            <a:off x="251520" y="1412776"/>
            <a:ext cx="3744416" cy="4616648"/>
          </a:xfrm>
          <a:prstGeom prst="rect">
            <a:avLst/>
          </a:prstGeom>
          <a:noFill/>
        </p:spPr>
        <p:txBody>
          <a:bodyPr wrap="square" rtlCol="0">
            <a:spAutoFit/>
          </a:bodyPr>
          <a:lstStyle/>
          <a:p>
            <a:r>
              <a:rPr lang="sv-SE" dirty="0" smtClean="0"/>
              <a:t>Barn fungerar inte som vuxna och inlärningsprocessen bör ledas av vuxna som förstår och kan barn. Lärandet innehåller både intellekt och fysiskt lärande.</a:t>
            </a:r>
          </a:p>
          <a:p>
            <a:r>
              <a:rPr lang="sv-SE" sz="1200" dirty="0" smtClean="0"/>
              <a:t>Lärandet utgår ifrån ålder och de specifika behov i inlärningen som barnen har, dels fysiskt men också fysiskt, alltså hur barnet uppfattar världen utifrån var barnet är i sin utveckling, vi bör också se till individuella behov i inlärningsprocessen då barnen framför allt kring puberteten utvecklas så olika</a:t>
            </a:r>
          </a:p>
          <a:p>
            <a:r>
              <a:rPr lang="sv-SE" sz="1200" dirty="0" smtClean="0">
                <a:solidFill>
                  <a:srgbClr val="FF0000"/>
                </a:solidFill>
              </a:rPr>
              <a:t>Fas 1 ålder 5-8 år </a:t>
            </a:r>
          </a:p>
          <a:p>
            <a:r>
              <a:rPr lang="sv-SE" sz="1200" dirty="0" smtClean="0"/>
              <a:t>Barn i denna åldern har inte samma förmåga som vuxna att analysera och värdera omvärlden som vuxna. Vi kan också kalla denna fasen för den egoistiska fasen där framför allt jag och bollen är intressant och därför bör också spelaren med bollen vara tyngdpunkten i träningen. Träningen bör innehålla mycket spel samt en lekfullhet som skapar en kärlek och ett intresse för fotbollen. Träningen skall vara mer inriktad på fysisk aktivitet än på taktik</a:t>
            </a:r>
          </a:p>
          <a:p>
            <a:endParaRPr lang="sv-SE" sz="1200" dirty="0" smtClean="0"/>
          </a:p>
        </p:txBody>
      </p:sp>
      <p:sp>
        <p:nvSpPr>
          <p:cNvPr id="6" name="textruta 5"/>
          <p:cNvSpPr txBox="1"/>
          <p:nvPr/>
        </p:nvSpPr>
        <p:spPr>
          <a:xfrm>
            <a:off x="4775448" y="1495096"/>
            <a:ext cx="3960440" cy="4739759"/>
          </a:xfrm>
          <a:prstGeom prst="rect">
            <a:avLst/>
          </a:prstGeom>
          <a:noFill/>
        </p:spPr>
        <p:txBody>
          <a:bodyPr wrap="square" rtlCol="0">
            <a:spAutoFit/>
          </a:bodyPr>
          <a:lstStyle/>
          <a:p>
            <a:r>
              <a:rPr lang="sv-SE" sz="1200" dirty="0" smtClean="0">
                <a:solidFill>
                  <a:srgbClr val="FF0000"/>
                </a:solidFill>
              </a:rPr>
              <a:t>Fas 2 ålder 9-12 år </a:t>
            </a:r>
          </a:p>
          <a:p>
            <a:r>
              <a:rPr lang="sv-SE" sz="1200" dirty="0" smtClean="0"/>
              <a:t>Här skall vi ha en struktur på träningen som liknar de äldre dock inte innehållet. Spelarna skall jobba mycket med sin teknik och fysiskt med koordination, smidighet och rörlighet. Taktiskt skall spelarna nu introduceras till enklare strukturer i spelet. Viktigt i denna ålder är att veta att begränsningarna stora jämfört med vuxenfotboll och att åldern är förpubertal </a:t>
            </a:r>
          </a:p>
          <a:p>
            <a:r>
              <a:rPr lang="sv-SE" sz="1200" dirty="0" smtClean="0">
                <a:solidFill>
                  <a:srgbClr val="FF0000"/>
                </a:solidFill>
              </a:rPr>
              <a:t>Fas 3 ålder 10- 14 år</a:t>
            </a:r>
          </a:p>
          <a:p>
            <a:r>
              <a:rPr lang="sv-SE" sz="1200" dirty="0" smtClean="0"/>
              <a:t>I denna ålder är spelarna som mest känsliga för fysisk träning och därför bör taktisk och teknisk träning ha störst fokus. Tränaren bör vara försiktig inte bara med fysisk träning som styrka med vikter o dylikt utan även antalet dagar man tränar</a:t>
            </a:r>
          </a:p>
          <a:p>
            <a:r>
              <a:rPr lang="sv-SE" sz="1200" dirty="0" smtClean="0">
                <a:solidFill>
                  <a:srgbClr val="FF0000"/>
                </a:solidFill>
              </a:rPr>
              <a:t>Fas 4 ålder 15-19 år</a:t>
            </a:r>
          </a:p>
          <a:p>
            <a:r>
              <a:rPr lang="sv-SE" sz="1200" dirty="0" smtClean="0"/>
              <a:t>I denna fas har spelarna allt som oftast gått igenom sin pubertet och kan ta hjälp av muskler och senor för att ta sig fram i hög fart varför träningen bör vara samansatt och funktionell, så den teknik de tränade innan skall nu omsättas i sammansatta övningar med fart. Även taktiskt kan man höja nivån då kroppen svarar tydligare på nervsystemets signaler. Tävlingsmomentet och viljan att vinna skall vi också mer uttalat jobba med i dessa åldrar</a:t>
            </a:r>
          </a:p>
          <a:p>
            <a:endParaRPr lang="sv-SE" sz="1200" dirty="0"/>
          </a:p>
          <a:p>
            <a:r>
              <a:rPr lang="sv-SE" sz="1200" dirty="0" smtClean="0"/>
              <a:t>Detta är några saker vi tar hänsyn till när vi organiserar och genomför träningen för olika åldersgrupper</a:t>
            </a:r>
          </a:p>
          <a:p>
            <a:r>
              <a:rPr lang="sv-SE" sz="1400" dirty="0" smtClean="0"/>
              <a:t> </a:t>
            </a:r>
          </a:p>
        </p:txBody>
      </p:sp>
    </p:spTree>
    <p:extLst>
      <p:ext uri="{BB962C8B-B14F-4D97-AF65-F5344CB8AC3E}">
        <p14:creationId xmlns:p14="http://schemas.microsoft.com/office/powerpoint/2010/main" val="13556381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327016" y="616674"/>
            <a:ext cx="80648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Faser		Ålder		Tyngdpunkter baserat på åldersutveckling</a:t>
            </a:r>
            <a:endParaRPr lang="sv-SE" dirty="0">
              <a:solidFill>
                <a:schemeClr val="bg1"/>
              </a:solidFill>
            </a:endParaRPr>
          </a:p>
        </p:txBody>
      </p:sp>
      <p:graphicFrame>
        <p:nvGraphicFramePr>
          <p:cNvPr id="3" name="Tabell 2"/>
          <p:cNvGraphicFramePr>
            <a:graphicFrameLocks noGrp="1"/>
          </p:cNvGraphicFramePr>
          <p:nvPr>
            <p:extLst>
              <p:ext uri="{D42A27DB-BD31-4B8C-83A1-F6EECF244321}">
                <p14:modId xmlns:p14="http://schemas.microsoft.com/office/powerpoint/2010/main" val="823991323"/>
              </p:ext>
            </p:extLst>
          </p:nvPr>
        </p:nvGraphicFramePr>
        <p:xfrm>
          <a:off x="327016" y="1052733"/>
          <a:ext cx="1361176" cy="4680522"/>
        </p:xfrm>
        <a:graphic>
          <a:graphicData uri="http://schemas.openxmlformats.org/drawingml/2006/table">
            <a:tbl>
              <a:tblPr firstRow="1" bandRow="1">
                <a:tableStyleId>{5C22544A-7EE6-4342-B048-85BDC9FD1C3A}</a:tableStyleId>
              </a:tblPr>
              <a:tblGrid>
                <a:gridCol w="1361176"/>
              </a:tblGrid>
              <a:tr h="1560174">
                <a:tc>
                  <a:txBody>
                    <a:bodyPr/>
                    <a:lstStyle/>
                    <a:p>
                      <a:pPr algn="ctr"/>
                      <a:endParaRPr lang="sv-SE" dirty="0" smtClean="0"/>
                    </a:p>
                    <a:p>
                      <a:pPr algn="ctr"/>
                      <a:endParaRPr lang="sv-SE" dirty="0" smtClean="0"/>
                    </a:p>
                    <a:p>
                      <a:pPr algn="ctr"/>
                      <a:r>
                        <a:rPr lang="sv-SE" dirty="0" smtClean="0"/>
                        <a:t>Fas 1</a:t>
                      </a:r>
                      <a:endParaRPr lang="sv-SE" dirty="0"/>
                    </a:p>
                  </a:txBody>
                  <a:tcPr/>
                </a:tc>
              </a:tr>
              <a:tr h="1560174">
                <a:tc>
                  <a:txBody>
                    <a:bodyPr/>
                    <a:lstStyle/>
                    <a:p>
                      <a:pPr algn="ctr"/>
                      <a:endParaRPr lang="sv-SE" dirty="0" smtClean="0"/>
                    </a:p>
                    <a:p>
                      <a:pPr algn="ctr"/>
                      <a:endParaRPr lang="sv-SE" dirty="0" smtClean="0"/>
                    </a:p>
                    <a:p>
                      <a:pPr algn="ctr"/>
                      <a:r>
                        <a:rPr lang="sv-SE" dirty="0" smtClean="0"/>
                        <a:t>Fas 2</a:t>
                      </a:r>
                      <a:endParaRPr lang="sv-SE" dirty="0"/>
                    </a:p>
                  </a:txBody>
                  <a:tcPr/>
                </a:tc>
              </a:tr>
              <a:tr h="1560174">
                <a:tc>
                  <a:txBody>
                    <a:bodyPr/>
                    <a:lstStyle/>
                    <a:p>
                      <a:pPr algn="ctr"/>
                      <a:endParaRPr lang="sv-SE" dirty="0" smtClean="0"/>
                    </a:p>
                    <a:p>
                      <a:pPr algn="ctr"/>
                      <a:endParaRPr lang="sv-SE" dirty="0" smtClean="0"/>
                    </a:p>
                    <a:p>
                      <a:pPr algn="ctr"/>
                      <a:r>
                        <a:rPr lang="sv-SE" dirty="0" smtClean="0"/>
                        <a:t>Fas 3</a:t>
                      </a:r>
                      <a:endParaRPr lang="sv-SE" dirty="0"/>
                    </a:p>
                  </a:txBody>
                  <a:tcPr/>
                </a:tc>
              </a:tr>
            </a:tbl>
          </a:graphicData>
        </a:graphic>
      </p:graphicFrame>
      <p:graphicFrame>
        <p:nvGraphicFramePr>
          <p:cNvPr id="4" name="Tabell 3"/>
          <p:cNvGraphicFramePr>
            <a:graphicFrameLocks noGrp="1"/>
          </p:cNvGraphicFramePr>
          <p:nvPr>
            <p:extLst>
              <p:ext uri="{D42A27DB-BD31-4B8C-83A1-F6EECF244321}">
                <p14:modId xmlns:p14="http://schemas.microsoft.com/office/powerpoint/2010/main" val="3499521686"/>
              </p:ext>
            </p:extLst>
          </p:nvPr>
        </p:nvGraphicFramePr>
        <p:xfrm>
          <a:off x="1691680" y="1052736"/>
          <a:ext cx="1440160" cy="4680525"/>
        </p:xfrm>
        <a:graphic>
          <a:graphicData uri="http://schemas.openxmlformats.org/drawingml/2006/table">
            <a:tbl>
              <a:tblPr firstRow="1" bandRow="1">
                <a:tableStyleId>{5C22544A-7EE6-4342-B048-85BDC9FD1C3A}</a:tableStyleId>
              </a:tblPr>
              <a:tblGrid>
                <a:gridCol w="1440160"/>
              </a:tblGrid>
              <a:tr h="496107">
                <a:tc>
                  <a:txBody>
                    <a:bodyPr/>
                    <a:lstStyle/>
                    <a:p>
                      <a:pPr algn="ctr"/>
                      <a:r>
                        <a:rPr lang="sv-SE" dirty="0" smtClean="0"/>
                        <a:t>6 år</a:t>
                      </a:r>
                      <a:endParaRPr lang="sv-SE" dirty="0"/>
                    </a:p>
                  </a:txBody>
                  <a:tcPr/>
                </a:tc>
              </a:tr>
              <a:tr h="496102">
                <a:tc>
                  <a:txBody>
                    <a:bodyPr/>
                    <a:lstStyle/>
                    <a:p>
                      <a:pPr algn="ctr"/>
                      <a:r>
                        <a:rPr lang="sv-SE" dirty="0" smtClean="0"/>
                        <a:t>7 år</a:t>
                      </a:r>
                      <a:endParaRPr lang="sv-SE" dirty="0"/>
                    </a:p>
                  </a:txBody>
                  <a:tcPr/>
                </a:tc>
              </a:tr>
              <a:tr h="547438">
                <a:tc>
                  <a:txBody>
                    <a:bodyPr/>
                    <a:lstStyle/>
                    <a:p>
                      <a:pPr algn="ctr"/>
                      <a:r>
                        <a:rPr lang="sv-SE" dirty="0" smtClean="0"/>
                        <a:t>8 år</a:t>
                      </a:r>
                      <a:endParaRPr lang="sv-SE" dirty="0"/>
                    </a:p>
                  </a:txBody>
                  <a:tcPr/>
                </a:tc>
              </a:tr>
              <a:tr h="372406">
                <a:tc>
                  <a:txBody>
                    <a:bodyPr/>
                    <a:lstStyle/>
                    <a:p>
                      <a:pPr algn="ctr"/>
                      <a:r>
                        <a:rPr lang="sv-SE" dirty="0" smtClean="0"/>
                        <a:t>9 år</a:t>
                      </a:r>
                      <a:endParaRPr lang="sv-SE" dirty="0"/>
                    </a:p>
                  </a:txBody>
                  <a:tcPr/>
                </a:tc>
              </a:tr>
              <a:tr h="400818">
                <a:tc>
                  <a:txBody>
                    <a:bodyPr/>
                    <a:lstStyle/>
                    <a:p>
                      <a:pPr algn="ctr"/>
                      <a:r>
                        <a:rPr lang="sv-SE" dirty="0" smtClean="0"/>
                        <a:t>10 år</a:t>
                      </a:r>
                      <a:endParaRPr lang="sv-SE" dirty="0"/>
                    </a:p>
                  </a:txBody>
                  <a:tcPr/>
                </a:tc>
              </a:tr>
              <a:tr h="415046">
                <a:tc>
                  <a:txBody>
                    <a:bodyPr/>
                    <a:lstStyle/>
                    <a:p>
                      <a:pPr algn="ctr"/>
                      <a:r>
                        <a:rPr lang="sv-SE" dirty="0" smtClean="0"/>
                        <a:t>11 år</a:t>
                      </a:r>
                      <a:endParaRPr lang="sv-SE" dirty="0"/>
                    </a:p>
                  </a:txBody>
                  <a:tcPr/>
                </a:tc>
              </a:tr>
              <a:tr h="424690">
                <a:tc>
                  <a:txBody>
                    <a:bodyPr/>
                    <a:lstStyle/>
                    <a:p>
                      <a:pPr algn="ctr"/>
                      <a:r>
                        <a:rPr lang="sv-SE" dirty="0" smtClean="0"/>
                        <a:t>12 år</a:t>
                      </a:r>
                      <a:endParaRPr lang="sv-SE" dirty="0"/>
                    </a:p>
                  </a:txBody>
                  <a:tcPr/>
                </a:tc>
              </a:tr>
              <a:tr h="648491">
                <a:tc>
                  <a:txBody>
                    <a:bodyPr/>
                    <a:lstStyle/>
                    <a:p>
                      <a:pPr algn="ctr"/>
                      <a:r>
                        <a:rPr lang="sv-SE" dirty="0" smtClean="0"/>
                        <a:t>13 år</a:t>
                      </a:r>
                      <a:endParaRPr lang="sv-SE" dirty="0"/>
                    </a:p>
                  </a:txBody>
                  <a:tcPr/>
                </a:tc>
              </a:tr>
              <a:tr h="879427">
                <a:tc>
                  <a:txBody>
                    <a:bodyPr/>
                    <a:lstStyle/>
                    <a:p>
                      <a:pPr algn="ctr"/>
                      <a:r>
                        <a:rPr lang="sv-SE" dirty="0" smtClean="0"/>
                        <a:t>14 år</a:t>
                      </a:r>
                      <a:endParaRPr lang="sv-SE" dirty="0"/>
                    </a:p>
                  </a:txBody>
                  <a:tcPr/>
                </a:tc>
              </a:tr>
            </a:tbl>
          </a:graphicData>
        </a:graphic>
      </p:graphicFrame>
      <p:graphicFrame>
        <p:nvGraphicFramePr>
          <p:cNvPr id="5" name="Tabell 4"/>
          <p:cNvGraphicFramePr>
            <a:graphicFrameLocks noGrp="1"/>
          </p:cNvGraphicFramePr>
          <p:nvPr>
            <p:extLst>
              <p:ext uri="{D42A27DB-BD31-4B8C-83A1-F6EECF244321}">
                <p14:modId xmlns:p14="http://schemas.microsoft.com/office/powerpoint/2010/main" val="4210495106"/>
              </p:ext>
            </p:extLst>
          </p:nvPr>
        </p:nvGraphicFramePr>
        <p:xfrm>
          <a:off x="3203848" y="1017990"/>
          <a:ext cx="5188064" cy="4718262"/>
        </p:xfrm>
        <a:graphic>
          <a:graphicData uri="http://schemas.openxmlformats.org/drawingml/2006/table">
            <a:tbl>
              <a:tblPr firstRow="1" bandRow="1">
                <a:tableStyleId>{5C22544A-7EE6-4342-B048-85BDC9FD1C3A}</a:tableStyleId>
              </a:tblPr>
              <a:tblGrid>
                <a:gridCol w="5188064"/>
              </a:tblGrid>
              <a:tr h="1512169">
                <a:tc>
                  <a:txBody>
                    <a:bodyPr/>
                    <a:lstStyle/>
                    <a:p>
                      <a:r>
                        <a:rPr lang="sv-SE" sz="900" dirty="0" smtClean="0"/>
                        <a:t>Barn i dessa</a:t>
                      </a:r>
                      <a:r>
                        <a:rPr lang="sv-SE" sz="900" baseline="0" dirty="0" smtClean="0"/>
                        <a:t> åldrar älskar spel varför minst 50 % av träningen bör bestå av smålagsspel och lek (SVFF spela leka lär är en bra riktlinje)</a:t>
                      </a:r>
                    </a:p>
                    <a:p>
                      <a:endParaRPr lang="sv-SE" sz="900" baseline="0" dirty="0" smtClean="0"/>
                    </a:p>
                    <a:p>
                      <a:r>
                        <a:rPr lang="sv-SE" sz="900" baseline="0" dirty="0" smtClean="0"/>
                        <a:t>Barnen tillhör fortfarande egofasen och bollen bör vara i centrum med teknisk träning och bollen alltid vara med </a:t>
                      </a:r>
                    </a:p>
                    <a:p>
                      <a:endParaRPr lang="sv-SE" sz="900" baseline="0" dirty="0" smtClean="0"/>
                    </a:p>
                    <a:p>
                      <a:r>
                        <a:rPr lang="sv-SE" sz="900" baseline="0" dirty="0" smtClean="0"/>
                        <a:t>Andra börjar bli intressanta så att inta roller och positioner i förhållande till andra skall börja implementeras</a:t>
                      </a:r>
                    </a:p>
                    <a:p>
                      <a:endParaRPr lang="sv-SE" sz="900" baseline="0" dirty="0" smtClean="0"/>
                    </a:p>
                    <a:p>
                      <a:r>
                        <a:rPr lang="sv-SE" sz="900" baseline="0" dirty="0" smtClean="0"/>
                        <a:t>Bas motorikska egenskaper kopplat med boll skall tränas, att göra det rätt före fart är ledord </a:t>
                      </a:r>
                    </a:p>
                    <a:p>
                      <a:endParaRPr lang="sv-SE" sz="1200" baseline="0" dirty="0" smtClean="0"/>
                    </a:p>
                  </a:txBody>
                  <a:tcPr/>
                </a:tc>
              </a:tr>
              <a:tr h="1536171">
                <a:tc>
                  <a:txBody>
                    <a:bodyPr/>
                    <a:lstStyle/>
                    <a:p>
                      <a:r>
                        <a:rPr lang="sv-SE" sz="900" dirty="0" smtClean="0"/>
                        <a:t>Här startar den gyllene inlärningsåldern</a:t>
                      </a:r>
                      <a:r>
                        <a:rPr lang="sv-SE" sz="900" baseline="0" dirty="0" smtClean="0"/>
                        <a:t> och fotbollsspecifik funktionell  teknisk träning skall inledas</a:t>
                      </a:r>
                    </a:p>
                    <a:p>
                      <a:endParaRPr lang="sv-SE" sz="900" baseline="0" dirty="0" smtClean="0"/>
                    </a:p>
                    <a:p>
                      <a:r>
                        <a:rPr lang="sv-SE" sz="900" baseline="0" dirty="0" smtClean="0"/>
                        <a:t>Förutom passningsspelet bör 1 -1 situationer  tränas både offensivt och defensivt, även att skapa ett övertag i spelet defensivt och offensivt</a:t>
                      </a:r>
                    </a:p>
                    <a:p>
                      <a:endParaRPr lang="sv-SE" sz="900" baseline="0" dirty="0" smtClean="0"/>
                    </a:p>
                    <a:p>
                      <a:r>
                        <a:rPr lang="sv-SE" sz="900" baseline="0" dirty="0" smtClean="0"/>
                        <a:t>Använd smålagsspel för att träna taktiska färdigheter som bollinnehav, kombinationsspel, omställningar och avslut. Varje spelare bör rotera i minst två positioner för att inte bli för specialiserad tidigt</a:t>
                      </a:r>
                    </a:p>
                    <a:p>
                      <a:endParaRPr lang="sv-SE" sz="900" baseline="0" dirty="0" smtClean="0"/>
                    </a:p>
                    <a:p>
                      <a:r>
                        <a:rPr lang="sv-SE" sz="900" baseline="0" dirty="0" smtClean="0"/>
                        <a:t>Snabbhet, rörlighet, smidighet och koordination är mycket viktigt att vi jobbar med i denna ålder</a:t>
                      </a:r>
                    </a:p>
                    <a:p>
                      <a:endParaRPr lang="sv-SE" sz="900" dirty="0"/>
                    </a:p>
                  </a:txBody>
                  <a:tcPr/>
                </a:tc>
              </a:tr>
              <a:tr h="1536171">
                <a:tc>
                  <a:txBody>
                    <a:bodyPr/>
                    <a:lstStyle/>
                    <a:p>
                      <a:r>
                        <a:rPr lang="sv-SE" sz="900" dirty="0" smtClean="0"/>
                        <a:t>All typ av teknik skall tränas och lite större ytor med taktisk träning är</a:t>
                      </a:r>
                      <a:r>
                        <a:rPr lang="sv-SE" sz="900" baseline="0" dirty="0" smtClean="0"/>
                        <a:t> att föredra</a:t>
                      </a:r>
                    </a:p>
                    <a:p>
                      <a:endParaRPr lang="sv-SE" sz="900" baseline="0" dirty="0" smtClean="0"/>
                    </a:p>
                    <a:p>
                      <a:r>
                        <a:rPr lang="sv-SE" sz="900" baseline="0" dirty="0" smtClean="0"/>
                        <a:t>Preventiv träning och försiktighet är viktigt då spelarna genomgår många förändringar. Styrka och uthållighet skall dock ingå i den fysiska träningen men som sagt uppvärmning, nedvarvning och stretch  är viktigt. </a:t>
                      </a:r>
                    </a:p>
                    <a:p>
                      <a:endParaRPr lang="sv-SE" sz="900" baseline="0" dirty="0" smtClean="0"/>
                    </a:p>
                    <a:p>
                      <a:r>
                        <a:rPr lang="sv-SE" sz="900" baseline="0" dirty="0" smtClean="0"/>
                        <a:t>Disciplinfrågan är viktigt i dessa åldrar då spelaren lösgör sig och skapar en egen starkare identitet</a:t>
                      </a:r>
                      <a:endParaRPr lang="sv-SE" sz="900" dirty="0"/>
                    </a:p>
                  </a:txBody>
                  <a:tcPr/>
                </a:tc>
              </a:tr>
            </a:tbl>
          </a:graphicData>
        </a:graphic>
      </p:graphicFrame>
    </p:spTree>
    <p:extLst>
      <p:ext uri="{BB962C8B-B14F-4D97-AF65-F5344CB8AC3E}">
        <p14:creationId xmlns:p14="http://schemas.microsoft.com/office/powerpoint/2010/main" val="1057738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327016" y="616674"/>
            <a:ext cx="80648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Faser		Ålder		Tyngdpunkter baserat på åldersutveckling</a:t>
            </a:r>
            <a:endParaRPr lang="sv-SE" dirty="0">
              <a:solidFill>
                <a:schemeClr val="bg1"/>
              </a:solidFill>
            </a:endParaRPr>
          </a:p>
        </p:txBody>
      </p:sp>
      <p:graphicFrame>
        <p:nvGraphicFramePr>
          <p:cNvPr id="3" name="Tabell 2"/>
          <p:cNvGraphicFramePr>
            <a:graphicFrameLocks noGrp="1"/>
          </p:cNvGraphicFramePr>
          <p:nvPr>
            <p:extLst>
              <p:ext uri="{D42A27DB-BD31-4B8C-83A1-F6EECF244321}">
                <p14:modId xmlns:p14="http://schemas.microsoft.com/office/powerpoint/2010/main" val="3019666545"/>
              </p:ext>
            </p:extLst>
          </p:nvPr>
        </p:nvGraphicFramePr>
        <p:xfrm>
          <a:off x="327016" y="1052733"/>
          <a:ext cx="1361176" cy="4680523"/>
        </p:xfrm>
        <a:graphic>
          <a:graphicData uri="http://schemas.openxmlformats.org/drawingml/2006/table">
            <a:tbl>
              <a:tblPr firstRow="1" bandRow="1">
                <a:tableStyleId>{5C22544A-7EE6-4342-B048-85BDC9FD1C3A}</a:tableStyleId>
              </a:tblPr>
              <a:tblGrid>
                <a:gridCol w="1361176"/>
              </a:tblGrid>
              <a:tr h="2736307">
                <a:tc>
                  <a:txBody>
                    <a:bodyPr/>
                    <a:lstStyle/>
                    <a:p>
                      <a:pPr algn="ctr"/>
                      <a:endParaRPr lang="sv-SE" dirty="0" smtClean="0"/>
                    </a:p>
                    <a:p>
                      <a:pPr algn="ctr"/>
                      <a:endParaRPr lang="sv-SE" dirty="0" smtClean="0"/>
                    </a:p>
                    <a:p>
                      <a:pPr algn="ctr"/>
                      <a:r>
                        <a:rPr lang="sv-SE" dirty="0" smtClean="0"/>
                        <a:t>Avanserat</a:t>
                      </a:r>
                    </a:p>
                  </a:txBody>
                  <a:tcPr/>
                </a:tc>
              </a:tr>
              <a:tr h="1020397">
                <a:tc>
                  <a:txBody>
                    <a:bodyPr/>
                    <a:lstStyle/>
                    <a:p>
                      <a:pPr algn="ctr"/>
                      <a:endParaRPr lang="sv-SE" dirty="0" smtClean="0"/>
                    </a:p>
                    <a:p>
                      <a:pPr algn="ctr"/>
                      <a:r>
                        <a:rPr lang="sv-SE" dirty="0" smtClean="0"/>
                        <a:t>Specifikt</a:t>
                      </a:r>
                      <a:endParaRPr lang="sv-SE" dirty="0"/>
                    </a:p>
                  </a:txBody>
                  <a:tcPr/>
                </a:tc>
              </a:tr>
              <a:tr h="923819">
                <a:tc>
                  <a:txBody>
                    <a:bodyPr/>
                    <a:lstStyle/>
                    <a:p>
                      <a:pPr algn="ctr"/>
                      <a:endParaRPr lang="sv-SE" dirty="0" smtClean="0"/>
                    </a:p>
                    <a:p>
                      <a:pPr algn="ctr"/>
                      <a:r>
                        <a:rPr lang="sv-SE" dirty="0" smtClean="0"/>
                        <a:t>Prestation</a:t>
                      </a:r>
                      <a:endParaRPr lang="sv-SE" dirty="0"/>
                    </a:p>
                  </a:txBody>
                  <a:tcPr/>
                </a:tc>
              </a:tr>
            </a:tbl>
          </a:graphicData>
        </a:graphic>
      </p:graphicFrame>
      <p:graphicFrame>
        <p:nvGraphicFramePr>
          <p:cNvPr id="4" name="Tabell 3"/>
          <p:cNvGraphicFramePr>
            <a:graphicFrameLocks noGrp="1"/>
          </p:cNvGraphicFramePr>
          <p:nvPr>
            <p:extLst>
              <p:ext uri="{D42A27DB-BD31-4B8C-83A1-F6EECF244321}">
                <p14:modId xmlns:p14="http://schemas.microsoft.com/office/powerpoint/2010/main" val="3205469365"/>
              </p:ext>
            </p:extLst>
          </p:nvPr>
        </p:nvGraphicFramePr>
        <p:xfrm>
          <a:off x="1691680" y="1052733"/>
          <a:ext cx="1512168" cy="4680522"/>
        </p:xfrm>
        <a:graphic>
          <a:graphicData uri="http://schemas.openxmlformats.org/drawingml/2006/table">
            <a:tbl>
              <a:tblPr firstRow="1" bandRow="1">
                <a:tableStyleId>{5C22544A-7EE6-4342-B048-85BDC9FD1C3A}</a:tableStyleId>
              </a:tblPr>
              <a:tblGrid>
                <a:gridCol w="1512168"/>
              </a:tblGrid>
              <a:tr h="668646">
                <a:tc>
                  <a:txBody>
                    <a:bodyPr/>
                    <a:lstStyle/>
                    <a:p>
                      <a:pPr algn="ctr"/>
                      <a:r>
                        <a:rPr lang="sv-SE" dirty="0" smtClean="0"/>
                        <a:t>15 år</a:t>
                      </a:r>
                      <a:endParaRPr lang="sv-SE" dirty="0"/>
                    </a:p>
                  </a:txBody>
                  <a:tcPr/>
                </a:tc>
              </a:tr>
              <a:tr h="668646">
                <a:tc>
                  <a:txBody>
                    <a:bodyPr/>
                    <a:lstStyle/>
                    <a:p>
                      <a:pPr algn="ctr"/>
                      <a:r>
                        <a:rPr lang="sv-SE" dirty="0" smtClean="0"/>
                        <a:t>16</a:t>
                      </a:r>
                      <a:r>
                        <a:rPr lang="sv-SE" baseline="0" dirty="0" smtClean="0"/>
                        <a:t> år</a:t>
                      </a:r>
                      <a:endParaRPr lang="sv-SE" dirty="0"/>
                    </a:p>
                  </a:txBody>
                  <a:tcPr/>
                </a:tc>
              </a:tr>
              <a:tr h="668646">
                <a:tc>
                  <a:txBody>
                    <a:bodyPr/>
                    <a:lstStyle/>
                    <a:p>
                      <a:pPr algn="ctr"/>
                      <a:r>
                        <a:rPr lang="sv-SE" dirty="0" smtClean="0"/>
                        <a:t>17 år</a:t>
                      </a:r>
                      <a:endParaRPr lang="sv-SE" dirty="0"/>
                    </a:p>
                  </a:txBody>
                  <a:tcPr/>
                </a:tc>
              </a:tr>
              <a:tr h="668646">
                <a:tc>
                  <a:txBody>
                    <a:bodyPr/>
                    <a:lstStyle/>
                    <a:p>
                      <a:pPr algn="ctr"/>
                      <a:r>
                        <a:rPr lang="sv-SE" dirty="0" smtClean="0"/>
                        <a:t>18 år</a:t>
                      </a:r>
                      <a:endParaRPr lang="sv-SE" dirty="0"/>
                    </a:p>
                  </a:txBody>
                  <a:tcPr/>
                </a:tc>
              </a:tr>
              <a:tr h="668646">
                <a:tc>
                  <a:txBody>
                    <a:bodyPr/>
                    <a:lstStyle/>
                    <a:p>
                      <a:pPr algn="ctr"/>
                      <a:r>
                        <a:rPr lang="sv-SE" dirty="0" smtClean="0"/>
                        <a:t>19 år</a:t>
                      </a:r>
                      <a:endParaRPr lang="sv-SE" dirty="0"/>
                    </a:p>
                  </a:txBody>
                  <a:tcPr/>
                </a:tc>
              </a:tr>
              <a:tr h="668646">
                <a:tc>
                  <a:txBody>
                    <a:bodyPr/>
                    <a:lstStyle/>
                    <a:p>
                      <a:pPr algn="ctr"/>
                      <a:r>
                        <a:rPr lang="sv-SE" dirty="0" smtClean="0"/>
                        <a:t>20 år </a:t>
                      </a:r>
                      <a:endParaRPr lang="sv-SE" dirty="0"/>
                    </a:p>
                  </a:txBody>
                  <a:tcPr/>
                </a:tc>
              </a:tr>
              <a:tr h="668646">
                <a:tc>
                  <a:txBody>
                    <a:bodyPr/>
                    <a:lstStyle/>
                    <a:p>
                      <a:pPr algn="ctr"/>
                      <a:r>
                        <a:rPr lang="sv-SE" dirty="0" smtClean="0"/>
                        <a:t>Senior</a:t>
                      </a:r>
                      <a:endParaRPr lang="sv-SE" dirty="0"/>
                    </a:p>
                  </a:txBody>
                  <a:tcPr/>
                </a:tc>
              </a:tr>
            </a:tbl>
          </a:graphicData>
        </a:graphic>
      </p:graphicFrame>
      <p:graphicFrame>
        <p:nvGraphicFramePr>
          <p:cNvPr id="5" name="Tabell 4"/>
          <p:cNvGraphicFramePr>
            <a:graphicFrameLocks noGrp="1"/>
          </p:cNvGraphicFramePr>
          <p:nvPr>
            <p:extLst>
              <p:ext uri="{D42A27DB-BD31-4B8C-83A1-F6EECF244321}">
                <p14:modId xmlns:p14="http://schemas.microsoft.com/office/powerpoint/2010/main" val="878044880"/>
              </p:ext>
            </p:extLst>
          </p:nvPr>
        </p:nvGraphicFramePr>
        <p:xfrm>
          <a:off x="3203848" y="1052735"/>
          <a:ext cx="5040560" cy="4680521"/>
        </p:xfrm>
        <a:graphic>
          <a:graphicData uri="http://schemas.openxmlformats.org/drawingml/2006/table">
            <a:tbl>
              <a:tblPr firstRow="1" bandRow="1">
                <a:tableStyleId>{5C22544A-7EE6-4342-B048-85BDC9FD1C3A}</a:tableStyleId>
              </a:tblPr>
              <a:tblGrid>
                <a:gridCol w="5040560"/>
              </a:tblGrid>
              <a:tr h="2372849">
                <a:tc>
                  <a:txBody>
                    <a:bodyPr/>
                    <a:lstStyle/>
                    <a:p>
                      <a:r>
                        <a:rPr lang="sv-SE" sz="1200" b="0" dirty="0" smtClean="0"/>
                        <a:t>Taktisk träning med smålagsspel är mycket viktigt i denna</a:t>
                      </a:r>
                      <a:r>
                        <a:rPr lang="sv-SE" sz="1200" b="0" baseline="0" dirty="0" smtClean="0"/>
                        <a:t> åldersgrupp, försök kombinera de två. Anfall och försvarsprinciper bör vara med i all träning. Taktiska delar är farten i spelet, omställningar, kontringar, avslut i sista tredjedelen och press spelet </a:t>
                      </a:r>
                    </a:p>
                    <a:p>
                      <a:endParaRPr lang="sv-SE" sz="1200" b="0" baseline="0" dirty="0" smtClean="0"/>
                    </a:p>
                    <a:p>
                      <a:r>
                        <a:rPr lang="sv-SE" sz="1200" b="0" baseline="0" dirty="0" smtClean="0"/>
                        <a:t>Tekniken handlar om precision och fart i passningar och avslut. I denna åldern kan vi börja träna positionsanpassat helst i teknikövningarna</a:t>
                      </a:r>
                    </a:p>
                    <a:p>
                      <a:endParaRPr lang="sv-SE" sz="1200" b="0" baseline="0" dirty="0" smtClean="0"/>
                    </a:p>
                    <a:p>
                      <a:r>
                        <a:rPr lang="sv-SE" sz="1200" b="0" baseline="0" dirty="0" smtClean="0"/>
                        <a:t>I denna ålder bör vi metodiskt och veckovis jobba med fysiska aspekter som kondition, sprintuthållighet, styrka och sprints.</a:t>
                      </a:r>
                    </a:p>
                    <a:p>
                      <a:endParaRPr lang="sv-SE" sz="1200" b="0" baseline="0" dirty="0" smtClean="0"/>
                    </a:p>
                    <a:p>
                      <a:r>
                        <a:rPr lang="sv-SE" sz="1200" b="0" baseline="0" dirty="0" smtClean="0"/>
                        <a:t>Koncentration, lagkänsla, passion är några ledord för denna ålder. I träningen bör vi metodiskt jobba med tävlingsmoment. </a:t>
                      </a:r>
                      <a:endParaRPr lang="sv-SE" sz="1200" b="0" dirty="0"/>
                    </a:p>
                  </a:txBody>
                  <a:tcPr/>
                </a:tc>
              </a:tr>
              <a:tr h="1502752">
                <a:tc>
                  <a:txBody>
                    <a:bodyPr/>
                    <a:lstStyle/>
                    <a:p>
                      <a:r>
                        <a:rPr lang="sv-SE" sz="1600" dirty="0" smtClean="0"/>
                        <a:t>All taktisk träning bör regelbundet ingå i träningen, även fasta situationer</a:t>
                      </a:r>
                    </a:p>
                    <a:p>
                      <a:r>
                        <a:rPr lang="sv-SE" sz="1600" dirty="0" smtClean="0"/>
                        <a:t>Träningen bör tekniskt</a:t>
                      </a:r>
                      <a:r>
                        <a:rPr lang="sv-SE" sz="1600" baseline="0" dirty="0" smtClean="0"/>
                        <a:t> och fysiskt bygga på explosiva snabba moment och rörelser</a:t>
                      </a:r>
                      <a:endParaRPr lang="sv-SE" sz="1600" dirty="0"/>
                    </a:p>
                  </a:txBody>
                  <a:tcPr/>
                </a:tc>
              </a:tr>
              <a:tr h="708889">
                <a:tc>
                  <a:txBody>
                    <a:bodyPr/>
                    <a:lstStyle/>
                    <a:p>
                      <a:r>
                        <a:rPr lang="sv-SE" sz="1400" dirty="0" smtClean="0"/>
                        <a:t>Träningsmetodiken bör anpassas till den nivå vi befinner oss i</a:t>
                      </a:r>
                      <a:r>
                        <a:rPr lang="sv-SE" sz="1400" baseline="0" dirty="0" smtClean="0"/>
                        <a:t> där pragmatiskt tänkande skall gå hand i hand med utvecklingstänk</a:t>
                      </a:r>
                      <a:endParaRPr lang="sv-SE" sz="1400" dirty="0"/>
                    </a:p>
                  </a:txBody>
                  <a:tcPr/>
                </a:tc>
              </a:tr>
            </a:tbl>
          </a:graphicData>
        </a:graphic>
      </p:graphicFrame>
    </p:spTree>
    <p:extLst>
      <p:ext uri="{BB962C8B-B14F-4D97-AF65-F5344CB8AC3E}">
        <p14:creationId xmlns:p14="http://schemas.microsoft.com/office/powerpoint/2010/main" val="30204889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323528" y="56591"/>
            <a:ext cx="8709480"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Träningsinnehåll uppdelat från ålder: Taktiskt</a:t>
            </a:r>
            <a:endParaRPr lang="sv-SE" dirty="0">
              <a:solidFill>
                <a:schemeClr val="bg1"/>
              </a:solidFill>
            </a:endParaRPr>
          </a:p>
        </p:txBody>
      </p:sp>
      <p:graphicFrame>
        <p:nvGraphicFramePr>
          <p:cNvPr id="3" name="Tabell 2"/>
          <p:cNvGraphicFramePr>
            <a:graphicFrameLocks noGrp="1"/>
          </p:cNvGraphicFramePr>
          <p:nvPr>
            <p:extLst>
              <p:ext uri="{D42A27DB-BD31-4B8C-83A1-F6EECF244321}">
                <p14:modId xmlns:p14="http://schemas.microsoft.com/office/powerpoint/2010/main" val="368873964"/>
              </p:ext>
            </p:extLst>
          </p:nvPr>
        </p:nvGraphicFramePr>
        <p:xfrm>
          <a:off x="327016" y="836712"/>
          <a:ext cx="2002074" cy="579651"/>
        </p:xfrm>
        <a:graphic>
          <a:graphicData uri="http://schemas.openxmlformats.org/drawingml/2006/table">
            <a:tbl>
              <a:tblPr firstRow="1" bandRow="1">
                <a:tableStyleId>{5C22544A-7EE6-4342-B048-85BDC9FD1C3A}</a:tableStyleId>
              </a:tblPr>
              <a:tblGrid>
                <a:gridCol w="2002074"/>
              </a:tblGrid>
              <a:tr h="579651">
                <a:tc>
                  <a:txBody>
                    <a:bodyPr/>
                    <a:lstStyle/>
                    <a:p>
                      <a:pPr algn="ctr"/>
                      <a:r>
                        <a:rPr lang="sv-SE" sz="2400" dirty="0" smtClean="0"/>
                        <a:t>Taktiskt</a:t>
                      </a:r>
                      <a:endParaRPr lang="sv-SE" sz="2400" dirty="0"/>
                    </a:p>
                  </a:txBody>
                  <a:tcPr/>
                </a:tc>
              </a:tr>
            </a:tbl>
          </a:graphicData>
        </a:graphic>
      </p:graphicFrame>
      <p:graphicFrame>
        <p:nvGraphicFramePr>
          <p:cNvPr id="4" name="Tabell 3"/>
          <p:cNvGraphicFramePr>
            <a:graphicFrameLocks noGrp="1"/>
          </p:cNvGraphicFramePr>
          <p:nvPr>
            <p:extLst>
              <p:ext uri="{D42A27DB-BD31-4B8C-83A1-F6EECF244321}">
                <p14:modId xmlns:p14="http://schemas.microsoft.com/office/powerpoint/2010/main" val="3508458173"/>
              </p:ext>
            </p:extLst>
          </p:nvPr>
        </p:nvGraphicFramePr>
        <p:xfrm>
          <a:off x="327016" y="1412776"/>
          <a:ext cx="572576" cy="2952328"/>
        </p:xfrm>
        <a:graphic>
          <a:graphicData uri="http://schemas.openxmlformats.org/drawingml/2006/table">
            <a:tbl>
              <a:tblPr firstRow="1" bandRow="1">
                <a:tableStyleId>{5C22544A-7EE6-4342-B048-85BDC9FD1C3A}</a:tableStyleId>
              </a:tblPr>
              <a:tblGrid>
                <a:gridCol w="572576"/>
              </a:tblGrid>
              <a:tr h="2952328">
                <a:tc>
                  <a:txBody>
                    <a:bodyPr/>
                    <a:lstStyle/>
                    <a:p>
                      <a:r>
                        <a:rPr lang="sv-SE" sz="1600" dirty="0" smtClean="0"/>
                        <a:t>offensivt</a:t>
                      </a:r>
                      <a:endParaRPr lang="sv-SE" sz="1600" dirty="0"/>
                    </a:p>
                  </a:txBody>
                  <a:tcPr vert="wordArtVert"/>
                </a:tc>
              </a:tr>
            </a:tbl>
          </a:graphicData>
        </a:graphic>
      </p:graphicFrame>
      <p:graphicFrame>
        <p:nvGraphicFramePr>
          <p:cNvPr id="5" name="Tabell 4"/>
          <p:cNvGraphicFramePr>
            <a:graphicFrameLocks noGrp="1"/>
          </p:cNvGraphicFramePr>
          <p:nvPr>
            <p:extLst>
              <p:ext uri="{D42A27DB-BD31-4B8C-83A1-F6EECF244321}">
                <p14:modId xmlns:p14="http://schemas.microsoft.com/office/powerpoint/2010/main" val="1375978676"/>
              </p:ext>
            </p:extLst>
          </p:nvPr>
        </p:nvGraphicFramePr>
        <p:xfrm>
          <a:off x="327016" y="4365104"/>
          <a:ext cx="572576" cy="2376264"/>
        </p:xfrm>
        <a:graphic>
          <a:graphicData uri="http://schemas.openxmlformats.org/drawingml/2006/table">
            <a:tbl>
              <a:tblPr firstRow="1" bandRow="1">
                <a:tableStyleId>{5C22544A-7EE6-4342-B048-85BDC9FD1C3A}</a:tableStyleId>
              </a:tblPr>
              <a:tblGrid>
                <a:gridCol w="572576"/>
              </a:tblGrid>
              <a:tr h="2376264">
                <a:tc>
                  <a:txBody>
                    <a:bodyPr/>
                    <a:lstStyle/>
                    <a:p>
                      <a:r>
                        <a:rPr lang="sv-SE" sz="1400" dirty="0" smtClean="0"/>
                        <a:t>Defensivt</a:t>
                      </a:r>
                      <a:endParaRPr lang="sv-SE" sz="1400" dirty="0"/>
                    </a:p>
                  </a:txBody>
                  <a:tcPr vert="wordArtVert"/>
                </a:tc>
              </a:tr>
            </a:tbl>
          </a:graphicData>
        </a:graphic>
      </p:graphicFrame>
      <p:graphicFrame>
        <p:nvGraphicFramePr>
          <p:cNvPr id="6" name="Tabell 5"/>
          <p:cNvGraphicFramePr>
            <a:graphicFrameLocks noGrp="1"/>
          </p:cNvGraphicFramePr>
          <p:nvPr>
            <p:extLst>
              <p:ext uri="{D42A27DB-BD31-4B8C-83A1-F6EECF244321}">
                <p14:modId xmlns:p14="http://schemas.microsoft.com/office/powerpoint/2010/main" val="2542963967"/>
              </p:ext>
            </p:extLst>
          </p:nvPr>
        </p:nvGraphicFramePr>
        <p:xfrm>
          <a:off x="899592" y="1412776"/>
          <a:ext cx="1440160" cy="2952328"/>
        </p:xfrm>
        <a:graphic>
          <a:graphicData uri="http://schemas.openxmlformats.org/drawingml/2006/table">
            <a:tbl>
              <a:tblPr firstRow="1" bandRow="1">
                <a:tableStyleId>{5C22544A-7EE6-4342-B048-85BDC9FD1C3A}</a:tableStyleId>
              </a:tblPr>
              <a:tblGrid>
                <a:gridCol w="1440160"/>
              </a:tblGrid>
              <a:tr h="369041">
                <a:tc>
                  <a:txBody>
                    <a:bodyPr/>
                    <a:lstStyle/>
                    <a:p>
                      <a:r>
                        <a:rPr lang="sv-SE" sz="1400" b="0" dirty="0" smtClean="0">
                          <a:solidFill>
                            <a:schemeClr val="tx1"/>
                          </a:solidFill>
                        </a:rPr>
                        <a:t>Anfalls</a:t>
                      </a:r>
                      <a:r>
                        <a:rPr lang="sv-SE" sz="1400" b="0" baseline="0" dirty="0" smtClean="0">
                          <a:solidFill>
                            <a:schemeClr val="tx1"/>
                          </a:solidFill>
                        </a:rPr>
                        <a:t>principer</a:t>
                      </a:r>
                      <a:endParaRPr lang="sv-SE" sz="1400" b="0" dirty="0">
                        <a:solidFill>
                          <a:schemeClr val="tx1"/>
                        </a:solidFill>
                      </a:endParaRPr>
                    </a:p>
                  </a:txBody>
                  <a:tcPr>
                    <a:solidFill>
                      <a:schemeClr val="tx1">
                        <a:lumMod val="65000"/>
                        <a:lumOff val="35000"/>
                      </a:schemeClr>
                    </a:solidFill>
                  </a:tcPr>
                </a:tc>
              </a:tr>
              <a:tr h="369041">
                <a:tc>
                  <a:txBody>
                    <a:bodyPr/>
                    <a:lstStyle/>
                    <a:p>
                      <a:r>
                        <a:rPr lang="sv-SE" sz="1600" dirty="0" smtClean="0"/>
                        <a:t>Possession</a:t>
                      </a:r>
                      <a:endParaRPr lang="sv-SE" sz="1600" dirty="0"/>
                    </a:p>
                  </a:txBody>
                  <a:tcPr>
                    <a:solidFill>
                      <a:schemeClr val="tx1">
                        <a:lumMod val="65000"/>
                        <a:lumOff val="35000"/>
                      </a:schemeClr>
                    </a:solidFill>
                  </a:tcPr>
                </a:tc>
              </a:tr>
              <a:tr h="369041">
                <a:tc>
                  <a:txBody>
                    <a:bodyPr/>
                    <a:lstStyle/>
                    <a:p>
                      <a:r>
                        <a:rPr lang="sv-SE" sz="1600" dirty="0" smtClean="0"/>
                        <a:t>Omställningar</a:t>
                      </a:r>
                      <a:endParaRPr lang="sv-SE" sz="1600" dirty="0"/>
                    </a:p>
                  </a:txBody>
                  <a:tcPr>
                    <a:solidFill>
                      <a:schemeClr val="tx1">
                        <a:lumMod val="65000"/>
                        <a:lumOff val="35000"/>
                      </a:schemeClr>
                    </a:solidFill>
                  </a:tcPr>
                </a:tc>
              </a:tr>
              <a:tr h="369041">
                <a:tc>
                  <a:txBody>
                    <a:bodyPr/>
                    <a:lstStyle/>
                    <a:p>
                      <a:r>
                        <a:rPr lang="sv-SE" sz="1600" dirty="0" smtClean="0"/>
                        <a:t>Kombinationer</a:t>
                      </a:r>
                      <a:endParaRPr lang="sv-SE" sz="1600" dirty="0"/>
                    </a:p>
                  </a:txBody>
                  <a:tcPr>
                    <a:solidFill>
                      <a:schemeClr val="tx1">
                        <a:lumMod val="65000"/>
                        <a:lumOff val="35000"/>
                      </a:schemeClr>
                    </a:solidFill>
                  </a:tcPr>
                </a:tc>
              </a:tr>
              <a:tr h="369041">
                <a:tc>
                  <a:txBody>
                    <a:bodyPr/>
                    <a:lstStyle/>
                    <a:p>
                      <a:r>
                        <a:rPr lang="sv-SE" sz="1600" dirty="0" smtClean="0"/>
                        <a:t>Vändningar </a:t>
                      </a:r>
                      <a:endParaRPr lang="sv-SE" sz="1600" dirty="0"/>
                    </a:p>
                  </a:txBody>
                  <a:tcPr>
                    <a:solidFill>
                      <a:schemeClr val="tx1">
                        <a:lumMod val="65000"/>
                        <a:lumOff val="35000"/>
                      </a:schemeClr>
                    </a:solidFill>
                  </a:tcPr>
                </a:tc>
              </a:tr>
              <a:tr h="369041">
                <a:tc>
                  <a:txBody>
                    <a:bodyPr/>
                    <a:lstStyle/>
                    <a:p>
                      <a:r>
                        <a:rPr lang="sv-SE" sz="1600" dirty="0" smtClean="0"/>
                        <a:t>Kontringar</a:t>
                      </a:r>
                      <a:endParaRPr lang="sv-SE" sz="1600" dirty="0"/>
                    </a:p>
                  </a:txBody>
                  <a:tcPr>
                    <a:solidFill>
                      <a:schemeClr val="tx1">
                        <a:lumMod val="65000"/>
                        <a:lumOff val="35000"/>
                      </a:schemeClr>
                    </a:solidFill>
                  </a:tcPr>
                </a:tc>
              </a:tr>
              <a:tr h="369041">
                <a:tc>
                  <a:txBody>
                    <a:bodyPr/>
                    <a:lstStyle/>
                    <a:p>
                      <a:r>
                        <a:rPr lang="sv-SE" sz="1600" dirty="0" smtClean="0"/>
                        <a:t>Avslutfasen</a:t>
                      </a:r>
                      <a:endParaRPr lang="sv-SE" dirty="0"/>
                    </a:p>
                  </a:txBody>
                  <a:tcPr>
                    <a:solidFill>
                      <a:schemeClr val="tx1">
                        <a:lumMod val="65000"/>
                        <a:lumOff val="35000"/>
                      </a:schemeClr>
                    </a:solidFill>
                  </a:tcPr>
                </a:tc>
              </a:tr>
              <a:tr h="369041">
                <a:tc>
                  <a:txBody>
                    <a:bodyPr/>
                    <a:lstStyle/>
                    <a:p>
                      <a:r>
                        <a:rPr lang="sv-SE" sz="1600" dirty="0" smtClean="0"/>
                        <a:t>Spel från</a:t>
                      </a:r>
                      <a:r>
                        <a:rPr lang="sv-SE" sz="1600" baseline="0" dirty="0" smtClean="0"/>
                        <a:t> mv</a:t>
                      </a:r>
                      <a:endParaRPr lang="sv-SE" sz="1600" dirty="0"/>
                    </a:p>
                  </a:txBody>
                  <a:tcPr>
                    <a:solidFill>
                      <a:schemeClr val="tx1">
                        <a:lumMod val="65000"/>
                        <a:lumOff val="35000"/>
                      </a:schemeClr>
                    </a:solidFill>
                  </a:tcPr>
                </a:tc>
              </a:tr>
            </a:tbl>
          </a:graphicData>
        </a:graphic>
      </p:graphicFrame>
      <p:graphicFrame>
        <p:nvGraphicFramePr>
          <p:cNvPr id="7" name="Tabell 6"/>
          <p:cNvGraphicFramePr>
            <a:graphicFrameLocks noGrp="1"/>
          </p:cNvGraphicFramePr>
          <p:nvPr>
            <p:extLst>
              <p:ext uri="{D42A27DB-BD31-4B8C-83A1-F6EECF244321}">
                <p14:modId xmlns:p14="http://schemas.microsoft.com/office/powerpoint/2010/main" val="435868957"/>
              </p:ext>
            </p:extLst>
          </p:nvPr>
        </p:nvGraphicFramePr>
        <p:xfrm>
          <a:off x="899592" y="4365104"/>
          <a:ext cx="1440160" cy="2376265"/>
        </p:xfrm>
        <a:graphic>
          <a:graphicData uri="http://schemas.openxmlformats.org/drawingml/2006/table">
            <a:tbl>
              <a:tblPr firstRow="1" bandRow="1">
                <a:tableStyleId>{5C22544A-7EE6-4342-B048-85BDC9FD1C3A}</a:tableStyleId>
              </a:tblPr>
              <a:tblGrid>
                <a:gridCol w="1440160"/>
              </a:tblGrid>
              <a:tr h="475253">
                <a:tc>
                  <a:txBody>
                    <a:bodyPr/>
                    <a:lstStyle/>
                    <a:p>
                      <a:r>
                        <a:rPr lang="sv-SE" sz="1400" b="0" dirty="0" smtClean="0">
                          <a:solidFill>
                            <a:schemeClr val="tx1"/>
                          </a:solidFill>
                        </a:rPr>
                        <a:t>Försvarsprinciper</a:t>
                      </a:r>
                      <a:endParaRPr lang="sv-SE" sz="1600" b="0" dirty="0">
                        <a:solidFill>
                          <a:schemeClr val="tx1"/>
                        </a:solidFill>
                      </a:endParaRPr>
                    </a:p>
                  </a:txBody>
                  <a:tcPr>
                    <a:solidFill>
                      <a:schemeClr val="tx1">
                        <a:lumMod val="65000"/>
                        <a:lumOff val="35000"/>
                      </a:schemeClr>
                    </a:solidFill>
                  </a:tcPr>
                </a:tc>
              </a:tr>
              <a:tr h="475253">
                <a:tc>
                  <a:txBody>
                    <a:bodyPr/>
                    <a:lstStyle/>
                    <a:p>
                      <a:r>
                        <a:rPr lang="sv-SE" sz="1400" dirty="0" smtClean="0">
                          <a:solidFill>
                            <a:schemeClr val="tx1"/>
                          </a:solidFill>
                        </a:rPr>
                        <a:t>Zonförsvar</a:t>
                      </a:r>
                      <a:endParaRPr lang="sv-SE" sz="1400" dirty="0">
                        <a:solidFill>
                          <a:schemeClr val="tx1"/>
                        </a:solidFill>
                      </a:endParaRPr>
                    </a:p>
                  </a:txBody>
                  <a:tcPr>
                    <a:solidFill>
                      <a:schemeClr val="tx1">
                        <a:lumMod val="65000"/>
                        <a:lumOff val="35000"/>
                      </a:schemeClr>
                    </a:solidFill>
                  </a:tcPr>
                </a:tc>
              </a:tr>
              <a:tr h="475253">
                <a:tc>
                  <a:txBody>
                    <a:bodyPr/>
                    <a:lstStyle/>
                    <a:p>
                      <a:r>
                        <a:rPr lang="sv-SE" sz="1600" dirty="0" smtClean="0">
                          <a:solidFill>
                            <a:schemeClr val="tx1"/>
                          </a:solidFill>
                        </a:rPr>
                        <a:t>Press</a:t>
                      </a:r>
                      <a:endParaRPr lang="sv-SE" sz="1600" dirty="0">
                        <a:solidFill>
                          <a:schemeClr val="tx1"/>
                        </a:solidFill>
                      </a:endParaRPr>
                    </a:p>
                  </a:txBody>
                  <a:tcPr>
                    <a:solidFill>
                      <a:schemeClr val="tx1">
                        <a:lumMod val="65000"/>
                        <a:lumOff val="35000"/>
                      </a:schemeClr>
                    </a:solidFill>
                  </a:tcPr>
                </a:tc>
              </a:tr>
              <a:tr h="475253">
                <a:tc>
                  <a:txBody>
                    <a:bodyPr/>
                    <a:lstStyle/>
                    <a:p>
                      <a:r>
                        <a:rPr lang="sv-SE" sz="1400" dirty="0" smtClean="0">
                          <a:solidFill>
                            <a:schemeClr val="tx1"/>
                          </a:solidFill>
                        </a:rPr>
                        <a:t>Vila</a:t>
                      </a:r>
                      <a:r>
                        <a:rPr lang="sv-SE" sz="1400" baseline="0" dirty="0" smtClean="0">
                          <a:solidFill>
                            <a:schemeClr val="tx1"/>
                          </a:solidFill>
                        </a:rPr>
                        <a:t> i spelet</a:t>
                      </a:r>
                      <a:endParaRPr lang="sv-SE" sz="1400" dirty="0">
                        <a:solidFill>
                          <a:schemeClr val="tx1"/>
                        </a:solidFill>
                      </a:endParaRPr>
                    </a:p>
                  </a:txBody>
                  <a:tcPr>
                    <a:solidFill>
                      <a:schemeClr val="tx1">
                        <a:lumMod val="65000"/>
                        <a:lumOff val="35000"/>
                      </a:schemeClr>
                    </a:solidFill>
                  </a:tcPr>
                </a:tc>
              </a:tr>
              <a:tr h="475253">
                <a:tc>
                  <a:txBody>
                    <a:bodyPr/>
                    <a:lstStyle/>
                    <a:p>
                      <a:r>
                        <a:rPr lang="sv-SE" sz="1400" dirty="0" smtClean="0">
                          <a:solidFill>
                            <a:schemeClr val="tx1"/>
                          </a:solidFill>
                        </a:rPr>
                        <a:t>Kompakthet</a:t>
                      </a:r>
                      <a:endParaRPr lang="sv-SE" sz="1400" dirty="0">
                        <a:solidFill>
                          <a:schemeClr val="tx1"/>
                        </a:solidFill>
                      </a:endParaRPr>
                    </a:p>
                  </a:txBody>
                  <a:tcPr>
                    <a:solidFill>
                      <a:schemeClr val="tx1">
                        <a:lumMod val="65000"/>
                        <a:lumOff val="35000"/>
                      </a:schemeClr>
                    </a:solidFill>
                  </a:tcPr>
                </a:tc>
              </a:tr>
            </a:tbl>
          </a:graphicData>
        </a:graphic>
      </p:graphicFrame>
      <p:graphicFrame>
        <p:nvGraphicFramePr>
          <p:cNvPr id="8" name="Tabell 7"/>
          <p:cNvGraphicFramePr>
            <a:graphicFrameLocks noGrp="1"/>
          </p:cNvGraphicFramePr>
          <p:nvPr>
            <p:extLst>
              <p:ext uri="{D42A27DB-BD31-4B8C-83A1-F6EECF244321}">
                <p14:modId xmlns:p14="http://schemas.microsoft.com/office/powerpoint/2010/main" val="2412310795"/>
              </p:ext>
            </p:extLst>
          </p:nvPr>
        </p:nvGraphicFramePr>
        <p:xfrm>
          <a:off x="2339752" y="836713"/>
          <a:ext cx="4248470" cy="576064"/>
        </p:xfrm>
        <a:graphic>
          <a:graphicData uri="http://schemas.openxmlformats.org/drawingml/2006/table">
            <a:tbl>
              <a:tblPr firstRow="1" bandRow="1">
                <a:tableStyleId>{5C22544A-7EE6-4342-B048-85BDC9FD1C3A}</a:tableStyleId>
              </a:tblPr>
              <a:tblGrid>
                <a:gridCol w="424847"/>
                <a:gridCol w="439249"/>
                <a:gridCol w="432048"/>
                <a:gridCol w="432048"/>
                <a:gridCol w="360040"/>
                <a:gridCol w="460850"/>
                <a:gridCol w="424847"/>
                <a:gridCol w="424847"/>
                <a:gridCol w="424847"/>
                <a:gridCol w="424847"/>
              </a:tblGrid>
              <a:tr h="576064">
                <a:tc>
                  <a:txBody>
                    <a:bodyPr/>
                    <a:lstStyle/>
                    <a:p>
                      <a:pPr algn="ctr"/>
                      <a:r>
                        <a:rPr lang="sv-SE" sz="1200" dirty="0" smtClean="0"/>
                        <a:t>6</a:t>
                      </a:r>
                      <a:endParaRPr lang="sv-SE" sz="1200" dirty="0"/>
                    </a:p>
                  </a:txBody>
                  <a:tcPr/>
                </a:tc>
                <a:tc>
                  <a:txBody>
                    <a:bodyPr/>
                    <a:lstStyle/>
                    <a:p>
                      <a:r>
                        <a:rPr lang="sv-SE" sz="1200" dirty="0" smtClean="0"/>
                        <a:t>7</a:t>
                      </a:r>
                      <a:endParaRPr lang="sv-SE" sz="1200" dirty="0"/>
                    </a:p>
                  </a:txBody>
                  <a:tcPr/>
                </a:tc>
                <a:tc>
                  <a:txBody>
                    <a:bodyPr/>
                    <a:lstStyle/>
                    <a:p>
                      <a:r>
                        <a:rPr lang="sv-SE" sz="1200" dirty="0" smtClean="0"/>
                        <a:t>8</a:t>
                      </a:r>
                      <a:endParaRPr lang="sv-SE" sz="1200" dirty="0"/>
                    </a:p>
                  </a:txBody>
                  <a:tcPr/>
                </a:tc>
                <a:tc>
                  <a:txBody>
                    <a:bodyPr/>
                    <a:lstStyle/>
                    <a:p>
                      <a:r>
                        <a:rPr lang="sv-SE" sz="1200" dirty="0" smtClean="0"/>
                        <a:t>9</a:t>
                      </a:r>
                      <a:endParaRPr lang="sv-SE" sz="1200" dirty="0"/>
                    </a:p>
                  </a:txBody>
                  <a:tcPr/>
                </a:tc>
                <a:tc>
                  <a:txBody>
                    <a:bodyPr/>
                    <a:lstStyle/>
                    <a:p>
                      <a:r>
                        <a:rPr lang="sv-SE" sz="1200" dirty="0" smtClean="0"/>
                        <a:t>10</a:t>
                      </a:r>
                      <a:endParaRPr lang="sv-SE" sz="1200" dirty="0"/>
                    </a:p>
                  </a:txBody>
                  <a:tcPr/>
                </a:tc>
                <a:tc>
                  <a:txBody>
                    <a:bodyPr/>
                    <a:lstStyle/>
                    <a:p>
                      <a:r>
                        <a:rPr lang="sv-SE" sz="1200" dirty="0" smtClean="0"/>
                        <a:t>11</a:t>
                      </a:r>
                      <a:endParaRPr lang="sv-SE" sz="1200" dirty="0"/>
                    </a:p>
                  </a:txBody>
                  <a:tcPr/>
                </a:tc>
                <a:tc>
                  <a:txBody>
                    <a:bodyPr/>
                    <a:lstStyle/>
                    <a:p>
                      <a:r>
                        <a:rPr lang="sv-SE" sz="1200" dirty="0" smtClean="0"/>
                        <a:t>12</a:t>
                      </a:r>
                      <a:endParaRPr lang="sv-SE" sz="1200" dirty="0"/>
                    </a:p>
                  </a:txBody>
                  <a:tcPr/>
                </a:tc>
                <a:tc>
                  <a:txBody>
                    <a:bodyPr/>
                    <a:lstStyle/>
                    <a:p>
                      <a:r>
                        <a:rPr lang="sv-SE" sz="1200" dirty="0" smtClean="0"/>
                        <a:t>13</a:t>
                      </a:r>
                      <a:endParaRPr lang="sv-SE" sz="1200" dirty="0"/>
                    </a:p>
                  </a:txBody>
                  <a:tcPr/>
                </a:tc>
                <a:tc>
                  <a:txBody>
                    <a:bodyPr/>
                    <a:lstStyle/>
                    <a:p>
                      <a:r>
                        <a:rPr lang="sv-SE" sz="1200" dirty="0" smtClean="0"/>
                        <a:t>14</a:t>
                      </a:r>
                      <a:endParaRPr lang="sv-SE" sz="1200" dirty="0"/>
                    </a:p>
                  </a:txBody>
                  <a:tcPr/>
                </a:tc>
                <a:tc>
                  <a:txBody>
                    <a:bodyPr/>
                    <a:lstStyle/>
                    <a:p>
                      <a:r>
                        <a:rPr lang="sv-SE" sz="1200" dirty="0" smtClean="0"/>
                        <a:t>15</a:t>
                      </a:r>
                      <a:endParaRPr lang="sv-SE" sz="1200" dirty="0"/>
                    </a:p>
                  </a:txBody>
                  <a:tcPr/>
                </a:tc>
              </a:tr>
            </a:tbl>
          </a:graphicData>
        </a:graphic>
      </p:graphicFrame>
      <p:graphicFrame>
        <p:nvGraphicFramePr>
          <p:cNvPr id="9" name="Tabell 8"/>
          <p:cNvGraphicFramePr>
            <a:graphicFrameLocks noGrp="1"/>
          </p:cNvGraphicFramePr>
          <p:nvPr>
            <p:extLst>
              <p:ext uri="{D42A27DB-BD31-4B8C-83A1-F6EECF244321}">
                <p14:modId xmlns:p14="http://schemas.microsoft.com/office/powerpoint/2010/main" val="3957992016"/>
              </p:ext>
            </p:extLst>
          </p:nvPr>
        </p:nvGraphicFramePr>
        <p:xfrm>
          <a:off x="6584738" y="836712"/>
          <a:ext cx="2448270" cy="584455"/>
        </p:xfrm>
        <a:graphic>
          <a:graphicData uri="http://schemas.openxmlformats.org/drawingml/2006/table">
            <a:tbl>
              <a:tblPr firstRow="1" bandRow="1">
                <a:tableStyleId>{5C22544A-7EE6-4342-B048-85BDC9FD1C3A}</a:tableStyleId>
              </a:tblPr>
              <a:tblGrid>
                <a:gridCol w="432046"/>
                <a:gridCol w="432048"/>
                <a:gridCol w="432048"/>
                <a:gridCol w="432048"/>
                <a:gridCol w="432048"/>
                <a:gridCol w="288032"/>
              </a:tblGrid>
              <a:tr h="584455">
                <a:tc>
                  <a:txBody>
                    <a:bodyPr/>
                    <a:lstStyle/>
                    <a:p>
                      <a:r>
                        <a:rPr lang="sv-SE" sz="1200" dirty="0" smtClean="0"/>
                        <a:t>16</a:t>
                      </a:r>
                      <a:endParaRPr lang="sv-SE" sz="1200" dirty="0"/>
                    </a:p>
                  </a:txBody>
                  <a:tcPr/>
                </a:tc>
                <a:tc>
                  <a:txBody>
                    <a:bodyPr/>
                    <a:lstStyle/>
                    <a:p>
                      <a:r>
                        <a:rPr lang="sv-SE" sz="1200" dirty="0" smtClean="0"/>
                        <a:t>17</a:t>
                      </a:r>
                      <a:endParaRPr lang="sv-SE" sz="1200" dirty="0"/>
                    </a:p>
                  </a:txBody>
                  <a:tcPr/>
                </a:tc>
                <a:tc>
                  <a:txBody>
                    <a:bodyPr/>
                    <a:lstStyle/>
                    <a:p>
                      <a:r>
                        <a:rPr lang="sv-SE" sz="1200" dirty="0" smtClean="0"/>
                        <a:t>18</a:t>
                      </a:r>
                      <a:endParaRPr lang="sv-SE" sz="1200" dirty="0"/>
                    </a:p>
                  </a:txBody>
                  <a:tcPr/>
                </a:tc>
                <a:tc>
                  <a:txBody>
                    <a:bodyPr/>
                    <a:lstStyle/>
                    <a:p>
                      <a:r>
                        <a:rPr lang="sv-SE" sz="1200" dirty="0" smtClean="0"/>
                        <a:t>18</a:t>
                      </a:r>
                      <a:endParaRPr lang="sv-SE" sz="1200" dirty="0"/>
                    </a:p>
                  </a:txBody>
                  <a:tcPr/>
                </a:tc>
                <a:tc>
                  <a:txBody>
                    <a:bodyPr/>
                    <a:lstStyle/>
                    <a:p>
                      <a:r>
                        <a:rPr lang="sv-SE" sz="1200" dirty="0" smtClean="0"/>
                        <a:t>19</a:t>
                      </a:r>
                      <a:endParaRPr lang="sv-SE" sz="1200" dirty="0"/>
                    </a:p>
                  </a:txBody>
                  <a:tcPr/>
                </a:tc>
                <a:tc>
                  <a:txBody>
                    <a:bodyPr/>
                    <a:lstStyle/>
                    <a:p>
                      <a:r>
                        <a:rPr lang="sv-SE" sz="1200" dirty="0" smtClean="0"/>
                        <a:t>s</a:t>
                      </a:r>
                      <a:endParaRPr lang="sv-SE" sz="1200" dirty="0"/>
                    </a:p>
                  </a:txBody>
                  <a:tcPr/>
                </a:tc>
              </a:tr>
            </a:tbl>
          </a:graphicData>
        </a:graphic>
      </p:graphicFrame>
      <p:graphicFrame>
        <p:nvGraphicFramePr>
          <p:cNvPr id="11" name="Tabell 10"/>
          <p:cNvGraphicFramePr>
            <a:graphicFrameLocks noGrp="1"/>
          </p:cNvGraphicFramePr>
          <p:nvPr>
            <p:extLst>
              <p:ext uri="{D42A27DB-BD31-4B8C-83A1-F6EECF244321}">
                <p14:modId xmlns:p14="http://schemas.microsoft.com/office/powerpoint/2010/main" val="1038919908"/>
              </p:ext>
            </p:extLst>
          </p:nvPr>
        </p:nvGraphicFramePr>
        <p:xfrm>
          <a:off x="2339752" y="1412775"/>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endParaRPr lang="sv-SE" dirty="0"/>
                    </a:p>
                  </a:txBody>
                  <a:tcPr>
                    <a:solidFill>
                      <a:schemeClr val="tx2">
                        <a:lumMod val="20000"/>
                        <a:lumOff val="80000"/>
                      </a:schemeClr>
                    </a:solidFill>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29001">
                <a:tc>
                  <a:txBody>
                    <a:bodyPr/>
                    <a:lstStyle/>
                    <a:p>
                      <a:endParaRPr lang="sv-SE" dirty="0"/>
                    </a:p>
                  </a:txBody>
                  <a:tcPr/>
                </a:tc>
              </a:tr>
            </a:tbl>
          </a:graphicData>
        </a:graphic>
      </p:graphicFrame>
      <p:graphicFrame>
        <p:nvGraphicFramePr>
          <p:cNvPr id="12" name="Tabell 11"/>
          <p:cNvGraphicFramePr>
            <a:graphicFrameLocks noGrp="1"/>
          </p:cNvGraphicFramePr>
          <p:nvPr>
            <p:extLst>
              <p:ext uri="{D42A27DB-BD31-4B8C-83A1-F6EECF244321}">
                <p14:modId xmlns:p14="http://schemas.microsoft.com/office/powerpoint/2010/main" val="89781107"/>
              </p:ext>
            </p:extLst>
          </p:nvPr>
        </p:nvGraphicFramePr>
        <p:xfrm>
          <a:off x="2771800"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endParaRPr lang="sv-SE" dirty="0"/>
                    </a:p>
                  </a:txBody>
                  <a:tcPr>
                    <a:solidFill>
                      <a:schemeClr val="tx2">
                        <a:lumMod val="20000"/>
                        <a:lumOff val="80000"/>
                      </a:schemeClr>
                    </a:solidFill>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29001">
                <a:tc>
                  <a:txBody>
                    <a:bodyPr/>
                    <a:lstStyle/>
                    <a:p>
                      <a:endParaRPr lang="sv-SE" dirty="0"/>
                    </a:p>
                  </a:txBody>
                  <a:tcPr/>
                </a:tc>
              </a:tr>
            </a:tbl>
          </a:graphicData>
        </a:graphic>
      </p:graphicFrame>
      <p:graphicFrame>
        <p:nvGraphicFramePr>
          <p:cNvPr id="14" name="Tabell 13"/>
          <p:cNvGraphicFramePr>
            <a:graphicFrameLocks noGrp="1"/>
          </p:cNvGraphicFramePr>
          <p:nvPr>
            <p:extLst>
              <p:ext uri="{D42A27DB-BD31-4B8C-83A1-F6EECF244321}">
                <p14:modId xmlns:p14="http://schemas.microsoft.com/office/powerpoint/2010/main" val="2078611653"/>
              </p:ext>
            </p:extLst>
          </p:nvPr>
        </p:nvGraphicFramePr>
        <p:xfrm>
          <a:off x="3203848"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endParaRPr lang="sv-SE" dirty="0"/>
                    </a:p>
                  </a:txBody>
                  <a:tcPr>
                    <a:solidFill>
                      <a:schemeClr val="tx2">
                        <a:lumMod val="20000"/>
                        <a:lumOff val="80000"/>
                      </a:schemeClr>
                    </a:solidFill>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29001">
                <a:tc>
                  <a:txBody>
                    <a:bodyPr/>
                    <a:lstStyle/>
                    <a:p>
                      <a:endParaRPr lang="sv-SE" dirty="0"/>
                    </a:p>
                  </a:txBody>
                  <a:tcPr/>
                </a:tc>
              </a:tr>
            </a:tbl>
          </a:graphicData>
        </a:graphic>
      </p:graphicFrame>
      <p:graphicFrame>
        <p:nvGraphicFramePr>
          <p:cNvPr id="15" name="Tabell 14"/>
          <p:cNvGraphicFramePr>
            <a:graphicFrameLocks noGrp="1"/>
          </p:cNvGraphicFramePr>
          <p:nvPr>
            <p:extLst>
              <p:ext uri="{D42A27DB-BD31-4B8C-83A1-F6EECF244321}">
                <p14:modId xmlns:p14="http://schemas.microsoft.com/office/powerpoint/2010/main" val="110068681"/>
              </p:ext>
            </p:extLst>
          </p:nvPr>
        </p:nvGraphicFramePr>
        <p:xfrm>
          <a:off x="8743172" y="1412776"/>
          <a:ext cx="293324" cy="2980086"/>
        </p:xfrm>
        <a:graphic>
          <a:graphicData uri="http://schemas.openxmlformats.org/drawingml/2006/table">
            <a:tbl>
              <a:tblPr firstRow="1" bandRow="1">
                <a:tableStyleId>{5C22544A-7EE6-4342-B048-85BDC9FD1C3A}</a:tableStyleId>
              </a:tblPr>
              <a:tblGrid>
                <a:gridCol w="293324"/>
              </a:tblGrid>
              <a:tr h="338002">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29001">
                <a:tc>
                  <a:txBody>
                    <a:bodyPr/>
                    <a:lstStyle/>
                    <a:p>
                      <a:endParaRPr lang="sv-SE" dirty="0"/>
                    </a:p>
                  </a:txBody>
                  <a:tcPr/>
                </a:tc>
              </a:tr>
            </a:tbl>
          </a:graphicData>
        </a:graphic>
      </p:graphicFrame>
      <p:graphicFrame>
        <p:nvGraphicFramePr>
          <p:cNvPr id="16" name="Tabell 15"/>
          <p:cNvGraphicFramePr>
            <a:graphicFrameLocks noGrp="1"/>
          </p:cNvGraphicFramePr>
          <p:nvPr>
            <p:extLst>
              <p:ext uri="{D42A27DB-BD31-4B8C-83A1-F6EECF244321}">
                <p14:modId xmlns:p14="http://schemas.microsoft.com/office/powerpoint/2010/main" val="3029960181"/>
              </p:ext>
            </p:extLst>
          </p:nvPr>
        </p:nvGraphicFramePr>
        <p:xfrm>
          <a:off x="3635896"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2</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1</a:t>
                      </a:r>
                      <a:endParaRPr lang="sv-SE" dirty="0"/>
                    </a:p>
                  </a:txBody>
                  <a:tcPr/>
                </a:tc>
              </a:tr>
              <a:tr h="374761">
                <a:tc>
                  <a:txBody>
                    <a:bodyPr/>
                    <a:lstStyle/>
                    <a:p>
                      <a:endParaRPr lang="sv-SE" dirty="0"/>
                    </a:p>
                  </a:txBody>
                  <a:tcPr/>
                </a:tc>
              </a:tr>
              <a:tr h="374761">
                <a:tc>
                  <a:txBody>
                    <a:bodyPr/>
                    <a:lstStyle/>
                    <a:p>
                      <a:r>
                        <a:rPr lang="sv-SE" dirty="0" smtClean="0"/>
                        <a:t>1</a:t>
                      </a:r>
                      <a:endParaRPr lang="sv-SE" dirty="0"/>
                    </a:p>
                  </a:txBody>
                  <a:tcPr/>
                </a:tc>
              </a:tr>
              <a:tr h="329001">
                <a:tc>
                  <a:txBody>
                    <a:bodyPr/>
                    <a:lstStyle/>
                    <a:p>
                      <a:r>
                        <a:rPr lang="sv-SE" dirty="0" smtClean="0"/>
                        <a:t>3</a:t>
                      </a:r>
                      <a:endParaRPr lang="sv-SE" dirty="0"/>
                    </a:p>
                  </a:txBody>
                  <a:tcPr/>
                </a:tc>
              </a:tr>
            </a:tbl>
          </a:graphicData>
        </a:graphic>
      </p:graphicFrame>
      <p:graphicFrame>
        <p:nvGraphicFramePr>
          <p:cNvPr id="17" name="Tabell 16"/>
          <p:cNvGraphicFramePr>
            <a:graphicFrameLocks noGrp="1"/>
          </p:cNvGraphicFramePr>
          <p:nvPr>
            <p:extLst>
              <p:ext uri="{D42A27DB-BD31-4B8C-83A1-F6EECF244321}">
                <p14:modId xmlns:p14="http://schemas.microsoft.com/office/powerpoint/2010/main" val="1483968171"/>
              </p:ext>
            </p:extLst>
          </p:nvPr>
        </p:nvGraphicFramePr>
        <p:xfrm>
          <a:off x="4067944"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1</a:t>
                      </a:r>
                      <a:endParaRPr lang="sv-SE" dirty="0"/>
                    </a:p>
                  </a:txBody>
                  <a:tcPr/>
                </a:tc>
              </a:tr>
              <a:tr h="374761">
                <a:tc>
                  <a:txBody>
                    <a:bodyPr/>
                    <a:lstStyle/>
                    <a:p>
                      <a:endParaRPr lang="sv-SE" dirty="0"/>
                    </a:p>
                  </a:txBody>
                  <a:tcPr/>
                </a:tc>
              </a:tr>
              <a:tr h="374761">
                <a:tc>
                  <a:txBody>
                    <a:bodyPr/>
                    <a:lstStyle/>
                    <a:p>
                      <a:r>
                        <a:rPr lang="sv-SE" dirty="0" smtClean="0"/>
                        <a:t>2</a:t>
                      </a:r>
                      <a:endParaRPr lang="sv-SE" dirty="0"/>
                    </a:p>
                  </a:txBody>
                  <a:tcPr/>
                </a:tc>
              </a:tr>
              <a:tr h="329001">
                <a:tc>
                  <a:txBody>
                    <a:bodyPr/>
                    <a:lstStyle/>
                    <a:p>
                      <a:r>
                        <a:rPr lang="sv-SE" dirty="0" smtClean="0"/>
                        <a:t>3</a:t>
                      </a:r>
                      <a:endParaRPr lang="sv-SE" dirty="0"/>
                    </a:p>
                  </a:txBody>
                  <a:tcPr/>
                </a:tc>
              </a:tr>
            </a:tbl>
          </a:graphicData>
        </a:graphic>
      </p:graphicFrame>
      <p:graphicFrame>
        <p:nvGraphicFramePr>
          <p:cNvPr id="18" name="Tabell 17"/>
          <p:cNvGraphicFramePr>
            <a:graphicFrameLocks noGrp="1"/>
          </p:cNvGraphicFramePr>
          <p:nvPr>
            <p:extLst>
              <p:ext uri="{D42A27DB-BD31-4B8C-83A1-F6EECF244321}">
                <p14:modId xmlns:p14="http://schemas.microsoft.com/office/powerpoint/2010/main" val="801480850"/>
              </p:ext>
            </p:extLst>
          </p:nvPr>
        </p:nvGraphicFramePr>
        <p:xfrm>
          <a:off x="4462244"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4</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4</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3</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19" name="Tabell 18"/>
          <p:cNvGraphicFramePr>
            <a:graphicFrameLocks noGrp="1"/>
          </p:cNvGraphicFramePr>
          <p:nvPr>
            <p:extLst>
              <p:ext uri="{D42A27DB-BD31-4B8C-83A1-F6EECF244321}">
                <p14:modId xmlns:p14="http://schemas.microsoft.com/office/powerpoint/2010/main" val="2333499996"/>
              </p:ext>
            </p:extLst>
          </p:nvPr>
        </p:nvGraphicFramePr>
        <p:xfrm>
          <a:off x="4860032"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4</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4</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20" name="Tabell 19"/>
          <p:cNvGraphicFramePr>
            <a:graphicFrameLocks noGrp="1"/>
          </p:cNvGraphicFramePr>
          <p:nvPr>
            <p:extLst>
              <p:ext uri="{D42A27DB-BD31-4B8C-83A1-F6EECF244321}">
                <p14:modId xmlns:p14="http://schemas.microsoft.com/office/powerpoint/2010/main" val="4106461225"/>
              </p:ext>
            </p:extLst>
          </p:nvPr>
        </p:nvGraphicFramePr>
        <p:xfrm>
          <a:off x="5292080"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21" name="Tabell 20"/>
          <p:cNvGraphicFramePr>
            <a:graphicFrameLocks noGrp="1"/>
          </p:cNvGraphicFramePr>
          <p:nvPr>
            <p:extLst>
              <p:ext uri="{D42A27DB-BD31-4B8C-83A1-F6EECF244321}">
                <p14:modId xmlns:p14="http://schemas.microsoft.com/office/powerpoint/2010/main" val="3567714074"/>
              </p:ext>
            </p:extLst>
          </p:nvPr>
        </p:nvGraphicFramePr>
        <p:xfrm>
          <a:off x="5724128"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22" name="Tabell 21"/>
          <p:cNvGraphicFramePr>
            <a:graphicFrameLocks noGrp="1"/>
          </p:cNvGraphicFramePr>
          <p:nvPr>
            <p:extLst>
              <p:ext uri="{D42A27DB-BD31-4B8C-83A1-F6EECF244321}">
                <p14:modId xmlns:p14="http://schemas.microsoft.com/office/powerpoint/2010/main" val="502383226"/>
              </p:ext>
            </p:extLst>
          </p:nvPr>
        </p:nvGraphicFramePr>
        <p:xfrm>
          <a:off x="6156176"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23" name="Tabell 22"/>
          <p:cNvGraphicFramePr>
            <a:graphicFrameLocks noGrp="1"/>
          </p:cNvGraphicFramePr>
          <p:nvPr>
            <p:extLst>
              <p:ext uri="{D42A27DB-BD31-4B8C-83A1-F6EECF244321}">
                <p14:modId xmlns:p14="http://schemas.microsoft.com/office/powerpoint/2010/main" val="3782231388"/>
              </p:ext>
            </p:extLst>
          </p:nvPr>
        </p:nvGraphicFramePr>
        <p:xfrm>
          <a:off x="6588224"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24" name="Tabell 23"/>
          <p:cNvGraphicFramePr>
            <a:graphicFrameLocks noGrp="1"/>
          </p:cNvGraphicFramePr>
          <p:nvPr>
            <p:extLst>
              <p:ext uri="{D42A27DB-BD31-4B8C-83A1-F6EECF244321}">
                <p14:modId xmlns:p14="http://schemas.microsoft.com/office/powerpoint/2010/main" val="2474082329"/>
              </p:ext>
            </p:extLst>
          </p:nvPr>
        </p:nvGraphicFramePr>
        <p:xfrm>
          <a:off x="7020272"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25" name="Tabell 24"/>
          <p:cNvGraphicFramePr>
            <a:graphicFrameLocks noGrp="1"/>
          </p:cNvGraphicFramePr>
          <p:nvPr>
            <p:extLst>
              <p:ext uri="{D42A27DB-BD31-4B8C-83A1-F6EECF244321}">
                <p14:modId xmlns:p14="http://schemas.microsoft.com/office/powerpoint/2010/main" val="1733481415"/>
              </p:ext>
            </p:extLst>
          </p:nvPr>
        </p:nvGraphicFramePr>
        <p:xfrm>
          <a:off x="7452320"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26" name="Tabell 25"/>
          <p:cNvGraphicFramePr>
            <a:graphicFrameLocks noGrp="1"/>
          </p:cNvGraphicFramePr>
          <p:nvPr>
            <p:extLst>
              <p:ext uri="{D42A27DB-BD31-4B8C-83A1-F6EECF244321}">
                <p14:modId xmlns:p14="http://schemas.microsoft.com/office/powerpoint/2010/main" val="2539700156"/>
              </p:ext>
            </p:extLst>
          </p:nvPr>
        </p:nvGraphicFramePr>
        <p:xfrm>
          <a:off x="7884368"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4</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27" name="Tabell 26"/>
          <p:cNvGraphicFramePr>
            <a:graphicFrameLocks noGrp="1"/>
          </p:cNvGraphicFramePr>
          <p:nvPr>
            <p:extLst>
              <p:ext uri="{D42A27DB-BD31-4B8C-83A1-F6EECF244321}">
                <p14:modId xmlns:p14="http://schemas.microsoft.com/office/powerpoint/2010/main" val="1673125475"/>
              </p:ext>
            </p:extLst>
          </p:nvPr>
        </p:nvGraphicFramePr>
        <p:xfrm>
          <a:off x="8316416"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4</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29001">
                <a:tc>
                  <a:txBody>
                    <a:bodyPr/>
                    <a:lstStyle/>
                    <a:p>
                      <a:endParaRPr lang="sv-SE" dirty="0"/>
                    </a:p>
                  </a:txBody>
                  <a:tcPr/>
                </a:tc>
              </a:tr>
            </a:tbl>
          </a:graphicData>
        </a:graphic>
      </p:graphicFrame>
      <p:graphicFrame>
        <p:nvGraphicFramePr>
          <p:cNvPr id="28" name="Tabell 27"/>
          <p:cNvGraphicFramePr>
            <a:graphicFrameLocks noGrp="1"/>
          </p:cNvGraphicFramePr>
          <p:nvPr>
            <p:extLst>
              <p:ext uri="{D42A27DB-BD31-4B8C-83A1-F6EECF244321}">
                <p14:modId xmlns:p14="http://schemas.microsoft.com/office/powerpoint/2010/main" val="1397189359"/>
              </p:ext>
            </p:extLst>
          </p:nvPr>
        </p:nvGraphicFramePr>
        <p:xfrm>
          <a:off x="2339752"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endParaRPr lang="sv-SE" dirty="0"/>
                    </a:p>
                  </a:txBody>
                  <a:tcPr>
                    <a:solidFill>
                      <a:schemeClr val="tx2">
                        <a:lumMod val="20000"/>
                        <a:lumOff val="80000"/>
                      </a:schemeClr>
                    </a:solidFill>
                  </a:tcPr>
                </a:tc>
              </a:tr>
              <a:tr h="432048">
                <a:tc>
                  <a:txBody>
                    <a:bodyPr/>
                    <a:lstStyle/>
                    <a:p>
                      <a:endParaRPr lang="sv-SE" dirty="0"/>
                    </a:p>
                  </a:txBody>
                  <a:tcPr/>
                </a:tc>
              </a:tr>
              <a:tr h="504056">
                <a:tc>
                  <a:txBody>
                    <a:bodyPr/>
                    <a:lstStyle/>
                    <a:p>
                      <a:endParaRPr lang="sv-SE" dirty="0"/>
                    </a:p>
                  </a:txBody>
                  <a:tcPr/>
                </a:tc>
              </a:tr>
              <a:tr h="432048">
                <a:tc>
                  <a:txBody>
                    <a:bodyPr/>
                    <a:lstStyle/>
                    <a:p>
                      <a:endParaRPr lang="sv-SE" dirty="0"/>
                    </a:p>
                  </a:txBody>
                  <a:tcPr/>
                </a:tc>
              </a:tr>
              <a:tr h="499296">
                <a:tc>
                  <a:txBody>
                    <a:bodyPr/>
                    <a:lstStyle/>
                    <a:p>
                      <a:endParaRPr lang="sv-SE" dirty="0"/>
                    </a:p>
                  </a:txBody>
                  <a:tcPr/>
                </a:tc>
              </a:tr>
            </a:tbl>
          </a:graphicData>
        </a:graphic>
      </p:graphicFrame>
      <p:graphicFrame>
        <p:nvGraphicFramePr>
          <p:cNvPr id="29" name="Tabell 28"/>
          <p:cNvGraphicFramePr>
            <a:graphicFrameLocks noGrp="1"/>
          </p:cNvGraphicFramePr>
          <p:nvPr>
            <p:extLst>
              <p:ext uri="{D42A27DB-BD31-4B8C-83A1-F6EECF244321}">
                <p14:modId xmlns:p14="http://schemas.microsoft.com/office/powerpoint/2010/main" val="2147505119"/>
              </p:ext>
            </p:extLst>
          </p:nvPr>
        </p:nvGraphicFramePr>
        <p:xfrm>
          <a:off x="6588224"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5</a:t>
                      </a:r>
                      <a:endParaRPr lang="sv-SE" dirty="0"/>
                    </a:p>
                  </a:txBody>
                  <a:tcPr/>
                </a:tc>
              </a:tr>
              <a:tr h="504056">
                <a:tc>
                  <a:txBody>
                    <a:bodyPr/>
                    <a:lstStyle/>
                    <a:p>
                      <a:r>
                        <a:rPr lang="sv-SE" dirty="0" smtClean="0"/>
                        <a:t>4</a:t>
                      </a:r>
                      <a:endParaRPr lang="sv-SE" dirty="0"/>
                    </a:p>
                  </a:txBody>
                  <a:tcPr/>
                </a:tc>
              </a:tr>
              <a:tr h="432048">
                <a:tc>
                  <a:txBody>
                    <a:bodyPr/>
                    <a:lstStyle/>
                    <a:p>
                      <a:r>
                        <a:rPr lang="sv-SE" dirty="0" smtClean="0"/>
                        <a:t>5</a:t>
                      </a:r>
                      <a:endParaRPr lang="sv-SE" dirty="0"/>
                    </a:p>
                  </a:txBody>
                  <a:tcPr/>
                </a:tc>
              </a:tr>
              <a:tr h="499296">
                <a:tc>
                  <a:txBody>
                    <a:bodyPr/>
                    <a:lstStyle/>
                    <a:p>
                      <a:r>
                        <a:rPr lang="sv-SE" dirty="0" smtClean="0"/>
                        <a:t>3</a:t>
                      </a:r>
                      <a:endParaRPr lang="sv-SE" dirty="0"/>
                    </a:p>
                  </a:txBody>
                  <a:tcPr/>
                </a:tc>
              </a:tr>
            </a:tbl>
          </a:graphicData>
        </a:graphic>
      </p:graphicFrame>
      <p:graphicFrame>
        <p:nvGraphicFramePr>
          <p:cNvPr id="30" name="Tabell 29"/>
          <p:cNvGraphicFramePr>
            <a:graphicFrameLocks noGrp="1"/>
          </p:cNvGraphicFramePr>
          <p:nvPr>
            <p:extLst>
              <p:ext uri="{D42A27DB-BD31-4B8C-83A1-F6EECF244321}">
                <p14:modId xmlns:p14="http://schemas.microsoft.com/office/powerpoint/2010/main" val="1538804393"/>
              </p:ext>
            </p:extLst>
          </p:nvPr>
        </p:nvGraphicFramePr>
        <p:xfrm>
          <a:off x="7020272"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4</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5</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31" name="Tabell 30"/>
          <p:cNvGraphicFramePr>
            <a:graphicFrameLocks noGrp="1"/>
          </p:cNvGraphicFramePr>
          <p:nvPr>
            <p:extLst>
              <p:ext uri="{D42A27DB-BD31-4B8C-83A1-F6EECF244321}">
                <p14:modId xmlns:p14="http://schemas.microsoft.com/office/powerpoint/2010/main" val="54647580"/>
              </p:ext>
            </p:extLst>
          </p:nvPr>
        </p:nvGraphicFramePr>
        <p:xfrm>
          <a:off x="7452320"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4</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5</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32" name="Tabell 31"/>
          <p:cNvGraphicFramePr>
            <a:graphicFrameLocks noGrp="1"/>
          </p:cNvGraphicFramePr>
          <p:nvPr>
            <p:extLst>
              <p:ext uri="{D42A27DB-BD31-4B8C-83A1-F6EECF244321}">
                <p14:modId xmlns:p14="http://schemas.microsoft.com/office/powerpoint/2010/main" val="734053122"/>
              </p:ext>
            </p:extLst>
          </p:nvPr>
        </p:nvGraphicFramePr>
        <p:xfrm>
          <a:off x="7884368"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5</a:t>
                      </a:r>
                      <a:endParaRPr lang="sv-SE" dirty="0"/>
                    </a:p>
                  </a:txBody>
                  <a:tcPr/>
                </a:tc>
              </a:tr>
            </a:tbl>
          </a:graphicData>
        </a:graphic>
      </p:graphicFrame>
      <p:graphicFrame>
        <p:nvGraphicFramePr>
          <p:cNvPr id="33" name="Tabell 32"/>
          <p:cNvGraphicFramePr>
            <a:graphicFrameLocks noGrp="1"/>
          </p:cNvGraphicFramePr>
          <p:nvPr>
            <p:extLst>
              <p:ext uri="{D42A27DB-BD31-4B8C-83A1-F6EECF244321}">
                <p14:modId xmlns:p14="http://schemas.microsoft.com/office/powerpoint/2010/main" val="160288277"/>
              </p:ext>
            </p:extLst>
          </p:nvPr>
        </p:nvGraphicFramePr>
        <p:xfrm>
          <a:off x="8316416"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5</a:t>
                      </a:r>
                      <a:endParaRPr lang="sv-SE" dirty="0"/>
                    </a:p>
                  </a:txBody>
                  <a:tcPr/>
                </a:tc>
              </a:tr>
            </a:tbl>
          </a:graphicData>
        </a:graphic>
      </p:graphicFrame>
      <p:graphicFrame>
        <p:nvGraphicFramePr>
          <p:cNvPr id="34" name="Tabell 33"/>
          <p:cNvGraphicFramePr>
            <a:graphicFrameLocks noGrp="1"/>
          </p:cNvGraphicFramePr>
          <p:nvPr>
            <p:extLst>
              <p:ext uri="{D42A27DB-BD31-4B8C-83A1-F6EECF244321}">
                <p14:modId xmlns:p14="http://schemas.microsoft.com/office/powerpoint/2010/main" val="3436465277"/>
              </p:ext>
            </p:extLst>
          </p:nvPr>
        </p:nvGraphicFramePr>
        <p:xfrm>
          <a:off x="8748464" y="4365104"/>
          <a:ext cx="288032" cy="2371504"/>
        </p:xfrm>
        <a:graphic>
          <a:graphicData uri="http://schemas.openxmlformats.org/drawingml/2006/table">
            <a:tbl>
              <a:tblPr firstRow="1" bandRow="1">
                <a:tableStyleId>{5C22544A-7EE6-4342-B048-85BDC9FD1C3A}</a:tableStyleId>
              </a:tblPr>
              <a:tblGrid>
                <a:gridCol w="288032"/>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5</a:t>
                      </a:r>
                      <a:endParaRPr lang="sv-SE" dirty="0"/>
                    </a:p>
                  </a:txBody>
                  <a:tcPr/>
                </a:tc>
              </a:tr>
            </a:tbl>
          </a:graphicData>
        </a:graphic>
      </p:graphicFrame>
      <p:graphicFrame>
        <p:nvGraphicFramePr>
          <p:cNvPr id="35" name="Tabell 34"/>
          <p:cNvGraphicFramePr>
            <a:graphicFrameLocks noGrp="1"/>
          </p:cNvGraphicFramePr>
          <p:nvPr>
            <p:extLst>
              <p:ext uri="{D42A27DB-BD31-4B8C-83A1-F6EECF244321}">
                <p14:modId xmlns:p14="http://schemas.microsoft.com/office/powerpoint/2010/main" val="3681290360"/>
              </p:ext>
            </p:extLst>
          </p:nvPr>
        </p:nvGraphicFramePr>
        <p:xfrm>
          <a:off x="4860032"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4</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2</a:t>
                      </a:r>
                      <a:endParaRPr lang="sv-SE" dirty="0"/>
                    </a:p>
                  </a:txBody>
                  <a:tcPr/>
                </a:tc>
              </a:tr>
              <a:tr h="432048">
                <a:tc>
                  <a:txBody>
                    <a:bodyPr/>
                    <a:lstStyle/>
                    <a:p>
                      <a:r>
                        <a:rPr lang="sv-SE" dirty="0" smtClean="0"/>
                        <a:t>3</a:t>
                      </a:r>
                      <a:endParaRPr lang="sv-SE" dirty="0"/>
                    </a:p>
                  </a:txBody>
                  <a:tcPr/>
                </a:tc>
              </a:tr>
              <a:tr h="499296">
                <a:tc>
                  <a:txBody>
                    <a:bodyPr/>
                    <a:lstStyle/>
                    <a:p>
                      <a:r>
                        <a:rPr lang="sv-SE" dirty="0" smtClean="0"/>
                        <a:t>1</a:t>
                      </a:r>
                      <a:endParaRPr lang="sv-SE" dirty="0"/>
                    </a:p>
                  </a:txBody>
                  <a:tcPr/>
                </a:tc>
              </a:tr>
            </a:tbl>
          </a:graphicData>
        </a:graphic>
      </p:graphicFrame>
      <p:graphicFrame>
        <p:nvGraphicFramePr>
          <p:cNvPr id="36" name="Tabell 35"/>
          <p:cNvGraphicFramePr>
            <a:graphicFrameLocks noGrp="1"/>
          </p:cNvGraphicFramePr>
          <p:nvPr>
            <p:extLst>
              <p:ext uri="{D42A27DB-BD31-4B8C-83A1-F6EECF244321}">
                <p14:modId xmlns:p14="http://schemas.microsoft.com/office/powerpoint/2010/main" val="1931421987"/>
              </p:ext>
            </p:extLst>
          </p:nvPr>
        </p:nvGraphicFramePr>
        <p:xfrm>
          <a:off x="5292080"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3</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2</a:t>
                      </a:r>
                      <a:endParaRPr lang="sv-SE" dirty="0"/>
                    </a:p>
                  </a:txBody>
                  <a:tcPr/>
                </a:tc>
              </a:tr>
            </a:tbl>
          </a:graphicData>
        </a:graphic>
      </p:graphicFrame>
      <p:graphicFrame>
        <p:nvGraphicFramePr>
          <p:cNvPr id="37" name="Tabell 36"/>
          <p:cNvGraphicFramePr>
            <a:graphicFrameLocks noGrp="1"/>
          </p:cNvGraphicFramePr>
          <p:nvPr>
            <p:extLst>
              <p:ext uri="{D42A27DB-BD31-4B8C-83A1-F6EECF244321}">
                <p14:modId xmlns:p14="http://schemas.microsoft.com/office/powerpoint/2010/main" val="3885117242"/>
              </p:ext>
            </p:extLst>
          </p:nvPr>
        </p:nvGraphicFramePr>
        <p:xfrm>
          <a:off x="5724128"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3</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2</a:t>
                      </a:r>
                      <a:endParaRPr lang="sv-SE" dirty="0"/>
                    </a:p>
                  </a:txBody>
                  <a:tcPr/>
                </a:tc>
              </a:tr>
            </a:tbl>
          </a:graphicData>
        </a:graphic>
      </p:graphicFrame>
      <p:graphicFrame>
        <p:nvGraphicFramePr>
          <p:cNvPr id="38" name="Tabell 37"/>
          <p:cNvGraphicFramePr>
            <a:graphicFrameLocks noGrp="1"/>
          </p:cNvGraphicFramePr>
          <p:nvPr>
            <p:extLst>
              <p:ext uri="{D42A27DB-BD31-4B8C-83A1-F6EECF244321}">
                <p14:modId xmlns:p14="http://schemas.microsoft.com/office/powerpoint/2010/main" val="3919017757"/>
              </p:ext>
            </p:extLst>
          </p:nvPr>
        </p:nvGraphicFramePr>
        <p:xfrm>
          <a:off x="6156176"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5</a:t>
                      </a:r>
                      <a:endParaRPr lang="sv-SE" dirty="0"/>
                    </a:p>
                  </a:txBody>
                  <a:tcPr/>
                </a:tc>
              </a:tr>
              <a:tr h="504056">
                <a:tc>
                  <a:txBody>
                    <a:bodyPr/>
                    <a:lstStyle/>
                    <a:p>
                      <a:r>
                        <a:rPr lang="sv-SE" dirty="0" smtClean="0"/>
                        <a:t>4</a:t>
                      </a:r>
                      <a:endParaRPr lang="sv-SE" dirty="0"/>
                    </a:p>
                  </a:txBody>
                  <a:tcPr/>
                </a:tc>
              </a:tr>
              <a:tr h="432048">
                <a:tc>
                  <a:txBody>
                    <a:bodyPr/>
                    <a:lstStyle/>
                    <a:p>
                      <a:r>
                        <a:rPr lang="sv-SE" dirty="0" smtClean="0"/>
                        <a:t>5</a:t>
                      </a:r>
                      <a:endParaRPr lang="sv-SE" dirty="0"/>
                    </a:p>
                  </a:txBody>
                  <a:tcPr/>
                </a:tc>
              </a:tr>
              <a:tr h="499296">
                <a:tc>
                  <a:txBody>
                    <a:bodyPr/>
                    <a:lstStyle/>
                    <a:p>
                      <a:r>
                        <a:rPr lang="sv-SE" dirty="0" smtClean="0"/>
                        <a:t>3</a:t>
                      </a:r>
                      <a:endParaRPr lang="sv-SE" dirty="0"/>
                    </a:p>
                  </a:txBody>
                  <a:tcPr/>
                </a:tc>
              </a:tr>
            </a:tbl>
          </a:graphicData>
        </a:graphic>
      </p:graphicFrame>
      <p:graphicFrame>
        <p:nvGraphicFramePr>
          <p:cNvPr id="39" name="Tabell 38"/>
          <p:cNvGraphicFramePr>
            <a:graphicFrameLocks noGrp="1"/>
          </p:cNvGraphicFramePr>
          <p:nvPr>
            <p:extLst>
              <p:ext uri="{D42A27DB-BD31-4B8C-83A1-F6EECF244321}">
                <p14:modId xmlns:p14="http://schemas.microsoft.com/office/powerpoint/2010/main" val="1487550988"/>
              </p:ext>
            </p:extLst>
          </p:nvPr>
        </p:nvGraphicFramePr>
        <p:xfrm>
          <a:off x="2771800"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endParaRPr lang="sv-SE" dirty="0"/>
                    </a:p>
                  </a:txBody>
                  <a:tcPr>
                    <a:solidFill>
                      <a:schemeClr val="tx2">
                        <a:lumMod val="20000"/>
                        <a:lumOff val="80000"/>
                      </a:schemeClr>
                    </a:solidFill>
                  </a:tcPr>
                </a:tc>
              </a:tr>
              <a:tr h="432048">
                <a:tc>
                  <a:txBody>
                    <a:bodyPr/>
                    <a:lstStyle/>
                    <a:p>
                      <a:endParaRPr lang="sv-SE" dirty="0"/>
                    </a:p>
                  </a:txBody>
                  <a:tcPr/>
                </a:tc>
              </a:tr>
              <a:tr h="504056">
                <a:tc>
                  <a:txBody>
                    <a:bodyPr/>
                    <a:lstStyle/>
                    <a:p>
                      <a:endParaRPr lang="sv-SE" dirty="0"/>
                    </a:p>
                  </a:txBody>
                  <a:tcPr/>
                </a:tc>
              </a:tr>
              <a:tr h="432048">
                <a:tc>
                  <a:txBody>
                    <a:bodyPr/>
                    <a:lstStyle/>
                    <a:p>
                      <a:endParaRPr lang="sv-SE" dirty="0"/>
                    </a:p>
                  </a:txBody>
                  <a:tcPr/>
                </a:tc>
              </a:tr>
              <a:tr h="499296">
                <a:tc>
                  <a:txBody>
                    <a:bodyPr/>
                    <a:lstStyle/>
                    <a:p>
                      <a:endParaRPr lang="sv-SE" dirty="0"/>
                    </a:p>
                  </a:txBody>
                  <a:tcPr/>
                </a:tc>
              </a:tr>
            </a:tbl>
          </a:graphicData>
        </a:graphic>
      </p:graphicFrame>
      <p:graphicFrame>
        <p:nvGraphicFramePr>
          <p:cNvPr id="40" name="Tabell 39"/>
          <p:cNvGraphicFramePr>
            <a:graphicFrameLocks noGrp="1"/>
          </p:cNvGraphicFramePr>
          <p:nvPr>
            <p:extLst>
              <p:ext uri="{D42A27DB-BD31-4B8C-83A1-F6EECF244321}">
                <p14:modId xmlns:p14="http://schemas.microsoft.com/office/powerpoint/2010/main" val="1889492235"/>
              </p:ext>
            </p:extLst>
          </p:nvPr>
        </p:nvGraphicFramePr>
        <p:xfrm>
          <a:off x="3203848"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endParaRPr lang="sv-SE" dirty="0"/>
                    </a:p>
                  </a:txBody>
                  <a:tcPr>
                    <a:solidFill>
                      <a:schemeClr val="tx2">
                        <a:lumMod val="20000"/>
                        <a:lumOff val="80000"/>
                      </a:schemeClr>
                    </a:solidFill>
                  </a:tcPr>
                </a:tc>
              </a:tr>
              <a:tr h="432048">
                <a:tc>
                  <a:txBody>
                    <a:bodyPr/>
                    <a:lstStyle/>
                    <a:p>
                      <a:endParaRPr lang="sv-SE" dirty="0"/>
                    </a:p>
                  </a:txBody>
                  <a:tcPr/>
                </a:tc>
              </a:tr>
              <a:tr h="504056">
                <a:tc>
                  <a:txBody>
                    <a:bodyPr/>
                    <a:lstStyle/>
                    <a:p>
                      <a:endParaRPr lang="sv-SE" dirty="0"/>
                    </a:p>
                  </a:txBody>
                  <a:tcPr/>
                </a:tc>
              </a:tr>
              <a:tr h="432048">
                <a:tc>
                  <a:txBody>
                    <a:bodyPr/>
                    <a:lstStyle/>
                    <a:p>
                      <a:endParaRPr lang="sv-SE" dirty="0"/>
                    </a:p>
                  </a:txBody>
                  <a:tcPr/>
                </a:tc>
              </a:tr>
              <a:tr h="499296">
                <a:tc>
                  <a:txBody>
                    <a:bodyPr/>
                    <a:lstStyle/>
                    <a:p>
                      <a:endParaRPr lang="sv-SE" dirty="0"/>
                    </a:p>
                  </a:txBody>
                  <a:tcPr/>
                </a:tc>
              </a:tr>
            </a:tbl>
          </a:graphicData>
        </a:graphic>
      </p:graphicFrame>
      <p:graphicFrame>
        <p:nvGraphicFramePr>
          <p:cNvPr id="41" name="Tabell 40"/>
          <p:cNvGraphicFramePr>
            <a:graphicFrameLocks noGrp="1"/>
          </p:cNvGraphicFramePr>
          <p:nvPr>
            <p:extLst>
              <p:ext uri="{D42A27DB-BD31-4B8C-83A1-F6EECF244321}">
                <p14:modId xmlns:p14="http://schemas.microsoft.com/office/powerpoint/2010/main" val="1927083075"/>
              </p:ext>
            </p:extLst>
          </p:nvPr>
        </p:nvGraphicFramePr>
        <p:xfrm>
          <a:off x="3635896"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2</a:t>
                      </a:r>
                      <a:endParaRPr lang="sv-SE" dirty="0"/>
                    </a:p>
                  </a:txBody>
                  <a:tcPr/>
                </a:tc>
              </a:tr>
              <a:tr h="504056">
                <a:tc>
                  <a:txBody>
                    <a:bodyPr/>
                    <a:lstStyle/>
                    <a:p>
                      <a:r>
                        <a:rPr lang="sv-SE" dirty="0" smtClean="0"/>
                        <a:t>1</a:t>
                      </a:r>
                      <a:endParaRPr lang="sv-SE" dirty="0"/>
                    </a:p>
                  </a:txBody>
                  <a:tcPr/>
                </a:tc>
              </a:tr>
              <a:tr h="432048">
                <a:tc>
                  <a:txBody>
                    <a:bodyPr/>
                    <a:lstStyle/>
                    <a:p>
                      <a:r>
                        <a:rPr lang="sv-SE" dirty="0" smtClean="0"/>
                        <a:t>2</a:t>
                      </a:r>
                      <a:endParaRPr lang="sv-SE" dirty="0"/>
                    </a:p>
                  </a:txBody>
                  <a:tcPr/>
                </a:tc>
              </a:tr>
              <a:tr h="499296">
                <a:tc>
                  <a:txBody>
                    <a:bodyPr/>
                    <a:lstStyle/>
                    <a:p>
                      <a:r>
                        <a:rPr lang="sv-SE" dirty="0" smtClean="0"/>
                        <a:t>1</a:t>
                      </a:r>
                      <a:endParaRPr lang="sv-SE" dirty="0"/>
                    </a:p>
                  </a:txBody>
                  <a:tcPr/>
                </a:tc>
              </a:tr>
            </a:tbl>
          </a:graphicData>
        </a:graphic>
      </p:graphicFrame>
      <p:graphicFrame>
        <p:nvGraphicFramePr>
          <p:cNvPr id="42" name="Tabell 41"/>
          <p:cNvGraphicFramePr>
            <a:graphicFrameLocks noGrp="1"/>
          </p:cNvGraphicFramePr>
          <p:nvPr>
            <p:extLst>
              <p:ext uri="{D42A27DB-BD31-4B8C-83A1-F6EECF244321}">
                <p14:modId xmlns:p14="http://schemas.microsoft.com/office/powerpoint/2010/main" val="4040048859"/>
              </p:ext>
            </p:extLst>
          </p:nvPr>
        </p:nvGraphicFramePr>
        <p:xfrm>
          <a:off x="4067944"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2</a:t>
                      </a:r>
                      <a:endParaRPr lang="sv-SE" dirty="0"/>
                    </a:p>
                  </a:txBody>
                  <a:tcPr/>
                </a:tc>
              </a:tr>
              <a:tr h="504056">
                <a:tc>
                  <a:txBody>
                    <a:bodyPr/>
                    <a:lstStyle/>
                    <a:p>
                      <a:r>
                        <a:rPr lang="sv-SE" dirty="0" smtClean="0"/>
                        <a:t>1</a:t>
                      </a:r>
                      <a:endParaRPr lang="sv-SE" dirty="0"/>
                    </a:p>
                  </a:txBody>
                  <a:tcPr/>
                </a:tc>
              </a:tr>
              <a:tr h="432048">
                <a:tc>
                  <a:txBody>
                    <a:bodyPr/>
                    <a:lstStyle/>
                    <a:p>
                      <a:r>
                        <a:rPr lang="sv-SE" dirty="0" smtClean="0"/>
                        <a:t>2</a:t>
                      </a:r>
                      <a:endParaRPr lang="sv-SE" dirty="0"/>
                    </a:p>
                  </a:txBody>
                  <a:tcPr/>
                </a:tc>
              </a:tr>
              <a:tr h="499296">
                <a:tc>
                  <a:txBody>
                    <a:bodyPr/>
                    <a:lstStyle/>
                    <a:p>
                      <a:r>
                        <a:rPr lang="sv-SE" dirty="0" smtClean="0"/>
                        <a:t>1</a:t>
                      </a:r>
                      <a:endParaRPr lang="sv-SE" dirty="0"/>
                    </a:p>
                  </a:txBody>
                  <a:tcPr/>
                </a:tc>
              </a:tr>
            </a:tbl>
          </a:graphicData>
        </a:graphic>
      </p:graphicFrame>
      <p:graphicFrame>
        <p:nvGraphicFramePr>
          <p:cNvPr id="43" name="Tabell 42"/>
          <p:cNvGraphicFramePr>
            <a:graphicFrameLocks noGrp="1"/>
          </p:cNvGraphicFramePr>
          <p:nvPr>
            <p:extLst>
              <p:ext uri="{D42A27DB-BD31-4B8C-83A1-F6EECF244321}">
                <p14:modId xmlns:p14="http://schemas.microsoft.com/office/powerpoint/2010/main" val="1669624457"/>
              </p:ext>
            </p:extLst>
          </p:nvPr>
        </p:nvGraphicFramePr>
        <p:xfrm>
          <a:off x="4462244"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4</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2</a:t>
                      </a:r>
                      <a:endParaRPr lang="sv-SE" dirty="0"/>
                    </a:p>
                  </a:txBody>
                  <a:tcPr/>
                </a:tc>
              </a:tr>
              <a:tr h="432048">
                <a:tc>
                  <a:txBody>
                    <a:bodyPr/>
                    <a:lstStyle/>
                    <a:p>
                      <a:r>
                        <a:rPr lang="sv-SE" dirty="0" smtClean="0"/>
                        <a:t>3</a:t>
                      </a:r>
                      <a:endParaRPr lang="sv-SE" dirty="0"/>
                    </a:p>
                  </a:txBody>
                  <a:tcPr/>
                </a:tc>
              </a:tr>
              <a:tr h="499296">
                <a:tc>
                  <a:txBody>
                    <a:bodyPr/>
                    <a:lstStyle/>
                    <a:p>
                      <a:r>
                        <a:rPr lang="sv-SE" dirty="0" smtClean="0"/>
                        <a:t>1</a:t>
                      </a:r>
                      <a:endParaRPr lang="sv-SE" dirty="0"/>
                    </a:p>
                  </a:txBody>
                  <a:tcPr/>
                </a:tc>
              </a:tr>
            </a:tbl>
          </a:graphicData>
        </a:graphic>
      </p:graphicFrame>
      <p:sp>
        <p:nvSpPr>
          <p:cNvPr id="45" name="textruta 44"/>
          <p:cNvSpPr txBox="1"/>
          <p:nvPr/>
        </p:nvSpPr>
        <p:spPr>
          <a:xfrm>
            <a:off x="351492" y="425923"/>
            <a:ext cx="8352928" cy="369332"/>
          </a:xfrm>
          <a:prstGeom prst="rect">
            <a:avLst/>
          </a:prstGeom>
          <a:noFill/>
        </p:spPr>
        <p:txBody>
          <a:bodyPr wrap="square" rtlCol="0">
            <a:spAutoFit/>
          </a:bodyPr>
          <a:lstStyle/>
          <a:p>
            <a:r>
              <a:rPr lang="sv-SE" dirty="0" smtClean="0"/>
              <a:t>Nyckeltal 1=Mycket Lågt, 2=Lågt, 3=Medel, 4=Högt, 5=mycket högt</a:t>
            </a:r>
            <a:endParaRPr lang="sv-SE" dirty="0"/>
          </a:p>
        </p:txBody>
      </p:sp>
    </p:spTree>
    <p:extLst>
      <p:ext uri="{BB962C8B-B14F-4D97-AF65-F5344CB8AC3E}">
        <p14:creationId xmlns:p14="http://schemas.microsoft.com/office/powerpoint/2010/main" val="22992149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extLst>
              <p:ext uri="{D42A27DB-BD31-4B8C-83A1-F6EECF244321}">
                <p14:modId xmlns:p14="http://schemas.microsoft.com/office/powerpoint/2010/main" val="2827476839"/>
              </p:ext>
            </p:extLst>
          </p:nvPr>
        </p:nvGraphicFramePr>
        <p:xfrm>
          <a:off x="327016" y="836712"/>
          <a:ext cx="2002074" cy="579651"/>
        </p:xfrm>
        <a:graphic>
          <a:graphicData uri="http://schemas.openxmlformats.org/drawingml/2006/table">
            <a:tbl>
              <a:tblPr firstRow="1" bandRow="1">
                <a:tableStyleId>{5C22544A-7EE6-4342-B048-85BDC9FD1C3A}</a:tableStyleId>
              </a:tblPr>
              <a:tblGrid>
                <a:gridCol w="2002074"/>
              </a:tblGrid>
              <a:tr h="579651">
                <a:tc>
                  <a:txBody>
                    <a:bodyPr/>
                    <a:lstStyle/>
                    <a:p>
                      <a:pPr algn="ctr"/>
                      <a:r>
                        <a:rPr lang="sv-SE" sz="2400" dirty="0" smtClean="0"/>
                        <a:t>Tekniskt</a:t>
                      </a:r>
                      <a:endParaRPr lang="sv-SE" sz="2400" dirty="0"/>
                    </a:p>
                  </a:txBody>
                  <a:tcPr/>
                </a:tc>
              </a:tr>
            </a:tbl>
          </a:graphicData>
        </a:graphic>
      </p:graphicFrame>
      <p:graphicFrame>
        <p:nvGraphicFramePr>
          <p:cNvPr id="5" name="Tabell 4"/>
          <p:cNvGraphicFramePr>
            <a:graphicFrameLocks noGrp="1"/>
          </p:cNvGraphicFramePr>
          <p:nvPr>
            <p:extLst>
              <p:ext uri="{D42A27DB-BD31-4B8C-83A1-F6EECF244321}">
                <p14:modId xmlns:p14="http://schemas.microsoft.com/office/powerpoint/2010/main" val="814549103"/>
              </p:ext>
            </p:extLst>
          </p:nvPr>
        </p:nvGraphicFramePr>
        <p:xfrm>
          <a:off x="351492" y="1412776"/>
          <a:ext cx="1988260" cy="2952328"/>
        </p:xfrm>
        <a:graphic>
          <a:graphicData uri="http://schemas.openxmlformats.org/drawingml/2006/table">
            <a:tbl>
              <a:tblPr firstRow="1" bandRow="1">
                <a:tableStyleId>{5C22544A-7EE6-4342-B048-85BDC9FD1C3A}</a:tableStyleId>
              </a:tblPr>
              <a:tblGrid>
                <a:gridCol w="1988260"/>
              </a:tblGrid>
              <a:tr h="369041">
                <a:tc>
                  <a:txBody>
                    <a:bodyPr/>
                    <a:lstStyle/>
                    <a:p>
                      <a:r>
                        <a:rPr lang="sv-SE" sz="1400" b="0" dirty="0" smtClean="0">
                          <a:solidFill>
                            <a:schemeClr val="tx1"/>
                          </a:solidFill>
                        </a:rPr>
                        <a:t>Pass</a:t>
                      </a:r>
                      <a:r>
                        <a:rPr lang="sv-SE" sz="1400" b="0" baseline="0" dirty="0" smtClean="0">
                          <a:solidFill>
                            <a:schemeClr val="tx1"/>
                          </a:solidFill>
                        </a:rPr>
                        <a:t> och mottag</a:t>
                      </a:r>
                      <a:endParaRPr lang="sv-SE" sz="1400" b="0" dirty="0">
                        <a:solidFill>
                          <a:schemeClr val="tx1"/>
                        </a:solidFill>
                      </a:endParaRPr>
                    </a:p>
                  </a:txBody>
                  <a:tcPr>
                    <a:solidFill>
                      <a:schemeClr val="tx1">
                        <a:lumMod val="65000"/>
                        <a:lumOff val="35000"/>
                      </a:schemeClr>
                    </a:solidFill>
                  </a:tcPr>
                </a:tc>
              </a:tr>
              <a:tr h="369041">
                <a:tc>
                  <a:txBody>
                    <a:bodyPr/>
                    <a:lstStyle/>
                    <a:p>
                      <a:r>
                        <a:rPr lang="sv-SE" sz="1400" dirty="0" smtClean="0"/>
                        <a:t>Löpning</a:t>
                      </a:r>
                      <a:r>
                        <a:rPr lang="sv-SE" sz="1400" baseline="0" dirty="0" smtClean="0"/>
                        <a:t> m boll</a:t>
                      </a:r>
                      <a:endParaRPr lang="sv-SE" sz="1400" dirty="0"/>
                    </a:p>
                  </a:txBody>
                  <a:tcPr>
                    <a:solidFill>
                      <a:schemeClr val="tx1">
                        <a:lumMod val="65000"/>
                        <a:lumOff val="35000"/>
                      </a:schemeClr>
                    </a:solidFill>
                  </a:tcPr>
                </a:tc>
              </a:tr>
              <a:tr h="369041">
                <a:tc>
                  <a:txBody>
                    <a:bodyPr/>
                    <a:lstStyle/>
                    <a:p>
                      <a:r>
                        <a:rPr lang="sv-SE" sz="1400" dirty="0" smtClean="0"/>
                        <a:t>Finta</a:t>
                      </a:r>
                      <a:r>
                        <a:rPr lang="sv-SE" sz="1400" baseline="0" dirty="0" smtClean="0"/>
                        <a:t>, dribbla</a:t>
                      </a:r>
                      <a:endParaRPr lang="sv-SE" sz="1400" dirty="0"/>
                    </a:p>
                  </a:txBody>
                  <a:tcPr>
                    <a:solidFill>
                      <a:schemeClr val="tx1">
                        <a:lumMod val="65000"/>
                        <a:lumOff val="35000"/>
                      </a:schemeClr>
                    </a:solidFill>
                  </a:tcPr>
                </a:tc>
              </a:tr>
              <a:tr h="369041">
                <a:tc>
                  <a:txBody>
                    <a:bodyPr/>
                    <a:lstStyle/>
                    <a:p>
                      <a:r>
                        <a:rPr lang="sv-SE" sz="1400" dirty="0" smtClean="0"/>
                        <a:t>Vändningar m boll</a:t>
                      </a:r>
                      <a:endParaRPr lang="sv-SE" sz="1400" dirty="0"/>
                    </a:p>
                  </a:txBody>
                  <a:tcPr>
                    <a:solidFill>
                      <a:schemeClr val="tx1">
                        <a:lumMod val="65000"/>
                        <a:lumOff val="35000"/>
                      </a:schemeClr>
                    </a:solidFill>
                  </a:tcPr>
                </a:tc>
              </a:tr>
              <a:tr h="369041">
                <a:tc>
                  <a:txBody>
                    <a:bodyPr/>
                    <a:lstStyle/>
                    <a:p>
                      <a:r>
                        <a:rPr lang="sv-SE" sz="1400" dirty="0" smtClean="0"/>
                        <a:t>Skott,</a:t>
                      </a:r>
                      <a:r>
                        <a:rPr lang="sv-SE" sz="1400" baseline="0" dirty="0" smtClean="0"/>
                        <a:t> avslut</a:t>
                      </a:r>
                      <a:r>
                        <a:rPr lang="sv-SE" sz="1600" dirty="0" smtClean="0"/>
                        <a:t> </a:t>
                      </a:r>
                      <a:endParaRPr lang="sv-SE" sz="1600" dirty="0"/>
                    </a:p>
                  </a:txBody>
                  <a:tcPr>
                    <a:solidFill>
                      <a:schemeClr val="tx1">
                        <a:lumMod val="65000"/>
                        <a:lumOff val="35000"/>
                      </a:schemeClr>
                    </a:solidFill>
                  </a:tcPr>
                </a:tc>
              </a:tr>
              <a:tr h="369041">
                <a:tc>
                  <a:txBody>
                    <a:bodyPr/>
                    <a:lstStyle/>
                    <a:p>
                      <a:r>
                        <a:rPr lang="sv-SE" sz="1400" dirty="0" smtClean="0"/>
                        <a:t>Bollkontroll</a:t>
                      </a:r>
                      <a:endParaRPr lang="sv-SE" sz="1400" dirty="0"/>
                    </a:p>
                  </a:txBody>
                  <a:tcPr>
                    <a:solidFill>
                      <a:schemeClr val="tx1">
                        <a:lumMod val="65000"/>
                        <a:lumOff val="35000"/>
                      </a:schemeClr>
                    </a:solidFill>
                  </a:tcPr>
                </a:tc>
              </a:tr>
              <a:tr h="369041">
                <a:tc>
                  <a:txBody>
                    <a:bodyPr/>
                    <a:lstStyle/>
                    <a:p>
                      <a:r>
                        <a:rPr lang="sv-SE" sz="1400" dirty="0" smtClean="0"/>
                        <a:t>Nickteknik</a:t>
                      </a:r>
                    </a:p>
                  </a:txBody>
                  <a:tcPr>
                    <a:solidFill>
                      <a:schemeClr val="tx1">
                        <a:lumMod val="65000"/>
                        <a:lumOff val="35000"/>
                      </a:schemeClr>
                    </a:solidFill>
                  </a:tcPr>
                </a:tc>
              </a:tr>
              <a:tr h="369041">
                <a:tc>
                  <a:txBody>
                    <a:bodyPr/>
                    <a:lstStyle/>
                    <a:p>
                      <a:r>
                        <a:rPr lang="sv-SE" sz="1400" dirty="0" smtClean="0"/>
                        <a:t>1-1</a:t>
                      </a:r>
                      <a:r>
                        <a:rPr lang="sv-SE" sz="1400" baseline="0" dirty="0" smtClean="0"/>
                        <a:t> offensivt</a:t>
                      </a:r>
                      <a:endParaRPr lang="sv-SE" sz="1400" dirty="0"/>
                    </a:p>
                  </a:txBody>
                  <a:tcPr>
                    <a:solidFill>
                      <a:schemeClr val="tx1">
                        <a:lumMod val="65000"/>
                        <a:lumOff val="35000"/>
                      </a:schemeClr>
                    </a:solidFill>
                  </a:tcPr>
                </a:tc>
              </a:tr>
            </a:tbl>
          </a:graphicData>
        </a:graphic>
      </p:graphicFrame>
      <p:graphicFrame>
        <p:nvGraphicFramePr>
          <p:cNvPr id="6" name="Tabell 5"/>
          <p:cNvGraphicFramePr>
            <a:graphicFrameLocks noGrp="1"/>
          </p:cNvGraphicFramePr>
          <p:nvPr>
            <p:extLst>
              <p:ext uri="{D42A27DB-BD31-4B8C-83A1-F6EECF244321}">
                <p14:modId xmlns:p14="http://schemas.microsoft.com/office/powerpoint/2010/main" val="4214275594"/>
              </p:ext>
            </p:extLst>
          </p:nvPr>
        </p:nvGraphicFramePr>
        <p:xfrm>
          <a:off x="351492" y="4365104"/>
          <a:ext cx="1988261" cy="2376265"/>
        </p:xfrm>
        <a:graphic>
          <a:graphicData uri="http://schemas.openxmlformats.org/drawingml/2006/table">
            <a:tbl>
              <a:tblPr firstRow="1" bandRow="1">
                <a:tableStyleId>{5C22544A-7EE6-4342-B048-85BDC9FD1C3A}</a:tableStyleId>
              </a:tblPr>
              <a:tblGrid>
                <a:gridCol w="1988261"/>
              </a:tblGrid>
              <a:tr h="475253">
                <a:tc>
                  <a:txBody>
                    <a:bodyPr/>
                    <a:lstStyle/>
                    <a:p>
                      <a:r>
                        <a:rPr lang="sv-SE" sz="1400" b="0" dirty="0" smtClean="0">
                          <a:solidFill>
                            <a:schemeClr val="tx1"/>
                          </a:solidFill>
                        </a:rPr>
                        <a:t>Täcka</a:t>
                      </a:r>
                      <a:r>
                        <a:rPr lang="sv-SE" sz="1400" b="0" baseline="0" dirty="0" smtClean="0">
                          <a:solidFill>
                            <a:schemeClr val="tx1"/>
                          </a:solidFill>
                        </a:rPr>
                        <a:t> bollen</a:t>
                      </a:r>
                      <a:endParaRPr lang="sv-SE" sz="1600" b="0" dirty="0">
                        <a:solidFill>
                          <a:schemeClr val="tx1"/>
                        </a:solidFill>
                      </a:endParaRPr>
                    </a:p>
                  </a:txBody>
                  <a:tcPr>
                    <a:solidFill>
                      <a:schemeClr val="tx1">
                        <a:lumMod val="65000"/>
                        <a:lumOff val="35000"/>
                      </a:schemeClr>
                    </a:solidFill>
                  </a:tcPr>
                </a:tc>
              </a:tr>
              <a:tr h="475253">
                <a:tc>
                  <a:txBody>
                    <a:bodyPr/>
                    <a:lstStyle/>
                    <a:p>
                      <a:r>
                        <a:rPr lang="sv-SE" sz="1400" dirty="0" smtClean="0">
                          <a:solidFill>
                            <a:schemeClr val="tx1"/>
                          </a:solidFill>
                        </a:rPr>
                        <a:t>Vändning medtag</a:t>
                      </a:r>
                      <a:endParaRPr lang="sv-SE" sz="1400" dirty="0">
                        <a:solidFill>
                          <a:schemeClr val="tx1"/>
                        </a:solidFill>
                      </a:endParaRPr>
                    </a:p>
                  </a:txBody>
                  <a:tcPr>
                    <a:solidFill>
                      <a:schemeClr val="tx1">
                        <a:lumMod val="65000"/>
                        <a:lumOff val="35000"/>
                      </a:schemeClr>
                    </a:solidFill>
                  </a:tcPr>
                </a:tc>
              </a:tr>
              <a:tr h="475253">
                <a:tc>
                  <a:txBody>
                    <a:bodyPr/>
                    <a:lstStyle/>
                    <a:p>
                      <a:r>
                        <a:rPr lang="sv-SE" sz="1400" dirty="0" smtClean="0">
                          <a:solidFill>
                            <a:schemeClr val="tx1"/>
                          </a:solidFill>
                        </a:rPr>
                        <a:t>Inspel,</a:t>
                      </a:r>
                      <a:r>
                        <a:rPr lang="sv-SE" sz="1400" baseline="0" dirty="0" smtClean="0">
                          <a:solidFill>
                            <a:schemeClr val="tx1"/>
                          </a:solidFill>
                        </a:rPr>
                        <a:t> inlägg m avslut</a:t>
                      </a:r>
                      <a:endParaRPr lang="sv-SE" sz="1400" dirty="0">
                        <a:solidFill>
                          <a:schemeClr val="tx1"/>
                        </a:solidFill>
                      </a:endParaRPr>
                    </a:p>
                  </a:txBody>
                  <a:tcPr>
                    <a:solidFill>
                      <a:schemeClr val="tx1">
                        <a:lumMod val="65000"/>
                        <a:lumOff val="35000"/>
                      </a:schemeClr>
                    </a:solidFill>
                  </a:tcPr>
                </a:tc>
              </a:tr>
              <a:tr h="475253">
                <a:tc>
                  <a:txBody>
                    <a:bodyPr/>
                    <a:lstStyle/>
                    <a:p>
                      <a:r>
                        <a:rPr lang="sv-SE" sz="1400" dirty="0" smtClean="0">
                          <a:solidFill>
                            <a:schemeClr val="tx1"/>
                          </a:solidFill>
                        </a:rPr>
                        <a:t>1-1</a:t>
                      </a:r>
                      <a:r>
                        <a:rPr lang="sv-SE" sz="1400" baseline="0" dirty="0" smtClean="0">
                          <a:solidFill>
                            <a:schemeClr val="tx1"/>
                          </a:solidFill>
                        </a:rPr>
                        <a:t> defensivt</a:t>
                      </a:r>
                      <a:endParaRPr lang="sv-SE" sz="1400" dirty="0">
                        <a:solidFill>
                          <a:schemeClr val="tx1"/>
                        </a:solidFill>
                      </a:endParaRPr>
                    </a:p>
                  </a:txBody>
                  <a:tcPr>
                    <a:solidFill>
                      <a:schemeClr val="tx1">
                        <a:lumMod val="65000"/>
                        <a:lumOff val="35000"/>
                      </a:schemeClr>
                    </a:solidFill>
                  </a:tcPr>
                </a:tc>
              </a:tr>
              <a:tr h="475253">
                <a:tc>
                  <a:txBody>
                    <a:bodyPr/>
                    <a:lstStyle/>
                    <a:p>
                      <a:r>
                        <a:rPr lang="sv-SE" sz="1400" dirty="0" smtClean="0">
                          <a:solidFill>
                            <a:schemeClr val="tx1"/>
                          </a:solidFill>
                        </a:rPr>
                        <a:t>Instick</a:t>
                      </a:r>
                      <a:r>
                        <a:rPr lang="sv-SE" sz="1400" baseline="0" dirty="0" smtClean="0">
                          <a:solidFill>
                            <a:schemeClr val="tx1"/>
                          </a:solidFill>
                        </a:rPr>
                        <a:t> mellan lagdelar</a:t>
                      </a:r>
                      <a:endParaRPr lang="sv-SE" sz="1400" dirty="0">
                        <a:solidFill>
                          <a:schemeClr val="tx1"/>
                        </a:solidFill>
                      </a:endParaRPr>
                    </a:p>
                  </a:txBody>
                  <a:tcPr>
                    <a:solidFill>
                      <a:schemeClr val="tx1">
                        <a:lumMod val="65000"/>
                        <a:lumOff val="35000"/>
                      </a:schemeClr>
                    </a:solidFill>
                  </a:tcPr>
                </a:tc>
              </a:tr>
            </a:tbl>
          </a:graphicData>
        </a:graphic>
      </p:graphicFrame>
      <p:graphicFrame>
        <p:nvGraphicFramePr>
          <p:cNvPr id="7" name="Tabell 6"/>
          <p:cNvGraphicFramePr>
            <a:graphicFrameLocks noGrp="1"/>
          </p:cNvGraphicFramePr>
          <p:nvPr>
            <p:extLst>
              <p:ext uri="{D42A27DB-BD31-4B8C-83A1-F6EECF244321}">
                <p14:modId xmlns:p14="http://schemas.microsoft.com/office/powerpoint/2010/main" val="1527655636"/>
              </p:ext>
            </p:extLst>
          </p:nvPr>
        </p:nvGraphicFramePr>
        <p:xfrm>
          <a:off x="2339752" y="836713"/>
          <a:ext cx="4248470" cy="576064"/>
        </p:xfrm>
        <a:graphic>
          <a:graphicData uri="http://schemas.openxmlformats.org/drawingml/2006/table">
            <a:tbl>
              <a:tblPr firstRow="1" bandRow="1">
                <a:tableStyleId>{5C22544A-7EE6-4342-B048-85BDC9FD1C3A}</a:tableStyleId>
              </a:tblPr>
              <a:tblGrid>
                <a:gridCol w="424847"/>
                <a:gridCol w="439249"/>
                <a:gridCol w="432048"/>
                <a:gridCol w="432048"/>
                <a:gridCol w="360040"/>
                <a:gridCol w="460850"/>
                <a:gridCol w="424847"/>
                <a:gridCol w="424847"/>
                <a:gridCol w="424847"/>
                <a:gridCol w="424847"/>
              </a:tblGrid>
              <a:tr h="576064">
                <a:tc>
                  <a:txBody>
                    <a:bodyPr/>
                    <a:lstStyle/>
                    <a:p>
                      <a:pPr algn="ctr"/>
                      <a:r>
                        <a:rPr lang="sv-SE" sz="1200" dirty="0" smtClean="0"/>
                        <a:t>6</a:t>
                      </a:r>
                      <a:endParaRPr lang="sv-SE" sz="1200" dirty="0"/>
                    </a:p>
                  </a:txBody>
                  <a:tcPr/>
                </a:tc>
                <a:tc>
                  <a:txBody>
                    <a:bodyPr/>
                    <a:lstStyle/>
                    <a:p>
                      <a:r>
                        <a:rPr lang="sv-SE" sz="1200" dirty="0" smtClean="0"/>
                        <a:t>7</a:t>
                      </a:r>
                      <a:endParaRPr lang="sv-SE" sz="1200" dirty="0"/>
                    </a:p>
                  </a:txBody>
                  <a:tcPr/>
                </a:tc>
                <a:tc>
                  <a:txBody>
                    <a:bodyPr/>
                    <a:lstStyle/>
                    <a:p>
                      <a:r>
                        <a:rPr lang="sv-SE" sz="1200" dirty="0" smtClean="0"/>
                        <a:t>8</a:t>
                      </a:r>
                      <a:endParaRPr lang="sv-SE" sz="1200" dirty="0"/>
                    </a:p>
                  </a:txBody>
                  <a:tcPr/>
                </a:tc>
                <a:tc>
                  <a:txBody>
                    <a:bodyPr/>
                    <a:lstStyle/>
                    <a:p>
                      <a:r>
                        <a:rPr lang="sv-SE" sz="1200" dirty="0" smtClean="0"/>
                        <a:t>9</a:t>
                      </a:r>
                      <a:endParaRPr lang="sv-SE" sz="1200" dirty="0"/>
                    </a:p>
                  </a:txBody>
                  <a:tcPr/>
                </a:tc>
                <a:tc>
                  <a:txBody>
                    <a:bodyPr/>
                    <a:lstStyle/>
                    <a:p>
                      <a:r>
                        <a:rPr lang="sv-SE" sz="1200" dirty="0" smtClean="0"/>
                        <a:t>10</a:t>
                      </a:r>
                      <a:endParaRPr lang="sv-SE" sz="1200" dirty="0"/>
                    </a:p>
                  </a:txBody>
                  <a:tcPr/>
                </a:tc>
                <a:tc>
                  <a:txBody>
                    <a:bodyPr/>
                    <a:lstStyle/>
                    <a:p>
                      <a:r>
                        <a:rPr lang="sv-SE" sz="1200" dirty="0" smtClean="0"/>
                        <a:t>11</a:t>
                      </a:r>
                      <a:endParaRPr lang="sv-SE" sz="1200" dirty="0"/>
                    </a:p>
                  </a:txBody>
                  <a:tcPr/>
                </a:tc>
                <a:tc>
                  <a:txBody>
                    <a:bodyPr/>
                    <a:lstStyle/>
                    <a:p>
                      <a:r>
                        <a:rPr lang="sv-SE" sz="1200" dirty="0" smtClean="0"/>
                        <a:t>12</a:t>
                      </a:r>
                      <a:endParaRPr lang="sv-SE" sz="1200" dirty="0"/>
                    </a:p>
                  </a:txBody>
                  <a:tcPr/>
                </a:tc>
                <a:tc>
                  <a:txBody>
                    <a:bodyPr/>
                    <a:lstStyle/>
                    <a:p>
                      <a:r>
                        <a:rPr lang="sv-SE" sz="1200" dirty="0" smtClean="0"/>
                        <a:t>13</a:t>
                      </a:r>
                      <a:endParaRPr lang="sv-SE" sz="1200" dirty="0"/>
                    </a:p>
                  </a:txBody>
                  <a:tcPr/>
                </a:tc>
                <a:tc>
                  <a:txBody>
                    <a:bodyPr/>
                    <a:lstStyle/>
                    <a:p>
                      <a:r>
                        <a:rPr lang="sv-SE" sz="1200" dirty="0" smtClean="0"/>
                        <a:t>14</a:t>
                      </a:r>
                      <a:endParaRPr lang="sv-SE" sz="1200" dirty="0"/>
                    </a:p>
                  </a:txBody>
                  <a:tcPr/>
                </a:tc>
                <a:tc>
                  <a:txBody>
                    <a:bodyPr/>
                    <a:lstStyle/>
                    <a:p>
                      <a:r>
                        <a:rPr lang="sv-SE" sz="1200" dirty="0" smtClean="0"/>
                        <a:t>15</a:t>
                      </a:r>
                      <a:endParaRPr lang="sv-SE" sz="1200" dirty="0"/>
                    </a:p>
                  </a:txBody>
                  <a:tcPr/>
                </a:tc>
              </a:tr>
            </a:tbl>
          </a:graphicData>
        </a:graphic>
      </p:graphicFrame>
      <p:graphicFrame>
        <p:nvGraphicFramePr>
          <p:cNvPr id="8" name="Tabell 7"/>
          <p:cNvGraphicFramePr>
            <a:graphicFrameLocks noGrp="1"/>
          </p:cNvGraphicFramePr>
          <p:nvPr>
            <p:extLst>
              <p:ext uri="{D42A27DB-BD31-4B8C-83A1-F6EECF244321}">
                <p14:modId xmlns:p14="http://schemas.microsoft.com/office/powerpoint/2010/main" val="3888877279"/>
              </p:ext>
            </p:extLst>
          </p:nvPr>
        </p:nvGraphicFramePr>
        <p:xfrm>
          <a:off x="6584738" y="836712"/>
          <a:ext cx="2448270" cy="584455"/>
        </p:xfrm>
        <a:graphic>
          <a:graphicData uri="http://schemas.openxmlformats.org/drawingml/2006/table">
            <a:tbl>
              <a:tblPr firstRow="1" bandRow="1">
                <a:tableStyleId>{5C22544A-7EE6-4342-B048-85BDC9FD1C3A}</a:tableStyleId>
              </a:tblPr>
              <a:tblGrid>
                <a:gridCol w="432046"/>
                <a:gridCol w="432048"/>
                <a:gridCol w="432048"/>
                <a:gridCol w="432048"/>
                <a:gridCol w="432048"/>
                <a:gridCol w="288032"/>
              </a:tblGrid>
              <a:tr h="584455">
                <a:tc>
                  <a:txBody>
                    <a:bodyPr/>
                    <a:lstStyle/>
                    <a:p>
                      <a:r>
                        <a:rPr lang="sv-SE" sz="1200" dirty="0" smtClean="0"/>
                        <a:t>16</a:t>
                      </a:r>
                      <a:endParaRPr lang="sv-SE" sz="1200" dirty="0"/>
                    </a:p>
                  </a:txBody>
                  <a:tcPr/>
                </a:tc>
                <a:tc>
                  <a:txBody>
                    <a:bodyPr/>
                    <a:lstStyle/>
                    <a:p>
                      <a:r>
                        <a:rPr lang="sv-SE" sz="1200" dirty="0" smtClean="0"/>
                        <a:t>17</a:t>
                      </a:r>
                      <a:endParaRPr lang="sv-SE" sz="1200" dirty="0"/>
                    </a:p>
                  </a:txBody>
                  <a:tcPr/>
                </a:tc>
                <a:tc>
                  <a:txBody>
                    <a:bodyPr/>
                    <a:lstStyle/>
                    <a:p>
                      <a:r>
                        <a:rPr lang="sv-SE" sz="1200" dirty="0" smtClean="0"/>
                        <a:t>18</a:t>
                      </a:r>
                      <a:endParaRPr lang="sv-SE" sz="1200" dirty="0"/>
                    </a:p>
                  </a:txBody>
                  <a:tcPr/>
                </a:tc>
                <a:tc>
                  <a:txBody>
                    <a:bodyPr/>
                    <a:lstStyle/>
                    <a:p>
                      <a:r>
                        <a:rPr lang="sv-SE" sz="1200" dirty="0" smtClean="0"/>
                        <a:t>18</a:t>
                      </a:r>
                      <a:endParaRPr lang="sv-SE" sz="1200" dirty="0"/>
                    </a:p>
                  </a:txBody>
                  <a:tcPr/>
                </a:tc>
                <a:tc>
                  <a:txBody>
                    <a:bodyPr/>
                    <a:lstStyle/>
                    <a:p>
                      <a:r>
                        <a:rPr lang="sv-SE" sz="1200" dirty="0" smtClean="0"/>
                        <a:t>19</a:t>
                      </a:r>
                      <a:endParaRPr lang="sv-SE" sz="1200" dirty="0"/>
                    </a:p>
                  </a:txBody>
                  <a:tcPr/>
                </a:tc>
                <a:tc>
                  <a:txBody>
                    <a:bodyPr/>
                    <a:lstStyle/>
                    <a:p>
                      <a:r>
                        <a:rPr lang="sv-SE" sz="1200" dirty="0" smtClean="0"/>
                        <a:t>s</a:t>
                      </a:r>
                      <a:endParaRPr lang="sv-SE" sz="1200" dirty="0"/>
                    </a:p>
                  </a:txBody>
                  <a:tcPr/>
                </a:tc>
              </a:tr>
            </a:tbl>
          </a:graphicData>
        </a:graphic>
      </p:graphicFrame>
      <p:graphicFrame>
        <p:nvGraphicFramePr>
          <p:cNvPr id="9" name="Tabell 8"/>
          <p:cNvGraphicFramePr>
            <a:graphicFrameLocks noGrp="1"/>
          </p:cNvGraphicFramePr>
          <p:nvPr>
            <p:extLst>
              <p:ext uri="{D42A27DB-BD31-4B8C-83A1-F6EECF244321}">
                <p14:modId xmlns:p14="http://schemas.microsoft.com/office/powerpoint/2010/main" val="1647910306"/>
              </p:ext>
            </p:extLst>
          </p:nvPr>
        </p:nvGraphicFramePr>
        <p:xfrm>
          <a:off x="2339752" y="1412775"/>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2</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74761">
                <a:tc>
                  <a:txBody>
                    <a:bodyPr/>
                    <a:lstStyle/>
                    <a:p>
                      <a:endParaRPr lang="sv-SE" dirty="0"/>
                    </a:p>
                  </a:txBody>
                  <a:tcPr/>
                </a:tc>
              </a:tr>
              <a:tr h="329001">
                <a:tc>
                  <a:txBody>
                    <a:bodyPr/>
                    <a:lstStyle/>
                    <a:p>
                      <a:r>
                        <a:rPr lang="sv-SE" dirty="0" smtClean="0"/>
                        <a:t>2</a:t>
                      </a:r>
                      <a:endParaRPr lang="sv-SE" dirty="0"/>
                    </a:p>
                  </a:txBody>
                  <a:tcPr/>
                </a:tc>
              </a:tr>
            </a:tbl>
          </a:graphicData>
        </a:graphic>
      </p:graphicFrame>
      <p:graphicFrame>
        <p:nvGraphicFramePr>
          <p:cNvPr id="10" name="Tabell 9"/>
          <p:cNvGraphicFramePr>
            <a:graphicFrameLocks noGrp="1"/>
          </p:cNvGraphicFramePr>
          <p:nvPr>
            <p:extLst>
              <p:ext uri="{D42A27DB-BD31-4B8C-83A1-F6EECF244321}">
                <p14:modId xmlns:p14="http://schemas.microsoft.com/office/powerpoint/2010/main" val="2144180421"/>
              </p:ext>
            </p:extLst>
          </p:nvPr>
        </p:nvGraphicFramePr>
        <p:xfrm>
          <a:off x="2771800"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endParaRPr lang="sv-SE" dirty="0"/>
                    </a:p>
                  </a:txBody>
                  <a:tcPr/>
                </a:tc>
              </a:tr>
              <a:tr h="329001">
                <a:tc>
                  <a:txBody>
                    <a:bodyPr/>
                    <a:lstStyle/>
                    <a:p>
                      <a:r>
                        <a:rPr lang="sv-SE" dirty="0" smtClean="0"/>
                        <a:t>3</a:t>
                      </a:r>
                      <a:endParaRPr lang="sv-SE" dirty="0"/>
                    </a:p>
                  </a:txBody>
                  <a:tcPr/>
                </a:tc>
              </a:tr>
            </a:tbl>
          </a:graphicData>
        </a:graphic>
      </p:graphicFrame>
      <p:graphicFrame>
        <p:nvGraphicFramePr>
          <p:cNvPr id="11" name="Tabell 10"/>
          <p:cNvGraphicFramePr>
            <a:graphicFrameLocks noGrp="1"/>
          </p:cNvGraphicFramePr>
          <p:nvPr>
            <p:extLst>
              <p:ext uri="{D42A27DB-BD31-4B8C-83A1-F6EECF244321}">
                <p14:modId xmlns:p14="http://schemas.microsoft.com/office/powerpoint/2010/main" val="2517150068"/>
              </p:ext>
            </p:extLst>
          </p:nvPr>
        </p:nvGraphicFramePr>
        <p:xfrm>
          <a:off x="3203848"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1</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12" name="Tabell 11"/>
          <p:cNvGraphicFramePr>
            <a:graphicFrameLocks noGrp="1"/>
          </p:cNvGraphicFramePr>
          <p:nvPr>
            <p:extLst>
              <p:ext uri="{D42A27DB-BD31-4B8C-83A1-F6EECF244321}">
                <p14:modId xmlns:p14="http://schemas.microsoft.com/office/powerpoint/2010/main" val="3842869576"/>
              </p:ext>
            </p:extLst>
          </p:nvPr>
        </p:nvGraphicFramePr>
        <p:xfrm>
          <a:off x="8743172" y="1412776"/>
          <a:ext cx="293324" cy="2980086"/>
        </p:xfrm>
        <a:graphic>
          <a:graphicData uri="http://schemas.openxmlformats.org/drawingml/2006/table">
            <a:tbl>
              <a:tblPr firstRow="1" bandRow="1">
                <a:tableStyleId>{5C22544A-7EE6-4342-B048-85BDC9FD1C3A}</a:tableStyleId>
              </a:tblPr>
              <a:tblGrid>
                <a:gridCol w="293324"/>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1</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3</a:t>
                      </a:r>
                      <a:endParaRPr lang="sv-SE" dirty="0"/>
                    </a:p>
                  </a:txBody>
                  <a:tcPr/>
                </a:tc>
              </a:tr>
              <a:tr h="329001">
                <a:tc>
                  <a:txBody>
                    <a:bodyPr/>
                    <a:lstStyle/>
                    <a:p>
                      <a:r>
                        <a:rPr lang="sv-SE" dirty="0" smtClean="0"/>
                        <a:t>2</a:t>
                      </a:r>
                      <a:endParaRPr lang="sv-SE" dirty="0"/>
                    </a:p>
                  </a:txBody>
                  <a:tcPr/>
                </a:tc>
              </a:tr>
            </a:tbl>
          </a:graphicData>
        </a:graphic>
      </p:graphicFrame>
      <p:graphicFrame>
        <p:nvGraphicFramePr>
          <p:cNvPr id="13" name="Tabell 12"/>
          <p:cNvGraphicFramePr>
            <a:graphicFrameLocks noGrp="1"/>
          </p:cNvGraphicFramePr>
          <p:nvPr>
            <p:extLst>
              <p:ext uri="{D42A27DB-BD31-4B8C-83A1-F6EECF244321}">
                <p14:modId xmlns:p14="http://schemas.microsoft.com/office/powerpoint/2010/main" val="2347631693"/>
              </p:ext>
            </p:extLst>
          </p:nvPr>
        </p:nvGraphicFramePr>
        <p:xfrm>
          <a:off x="3635896"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4</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1</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14" name="Tabell 13"/>
          <p:cNvGraphicFramePr>
            <a:graphicFrameLocks noGrp="1"/>
          </p:cNvGraphicFramePr>
          <p:nvPr>
            <p:extLst>
              <p:ext uri="{D42A27DB-BD31-4B8C-83A1-F6EECF244321}">
                <p14:modId xmlns:p14="http://schemas.microsoft.com/office/powerpoint/2010/main" val="2385059437"/>
              </p:ext>
            </p:extLst>
          </p:nvPr>
        </p:nvGraphicFramePr>
        <p:xfrm>
          <a:off x="4067944"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15" name="Tabell 14"/>
          <p:cNvGraphicFramePr>
            <a:graphicFrameLocks noGrp="1"/>
          </p:cNvGraphicFramePr>
          <p:nvPr>
            <p:extLst>
              <p:ext uri="{D42A27DB-BD31-4B8C-83A1-F6EECF244321}">
                <p14:modId xmlns:p14="http://schemas.microsoft.com/office/powerpoint/2010/main" val="1738785862"/>
              </p:ext>
            </p:extLst>
          </p:nvPr>
        </p:nvGraphicFramePr>
        <p:xfrm>
          <a:off x="4462244"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4</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16" name="Tabell 15"/>
          <p:cNvGraphicFramePr>
            <a:graphicFrameLocks noGrp="1"/>
          </p:cNvGraphicFramePr>
          <p:nvPr>
            <p:extLst>
              <p:ext uri="{D42A27DB-BD31-4B8C-83A1-F6EECF244321}">
                <p14:modId xmlns:p14="http://schemas.microsoft.com/office/powerpoint/2010/main" val="549344276"/>
              </p:ext>
            </p:extLst>
          </p:nvPr>
        </p:nvGraphicFramePr>
        <p:xfrm>
          <a:off x="4860032"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17" name="Tabell 16"/>
          <p:cNvGraphicFramePr>
            <a:graphicFrameLocks noGrp="1"/>
          </p:cNvGraphicFramePr>
          <p:nvPr>
            <p:extLst>
              <p:ext uri="{D42A27DB-BD31-4B8C-83A1-F6EECF244321}">
                <p14:modId xmlns:p14="http://schemas.microsoft.com/office/powerpoint/2010/main" val="3008598977"/>
              </p:ext>
            </p:extLst>
          </p:nvPr>
        </p:nvGraphicFramePr>
        <p:xfrm>
          <a:off x="5292080"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2</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4</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18" name="Tabell 17"/>
          <p:cNvGraphicFramePr>
            <a:graphicFrameLocks noGrp="1"/>
          </p:cNvGraphicFramePr>
          <p:nvPr>
            <p:extLst>
              <p:ext uri="{D42A27DB-BD31-4B8C-83A1-F6EECF244321}">
                <p14:modId xmlns:p14="http://schemas.microsoft.com/office/powerpoint/2010/main" val="2393900075"/>
              </p:ext>
            </p:extLst>
          </p:nvPr>
        </p:nvGraphicFramePr>
        <p:xfrm>
          <a:off x="5724128"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1</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19" name="Tabell 18"/>
          <p:cNvGraphicFramePr>
            <a:graphicFrameLocks noGrp="1"/>
          </p:cNvGraphicFramePr>
          <p:nvPr>
            <p:extLst>
              <p:ext uri="{D42A27DB-BD31-4B8C-83A1-F6EECF244321}">
                <p14:modId xmlns:p14="http://schemas.microsoft.com/office/powerpoint/2010/main" val="3506587988"/>
              </p:ext>
            </p:extLst>
          </p:nvPr>
        </p:nvGraphicFramePr>
        <p:xfrm>
          <a:off x="6156176"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1</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4</a:t>
                      </a:r>
                      <a:endParaRPr lang="sv-SE" dirty="0"/>
                    </a:p>
                  </a:txBody>
                  <a:tcPr/>
                </a:tc>
              </a:tr>
              <a:tr h="329001">
                <a:tc>
                  <a:txBody>
                    <a:bodyPr/>
                    <a:lstStyle/>
                    <a:p>
                      <a:r>
                        <a:rPr lang="sv-SE" dirty="0" smtClean="0"/>
                        <a:t>3</a:t>
                      </a:r>
                      <a:endParaRPr lang="sv-SE" dirty="0"/>
                    </a:p>
                  </a:txBody>
                  <a:tcPr/>
                </a:tc>
              </a:tr>
            </a:tbl>
          </a:graphicData>
        </a:graphic>
      </p:graphicFrame>
      <p:graphicFrame>
        <p:nvGraphicFramePr>
          <p:cNvPr id="20" name="Tabell 19"/>
          <p:cNvGraphicFramePr>
            <a:graphicFrameLocks noGrp="1"/>
          </p:cNvGraphicFramePr>
          <p:nvPr>
            <p:extLst>
              <p:ext uri="{D42A27DB-BD31-4B8C-83A1-F6EECF244321}">
                <p14:modId xmlns:p14="http://schemas.microsoft.com/office/powerpoint/2010/main" val="3871988283"/>
              </p:ext>
            </p:extLst>
          </p:nvPr>
        </p:nvGraphicFramePr>
        <p:xfrm>
          <a:off x="6588224"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1</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3</a:t>
                      </a:r>
                      <a:endParaRPr lang="sv-SE" dirty="0"/>
                    </a:p>
                  </a:txBody>
                  <a:tcPr/>
                </a:tc>
              </a:tr>
              <a:tr h="329001">
                <a:tc>
                  <a:txBody>
                    <a:bodyPr/>
                    <a:lstStyle/>
                    <a:p>
                      <a:r>
                        <a:rPr lang="sv-SE" dirty="0" smtClean="0"/>
                        <a:t>3</a:t>
                      </a:r>
                      <a:endParaRPr lang="sv-SE" dirty="0"/>
                    </a:p>
                  </a:txBody>
                  <a:tcPr/>
                </a:tc>
              </a:tr>
            </a:tbl>
          </a:graphicData>
        </a:graphic>
      </p:graphicFrame>
      <p:graphicFrame>
        <p:nvGraphicFramePr>
          <p:cNvPr id="21" name="Tabell 20"/>
          <p:cNvGraphicFramePr>
            <a:graphicFrameLocks noGrp="1"/>
          </p:cNvGraphicFramePr>
          <p:nvPr>
            <p:extLst>
              <p:ext uri="{D42A27DB-BD31-4B8C-83A1-F6EECF244321}">
                <p14:modId xmlns:p14="http://schemas.microsoft.com/office/powerpoint/2010/main" val="1643984120"/>
              </p:ext>
            </p:extLst>
          </p:nvPr>
        </p:nvGraphicFramePr>
        <p:xfrm>
          <a:off x="7020272"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1</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3</a:t>
                      </a:r>
                      <a:endParaRPr lang="sv-SE" dirty="0"/>
                    </a:p>
                  </a:txBody>
                  <a:tcPr/>
                </a:tc>
              </a:tr>
              <a:tr h="329001">
                <a:tc>
                  <a:txBody>
                    <a:bodyPr/>
                    <a:lstStyle/>
                    <a:p>
                      <a:r>
                        <a:rPr lang="sv-SE" dirty="0" smtClean="0"/>
                        <a:t>2</a:t>
                      </a:r>
                      <a:endParaRPr lang="sv-SE" dirty="0"/>
                    </a:p>
                  </a:txBody>
                  <a:tcPr/>
                </a:tc>
              </a:tr>
            </a:tbl>
          </a:graphicData>
        </a:graphic>
      </p:graphicFrame>
      <p:graphicFrame>
        <p:nvGraphicFramePr>
          <p:cNvPr id="22" name="Tabell 21"/>
          <p:cNvGraphicFramePr>
            <a:graphicFrameLocks noGrp="1"/>
          </p:cNvGraphicFramePr>
          <p:nvPr>
            <p:extLst>
              <p:ext uri="{D42A27DB-BD31-4B8C-83A1-F6EECF244321}">
                <p14:modId xmlns:p14="http://schemas.microsoft.com/office/powerpoint/2010/main" val="1299675113"/>
              </p:ext>
            </p:extLst>
          </p:nvPr>
        </p:nvGraphicFramePr>
        <p:xfrm>
          <a:off x="7452320"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1</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3</a:t>
                      </a:r>
                      <a:endParaRPr lang="sv-SE" dirty="0"/>
                    </a:p>
                  </a:txBody>
                  <a:tcPr/>
                </a:tc>
              </a:tr>
              <a:tr h="329001">
                <a:tc>
                  <a:txBody>
                    <a:bodyPr/>
                    <a:lstStyle/>
                    <a:p>
                      <a:r>
                        <a:rPr lang="sv-SE" dirty="0" smtClean="0"/>
                        <a:t>2</a:t>
                      </a:r>
                      <a:endParaRPr lang="sv-SE" dirty="0"/>
                    </a:p>
                  </a:txBody>
                  <a:tcPr/>
                </a:tc>
              </a:tr>
            </a:tbl>
          </a:graphicData>
        </a:graphic>
      </p:graphicFrame>
      <p:graphicFrame>
        <p:nvGraphicFramePr>
          <p:cNvPr id="23" name="Tabell 22"/>
          <p:cNvGraphicFramePr>
            <a:graphicFrameLocks noGrp="1"/>
          </p:cNvGraphicFramePr>
          <p:nvPr>
            <p:extLst>
              <p:ext uri="{D42A27DB-BD31-4B8C-83A1-F6EECF244321}">
                <p14:modId xmlns:p14="http://schemas.microsoft.com/office/powerpoint/2010/main" val="1351984106"/>
              </p:ext>
            </p:extLst>
          </p:nvPr>
        </p:nvGraphicFramePr>
        <p:xfrm>
          <a:off x="7884368"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1</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3</a:t>
                      </a:r>
                      <a:endParaRPr lang="sv-SE" dirty="0"/>
                    </a:p>
                  </a:txBody>
                  <a:tcPr/>
                </a:tc>
              </a:tr>
              <a:tr h="329001">
                <a:tc>
                  <a:txBody>
                    <a:bodyPr/>
                    <a:lstStyle/>
                    <a:p>
                      <a:r>
                        <a:rPr lang="sv-SE" dirty="0" smtClean="0"/>
                        <a:t>2</a:t>
                      </a:r>
                      <a:endParaRPr lang="sv-SE" dirty="0"/>
                    </a:p>
                  </a:txBody>
                  <a:tcPr/>
                </a:tc>
              </a:tr>
            </a:tbl>
          </a:graphicData>
        </a:graphic>
      </p:graphicFrame>
      <p:graphicFrame>
        <p:nvGraphicFramePr>
          <p:cNvPr id="24" name="Tabell 23"/>
          <p:cNvGraphicFramePr>
            <a:graphicFrameLocks noGrp="1"/>
          </p:cNvGraphicFramePr>
          <p:nvPr>
            <p:extLst>
              <p:ext uri="{D42A27DB-BD31-4B8C-83A1-F6EECF244321}">
                <p14:modId xmlns:p14="http://schemas.microsoft.com/office/powerpoint/2010/main" val="1066282720"/>
              </p:ext>
            </p:extLst>
          </p:nvPr>
        </p:nvGraphicFramePr>
        <p:xfrm>
          <a:off x="8316416"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1</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3</a:t>
                      </a:r>
                      <a:endParaRPr lang="sv-SE" dirty="0"/>
                    </a:p>
                  </a:txBody>
                  <a:tcPr/>
                </a:tc>
              </a:tr>
              <a:tr h="329001">
                <a:tc>
                  <a:txBody>
                    <a:bodyPr/>
                    <a:lstStyle/>
                    <a:p>
                      <a:r>
                        <a:rPr lang="sv-SE" dirty="0" smtClean="0"/>
                        <a:t>2</a:t>
                      </a:r>
                      <a:endParaRPr lang="sv-SE" dirty="0"/>
                    </a:p>
                  </a:txBody>
                  <a:tcPr/>
                </a:tc>
              </a:tr>
            </a:tbl>
          </a:graphicData>
        </a:graphic>
      </p:graphicFrame>
      <p:graphicFrame>
        <p:nvGraphicFramePr>
          <p:cNvPr id="25" name="Tabell 24"/>
          <p:cNvGraphicFramePr>
            <a:graphicFrameLocks noGrp="1"/>
          </p:cNvGraphicFramePr>
          <p:nvPr>
            <p:extLst>
              <p:ext uri="{D42A27DB-BD31-4B8C-83A1-F6EECF244321}">
                <p14:modId xmlns:p14="http://schemas.microsoft.com/office/powerpoint/2010/main" val="1734643068"/>
              </p:ext>
            </p:extLst>
          </p:nvPr>
        </p:nvGraphicFramePr>
        <p:xfrm>
          <a:off x="2339752"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1</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1</a:t>
                      </a:r>
                      <a:endParaRPr lang="sv-SE" dirty="0"/>
                    </a:p>
                  </a:txBody>
                  <a:tcPr/>
                </a:tc>
              </a:tr>
              <a:tr h="504056">
                <a:tc>
                  <a:txBody>
                    <a:bodyPr/>
                    <a:lstStyle/>
                    <a:p>
                      <a:endParaRPr lang="sv-SE" dirty="0"/>
                    </a:p>
                  </a:txBody>
                  <a:tcPr/>
                </a:tc>
              </a:tr>
              <a:tr h="432048">
                <a:tc>
                  <a:txBody>
                    <a:bodyPr/>
                    <a:lstStyle/>
                    <a:p>
                      <a:endParaRPr lang="sv-SE" dirty="0"/>
                    </a:p>
                  </a:txBody>
                  <a:tcPr/>
                </a:tc>
              </a:tr>
              <a:tr h="499296">
                <a:tc>
                  <a:txBody>
                    <a:bodyPr/>
                    <a:lstStyle/>
                    <a:p>
                      <a:endParaRPr lang="sv-SE" dirty="0"/>
                    </a:p>
                  </a:txBody>
                  <a:tcPr/>
                </a:tc>
              </a:tr>
            </a:tbl>
          </a:graphicData>
        </a:graphic>
      </p:graphicFrame>
      <p:graphicFrame>
        <p:nvGraphicFramePr>
          <p:cNvPr id="26" name="Tabell 25"/>
          <p:cNvGraphicFramePr>
            <a:graphicFrameLocks noGrp="1"/>
          </p:cNvGraphicFramePr>
          <p:nvPr>
            <p:extLst>
              <p:ext uri="{D42A27DB-BD31-4B8C-83A1-F6EECF244321}">
                <p14:modId xmlns:p14="http://schemas.microsoft.com/office/powerpoint/2010/main" val="4246081646"/>
              </p:ext>
            </p:extLst>
          </p:nvPr>
        </p:nvGraphicFramePr>
        <p:xfrm>
          <a:off x="6588224"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4</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5</a:t>
                      </a:r>
                      <a:endParaRPr lang="sv-SE" dirty="0"/>
                    </a:p>
                  </a:txBody>
                  <a:tcPr/>
                </a:tc>
              </a:tr>
            </a:tbl>
          </a:graphicData>
        </a:graphic>
      </p:graphicFrame>
      <p:graphicFrame>
        <p:nvGraphicFramePr>
          <p:cNvPr id="27" name="Tabell 26"/>
          <p:cNvGraphicFramePr>
            <a:graphicFrameLocks noGrp="1"/>
          </p:cNvGraphicFramePr>
          <p:nvPr>
            <p:extLst>
              <p:ext uri="{D42A27DB-BD31-4B8C-83A1-F6EECF244321}">
                <p14:modId xmlns:p14="http://schemas.microsoft.com/office/powerpoint/2010/main" val="3644986651"/>
              </p:ext>
            </p:extLst>
          </p:nvPr>
        </p:nvGraphicFramePr>
        <p:xfrm>
          <a:off x="7020272"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4</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5</a:t>
                      </a:r>
                      <a:endParaRPr lang="sv-SE" dirty="0"/>
                    </a:p>
                  </a:txBody>
                  <a:tcPr/>
                </a:tc>
              </a:tr>
            </a:tbl>
          </a:graphicData>
        </a:graphic>
      </p:graphicFrame>
      <p:graphicFrame>
        <p:nvGraphicFramePr>
          <p:cNvPr id="28" name="Tabell 27"/>
          <p:cNvGraphicFramePr>
            <a:graphicFrameLocks noGrp="1"/>
          </p:cNvGraphicFramePr>
          <p:nvPr>
            <p:extLst>
              <p:ext uri="{D42A27DB-BD31-4B8C-83A1-F6EECF244321}">
                <p14:modId xmlns:p14="http://schemas.microsoft.com/office/powerpoint/2010/main" val="2104254017"/>
              </p:ext>
            </p:extLst>
          </p:nvPr>
        </p:nvGraphicFramePr>
        <p:xfrm>
          <a:off x="7452320"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4</a:t>
                      </a:r>
                      <a:endParaRPr lang="sv-SE" dirty="0"/>
                    </a:p>
                  </a:txBody>
                  <a:tcPr/>
                </a:tc>
              </a:tr>
              <a:tr h="432048">
                <a:tc>
                  <a:txBody>
                    <a:bodyPr/>
                    <a:lstStyle/>
                    <a:p>
                      <a:r>
                        <a:rPr lang="sv-SE" dirty="0" smtClean="0"/>
                        <a:t>3</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29" name="Tabell 28"/>
          <p:cNvGraphicFramePr>
            <a:graphicFrameLocks noGrp="1"/>
          </p:cNvGraphicFramePr>
          <p:nvPr>
            <p:extLst>
              <p:ext uri="{D42A27DB-BD31-4B8C-83A1-F6EECF244321}">
                <p14:modId xmlns:p14="http://schemas.microsoft.com/office/powerpoint/2010/main" val="773159620"/>
              </p:ext>
            </p:extLst>
          </p:nvPr>
        </p:nvGraphicFramePr>
        <p:xfrm>
          <a:off x="7884368"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3</a:t>
                      </a:r>
                      <a:endParaRPr lang="sv-SE" dirty="0"/>
                    </a:p>
                  </a:txBody>
                  <a:tcPr/>
                </a:tc>
              </a:tr>
              <a:tr h="432048">
                <a:tc>
                  <a:txBody>
                    <a:bodyPr/>
                    <a:lstStyle/>
                    <a:p>
                      <a:r>
                        <a:rPr lang="sv-SE" dirty="0" smtClean="0"/>
                        <a:t>3</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30" name="Tabell 29"/>
          <p:cNvGraphicFramePr>
            <a:graphicFrameLocks noGrp="1"/>
          </p:cNvGraphicFramePr>
          <p:nvPr>
            <p:extLst>
              <p:ext uri="{D42A27DB-BD31-4B8C-83A1-F6EECF244321}">
                <p14:modId xmlns:p14="http://schemas.microsoft.com/office/powerpoint/2010/main" val="2643306009"/>
              </p:ext>
            </p:extLst>
          </p:nvPr>
        </p:nvGraphicFramePr>
        <p:xfrm>
          <a:off x="8316416"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3</a:t>
                      </a:r>
                      <a:endParaRPr lang="sv-SE" dirty="0"/>
                    </a:p>
                  </a:txBody>
                  <a:tcPr/>
                </a:tc>
              </a:tr>
              <a:tr h="432048">
                <a:tc>
                  <a:txBody>
                    <a:bodyPr/>
                    <a:lstStyle/>
                    <a:p>
                      <a:r>
                        <a:rPr lang="sv-SE" dirty="0" smtClean="0"/>
                        <a:t>3</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31" name="Tabell 30"/>
          <p:cNvGraphicFramePr>
            <a:graphicFrameLocks noGrp="1"/>
          </p:cNvGraphicFramePr>
          <p:nvPr>
            <p:extLst>
              <p:ext uri="{D42A27DB-BD31-4B8C-83A1-F6EECF244321}">
                <p14:modId xmlns:p14="http://schemas.microsoft.com/office/powerpoint/2010/main" val="678326782"/>
              </p:ext>
            </p:extLst>
          </p:nvPr>
        </p:nvGraphicFramePr>
        <p:xfrm>
          <a:off x="8748464" y="4365104"/>
          <a:ext cx="288032" cy="2371504"/>
        </p:xfrm>
        <a:graphic>
          <a:graphicData uri="http://schemas.openxmlformats.org/drawingml/2006/table">
            <a:tbl>
              <a:tblPr firstRow="1" bandRow="1">
                <a:tableStyleId>{5C22544A-7EE6-4342-B048-85BDC9FD1C3A}</a:tableStyleId>
              </a:tblPr>
              <a:tblGrid>
                <a:gridCol w="288032"/>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3</a:t>
                      </a:r>
                      <a:endParaRPr lang="sv-SE" dirty="0"/>
                    </a:p>
                  </a:txBody>
                  <a:tcPr/>
                </a:tc>
              </a:tr>
              <a:tr h="432048">
                <a:tc>
                  <a:txBody>
                    <a:bodyPr/>
                    <a:lstStyle/>
                    <a:p>
                      <a:r>
                        <a:rPr lang="sv-SE" dirty="0" smtClean="0"/>
                        <a:t>3</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32" name="Tabell 31"/>
          <p:cNvGraphicFramePr>
            <a:graphicFrameLocks noGrp="1"/>
          </p:cNvGraphicFramePr>
          <p:nvPr>
            <p:extLst>
              <p:ext uri="{D42A27DB-BD31-4B8C-83A1-F6EECF244321}">
                <p14:modId xmlns:p14="http://schemas.microsoft.com/office/powerpoint/2010/main" val="178028034"/>
              </p:ext>
            </p:extLst>
          </p:nvPr>
        </p:nvGraphicFramePr>
        <p:xfrm>
          <a:off x="4860032"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3</a:t>
                      </a:r>
                      <a:endParaRPr lang="sv-SE" dirty="0"/>
                    </a:p>
                  </a:txBody>
                  <a:tcPr/>
                </a:tc>
              </a:tr>
              <a:tr h="432048">
                <a:tc>
                  <a:txBody>
                    <a:bodyPr/>
                    <a:lstStyle/>
                    <a:p>
                      <a:r>
                        <a:rPr lang="sv-SE" dirty="0" smtClean="0"/>
                        <a:t>3</a:t>
                      </a:r>
                      <a:endParaRPr lang="sv-SE" dirty="0"/>
                    </a:p>
                  </a:txBody>
                  <a:tcPr/>
                </a:tc>
              </a:tr>
              <a:tr h="499296">
                <a:tc>
                  <a:txBody>
                    <a:bodyPr/>
                    <a:lstStyle/>
                    <a:p>
                      <a:r>
                        <a:rPr lang="sv-SE" dirty="0" smtClean="0"/>
                        <a:t>3</a:t>
                      </a:r>
                      <a:endParaRPr lang="sv-SE" dirty="0"/>
                    </a:p>
                  </a:txBody>
                  <a:tcPr/>
                </a:tc>
              </a:tr>
            </a:tbl>
          </a:graphicData>
        </a:graphic>
      </p:graphicFrame>
      <p:graphicFrame>
        <p:nvGraphicFramePr>
          <p:cNvPr id="33" name="Tabell 32"/>
          <p:cNvGraphicFramePr>
            <a:graphicFrameLocks noGrp="1"/>
          </p:cNvGraphicFramePr>
          <p:nvPr>
            <p:extLst>
              <p:ext uri="{D42A27DB-BD31-4B8C-83A1-F6EECF244321}">
                <p14:modId xmlns:p14="http://schemas.microsoft.com/office/powerpoint/2010/main" val="2201232992"/>
              </p:ext>
            </p:extLst>
          </p:nvPr>
        </p:nvGraphicFramePr>
        <p:xfrm>
          <a:off x="5292080"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3</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34" name="Tabell 33"/>
          <p:cNvGraphicFramePr>
            <a:graphicFrameLocks noGrp="1"/>
          </p:cNvGraphicFramePr>
          <p:nvPr>
            <p:extLst>
              <p:ext uri="{D42A27DB-BD31-4B8C-83A1-F6EECF244321}">
                <p14:modId xmlns:p14="http://schemas.microsoft.com/office/powerpoint/2010/main" val="2934633826"/>
              </p:ext>
            </p:extLst>
          </p:nvPr>
        </p:nvGraphicFramePr>
        <p:xfrm>
          <a:off x="5724128"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5</a:t>
                      </a:r>
                      <a:endParaRPr lang="sv-SE" dirty="0"/>
                    </a:p>
                  </a:txBody>
                  <a:tcPr/>
                </a:tc>
              </a:tr>
              <a:tr h="504056">
                <a:tc>
                  <a:txBody>
                    <a:bodyPr/>
                    <a:lstStyle/>
                    <a:p>
                      <a:r>
                        <a:rPr lang="sv-SE" dirty="0" smtClean="0"/>
                        <a:t>3</a:t>
                      </a:r>
                      <a:endParaRPr lang="sv-SE" dirty="0"/>
                    </a:p>
                  </a:txBody>
                  <a:tcPr/>
                </a:tc>
              </a:tr>
              <a:tr h="432048">
                <a:tc>
                  <a:txBody>
                    <a:bodyPr/>
                    <a:lstStyle/>
                    <a:p>
                      <a:r>
                        <a:rPr lang="sv-SE" dirty="0" smtClean="0"/>
                        <a:t>5</a:t>
                      </a:r>
                      <a:endParaRPr lang="sv-SE" dirty="0"/>
                    </a:p>
                  </a:txBody>
                  <a:tcPr/>
                </a:tc>
              </a:tr>
              <a:tr h="499296">
                <a:tc>
                  <a:txBody>
                    <a:bodyPr/>
                    <a:lstStyle/>
                    <a:p>
                      <a:r>
                        <a:rPr lang="sv-SE" dirty="0" smtClean="0"/>
                        <a:t>5</a:t>
                      </a:r>
                      <a:endParaRPr lang="sv-SE" dirty="0"/>
                    </a:p>
                  </a:txBody>
                  <a:tcPr/>
                </a:tc>
              </a:tr>
            </a:tbl>
          </a:graphicData>
        </a:graphic>
      </p:graphicFrame>
      <p:graphicFrame>
        <p:nvGraphicFramePr>
          <p:cNvPr id="35" name="Tabell 34"/>
          <p:cNvGraphicFramePr>
            <a:graphicFrameLocks noGrp="1"/>
          </p:cNvGraphicFramePr>
          <p:nvPr>
            <p:extLst>
              <p:ext uri="{D42A27DB-BD31-4B8C-83A1-F6EECF244321}">
                <p14:modId xmlns:p14="http://schemas.microsoft.com/office/powerpoint/2010/main" val="2193134286"/>
              </p:ext>
            </p:extLst>
          </p:nvPr>
        </p:nvGraphicFramePr>
        <p:xfrm>
          <a:off x="6156176"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5</a:t>
                      </a:r>
                      <a:endParaRPr lang="sv-SE" dirty="0"/>
                    </a:p>
                  </a:txBody>
                  <a:tcPr/>
                </a:tc>
              </a:tr>
              <a:tr h="504056">
                <a:tc>
                  <a:txBody>
                    <a:bodyPr/>
                    <a:lstStyle/>
                    <a:p>
                      <a:r>
                        <a:rPr lang="sv-SE" dirty="0" smtClean="0"/>
                        <a:t>4</a:t>
                      </a:r>
                      <a:endParaRPr lang="sv-SE" dirty="0"/>
                    </a:p>
                  </a:txBody>
                  <a:tcPr/>
                </a:tc>
              </a:tr>
              <a:tr h="432048">
                <a:tc>
                  <a:txBody>
                    <a:bodyPr/>
                    <a:lstStyle/>
                    <a:p>
                      <a:r>
                        <a:rPr lang="sv-SE" dirty="0" smtClean="0"/>
                        <a:t>5</a:t>
                      </a:r>
                      <a:endParaRPr lang="sv-SE" dirty="0"/>
                    </a:p>
                  </a:txBody>
                  <a:tcPr/>
                </a:tc>
              </a:tr>
              <a:tr h="499296">
                <a:tc>
                  <a:txBody>
                    <a:bodyPr/>
                    <a:lstStyle/>
                    <a:p>
                      <a:r>
                        <a:rPr lang="sv-SE" dirty="0" smtClean="0"/>
                        <a:t>5</a:t>
                      </a:r>
                      <a:endParaRPr lang="sv-SE" dirty="0"/>
                    </a:p>
                  </a:txBody>
                  <a:tcPr/>
                </a:tc>
              </a:tr>
            </a:tbl>
          </a:graphicData>
        </a:graphic>
      </p:graphicFrame>
      <p:graphicFrame>
        <p:nvGraphicFramePr>
          <p:cNvPr id="36" name="Tabell 35"/>
          <p:cNvGraphicFramePr>
            <a:graphicFrameLocks noGrp="1"/>
          </p:cNvGraphicFramePr>
          <p:nvPr>
            <p:extLst>
              <p:ext uri="{D42A27DB-BD31-4B8C-83A1-F6EECF244321}">
                <p14:modId xmlns:p14="http://schemas.microsoft.com/office/powerpoint/2010/main" val="600215570"/>
              </p:ext>
            </p:extLst>
          </p:nvPr>
        </p:nvGraphicFramePr>
        <p:xfrm>
          <a:off x="2771800"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1</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1</a:t>
                      </a:r>
                      <a:endParaRPr lang="sv-SE" dirty="0"/>
                    </a:p>
                  </a:txBody>
                  <a:tcPr/>
                </a:tc>
              </a:tr>
              <a:tr h="504056">
                <a:tc>
                  <a:txBody>
                    <a:bodyPr/>
                    <a:lstStyle/>
                    <a:p>
                      <a:endParaRPr lang="sv-SE" dirty="0"/>
                    </a:p>
                  </a:txBody>
                  <a:tcPr/>
                </a:tc>
              </a:tr>
              <a:tr h="432048">
                <a:tc>
                  <a:txBody>
                    <a:bodyPr/>
                    <a:lstStyle/>
                    <a:p>
                      <a:endParaRPr lang="sv-SE" dirty="0"/>
                    </a:p>
                  </a:txBody>
                  <a:tcPr/>
                </a:tc>
              </a:tr>
              <a:tr h="499296">
                <a:tc>
                  <a:txBody>
                    <a:bodyPr/>
                    <a:lstStyle/>
                    <a:p>
                      <a:endParaRPr lang="sv-SE" dirty="0"/>
                    </a:p>
                  </a:txBody>
                  <a:tcPr/>
                </a:tc>
              </a:tr>
            </a:tbl>
          </a:graphicData>
        </a:graphic>
      </p:graphicFrame>
      <p:graphicFrame>
        <p:nvGraphicFramePr>
          <p:cNvPr id="37" name="Tabell 36"/>
          <p:cNvGraphicFramePr>
            <a:graphicFrameLocks noGrp="1"/>
          </p:cNvGraphicFramePr>
          <p:nvPr>
            <p:extLst>
              <p:ext uri="{D42A27DB-BD31-4B8C-83A1-F6EECF244321}">
                <p14:modId xmlns:p14="http://schemas.microsoft.com/office/powerpoint/2010/main" val="1374498872"/>
              </p:ext>
            </p:extLst>
          </p:nvPr>
        </p:nvGraphicFramePr>
        <p:xfrm>
          <a:off x="3203848"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1</a:t>
                      </a:r>
                      <a:endParaRPr lang="sv-SE" dirty="0"/>
                    </a:p>
                  </a:txBody>
                  <a:tcPr/>
                </a:tc>
              </a:tr>
              <a:tr h="504056">
                <a:tc>
                  <a:txBody>
                    <a:bodyPr/>
                    <a:lstStyle/>
                    <a:p>
                      <a:r>
                        <a:rPr lang="sv-SE" dirty="0" smtClean="0"/>
                        <a:t>1</a:t>
                      </a:r>
                      <a:endParaRPr lang="sv-SE" dirty="0"/>
                    </a:p>
                  </a:txBody>
                  <a:tcPr/>
                </a:tc>
              </a:tr>
              <a:tr h="432048">
                <a:tc>
                  <a:txBody>
                    <a:bodyPr/>
                    <a:lstStyle/>
                    <a:p>
                      <a:endParaRPr lang="sv-SE" dirty="0"/>
                    </a:p>
                  </a:txBody>
                  <a:tcPr/>
                </a:tc>
              </a:tr>
              <a:tr h="499296">
                <a:tc>
                  <a:txBody>
                    <a:bodyPr/>
                    <a:lstStyle/>
                    <a:p>
                      <a:endParaRPr lang="sv-SE" dirty="0"/>
                    </a:p>
                  </a:txBody>
                  <a:tcPr/>
                </a:tc>
              </a:tr>
            </a:tbl>
          </a:graphicData>
        </a:graphic>
      </p:graphicFrame>
      <p:graphicFrame>
        <p:nvGraphicFramePr>
          <p:cNvPr id="38" name="Tabell 37"/>
          <p:cNvGraphicFramePr>
            <a:graphicFrameLocks noGrp="1"/>
          </p:cNvGraphicFramePr>
          <p:nvPr>
            <p:extLst>
              <p:ext uri="{D42A27DB-BD31-4B8C-83A1-F6EECF244321}">
                <p14:modId xmlns:p14="http://schemas.microsoft.com/office/powerpoint/2010/main" val="4091355792"/>
              </p:ext>
            </p:extLst>
          </p:nvPr>
        </p:nvGraphicFramePr>
        <p:xfrm>
          <a:off x="3635896"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2</a:t>
                      </a:r>
                      <a:endParaRPr lang="sv-SE" dirty="0"/>
                    </a:p>
                  </a:txBody>
                  <a:tcPr/>
                </a:tc>
              </a:tr>
              <a:tr h="504056">
                <a:tc>
                  <a:txBody>
                    <a:bodyPr/>
                    <a:lstStyle/>
                    <a:p>
                      <a:r>
                        <a:rPr lang="sv-SE" dirty="0" smtClean="0"/>
                        <a:t>2</a:t>
                      </a:r>
                      <a:endParaRPr lang="sv-SE" dirty="0"/>
                    </a:p>
                  </a:txBody>
                  <a:tcPr/>
                </a:tc>
              </a:tr>
              <a:tr h="432048">
                <a:tc>
                  <a:txBody>
                    <a:bodyPr/>
                    <a:lstStyle/>
                    <a:p>
                      <a:r>
                        <a:rPr lang="sv-SE" dirty="0" smtClean="0"/>
                        <a:t>1</a:t>
                      </a:r>
                      <a:endParaRPr lang="sv-SE" dirty="0"/>
                    </a:p>
                  </a:txBody>
                  <a:tcPr/>
                </a:tc>
              </a:tr>
              <a:tr h="499296">
                <a:tc>
                  <a:txBody>
                    <a:bodyPr/>
                    <a:lstStyle/>
                    <a:p>
                      <a:r>
                        <a:rPr lang="sv-SE" dirty="0" smtClean="0"/>
                        <a:t>1</a:t>
                      </a:r>
                      <a:endParaRPr lang="sv-SE" dirty="0"/>
                    </a:p>
                  </a:txBody>
                  <a:tcPr/>
                </a:tc>
              </a:tr>
            </a:tbl>
          </a:graphicData>
        </a:graphic>
      </p:graphicFrame>
      <p:graphicFrame>
        <p:nvGraphicFramePr>
          <p:cNvPr id="39" name="Tabell 38"/>
          <p:cNvGraphicFramePr>
            <a:graphicFrameLocks noGrp="1"/>
          </p:cNvGraphicFramePr>
          <p:nvPr>
            <p:extLst>
              <p:ext uri="{D42A27DB-BD31-4B8C-83A1-F6EECF244321}">
                <p14:modId xmlns:p14="http://schemas.microsoft.com/office/powerpoint/2010/main" val="161167275"/>
              </p:ext>
            </p:extLst>
          </p:nvPr>
        </p:nvGraphicFramePr>
        <p:xfrm>
          <a:off x="4067944"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2</a:t>
                      </a:r>
                      <a:endParaRPr lang="sv-SE" dirty="0"/>
                    </a:p>
                  </a:txBody>
                  <a:tcPr/>
                </a:tc>
              </a:tr>
              <a:tr h="504056">
                <a:tc>
                  <a:txBody>
                    <a:bodyPr/>
                    <a:lstStyle/>
                    <a:p>
                      <a:r>
                        <a:rPr lang="sv-SE" dirty="0" smtClean="0"/>
                        <a:t>2</a:t>
                      </a:r>
                      <a:endParaRPr lang="sv-SE" dirty="0"/>
                    </a:p>
                  </a:txBody>
                  <a:tcPr/>
                </a:tc>
              </a:tr>
              <a:tr h="432048">
                <a:tc>
                  <a:txBody>
                    <a:bodyPr/>
                    <a:lstStyle/>
                    <a:p>
                      <a:r>
                        <a:rPr lang="sv-SE" dirty="0" smtClean="0"/>
                        <a:t>2</a:t>
                      </a:r>
                      <a:endParaRPr lang="sv-SE" dirty="0"/>
                    </a:p>
                  </a:txBody>
                  <a:tcPr/>
                </a:tc>
              </a:tr>
              <a:tr h="499296">
                <a:tc>
                  <a:txBody>
                    <a:bodyPr/>
                    <a:lstStyle/>
                    <a:p>
                      <a:r>
                        <a:rPr lang="sv-SE" dirty="0" smtClean="0"/>
                        <a:t>2</a:t>
                      </a:r>
                      <a:endParaRPr lang="sv-SE" dirty="0"/>
                    </a:p>
                  </a:txBody>
                  <a:tcPr/>
                </a:tc>
              </a:tr>
            </a:tbl>
          </a:graphicData>
        </a:graphic>
      </p:graphicFrame>
      <p:graphicFrame>
        <p:nvGraphicFramePr>
          <p:cNvPr id="40" name="Tabell 39"/>
          <p:cNvGraphicFramePr>
            <a:graphicFrameLocks noGrp="1"/>
          </p:cNvGraphicFramePr>
          <p:nvPr>
            <p:extLst>
              <p:ext uri="{D42A27DB-BD31-4B8C-83A1-F6EECF244321}">
                <p14:modId xmlns:p14="http://schemas.microsoft.com/office/powerpoint/2010/main" val="229278992"/>
              </p:ext>
            </p:extLst>
          </p:nvPr>
        </p:nvGraphicFramePr>
        <p:xfrm>
          <a:off x="4462244"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3</a:t>
                      </a:r>
                      <a:endParaRPr lang="sv-SE" dirty="0"/>
                    </a:p>
                  </a:txBody>
                  <a:tcPr/>
                </a:tc>
              </a:tr>
              <a:tr h="432048">
                <a:tc>
                  <a:txBody>
                    <a:bodyPr/>
                    <a:lstStyle/>
                    <a:p>
                      <a:r>
                        <a:rPr lang="sv-SE" dirty="0" smtClean="0"/>
                        <a:t>2</a:t>
                      </a:r>
                      <a:endParaRPr lang="sv-SE" dirty="0"/>
                    </a:p>
                  </a:txBody>
                  <a:tcPr/>
                </a:tc>
              </a:tr>
              <a:tr h="499296">
                <a:tc>
                  <a:txBody>
                    <a:bodyPr/>
                    <a:lstStyle/>
                    <a:p>
                      <a:r>
                        <a:rPr lang="sv-SE" dirty="0" smtClean="0"/>
                        <a:t>3</a:t>
                      </a:r>
                      <a:endParaRPr lang="sv-SE" dirty="0"/>
                    </a:p>
                  </a:txBody>
                  <a:tcPr/>
                </a:tc>
              </a:tr>
            </a:tbl>
          </a:graphicData>
        </a:graphic>
      </p:graphicFrame>
      <p:sp>
        <p:nvSpPr>
          <p:cNvPr id="41" name="textruta 40"/>
          <p:cNvSpPr txBox="1"/>
          <p:nvPr/>
        </p:nvSpPr>
        <p:spPr>
          <a:xfrm>
            <a:off x="351492" y="425923"/>
            <a:ext cx="8352928" cy="369332"/>
          </a:xfrm>
          <a:prstGeom prst="rect">
            <a:avLst/>
          </a:prstGeom>
          <a:noFill/>
        </p:spPr>
        <p:txBody>
          <a:bodyPr wrap="square" rtlCol="0">
            <a:spAutoFit/>
          </a:bodyPr>
          <a:lstStyle/>
          <a:p>
            <a:r>
              <a:rPr lang="sv-SE" dirty="0" smtClean="0"/>
              <a:t>Nyckeltal 1=Mycket Lågt, 2=Lågt, 3=Medel, 4=Högt, 5=mycket högt</a:t>
            </a:r>
            <a:endParaRPr lang="sv-SE" dirty="0"/>
          </a:p>
        </p:txBody>
      </p:sp>
      <p:sp>
        <p:nvSpPr>
          <p:cNvPr id="42" name="textruta 41"/>
          <p:cNvSpPr txBox="1"/>
          <p:nvPr/>
        </p:nvSpPr>
        <p:spPr>
          <a:xfrm>
            <a:off x="323528" y="56591"/>
            <a:ext cx="8709480"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Träningsinnehåll uppdelat från ålder och belastningsgrad: Tekniskt</a:t>
            </a:r>
            <a:endParaRPr lang="sv-SE" dirty="0">
              <a:solidFill>
                <a:schemeClr val="bg1"/>
              </a:solidFill>
            </a:endParaRPr>
          </a:p>
        </p:txBody>
      </p:sp>
    </p:spTree>
    <p:extLst>
      <p:ext uri="{BB962C8B-B14F-4D97-AF65-F5344CB8AC3E}">
        <p14:creationId xmlns:p14="http://schemas.microsoft.com/office/powerpoint/2010/main" val="8895206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5" name="Tabell 64"/>
          <p:cNvGraphicFramePr>
            <a:graphicFrameLocks noGrp="1"/>
          </p:cNvGraphicFramePr>
          <p:nvPr>
            <p:extLst>
              <p:ext uri="{D42A27DB-BD31-4B8C-83A1-F6EECF244321}">
                <p14:modId xmlns:p14="http://schemas.microsoft.com/office/powerpoint/2010/main" val="2318211622"/>
              </p:ext>
            </p:extLst>
          </p:nvPr>
        </p:nvGraphicFramePr>
        <p:xfrm>
          <a:off x="0" y="836712"/>
          <a:ext cx="2329090" cy="579651"/>
        </p:xfrm>
        <a:graphic>
          <a:graphicData uri="http://schemas.openxmlformats.org/drawingml/2006/table">
            <a:tbl>
              <a:tblPr firstRow="1" bandRow="1">
                <a:tableStyleId>{5C22544A-7EE6-4342-B048-85BDC9FD1C3A}</a:tableStyleId>
              </a:tblPr>
              <a:tblGrid>
                <a:gridCol w="2329090"/>
              </a:tblGrid>
              <a:tr h="579651">
                <a:tc>
                  <a:txBody>
                    <a:bodyPr/>
                    <a:lstStyle/>
                    <a:p>
                      <a:pPr algn="ctr"/>
                      <a:r>
                        <a:rPr lang="sv-SE" sz="2400" dirty="0" smtClean="0"/>
                        <a:t>Fysiskt</a:t>
                      </a:r>
                      <a:endParaRPr lang="sv-SE" sz="2400" dirty="0"/>
                    </a:p>
                  </a:txBody>
                  <a:tcPr/>
                </a:tc>
              </a:tr>
            </a:tbl>
          </a:graphicData>
        </a:graphic>
      </p:graphicFrame>
      <p:graphicFrame>
        <p:nvGraphicFramePr>
          <p:cNvPr id="66" name="Tabell 65"/>
          <p:cNvGraphicFramePr>
            <a:graphicFrameLocks noGrp="1"/>
          </p:cNvGraphicFramePr>
          <p:nvPr>
            <p:extLst>
              <p:ext uri="{D42A27DB-BD31-4B8C-83A1-F6EECF244321}">
                <p14:modId xmlns:p14="http://schemas.microsoft.com/office/powerpoint/2010/main" val="2519486031"/>
              </p:ext>
            </p:extLst>
          </p:nvPr>
        </p:nvGraphicFramePr>
        <p:xfrm>
          <a:off x="0" y="1412776"/>
          <a:ext cx="899592" cy="1152128"/>
        </p:xfrm>
        <a:graphic>
          <a:graphicData uri="http://schemas.openxmlformats.org/drawingml/2006/table">
            <a:tbl>
              <a:tblPr firstRow="1" bandRow="1">
                <a:tableStyleId>{5C22544A-7EE6-4342-B048-85BDC9FD1C3A}</a:tableStyleId>
              </a:tblPr>
              <a:tblGrid>
                <a:gridCol w="899592"/>
              </a:tblGrid>
              <a:tr h="1152128">
                <a:tc>
                  <a:txBody>
                    <a:bodyPr/>
                    <a:lstStyle/>
                    <a:p>
                      <a:pPr algn="just"/>
                      <a:r>
                        <a:rPr lang="sv-SE" sz="1100" b="1" spc="-300" dirty="0" smtClean="0"/>
                        <a:t>STYRKA</a:t>
                      </a:r>
                      <a:endParaRPr lang="sv-SE" sz="1200" b="1" spc="-300" dirty="0"/>
                    </a:p>
                  </a:txBody>
                  <a:tcPr vert="wordArtVert" anchor="ctr"/>
                </a:tc>
              </a:tr>
            </a:tbl>
          </a:graphicData>
        </a:graphic>
      </p:graphicFrame>
      <p:graphicFrame>
        <p:nvGraphicFramePr>
          <p:cNvPr id="68" name="Tabell 67"/>
          <p:cNvGraphicFramePr>
            <a:graphicFrameLocks noGrp="1"/>
          </p:cNvGraphicFramePr>
          <p:nvPr>
            <p:extLst>
              <p:ext uri="{D42A27DB-BD31-4B8C-83A1-F6EECF244321}">
                <p14:modId xmlns:p14="http://schemas.microsoft.com/office/powerpoint/2010/main" val="1624898695"/>
              </p:ext>
            </p:extLst>
          </p:nvPr>
        </p:nvGraphicFramePr>
        <p:xfrm>
          <a:off x="899592" y="1412776"/>
          <a:ext cx="1440160" cy="2961329"/>
        </p:xfrm>
        <a:graphic>
          <a:graphicData uri="http://schemas.openxmlformats.org/drawingml/2006/table">
            <a:tbl>
              <a:tblPr firstRow="1" bandRow="1">
                <a:tableStyleId>{5C22544A-7EE6-4342-B048-85BDC9FD1C3A}</a:tableStyleId>
              </a:tblPr>
              <a:tblGrid>
                <a:gridCol w="1440160"/>
              </a:tblGrid>
              <a:tr h="360040">
                <a:tc>
                  <a:txBody>
                    <a:bodyPr/>
                    <a:lstStyle/>
                    <a:p>
                      <a:r>
                        <a:rPr lang="sv-SE" sz="1200" b="0" dirty="0" smtClean="0">
                          <a:solidFill>
                            <a:schemeClr val="tx1"/>
                          </a:solidFill>
                        </a:rPr>
                        <a:t>Styrkeuthållighet</a:t>
                      </a:r>
                      <a:endParaRPr lang="sv-SE" sz="1200" b="0" dirty="0">
                        <a:solidFill>
                          <a:schemeClr val="tx1"/>
                        </a:solidFill>
                      </a:endParaRPr>
                    </a:p>
                  </a:txBody>
                  <a:tcPr>
                    <a:solidFill>
                      <a:schemeClr val="bg1"/>
                    </a:solidFill>
                  </a:tcPr>
                </a:tc>
              </a:tr>
              <a:tr h="360040">
                <a:tc>
                  <a:txBody>
                    <a:bodyPr/>
                    <a:lstStyle/>
                    <a:p>
                      <a:r>
                        <a:rPr lang="sv-SE" sz="1200" dirty="0" smtClean="0"/>
                        <a:t>Explosiv</a:t>
                      </a:r>
                      <a:r>
                        <a:rPr lang="sv-SE" sz="1200" baseline="0" dirty="0" smtClean="0"/>
                        <a:t> styrka</a:t>
                      </a:r>
                      <a:endParaRPr lang="sv-SE" sz="1200" dirty="0"/>
                    </a:p>
                  </a:txBody>
                  <a:tcPr>
                    <a:solidFill>
                      <a:schemeClr val="bg1"/>
                    </a:solidFill>
                  </a:tcPr>
                </a:tc>
              </a:tr>
              <a:tr h="432048">
                <a:tc>
                  <a:txBody>
                    <a:bodyPr/>
                    <a:lstStyle/>
                    <a:p>
                      <a:r>
                        <a:rPr lang="sv-SE" sz="1200" dirty="0" smtClean="0"/>
                        <a:t>Maximal</a:t>
                      </a:r>
                      <a:r>
                        <a:rPr lang="sv-SE" sz="1200" baseline="0" dirty="0" smtClean="0"/>
                        <a:t>styrka</a:t>
                      </a:r>
                      <a:endParaRPr lang="sv-SE" sz="1200" dirty="0"/>
                    </a:p>
                  </a:txBody>
                  <a:tcPr>
                    <a:solidFill>
                      <a:schemeClr val="bg1"/>
                    </a:solidFill>
                  </a:tcPr>
                </a:tc>
              </a:tr>
              <a:tr h="360040">
                <a:tc>
                  <a:txBody>
                    <a:bodyPr/>
                    <a:lstStyle/>
                    <a:p>
                      <a:r>
                        <a:rPr lang="sv-SE" sz="1200" dirty="0" smtClean="0"/>
                        <a:t>Aerob</a:t>
                      </a:r>
                      <a:r>
                        <a:rPr lang="sv-SE" sz="1200" baseline="0" dirty="0" smtClean="0"/>
                        <a:t> träning</a:t>
                      </a:r>
                      <a:endParaRPr lang="sv-SE" sz="1200" dirty="0"/>
                    </a:p>
                  </a:txBody>
                  <a:tcPr>
                    <a:solidFill>
                      <a:schemeClr val="tx2"/>
                    </a:solidFill>
                  </a:tcPr>
                </a:tc>
              </a:tr>
              <a:tr h="360040">
                <a:tc>
                  <a:txBody>
                    <a:bodyPr/>
                    <a:lstStyle/>
                    <a:p>
                      <a:r>
                        <a:rPr lang="sv-SE" sz="1200" dirty="0" smtClean="0"/>
                        <a:t>Anaerob</a:t>
                      </a:r>
                      <a:r>
                        <a:rPr lang="sv-SE" sz="1200" baseline="0" dirty="0" smtClean="0"/>
                        <a:t> träning</a:t>
                      </a:r>
                      <a:endParaRPr lang="sv-SE" sz="1200" dirty="0"/>
                    </a:p>
                  </a:txBody>
                  <a:tcPr>
                    <a:solidFill>
                      <a:schemeClr val="tx2"/>
                    </a:solidFill>
                  </a:tcPr>
                </a:tc>
              </a:tr>
              <a:tr h="360040">
                <a:tc>
                  <a:txBody>
                    <a:bodyPr/>
                    <a:lstStyle/>
                    <a:p>
                      <a:r>
                        <a:rPr lang="sv-SE" sz="1200" dirty="0" smtClean="0"/>
                        <a:t>Anaerob</a:t>
                      </a:r>
                      <a:r>
                        <a:rPr lang="sv-SE" sz="1600" baseline="0" dirty="0" smtClean="0"/>
                        <a:t> </a:t>
                      </a:r>
                      <a:r>
                        <a:rPr lang="sv-SE" sz="1200" baseline="0" dirty="0" smtClean="0"/>
                        <a:t>laktat</a:t>
                      </a:r>
                      <a:endParaRPr lang="sv-SE" sz="1200" dirty="0"/>
                    </a:p>
                  </a:txBody>
                  <a:tcPr>
                    <a:solidFill>
                      <a:schemeClr val="tx2"/>
                    </a:solidFill>
                  </a:tcPr>
                </a:tc>
              </a:tr>
              <a:tr h="360040">
                <a:tc>
                  <a:txBody>
                    <a:bodyPr/>
                    <a:lstStyle/>
                    <a:p>
                      <a:r>
                        <a:rPr lang="sv-SE" sz="1200" dirty="0" smtClean="0"/>
                        <a:t>Anaraerob</a:t>
                      </a:r>
                      <a:r>
                        <a:rPr lang="sv-SE" sz="1200" baseline="0" dirty="0" smtClean="0"/>
                        <a:t> alaktat</a:t>
                      </a:r>
                      <a:endParaRPr lang="sv-SE" sz="1200" dirty="0"/>
                    </a:p>
                  </a:txBody>
                  <a:tcPr>
                    <a:solidFill>
                      <a:schemeClr val="tx2"/>
                    </a:solidFill>
                  </a:tcPr>
                </a:tc>
              </a:tr>
              <a:tr h="369041">
                <a:tc>
                  <a:txBody>
                    <a:bodyPr/>
                    <a:lstStyle/>
                    <a:p>
                      <a:r>
                        <a:rPr lang="sv-SE" sz="1200" dirty="0" smtClean="0"/>
                        <a:t>Acceleration</a:t>
                      </a:r>
                      <a:endParaRPr lang="sv-SE" sz="1200" dirty="0"/>
                    </a:p>
                  </a:txBody>
                  <a:tcPr>
                    <a:solidFill>
                      <a:schemeClr val="tx1">
                        <a:lumMod val="65000"/>
                        <a:lumOff val="35000"/>
                      </a:schemeClr>
                    </a:solidFill>
                  </a:tcPr>
                </a:tc>
              </a:tr>
            </a:tbl>
          </a:graphicData>
        </a:graphic>
      </p:graphicFrame>
      <p:graphicFrame>
        <p:nvGraphicFramePr>
          <p:cNvPr id="69" name="Tabell 68"/>
          <p:cNvGraphicFramePr>
            <a:graphicFrameLocks noGrp="1"/>
          </p:cNvGraphicFramePr>
          <p:nvPr>
            <p:extLst>
              <p:ext uri="{D42A27DB-BD31-4B8C-83A1-F6EECF244321}">
                <p14:modId xmlns:p14="http://schemas.microsoft.com/office/powerpoint/2010/main" val="273329311"/>
              </p:ext>
            </p:extLst>
          </p:nvPr>
        </p:nvGraphicFramePr>
        <p:xfrm>
          <a:off x="899592" y="4365104"/>
          <a:ext cx="1440160" cy="2304256"/>
        </p:xfrm>
        <a:graphic>
          <a:graphicData uri="http://schemas.openxmlformats.org/drawingml/2006/table">
            <a:tbl>
              <a:tblPr firstRow="1" bandRow="1">
                <a:tableStyleId>{5C22544A-7EE6-4342-B048-85BDC9FD1C3A}</a:tableStyleId>
              </a:tblPr>
              <a:tblGrid>
                <a:gridCol w="1440160"/>
              </a:tblGrid>
              <a:tr h="504056">
                <a:tc>
                  <a:txBody>
                    <a:bodyPr/>
                    <a:lstStyle/>
                    <a:p>
                      <a:r>
                        <a:rPr lang="sv-SE" sz="1200" b="0" dirty="0" smtClean="0">
                          <a:solidFill>
                            <a:schemeClr val="tx1"/>
                          </a:solidFill>
                        </a:rPr>
                        <a:t>Max</a:t>
                      </a:r>
                      <a:r>
                        <a:rPr lang="sv-SE" sz="1200" b="0" baseline="0" dirty="0" smtClean="0">
                          <a:solidFill>
                            <a:schemeClr val="tx1"/>
                          </a:solidFill>
                        </a:rPr>
                        <a:t> löpning</a:t>
                      </a:r>
                      <a:endParaRPr lang="sv-SE" sz="1200" b="0" dirty="0">
                        <a:solidFill>
                          <a:schemeClr val="tx1"/>
                        </a:solidFill>
                      </a:endParaRPr>
                    </a:p>
                  </a:txBody>
                  <a:tcPr>
                    <a:solidFill>
                      <a:schemeClr val="tx1">
                        <a:lumMod val="65000"/>
                        <a:lumOff val="35000"/>
                      </a:schemeClr>
                    </a:solidFill>
                  </a:tcPr>
                </a:tc>
              </a:tr>
              <a:tr h="432048">
                <a:tc>
                  <a:txBody>
                    <a:bodyPr/>
                    <a:lstStyle/>
                    <a:p>
                      <a:r>
                        <a:rPr lang="sv-SE" sz="1200" dirty="0" smtClean="0">
                          <a:solidFill>
                            <a:schemeClr val="tx1"/>
                          </a:solidFill>
                        </a:rPr>
                        <a:t>Uthållighetsspeed</a:t>
                      </a:r>
                      <a:endParaRPr lang="sv-SE" sz="1200" dirty="0">
                        <a:solidFill>
                          <a:schemeClr val="tx1"/>
                        </a:solidFill>
                      </a:endParaRPr>
                    </a:p>
                  </a:txBody>
                  <a:tcPr>
                    <a:solidFill>
                      <a:schemeClr val="tx1">
                        <a:lumMod val="65000"/>
                        <a:lumOff val="35000"/>
                      </a:schemeClr>
                    </a:solidFill>
                  </a:tcPr>
                </a:tc>
              </a:tr>
              <a:tr h="504056">
                <a:tc>
                  <a:txBody>
                    <a:bodyPr/>
                    <a:lstStyle/>
                    <a:p>
                      <a:r>
                        <a:rPr lang="sv-SE" sz="1200" dirty="0" smtClean="0">
                          <a:solidFill>
                            <a:schemeClr val="tx1"/>
                          </a:solidFill>
                        </a:rPr>
                        <a:t>Temposnabbhet</a:t>
                      </a:r>
                      <a:endParaRPr lang="sv-SE" sz="1200" dirty="0">
                        <a:solidFill>
                          <a:schemeClr val="tx1"/>
                        </a:solidFill>
                      </a:endParaRPr>
                    </a:p>
                  </a:txBody>
                  <a:tcPr>
                    <a:solidFill>
                      <a:schemeClr val="tx1">
                        <a:lumMod val="65000"/>
                        <a:lumOff val="35000"/>
                      </a:schemeClr>
                    </a:solidFill>
                  </a:tcPr>
                </a:tc>
              </a:tr>
              <a:tr h="432048">
                <a:tc>
                  <a:txBody>
                    <a:bodyPr/>
                    <a:lstStyle/>
                    <a:p>
                      <a:r>
                        <a:rPr lang="sv-SE" sz="1200" dirty="0" smtClean="0">
                          <a:solidFill>
                            <a:schemeClr val="tx1"/>
                          </a:solidFill>
                        </a:rPr>
                        <a:t>Deacceleration</a:t>
                      </a:r>
                      <a:endParaRPr lang="sv-SE" sz="1200" dirty="0">
                        <a:solidFill>
                          <a:schemeClr val="tx1"/>
                        </a:solidFill>
                      </a:endParaRPr>
                    </a:p>
                  </a:txBody>
                  <a:tcPr>
                    <a:solidFill>
                      <a:schemeClr val="tx1">
                        <a:lumMod val="65000"/>
                        <a:lumOff val="35000"/>
                      </a:schemeClr>
                    </a:solidFill>
                  </a:tcPr>
                </a:tc>
              </a:tr>
              <a:tr h="432048">
                <a:tc>
                  <a:txBody>
                    <a:bodyPr/>
                    <a:lstStyle/>
                    <a:p>
                      <a:r>
                        <a:rPr lang="sv-SE" sz="1200" dirty="0" smtClean="0">
                          <a:solidFill>
                            <a:schemeClr val="tx1"/>
                          </a:solidFill>
                        </a:rPr>
                        <a:t>Reaktion</a:t>
                      </a:r>
                      <a:endParaRPr lang="sv-SE" sz="1200" dirty="0">
                        <a:solidFill>
                          <a:schemeClr val="tx1"/>
                        </a:solidFill>
                      </a:endParaRPr>
                    </a:p>
                  </a:txBody>
                  <a:tcPr>
                    <a:solidFill>
                      <a:schemeClr val="tx1">
                        <a:lumMod val="65000"/>
                        <a:lumOff val="35000"/>
                      </a:schemeClr>
                    </a:solidFill>
                  </a:tcPr>
                </a:tc>
              </a:tr>
            </a:tbl>
          </a:graphicData>
        </a:graphic>
      </p:graphicFrame>
      <p:graphicFrame>
        <p:nvGraphicFramePr>
          <p:cNvPr id="70" name="Tabell 69"/>
          <p:cNvGraphicFramePr>
            <a:graphicFrameLocks noGrp="1"/>
          </p:cNvGraphicFramePr>
          <p:nvPr>
            <p:extLst>
              <p:ext uri="{D42A27DB-BD31-4B8C-83A1-F6EECF244321}">
                <p14:modId xmlns:p14="http://schemas.microsoft.com/office/powerpoint/2010/main" val="1221195134"/>
              </p:ext>
            </p:extLst>
          </p:nvPr>
        </p:nvGraphicFramePr>
        <p:xfrm>
          <a:off x="2339752" y="836713"/>
          <a:ext cx="4248470" cy="576064"/>
        </p:xfrm>
        <a:graphic>
          <a:graphicData uri="http://schemas.openxmlformats.org/drawingml/2006/table">
            <a:tbl>
              <a:tblPr firstRow="1" bandRow="1">
                <a:tableStyleId>{5C22544A-7EE6-4342-B048-85BDC9FD1C3A}</a:tableStyleId>
              </a:tblPr>
              <a:tblGrid>
                <a:gridCol w="424847"/>
                <a:gridCol w="439249"/>
                <a:gridCol w="432048"/>
                <a:gridCol w="432048"/>
                <a:gridCol w="360040"/>
                <a:gridCol w="460850"/>
                <a:gridCol w="424847"/>
                <a:gridCol w="424847"/>
                <a:gridCol w="424847"/>
                <a:gridCol w="424847"/>
              </a:tblGrid>
              <a:tr h="576064">
                <a:tc>
                  <a:txBody>
                    <a:bodyPr/>
                    <a:lstStyle/>
                    <a:p>
                      <a:pPr algn="ctr"/>
                      <a:r>
                        <a:rPr lang="sv-SE" sz="1200" dirty="0" smtClean="0"/>
                        <a:t>6</a:t>
                      </a:r>
                      <a:endParaRPr lang="sv-SE" sz="1200" dirty="0"/>
                    </a:p>
                  </a:txBody>
                  <a:tcPr/>
                </a:tc>
                <a:tc>
                  <a:txBody>
                    <a:bodyPr/>
                    <a:lstStyle/>
                    <a:p>
                      <a:r>
                        <a:rPr lang="sv-SE" sz="1200" dirty="0" smtClean="0"/>
                        <a:t>7</a:t>
                      </a:r>
                      <a:endParaRPr lang="sv-SE" sz="1200" dirty="0"/>
                    </a:p>
                  </a:txBody>
                  <a:tcPr/>
                </a:tc>
                <a:tc>
                  <a:txBody>
                    <a:bodyPr/>
                    <a:lstStyle/>
                    <a:p>
                      <a:r>
                        <a:rPr lang="sv-SE" sz="1200" dirty="0" smtClean="0"/>
                        <a:t>8</a:t>
                      </a:r>
                      <a:endParaRPr lang="sv-SE" sz="1200" dirty="0"/>
                    </a:p>
                  </a:txBody>
                  <a:tcPr/>
                </a:tc>
                <a:tc>
                  <a:txBody>
                    <a:bodyPr/>
                    <a:lstStyle/>
                    <a:p>
                      <a:r>
                        <a:rPr lang="sv-SE" sz="1200" dirty="0" smtClean="0"/>
                        <a:t>9</a:t>
                      </a:r>
                      <a:endParaRPr lang="sv-SE" sz="1200" dirty="0"/>
                    </a:p>
                  </a:txBody>
                  <a:tcPr/>
                </a:tc>
                <a:tc>
                  <a:txBody>
                    <a:bodyPr/>
                    <a:lstStyle/>
                    <a:p>
                      <a:r>
                        <a:rPr lang="sv-SE" sz="1200" dirty="0" smtClean="0"/>
                        <a:t>10</a:t>
                      </a:r>
                      <a:endParaRPr lang="sv-SE" sz="1200" dirty="0"/>
                    </a:p>
                  </a:txBody>
                  <a:tcPr/>
                </a:tc>
                <a:tc>
                  <a:txBody>
                    <a:bodyPr/>
                    <a:lstStyle/>
                    <a:p>
                      <a:r>
                        <a:rPr lang="sv-SE" sz="1200" dirty="0" smtClean="0"/>
                        <a:t>11</a:t>
                      </a:r>
                      <a:endParaRPr lang="sv-SE" sz="1200" dirty="0"/>
                    </a:p>
                  </a:txBody>
                  <a:tcPr/>
                </a:tc>
                <a:tc>
                  <a:txBody>
                    <a:bodyPr/>
                    <a:lstStyle/>
                    <a:p>
                      <a:r>
                        <a:rPr lang="sv-SE" sz="1200" dirty="0" smtClean="0"/>
                        <a:t>12</a:t>
                      </a:r>
                      <a:endParaRPr lang="sv-SE" sz="1200" dirty="0"/>
                    </a:p>
                  </a:txBody>
                  <a:tcPr/>
                </a:tc>
                <a:tc>
                  <a:txBody>
                    <a:bodyPr/>
                    <a:lstStyle/>
                    <a:p>
                      <a:r>
                        <a:rPr lang="sv-SE" sz="1200" dirty="0" smtClean="0"/>
                        <a:t>13</a:t>
                      </a:r>
                      <a:endParaRPr lang="sv-SE" sz="1200" dirty="0"/>
                    </a:p>
                  </a:txBody>
                  <a:tcPr/>
                </a:tc>
                <a:tc>
                  <a:txBody>
                    <a:bodyPr/>
                    <a:lstStyle/>
                    <a:p>
                      <a:r>
                        <a:rPr lang="sv-SE" sz="1200" dirty="0" smtClean="0"/>
                        <a:t>14</a:t>
                      </a:r>
                      <a:endParaRPr lang="sv-SE" sz="1200" dirty="0"/>
                    </a:p>
                  </a:txBody>
                  <a:tcPr/>
                </a:tc>
                <a:tc>
                  <a:txBody>
                    <a:bodyPr/>
                    <a:lstStyle/>
                    <a:p>
                      <a:r>
                        <a:rPr lang="sv-SE" sz="1200" dirty="0" smtClean="0"/>
                        <a:t>15</a:t>
                      </a:r>
                      <a:endParaRPr lang="sv-SE" sz="1200" dirty="0"/>
                    </a:p>
                  </a:txBody>
                  <a:tcPr/>
                </a:tc>
              </a:tr>
            </a:tbl>
          </a:graphicData>
        </a:graphic>
      </p:graphicFrame>
      <p:graphicFrame>
        <p:nvGraphicFramePr>
          <p:cNvPr id="71" name="Tabell 70"/>
          <p:cNvGraphicFramePr>
            <a:graphicFrameLocks noGrp="1"/>
          </p:cNvGraphicFramePr>
          <p:nvPr>
            <p:extLst>
              <p:ext uri="{D42A27DB-BD31-4B8C-83A1-F6EECF244321}">
                <p14:modId xmlns:p14="http://schemas.microsoft.com/office/powerpoint/2010/main" val="345006426"/>
              </p:ext>
            </p:extLst>
          </p:nvPr>
        </p:nvGraphicFramePr>
        <p:xfrm>
          <a:off x="6584738" y="836712"/>
          <a:ext cx="2448270" cy="584455"/>
        </p:xfrm>
        <a:graphic>
          <a:graphicData uri="http://schemas.openxmlformats.org/drawingml/2006/table">
            <a:tbl>
              <a:tblPr firstRow="1" bandRow="1">
                <a:tableStyleId>{5C22544A-7EE6-4342-B048-85BDC9FD1C3A}</a:tableStyleId>
              </a:tblPr>
              <a:tblGrid>
                <a:gridCol w="432046"/>
                <a:gridCol w="432048"/>
                <a:gridCol w="432048"/>
                <a:gridCol w="432048"/>
                <a:gridCol w="432048"/>
                <a:gridCol w="288032"/>
              </a:tblGrid>
              <a:tr h="584455">
                <a:tc>
                  <a:txBody>
                    <a:bodyPr/>
                    <a:lstStyle/>
                    <a:p>
                      <a:r>
                        <a:rPr lang="sv-SE" sz="1200" dirty="0" smtClean="0"/>
                        <a:t>16</a:t>
                      </a:r>
                      <a:endParaRPr lang="sv-SE" sz="1200" dirty="0"/>
                    </a:p>
                  </a:txBody>
                  <a:tcPr/>
                </a:tc>
                <a:tc>
                  <a:txBody>
                    <a:bodyPr/>
                    <a:lstStyle/>
                    <a:p>
                      <a:r>
                        <a:rPr lang="sv-SE" sz="1200" dirty="0" smtClean="0"/>
                        <a:t>17</a:t>
                      </a:r>
                      <a:endParaRPr lang="sv-SE" sz="1200" dirty="0"/>
                    </a:p>
                  </a:txBody>
                  <a:tcPr/>
                </a:tc>
                <a:tc>
                  <a:txBody>
                    <a:bodyPr/>
                    <a:lstStyle/>
                    <a:p>
                      <a:r>
                        <a:rPr lang="sv-SE" sz="1200" dirty="0" smtClean="0"/>
                        <a:t>18</a:t>
                      </a:r>
                      <a:endParaRPr lang="sv-SE" sz="1200" dirty="0"/>
                    </a:p>
                  </a:txBody>
                  <a:tcPr/>
                </a:tc>
                <a:tc>
                  <a:txBody>
                    <a:bodyPr/>
                    <a:lstStyle/>
                    <a:p>
                      <a:r>
                        <a:rPr lang="sv-SE" sz="1200" dirty="0" smtClean="0"/>
                        <a:t>18</a:t>
                      </a:r>
                      <a:endParaRPr lang="sv-SE" sz="1200" dirty="0"/>
                    </a:p>
                  </a:txBody>
                  <a:tcPr/>
                </a:tc>
                <a:tc>
                  <a:txBody>
                    <a:bodyPr/>
                    <a:lstStyle/>
                    <a:p>
                      <a:r>
                        <a:rPr lang="sv-SE" sz="1200" dirty="0" smtClean="0"/>
                        <a:t>19</a:t>
                      </a:r>
                      <a:endParaRPr lang="sv-SE" sz="1200" dirty="0"/>
                    </a:p>
                  </a:txBody>
                  <a:tcPr/>
                </a:tc>
                <a:tc>
                  <a:txBody>
                    <a:bodyPr/>
                    <a:lstStyle/>
                    <a:p>
                      <a:r>
                        <a:rPr lang="sv-SE" sz="1200" dirty="0" smtClean="0"/>
                        <a:t>s</a:t>
                      </a:r>
                      <a:endParaRPr lang="sv-SE" sz="1200" dirty="0"/>
                    </a:p>
                  </a:txBody>
                  <a:tcPr/>
                </a:tc>
              </a:tr>
            </a:tbl>
          </a:graphicData>
        </a:graphic>
      </p:graphicFrame>
      <p:graphicFrame>
        <p:nvGraphicFramePr>
          <p:cNvPr id="72" name="Tabell 71"/>
          <p:cNvGraphicFramePr>
            <a:graphicFrameLocks noGrp="1"/>
          </p:cNvGraphicFramePr>
          <p:nvPr>
            <p:extLst>
              <p:ext uri="{D42A27DB-BD31-4B8C-83A1-F6EECF244321}">
                <p14:modId xmlns:p14="http://schemas.microsoft.com/office/powerpoint/2010/main" val="234198408"/>
              </p:ext>
            </p:extLst>
          </p:nvPr>
        </p:nvGraphicFramePr>
        <p:xfrm>
          <a:off x="2339752" y="1412775"/>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endParaRPr lang="sv-SE" dirty="0"/>
                    </a:p>
                  </a:txBody>
                  <a:tcPr>
                    <a:solidFill>
                      <a:schemeClr val="tx2">
                        <a:lumMod val="20000"/>
                        <a:lumOff val="80000"/>
                      </a:schemeClr>
                    </a:solidFill>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29001">
                <a:tc>
                  <a:txBody>
                    <a:bodyPr/>
                    <a:lstStyle/>
                    <a:p>
                      <a:r>
                        <a:rPr lang="sv-SE" dirty="0" smtClean="0"/>
                        <a:t>1</a:t>
                      </a:r>
                      <a:endParaRPr lang="sv-SE" dirty="0"/>
                    </a:p>
                  </a:txBody>
                  <a:tcPr/>
                </a:tc>
              </a:tr>
            </a:tbl>
          </a:graphicData>
        </a:graphic>
      </p:graphicFrame>
      <p:graphicFrame>
        <p:nvGraphicFramePr>
          <p:cNvPr id="73" name="Tabell 72"/>
          <p:cNvGraphicFramePr>
            <a:graphicFrameLocks noGrp="1"/>
          </p:cNvGraphicFramePr>
          <p:nvPr>
            <p:extLst>
              <p:ext uri="{D42A27DB-BD31-4B8C-83A1-F6EECF244321}">
                <p14:modId xmlns:p14="http://schemas.microsoft.com/office/powerpoint/2010/main" val="3438712168"/>
              </p:ext>
            </p:extLst>
          </p:nvPr>
        </p:nvGraphicFramePr>
        <p:xfrm>
          <a:off x="2771800" y="1412776"/>
          <a:ext cx="432048" cy="2980086"/>
        </p:xfrm>
        <a:graphic>
          <a:graphicData uri="http://schemas.openxmlformats.org/drawingml/2006/table">
            <a:tbl>
              <a:tblPr firstRow="1" bandRow="1">
                <a:tableStyleId>{5C22544A-7EE6-4342-B048-85BDC9FD1C3A}</a:tableStyleId>
              </a:tblPr>
              <a:tblGrid>
                <a:gridCol w="432048"/>
              </a:tblGrid>
              <a:tr h="216024">
                <a:tc>
                  <a:txBody>
                    <a:bodyPr/>
                    <a:lstStyle/>
                    <a:p>
                      <a:endParaRPr lang="sv-SE" dirty="0"/>
                    </a:p>
                  </a:txBody>
                  <a:tcPr>
                    <a:solidFill>
                      <a:schemeClr val="tx2">
                        <a:lumMod val="20000"/>
                        <a:lumOff val="80000"/>
                      </a:schemeClr>
                    </a:solidFill>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29001">
                <a:tc>
                  <a:txBody>
                    <a:bodyPr/>
                    <a:lstStyle/>
                    <a:p>
                      <a:r>
                        <a:rPr lang="sv-SE" dirty="0" smtClean="0"/>
                        <a:t>2</a:t>
                      </a:r>
                      <a:endParaRPr lang="sv-SE" dirty="0"/>
                    </a:p>
                  </a:txBody>
                  <a:tcPr/>
                </a:tc>
              </a:tr>
            </a:tbl>
          </a:graphicData>
        </a:graphic>
      </p:graphicFrame>
      <p:graphicFrame>
        <p:nvGraphicFramePr>
          <p:cNvPr id="74" name="Tabell 73"/>
          <p:cNvGraphicFramePr>
            <a:graphicFrameLocks noGrp="1"/>
          </p:cNvGraphicFramePr>
          <p:nvPr>
            <p:extLst>
              <p:ext uri="{D42A27DB-BD31-4B8C-83A1-F6EECF244321}">
                <p14:modId xmlns:p14="http://schemas.microsoft.com/office/powerpoint/2010/main" val="2622885067"/>
              </p:ext>
            </p:extLst>
          </p:nvPr>
        </p:nvGraphicFramePr>
        <p:xfrm>
          <a:off x="3203848" y="1412776"/>
          <a:ext cx="432048" cy="2980086"/>
        </p:xfrm>
        <a:graphic>
          <a:graphicData uri="http://schemas.openxmlformats.org/drawingml/2006/table">
            <a:tbl>
              <a:tblPr firstRow="1" bandRow="1">
                <a:tableStyleId>{5C22544A-7EE6-4342-B048-85BDC9FD1C3A}</a:tableStyleId>
              </a:tblPr>
              <a:tblGrid>
                <a:gridCol w="432048"/>
              </a:tblGrid>
              <a:tr h="288032">
                <a:tc>
                  <a:txBody>
                    <a:bodyPr/>
                    <a:lstStyle/>
                    <a:p>
                      <a:endParaRPr lang="sv-SE" dirty="0"/>
                    </a:p>
                  </a:txBody>
                  <a:tcPr>
                    <a:solidFill>
                      <a:schemeClr val="tx2">
                        <a:lumMod val="20000"/>
                        <a:lumOff val="80000"/>
                      </a:schemeClr>
                    </a:solidFill>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29001">
                <a:tc>
                  <a:txBody>
                    <a:bodyPr/>
                    <a:lstStyle/>
                    <a:p>
                      <a:r>
                        <a:rPr lang="sv-SE" dirty="0" smtClean="0"/>
                        <a:t>3</a:t>
                      </a:r>
                      <a:endParaRPr lang="sv-SE" dirty="0"/>
                    </a:p>
                  </a:txBody>
                  <a:tcPr/>
                </a:tc>
              </a:tr>
            </a:tbl>
          </a:graphicData>
        </a:graphic>
      </p:graphicFrame>
      <p:graphicFrame>
        <p:nvGraphicFramePr>
          <p:cNvPr id="75" name="Tabell 74"/>
          <p:cNvGraphicFramePr>
            <a:graphicFrameLocks noGrp="1"/>
          </p:cNvGraphicFramePr>
          <p:nvPr>
            <p:extLst>
              <p:ext uri="{D42A27DB-BD31-4B8C-83A1-F6EECF244321}">
                <p14:modId xmlns:p14="http://schemas.microsoft.com/office/powerpoint/2010/main" val="906097868"/>
              </p:ext>
            </p:extLst>
          </p:nvPr>
        </p:nvGraphicFramePr>
        <p:xfrm>
          <a:off x="8743172" y="1412776"/>
          <a:ext cx="351155" cy="2980086"/>
        </p:xfrm>
        <a:graphic>
          <a:graphicData uri="http://schemas.openxmlformats.org/drawingml/2006/table">
            <a:tbl>
              <a:tblPr firstRow="1" bandRow="1">
                <a:tableStyleId>{5C22544A-7EE6-4342-B048-85BDC9FD1C3A}</a:tableStyleId>
              </a:tblPr>
              <a:tblGrid>
                <a:gridCol w="351155"/>
              </a:tblGrid>
              <a:tr h="338002">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76" name="Tabell 75"/>
          <p:cNvGraphicFramePr>
            <a:graphicFrameLocks noGrp="1"/>
          </p:cNvGraphicFramePr>
          <p:nvPr>
            <p:extLst>
              <p:ext uri="{D42A27DB-BD31-4B8C-83A1-F6EECF244321}">
                <p14:modId xmlns:p14="http://schemas.microsoft.com/office/powerpoint/2010/main" val="4011347960"/>
              </p:ext>
            </p:extLst>
          </p:nvPr>
        </p:nvGraphicFramePr>
        <p:xfrm>
          <a:off x="3635896"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endParaRPr lang="sv-SE" dirty="0">
                        <a:solidFill>
                          <a:schemeClr val="tx1"/>
                        </a:solidFill>
                      </a:endParaRPr>
                    </a:p>
                  </a:txBody>
                  <a:tcPr>
                    <a:solidFill>
                      <a:schemeClr val="tx2">
                        <a:lumMod val="20000"/>
                        <a:lumOff val="80000"/>
                      </a:schemeClr>
                    </a:solidFill>
                  </a:tcPr>
                </a:tc>
              </a:tr>
              <a:tr h="374761">
                <a:tc>
                  <a:txBody>
                    <a:bodyPr/>
                    <a:lstStyle/>
                    <a:p>
                      <a:r>
                        <a:rPr lang="sv-SE" dirty="0" smtClean="0"/>
                        <a:t>1</a:t>
                      </a:r>
                      <a:endParaRPr lang="sv-SE" dirty="0"/>
                    </a:p>
                  </a:txBody>
                  <a:tcPr/>
                </a:tc>
              </a:tr>
              <a:tr h="374761">
                <a:tc>
                  <a:txBody>
                    <a:bodyPr/>
                    <a:lstStyle/>
                    <a:p>
                      <a:endParaRPr lang="sv-SE" dirty="0"/>
                    </a:p>
                  </a:txBody>
                  <a:tcPr/>
                </a:tc>
              </a:tr>
              <a:tr h="374761">
                <a:tc>
                  <a:txBody>
                    <a:bodyPr/>
                    <a:lstStyle/>
                    <a:p>
                      <a:r>
                        <a:rPr lang="sv-SE" dirty="0" smtClean="0"/>
                        <a:t>1</a:t>
                      </a:r>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r>
                        <a:rPr lang="sv-SE" dirty="0" smtClean="0"/>
                        <a:t>1</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77" name="Tabell 76"/>
          <p:cNvGraphicFramePr>
            <a:graphicFrameLocks noGrp="1"/>
          </p:cNvGraphicFramePr>
          <p:nvPr>
            <p:extLst>
              <p:ext uri="{D42A27DB-BD31-4B8C-83A1-F6EECF244321}">
                <p14:modId xmlns:p14="http://schemas.microsoft.com/office/powerpoint/2010/main" val="3260426530"/>
              </p:ext>
            </p:extLst>
          </p:nvPr>
        </p:nvGraphicFramePr>
        <p:xfrm>
          <a:off x="4067944"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endParaRPr lang="sv-SE" dirty="0">
                        <a:solidFill>
                          <a:schemeClr val="tx1"/>
                        </a:solidFill>
                      </a:endParaRPr>
                    </a:p>
                  </a:txBody>
                  <a:tcPr>
                    <a:solidFill>
                      <a:schemeClr val="tx2">
                        <a:lumMod val="20000"/>
                        <a:lumOff val="80000"/>
                      </a:schemeClr>
                    </a:solidFill>
                  </a:tcPr>
                </a:tc>
              </a:tr>
              <a:tr h="374761">
                <a:tc>
                  <a:txBody>
                    <a:bodyPr/>
                    <a:lstStyle/>
                    <a:p>
                      <a:r>
                        <a:rPr lang="sv-SE" dirty="0" smtClean="0"/>
                        <a:t>1</a:t>
                      </a:r>
                      <a:endParaRPr lang="sv-SE" dirty="0"/>
                    </a:p>
                  </a:txBody>
                  <a:tcPr/>
                </a:tc>
              </a:tr>
              <a:tr h="374761">
                <a:tc>
                  <a:txBody>
                    <a:bodyPr/>
                    <a:lstStyle/>
                    <a:p>
                      <a:endParaRPr lang="sv-SE" dirty="0"/>
                    </a:p>
                  </a:txBody>
                  <a:tcPr/>
                </a:tc>
              </a:tr>
              <a:tr h="374761">
                <a:tc>
                  <a:txBody>
                    <a:bodyPr/>
                    <a:lstStyle/>
                    <a:p>
                      <a:r>
                        <a:rPr lang="sv-SE" dirty="0" smtClean="0"/>
                        <a:t>2</a:t>
                      </a:r>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r>
                        <a:rPr lang="sv-SE" dirty="0" smtClean="0"/>
                        <a:t>1</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78" name="Tabell 77"/>
          <p:cNvGraphicFramePr>
            <a:graphicFrameLocks noGrp="1"/>
          </p:cNvGraphicFramePr>
          <p:nvPr>
            <p:extLst>
              <p:ext uri="{D42A27DB-BD31-4B8C-83A1-F6EECF244321}">
                <p14:modId xmlns:p14="http://schemas.microsoft.com/office/powerpoint/2010/main" val="1912166768"/>
              </p:ext>
            </p:extLst>
          </p:nvPr>
        </p:nvGraphicFramePr>
        <p:xfrm>
          <a:off x="4462244" y="1412776"/>
          <a:ext cx="432048" cy="2980086"/>
        </p:xfrm>
        <a:graphic>
          <a:graphicData uri="http://schemas.openxmlformats.org/drawingml/2006/table">
            <a:tbl>
              <a:tblPr firstRow="1" bandRow="1">
                <a:tableStyleId>{5C22544A-7EE6-4342-B048-85BDC9FD1C3A}</a:tableStyleId>
              </a:tblPr>
              <a:tblGrid>
                <a:gridCol w="432048"/>
              </a:tblGrid>
              <a:tr h="216024">
                <a:tc>
                  <a:txBody>
                    <a:bodyPr/>
                    <a:lstStyle/>
                    <a:p>
                      <a:endParaRPr lang="sv-SE" dirty="0">
                        <a:solidFill>
                          <a:schemeClr val="tx1"/>
                        </a:solidFill>
                      </a:endParaRPr>
                    </a:p>
                  </a:txBody>
                  <a:tcPr>
                    <a:solidFill>
                      <a:schemeClr val="tx2">
                        <a:lumMod val="20000"/>
                        <a:lumOff val="80000"/>
                      </a:schemeClr>
                    </a:solidFill>
                  </a:tcPr>
                </a:tc>
              </a:tr>
              <a:tr h="374761">
                <a:tc>
                  <a:txBody>
                    <a:bodyPr/>
                    <a:lstStyle/>
                    <a:p>
                      <a:r>
                        <a:rPr lang="sv-SE" dirty="0" smtClean="0"/>
                        <a:t>2</a:t>
                      </a:r>
                      <a:endParaRPr lang="sv-SE" dirty="0"/>
                    </a:p>
                  </a:txBody>
                  <a:tcPr/>
                </a:tc>
              </a:tr>
              <a:tr h="374761">
                <a:tc>
                  <a:txBody>
                    <a:bodyPr/>
                    <a:lstStyle/>
                    <a:p>
                      <a:endParaRPr lang="sv-SE" dirty="0"/>
                    </a:p>
                  </a:txBody>
                  <a:tcPr/>
                </a:tc>
              </a:tr>
              <a:tr h="374761">
                <a:tc>
                  <a:txBody>
                    <a:bodyPr/>
                    <a:lstStyle/>
                    <a:p>
                      <a:r>
                        <a:rPr lang="sv-SE" dirty="0" smtClean="0"/>
                        <a:t>2</a:t>
                      </a:r>
                      <a:endParaRPr lang="sv-SE" dirty="0"/>
                    </a:p>
                  </a:txBody>
                  <a:tcPr/>
                </a:tc>
              </a:tr>
              <a:tr h="374761">
                <a:tc>
                  <a:txBody>
                    <a:bodyPr/>
                    <a:lstStyle/>
                    <a:p>
                      <a:r>
                        <a:rPr lang="sv-SE" dirty="0" smtClean="0"/>
                        <a:t>1</a:t>
                      </a:r>
                      <a:endParaRPr lang="sv-SE" dirty="0"/>
                    </a:p>
                  </a:txBody>
                  <a:tcPr/>
                </a:tc>
              </a:tr>
              <a:tr h="374761">
                <a:tc>
                  <a:txBody>
                    <a:bodyPr/>
                    <a:lstStyle/>
                    <a:p>
                      <a:endParaRPr lang="sv-SE" dirty="0"/>
                    </a:p>
                  </a:txBody>
                  <a:tcPr/>
                </a:tc>
              </a:tr>
              <a:tr h="374761">
                <a:tc>
                  <a:txBody>
                    <a:bodyPr/>
                    <a:lstStyle/>
                    <a:p>
                      <a:r>
                        <a:rPr lang="sv-SE" dirty="0" smtClean="0"/>
                        <a:t>2</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79" name="Tabell 78"/>
          <p:cNvGraphicFramePr>
            <a:graphicFrameLocks noGrp="1"/>
          </p:cNvGraphicFramePr>
          <p:nvPr>
            <p:extLst>
              <p:ext uri="{D42A27DB-BD31-4B8C-83A1-F6EECF244321}">
                <p14:modId xmlns:p14="http://schemas.microsoft.com/office/powerpoint/2010/main" val="1598325251"/>
              </p:ext>
            </p:extLst>
          </p:nvPr>
        </p:nvGraphicFramePr>
        <p:xfrm>
          <a:off x="4860032"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endParaRPr lang="sv-SE" dirty="0">
                        <a:solidFill>
                          <a:schemeClr val="tx1"/>
                        </a:solidFill>
                      </a:endParaRPr>
                    </a:p>
                  </a:txBody>
                  <a:tcPr>
                    <a:solidFill>
                      <a:schemeClr val="tx2">
                        <a:lumMod val="20000"/>
                        <a:lumOff val="80000"/>
                      </a:schemeClr>
                    </a:solidFill>
                  </a:tcPr>
                </a:tc>
              </a:tr>
              <a:tr h="374761">
                <a:tc>
                  <a:txBody>
                    <a:bodyPr/>
                    <a:lstStyle/>
                    <a:p>
                      <a:r>
                        <a:rPr lang="sv-SE" dirty="0" smtClean="0"/>
                        <a:t>2</a:t>
                      </a:r>
                      <a:endParaRPr lang="sv-SE" dirty="0"/>
                    </a:p>
                  </a:txBody>
                  <a:tcPr/>
                </a:tc>
              </a:tr>
              <a:tr h="374761">
                <a:tc>
                  <a:txBody>
                    <a:bodyPr/>
                    <a:lstStyle/>
                    <a:p>
                      <a:endParaRPr lang="sv-SE" dirty="0"/>
                    </a:p>
                  </a:txBody>
                  <a:tcPr/>
                </a:tc>
              </a:tr>
              <a:tr h="374761">
                <a:tc>
                  <a:txBody>
                    <a:bodyPr/>
                    <a:lstStyle/>
                    <a:p>
                      <a:r>
                        <a:rPr lang="sv-SE" dirty="0" smtClean="0"/>
                        <a:t>3</a:t>
                      </a:r>
                      <a:endParaRPr lang="sv-SE" dirty="0"/>
                    </a:p>
                  </a:txBody>
                  <a:tcPr/>
                </a:tc>
              </a:tr>
              <a:tr h="374761">
                <a:tc>
                  <a:txBody>
                    <a:bodyPr/>
                    <a:lstStyle/>
                    <a:p>
                      <a:r>
                        <a:rPr lang="sv-SE" dirty="0" smtClean="0"/>
                        <a:t>2</a:t>
                      </a:r>
                      <a:endParaRPr lang="sv-SE" dirty="0"/>
                    </a:p>
                  </a:txBody>
                  <a:tcPr/>
                </a:tc>
              </a:tr>
              <a:tr h="374761">
                <a:tc>
                  <a:txBody>
                    <a:bodyPr/>
                    <a:lstStyle/>
                    <a:p>
                      <a:endParaRPr lang="sv-SE" dirty="0"/>
                    </a:p>
                  </a:txBody>
                  <a:tcPr/>
                </a:tc>
              </a:tr>
              <a:tr h="374761">
                <a:tc>
                  <a:txBody>
                    <a:bodyPr/>
                    <a:lstStyle/>
                    <a:p>
                      <a:r>
                        <a:rPr lang="sv-SE" dirty="0" smtClean="0"/>
                        <a:t>2</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80" name="Tabell 79"/>
          <p:cNvGraphicFramePr>
            <a:graphicFrameLocks noGrp="1"/>
          </p:cNvGraphicFramePr>
          <p:nvPr>
            <p:extLst>
              <p:ext uri="{D42A27DB-BD31-4B8C-83A1-F6EECF244321}">
                <p14:modId xmlns:p14="http://schemas.microsoft.com/office/powerpoint/2010/main" val="2573605858"/>
              </p:ext>
            </p:extLst>
          </p:nvPr>
        </p:nvGraphicFramePr>
        <p:xfrm>
          <a:off x="5292080"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1</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3</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81" name="Tabell 80"/>
          <p:cNvGraphicFramePr>
            <a:graphicFrameLocks noGrp="1"/>
          </p:cNvGraphicFramePr>
          <p:nvPr>
            <p:extLst>
              <p:ext uri="{D42A27DB-BD31-4B8C-83A1-F6EECF244321}">
                <p14:modId xmlns:p14="http://schemas.microsoft.com/office/powerpoint/2010/main" val="3216532728"/>
              </p:ext>
            </p:extLst>
          </p:nvPr>
        </p:nvGraphicFramePr>
        <p:xfrm>
          <a:off x="5724128"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3</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82" name="Tabell 81"/>
          <p:cNvGraphicFramePr>
            <a:graphicFrameLocks noGrp="1"/>
          </p:cNvGraphicFramePr>
          <p:nvPr>
            <p:extLst>
              <p:ext uri="{D42A27DB-BD31-4B8C-83A1-F6EECF244321}">
                <p14:modId xmlns:p14="http://schemas.microsoft.com/office/powerpoint/2010/main" val="1322993934"/>
              </p:ext>
            </p:extLst>
          </p:nvPr>
        </p:nvGraphicFramePr>
        <p:xfrm>
          <a:off x="6156176"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4</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2</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83" name="Tabell 82"/>
          <p:cNvGraphicFramePr>
            <a:graphicFrameLocks noGrp="1"/>
          </p:cNvGraphicFramePr>
          <p:nvPr>
            <p:extLst>
              <p:ext uri="{D42A27DB-BD31-4B8C-83A1-F6EECF244321}">
                <p14:modId xmlns:p14="http://schemas.microsoft.com/office/powerpoint/2010/main" val="3436164382"/>
              </p:ext>
            </p:extLst>
          </p:nvPr>
        </p:nvGraphicFramePr>
        <p:xfrm>
          <a:off x="6588224"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4</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84" name="Tabell 83"/>
          <p:cNvGraphicFramePr>
            <a:graphicFrameLocks noGrp="1"/>
          </p:cNvGraphicFramePr>
          <p:nvPr>
            <p:extLst>
              <p:ext uri="{D42A27DB-BD31-4B8C-83A1-F6EECF244321}">
                <p14:modId xmlns:p14="http://schemas.microsoft.com/office/powerpoint/2010/main" val="3030406109"/>
              </p:ext>
            </p:extLst>
          </p:nvPr>
        </p:nvGraphicFramePr>
        <p:xfrm>
          <a:off x="7020272"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85" name="Tabell 84"/>
          <p:cNvGraphicFramePr>
            <a:graphicFrameLocks noGrp="1"/>
          </p:cNvGraphicFramePr>
          <p:nvPr>
            <p:extLst>
              <p:ext uri="{D42A27DB-BD31-4B8C-83A1-F6EECF244321}">
                <p14:modId xmlns:p14="http://schemas.microsoft.com/office/powerpoint/2010/main" val="2796333501"/>
              </p:ext>
            </p:extLst>
          </p:nvPr>
        </p:nvGraphicFramePr>
        <p:xfrm>
          <a:off x="7452320"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86" name="Tabell 85"/>
          <p:cNvGraphicFramePr>
            <a:graphicFrameLocks noGrp="1"/>
          </p:cNvGraphicFramePr>
          <p:nvPr>
            <p:extLst>
              <p:ext uri="{D42A27DB-BD31-4B8C-83A1-F6EECF244321}">
                <p14:modId xmlns:p14="http://schemas.microsoft.com/office/powerpoint/2010/main" val="1287627739"/>
              </p:ext>
            </p:extLst>
          </p:nvPr>
        </p:nvGraphicFramePr>
        <p:xfrm>
          <a:off x="7884368"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87" name="Tabell 86"/>
          <p:cNvGraphicFramePr>
            <a:graphicFrameLocks noGrp="1"/>
          </p:cNvGraphicFramePr>
          <p:nvPr>
            <p:extLst>
              <p:ext uri="{D42A27DB-BD31-4B8C-83A1-F6EECF244321}">
                <p14:modId xmlns:p14="http://schemas.microsoft.com/office/powerpoint/2010/main" val="929488909"/>
              </p:ext>
            </p:extLst>
          </p:nvPr>
        </p:nvGraphicFramePr>
        <p:xfrm>
          <a:off x="8316416" y="1412776"/>
          <a:ext cx="432048" cy="2980086"/>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2</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88" name="Tabell 87"/>
          <p:cNvGraphicFramePr>
            <a:graphicFrameLocks noGrp="1"/>
          </p:cNvGraphicFramePr>
          <p:nvPr>
            <p:extLst>
              <p:ext uri="{D42A27DB-BD31-4B8C-83A1-F6EECF244321}">
                <p14:modId xmlns:p14="http://schemas.microsoft.com/office/powerpoint/2010/main" val="343679987"/>
              </p:ext>
            </p:extLst>
          </p:nvPr>
        </p:nvGraphicFramePr>
        <p:xfrm>
          <a:off x="2339752"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endParaRPr lang="sv-SE" dirty="0"/>
                    </a:p>
                  </a:txBody>
                  <a:tcPr>
                    <a:solidFill>
                      <a:schemeClr val="tx2">
                        <a:lumMod val="20000"/>
                        <a:lumOff val="80000"/>
                      </a:schemeClr>
                    </a:solidFill>
                  </a:tcPr>
                </a:tc>
              </a:tr>
              <a:tr h="432048">
                <a:tc>
                  <a:txBody>
                    <a:bodyPr/>
                    <a:lstStyle/>
                    <a:p>
                      <a:endParaRPr lang="sv-SE" dirty="0"/>
                    </a:p>
                  </a:txBody>
                  <a:tcPr/>
                </a:tc>
              </a:tr>
              <a:tr h="504056">
                <a:tc>
                  <a:txBody>
                    <a:bodyPr/>
                    <a:lstStyle/>
                    <a:p>
                      <a:r>
                        <a:rPr lang="sv-SE" dirty="0" smtClean="0"/>
                        <a:t>1</a:t>
                      </a:r>
                      <a:endParaRPr lang="sv-SE" dirty="0"/>
                    </a:p>
                  </a:txBody>
                  <a:tcPr/>
                </a:tc>
              </a:tr>
              <a:tr h="432048">
                <a:tc>
                  <a:txBody>
                    <a:bodyPr/>
                    <a:lstStyle/>
                    <a:p>
                      <a:endParaRPr lang="sv-SE" dirty="0"/>
                    </a:p>
                  </a:txBody>
                  <a:tcPr/>
                </a:tc>
              </a:tr>
              <a:tr h="499296">
                <a:tc>
                  <a:txBody>
                    <a:bodyPr/>
                    <a:lstStyle/>
                    <a:p>
                      <a:r>
                        <a:rPr lang="sv-SE" dirty="0" smtClean="0"/>
                        <a:t>1</a:t>
                      </a:r>
                      <a:endParaRPr lang="sv-SE" dirty="0"/>
                    </a:p>
                  </a:txBody>
                  <a:tcPr/>
                </a:tc>
              </a:tr>
            </a:tbl>
          </a:graphicData>
        </a:graphic>
      </p:graphicFrame>
      <p:graphicFrame>
        <p:nvGraphicFramePr>
          <p:cNvPr id="89" name="Tabell 88"/>
          <p:cNvGraphicFramePr>
            <a:graphicFrameLocks noGrp="1"/>
          </p:cNvGraphicFramePr>
          <p:nvPr>
            <p:extLst>
              <p:ext uri="{D42A27DB-BD31-4B8C-83A1-F6EECF244321}">
                <p14:modId xmlns:p14="http://schemas.microsoft.com/office/powerpoint/2010/main" val="3546374094"/>
              </p:ext>
            </p:extLst>
          </p:nvPr>
        </p:nvGraphicFramePr>
        <p:xfrm>
          <a:off x="6588224"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5</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5</a:t>
                      </a:r>
                      <a:endParaRPr lang="sv-SE" dirty="0"/>
                    </a:p>
                  </a:txBody>
                  <a:tcPr/>
                </a:tc>
              </a:tr>
              <a:tr h="499296">
                <a:tc>
                  <a:txBody>
                    <a:bodyPr/>
                    <a:lstStyle/>
                    <a:p>
                      <a:r>
                        <a:rPr lang="sv-SE" dirty="0" smtClean="0"/>
                        <a:t>3</a:t>
                      </a:r>
                      <a:endParaRPr lang="sv-SE" dirty="0"/>
                    </a:p>
                  </a:txBody>
                  <a:tcPr/>
                </a:tc>
              </a:tr>
            </a:tbl>
          </a:graphicData>
        </a:graphic>
      </p:graphicFrame>
      <p:graphicFrame>
        <p:nvGraphicFramePr>
          <p:cNvPr id="90" name="Tabell 89"/>
          <p:cNvGraphicFramePr>
            <a:graphicFrameLocks noGrp="1"/>
          </p:cNvGraphicFramePr>
          <p:nvPr>
            <p:extLst>
              <p:ext uri="{D42A27DB-BD31-4B8C-83A1-F6EECF244321}">
                <p14:modId xmlns:p14="http://schemas.microsoft.com/office/powerpoint/2010/main" val="645320756"/>
              </p:ext>
            </p:extLst>
          </p:nvPr>
        </p:nvGraphicFramePr>
        <p:xfrm>
          <a:off x="7020272"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5</a:t>
                      </a:r>
                      <a:endParaRPr lang="sv-SE" dirty="0"/>
                    </a:p>
                  </a:txBody>
                  <a:tcPr/>
                </a:tc>
              </a:tr>
              <a:tr h="499296">
                <a:tc>
                  <a:txBody>
                    <a:bodyPr/>
                    <a:lstStyle/>
                    <a:p>
                      <a:r>
                        <a:rPr lang="sv-SE" dirty="0" smtClean="0"/>
                        <a:t>2</a:t>
                      </a:r>
                      <a:endParaRPr lang="sv-SE" dirty="0"/>
                    </a:p>
                  </a:txBody>
                  <a:tcPr/>
                </a:tc>
              </a:tr>
            </a:tbl>
          </a:graphicData>
        </a:graphic>
      </p:graphicFrame>
      <p:graphicFrame>
        <p:nvGraphicFramePr>
          <p:cNvPr id="91" name="Tabell 90"/>
          <p:cNvGraphicFramePr>
            <a:graphicFrameLocks noGrp="1"/>
          </p:cNvGraphicFramePr>
          <p:nvPr>
            <p:extLst>
              <p:ext uri="{D42A27DB-BD31-4B8C-83A1-F6EECF244321}">
                <p14:modId xmlns:p14="http://schemas.microsoft.com/office/powerpoint/2010/main" val="126378634"/>
              </p:ext>
            </p:extLst>
          </p:nvPr>
        </p:nvGraphicFramePr>
        <p:xfrm>
          <a:off x="7452320"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1</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5</a:t>
                      </a:r>
                      <a:endParaRPr lang="sv-SE" dirty="0"/>
                    </a:p>
                  </a:txBody>
                  <a:tcPr/>
                </a:tc>
              </a:tr>
              <a:tr h="499296">
                <a:tc>
                  <a:txBody>
                    <a:bodyPr/>
                    <a:lstStyle/>
                    <a:p>
                      <a:r>
                        <a:rPr lang="sv-SE" dirty="0" smtClean="0"/>
                        <a:t>2</a:t>
                      </a:r>
                      <a:endParaRPr lang="sv-SE" dirty="0"/>
                    </a:p>
                  </a:txBody>
                  <a:tcPr/>
                </a:tc>
              </a:tr>
            </a:tbl>
          </a:graphicData>
        </a:graphic>
      </p:graphicFrame>
      <p:graphicFrame>
        <p:nvGraphicFramePr>
          <p:cNvPr id="92" name="Tabell 91"/>
          <p:cNvGraphicFramePr>
            <a:graphicFrameLocks noGrp="1"/>
          </p:cNvGraphicFramePr>
          <p:nvPr>
            <p:extLst>
              <p:ext uri="{D42A27DB-BD31-4B8C-83A1-F6EECF244321}">
                <p14:modId xmlns:p14="http://schemas.microsoft.com/office/powerpoint/2010/main" val="276517961"/>
              </p:ext>
            </p:extLst>
          </p:nvPr>
        </p:nvGraphicFramePr>
        <p:xfrm>
          <a:off x="7884368"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1</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2</a:t>
                      </a:r>
                      <a:endParaRPr lang="sv-SE" dirty="0"/>
                    </a:p>
                  </a:txBody>
                  <a:tcPr/>
                </a:tc>
              </a:tr>
            </a:tbl>
          </a:graphicData>
        </a:graphic>
      </p:graphicFrame>
      <p:graphicFrame>
        <p:nvGraphicFramePr>
          <p:cNvPr id="93" name="Tabell 92"/>
          <p:cNvGraphicFramePr>
            <a:graphicFrameLocks noGrp="1"/>
          </p:cNvGraphicFramePr>
          <p:nvPr>
            <p:extLst>
              <p:ext uri="{D42A27DB-BD31-4B8C-83A1-F6EECF244321}">
                <p14:modId xmlns:p14="http://schemas.microsoft.com/office/powerpoint/2010/main" val="1777451028"/>
              </p:ext>
            </p:extLst>
          </p:nvPr>
        </p:nvGraphicFramePr>
        <p:xfrm>
          <a:off x="8316416"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1</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2</a:t>
                      </a:r>
                      <a:endParaRPr lang="sv-SE" dirty="0"/>
                    </a:p>
                  </a:txBody>
                  <a:tcPr/>
                </a:tc>
              </a:tr>
            </a:tbl>
          </a:graphicData>
        </a:graphic>
      </p:graphicFrame>
      <p:graphicFrame>
        <p:nvGraphicFramePr>
          <p:cNvPr id="94" name="Tabell 93"/>
          <p:cNvGraphicFramePr>
            <a:graphicFrameLocks noGrp="1"/>
          </p:cNvGraphicFramePr>
          <p:nvPr>
            <p:extLst>
              <p:ext uri="{D42A27DB-BD31-4B8C-83A1-F6EECF244321}">
                <p14:modId xmlns:p14="http://schemas.microsoft.com/office/powerpoint/2010/main" val="2137097236"/>
              </p:ext>
            </p:extLst>
          </p:nvPr>
        </p:nvGraphicFramePr>
        <p:xfrm>
          <a:off x="8748464" y="4365104"/>
          <a:ext cx="288032" cy="2371504"/>
        </p:xfrm>
        <a:graphic>
          <a:graphicData uri="http://schemas.openxmlformats.org/drawingml/2006/table">
            <a:tbl>
              <a:tblPr firstRow="1" bandRow="1">
                <a:tableStyleId>{5C22544A-7EE6-4342-B048-85BDC9FD1C3A}</a:tableStyleId>
              </a:tblPr>
              <a:tblGrid>
                <a:gridCol w="288032"/>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2</a:t>
                      </a:r>
                      <a:endParaRPr lang="sv-SE" dirty="0"/>
                    </a:p>
                  </a:txBody>
                  <a:tcPr/>
                </a:tc>
              </a:tr>
            </a:tbl>
          </a:graphicData>
        </a:graphic>
      </p:graphicFrame>
      <p:graphicFrame>
        <p:nvGraphicFramePr>
          <p:cNvPr id="95" name="Tabell 94"/>
          <p:cNvGraphicFramePr>
            <a:graphicFrameLocks noGrp="1"/>
          </p:cNvGraphicFramePr>
          <p:nvPr>
            <p:extLst>
              <p:ext uri="{D42A27DB-BD31-4B8C-83A1-F6EECF244321}">
                <p14:modId xmlns:p14="http://schemas.microsoft.com/office/powerpoint/2010/main" val="294094202"/>
              </p:ext>
            </p:extLst>
          </p:nvPr>
        </p:nvGraphicFramePr>
        <p:xfrm>
          <a:off x="4860032"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3</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96" name="Tabell 95"/>
          <p:cNvGraphicFramePr>
            <a:graphicFrameLocks noGrp="1"/>
          </p:cNvGraphicFramePr>
          <p:nvPr>
            <p:extLst>
              <p:ext uri="{D42A27DB-BD31-4B8C-83A1-F6EECF244321}">
                <p14:modId xmlns:p14="http://schemas.microsoft.com/office/powerpoint/2010/main" val="43882356"/>
              </p:ext>
            </p:extLst>
          </p:nvPr>
        </p:nvGraphicFramePr>
        <p:xfrm>
          <a:off x="5292080"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5</a:t>
                      </a:r>
                      <a:endParaRPr lang="sv-SE" dirty="0"/>
                    </a:p>
                  </a:txBody>
                  <a:tcPr/>
                </a:tc>
              </a:tr>
            </a:tbl>
          </a:graphicData>
        </a:graphic>
      </p:graphicFrame>
      <p:graphicFrame>
        <p:nvGraphicFramePr>
          <p:cNvPr id="97" name="Tabell 96"/>
          <p:cNvGraphicFramePr>
            <a:graphicFrameLocks noGrp="1"/>
          </p:cNvGraphicFramePr>
          <p:nvPr>
            <p:extLst>
              <p:ext uri="{D42A27DB-BD31-4B8C-83A1-F6EECF244321}">
                <p14:modId xmlns:p14="http://schemas.microsoft.com/office/powerpoint/2010/main" val="1142380031"/>
              </p:ext>
            </p:extLst>
          </p:nvPr>
        </p:nvGraphicFramePr>
        <p:xfrm>
          <a:off x="5724128"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4</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4</a:t>
                      </a:r>
                      <a:endParaRPr lang="sv-SE" dirty="0"/>
                    </a:p>
                  </a:txBody>
                  <a:tcPr/>
                </a:tc>
              </a:tr>
              <a:tr h="499296">
                <a:tc>
                  <a:txBody>
                    <a:bodyPr/>
                    <a:lstStyle/>
                    <a:p>
                      <a:r>
                        <a:rPr lang="sv-SE" dirty="0" smtClean="0"/>
                        <a:t>5</a:t>
                      </a:r>
                      <a:endParaRPr lang="sv-SE" dirty="0"/>
                    </a:p>
                  </a:txBody>
                  <a:tcPr/>
                </a:tc>
              </a:tr>
            </a:tbl>
          </a:graphicData>
        </a:graphic>
      </p:graphicFrame>
      <p:graphicFrame>
        <p:nvGraphicFramePr>
          <p:cNvPr id="98" name="Tabell 97"/>
          <p:cNvGraphicFramePr>
            <a:graphicFrameLocks noGrp="1"/>
          </p:cNvGraphicFramePr>
          <p:nvPr>
            <p:extLst>
              <p:ext uri="{D42A27DB-BD31-4B8C-83A1-F6EECF244321}">
                <p14:modId xmlns:p14="http://schemas.microsoft.com/office/powerpoint/2010/main" val="2604925572"/>
              </p:ext>
            </p:extLst>
          </p:nvPr>
        </p:nvGraphicFramePr>
        <p:xfrm>
          <a:off x="6156176"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5</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5</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99" name="Tabell 98"/>
          <p:cNvGraphicFramePr>
            <a:graphicFrameLocks noGrp="1"/>
          </p:cNvGraphicFramePr>
          <p:nvPr>
            <p:extLst>
              <p:ext uri="{D42A27DB-BD31-4B8C-83A1-F6EECF244321}">
                <p14:modId xmlns:p14="http://schemas.microsoft.com/office/powerpoint/2010/main" val="1229781289"/>
              </p:ext>
            </p:extLst>
          </p:nvPr>
        </p:nvGraphicFramePr>
        <p:xfrm>
          <a:off x="2771800"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endParaRPr lang="sv-SE" dirty="0"/>
                    </a:p>
                  </a:txBody>
                  <a:tcPr>
                    <a:solidFill>
                      <a:schemeClr val="tx2">
                        <a:lumMod val="20000"/>
                        <a:lumOff val="80000"/>
                      </a:schemeClr>
                    </a:solidFill>
                  </a:tcPr>
                </a:tc>
              </a:tr>
              <a:tr h="432048">
                <a:tc>
                  <a:txBody>
                    <a:bodyPr/>
                    <a:lstStyle/>
                    <a:p>
                      <a:endParaRPr lang="sv-SE" dirty="0"/>
                    </a:p>
                  </a:txBody>
                  <a:tcPr/>
                </a:tc>
              </a:tr>
              <a:tr h="504056">
                <a:tc>
                  <a:txBody>
                    <a:bodyPr/>
                    <a:lstStyle/>
                    <a:p>
                      <a:r>
                        <a:rPr lang="sv-SE" dirty="0" smtClean="0"/>
                        <a:t>2</a:t>
                      </a:r>
                      <a:endParaRPr lang="sv-SE" dirty="0"/>
                    </a:p>
                  </a:txBody>
                  <a:tcPr/>
                </a:tc>
              </a:tr>
              <a:tr h="432048">
                <a:tc>
                  <a:txBody>
                    <a:bodyPr/>
                    <a:lstStyle/>
                    <a:p>
                      <a:endParaRPr lang="sv-SE" dirty="0"/>
                    </a:p>
                  </a:txBody>
                  <a:tcPr/>
                </a:tc>
              </a:tr>
              <a:tr h="499296">
                <a:tc>
                  <a:txBody>
                    <a:bodyPr/>
                    <a:lstStyle/>
                    <a:p>
                      <a:r>
                        <a:rPr lang="sv-SE" dirty="0" smtClean="0"/>
                        <a:t>2</a:t>
                      </a:r>
                      <a:endParaRPr lang="sv-SE" dirty="0"/>
                    </a:p>
                  </a:txBody>
                  <a:tcPr/>
                </a:tc>
              </a:tr>
            </a:tbl>
          </a:graphicData>
        </a:graphic>
      </p:graphicFrame>
      <p:graphicFrame>
        <p:nvGraphicFramePr>
          <p:cNvPr id="100" name="Tabell 99"/>
          <p:cNvGraphicFramePr>
            <a:graphicFrameLocks noGrp="1"/>
          </p:cNvGraphicFramePr>
          <p:nvPr>
            <p:extLst>
              <p:ext uri="{D42A27DB-BD31-4B8C-83A1-F6EECF244321}">
                <p14:modId xmlns:p14="http://schemas.microsoft.com/office/powerpoint/2010/main" val="1061587765"/>
              </p:ext>
            </p:extLst>
          </p:nvPr>
        </p:nvGraphicFramePr>
        <p:xfrm>
          <a:off x="3203848"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1</a:t>
                      </a:r>
                      <a:endParaRPr lang="sv-SE" dirty="0">
                        <a:solidFill>
                          <a:schemeClr val="tx1"/>
                        </a:solidFill>
                      </a:endParaRPr>
                    </a:p>
                  </a:txBody>
                  <a:tcPr>
                    <a:solidFill>
                      <a:schemeClr val="tx2">
                        <a:lumMod val="20000"/>
                        <a:lumOff val="80000"/>
                      </a:schemeClr>
                    </a:solidFill>
                  </a:tcPr>
                </a:tc>
              </a:tr>
              <a:tr h="432048">
                <a:tc>
                  <a:txBody>
                    <a:bodyPr/>
                    <a:lstStyle/>
                    <a:p>
                      <a:endParaRPr lang="sv-SE" dirty="0"/>
                    </a:p>
                  </a:txBody>
                  <a:tcPr/>
                </a:tc>
              </a:tr>
              <a:tr h="504056">
                <a:tc>
                  <a:txBody>
                    <a:bodyPr/>
                    <a:lstStyle/>
                    <a:p>
                      <a:r>
                        <a:rPr lang="sv-SE" dirty="0" smtClean="0"/>
                        <a:t>3</a:t>
                      </a:r>
                      <a:endParaRPr lang="sv-SE" dirty="0"/>
                    </a:p>
                  </a:txBody>
                  <a:tcPr/>
                </a:tc>
              </a:tr>
              <a:tr h="432048">
                <a:tc>
                  <a:txBody>
                    <a:bodyPr/>
                    <a:lstStyle/>
                    <a:p>
                      <a:endParaRPr lang="sv-SE" dirty="0"/>
                    </a:p>
                  </a:txBody>
                  <a:tcPr/>
                </a:tc>
              </a:tr>
              <a:tr h="499296">
                <a:tc>
                  <a:txBody>
                    <a:bodyPr/>
                    <a:lstStyle/>
                    <a:p>
                      <a:r>
                        <a:rPr lang="sv-SE" dirty="0" smtClean="0"/>
                        <a:t>3</a:t>
                      </a:r>
                      <a:endParaRPr lang="sv-SE" dirty="0"/>
                    </a:p>
                  </a:txBody>
                  <a:tcPr/>
                </a:tc>
              </a:tr>
            </a:tbl>
          </a:graphicData>
        </a:graphic>
      </p:graphicFrame>
      <p:graphicFrame>
        <p:nvGraphicFramePr>
          <p:cNvPr id="101" name="Tabell 100"/>
          <p:cNvGraphicFramePr>
            <a:graphicFrameLocks noGrp="1"/>
          </p:cNvGraphicFramePr>
          <p:nvPr>
            <p:extLst>
              <p:ext uri="{D42A27DB-BD31-4B8C-83A1-F6EECF244321}">
                <p14:modId xmlns:p14="http://schemas.microsoft.com/office/powerpoint/2010/main" val="2490772411"/>
              </p:ext>
            </p:extLst>
          </p:nvPr>
        </p:nvGraphicFramePr>
        <p:xfrm>
          <a:off x="3635896"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1</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2</a:t>
                      </a:r>
                      <a:endParaRPr lang="sv-SE" dirty="0"/>
                    </a:p>
                  </a:txBody>
                  <a:tcPr/>
                </a:tc>
              </a:tr>
              <a:tr h="504056">
                <a:tc>
                  <a:txBody>
                    <a:bodyPr/>
                    <a:lstStyle/>
                    <a:p>
                      <a:r>
                        <a:rPr lang="sv-SE" dirty="0" smtClean="0"/>
                        <a:t>4</a:t>
                      </a:r>
                      <a:endParaRPr lang="sv-SE" dirty="0"/>
                    </a:p>
                  </a:txBody>
                  <a:tcPr/>
                </a:tc>
              </a:tr>
              <a:tr h="432048">
                <a:tc>
                  <a:txBody>
                    <a:bodyPr/>
                    <a:lstStyle/>
                    <a:p>
                      <a:r>
                        <a:rPr lang="sv-SE" dirty="0" smtClean="0"/>
                        <a:t>2</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102" name="Tabell 101"/>
          <p:cNvGraphicFramePr>
            <a:graphicFrameLocks noGrp="1"/>
          </p:cNvGraphicFramePr>
          <p:nvPr>
            <p:extLst>
              <p:ext uri="{D42A27DB-BD31-4B8C-83A1-F6EECF244321}">
                <p14:modId xmlns:p14="http://schemas.microsoft.com/office/powerpoint/2010/main" val="2282469915"/>
              </p:ext>
            </p:extLst>
          </p:nvPr>
        </p:nvGraphicFramePr>
        <p:xfrm>
          <a:off x="4067944"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1</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2</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2</a:t>
                      </a:r>
                      <a:endParaRPr lang="sv-SE" dirty="0"/>
                    </a:p>
                  </a:txBody>
                  <a:tcPr/>
                </a:tc>
              </a:tr>
              <a:tr h="499296">
                <a:tc>
                  <a:txBody>
                    <a:bodyPr/>
                    <a:lstStyle/>
                    <a:p>
                      <a:r>
                        <a:rPr lang="sv-SE" dirty="0" smtClean="0"/>
                        <a:t>4</a:t>
                      </a:r>
                      <a:endParaRPr lang="sv-SE" dirty="0"/>
                    </a:p>
                  </a:txBody>
                  <a:tcPr/>
                </a:tc>
              </a:tr>
            </a:tbl>
          </a:graphicData>
        </a:graphic>
      </p:graphicFrame>
      <p:graphicFrame>
        <p:nvGraphicFramePr>
          <p:cNvPr id="103" name="Tabell 102"/>
          <p:cNvGraphicFramePr>
            <a:graphicFrameLocks noGrp="1"/>
          </p:cNvGraphicFramePr>
          <p:nvPr>
            <p:extLst>
              <p:ext uri="{D42A27DB-BD31-4B8C-83A1-F6EECF244321}">
                <p14:modId xmlns:p14="http://schemas.microsoft.com/office/powerpoint/2010/main" val="2229151458"/>
              </p:ext>
            </p:extLst>
          </p:nvPr>
        </p:nvGraphicFramePr>
        <p:xfrm>
          <a:off x="4462244" y="4365104"/>
          <a:ext cx="432048" cy="2371504"/>
        </p:xfrm>
        <a:graphic>
          <a:graphicData uri="http://schemas.openxmlformats.org/drawingml/2006/table">
            <a:tbl>
              <a:tblPr firstRow="1" bandRow="1">
                <a:tableStyleId>{5C22544A-7EE6-4342-B048-85BDC9FD1C3A}</a:tableStyleId>
              </a:tblPr>
              <a:tblGrid>
                <a:gridCol w="432048"/>
              </a:tblGrid>
              <a:tr h="504056">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r>
              <a:tr h="432048">
                <a:tc>
                  <a:txBody>
                    <a:bodyPr/>
                    <a:lstStyle/>
                    <a:p>
                      <a:r>
                        <a:rPr lang="sv-SE" dirty="0" smtClean="0"/>
                        <a:t>3</a:t>
                      </a:r>
                      <a:endParaRPr lang="sv-SE" dirty="0"/>
                    </a:p>
                  </a:txBody>
                  <a:tcPr/>
                </a:tc>
              </a:tr>
              <a:tr h="504056">
                <a:tc>
                  <a:txBody>
                    <a:bodyPr/>
                    <a:lstStyle/>
                    <a:p>
                      <a:r>
                        <a:rPr lang="sv-SE" dirty="0" smtClean="0"/>
                        <a:t>5</a:t>
                      </a:r>
                      <a:endParaRPr lang="sv-SE" dirty="0"/>
                    </a:p>
                  </a:txBody>
                  <a:tcPr/>
                </a:tc>
              </a:tr>
              <a:tr h="432048">
                <a:tc>
                  <a:txBody>
                    <a:bodyPr/>
                    <a:lstStyle/>
                    <a:p>
                      <a:r>
                        <a:rPr lang="sv-SE" dirty="0" smtClean="0"/>
                        <a:t>3</a:t>
                      </a:r>
                      <a:endParaRPr lang="sv-SE" dirty="0"/>
                    </a:p>
                  </a:txBody>
                  <a:tcPr/>
                </a:tc>
              </a:tr>
              <a:tr h="499296">
                <a:tc>
                  <a:txBody>
                    <a:bodyPr/>
                    <a:lstStyle/>
                    <a:p>
                      <a:r>
                        <a:rPr lang="sv-SE" dirty="0" smtClean="0"/>
                        <a:t>4</a:t>
                      </a:r>
                      <a:endParaRPr lang="sv-SE" dirty="0"/>
                    </a:p>
                  </a:txBody>
                  <a:tcPr/>
                </a:tc>
              </a:tr>
            </a:tbl>
          </a:graphicData>
        </a:graphic>
      </p:graphicFrame>
      <p:sp>
        <p:nvSpPr>
          <p:cNvPr id="104" name="textruta 103"/>
          <p:cNvSpPr txBox="1"/>
          <p:nvPr/>
        </p:nvSpPr>
        <p:spPr>
          <a:xfrm>
            <a:off x="351492" y="425923"/>
            <a:ext cx="8352928" cy="369332"/>
          </a:xfrm>
          <a:prstGeom prst="rect">
            <a:avLst/>
          </a:prstGeom>
          <a:noFill/>
        </p:spPr>
        <p:txBody>
          <a:bodyPr wrap="square" rtlCol="0">
            <a:spAutoFit/>
          </a:bodyPr>
          <a:lstStyle/>
          <a:p>
            <a:r>
              <a:rPr lang="sv-SE" dirty="0" smtClean="0"/>
              <a:t>Nyckeltal 1=Mycket Lågt, 2=Lågt, 3=Medel, 4=Högt, 5=mycket högt</a:t>
            </a:r>
            <a:endParaRPr lang="sv-SE" dirty="0"/>
          </a:p>
        </p:txBody>
      </p:sp>
      <p:sp>
        <p:nvSpPr>
          <p:cNvPr id="105" name="textruta 104"/>
          <p:cNvSpPr txBox="1"/>
          <p:nvPr/>
        </p:nvSpPr>
        <p:spPr>
          <a:xfrm>
            <a:off x="323528" y="56591"/>
            <a:ext cx="8709480"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Träningsinnehåll uppdelat från ålder: Fysiskt</a:t>
            </a:r>
            <a:endParaRPr lang="sv-SE" dirty="0">
              <a:solidFill>
                <a:schemeClr val="bg1"/>
              </a:solidFill>
            </a:endParaRPr>
          </a:p>
        </p:txBody>
      </p:sp>
      <p:graphicFrame>
        <p:nvGraphicFramePr>
          <p:cNvPr id="106" name="Tabell 105"/>
          <p:cNvGraphicFramePr>
            <a:graphicFrameLocks noGrp="1"/>
          </p:cNvGraphicFramePr>
          <p:nvPr>
            <p:extLst>
              <p:ext uri="{D42A27DB-BD31-4B8C-83A1-F6EECF244321}">
                <p14:modId xmlns:p14="http://schemas.microsoft.com/office/powerpoint/2010/main" val="1332772023"/>
              </p:ext>
            </p:extLst>
          </p:nvPr>
        </p:nvGraphicFramePr>
        <p:xfrm>
          <a:off x="0" y="2492897"/>
          <a:ext cx="899592" cy="1512168"/>
        </p:xfrm>
        <a:graphic>
          <a:graphicData uri="http://schemas.openxmlformats.org/drawingml/2006/table">
            <a:tbl>
              <a:tblPr firstRow="1" bandRow="1">
                <a:tableStyleId>{5C22544A-7EE6-4342-B048-85BDC9FD1C3A}</a:tableStyleId>
              </a:tblPr>
              <a:tblGrid>
                <a:gridCol w="899592"/>
              </a:tblGrid>
              <a:tr h="1512168">
                <a:tc>
                  <a:txBody>
                    <a:bodyPr/>
                    <a:lstStyle/>
                    <a:p>
                      <a:pPr algn="just"/>
                      <a:r>
                        <a:rPr lang="sv-SE" sz="1050" spc="-300" dirty="0" smtClean="0"/>
                        <a:t>KONDITION</a:t>
                      </a:r>
                      <a:endParaRPr lang="sv-SE" sz="1050" spc="-300" dirty="0"/>
                    </a:p>
                  </a:txBody>
                  <a:tcPr vert="wordArtVert" anchor="ctr"/>
                </a:tc>
              </a:tr>
            </a:tbl>
          </a:graphicData>
        </a:graphic>
      </p:graphicFrame>
      <p:graphicFrame>
        <p:nvGraphicFramePr>
          <p:cNvPr id="107" name="Tabell 106"/>
          <p:cNvGraphicFramePr>
            <a:graphicFrameLocks noGrp="1"/>
          </p:cNvGraphicFramePr>
          <p:nvPr>
            <p:extLst>
              <p:ext uri="{D42A27DB-BD31-4B8C-83A1-F6EECF244321}">
                <p14:modId xmlns:p14="http://schemas.microsoft.com/office/powerpoint/2010/main" val="3813427695"/>
              </p:ext>
            </p:extLst>
          </p:nvPr>
        </p:nvGraphicFramePr>
        <p:xfrm>
          <a:off x="0" y="4005064"/>
          <a:ext cx="899592" cy="2664296"/>
        </p:xfrm>
        <a:graphic>
          <a:graphicData uri="http://schemas.openxmlformats.org/drawingml/2006/table">
            <a:tbl>
              <a:tblPr firstRow="1" bandRow="1">
                <a:tableStyleId>{5C22544A-7EE6-4342-B048-85BDC9FD1C3A}</a:tableStyleId>
              </a:tblPr>
              <a:tblGrid>
                <a:gridCol w="899592"/>
              </a:tblGrid>
              <a:tr h="2664296">
                <a:tc>
                  <a:txBody>
                    <a:bodyPr/>
                    <a:lstStyle/>
                    <a:p>
                      <a:pPr algn="just"/>
                      <a:r>
                        <a:rPr lang="sv-SE" sz="2800" spc="-300" dirty="0" smtClean="0"/>
                        <a:t>SPEED</a:t>
                      </a:r>
                      <a:endParaRPr lang="sv-SE" sz="2800" spc="-300" dirty="0"/>
                    </a:p>
                  </a:txBody>
                  <a:tcPr vert="wordArtVert" anchor="ctr"/>
                </a:tc>
              </a:tr>
            </a:tbl>
          </a:graphicData>
        </a:graphic>
      </p:graphicFrame>
    </p:spTree>
    <p:extLst>
      <p:ext uri="{BB962C8B-B14F-4D97-AF65-F5344CB8AC3E}">
        <p14:creationId xmlns:p14="http://schemas.microsoft.com/office/powerpoint/2010/main" val="34761966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323528" y="56591"/>
            <a:ext cx="8709480"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Träningsinnehåll uppdelat från ålder: Fysiskt fortsättning</a:t>
            </a:r>
            <a:endParaRPr lang="sv-SE" dirty="0">
              <a:solidFill>
                <a:schemeClr val="bg1"/>
              </a:solidFill>
            </a:endParaRPr>
          </a:p>
        </p:txBody>
      </p:sp>
      <p:graphicFrame>
        <p:nvGraphicFramePr>
          <p:cNvPr id="3" name="Tabell 2"/>
          <p:cNvGraphicFramePr>
            <a:graphicFrameLocks noGrp="1"/>
          </p:cNvGraphicFramePr>
          <p:nvPr>
            <p:extLst>
              <p:ext uri="{D42A27DB-BD31-4B8C-83A1-F6EECF244321}">
                <p14:modId xmlns:p14="http://schemas.microsoft.com/office/powerpoint/2010/main" val="2346389925"/>
              </p:ext>
            </p:extLst>
          </p:nvPr>
        </p:nvGraphicFramePr>
        <p:xfrm>
          <a:off x="2339752" y="836713"/>
          <a:ext cx="4248470" cy="576064"/>
        </p:xfrm>
        <a:graphic>
          <a:graphicData uri="http://schemas.openxmlformats.org/drawingml/2006/table">
            <a:tbl>
              <a:tblPr firstRow="1" bandRow="1">
                <a:tableStyleId>{5C22544A-7EE6-4342-B048-85BDC9FD1C3A}</a:tableStyleId>
              </a:tblPr>
              <a:tblGrid>
                <a:gridCol w="424847"/>
                <a:gridCol w="439249"/>
                <a:gridCol w="432048"/>
                <a:gridCol w="432048"/>
                <a:gridCol w="360040"/>
                <a:gridCol w="460850"/>
                <a:gridCol w="424847"/>
                <a:gridCol w="424847"/>
                <a:gridCol w="424847"/>
                <a:gridCol w="424847"/>
              </a:tblGrid>
              <a:tr h="576064">
                <a:tc>
                  <a:txBody>
                    <a:bodyPr/>
                    <a:lstStyle/>
                    <a:p>
                      <a:pPr algn="ctr"/>
                      <a:r>
                        <a:rPr lang="sv-SE" sz="1200" dirty="0" smtClean="0"/>
                        <a:t>6</a:t>
                      </a:r>
                      <a:endParaRPr lang="sv-SE" sz="1200" dirty="0"/>
                    </a:p>
                  </a:txBody>
                  <a:tcPr/>
                </a:tc>
                <a:tc>
                  <a:txBody>
                    <a:bodyPr/>
                    <a:lstStyle/>
                    <a:p>
                      <a:r>
                        <a:rPr lang="sv-SE" sz="1200" dirty="0" smtClean="0"/>
                        <a:t>7</a:t>
                      </a:r>
                      <a:endParaRPr lang="sv-SE" sz="1200" dirty="0"/>
                    </a:p>
                  </a:txBody>
                  <a:tcPr/>
                </a:tc>
                <a:tc>
                  <a:txBody>
                    <a:bodyPr/>
                    <a:lstStyle/>
                    <a:p>
                      <a:r>
                        <a:rPr lang="sv-SE" sz="1200" dirty="0" smtClean="0"/>
                        <a:t>8</a:t>
                      </a:r>
                      <a:endParaRPr lang="sv-SE" sz="1200" dirty="0"/>
                    </a:p>
                  </a:txBody>
                  <a:tcPr/>
                </a:tc>
                <a:tc>
                  <a:txBody>
                    <a:bodyPr/>
                    <a:lstStyle/>
                    <a:p>
                      <a:r>
                        <a:rPr lang="sv-SE" sz="1200" dirty="0" smtClean="0"/>
                        <a:t>9</a:t>
                      </a:r>
                      <a:endParaRPr lang="sv-SE" sz="1200" dirty="0"/>
                    </a:p>
                  </a:txBody>
                  <a:tcPr/>
                </a:tc>
                <a:tc>
                  <a:txBody>
                    <a:bodyPr/>
                    <a:lstStyle/>
                    <a:p>
                      <a:r>
                        <a:rPr lang="sv-SE" sz="1200" dirty="0" smtClean="0"/>
                        <a:t>10</a:t>
                      </a:r>
                      <a:endParaRPr lang="sv-SE" sz="1200" dirty="0"/>
                    </a:p>
                  </a:txBody>
                  <a:tcPr/>
                </a:tc>
                <a:tc>
                  <a:txBody>
                    <a:bodyPr/>
                    <a:lstStyle/>
                    <a:p>
                      <a:r>
                        <a:rPr lang="sv-SE" sz="1200" dirty="0" smtClean="0"/>
                        <a:t>11</a:t>
                      </a:r>
                      <a:endParaRPr lang="sv-SE" sz="1200" dirty="0"/>
                    </a:p>
                  </a:txBody>
                  <a:tcPr/>
                </a:tc>
                <a:tc>
                  <a:txBody>
                    <a:bodyPr/>
                    <a:lstStyle/>
                    <a:p>
                      <a:r>
                        <a:rPr lang="sv-SE" sz="1200" dirty="0" smtClean="0"/>
                        <a:t>12</a:t>
                      </a:r>
                      <a:endParaRPr lang="sv-SE" sz="1200" dirty="0"/>
                    </a:p>
                  </a:txBody>
                  <a:tcPr/>
                </a:tc>
                <a:tc>
                  <a:txBody>
                    <a:bodyPr/>
                    <a:lstStyle/>
                    <a:p>
                      <a:r>
                        <a:rPr lang="sv-SE" sz="1200" dirty="0" smtClean="0"/>
                        <a:t>13</a:t>
                      </a:r>
                      <a:endParaRPr lang="sv-SE" sz="1200" dirty="0"/>
                    </a:p>
                  </a:txBody>
                  <a:tcPr/>
                </a:tc>
                <a:tc>
                  <a:txBody>
                    <a:bodyPr/>
                    <a:lstStyle/>
                    <a:p>
                      <a:r>
                        <a:rPr lang="sv-SE" sz="1200" dirty="0" smtClean="0"/>
                        <a:t>14</a:t>
                      </a:r>
                      <a:endParaRPr lang="sv-SE" sz="1200" dirty="0"/>
                    </a:p>
                  </a:txBody>
                  <a:tcPr/>
                </a:tc>
                <a:tc>
                  <a:txBody>
                    <a:bodyPr/>
                    <a:lstStyle/>
                    <a:p>
                      <a:r>
                        <a:rPr lang="sv-SE" sz="1200" dirty="0" smtClean="0"/>
                        <a:t>15</a:t>
                      </a:r>
                      <a:endParaRPr lang="sv-SE" sz="1200" dirty="0"/>
                    </a:p>
                  </a:txBody>
                  <a:tcPr/>
                </a:tc>
              </a:tr>
            </a:tbl>
          </a:graphicData>
        </a:graphic>
      </p:graphicFrame>
      <p:graphicFrame>
        <p:nvGraphicFramePr>
          <p:cNvPr id="4" name="Tabell 3"/>
          <p:cNvGraphicFramePr>
            <a:graphicFrameLocks noGrp="1"/>
          </p:cNvGraphicFramePr>
          <p:nvPr>
            <p:extLst>
              <p:ext uri="{D42A27DB-BD31-4B8C-83A1-F6EECF244321}">
                <p14:modId xmlns:p14="http://schemas.microsoft.com/office/powerpoint/2010/main" val="2229087926"/>
              </p:ext>
            </p:extLst>
          </p:nvPr>
        </p:nvGraphicFramePr>
        <p:xfrm>
          <a:off x="6584738" y="836712"/>
          <a:ext cx="2448270" cy="584455"/>
        </p:xfrm>
        <a:graphic>
          <a:graphicData uri="http://schemas.openxmlformats.org/drawingml/2006/table">
            <a:tbl>
              <a:tblPr firstRow="1" bandRow="1">
                <a:tableStyleId>{5C22544A-7EE6-4342-B048-85BDC9FD1C3A}</a:tableStyleId>
              </a:tblPr>
              <a:tblGrid>
                <a:gridCol w="432046"/>
                <a:gridCol w="432048"/>
                <a:gridCol w="432048"/>
                <a:gridCol w="432048"/>
                <a:gridCol w="432048"/>
                <a:gridCol w="288032"/>
              </a:tblGrid>
              <a:tr h="584455">
                <a:tc>
                  <a:txBody>
                    <a:bodyPr/>
                    <a:lstStyle/>
                    <a:p>
                      <a:r>
                        <a:rPr lang="sv-SE" sz="1200" dirty="0" smtClean="0"/>
                        <a:t>16</a:t>
                      </a:r>
                      <a:endParaRPr lang="sv-SE" sz="1200" dirty="0"/>
                    </a:p>
                  </a:txBody>
                  <a:tcPr/>
                </a:tc>
                <a:tc>
                  <a:txBody>
                    <a:bodyPr/>
                    <a:lstStyle/>
                    <a:p>
                      <a:r>
                        <a:rPr lang="sv-SE" sz="1200" dirty="0" smtClean="0"/>
                        <a:t>17</a:t>
                      </a:r>
                      <a:endParaRPr lang="sv-SE" sz="1200" dirty="0"/>
                    </a:p>
                  </a:txBody>
                  <a:tcPr/>
                </a:tc>
                <a:tc>
                  <a:txBody>
                    <a:bodyPr/>
                    <a:lstStyle/>
                    <a:p>
                      <a:r>
                        <a:rPr lang="sv-SE" sz="1200" dirty="0" smtClean="0"/>
                        <a:t>18</a:t>
                      </a:r>
                      <a:endParaRPr lang="sv-SE" sz="1200" dirty="0"/>
                    </a:p>
                  </a:txBody>
                  <a:tcPr/>
                </a:tc>
                <a:tc>
                  <a:txBody>
                    <a:bodyPr/>
                    <a:lstStyle/>
                    <a:p>
                      <a:r>
                        <a:rPr lang="sv-SE" sz="1200" dirty="0" smtClean="0"/>
                        <a:t>18</a:t>
                      </a:r>
                      <a:endParaRPr lang="sv-SE" sz="1200" dirty="0"/>
                    </a:p>
                  </a:txBody>
                  <a:tcPr/>
                </a:tc>
                <a:tc>
                  <a:txBody>
                    <a:bodyPr/>
                    <a:lstStyle/>
                    <a:p>
                      <a:r>
                        <a:rPr lang="sv-SE" sz="1200" dirty="0" smtClean="0"/>
                        <a:t>19</a:t>
                      </a:r>
                      <a:endParaRPr lang="sv-SE" sz="1200" dirty="0"/>
                    </a:p>
                  </a:txBody>
                  <a:tcPr/>
                </a:tc>
                <a:tc>
                  <a:txBody>
                    <a:bodyPr/>
                    <a:lstStyle/>
                    <a:p>
                      <a:r>
                        <a:rPr lang="sv-SE" sz="1200" dirty="0" smtClean="0"/>
                        <a:t>s</a:t>
                      </a:r>
                      <a:endParaRPr lang="sv-SE" sz="1200" dirty="0"/>
                    </a:p>
                  </a:txBody>
                  <a:tcPr/>
                </a:tc>
              </a:tr>
            </a:tbl>
          </a:graphicData>
        </a:graphic>
      </p:graphicFrame>
      <p:graphicFrame>
        <p:nvGraphicFramePr>
          <p:cNvPr id="6" name="Tabell 5"/>
          <p:cNvGraphicFramePr>
            <a:graphicFrameLocks noGrp="1"/>
          </p:cNvGraphicFramePr>
          <p:nvPr>
            <p:extLst>
              <p:ext uri="{D42A27DB-BD31-4B8C-83A1-F6EECF244321}">
                <p14:modId xmlns:p14="http://schemas.microsoft.com/office/powerpoint/2010/main" val="2692110297"/>
              </p:ext>
            </p:extLst>
          </p:nvPr>
        </p:nvGraphicFramePr>
        <p:xfrm>
          <a:off x="35496" y="836712"/>
          <a:ext cx="2293594" cy="579651"/>
        </p:xfrm>
        <a:graphic>
          <a:graphicData uri="http://schemas.openxmlformats.org/drawingml/2006/table">
            <a:tbl>
              <a:tblPr firstRow="1" bandRow="1">
                <a:tableStyleId>{5C22544A-7EE6-4342-B048-85BDC9FD1C3A}</a:tableStyleId>
              </a:tblPr>
              <a:tblGrid>
                <a:gridCol w="2293594"/>
              </a:tblGrid>
              <a:tr h="579651">
                <a:tc>
                  <a:txBody>
                    <a:bodyPr/>
                    <a:lstStyle/>
                    <a:p>
                      <a:pPr algn="ctr"/>
                      <a:r>
                        <a:rPr lang="sv-SE" sz="2400" dirty="0" smtClean="0"/>
                        <a:t>Fysiskt</a:t>
                      </a:r>
                      <a:endParaRPr lang="sv-SE" sz="2400" dirty="0"/>
                    </a:p>
                  </a:txBody>
                  <a:tcPr/>
                </a:tc>
              </a:tr>
            </a:tbl>
          </a:graphicData>
        </a:graphic>
      </p:graphicFrame>
      <p:graphicFrame>
        <p:nvGraphicFramePr>
          <p:cNvPr id="7" name="Tabell 6"/>
          <p:cNvGraphicFramePr>
            <a:graphicFrameLocks noGrp="1"/>
          </p:cNvGraphicFramePr>
          <p:nvPr/>
        </p:nvGraphicFramePr>
        <p:xfrm>
          <a:off x="35496" y="1412776"/>
          <a:ext cx="2304256" cy="1854200"/>
        </p:xfrm>
        <a:graphic>
          <a:graphicData uri="http://schemas.openxmlformats.org/drawingml/2006/table">
            <a:tbl>
              <a:tblPr firstRow="1" bandRow="1">
                <a:tableStyleId>{5C22544A-7EE6-4342-B048-85BDC9FD1C3A}</a:tableStyleId>
              </a:tblPr>
              <a:tblGrid>
                <a:gridCol w="2304256"/>
              </a:tblGrid>
              <a:tr h="370840">
                <a:tc>
                  <a:txBody>
                    <a:bodyPr/>
                    <a:lstStyle/>
                    <a:p>
                      <a:pPr algn="ctr"/>
                      <a:r>
                        <a:rPr lang="sv-SE" dirty="0" smtClean="0"/>
                        <a:t>Rörlighet/smidighet</a:t>
                      </a:r>
                      <a:endParaRPr lang="sv-SE" dirty="0"/>
                    </a:p>
                  </a:txBody>
                  <a:tcPr/>
                </a:tc>
              </a:tr>
              <a:tr h="370840">
                <a:tc>
                  <a:txBody>
                    <a:bodyPr/>
                    <a:lstStyle/>
                    <a:p>
                      <a:pPr algn="ctr"/>
                      <a:r>
                        <a:rPr lang="sv-SE" dirty="0" smtClean="0"/>
                        <a:t>Balans/koordination</a:t>
                      </a:r>
                      <a:endParaRPr lang="sv-SE" dirty="0"/>
                    </a:p>
                  </a:txBody>
                  <a:tcPr/>
                </a:tc>
              </a:tr>
              <a:tr h="370840">
                <a:tc>
                  <a:txBody>
                    <a:bodyPr/>
                    <a:lstStyle/>
                    <a:p>
                      <a:pPr algn="ctr"/>
                      <a:r>
                        <a:rPr lang="sv-SE" dirty="0" smtClean="0"/>
                        <a:t>Agility</a:t>
                      </a:r>
                      <a:endParaRPr lang="sv-SE" dirty="0"/>
                    </a:p>
                  </a:txBody>
                  <a:tcPr/>
                </a:tc>
              </a:tr>
              <a:tr h="370840">
                <a:tc>
                  <a:txBody>
                    <a:bodyPr/>
                    <a:lstStyle/>
                    <a:p>
                      <a:pPr algn="ctr"/>
                      <a:r>
                        <a:rPr lang="sv-SE" dirty="0" smtClean="0"/>
                        <a:t>Basmotorik</a:t>
                      </a:r>
                      <a:endParaRPr lang="sv-SE" dirty="0"/>
                    </a:p>
                  </a:txBody>
                  <a:tcPr/>
                </a:tc>
              </a:tr>
              <a:tr h="370840">
                <a:tc>
                  <a:txBody>
                    <a:bodyPr/>
                    <a:lstStyle/>
                    <a:p>
                      <a:pPr algn="ctr"/>
                      <a:r>
                        <a:rPr lang="sv-SE" sz="1200" dirty="0" smtClean="0"/>
                        <a:t>Perception/kroppsmedvetenhet</a:t>
                      </a:r>
                      <a:endParaRPr lang="sv-SE" sz="1200" dirty="0"/>
                    </a:p>
                  </a:txBody>
                  <a:tcPr/>
                </a:tc>
              </a:tr>
            </a:tbl>
          </a:graphicData>
        </a:graphic>
      </p:graphicFrame>
      <p:graphicFrame>
        <p:nvGraphicFramePr>
          <p:cNvPr id="8" name="Tabell 7"/>
          <p:cNvGraphicFramePr>
            <a:graphicFrameLocks noGrp="1"/>
          </p:cNvGraphicFramePr>
          <p:nvPr/>
        </p:nvGraphicFramePr>
        <p:xfrm>
          <a:off x="2339750" y="1397000"/>
          <a:ext cx="4248473" cy="370840"/>
        </p:xfrm>
        <a:graphic>
          <a:graphicData uri="http://schemas.openxmlformats.org/drawingml/2006/table">
            <a:tbl>
              <a:tblPr firstRow="1" bandRow="1">
                <a:tableStyleId>{5C22544A-7EE6-4342-B048-85BDC9FD1C3A}</a:tableStyleId>
              </a:tblPr>
              <a:tblGrid>
                <a:gridCol w="432050"/>
                <a:gridCol w="432048"/>
                <a:gridCol w="432048"/>
                <a:gridCol w="432048"/>
                <a:gridCol w="396044"/>
                <a:gridCol w="424847"/>
                <a:gridCol w="424847"/>
                <a:gridCol w="424847"/>
                <a:gridCol w="424847"/>
                <a:gridCol w="424847"/>
              </a:tblGrid>
              <a:tr h="370840">
                <a:tc>
                  <a:txBody>
                    <a:bodyPr/>
                    <a:lstStyle/>
                    <a:p>
                      <a:r>
                        <a:rPr lang="sv-SE" dirty="0" smtClean="0"/>
                        <a:t>1</a:t>
                      </a:r>
                      <a:endParaRPr lang="sv-SE" dirty="0"/>
                    </a:p>
                  </a:txBody>
                  <a:tcPr/>
                </a:tc>
                <a:tc>
                  <a:txBody>
                    <a:bodyPr/>
                    <a:lstStyle/>
                    <a:p>
                      <a:r>
                        <a:rPr lang="sv-SE" dirty="0" smtClean="0"/>
                        <a:t>1</a:t>
                      </a:r>
                      <a:endParaRPr lang="sv-SE" dirty="0"/>
                    </a:p>
                  </a:txBody>
                  <a:tcPr/>
                </a:tc>
                <a:tc>
                  <a:txBody>
                    <a:bodyPr/>
                    <a:lstStyle/>
                    <a:p>
                      <a:r>
                        <a:rPr lang="sv-SE" dirty="0" smtClean="0"/>
                        <a:t>1</a:t>
                      </a:r>
                      <a:endParaRPr lang="sv-SE" dirty="0"/>
                    </a:p>
                  </a:txBody>
                  <a:tcPr/>
                </a:tc>
                <a:tc>
                  <a:txBody>
                    <a:bodyPr/>
                    <a:lstStyle/>
                    <a:p>
                      <a:r>
                        <a:rPr lang="sv-SE" dirty="0" smtClean="0"/>
                        <a:t>2</a:t>
                      </a:r>
                      <a:endParaRPr lang="sv-SE" dirty="0"/>
                    </a:p>
                  </a:txBody>
                  <a:tcPr/>
                </a:tc>
                <a:tc>
                  <a:txBody>
                    <a:bodyPr/>
                    <a:lstStyle/>
                    <a:p>
                      <a:r>
                        <a:rPr lang="sv-SE" dirty="0" smtClean="0"/>
                        <a:t>2</a:t>
                      </a:r>
                      <a:endParaRPr lang="sv-SE" dirty="0"/>
                    </a:p>
                  </a:txBody>
                  <a:tcPr/>
                </a:tc>
                <a:tc>
                  <a:txBody>
                    <a:bodyPr/>
                    <a:lstStyle/>
                    <a:p>
                      <a:r>
                        <a:rPr lang="sv-SE" dirty="0" smtClean="0"/>
                        <a:t>3</a:t>
                      </a:r>
                      <a:endParaRPr lang="sv-SE" dirty="0"/>
                    </a:p>
                  </a:txBody>
                  <a:tcPr/>
                </a:tc>
                <a:tc>
                  <a:txBody>
                    <a:bodyPr/>
                    <a:lstStyle/>
                    <a:p>
                      <a:r>
                        <a:rPr lang="sv-SE" dirty="0" smtClean="0"/>
                        <a:t>3</a:t>
                      </a:r>
                      <a:endParaRPr lang="sv-SE" dirty="0"/>
                    </a:p>
                  </a:txBody>
                  <a:tcPr/>
                </a:tc>
                <a:tc>
                  <a:txBody>
                    <a:bodyPr/>
                    <a:lstStyle/>
                    <a:p>
                      <a:r>
                        <a:rPr lang="sv-SE" dirty="0" smtClean="0"/>
                        <a:t>4</a:t>
                      </a:r>
                      <a:endParaRPr lang="sv-SE" dirty="0"/>
                    </a:p>
                  </a:txBody>
                  <a:tcPr/>
                </a:tc>
                <a:tc>
                  <a:txBody>
                    <a:bodyPr/>
                    <a:lstStyle/>
                    <a:p>
                      <a:r>
                        <a:rPr lang="sv-SE" dirty="0" smtClean="0"/>
                        <a:t>4</a:t>
                      </a:r>
                      <a:endParaRPr lang="sv-SE" dirty="0"/>
                    </a:p>
                  </a:txBody>
                  <a:tcPr/>
                </a:tc>
                <a:tc>
                  <a:txBody>
                    <a:bodyPr/>
                    <a:lstStyle/>
                    <a:p>
                      <a:r>
                        <a:rPr lang="sv-SE" dirty="0" smtClean="0"/>
                        <a:t>3</a:t>
                      </a:r>
                      <a:endParaRPr lang="sv-SE" dirty="0"/>
                    </a:p>
                  </a:txBody>
                  <a:tcPr/>
                </a:tc>
              </a:tr>
            </a:tbl>
          </a:graphicData>
        </a:graphic>
      </p:graphicFrame>
      <p:graphicFrame>
        <p:nvGraphicFramePr>
          <p:cNvPr id="9" name="Tabell 8"/>
          <p:cNvGraphicFramePr>
            <a:graphicFrameLocks noGrp="1"/>
          </p:cNvGraphicFramePr>
          <p:nvPr/>
        </p:nvGraphicFramePr>
        <p:xfrm>
          <a:off x="2339752" y="1772816"/>
          <a:ext cx="4248473" cy="370840"/>
        </p:xfrm>
        <a:graphic>
          <a:graphicData uri="http://schemas.openxmlformats.org/drawingml/2006/table">
            <a:tbl>
              <a:tblPr firstRow="1" bandRow="1">
                <a:tableStyleId>{5C22544A-7EE6-4342-B048-85BDC9FD1C3A}</a:tableStyleId>
              </a:tblPr>
              <a:tblGrid>
                <a:gridCol w="432050"/>
                <a:gridCol w="432048"/>
                <a:gridCol w="432048"/>
                <a:gridCol w="432048"/>
                <a:gridCol w="396044"/>
                <a:gridCol w="424847"/>
                <a:gridCol w="424847"/>
                <a:gridCol w="424847"/>
                <a:gridCol w="424847"/>
                <a:gridCol w="424847"/>
              </a:tblGrid>
              <a:tr h="370840">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4</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4</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bl>
          </a:graphicData>
        </a:graphic>
      </p:graphicFrame>
      <p:graphicFrame>
        <p:nvGraphicFramePr>
          <p:cNvPr id="10" name="Tabell 9"/>
          <p:cNvGraphicFramePr>
            <a:graphicFrameLocks noGrp="1"/>
          </p:cNvGraphicFramePr>
          <p:nvPr/>
        </p:nvGraphicFramePr>
        <p:xfrm>
          <a:off x="2339752" y="2132856"/>
          <a:ext cx="4248473" cy="370840"/>
        </p:xfrm>
        <a:graphic>
          <a:graphicData uri="http://schemas.openxmlformats.org/drawingml/2006/table">
            <a:tbl>
              <a:tblPr firstRow="1" bandRow="1">
                <a:tableStyleId>{5C22544A-7EE6-4342-B048-85BDC9FD1C3A}</a:tableStyleId>
              </a:tblPr>
              <a:tblGrid>
                <a:gridCol w="432050"/>
                <a:gridCol w="432048"/>
                <a:gridCol w="432048"/>
                <a:gridCol w="432048"/>
                <a:gridCol w="396044"/>
                <a:gridCol w="424847"/>
                <a:gridCol w="424847"/>
                <a:gridCol w="424847"/>
                <a:gridCol w="424847"/>
                <a:gridCol w="424847"/>
              </a:tblGrid>
              <a:tr h="370840">
                <a:tc>
                  <a:txBody>
                    <a:bodyPr/>
                    <a:lstStyle/>
                    <a:p>
                      <a:r>
                        <a:rPr lang="sv-SE" dirty="0" smtClean="0">
                          <a:solidFill>
                            <a:schemeClr val="tx1"/>
                          </a:solidFill>
                        </a:rPr>
                        <a:t>3</a:t>
                      </a:r>
                      <a:endParaRPr lang="sv-SE" dirty="0">
                        <a:solidFill>
                          <a:schemeClr val="tx1"/>
                        </a:solidFill>
                      </a:endParaRPr>
                    </a:p>
                  </a:txBody>
                  <a:tcPr>
                    <a:solidFill>
                      <a:schemeClr val="bg2"/>
                    </a:solidFill>
                  </a:tcPr>
                </a:tc>
                <a:tc>
                  <a:txBody>
                    <a:bodyPr/>
                    <a:lstStyle/>
                    <a:p>
                      <a:r>
                        <a:rPr lang="sv-SE" dirty="0" smtClean="0">
                          <a:solidFill>
                            <a:schemeClr val="tx1"/>
                          </a:solidFill>
                        </a:rPr>
                        <a:t>3</a:t>
                      </a:r>
                      <a:endParaRPr lang="sv-SE" dirty="0">
                        <a:solidFill>
                          <a:schemeClr val="tx1"/>
                        </a:solidFill>
                      </a:endParaRPr>
                    </a:p>
                  </a:txBody>
                  <a:tcPr>
                    <a:solidFill>
                      <a:schemeClr val="bg2"/>
                    </a:solidFill>
                  </a:tcPr>
                </a:tc>
                <a:tc>
                  <a:txBody>
                    <a:bodyPr/>
                    <a:lstStyle/>
                    <a:p>
                      <a:r>
                        <a:rPr lang="sv-SE" dirty="0" smtClean="0">
                          <a:solidFill>
                            <a:schemeClr val="tx1"/>
                          </a:solidFill>
                        </a:rPr>
                        <a:t>4</a:t>
                      </a:r>
                      <a:endParaRPr lang="sv-SE" dirty="0">
                        <a:solidFill>
                          <a:schemeClr val="tx1"/>
                        </a:solidFill>
                      </a:endParaRPr>
                    </a:p>
                  </a:txBody>
                  <a:tcPr>
                    <a:solidFill>
                      <a:schemeClr val="bg2"/>
                    </a:solidFill>
                  </a:tcPr>
                </a:tc>
                <a:tc>
                  <a:txBody>
                    <a:bodyPr/>
                    <a:lstStyle/>
                    <a:p>
                      <a:r>
                        <a:rPr lang="sv-SE" dirty="0" smtClean="0">
                          <a:solidFill>
                            <a:schemeClr val="tx1"/>
                          </a:solidFill>
                        </a:rPr>
                        <a:t>4</a:t>
                      </a:r>
                      <a:endParaRPr lang="sv-SE" dirty="0">
                        <a:solidFill>
                          <a:schemeClr val="tx1"/>
                        </a:solidFill>
                      </a:endParaRPr>
                    </a:p>
                  </a:txBody>
                  <a:tcPr>
                    <a:solidFill>
                      <a:schemeClr val="bg2"/>
                    </a:solidFill>
                  </a:tcPr>
                </a:tc>
                <a:tc>
                  <a:txBody>
                    <a:bodyPr/>
                    <a:lstStyle/>
                    <a:p>
                      <a:r>
                        <a:rPr lang="sv-SE" dirty="0" smtClean="0">
                          <a:solidFill>
                            <a:schemeClr val="tx1"/>
                          </a:solidFill>
                        </a:rPr>
                        <a:t>5</a:t>
                      </a:r>
                      <a:endParaRPr lang="sv-SE" dirty="0">
                        <a:solidFill>
                          <a:schemeClr val="tx1"/>
                        </a:solidFill>
                      </a:endParaRPr>
                    </a:p>
                  </a:txBody>
                  <a:tcPr>
                    <a:solidFill>
                      <a:schemeClr val="bg2"/>
                    </a:solidFill>
                  </a:tcPr>
                </a:tc>
                <a:tc>
                  <a:txBody>
                    <a:bodyPr/>
                    <a:lstStyle/>
                    <a:p>
                      <a:r>
                        <a:rPr lang="sv-SE" dirty="0" smtClean="0">
                          <a:solidFill>
                            <a:schemeClr val="tx1"/>
                          </a:solidFill>
                        </a:rPr>
                        <a:t>5</a:t>
                      </a:r>
                      <a:endParaRPr lang="sv-SE" dirty="0">
                        <a:solidFill>
                          <a:schemeClr val="tx1"/>
                        </a:solidFill>
                      </a:endParaRPr>
                    </a:p>
                  </a:txBody>
                  <a:tcPr>
                    <a:solidFill>
                      <a:schemeClr val="bg2"/>
                    </a:solidFill>
                  </a:tcPr>
                </a:tc>
                <a:tc>
                  <a:txBody>
                    <a:bodyPr/>
                    <a:lstStyle/>
                    <a:p>
                      <a:r>
                        <a:rPr lang="sv-SE" dirty="0" smtClean="0">
                          <a:solidFill>
                            <a:schemeClr val="tx1"/>
                          </a:solidFill>
                        </a:rPr>
                        <a:t>4</a:t>
                      </a:r>
                      <a:endParaRPr lang="sv-SE" dirty="0">
                        <a:solidFill>
                          <a:schemeClr val="tx1"/>
                        </a:solidFill>
                      </a:endParaRPr>
                    </a:p>
                  </a:txBody>
                  <a:tcPr>
                    <a:solidFill>
                      <a:schemeClr val="bg2"/>
                    </a:solidFill>
                  </a:tcPr>
                </a:tc>
                <a:tc>
                  <a:txBody>
                    <a:bodyPr/>
                    <a:lstStyle/>
                    <a:p>
                      <a:r>
                        <a:rPr lang="sv-SE" dirty="0" smtClean="0">
                          <a:solidFill>
                            <a:schemeClr val="tx1"/>
                          </a:solidFill>
                        </a:rPr>
                        <a:t>4</a:t>
                      </a:r>
                      <a:endParaRPr lang="sv-SE" dirty="0">
                        <a:solidFill>
                          <a:schemeClr val="tx1"/>
                        </a:solidFill>
                      </a:endParaRPr>
                    </a:p>
                  </a:txBody>
                  <a:tcPr>
                    <a:solidFill>
                      <a:schemeClr val="bg2"/>
                    </a:solidFill>
                  </a:tcPr>
                </a:tc>
                <a:tc>
                  <a:txBody>
                    <a:bodyPr/>
                    <a:lstStyle/>
                    <a:p>
                      <a:r>
                        <a:rPr lang="sv-SE" dirty="0" smtClean="0">
                          <a:solidFill>
                            <a:schemeClr val="tx1"/>
                          </a:solidFill>
                        </a:rPr>
                        <a:t>4</a:t>
                      </a:r>
                      <a:endParaRPr lang="sv-SE" dirty="0">
                        <a:solidFill>
                          <a:schemeClr val="tx1"/>
                        </a:solidFill>
                      </a:endParaRPr>
                    </a:p>
                  </a:txBody>
                  <a:tcPr>
                    <a:solidFill>
                      <a:schemeClr val="bg2"/>
                    </a:solidFill>
                  </a:tcPr>
                </a:tc>
                <a:tc>
                  <a:txBody>
                    <a:bodyPr/>
                    <a:lstStyle/>
                    <a:p>
                      <a:r>
                        <a:rPr lang="sv-SE" sz="1600" dirty="0" smtClean="0">
                          <a:solidFill>
                            <a:schemeClr val="tx1"/>
                          </a:solidFill>
                        </a:rPr>
                        <a:t>4</a:t>
                      </a:r>
                      <a:endParaRPr lang="sv-SE" sz="1600" dirty="0">
                        <a:solidFill>
                          <a:schemeClr val="tx1"/>
                        </a:solidFill>
                      </a:endParaRPr>
                    </a:p>
                  </a:txBody>
                  <a:tcPr>
                    <a:solidFill>
                      <a:schemeClr val="bg2"/>
                    </a:solidFill>
                  </a:tcPr>
                </a:tc>
              </a:tr>
            </a:tbl>
          </a:graphicData>
        </a:graphic>
      </p:graphicFrame>
      <p:graphicFrame>
        <p:nvGraphicFramePr>
          <p:cNvPr id="11" name="Tabell 10"/>
          <p:cNvGraphicFramePr>
            <a:graphicFrameLocks noGrp="1"/>
          </p:cNvGraphicFramePr>
          <p:nvPr/>
        </p:nvGraphicFramePr>
        <p:xfrm>
          <a:off x="2339752" y="2492896"/>
          <a:ext cx="4248473" cy="370840"/>
        </p:xfrm>
        <a:graphic>
          <a:graphicData uri="http://schemas.openxmlformats.org/drawingml/2006/table">
            <a:tbl>
              <a:tblPr firstRow="1" bandRow="1">
                <a:tableStyleId>{5C22544A-7EE6-4342-B048-85BDC9FD1C3A}</a:tableStyleId>
              </a:tblPr>
              <a:tblGrid>
                <a:gridCol w="432050"/>
                <a:gridCol w="432048"/>
                <a:gridCol w="432048"/>
                <a:gridCol w="432048"/>
                <a:gridCol w="396044"/>
                <a:gridCol w="424847"/>
                <a:gridCol w="424847"/>
                <a:gridCol w="424847"/>
                <a:gridCol w="424847"/>
                <a:gridCol w="424847"/>
              </a:tblGrid>
              <a:tr h="370840">
                <a:tc>
                  <a:txBody>
                    <a:bodyPr/>
                    <a:lstStyle/>
                    <a:p>
                      <a:r>
                        <a:rPr lang="sv-SE" dirty="0" smtClean="0">
                          <a:solidFill>
                            <a:schemeClr val="bg1"/>
                          </a:solidFill>
                        </a:rPr>
                        <a:t>5</a:t>
                      </a:r>
                      <a:endParaRPr lang="sv-SE" dirty="0">
                        <a:solidFill>
                          <a:schemeClr val="bg1"/>
                        </a:solidFill>
                      </a:endParaRPr>
                    </a:p>
                  </a:txBody>
                  <a:tcPr>
                    <a:solidFill>
                      <a:schemeClr val="tx2">
                        <a:lumMod val="60000"/>
                        <a:lumOff val="40000"/>
                      </a:schemeClr>
                    </a:solidFill>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4</a:t>
                      </a:r>
                      <a:endParaRPr lang="sv-SE" dirty="0"/>
                    </a:p>
                  </a:txBody>
                  <a:tcPr/>
                </a:tc>
                <a:tc>
                  <a:txBody>
                    <a:bodyPr/>
                    <a:lstStyle/>
                    <a:p>
                      <a:r>
                        <a:rPr lang="sv-SE" dirty="0" smtClean="0"/>
                        <a:t>3</a:t>
                      </a:r>
                      <a:endParaRPr lang="sv-SE" dirty="0"/>
                    </a:p>
                  </a:txBody>
                  <a:tcPr/>
                </a:tc>
                <a:tc>
                  <a:txBody>
                    <a:bodyPr/>
                    <a:lstStyle/>
                    <a:p>
                      <a:r>
                        <a:rPr lang="sv-SE" dirty="0" smtClean="0"/>
                        <a:t>2</a:t>
                      </a:r>
                      <a:endParaRPr lang="sv-SE" dirty="0"/>
                    </a:p>
                  </a:txBody>
                  <a:tcPr/>
                </a:tc>
                <a:tc>
                  <a:txBody>
                    <a:bodyPr/>
                    <a:lstStyle/>
                    <a:p>
                      <a:r>
                        <a:rPr lang="sv-SE" dirty="0" smtClean="0"/>
                        <a:t>1</a:t>
                      </a:r>
                      <a:endParaRPr lang="sv-SE" dirty="0"/>
                    </a:p>
                  </a:txBody>
                  <a:tcPr/>
                </a:tc>
                <a:tc>
                  <a:txBody>
                    <a:bodyPr/>
                    <a:lstStyle/>
                    <a:p>
                      <a:endParaRPr lang="sv-SE" dirty="0"/>
                    </a:p>
                  </a:txBody>
                  <a:tcPr/>
                </a:tc>
                <a:tc>
                  <a:txBody>
                    <a:bodyPr/>
                    <a:lstStyle/>
                    <a:p>
                      <a:endParaRPr lang="sv-SE" dirty="0"/>
                    </a:p>
                  </a:txBody>
                  <a:tcPr/>
                </a:tc>
                <a:tc>
                  <a:txBody>
                    <a:bodyPr/>
                    <a:lstStyle/>
                    <a:p>
                      <a:endParaRPr lang="sv-SE" dirty="0"/>
                    </a:p>
                  </a:txBody>
                  <a:tcPr/>
                </a:tc>
              </a:tr>
            </a:tbl>
          </a:graphicData>
        </a:graphic>
      </p:graphicFrame>
      <p:graphicFrame>
        <p:nvGraphicFramePr>
          <p:cNvPr id="12" name="Tabell 11"/>
          <p:cNvGraphicFramePr>
            <a:graphicFrameLocks noGrp="1"/>
          </p:cNvGraphicFramePr>
          <p:nvPr/>
        </p:nvGraphicFramePr>
        <p:xfrm>
          <a:off x="2339752" y="2852936"/>
          <a:ext cx="4248473" cy="370840"/>
        </p:xfrm>
        <a:graphic>
          <a:graphicData uri="http://schemas.openxmlformats.org/drawingml/2006/table">
            <a:tbl>
              <a:tblPr firstRow="1" bandRow="1">
                <a:tableStyleId>{5C22544A-7EE6-4342-B048-85BDC9FD1C3A}</a:tableStyleId>
              </a:tblPr>
              <a:tblGrid>
                <a:gridCol w="432050"/>
                <a:gridCol w="432048"/>
                <a:gridCol w="432048"/>
                <a:gridCol w="432048"/>
                <a:gridCol w="396044"/>
                <a:gridCol w="424847"/>
                <a:gridCol w="424847"/>
                <a:gridCol w="424847"/>
                <a:gridCol w="424847"/>
                <a:gridCol w="424847"/>
              </a:tblGrid>
              <a:tr h="370840">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r>
            </a:tbl>
          </a:graphicData>
        </a:graphic>
      </p:graphicFrame>
      <p:graphicFrame>
        <p:nvGraphicFramePr>
          <p:cNvPr id="13" name="Tabell 12"/>
          <p:cNvGraphicFramePr>
            <a:graphicFrameLocks noGrp="1"/>
          </p:cNvGraphicFramePr>
          <p:nvPr/>
        </p:nvGraphicFramePr>
        <p:xfrm>
          <a:off x="6588225" y="1412776"/>
          <a:ext cx="2448271" cy="365760"/>
        </p:xfrm>
        <a:graphic>
          <a:graphicData uri="http://schemas.openxmlformats.org/drawingml/2006/table">
            <a:tbl>
              <a:tblPr firstRow="1" bandRow="1">
                <a:tableStyleId>{5C22544A-7EE6-4342-B048-85BDC9FD1C3A}</a:tableStyleId>
              </a:tblPr>
              <a:tblGrid>
                <a:gridCol w="432047"/>
                <a:gridCol w="432048"/>
                <a:gridCol w="432048"/>
                <a:gridCol w="432048"/>
                <a:gridCol w="432048"/>
                <a:gridCol w="288032"/>
              </a:tblGrid>
              <a:tr h="288032">
                <a:tc>
                  <a:txBody>
                    <a:bodyPr/>
                    <a:lstStyle/>
                    <a:p>
                      <a:r>
                        <a:rPr lang="sv-SE" dirty="0" smtClean="0"/>
                        <a:t>3</a:t>
                      </a:r>
                      <a:endParaRPr lang="sv-SE" dirty="0"/>
                    </a:p>
                  </a:txBody>
                  <a:tcPr/>
                </a:tc>
                <a:tc>
                  <a:txBody>
                    <a:bodyPr/>
                    <a:lstStyle/>
                    <a:p>
                      <a:r>
                        <a:rPr lang="sv-SE" dirty="0" smtClean="0"/>
                        <a:t>3</a:t>
                      </a:r>
                      <a:endParaRPr lang="sv-SE" dirty="0"/>
                    </a:p>
                  </a:txBody>
                  <a:tcPr/>
                </a:tc>
                <a:tc>
                  <a:txBody>
                    <a:bodyPr/>
                    <a:lstStyle/>
                    <a:p>
                      <a:r>
                        <a:rPr lang="sv-SE" dirty="0" smtClean="0"/>
                        <a:t>3</a:t>
                      </a:r>
                      <a:endParaRPr lang="sv-SE" dirty="0"/>
                    </a:p>
                  </a:txBody>
                  <a:tcPr/>
                </a:tc>
                <a:tc>
                  <a:txBody>
                    <a:bodyPr/>
                    <a:lstStyle/>
                    <a:p>
                      <a:r>
                        <a:rPr lang="sv-SE" dirty="0" smtClean="0"/>
                        <a:t>3</a:t>
                      </a:r>
                      <a:endParaRPr lang="sv-SE" dirty="0"/>
                    </a:p>
                  </a:txBody>
                  <a:tcPr/>
                </a:tc>
                <a:tc>
                  <a:txBody>
                    <a:bodyPr/>
                    <a:lstStyle/>
                    <a:p>
                      <a:r>
                        <a:rPr lang="sv-SE" dirty="0" smtClean="0"/>
                        <a:t>3</a:t>
                      </a:r>
                      <a:endParaRPr lang="sv-SE" dirty="0"/>
                    </a:p>
                  </a:txBody>
                  <a:tcPr/>
                </a:tc>
                <a:tc>
                  <a:txBody>
                    <a:bodyPr/>
                    <a:lstStyle/>
                    <a:p>
                      <a:r>
                        <a:rPr lang="sv-SE" dirty="0" smtClean="0"/>
                        <a:t>3</a:t>
                      </a:r>
                      <a:endParaRPr lang="sv-SE" dirty="0"/>
                    </a:p>
                  </a:txBody>
                  <a:tcPr/>
                </a:tc>
              </a:tr>
            </a:tbl>
          </a:graphicData>
        </a:graphic>
      </p:graphicFrame>
      <p:graphicFrame>
        <p:nvGraphicFramePr>
          <p:cNvPr id="14" name="Tabell 13"/>
          <p:cNvGraphicFramePr>
            <a:graphicFrameLocks noGrp="1"/>
          </p:cNvGraphicFramePr>
          <p:nvPr/>
        </p:nvGraphicFramePr>
        <p:xfrm>
          <a:off x="6588227" y="1772816"/>
          <a:ext cx="2448269" cy="370840"/>
        </p:xfrm>
        <a:graphic>
          <a:graphicData uri="http://schemas.openxmlformats.org/drawingml/2006/table">
            <a:tbl>
              <a:tblPr firstRow="1" bandRow="1">
                <a:tableStyleId>{5C22544A-7EE6-4342-B048-85BDC9FD1C3A}</a:tableStyleId>
              </a:tblPr>
              <a:tblGrid>
                <a:gridCol w="419339"/>
                <a:gridCol w="444754"/>
                <a:gridCol w="432048"/>
                <a:gridCol w="432048"/>
                <a:gridCol w="432048"/>
                <a:gridCol w="288032"/>
              </a:tblGrid>
              <a:tr h="370840">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2</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c>
                  <a:txBody>
                    <a:bodyPr/>
                    <a:lstStyle/>
                    <a:p>
                      <a:r>
                        <a:rPr lang="sv-SE" dirty="0" smtClean="0">
                          <a:solidFill>
                            <a:schemeClr val="tx1"/>
                          </a:solidFill>
                        </a:rPr>
                        <a:t>3</a:t>
                      </a:r>
                      <a:endParaRPr lang="sv-SE" dirty="0">
                        <a:solidFill>
                          <a:schemeClr val="tx1"/>
                        </a:solidFill>
                      </a:endParaRPr>
                    </a:p>
                  </a:txBody>
                  <a:tcPr>
                    <a:solidFill>
                      <a:schemeClr val="tx2">
                        <a:lumMod val="20000"/>
                        <a:lumOff val="80000"/>
                      </a:schemeClr>
                    </a:solidFill>
                  </a:tcPr>
                </a:tc>
              </a:tr>
            </a:tbl>
          </a:graphicData>
        </a:graphic>
      </p:graphicFrame>
      <p:graphicFrame>
        <p:nvGraphicFramePr>
          <p:cNvPr id="15" name="Tabell 14"/>
          <p:cNvGraphicFramePr>
            <a:graphicFrameLocks noGrp="1"/>
          </p:cNvGraphicFramePr>
          <p:nvPr/>
        </p:nvGraphicFramePr>
        <p:xfrm>
          <a:off x="6588227" y="2276872"/>
          <a:ext cx="2463372" cy="586864"/>
        </p:xfrm>
        <a:graphic>
          <a:graphicData uri="http://schemas.openxmlformats.org/drawingml/2006/table">
            <a:tbl>
              <a:tblPr firstRow="1" bandRow="1">
                <a:tableStyleId>{5C22544A-7EE6-4342-B048-85BDC9FD1C3A}</a:tableStyleId>
              </a:tblPr>
              <a:tblGrid>
                <a:gridCol w="451016"/>
                <a:gridCol w="451019"/>
                <a:gridCol w="451019"/>
                <a:gridCol w="451019"/>
                <a:gridCol w="451019"/>
                <a:gridCol w="208280"/>
              </a:tblGrid>
              <a:tr h="586864">
                <a:tc>
                  <a:txBody>
                    <a:bodyPr/>
                    <a:lstStyle/>
                    <a:p>
                      <a:endParaRPr lang="sv-SE" dirty="0"/>
                    </a:p>
                  </a:txBody>
                  <a:tcPr/>
                </a:tc>
                <a:tc>
                  <a:txBody>
                    <a:bodyPr/>
                    <a:lstStyle/>
                    <a:p>
                      <a:endParaRPr lang="sv-SE" dirty="0"/>
                    </a:p>
                  </a:txBody>
                  <a:tcPr/>
                </a:tc>
                <a:tc>
                  <a:txBody>
                    <a:bodyPr/>
                    <a:lstStyle/>
                    <a:p>
                      <a:endParaRPr lang="sv-SE" dirty="0"/>
                    </a:p>
                  </a:txBody>
                  <a:tcPr/>
                </a:tc>
                <a:tc>
                  <a:txBody>
                    <a:bodyPr/>
                    <a:lstStyle/>
                    <a:p>
                      <a:endParaRPr lang="sv-SE" dirty="0"/>
                    </a:p>
                  </a:txBody>
                  <a:tcPr/>
                </a:tc>
                <a:tc>
                  <a:txBody>
                    <a:bodyPr/>
                    <a:lstStyle/>
                    <a:p>
                      <a:endParaRPr lang="sv-SE" dirty="0"/>
                    </a:p>
                  </a:txBody>
                  <a:tcPr/>
                </a:tc>
                <a:tc>
                  <a:txBody>
                    <a:bodyPr/>
                    <a:lstStyle/>
                    <a:p>
                      <a:endParaRPr lang="sv-SE" dirty="0"/>
                    </a:p>
                  </a:txBody>
                  <a:tcPr/>
                </a:tc>
              </a:tr>
            </a:tbl>
          </a:graphicData>
        </a:graphic>
      </p:graphicFrame>
      <p:graphicFrame>
        <p:nvGraphicFramePr>
          <p:cNvPr id="16" name="Tabell 15"/>
          <p:cNvGraphicFramePr>
            <a:graphicFrameLocks noGrp="1"/>
          </p:cNvGraphicFramePr>
          <p:nvPr/>
        </p:nvGraphicFramePr>
        <p:xfrm>
          <a:off x="6588223" y="2132856"/>
          <a:ext cx="2448273" cy="365760"/>
        </p:xfrm>
        <a:graphic>
          <a:graphicData uri="http://schemas.openxmlformats.org/drawingml/2006/table">
            <a:tbl>
              <a:tblPr firstRow="1" bandRow="1">
                <a:tableStyleId>{5C22544A-7EE6-4342-B048-85BDC9FD1C3A}</a:tableStyleId>
              </a:tblPr>
              <a:tblGrid>
                <a:gridCol w="419340"/>
                <a:gridCol w="444757"/>
                <a:gridCol w="432048"/>
                <a:gridCol w="432048"/>
                <a:gridCol w="432048"/>
                <a:gridCol w="288032"/>
              </a:tblGrid>
              <a:tr h="288032">
                <a:tc>
                  <a:txBody>
                    <a:bodyPr/>
                    <a:lstStyle/>
                    <a:p>
                      <a:r>
                        <a:rPr lang="sv-SE" dirty="0" smtClean="0">
                          <a:solidFill>
                            <a:schemeClr val="tx1"/>
                          </a:solidFill>
                        </a:rPr>
                        <a:t>4</a:t>
                      </a:r>
                      <a:endParaRPr lang="sv-SE" dirty="0">
                        <a:solidFill>
                          <a:schemeClr val="tx1"/>
                        </a:solidFill>
                      </a:endParaRPr>
                    </a:p>
                  </a:txBody>
                  <a:tcPr>
                    <a:solidFill>
                      <a:schemeClr val="bg2"/>
                    </a:solidFill>
                  </a:tcPr>
                </a:tc>
                <a:tc>
                  <a:txBody>
                    <a:bodyPr/>
                    <a:lstStyle/>
                    <a:p>
                      <a:r>
                        <a:rPr lang="sv-SE" dirty="0" smtClean="0">
                          <a:solidFill>
                            <a:schemeClr val="tx1"/>
                          </a:solidFill>
                        </a:rPr>
                        <a:t>4</a:t>
                      </a:r>
                      <a:endParaRPr lang="sv-SE" dirty="0">
                        <a:solidFill>
                          <a:schemeClr val="tx1"/>
                        </a:solidFill>
                      </a:endParaRPr>
                    </a:p>
                  </a:txBody>
                  <a:tcPr>
                    <a:solidFill>
                      <a:schemeClr val="bg2"/>
                    </a:solidFill>
                  </a:tcPr>
                </a:tc>
                <a:tc>
                  <a:txBody>
                    <a:bodyPr/>
                    <a:lstStyle/>
                    <a:p>
                      <a:r>
                        <a:rPr lang="sv-SE" dirty="0" smtClean="0">
                          <a:solidFill>
                            <a:schemeClr val="tx1"/>
                          </a:solidFill>
                        </a:rPr>
                        <a:t>4</a:t>
                      </a:r>
                      <a:endParaRPr lang="sv-SE" dirty="0">
                        <a:solidFill>
                          <a:schemeClr val="tx1"/>
                        </a:solidFill>
                      </a:endParaRPr>
                    </a:p>
                  </a:txBody>
                  <a:tcPr>
                    <a:solidFill>
                      <a:schemeClr val="bg2"/>
                    </a:solidFill>
                  </a:tcPr>
                </a:tc>
                <a:tc>
                  <a:txBody>
                    <a:bodyPr/>
                    <a:lstStyle/>
                    <a:p>
                      <a:r>
                        <a:rPr lang="sv-SE" dirty="0" smtClean="0">
                          <a:solidFill>
                            <a:schemeClr val="tx1"/>
                          </a:solidFill>
                        </a:rPr>
                        <a:t>4</a:t>
                      </a:r>
                      <a:endParaRPr lang="sv-SE" dirty="0">
                        <a:solidFill>
                          <a:schemeClr val="tx1"/>
                        </a:solidFill>
                      </a:endParaRPr>
                    </a:p>
                  </a:txBody>
                  <a:tcPr>
                    <a:solidFill>
                      <a:schemeClr val="bg2"/>
                    </a:solidFill>
                  </a:tcPr>
                </a:tc>
                <a:tc>
                  <a:txBody>
                    <a:bodyPr/>
                    <a:lstStyle/>
                    <a:p>
                      <a:r>
                        <a:rPr lang="sv-SE" dirty="0" smtClean="0">
                          <a:solidFill>
                            <a:schemeClr val="tx1"/>
                          </a:solidFill>
                        </a:rPr>
                        <a:t>4</a:t>
                      </a:r>
                      <a:endParaRPr lang="sv-SE" dirty="0">
                        <a:solidFill>
                          <a:schemeClr val="tx1"/>
                        </a:solidFill>
                      </a:endParaRPr>
                    </a:p>
                  </a:txBody>
                  <a:tcPr>
                    <a:solidFill>
                      <a:schemeClr val="bg2"/>
                    </a:solidFill>
                  </a:tcPr>
                </a:tc>
                <a:tc>
                  <a:txBody>
                    <a:bodyPr/>
                    <a:lstStyle/>
                    <a:p>
                      <a:r>
                        <a:rPr lang="sv-SE" dirty="0" smtClean="0">
                          <a:solidFill>
                            <a:schemeClr val="tx1"/>
                          </a:solidFill>
                        </a:rPr>
                        <a:t>4</a:t>
                      </a:r>
                      <a:endParaRPr lang="sv-SE" dirty="0">
                        <a:solidFill>
                          <a:schemeClr val="tx1"/>
                        </a:solidFill>
                      </a:endParaRPr>
                    </a:p>
                  </a:txBody>
                  <a:tcPr>
                    <a:solidFill>
                      <a:schemeClr val="bg2"/>
                    </a:solidFill>
                  </a:tcPr>
                </a:tc>
              </a:tr>
            </a:tbl>
          </a:graphicData>
        </a:graphic>
      </p:graphicFrame>
      <p:graphicFrame>
        <p:nvGraphicFramePr>
          <p:cNvPr id="17" name="Tabell 16"/>
          <p:cNvGraphicFramePr>
            <a:graphicFrameLocks noGrp="1"/>
          </p:cNvGraphicFramePr>
          <p:nvPr/>
        </p:nvGraphicFramePr>
        <p:xfrm>
          <a:off x="6588225" y="2852936"/>
          <a:ext cx="2448271" cy="370840"/>
        </p:xfrm>
        <a:graphic>
          <a:graphicData uri="http://schemas.openxmlformats.org/drawingml/2006/table">
            <a:tbl>
              <a:tblPr firstRow="1" bandRow="1">
                <a:tableStyleId>{5C22544A-7EE6-4342-B048-85BDC9FD1C3A}</a:tableStyleId>
              </a:tblPr>
              <a:tblGrid>
                <a:gridCol w="432047"/>
                <a:gridCol w="432048"/>
                <a:gridCol w="432048"/>
                <a:gridCol w="452757"/>
                <a:gridCol w="483347"/>
                <a:gridCol w="216024"/>
              </a:tblGrid>
              <a:tr h="370840">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r>
            </a:tbl>
          </a:graphicData>
        </a:graphic>
      </p:graphicFrame>
      <p:sp>
        <p:nvSpPr>
          <p:cNvPr id="18" name="Rektangel 17"/>
          <p:cNvSpPr/>
          <p:nvPr/>
        </p:nvSpPr>
        <p:spPr>
          <a:xfrm>
            <a:off x="323528" y="404664"/>
            <a:ext cx="7128792" cy="369332"/>
          </a:xfrm>
          <a:prstGeom prst="rect">
            <a:avLst/>
          </a:prstGeom>
        </p:spPr>
        <p:txBody>
          <a:bodyPr wrap="square">
            <a:spAutoFit/>
          </a:bodyPr>
          <a:lstStyle/>
          <a:p>
            <a:r>
              <a:rPr lang="sv-SE" dirty="0" smtClean="0"/>
              <a:t>Nyckeltal 1=Mycket Lågt, 2=Lågt, 3=Medel, 4=Högt, 5=mycket högt</a:t>
            </a:r>
            <a:endParaRPr lang="sv-SE" dirty="0"/>
          </a:p>
        </p:txBody>
      </p:sp>
    </p:spTree>
    <p:extLst>
      <p:ext uri="{BB962C8B-B14F-4D97-AF65-F5344CB8AC3E}">
        <p14:creationId xmlns:p14="http://schemas.microsoft.com/office/powerpoint/2010/main" val="1178664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p:cNvSpPr txBox="1"/>
          <p:nvPr/>
        </p:nvSpPr>
        <p:spPr>
          <a:xfrm>
            <a:off x="179512" y="56591"/>
            <a:ext cx="8853496" cy="369332"/>
          </a:xfrm>
          <a:prstGeom prst="rect">
            <a:avLst/>
          </a:prstGeom>
          <a:solidFill>
            <a:schemeClr val="accent2">
              <a:lumMod val="75000"/>
            </a:schemeClr>
          </a:solidFill>
          <a:effectLst>
            <a:outerShdw blurRad="50800" dist="38100" dir="16200000" rotWithShape="0">
              <a:prstClr val="black">
                <a:alpha val="40000"/>
              </a:prstClr>
            </a:outerShdw>
          </a:effectLst>
        </p:spPr>
        <p:txBody>
          <a:bodyPr wrap="square" rtlCol="0">
            <a:spAutoFit/>
          </a:bodyPr>
          <a:lstStyle/>
          <a:p>
            <a:r>
              <a:rPr lang="sv-SE" dirty="0" smtClean="0">
                <a:solidFill>
                  <a:schemeClr val="bg1"/>
                </a:solidFill>
              </a:rPr>
              <a:t>Innehåll uppdelat från ålder: Psykosocialt  </a:t>
            </a:r>
            <a:endParaRPr lang="sv-SE" dirty="0">
              <a:solidFill>
                <a:schemeClr val="bg1"/>
              </a:solidFill>
            </a:endParaRPr>
          </a:p>
        </p:txBody>
      </p:sp>
      <p:graphicFrame>
        <p:nvGraphicFramePr>
          <p:cNvPr id="3" name="Tabell 2"/>
          <p:cNvGraphicFramePr>
            <a:graphicFrameLocks noGrp="1"/>
          </p:cNvGraphicFramePr>
          <p:nvPr>
            <p:extLst>
              <p:ext uri="{D42A27DB-BD31-4B8C-83A1-F6EECF244321}">
                <p14:modId xmlns:p14="http://schemas.microsoft.com/office/powerpoint/2010/main" val="3110351883"/>
              </p:ext>
            </p:extLst>
          </p:nvPr>
        </p:nvGraphicFramePr>
        <p:xfrm>
          <a:off x="0" y="836712"/>
          <a:ext cx="2329090" cy="579651"/>
        </p:xfrm>
        <a:graphic>
          <a:graphicData uri="http://schemas.openxmlformats.org/drawingml/2006/table">
            <a:tbl>
              <a:tblPr firstRow="1" bandRow="1">
                <a:tableStyleId>{5C22544A-7EE6-4342-B048-85BDC9FD1C3A}</a:tableStyleId>
              </a:tblPr>
              <a:tblGrid>
                <a:gridCol w="2329090"/>
              </a:tblGrid>
              <a:tr h="579651">
                <a:tc>
                  <a:txBody>
                    <a:bodyPr/>
                    <a:lstStyle/>
                    <a:p>
                      <a:pPr algn="ctr"/>
                      <a:r>
                        <a:rPr lang="sv-SE" sz="2400" dirty="0" smtClean="0"/>
                        <a:t>Psykosocialt</a:t>
                      </a:r>
                      <a:endParaRPr lang="sv-SE" sz="2400" dirty="0"/>
                    </a:p>
                  </a:txBody>
                  <a:tcPr/>
                </a:tc>
              </a:tr>
            </a:tbl>
          </a:graphicData>
        </a:graphic>
      </p:graphicFrame>
      <p:sp>
        <p:nvSpPr>
          <p:cNvPr id="4" name="Rektangel 3"/>
          <p:cNvSpPr/>
          <p:nvPr/>
        </p:nvSpPr>
        <p:spPr>
          <a:xfrm>
            <a:off x="323528" y="404664"/>
            <a:ext cx="7128792" cy="369332"/>
          </a:xfrm>
          <a:prstGeom prst="rect">
            <a:avLst/>
          </a:prstGeom>
        </p:spPr>
        <p:txBody>
          <a:bodyPr wrap="square">
            <a:spAutoFit/>
          </a:bodyPr>
          <a:lstStyle/>
          <a:p>
            <a:r>
              <a:rPr lang="sv-SE" dirty="0" smtClean="0"/>
              <a:t>Nyckeltal 1=Mycket Lågt, 2=Lågt, 3=Medel, 4=Högt, 5=mycket högt</a:t>
            </a:r>
            <a:endParaRPr lang="sv-SE" dirty="0"/>
          </a:p>
        </p:txBody>
      </p:sp>
      <p:graphicFrame>
        <p:nvGraphicFramePr>
          <p:cNvPr id="5" name="Tabell 4"/>
          <p:cNvGraphicFramePr>
            <a:graphicFrameLocks noGrp="1"/>
          </p:cNvGraphicFramePr>
          <p:nvPr>
            <p:extLst>
              <p:ext uri="{D42A27DB-BD31-4B8C-83A1-F6EECF244321}">
                <p14:modId xmlns:p14="http://schemas.microsoft.com/office/powerpoint/2010/main" val="3764311945"/>
              </p:ext>
            </p:extLst>
          </p:nvPr>
        </p:nvGraphicFramePr>
        <p:xfrm>
          <a:off x="2339752" y="836713"/>
          <a:ext cx="4248470" cy="576064"/>
        </p:xfrm>
        <a:graphic>
          <a:graphicData uri="http://schemas.openxmlformats.org/drawingml/2006/table">
            <a:tbl>
              <a:tblPr firstRow="1" bandRow="1">
                <a:tableStyleId>{5C22544A-7EE6-4342-B048-85BDC9FD1C3A}</a:tableStyleId>
              </a:tblPr>
              <a:tblGrid>
                <a:gridCol w="424847"/>
                <a:gridCol w="439249"/>
                <a:gridCol w="432048"/>
                <a:gridCol w="432048"/>
                <a:gridCol w="360040"/>
                <a:gridCol w="460850"/>
                <a:gridCol w="424847"/>
                <a:gridCol w="424847"/>
                <a:gridCol w="424847"/>
                <a:gridCol w="424847"/>
              </a:tblGrid>
              <a:tr h="576064">
                <a:tc>
                  <a:txBody>
                    <a:bodyPr/>
                    <a:lstStyle/>
                    <a:p>
                      <a:pPr algn="ctr"/>
                      <a:r>
                        <a:rPr lang="sv-SE" sz="1200" dirty="0" smtClean="0"/>
                        <a:t>6</a:t>
                      </a:r>
                      <a:endParaRPr lang="sv-SE" sz="1200" dirty="0"/>
                    </a:p>
                  </a:txBody>
                  <a:tcPr/>
                </a:tc>
                <a:tc>
                  <a:txBody>
                    <a:bodyPr/>
                    <a:lstStyle/>
                    <a:p>
                      <a:r>
                        <a:rPr lang="sv-SE" sz="1200" dirty="0" smtClean="0"/>
                        <a:t>7</a:t>
                      </a:r>
                      <a:endParaRPr lang="sv-SE" sz="1200" dirty="0"/>
                    </a:p>
                  </a:txBody>
                  <a:tcPr/>
                </a:tc>
                <a:tc>
                  <a:txBody>
                    <a:bodyPr/>
                    <a:lstStyle/>
                    <a:p>
                      <a:r>
                        <a:rPr lang="sv-SE" sz="1200" dirty="0" smtClean="0"/>
                        <a:t>8</a:t>
                      </a:r>
                      <a:endParaRPr lang="sv-SE" sz="1200" dirty="0"/>
                    </a:p>
                  </a:txBody>
                  <a:tcPr/>
                </a:tc>
                <a:tc>
                  <a:txBody>
                    <a:bodyPr/>
                    <a:lstStyle/>
                    <a:p>
                      <a:r>
                        <a:rPr lang="sv-SE" sz="1200" dirty="0" smtClean="0"/>
                        <a:t>9</a:t>
                      </a:r>
                      <a:endParaRPr lang="sv-SE" sz="1200" dirty="0"/>
                    </a:p>
                  </a:txBody>
                  <a:tcPr/>
                </a:tc>
                <a:tc>
                  <a:txBody>
                    <a:bodyPr/>
                    <a:lstStyle/>
                    <a:p>
                      <a:r>
                        <a:rPr lang="sv-SE" sz="1200" dirty="0" smtClean="0"/>
                        <a:t>10</a:t>
                      </a:r>
                      <a:endParaRPr lang="sv-SE" sz="1200" dirty="0"/>
                    </a:p>
                  </a:txBody>
                  <a:tcPr/>
                </a:tc>
                <a:tc>
                  <a:txBody>
                    <a:bodyPr/>
                    <a:lstStyle/>
                    <a:p>
                      <a:r>
                        <a:rPr lang="sv-SE" sz="1200" dirty="0" smtClean="0"/>
                        <a:t>11</a:t>
                      </a:r>
                      <a:endParaRPr lang="sv-SE" sz="1200" dirty="0"/>
                    </a:p>
                  </a:txBody>
                  <a:tcPr/>
                </a:tc>
                <a:tc>
                  <a:txBody>
                    <a:bodyPr/>
                    <a:lstStyle/>
                    <a:p>
                      <a:r>
                        <a:rPr lang="sv-SE" sz="1200" dirty="0" smtClean="0"/>
                        <a:t>12</a:t>
                      </a:r>
                      <a:endParaRPr lang="sv-SE" sz="1200" dirty="0"/>
                    </a:p>
                  </a:txBody>
                  <a:tcPr/>
                </a:tc>
                <a:tc>
                  <a:txBody>
                    <a:bodyPr/>
                    <a:lstStyle/>
                    <a:p>
                      <a:r>
                        <a:rPr lang="sv-SE" sz="1200" dirty="0" smtClean="0"/>
                        <a:t>13</a:t>
                      </a:r>
                      <a:endParaRPr lang="sv-SE" sz="1200" dirty="0"/>
                    </a:p>
                  </a:txBody>
                  <a:tcPr/>
                </a:tc>
                <a:tc>
                  <a:txBody>
                    <a:bodyPr/>
                    <a:lstStyle/>
                    <a:p>
                      <a:r>
                        <a:rPr lang="sv-SE" sz="1200" dirty="0" smtClean="0"/>
                        <a:t>14</a:t>
                      </a:r>
                      <a:endParaRPr lang="sv-SE" sz="1200" dirty="0"/>
                    </a:p>
                  </a:txBody>
                  <a:tcPr/>
                </a:tc>
                <a:tc>
                  <a:txBody>
                    <a:bodyPr/>
                    <a:lstStyle/>
                    <a:p>
                      <a:r>
                        <a:rPr lang="sv-SE" sz="1200" dirty="0" smtClean="0"/>
                        <a:t>15</a:t>
                      </a:r>
                      <a:endParaRPr lang="sv-SE" sz="1200" dirty="0"/>
                    </a:p>
                  </a:txBody>
                  <a:tcPr/>
                </a:tc>
              </a:tr>
            </a:tbl>
          </a:graphicData>
        </a:graphic>
      </p:graphicFrame>
      <p:graphicFrame>
        <p:nvGraphicFramePr>
          <p:cNvPr id="6" name="Tabell 5"/>
          <p:cNvGraphicFramePr>
            <a:graphicFrameLocks noGrp="1"/>
          </p:cNvGraphicFramePr>
          <p:nvPr>
            <p:extLst>
              <p:ext uri="{D42A27DB-BD31-4B8C-83A1-F6EECF244321}">
                <p14:modId xmlns:p14="http://schemas.microsoft.com/office/powerpoint/2010/main" val="2042146718"/>
              </p:ext>
            </p:extLst>
          </p:nvPr>
        </p:nvGraphicFramePr>
        <p:xfrm>
          <a:off x="6584738" y="836712"/>
          <a:ext cx="2523766" cy="584455"/>
        </p:xfrm>
        <a:graphic>
          <a:graphicData uri="http://schemas.openxmlformats.org/drawingml/2006/table">
            <a:tbl>
              <a:tblPr firstRow="1" bandRow="1">
                <a:tableStyleId>{5C22544A-7EE6-4342-B048-85BDC9FD1C3A}</a:tableStyleId>
              </a:tblPr>
              <a:tblGrid>
                <a:gridCol w="450990"/>
                <a:gridCol w="450992"/>
                <a:gridCol w="450992"/>
                <a:gridCol w="450992"/>
                <a:gridCol w="450992"/>
                <a:gridCol w="268808"/>
              </a:tblGrid>
              <a:tr h="584455">
                <a:tc>
                  <a:txBody>
                    <a:bodyPr/>
                    <a:lstStyle/>
                    <a:p>
                      <a:r>
                        <a:rPr lang="sv-SE" sz="1200" dirty="0" smtClean="0"/>
                        <a:t>16</a:t>
                      </a:r>
                      <a:endParaRPr lang="sv-SE" sz="1200" dirty="0"/>
                    </a:p>
                  </a:txBody>
                  <a:tcPr/>
                </a:tc>
                <a:tc>
                  <a:txBody>
                    <a:bodyPr/>
                    <a:lstStyle/>
                    <a:p>
                      <a:r>
                        <a:rPr lang="sv-SE" sz="1200" dirty="0" smtClean="0"/>
                        <a:t>17</a:t>
                      </a:r>
                      <a:endParaRPr lang="sv-SE" sz="1200" dirty="0"/>
                    </a:p>
                  </a:txBody>
                  <a:tcPr/>
                </a:tc>
                <a:tc>
                  <a:txBody>
                    <a:bodyPr/>
                    <a:lstStyle/>
                    <a:p>
                      <a:r>
                        <a:rPr lang="sv-SE" sz="1200" dirty="0" smtClean="0"/>
                        <a:t>18</a:t>
                      </a:r>
                      <a:endParaRPr lang="sv-SE" sz="1200" dirty="0"/>
                    </a:p>
                  </a:txBody>
                  <a:tcPr/>
                </a:tc>
                <a:tc>
                  <a:txBody>
                    <a:bodyPr/>
                    <a:lstStyle/>
                    <a:p>
                      <a:r>
                        <a:rPr lang="sv-SE" sz="1200" dirty="0" smtClean="0"/>
                        <a:t>18</a:t>
                      </a:r>
                      <a:endParaRPr lang="sv-SE" sz="1200" dirty="0"/>
                    </a:p>
                  </a:txBody>
                  <a:tcPr/>
                </a:tc>
                <a:tc>
                  <a:txBody>
                    <a:bodyPr/>
                    <a:lstStyle/>
                    <a:p>
                      <a:r>
                        <a:rPr lang="sv-SE" sz="1200" dirty="0" smtClean="0"/>
                        <a:t>19</a:t>
                      </a:r>
                      <a:endParaRPr lang="sv-SE" sz="1200" dirty="0"/>
                    </a:p>
                  </a:txBody>
                  <a:tcPr/>
                </a:tc>
                <a:tc>
                  <a:txBody>
                    <a:bodyPr/>
                    <a:lstStyle/>
                    <a:p>
                      <a:r>
                        <a:rPr lang="sv-SE" sz="1200" dirty="0" smtClean="0"/>
                        <a:t>s</a:t>
                      </a:r>
                      <a:endParaRPr lang="sv-SE" sz="1200" dirty="0"/>
                    </a:p>
                  </a:txBody>
                  <a:tcPr/>
                </a:tc>
              </a:tr>
            </a:tbl>
          </a:graphicData>
        </a:graphic>
      </p:graphicFrame>
      <p:graphicFrame>
        <p:nvGraphicFramePr>
          <p:cNvPr id="7" name="Tabell 6"/>
          <p:cNvGraphicFramePr>
            <a:graphicFrameLocks noGrp="1"/>
          </p:cNvGraphicFramePr>
          <p:nvPr>
            <p:extLst>
              <p:ext uri="{D42A27DB-BD31-4B8C-83A1-F6EECF244321}">
                <p14:modId xmlns:p14="http://schemas.microsoft.com/office/powerpoint/2010/main" val="900053196"/>
              </p:ext>
            </p:extLst>
          </p:nvPr>
        </p:nvGraphicFramePr>
        <p:xfrm>
          <a:off x="899592" y="1412776"/>
          <a:ext cx="1440159" cy="3888432"/>
        </p:xfrm>
        <a:graphic>
          <a:graphicData uri="http://schemas.openxmlformats.org/drawingml/2006/table">
            <a:tbl>
              <a:tblPr firstRow="1" bandRow="1">
                <a:tableStyleId>{5C22544A-7EE6-4342-B048-85BDC9FD1C3A}</a:tableStyleId>
              </a:tblPr>
              <a:tblGrid>
                <a:gridCol w="1440159"/>
              </a:tblGrid>
              <a:tr h="360040">
                <a:tc>
                  <a:txBody>
                    <a:bodyPr/>
                    <a:lstStyle/>
                    <a:p>
                      <a:pPr algn="ctr"/>
                      <a:r>
                        <a:rPr lang="sv-SE" sz="1200" b="0" dirty="0" smtClean="0">
                          <a:solidFill>
                            <a:schemeClr val="tx1"/>
                          </a:solidFill>
                        </a:rPr>
                        <a:t>Motivation</a:t>
                      </a:r>
                      <a:endParaRPr lang="sv-SE" sz="1200" b="0" dirty="0">
                        <a:solidFill>
                          <a:schemeClr val="tx1"/>
                        </a:solidFill>
                      </a:endParaRPr>
                    </a:p>
                  </a:txBody>
                  <a:tcPr>
                    <a:solidFill>
                      <a:schemeClr val="bg1"/>
                    </a:solidFill>
                  </a:tcPr>
                </a:tc>
              </a:tr>
              <a:tr h="432048">
                <a:tc>
                  <a:txBody>
                    <a:bodyPr/>
                    <a:lstStyle/>
                    <a:p>
                      <a:pPr algn="ctr"/>
                      <a:r>
                        <a:rPr lang="sv-SE" sz="1200" dirty="0" smtClean="0"/>
                        <a:t>Självförtroende</a:t>
                      </a:r>
                      <a:endParaRPr lang="sv-SE" sz="1200" dirty="0"/>
                    </a:p>
                  </a:txBody>
                  <a:tcPr>
                    <a:solidFill>
                      <a:schemeClr val="bg1"/>
                    </a:solidFill>
                  </a:tcPr>
                </a:tc>
              </a:tr>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200" dirty="0" smtClean="0"/>
                        <a:t>Samarbetsförmåga</a:t>
                      </a:r>
                    </a:p>
                    <a:p>
                      <a:endParaRPr lang="sv-SE" sz="1200" dirty="0"/>
                    </a:p>
                  </a:txBody>
                  <a:tcPr>
                    <a:solidFill>
                      <a:schemeClr val="bg1"/>
                    </a:solidFill>
                  </a:tcPr>
                </a:tc>
              </a:tr>
              <a:tr h="406896">
                <a:tc>
                  <a:txBody>
                    <a:bodyPr/>
                    <a:lstStyle/>
                    <a:p>
                      <a:pPr algn="ctr"/>
                      <a:r>
                        <a:rPr lang="sv-SE" sz="1200" dirty="0" smtClean="0"/>
                        <a:t>Inställning/vilja</a:t>
                      </a:r>
                      <a:endParaRPr lang="sv-SE" sz="1200" dirty="0"/>
                    </a:p>
                  </a:txBody>
                  <a:tcPr>
                    <a:solidFill>
                      <a:schemeClr val="bg1"/>
                    </a:solidFill>
                  </a:tcPr>
                </a:tc>
              </a:tr>
              <a:tr h="360040">
                <a:tc>
                  <a:txBody>
                    <a:bodyPr/>
                    <a:lstStyle/>
                    <a:p>
                      <a:pPr algn="ctr"/>
                      <a:r>
                        <a:rPr lang="sv-SE" sz="1200" dirty="0" smtClean="0"/>
                        <a:t>Tävling</a:t>
                      </a:r>
                      <a:endParaRPr lang="sv-SE" sz="1200" dirty="0"/>
                    </a:p>
                  </a:txBody>
                  <a:tcPr>
                    <a:solidFill>
                      <a:schemeClr val="tx2"/>
                    </a:solidFill>
                  </a:tcPr>
                </a:tc>
              </a:tr>
              <a:tr h="360040">
                <a:tc>
                  <a:txBody>
                    <a:bodyPr/>
                    <a:lstStyle/>
                    <a:p>
                      <a:pPr algn="ctr"/>
                      <a:r>
                        <a:rPr lang="sv-SE" sz="1200" dirty="0" smtClean="0"/>
                        <a:t>Koncentration</a:t>
                      </a:r>
                      <a:endParaRPr lang="sv-SE" sz="1200" dirty="0"/>
                    </a:p>
                  </a:txBody>
                  <a:tcPr>
                    <a:solidFill>
                      <a:schemeClr val="tx2"/>
                    </a:solidFill>
                  </a:tcPr>
                </a:tc>
              </a:tr>
              <a:tr h="360040">
                <a:tc>
                  <a:txBody>
                    <a:bodyPr/>
                    <a:lstStyle/>
                    <a:p>
                      <a:pPr algn="ctr"/>
                      <a:r>
                        <a:rPr lang="sv-SE" sz="1200" dirty="0" smtClean="0"/>
                        <a:t>Hängivenhet</a:t>
                      </a:r>
                      <a:endParaRPr lang="sv-SE" sz="1200" dirty="0"/>
                    </a:p>
                  </a:txBody>
                  <a:tcPr>
                    <a:solidFill>
                      <a:schemeClr val="tx2"/>
                    </a:solidFill>
                  </a:tcPr>
                </a:tc>
              </a:tr>
              <a:tr h="360040">
                <a:tc>
                  <a:txBody>
                    <a:bodyPr/>
                    <a:lstStyle/>
                    <a:p>
                      <a:pPr algn="ctr"/>
                      <a:r>
                        <a:rPr lang="sv-SE" sz="1200" dirty="0" smtClean="0"/>
                        <a:t>Själv</a:t>
                      </a:r>
                      <a:r>
                        <a:rPr lang="sv-SE" sz="1200" baseline="0" dirty="0" smtClean="0"/>
                        <a:t>disciplin</a:t>
                      </a:r>
                      <a:endParaRPr lang="sv-SE" sz="1200" dirty="0"/>
                    </a:p>
                  </a:txBody>
                  <a:tcPr>
                    <a:solidFill>
                      <a:schemeClr val="tx2"/>
                    </a:solidFill>
                  </a:tcPr>
                </a:tc>
              </a:tr>
              <a:tr h="360040">
                <a:tc>
                  <a:txBody>
                    <a:bodyPr/>
                    <a:lstStyle/>
                    <a:p>
                      <a:pPr algn="ctr"/>
                      <a:r>
                        <a:rPr lang="sv-SE" sz="1200" dirty="0" smtClean="0"/>
                        <a:t>Kommunikation</a:t>
                      </a:r>
                      <a:endParaRPr lang="sv-SE" sz="1200" dirty="0"/>
                    </a:p>
                  </a:txBody>
                  <a:tcPr>
                    <a:solidFill>
                      <a:schemeClr val="bg1">
                        <a:lumMod val="65000"/>
                      </a:schemeClr>
                    </a:solidFill>
                  </a:tcPr>
                </a:tc>
              </a:tr>
              <a:tr h="432048">
                <a:tc>
                  <a:txBody>
                    <a:bodyPr/>
                    <a:lstStyle/>
                    <a:p>
                      <a:pPr algn="ctr"/>
                      <a:r>
                        <a:rPr lang="sv-SE" sz="1200" dirty="0" smtClean="0"/>
                        <a:t>Respekt/disciplin</a:t>
                      </a:r>
                      <a:endParaRPr lang="sv-SE" sz="1200" dirty="0"/>
                    </a:p>
                  </a:txBody>
                  <a:tcPr>
                    <a:solidFill>
                      <a:schemeClr val="bg1">
                        <a:lumMod val="65000"/>
                      </a:schemeClr>
                    </a:solidFill>
                  </a:tcPr>
                </a:tc>
              </a:tr>
            </a:tbl>
          </a:graphicData>
        </a:graphic>
      </p:graphicFrame>
      <p:graphicFrame>
        <p:nvGraphicFramePr>
          <p:cNvPr id="9" name="Tabell 8"/>
          <p:cNvGraphicFramePr>
            <a:graphicFrameLocks noGrp="1"/>
          </p:cNvGraphicFramePr>
          <p:nvPr>
            <p:extLst>
              <p:ext uri="{D42A27DB-BD31-4B8C-83A1-F6EECF244321}">
                <p14:modId xmlns:p14="http://schemas.microsoft.com/office/powerpoint/2010/main" val="2162629617"/>
              </p:ext>
            </p:extLst>
          </p:nvPr>
        </p:nvGraphicFramePr>
        <p:xfrm>
          <a:off x="0" y="1412776"/>
          <a:ext cx="899592" cy="1656184"/>
        </p:xfrm>
        <a:graphic>
          <a:graphicData uri="http://schemas.openxmlformats.org/drawingml/2006/table">
            <a:tbl>
              <a:tblPr firstRow="1" bandRow="1">
                <a:tableStyleId>{5C22544A-7EE6-4342-B048-85BDC9FD1C3A}</a:tableStyleId>
              </a:tblPr>
              <a:tblGrid>
                <a:gridCol w="899592"/>
              </a:tblGrid>
              <a:tr h="1656184">
                <a:tc>
                  <a:txBody>
                    <a:bodyPr/>
                    <a:lstStyle/>
                    <a:p>
                      <a:pPr algn="just"/>
                      <a:r>
                        <a:rPr lang="sv-SE" sz="1200" b="1" spc="-300" dirty="0" smtClean="0"/>
                        <a:t>Grunder</a:t>
                      </a:r>
                      <a:endParaRPr lang="sv-SE" sz="1200" b="1" spc="-300" dirty="0"/>
                    </a:p>
                  </a:txBody>
                  <a:tcPr vert="wordArtVert" anchor="ctr"/>
                </a:tc>
              </a:tr>
            </a:tbl>
          </a:graphicData>
        </a:graphic>
      </p:graphicFrame>
      <p:graphicFrame>
        <p:nvGraphicFramePr>
          <p:cNvPr id="10" name="Tabell 9"/>
          <p:cNvGraphicFramePr>
            <a:graphicFrameLocks noGrp="1"/>
          </p:cNvGraphicFramePr>
          <p:nvPr>
            <p:extLst>
              <p:ext uri="{D42A27DB-BD31-4B8C-83A1-F6EECF244321}">
                <p14:modId xmlns:p14="http://schemas.microsoft.com/office/powerpoint/2010/main" val="2185796441"/>
              </p:ext>
            </p:extLst>
          </p:nvPr>
        </p:nvGraphicFramePr>
        <p:xfrm>
          <a:off x="0" y="3068961"/>
          <a:ext cx="899592" cy="1440159"/>
        </p:xfrm>
        <a:graphic>
          <a:graphicData uri="http://schemas.openxmlformats.org/drawingml/2006/table">
            <a:tbl>
              <a:tblPr firstRow="1" bandRow="1">
                <a:tableStyleId>{5C22544A-7EE6-4342-B048-85BDC9FD1C3A}</a:tableStyleId>
              </a:tblPr>
              <a:tblGrid>
                <a:gridCol w="899592"/>
              </a:tblGrid>
              <a:tr h="1440159">
                <a:tc>
                  <a:txBody>
                    <a:bodyPr/>
                    <a:lstStyle/>
                    <a:p>
                      <a:pPr algn="just"/>
                      <a:r>
                        <a:rPr lang="sv-SE" sz="1000" b="1" spc="-300" dirty="0" smtClean="0"/>
                        <a:t>Avancerat</a:t>
                      </a:r>
                      <a:endParaRPr lang="sv-SE" sz="1000" b="1" spc="-300" dirty="0"/>
                    </a:p>
                  </a:txBody>
                  <a:tcPr vert="wordArtVert" anchor="ctr"/>
                </a:tc>
              </a:tr>
            </a:tbl>
          </a:graphicData>
        </a:graphic>
      </p:graphicFrame>
      <p:graphicFrame>
        <p:nvGraphicFramePr>
          <p:cNvPr id="11" name="Tabell 10"/>
          <p:cNvGraphicFramePr>
            <a:graphicFrameLocks noGrp="1"/>
          </p:cNvGraphicFramePr>
          <p:nvPr>
            <p:extLst>
              <p:ext uri="{D42A27DB-BD31-4B8C-83A1-F6EECF244321}">
                <p14:modId xmlns:p14="http://schemas.microsoft.com/office/powerpoint/2010/main" val="2840071224"/>
              </p:ext>
            </p:extLst>
          </p:nvPr>
        </p:nvGraphicFramePr>
        <p:xfrm>
          <a:off x="0" y="4509120"/>
          <a:ext cx="899592" cy="792088"/>
        </p:xfrm>
        <a:graphic>
          <a:graphicData uri="http://schemas.openxmlformats.org/drawingml/2006/table">
            <a:tbl>
              <a:tblPr firstRow="1" bandRow="1">
                <a:tableStyleId>{5C22544A-7EE6-4342-B048-85BDC9FD1C3A}</a:tableStyleId>
              </a:tblPr>
              <a:tblGrid>
                <a:gridCol w="899592"/>
              </a:tblGrid>
              <a:tr h="792088">
                <a:tc>
                  <a:txBody>
                    <a:bodyPr/>
                    <a:lstStyle/>
                    <a:p>
                      <a:pPr algn="just"/>
                      <a:r>
                        <a:rPr lang="sv-SE" sz="700" b="1" spc="-300" dirty="0" smtClean="0"/>
                        <a:t>Socialt</a:t>
                      </a:r>
                      <a:endParaRPr lang="sv-SE" sz="700" b="1" spc="-300" dirty="0"/>
                    </a:p>
                  </a:txBody>
                  <a:tcPr vert="wordArtVert" anchor="ctr"/>
                </a:tc>
              </a:tr>
            </a:tbl>
          </a:graphicData>
        </a:graphic>
      </p:graphicFrame>
      <p:graphicFrame>
        <p:nvGraphicFramePr>
          <p:cNvPr id="12" name="Tabell 11"/>
          <p:cNvGraphicFramePr>
            <a:graphicFrameLocks noGrp="1"/>
          </p:cNvGraphicFramePr>
          <p:nvPr>
            <p:extLst>
              <p:ext uri="{D42A27DB-BD31-4B8C-83A1-F6EECF244321}">
                <p14:modId xmlns:p14="http://schemas.microsoft.com/office/powerpoint/2010/main" val="100106221"/>
              </p:ext>
            </p:extLst>
          </p:nvPr>
        </p:nvGraphicFramePr>
        <p:xfrm>
          <a:off x="2339752" y="1412775"/>
          <a:ext cx="432048" cy="3146228"/>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1</a:t>
                      </a:r>
                      <a:endParaRPr lang="sv-SE" dirty="0"/>
                    </a:p>
                  </a:txBody>
                  <a:tcPr/>
                </a:tc>
              </a:tr>
              <a:tr h="540903">
                <a:tc>
                  <a:txBody>
                    <a:bodyPr/>
                    <a:lstStyle/>
                    <a:p>
                      <a:r>
                        <a:rPr lang="sv-SE" dirty="0" smtClean="0"/>
                        <a:t>1</a:t>
                      </a:r>
                      <a:endParaRPr lang="sv-SE" dirty="0"/>
                    </a:p>
                  </a:txBody>
                  <a:tcPr/>
                </a:tc>
              </a:tr>
              <a:tr h="374761">
                <a:tc>
                  <a:txBody>
                    <a:bodyPr/>
                    <a:lstStyle/>
                    <a:p>
                      <a:endParaRPr lang="sv-SE" dirty="0"/>
                    </a:p>
                  </a:txBody>
                  <a:tcPr/>
                </a:tc>
              </a:tr>
              <a:tr h="374761">
                <a:tc>
                  <a:txBody>
                    <a:bodyPr/>
                    <a:lstStyle/>
                    <a:p>
                      <a:endParaRPr lang="sv-SE" dirty="0"/>
                    </a:p>
                  </a:txBody>
                  <a:tcPr/>
                </a:tc>
              </a:tr>
              <a:tr h="374761">
                <a:tc>
                  <a:txBody>
                    <a:bodyPr/>
                    <a:lstStyle/>
                    <a:p>
                      <a:endParaRPr lang="sv-SE" dirty="0"/>
                    </a:p>
                  </a:txBody>
                  <a:tcPr/>
                </a:tc>
              </a:tr>
              <a:tr h="329001">
                <a:tc>
                  <a:txBody>
                    <a:bodyPr/>
                    <a:lstStyle/>
                    <a:p>
                      <a:endParaRPr lang="sv-SE" dirty="0"/>
                    </a:p>
                  </a:txBody>
                  <a:tcPr/>
                </a:tc>
              </a:tr>
            </a:tbl>
          </a:graphicData>
        </a:graphic>
      </p:graphicFrame>
      <p:graphicFrame>
        <p:nvGraphicFramePr>
          <p:cNvPr id="13" name="Tabell 12"/>
          <p:cNvGraphicFramePr>
            <a:graphicFrameLocks noGrp="1"/>
          </p:cNvGraphicFramePr>
          <p:nvPr>
            <p:extLst>
              <p:ext uri="{D42A27DB-BD31-4B8C-83A1-F6EECF244321}">
                <p14:modId xmlns:p14="http://schemas.microsoft.com/office/powerpoint/2010/main" val="1065733127"/>
              </p:ext>
            </p:extLst>
          </p:nvPr>
        </p:nvGraphicFramePr>
        <p:xfrm>
          <a:off x="2771800" y="1412776"/>
          <a:ext cx="432048" cy="3146227"/>
        </p:xfrm>
        <a:graphic>
          <a:graphicData uri="http://schemas.openxmlformats.org/drawingml/2006/table">
            <a:tbl>
              <a:tblPr firstRow="1" bandRow="1">
                <a:tableStyleId>{5C22544A-7EE6-4342-B048-85BDC9FD1C3A}</a:tableStyleId>
              </a:tblPr>
              <a:tblGrid>
                <a:gridCol w="432048"/>
              </a:tblGrid>
              <a:tr h="216024">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1</a:t>
                      </a:r>
                      <a:endParaRPr lang="sv-SE" dirty="0"/>
                    </a:p>
                  </a:txBody>
                  <a:tcPr/>
                </a:tc>
              </a:tr>
              <a:tr h="540902">
                <a:tc>
                  <a:txBody>
                    <a:bodyPr/>
                    <a:lstStyle/>
                    <a:p>
                      <a:r>
                        <a:rPr lang="sv-SE" dirty="0" smtClean="0"/>
                        <a:t>1</a:t>
                      </a:r>
                      <a:endParaRPr lang="sv-SE" dirty="0"/>
                    </a:p>
                  </a:txBody>
                  <a:tcPr/>
                </a:tc>
              </a:tr>
              <a:tr h="374761">
                <a:tc>
                  <a:txBody>
                    <a:bodyPr/>
                    <a:lstStyle/>
                    <a:p>
                      <a:r>
                        <a:rPr lang="sv-SE" dirty="0" smtClean="0"/>
                        <a:t>1</a:t>
                      </a:r>
                      <a:endParaRPr lang="sv-SE" dirty="0"/>
                    </a:p>
                  </a:txBody>
                  <a:tcPr/>
                </a:tc>
              </a:tr>
              <a:tr h="374761">
                <a:tc>
                  <a:txBody>
                    <a:bodyPr/>
                    <a:lstStyle/>
                    <a:p>
                      <a:endParaRPr lang="sv-SE" dirty="0"/>
                    </a:p>
                  </a:txBody>
                  <a:tcPr/>
                </a:tc>
              </a:tr>
              <a:tr h="374761">
                <a:tc>
                  <a:txBody>
                    <a:bodyPr/>
                    <a:lstStyle/>
                    <a:p>
                      <a:endParaRPr lang="sv-SE" dirty="0"/>
                    </a:p>
                  </a:txBody>
                  <a:tcPr/>
                </a:tc>
              </a:tr>
              <a:tr h="329001">
                <a:tc>
                  <a:txBody>
                    <a:bodyPr/>
                    <a:lstStyle/>
                    <a:p>
                      <a:endParaRPr lang="sv-SE" dirty="0"/>
                    </a:p>
                  </a:txBody>
                  <a:tcPr/>
                </a:tc>
              </a:tr>
            </a:tbl>
          </a:graphicData>
        </a:graphic>
      </p:graphicFrame>
      <p:graphicFrame>
        <p:nvGraphicFramePr>
          <p:cNvPr id="14" name="Tabell 13"/>
          <p:cNvGraphicFramePr>
            <a:graphicFrameLocks noGrp="1"/>
          </p:cNvGraphicFramePr>
          <p:nvPr>
            <p:extLst>
              <p:ext uri="{D42A27DB-BD31-4B8C-83A1-F6EECF244321}">
                <p14:modId xmlns:p14="http://schemas.microsoft.com/office/powerpoint/2010/main" val="1769737877"/>
              </p:ext>
            </p:extLst>
          </p:nvPr>
        </p:nvGraphicFramePr>
        <p:xfrm>
          <a:off x="3203848" y="1412776"/>
          <a:ext cx="432048" cy="3146227"/>
        </p:xfrm>
        <a:graphic>
          <a:graphicData uri="http://schemas.openxmlformats.org/drawingml/2006/table">
            <a:tbl>
              <a:tblPr firstRow="1" bandRow="1">
                <a:tableStyleId>{5C22544A-7EE6-4342-B048-85BDC9FD1C3A}</a:tableStyleId>
              </a:tblPr>
              <a:tblGrid>
                <a:gridCol w="432048"/>
              </a:tblGrid>
              <a:tr h="28803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5</a:t>
                      </a:r>
                      <a:endParaRPr lang="sv-SE" dirty="0"/>
                    </a:p>
                  </a:txBody>
                  <a:tcPr/>
                </a:tc>
              </a:tr>
              <a:tr h="374761">
                <a:tc>
                  <a:txBody>
                    <a:bodyPr/>
                    <a:lstStyle/>
                    <a:p>
                      <a:r>
                        <a:rPr lang="sv-SE" dirty="0" smtClean="0"/>
                        <a:t>1</a:t>
                      </a:r>
                      <a:endParaRPr lang="sv-SE" dirty="0"/>
                    </a:p>
                  </a:txBody>
                  <a:tcPr/>
                </a:tc>
              </a:tr>
              <a:tr h="540902">
                <a:tc>
                  <a:txBody>
                    <a:bodyPr/>
                    <a:lstStyle/>
                    <a:p>
                      <a:r>
                        <a:rPr lang="sv-SE" dirty="0" smtClean="0"/>
                        <a:t>1</a:t>
                      </a:r>
                      <a:endParaRPr lang="sv-SE" dirty="0"/>
                    </a:p>
                  </a:txBody>
                  <a:tcPr/>
                </a:tc>
              </a:tr>
              <a:tr h="374761">
                <a:tc>
                  <a:txBody>
                    <a:bodyPr/>
                    <a:lstStyle/>
                    <a:p>
                      <a:r>
                        <a:rPr lang="sv-SE" dirty="0" smtClean="0"/>
                        <a:t>1</a:t>
                      </a:r>
                      <a:endParaRPr lang="sv-SE" dirty="0"/>
                    </a:p>
                  </a:txBody>
                  <a:tcPr/>
                </a:tc>
              </a:tr>
              <a:tr h="374761">
                <a:tc>
                  <a:txBody>
                    <a:bodyPr/>
                    <a:lstStyle/>
                    <a:p>
                      <a:endParaRPr lang="sv-SE" dirty="0"/>
                    </a:p>
                  </a:txBody>
                  <a:tcPr/>
                </a:tc>
              </a:tr>
              <a:tr h="374761">
                <a:tc>
                  <a:txBody>
                    <a:bodyPr/>
                    <a:lstStyle/>
                    <a:p>
                      <a:endParaRPr lang="sv-SE" dirty="0"/>
                    </a:p>
                  </a:txBody>
                  <a:tcPr/>
                </a:tc>
              </a:tr>
              <a:tr h="329001">
                <a:tc>
                  <a:txBody>
                    <a:bodyPr/>
                    <a:lstStyle/>
                    <a:p>
                      <a:endParaRPr lang="sv-SE" dirty="0"/>
                    </a:p>
                  </a:txBody>
                  <a:tcPr/>
                </a:tc>
              </a:tr>
            </a:tbl>
          </a:graphicData>
        </a:graphic>
      </p:graphicFrame>
      <p:graphicFrame>
        <p:nvGraphicFramePr>
          <p:cNvPr id="15" name="Tabell 14"/>
          <p:cNvGraphicFramePr>
            <a:graphicFrameLocks noGrp="1"/>
          </p:cNvGraphicFramePr>
          <p:nvPr>
            <p:extLst>
              <p:ext uri="{D42A27DB-BD31-4B8C-83A1-F6EECF244321}">
                <p14:modId xmlns:p14="http://schemas.microsoft.com/office/powerpoint/2010/main" val="3374240148"/>
              </p:ext>
            </p:extLst>
          </p:nvPr>
        </p:nvGraphicFramePr>
        <p:xfrm>
          <a:off x="8743172" y="1412776"/>
          <a:ext cx="351155" cy="3146227"/>
        </p:xfrm>
        <a:graphic>
          <a:graphicData uri="http://schemas.openxmlformats.org/drawingml/2006/table">
            <a:tbl>
              <a:tblPr firstRow="1" bandRow="1">
                <a:tableStyleId>{5C22544A-7EE6-4342-B048-85BDC9FD1C3A}</a:tableStyleId>
              </a:tblPr>
              <a:tblGrid>
                <a:gridCol w="351155"/>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540902">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16" name="Tabell 15"/>
          <p:cNvGraphicFramePr>
            <a:graphicFrameLocks noGrp="1"/>
          </p:cNvGraphicFramePr>
          <p:nvPr>
            <p:extLst>
              <p:ext uri="{D42A27DB-BD31-4B8C-83A1-F6EECF244321}">
                <p14:modId xmlns:p14="http://schemas.microsoft.com/office/powerpoint/2010/main" val="1188220603"/>
              </p:ext>
            </p:extLst>
          </p:nvPr>
        </p:nvGraphicFramePr>
        <p:xfrm>
          <a:off x="3635896"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4</a:t>
                      </a:r>
                      <a:endParaRPr lang="sv-SE" dirty="0"/>
                    </a:p>
                  </a:txBody>
                  <a:tcPr/>
                </a:tc>
              </a:tr>
              <a:tr h="374761">
                <a:tc>
                  <a:txBody>
                    <a:bodyPr/>
                    <a:lstStyle/>
                    <a:p>
                      <a:r>
                        <a:rPr lang="sv-SE" dirty="0" smtClean="0"/>
                        <a:t>2</a:t>
                      </a:r>
                      <a:endParaRPr lang="sv-SE" dirty="0"/>
                    </a:p>
                  </a:txBody>
                  <a:tcPr/>
                </a:tc>
              </a:tr>
              <a:tr h="540902">
                <a:tc>
                  <a:txBody>
                    <a:bodyPr/>
                    <a:lstStyle/>
                    <a:p>
                      <a:r>
                        <a:rPr lang="sv-SE" dirty="0" smtClean="0"/>
                        <a:t>1</a:t>
                      </a:r>
                      <a:endParaRPr lang="sv-SE" dirty="0"/>
                    </a:p>
                  </a:txBody>
                  <a:tcPr/>
                </a:tc>
              </a:tr>
              <a:tr h="374761">
                <a:tc>
                  <a:txBody>
                    <a:bodyPr/>
                    <a:lstStyle/>
                    <a:p>
                      <a:r>
                        <a:rPr lang="sv-SE" dirty="0" smtClean="0"/>
                        <a:t>2</a:t>
                      </a:r>
                      <a:endParaRPr lang="sv-SE" dirty="0"/>
                    </a:p>
                  </a:txBody>
                  <a:tcPr/>
                </a:tc>
              </a:tr>
              <a:tr h="374761">
                <a:tc>
                  <a:txBody>
                    <a:bodyPr/>
                    <a:lstStyle/>
                    <a:p>
                      <a:endParaRPr lang="sv-SE" dirty="0"/>
                    </a:p>
                  </a:txBody>
                  <a:tcPr/>
                </a:tc>
              </a:tr>
              <a:tr h="374761">
                <a:tc>
                  <a:txBody>
                    <a:bodyPr/>
                    <a:lstStyle/>
                    <a:p>
                      <a:r>
                        <a:rPr lang="sv-SE" dirty="0" smtClean="0"/>
                        <a:t>1</a:t>
                      </a:r>
                      <a:endParaRPr lang="sv-SE" dirty="0"/>
                    </a:p>
                  </a:txBody>
                  <a:tcPr/>
                </a:tc>
              </a:tr>
              <a:tr h="329001">
                <a:tc>
                  <a:txBody>
                    <a:bodyPr/>
                    <a:lstStyle/>
                    <a:p>
                      <a:r>
                        <a:rPr lang="sv-SE" dirty="0" smtClean="0"/>
                        <a:t>1</a:t>
                      </a:r>
                      <a:endParaRPr lang="sv-SE" dirty="0"/>
                    </a:p>
                  </a:txBody>
                  <a:tcPr/>
                </a:tc>
              </a:tr>
            </a:tbl>
          </a:graphicData>
        </a:graphic>
      </p:graphicFrame>
      <p:graphicFrame>
        <p:nvGraphicFramePr>
          <p:cNvPr id="17" name="Tabell 16"/>
          <p:cNvGraphicFramePr>
            <a:graphicFrameLocks noGrp="1"/>
          </p:cNvGraphicFramePr>
          <p:nvPr>
            <p:extLst>
              <p:ext uri="{D42A27DB-BD31-4B8C-83A1-F6EECF244321}">
                <p14:modId xmlns:p14="http://schemas.microsoft.com/office/powerpoint/2010/main" val="551098649"/>
              </p:ext>
            </p:extLst>
          </p:nvPr>
        </p:nvGraphicFramePr>
        <p:xfrm>
          <a:off x="4067944"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4</a:t>
                      </a:r>
                      <a:endParaRPr lang="sv-SE" dirty="0"/>
                    </a:p>
                  </a:txBody>
                  <a:tcPr/>
                </a:tc>
              </a:tr>
              <a:tr h="374761">
                <a:tc>
                  <a:txBody>
                    <a:bodyPr/>
                    <a:lstStyle/>
                    <a:p>
                      <a:r>
                        <a:rPr lang="sv-SE" dirty="0" smtClean="0"/>
                        <a:t>2</a:t>
                      </a:r>
                      <a:endParaRPr lang="sv-SE" dirty="0"/>
                    </a:p>
                  </a:txBody>
                  <a:tcPr/>
                </a:tc>
              </a:tr>
              <a:tr h="540902">
                <a:tc>
                  <a:txBody>
                    <a:bodyPr/>
                    <a:lstStyle/>
                    <a:p>
                      <a:r>
                        <a:rPr lang="sv-SE" dirty="0" smtClean="0"/>
                        <a:t>1</a:t>
                      </a:r>
                      <a:endParaRPr lang="sv-SE" dirty="0"/>
                    </a:p>
                  </a:txBody>
                  <a:tcPr/>
                </a:tc>
              </a:tr>
              <a:tr h="374761">
                <a:tc>
                  <a:txBody>
                    <a:bodyPr/>
                    <a:lstStyle/>
                    <a:p>
                      <a:r>
                        <a:rPr lang="sv-SE" dirty="0" smtClean="0"/>
                        <a:t>2</a:t>
                      </a:r>
                      <a:endParaRPr lang="sv-SE" dirty="0"/>
                    </a:p>
                  </a:txBody>
                  <a:tcPr/>
                </a:tc>
              </a:tr>
              <a:tr h="374761">
                <a:tc>
                  <a:txBody>
                    <a:bodyPr/>
                    <a:lstStyle/>
                    <a:p>
                      <a:endParaRPr lang="sv-SE" dirty="0"/>
                    </a:p>
                  </a:txBody>
                  <a:tcPr/>
                </a:tc>
              </a:tr>
              <a:tr h="374761">
                <a:tc>
                  <a:txBody>
                    <a:bodyPr/>
                    <a:lstStyle/>
                    <a:p>
                      <a:r>
                        <a:rPr lang="sv-SE" dirty="0" smtClean="0"/>
                        <a:t>2</a:t>
                      </a:r>
                      <a:endParaRPr lang="sv-SE" dirty="0"/>
                    </a:p>
                  </a:txBody>
                  <a:tcPr/>
                </a:tc>
              </a:tr>
              <a:tr h="329001">
                <a:tc>
                  <a:txBody>
                    <a:bodyPr/>
                    <a:lstStyle/>
                    <a:p>
                      <a:r>
                        <a:rPr lang="sv-SE" dirty="0" smtClean="0"/>
                        <a:t>1</a:t>
                      </a:r>
                      <a:endParaRPr lang="sv-SE" dirty="0"/>
                    </a:p>
                  </a:txBody>
                  <a:tcPr/>
                </a:tc>
              </a:tr>
            </a:tbl>
          </a:graphicData>
        </a:graphic>
      </p:graphicFrame>
      <p:graphicFrame>
        <p:nvGraphicFramePr>
          <p:cNvPr id="18" name="Tabell 17"/>
          <p:cNvGraphicFramePr>
            <a:graphicFrameLocks noGrp="1"/>
          </p:cNvGraphicFramePr>
          <p:nvPr>
            <p:extLst>
              <p:ext uri="{D42A27DB-BD31-4B8C-83A1-F6EECF244321}">
                <p14:modId xmlns:p14="http://schemas.microsoft.com/office/powerpoint/2010/main" val="178611030"/>
              </p:ext>
            </p:extLst>
          </p:nvPr>
        </p:nvGraphicFramePr>
        <p:xfrm>
          <a:off x="4462244" y="1412776"/>
          <a:ext cx="432048" cy="3146227"/>
        </p:xfrm>
        <a:graphic>
          <a:graphicData uri="http://schemas.openxmlformats.org/drawingml/2006/table">
            <a:tbl>
              <a:tblPr firstRow="1" bandRow="1">
                <a:tableStyleId>{5C22544A-7EE6-4342-B048-85BDC9FD1C3A}</a:tableStyleId>
              </a:tblPr>
              <a:tblGrid>
                <a:gridCol w="432048"/>
              </a:tblGrid>
              <a:tr h="216024">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4</a:t>
                      </a:r>
                      <a:endParaRPr lang="sv-SE" dirty="0"/>
                    </a:p>
                  </a:txBody>
                  <a:tcPr/>
                </a:tc>
              </a:tr>
              <a:tr h="374761">
                <a:tc>
                  <a:txBody>
                    <a:bodyPr/>
                    <a:lstStyle/>
                    <a:p>
                      <a:r>
                        <a:rPr lang="sv-SE" dirty="0" smtClean="0"/>
                        <a:t>3</a:t>
                      </a:r>
                      <a:endParaRPr lang="sv-SE" dirty="0"/>
                    </a:p>
                  </a:txBody>
                  <a:tcPr/>
                </a:tc>
              </a:tr>
              <a:tr h="540902">
                <a:tc>
                  <a:txBody>
                    <a:bodyPr/>
                    <a:lstStyle/>
                    <a:p>
                      <a:r>
                        <a:rPr lang="sv-SE" dirty="0" smtClean="0"/>
                        <a:t>2</a:t>
                      </a:r>
                      <a:endParaRPr lang="sv-SE" dirty="0"/>
                    </a:p>
                  </a:txBody>
                  <a:tcPr/>
                </a:tc>
              </a:tr>
              <a:tr h="374761">
                <a:tc>
                  <a:txBody>
                    <a:bodyPr/>
                    <a:lstStyle/>
                    <a:p>
                      <a:r>
                        <a:rPr lang="sv-SE" dirty="0" smtClean="0"/>
                        <a:t>3</a:t>
                      </a:r>
                      <a:endParaRPr lang="sv-SE" dirty="0"/>
                    </a:p>
                  </a:txBody>
                  <a:tcPr/>
                </a:tc>
              </a:tr>
              <a:tr h="374761">
                <a:tc>
                  <a:txBody>
                    <a:bodyPr/>
                    <a:lstStyle/>
                    <a:p>
                      <a:endParaRPr lang="sv-SE" dirty="0"/>
                    </a:p>
                  </a:txBody>
                  <a:tcPr/>
                </a:tc>
              </a:tr>
              <a:tr h="374761">
                <a:tc>
                  <a:txBody>
                    <a:bodyPr/>
                    <a:lstStyle/>
                    <a:p>
                      <a:r>
                        <a:rPr lang="sv-SE" dirty="0" smtClean="0"/>
                        <a:t>3</a:t>
                      </a:r>
                      <a:endParaRPr lang="sv-SE" dirty="0"/>
                    </a:p>
                  </a:txBody>
                  <a:tcPr/>
                </a:tc>
              </a:tr>
              <a:tr h="329001">
                <a:tc>
                  <a:txBody>
                    <a:bodyPr/>
                    <a:lstStyle/>
                    <a:p>
                      <a:r>
                        <a:rPr lang="sv-SE" dirty="0" smtClean="0"/>
                        <a:t>2</a:t>
                      </a:r>
                      <a:endParaRPr lang="sv-SE" dirty="0"/>
                    </a:p>
                  </a:txBody>
                  <a:tcPr/>
                </a:tc>
              </a:tr>
            </a:tbl>
          </a:graphicData>
        </a:graphic>
      </p:graphicFrame>
      <p:graphicFrame>
        <p:nvGraphicFramePr>
          <p:cNvPr id="19" name="Tabell 18"/>
          <p:cNvGraphicFramePr>
            <a:graphicFrameLocks noGrp="1"/>
          </p:cNvGraphicFramePr>
          <p:nvPr>
            <p:extLst>
              <p:ext uri="{D42A27DB-BD31-4B8C-83A1-F6EECF244321}">
                <p14:modId xmlns:p14="http://schemas.microsoft.com/office/powerpoint/2010/main" val="3265024409"/>
              </p:ext>
            </p:extLst>
          </p:nvPr>
        </p:nvGraphicFramePr>
        <p:xfrm>
          <a:off x="4860032"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4</a:t>
                      </a:r>
                      <a:endParaRPr lang="sv-SE" dirty="0"/>
                    </a:p>
                  </a:txBody>
                  <a:tcPr/>
                </a:tc>
              </a:tr>
              <a:tr h="374761">
                <a:tc>
                  <a:txBody>
                    <a:bodyPr/>
                    <a:lstStyle/>
                    <a:p>
                      <a:r>
                        <a:rPr lang="sv-SE" dirty="0" smtClean="0"/>
                        <a:t>3</a:t>
                      </a:r>
                      <a:endParaRPr lang="sv-SE" dirty="0"/>
                    </a:p>
                  </a:txBody>
                  <a:tcPr/>
                </a:tc>
              </a:tr>
              <a:tr h="540902">
                <a:tc>
                  <a:txBody>
                    <a:bodyPr/>
                    <a:lstStyle/>
                    <a:p>
                      <a:r>
                        <a:rPr lang="sv-SE" dirty="0" smtClean="0"/>
                        <a:t>2</a:t>
                      </a:r>
                      <a:endParaRPr lang="sv-SE" dirty="0"/>
                    </a:p>
                  </a:txBody>
                  <a:tcPr/>
                </a:tc>
              </a:tr>
              <a:tr h="374761">
                <a:tc>
                  <a:txBody>
                    <a:bodyPr/>
                    <a:lstStyle/>
                    <a:p>
                      <a:r>
                        <a:rPr lang="sv-SE" dirty="0" smtClean="0"/>
                        <a:t>3</a:t>
                      </a:r>
                      <a:endParaRPr lang="sv-SE" dirty="0"/>
                    </a:p>
                  </a:txBody>
                  <a:tcPr/>
                </a:tc>
              </a:tr>
              <a:tr h="374761">
                <a:tc>
                  <a:txBody>
                    <a:bodyPr/>
                    <a:lstStyle/>
                    <a:p>
                      <a:endParaRPr lang="sv-SE" dirty="0"/>
                    </a:p>
                  </a:txBody>
                  <a:tcPr/>
                </a:tc>
              </a:tr>
              <a:tr h="374761">
                <a:tc>
                  <a:txBody>
                    <a:bodyPr/>
                    <a:lstStyle/>
                    <a:p>
                      <a:r>
                        <a:rPr lang="sv-SE" dirty="0" smtClean="0"/>
                        <a:t>4</a:t>
                      </a:r>
                      <a:endParaRPr lang="sv-SE" dirty="0"/>
                    </a:p>
                  </a:txBody>
                  <a:tcPr/>
                </a:tc>
              </a:tr>
              <a:tr h="329001">
                <a:tc>
                  <a:txBody>
                    <a:bodyPr/>
                    <a:lstStyle/>
                    <a:p>
                      <a:r>
                        <a:rPr lang="sv-SE" dirty="0" smtClean="0"/>
                        <a:t>2</a:t>
                      </a:r>
                      <a:endParaRPr lang="sv-SE" dirty="0"/>
                    </a:p>
                  </a:txBody>
                  <a:tcPr/>
                </a:tc>
              </a:tr>
            </a:tbl>
          </a:graphicData>
        </a:graphic>
      </p:graphicFrame>
      <p:graphicFrame>
        <p:nvGraphicFramePr>
          <p:cNvPr id="20" name="Tabell 19"/>
          <p:cNvGraphicFramePr>
            <a:graphicFrameLocks noGrp="1"/>
          </p:cNvGraphicFramePr>
          <p:nvPr>
            <p:extLst>
              <p:ext uri="{D42A27DB-BD31-4B8C-83A1-F6EECF244321}">
                <p14:modId xmlns:p14="http://schemas.microsoft.com/office/powerpoint/2010/main" val="1439192324"/>
              </p:ext>
            </p:extLst>
          </p:nvPr>
        </p:nvGraphicFramePr>
        <p:xfrm>
          <a:off x="5292080"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4</a:t>
                      </a:r>
                      <a:endParaRPr lang="sv-SE" dirty="0"/>
                    </a:p>
                  </a:txBody>
                  <a:tcPr/>
                </a:tc>
              </a:tr>
              <a:tr h="540902">
                <a:tc>
                  <a:txBody>
                    <a:bodyPr/>
                    <a:lstStyle/>
                    <a:p>
                      <a:r>
                        <a:rPr lang="sv-SE" dirty="0" smtClean="0"/>
                        <a:t>3</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1</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3</a:t>
                      </a:r>
                      <a:endParaRPr lang="sv-SE" dirty="0"/>
                    </a:p>
                  </a:txBody>
                  <a:tcPr/>
                </a:tc>
              </a:tr>
            </a:tbl>
          </a:graphicData>
        </a:graphic>
      </p:graphicFrame>
      <p:graphicFrame>
        <p:nvGraphicFramePr>
          <p:cNvPr id="21" name="Tabell 20"/>
          <p:cNvGraphicFramePr>
            <a:graphicFrameLocks noGrp="1"/>
          </p:cNvGraphicFramePr>
          <p:nvPr>
            <p:extLst>
              <p:ext uri="{D42A27DB-BD31-4B8C-83A1-F6EECF244321}">
                <p14:modId xmlns:p14="http://schemas.microsoft.com/office/powerpoint/2010/main" val="987702712"/>
              </p:ext>
            </p:extLst>
          </p:nvPr>
        </p:nvGraphicFramePr>
        <p:xfrm>
          <a:off x="5724128"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4</a:t>
                      </a:r>
                      <a:endParaRPr lang="sv-SE" dirty="0"/>
                    </a:p>
                  </a:txBody>
                  <a:tcPr/>
                </a:tc>
              </a:tr>
              <a:tr h="540902">
                <a:tc>
                  <a:txBody>
                    <a:bodyPr/>
                    <a:lstStyle/>
                    <a:p>
                      <a:r>
                        <a:rPr lang="sv-SE" dirty="0" smtClean="0"/>
                        <a:t>3</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2</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3</a:t>
                      </a:r>
                      <a:endParaRPr lang="sv-SE" dirty="0"/>
                    </a:p>
                  </a:txBody>
                  <a:tcPr/>
                </a:tc>
              </a:tr>
            </a:tbl>
          </a:graphicData>
        </a:graphic>
      </p:graphicFrame>
      <p:graphicFrame>
        <p:nvGraphicFramePr>
          <p:cNvPr id="22" name="Tabell 21"/>
          <p:cNvGraphicFramePr>
            <a:graphicFrameLocks noGrp="1"/>
          </p:cNvGraphicFramePr>
          <p:nvPr>
            <p:extLst>
              <p:ext uri="{D42A27DB-BD31-4B8C-83A1-F6EECF244321}">
                <p14:modId xmlns:p14="http://schemas.microsoft.com/office/powerpoint/2010/main" val="420547822"/>
              </p:ext>
            </p:extLst>
          </p:nvPr>
        </p:nvGraphicFramePr>
        <p:xfrm>
          <a:off x="6156176"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540902">
                <a:tc>
                  <a:txBody>
                    <a:bodyPr/>
                    <a:lstStyle/>
                    <a:p>
                      <a:r>
                        <a:rPr lang="sv-SE" dirty="0" smtClean="0"/>
                        <a:t>4</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23" name="Tabell 22"/>
          <p:cNvGraphicFramePr>
            <a:graphicFrameLocks noGrp="1"/>
          </p:cNvGraphicFramePr>
          <p:nvPr>
            <p:extLst>
              <p:ext uri="{D42A27DB-BD31-4B8C-83A1-F6EECF244321}">
                <p14:modId xmlns:p14="http://schemas.microsoft.com/office/powerpoint/2010/main" val="1985240126"/>
              </p:ext>
            </p:extLst>
          </p:nvPr>
        </p:nvGraphicFramePr>
        <p:xfrm>
          <a:off x="6588224"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540902">
                <a:tc>
                  <a:txBody>
                    <a:bodyPr/>
                    <a:lstStyle/>
                    <a:p>
                      <a:r>
                        <a:rPr lang="sv-SE" dirty="0" smtClean="0"/>
                        <a:t>4</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24" name="Tabell 23"/>
          <p:cNvGraphicFramePr>
            <a:graphicFrameLocks noGrp="1"/>
          </p:cNvGraphicFramePr>
          <p:nvPr>
            <p:extLst>
              <p:ext uri="{D42A27DB-BD31-4B8C-83A1-F6EECF244321}">
                <p14:modId xmlns:p14="http://schemas.microsoft.com/office/powerpoint/2010/main" val="2214345997"/>
              </p:ext>
            </p:extLst>
          </p:nvPr>
        </p:nvGraphicFramePr>
        <p:xfrm>
          <a:off x="7020272"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540902">
                <a:tc>
                  <a:txBody>
                    <a:bodyPr/>
                    <a:lstStyle/>
                    <a:p>
                      <a:r>
                        <a:rPr lang="sv-SE" dirty="0" smtClean="0"/>
                        <a:t>4</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25" name="Tabell 24"/>
          <p:cNvGraphicFramePr>
            <a:graphicFrameLocks noGrp="1"/>
          </p:cNvGraphicFramePr>
          <p:nvPr>
            <p:extLst>
              <p:ext uri="{D42A27DB-BD31-4B8C-83A1-F6EECF244321}">
                <p14:modId xmlns:p14="http://schemas.microsoft.com/office/powerpoint/2010/main" val="1308175899"/>
              </p:ext>
            </p:extLst>
          </p:nvPr>
        </p:nvGraphicFramePr>
        <p:xfrm>
          <a:off x="7452320"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540902">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4</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26" name="Tabell 25"/>
          <p:cNvGraphicFramePr>
            <a:graphicFrameLocks noGrp="1"/>
          </p:cNvGraphicFramePr>
          <p:nvPr>
            <p:extLst>
              <p:ext uri="{D42A27DB-BD31-4B8C-83A1-F6EECF244321}">
                <p14:modId xmlns:p14="http://schemas.microsoft.com/office/powerpoint/2010/main" val="3593822056"/>
              </p:ext>
            </p:extLst>
          </p:nvPr>
        </p:nvGraphicFramePr>
        <p:xfrm>
          <a:off x="7884368"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540902">
                <a:tc>
                  <a:txBody>
                    <a:bodyPr/>
                    <a:lstStyle/>
                    <a:p>
                      <a:r>
                        <a:rPr lang="sv-SE" dirty="0" smtClean="0"/>
                        <a:t>4</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4</a:t>
                      </a:r>
                      <a:endParaRPr lang="sv-SE" dirty="0"/>
                    </a:p>
                  </a:txBody>
                  <a:tcPr/>
                </a:tc>
              </a:tr>
            </a:tbl>
          </a:graphicData>
        </a:graphic>
      </p:graphicFrame>
      <p:graphicFrame>
        <p:nvGraphicFramePr>
          <p:cNvPr id="27" name="Tabell 26"/>
          <p:cNvGraphicFramePr>
            <a:graphicFrameLocks noGrp="1"/>
          </p:cNvGraphicFramePr>
          <p:nvPr>
            <p:extLst>
              <p:ext uri="{D42A27DB-BD31-4B8C-83A1-F6EECF244321}">
                <p14:modId xmlns:p14="http://schemas.microsoft.com/office/powerpoint/2010/main" val="105577680"/>
              </p:ext>
            </p:extLst>
          </p:nvPr>
        </p:nvGraphicFramePr>
        <p:xfrm>
          <a:off x="8316416" y="1412776"/>
          <a:ext cx="432048" cy="3146227"/>
        </p:xfrm>
        <a:graphic>
          <a:graphicData uri="http://schemas.openxmlformats.org/drawingml/2006/table">
            <a:tbl>
              <a:tblPr firstRow="1" bandRow="1">
                <a:tableStyleId>{5C22544A-7EE6-4342-B048-85BDC9FD1C3A}</a:tableStyleId>
              </a:tblPr>
              <a:tblGrid>
                <a:gridCol w="432048"/>
              </a:tblGrid>
              <a:tr h="338002">
                <a:tc>
                  <a:txBody>
                    <a:bodyPr/>
                    <a:lstStyle/>
                    <a:p>
                      <a:r>
                        <a:rPr lang="sv-SE" dirty="0" smtClean="0">
                          <a:solidFill>
                            <a:schemeClr val="tx1"/>
                          </a:solidFill>
                        </a:rPr>
                        <a:t>5</a:t>
                      </a:r>
                      <a:endParaRPr lang="sv-SE" dirty="0">
                        <a:solidFill>
                          <a:schemeClr val="tx1"/>
                        </a:solidFill>
                      </a:endParaRPr>
                    </a:p>
                  </a:txBody>
                  <a:tcPr>
                    <a:solidFill>
                      <a:schemeClr val="tx2">
                        <a:lumMod val="20000"/>
                        <a:lumOff val="80000"/>
                      </a:schemeClr>
                    </a:solidFill>
                  </a:tcPr>
                </a:tc>
              </a:tr>
              <a:tr h="374761">
                <a:tc>
                  <a:txBody>
                    <a:bodyPr/>
                    <a:lstStyle/>
                    <a:p>
                      <a:r>
                        <a:rPr lang="sv-SE" dirty="0" smtClean="0"/>
                        <a:t>3</a:t>
                      </a:r>
                      <a:endParaRPr lang="sv-SE" dirty="0"/>
                    </a:p>
                  </a:txBody>
                  <a:tcPr/>
                </a:tc>
              </a:tr>
              <a:tr h="374761">
                <a:tc>
                  <a:txBody>
                    <a:bodyPr/>
                    <a:lstStyle/>
                    <a:p>
                      <a:r>
                        <a:rPr lang="sv-SE" dirty="0" smtClean="0"/>
                        <a:t>5</a:t>
                      </a:r>
                      <a:endParaRPr lang="sv-SE" dirty="0"/>
                    </a:p>
                  </a:txBody>
                  <a:tcPr/>
                </a:tc>
              </a:tr>
              <a:tr h="540902">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74761">
                <a:tc>
                  <a:txBody>
                    <a:bodyPr/>
                    <a:lstStyle/>
                    <a:p>
                      <a:r>
                        <a:rPr lang="sv-SE" dirty="0" smtClean="0"/>
                        <a:t>5</a:t>
                      </a:r>
                      <a:endParaRPr lang="sv-SE" dirty="0"/>
                    </a:p>
                  </a:txBody>
                  <a:tcPr/>
                </a:tc>
              </a:tr>
              <a:tr h="329001">
                <a:tc>
                  <a:txBody>
                    <a:bodyPr/>
                    <a:lstStyle/>
                    <a:p>
                      <a:r>
                        <a:rPr lang="sv-SE" dirty="0" smtClean="0"/>
                        <a:t>5</a:t>
                      </a:r>
                      <a:endParaRPr lang="sv-SE" dirty="0"/>
                    </a:p>
                  </a:txBody>
                  <a:tcPr/>
                </a:tc>
              </a:tr>
            </a:tbl>
          </a:graphicData>
        </a:graphic>
      </p:graphicFrame>
      <p:graphicFrame>
        <p:nvGraphicFramePr>
          <p:cNvPr id="44" name="Tabell 43"/>
          <p:cNvGraphicFramePr>
            <a:graphicFrameLocks noGrp="1"/>
          </p:cNvGraphicFramePr>
          <p:nvPr/>
        </p:nvGraphicFramePr>
        <p:xfrm>
          <a:off x="2339752" y="4509120"/>
          <a:ext cx="4248470" cy="370840"/>
        </p:xfrm>
        <a:graphic>
          <a:graphicData uri="http://schemas.openxmlformats.org/drawingml/2006/table">
            <a:tbl>
              <a:tblPr firstRow="1" bandRow="1">
                <a:tableStyleId>{5C22544A-7EE6-4342-B048-85BDC9FD1C3A}</a:tableStyleId>
              </a:tblPr>
              <a:tblGrid>
                <a:gridCol w="424847"/>
                <a:gridCol w="424847"/>
                <a:gridCol w="424847"/>
                <a:gridCol w="424847"/>
                <a:gridCol w="424847"/>
                <a:gridCol w="424847"/>
                <a:gridCol w="424847"/>
                <a:gridCol w="424847"/>
                <a:gridCol w="424847"/>
                <a:gridCol w="424847"/>
              </a:tblGrid>
              <a:tr h="370840">
                <a:tc>
                  <a:txBody>
                    <a:bodyPr/>
                    <a:lstStyle/>
                    <a:p>
                      <a:endParaRPr lang="sv-SE" dirty="0"/>
                    </a:p>
                  </a:txBody>
                  <a:tcPr/>
                </a:tc>
                <a:tc>
                  <a:txBody>
                    <a:bodyPr/>
                    <a:lstStyle/>
                    <a:p>
                      <a:endParaRPr lang="sv-SE" dirty="0"/>
                    </a:p>
                  </a:txBody>
                  <a:tcPr/>
                </a:tc>
                <a:tc>
                  <a:txBody>
                    <a:bodyPr/>
                    <a:lstStyle/>
                    <a:p>
                      <a:endParaRPr lang="sv-SE" dirty="0"/>
                    </a:p>
                  </a:txBody>
                  <a:tcPr/>
                </a:tc>
                <a:tc>
                  <a:txBody>
                    <a:bodyPr/>
                    <a:lstStyle/>
                    <a:p>
                      <a:r>
                        <a:rPr lang="sv-SE" dirty="0" smtClean="0"/>
                        <a:t>1</a:t>
                      </a:r>
                      <a:endParaRPr lang="sv-SE" dirty="0"/>
                    </a:p>
                  </a:txBody>
                  <a:tcPr/>
                </a:tc>
                <a:tc>
                  <a:txBody>
                    <a:bodyPr/>
                    <a:lstStyle/>
                    <a:p>
                      <a:r>
                        <a:rPr lang="sv-SE" dirty="0" smtClean="0"/>
                        <a:t>2</a:t>
                      </a:r>
                      <a:endParaRPr lang="sv-SE" dirty="0"/>
                    </a:p>
                  </a:txBody>
                  <a:tcPr/>
                </a:tc>
                <a:tc>
                  <a:txBody>
                    <a:bodyPr/>
                    <a:lstStyle/>
                    <a:p>
                      <a:r>
                        <a:rPr lang="sv-SE" dirty="0" smtClean="0"/>
                        <a:t>3</a:t>
                      </a:r>
                      <a:endParaRPr lang="sv-SE" dirty="0"/>
                    </a:p>
                  </a:txBody>
                  <a:tcPr/>
                </a:tc>
                <a:tc>
                  <a:txBody>
                    <a:bodyPr/>
                    <a:lstStyle/>
                    <a:p>
                      <a:r>
                        <a:rPr lang="sv-SE" dirty="0" smtClean="0"/>
                        <a:t>3</a:t>
                      </a:r>
                      <a:endParaRPr lang="sv-SE" dirty="0"/>
                    </a:p>
                  </a:txBody>
                  <a:tcPr/>
                </a:tc>
                <a:tc>
                  <a:txBody>
                    <a:bodyPr/>
                    <a:lstStyle/>
                    <a:p>
                      <a:r>
                        <a:rPr lang="sv-SE" dirty="0" smtClean="0"/>
                        <a:t>4</a:t>
                      </a:r>
                      <a:endParaRPr lang="sv-SE" dirty="0"/>
                    </a:p>
                  </a:txBody>
                  <a:tcPr/>
                </a:tc>
                <a:tc>
                  <a:txBody>
                    <a:bodyPr/>
                    <a:lstStyle/>
                    <a:p>
                      <a:r>
                        <a:rPr lang="sv-SE" dirty="0" smtClean="0"/>
                        <a:t>4</a:t>
                      </a:r>
                      <a:endParaRPr lang="sv-SE" dirty="0"/>
                    </a:p>
                  </a:txBody>
                  <a:tcPr/>
                </a:tc>
                <a:tc>
                  <a:txBody>
                    <a:bodyPr/>
                    <a:lstStyle/>
                    <a:p>
                      <a:r>
                        <a:rPr lang="sv-SE" dirty="0" smtClean="0"/>
                        <a:t>5</a:t>
                      </a:r>
                      <a:endParaRPr lang="sv-SE" dirty="0"/>
                    </a:p>
                  </a:txBody>
                  <a:tcPr/>
                </a:tc>
              </a:tr>
            </a:tbl>
          </a:graphicData>
        </a:graphic>
      </p:graphicFrame>
      <p:graphicFrame>
        <p:nvGraphicFramePr>
          <p:cNvPr id="45" name="Tabell 44"/>
          <p:cNvGraphicFramePr>
            <a:graphicFrameLocks noGrp="1"/>
          </p:cNvGraphicFramePr>
          <p:nvPr/>
        </p:nvGraphicFramePr>
        <p:xfrm>
          <a:off x="2339752" y="4869160"/>
          <a:ext cx="4248470" cy="370840"/>
        </p:xfrm>
        <a:graphic>
          <a:graphicData uri="http://schemas.openxmlformats.org/drawingml/2006/table">
            <a:tbl>
              <a:tblPr firstRow="1" bandRow="1">
                <a:tableStyleId>{5C22544A-7EE6-4342-B048-85BDC9FD1C3A}</a:tableStyleId>
              </a:tblPr>
              <a:tblGrid>
                <a:gridCol w="424847"/>
                <a:gridCol w="424847"/>
                <a:gridCol w="424847"/>
                <a:gridCol w="424847"/>
                <a:gridCol w="424847"/>
                <a:gridCol w="424847"/>
                <a:gridCol w="424847"/>
                <a:gridCol w="424847"/>
                <a:gridCol w="424847"/>
                <a:gridCol w="424847"/>
              </a:tblGrid>
              <a:tr h="370840">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r>
            </a:tbl>
          </a:graphicData>
        </a:graphic>
      </p:graphicFrame>
      <p:graphicFrame>
        <p:nvGraphicFramePr>
          <p:cNvPr id="46" name="Tabell 45"/>
          <p:cNvGraphicFramePr>
            <a:graphicFrameLocks noGrp="1"/>
          </p:cNvGraphicFramePr>
          <p:nvPr/>
        </p:nvGraphicFramePr>
        <p:xfrm>
          <a:off x="6588222" y="4509120"/>
          <a:ext cx="2520282" cy="370840"/>
        </p:xfrm>
        <a:graphic>
          <a:graphicData uri="http://schemas.openxmlformats.org/drawingml/2006/table">
            <a:tbl>
              <a:tblPr firstRow="1" bandRow="1">
                <a:tableStyleId>{5C22544A-7EE6-4342-B048-85BDC9FD1C3A}</a:tableStyleId>
              </a:tblPr>
              <a:tblGrid>
                <a:gridCol w="432050"/>
                <a:gridCol w="457284"/>
                <a:gridCol w="406812"/>
                <a:gridCol w="432048"/>
                <a:gridCol w="495141"/>
                <a:gridCol w="296947"/>
              </a:tblGrid>
              <a:tr h="370840">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r>
            </a:tbl>
          </a:graphicData>
        </a:graphic>
      </p:graphicFrame>
      <p:graphicFrame>
        <p:nvGraphicFramePr>
          <p:cNvPr id="47" name="Tabell 46"/>
          <p:cNvGraphicFramePr>
            <a:graphicFrameLocks noGrp="1"/>
          </p:cNvGraphicFramePr>
          <p:nvPr/>
        </p:nvGraphicFramePr>
        <p:xfrm>
          <a:off x="6588222" y="4869160"/>
          <a:ext cx="2520282" cy="370840"/>
        </p:xfrm>
        <a:graphic>
          <a:graphicData uri="http://schemas.openxmlformats.org/drawingml/2006/table">
            <a:tbl>
              <a:tblPr firstRow="1" bandRow="1">
                <a:tableStyleId>{5C22544A-7EE6-4342-B048-85BDC9FD1C3A}</a:tableStyleId>
              </a:tblPr>
              <a:tblGrid>
                <a:gridCol w="432050"/>
                <a:gridCol w="432048"/>
                <a:gridCol w="432048"/>
                <a:gridCol w="432048"/>
                <a:gridCol w="504056"/>
                <a:gridCol w="288032"/>
              </a:tblGrid>
              <a:tr h="370840">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c>
                  <a:txBody>
                    <a:bodyPr/>
                    <a:lstStyle/>
                    <a:p>
                      <a:r>
                        <a:rPr lang="sv-SE" dirty="0" smtClean="0"/>
                        <a:t>5</a:t>
                      </a:r>
                      <a:endParaRPr lang="sv-SE" dirty="0"/>
                    </a:p>
                  </a:txBody>
                  <a:tcPr/>
                </a:tc>
              </a:tr>
            </a:tbl>
          </a:graphicData>
        </a:graphic>
      </p:graphicFrame>
    </p:spTree>
    <p:extLst>
      <p:ext uri="{BB962C8B-B14F-4D97-AF65-F5344CB8AC3E}">
        <p14:creationId xmlns:p14="http://schemas.microsoft.com/office/powerpoint/2010/main" val="1016019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1819</Words>
  <Application>Microsoft Office PowerPoint</Application>
  <PresentationFormat>Bildspel på skärmen (4:3)</PresentationFormat>
  <Paragraphs>980</Paragraphs>
  <Slides>9</Slides>
  <Notes>0</Notes>
  <HiddenSlides>0</HiddenSlides>
  <MMClips>0</MMClips>
  <ScaleCrop>false</ScaleCrop>
  <HeadingPairs>
    <vt:vector size="4" baseType="variant">
      <vt:variant>
        <vt:lpstr>Tema</vt:lpstr>
      </vt:variant>
      <vt:variant>
        <vt:i4>1</vt:i4>
      </vt:variant>
      <vt:variant>
        <vt:lpstr>Bildrubriker</vt:lpstr>
      </vt:variant>
      <vt:variant>
        <vt:i4>9</vt:i4>
      </vt:variant>
    </vt:vector>
  </HeadingPairs>
  <TitlesOfParts>
    <vt:vector size="10" baseType="lpstr">
      <vt:lpstr>Office-tema</vt:lpstr>
      <vt:lpstr>Åldersindelning</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Åldersindelning</dc:title>
  <dc:creator>Janne Mian</dc:creator>
  <cp:lastModifiedBy>Börje</cp:lastModifiedBy>
  <cp:revision>1</cp:revision>
  <dcterms:created xsi:type="dcterms:W3CDTF">2013-10-08T13:23:35Z</dcterms:created>
  <dcterms:modified xsi:type="dcterms:W3CDTF">2014-09-02T20:26:54Z</dcterms:modified>
</cp:coreProperties>
</file>