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9" d="100"/>
          <a:sy n="39" d="100"/>
        </p:scale>
        <p:origin x="-138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E3185A-79AC-4C28-8DEB-5C82FF792DF9}" type="datetimeFigureOut">
              <a:rPr lang="sv-SE" smtClean="0"/>
              <a:t>2014-09-02</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03B05A-867E-4C63-A736-90AD6F1B4659}" type="slidenum">
              <a:rPr lang="sv-SE" smtClean="0"/>
              <a:t>‹#›</a:t>
            </a:fld>
            <a:endParaRPr lang="sv-SE"/>
          </a:p>
        </p:txBody>
      </p:sp>
    </p:spTree>
    <p:extLst>
      <p:ext uri="{BB962C8B-B14F-4D97-AF65-F5344CB8AC3E}">
        <p14:creationId xmlns:p14="http://schemas.microsoft.com/office/powerpoint/2010/main" val="920947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3EBAC99-782B-46BA-AEE9-771C6B03FE7F}" type="slidenum">
              <a:rPr lang="sv-SE" smtClean="0">
                <a:solidFill>
                  <a:prstClr val="black"/>
                </a:solidFill>
              </a:rPr>
              <a:pPr/>
              <a:t>5</a:t>
            </a:fld>
            <a:endParaRPr lang="sv-SE" dirty="0">
              <a:solidFill>
                <a:prstClr val="black"/>
              </a:solidFill>
            </a:endParaRPr>
          </a:p>
        </p:txBody>
      </p:sp>
    </p:spTree>
    <p:extLst>
      <p:ext uri="{BB962C8B-B14F-4D97-AF65-F5344CB8AC3E}">
        <p14:creationId xmlns:p14="http://schemas.microsoft.com/office/powerpoint/2010/main" val="4025628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3EBAC99-782B-46BA-AEE9-771C6B03FE7F}" type="slidenum">
              <a:rPr lang="sv-SE" smtClean="0">
                <a:solidFill>
                  <a:prstClr val="black"/>
                </a:solidFill>
              </a:rPr>
              <a:pPr/>
              <a:t>62</a:t>
            </a:fld>
            <a:endParaRPr lang="sv-SE" dirty="0">
              <a:solidFill>
                <a:prstClr val="black"/>
              </a:solidFill>
            </a:endParaRPr>
          </a:p>
        </p:txBody>
      </p:sp>
    </p:spTree>
    <p:extLst>
      <p:ext uri="{BB962C8B-B14F-4D97-AF65-F5344CB8AC3E}">
        <p14:creationId xmlns:p14="http://schemas.microsoft.com/office/powerpoint/2010/main" val="239380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6AC9F87C-5DAA-420F-AEFA-0D65BAA881E6}" type="datetimeFigureOut">
              <a:rPr lang="sv-SE" smtClean="0"/>
              <a:t>2014-09-02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429B7F8-6B75-4B36-9542-B9648B7CFD6D}" type="slidenum">
              <a:rPr lang="sv-SE" smtClean="0"/>
              <a:t>‹#›</a:t>
            </a:fld>
            <a:endParaRPr lang="sv-SE"/>
          </a:p>
        </p:txBody>
      </p:sp>
    </p:spTree>
    <p:extLst>
      <p:ext uri="{BB962C8B-B14F-4D97-AF65-F5344CB8AC3E}">
        <p14:creationId xmlns:p14="http://schemas.microsoft.com/office/powerpoint/2010/main" val="3447717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6AC9F87C-5DAA-420F-AEFA-0D65BAA881E6}" type="datetimeFigureOut">
              <a:rPr lang="sv-SE" smtClean="0"/>
              <a:t>2014-09-02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429B7F8-6B75-4B36-9542-B9648B7CFD6D}" type="slidenum">
              <a:rPr lang="sv-SE" smtClean="0"/>
              <a:t>‹#›</a:t>
            </a:fld>
            <a:endParaRPr lang="sv-SE"/>
          </a:p>
        </p:txBody>
      </p:sp>
    </p:spTree>
    <p:extLst>
      <p:ext uri="{BB962C8B-B14F-4D97-AF65-F5344CB8AC3E}">
        <p14:creationId xmlns:p14="http://schemas.microsoft.com/office/powerpoint/2010/main" val="1335456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6AC9F87C-5DAA-420F-AEFA-0D65BAA881E6}" type="datetimeFigureOut">
              <a:rPr lang="sv-SE" smtClean="0"/>
              <a:t>2014-09-02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429B7F8-6B75-4B36-9542-B9648B7CFD6D}" type="slidenum">
              <a:rPr lang="sv-SE" smtClean="0"/>
              <a:t>‹#›</a:t>
            </a:fld>
            <a:endParaRPr lang="sv-SE"/>
          </a:p>
        </p:txBody>
      </p:sp>
    </p:spTree>
    <p:extLst>
      <p:ext uri="{BB962C8B-B14F-4D97-AF65-F5344CB8AC3E}">
        <p14:creationId xmlns:p14="http://schemas.microsoft.com/office/powerpoint/2010/main" val="3516530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725E958F-E4CD-4EF1-8A5C-A323FA0525C9}" type="datetimeFigureOut">
              <a:rPr lang="sv-SE" smtClean="0">
                <a:solidFill>
                  <a:prstClr val="black">
                    <a:tint val="75000"/>
                  </a:prstClr>
                </a:solidFill>
              </a:rPr>
              <a:pPr/>
              <a:t>2014-09-02</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5A7FA832-A895-4B9C-922D-2F6704205631}"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3057902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725E958F-E4CD-4EF1-8A5C-A323FA0525C9}" type="datetimeFigureOut">
              <a:rPr lang="sv-SE" smtClean="0">
                <a:solidFill>
                  <a:prstClr val="black">
                    <a:tint val="75000"/>
                  </a:prstClr>
                </a:solidFill>
              </a:rPr>
              <a:pPr/>
              <a:t>2014-09-02</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5A7FA832-A895-4B9C-922D-2F6704205631}"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1000121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725E958F-E4CD-4EF1-8A5C-A323FA0525C9}" type="datetimeFigureOut">
              <a:rPr lang="sv-SE" smtClean="0">
                <a:solidFill>
                  <a:prstClr val="black">
                    <a:tint val="75000"/>
                  </a:prstClr>
                </a:solidFill>
              </a:rPr>
              <a:pPr/>
              <a:t>2014-09-02</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5A7FA832-A895-4B9C-922D-2F6704205631}"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1484634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725E958F-E4CD-4EF1-8A5C-A323FA0525C9}" type="datetimeFigureOut">
              <a:rPr lang="sv-SE" smtClean="0">
                <a:solidFill>
                  <a:prstClr val="black">
                    <a:tint val="75000"/>
                  </a:prstClr>
                </a:solidFill>
              </a:rPr>
              <a:pPr/>
              <a:t>2014-09-02</a:t>
            </a:fld>
            <a:endParaRPr lang="sv-SE" dirty="0">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dirty="0">
              <a:solidFill>
                <a:prstClr val="black">
                  <a:tint val="75000"/>
                </a:prstClr>
              </a:solidFill>
            </a:endParaRPr>
          </a:p>
        </p:txBody>
      </p:sp>
      <p:sp>
        <p:nvSpPr>
          <p:cNvPr id="7" name="Platshållare för bildnummer 6"/>
          <p:cNvSpPr>
            <a:spLocks noGrp="1"/>
          </p:cNvSpPr>
          <p:nvPr>
            <p:ph type="sldNum" sz="quarter" idx="12"/>
          </p:nvPr>
        </p:nvSpPr>
        <p:spPr/>
        <p:txBody>
          <a:bodyPr/>
          <a:lstStyle/>
          <a:p>
            <a:fld id="{5A7FA832-A895-4B9C-922D-2F6704205631}"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1755160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725E958F-E4CD-4EF1-8A5C-A323FA0525C9}" type="datetimeFigureOut">
              <a:rPr lang="sv-SE" smtClean="0">
                <a:solidFill>
                  <a:prstClr val="black">
                    <a:tint val="75000"/>
                  </a:prstClr>
                </a:solidFill>
              </a:rPr>
              <a:pPr/>
              <a:t>2014-09-02</a:t>
            </a:fld>
            <a:endParaRPr lang="sv-SE" dirty="0">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sv-SE" dirty="0">
              <a:solidFill>
                <a:prstClr val="black">
                  <a:tint val="75000"/>
                </a:prstClr>
              </a:solidFill>
            </a:endParaRPr>
          </a:p>
        </p:txBody>
      </p:sp>
      <p:sp>
        <p:nvSpPr>
          <p:cNvPr id="9" name="Platshållare för bildnummer 8"/>
          <p:cNvSpPr>
            <a:spLocks noGrp="1"/>
          </p:cNvSpPr>
          <p:nvPr>
            <p:ph type="sldNum" sz="quarter" idx="12"/>
          </p:nvPr>
        </p:nvSpPr>
        <p:spPr/>
        <p:txBody>
          <a:bodyPr/>
          <a:lstStyle/>
          <a:p>
            <a:fld id="{5A7FA832-A895-4B9C-922D-2F6704205631}"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1381855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725E958F-E4CD-4EF1-8A5C-A323FA0525C9}" type="datetimeFigureOut">
              <a:rPr lang="sv-SE" smtClean="0">
                <a:solidFill>
                  <a:prstClr val="black">
                    <a:tint val="75000"/>
                  </a:prstClr>
                </a:solidFill>
              </a:rPr>
              <a:pPr/>
              <a:t>2014-09-02</a:t>
            </a:fld>
            <a:endParaRPr lang="sv-SE" dirty="0">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dirty="0">
              <a:solidFill>
                <a:prstClr val="black">
                  <a:tint val="75000"/>
                </a:prstClr>
              </a:solidFill>
            </a:endParaRPr>
          </a:p>
        </p:txBody>
      </p:sp>
      <p:sp>
        <p:nvSpPr>
          <p:cNvPr id="5" name="Platshållare för bildnummer 4"/>
          <p:cNvSpPr>
            <a:spLocks noGrp="1"/>
          </p:cNvSpPr>
          <p:nvPr>
            <p:ph type="sldNum" sz="quarter" idx="12"/>
          </p:nvPr>
        </p:nvSpPr>
        <p:spPr/>
        <p:txBody>
          <a:bodyPr/>
          <a:lstStyle/>
          <a:p>
            <a:fld id="{5A7FA832-A895-4B9C-922D-2F6704205631}"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2702461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25E958F-E4CD-4EF1-8A5C-A323FA0525C9}" type="datetimeFigureOut">
              <a:rPr lang="sv-SE" smtClean="0">
                <a:solidFill>
                  <a:prstClr val="black">
                    <a:tint val="75000"/>
                  </a:prstClr>
                </a:solidFill>
              </a:rPr>
              <a:pPr/>
              <a:t>2014-09-02</a:t>
            </a:fld>
            <a:endParaRPr lang="sv-SE" dirty="0">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dirty="0">
              <a:solidFill>
                <a:prstClr val="black">
                  <a:tint val="75000"/>
                </a:prstClr>
              </a:solidFill>
            </a:endParaRPr>
          </a:p>
        </p:txBody>
      </p:sp>
      <p:sp>
        <p:nvSpPr>
          <p:cNvPr id="4" name="Platshållare för bildnummer 3"/>
          <p:cNvSpPr>
            <a:spLocks noGrp="1"/>
          </p:cNvSpPr>
          <p:nvPr>
            <p:ph type="sldNum" sz="quarter" idx="12"/>
          </p:nvPr>
        </p:nvSpPr>
        <p:spPr/>
        <p:txBody>
          <a:bodyPr/>
          <a:lstStyle/>
          <a:p>
            <a:fld id="{5A7FA832-A895-4B9C-922D-2F6704205631}"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30202356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725E958F-E4CD-4EF1-8A5C-A323FA0525C9}" type="datetimeFigureOut">
              <a:rPr lang="sv-SE" smtClean="0">
                <a:solidFill>
                  <a:prstClr val="black">
                    <a:tint val="75000"/>
                  </a:prstClr>
                </a:solidFill>
              </a:rPr>
              <a:pPr/>
              <a:t>2014-09-02</a:t>
            </a:fld>
            <a:endParaRPr lang="sv-SE" dirty="0">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dirty="0">
              <a:solidFill>
                <a:prstClr val="black">
                  <a:tint val="75000"/>
                </a:prstClr>
              </a:solidFill>
            </a:endParaRPr>
          </a:p>
        </p:txBody>
      </p:sp>
      <p:sp>
        <p:nvSpPr>
          <p:cNvPr id="7" name="Platshållare för bildnummer 6"/>
          <p:cNvSpPr>
            <a:spLocks noGrp="1"/>
          </p:cNvSpPr>
          <p:nvPr>
            <p:ph type="sldNum" sz="quarter" idx="12"/>
          </p:nvPr>
        </p:nvSpPr>
        <p:spPr/>
        <p:txBody>
          <a:bodyPr/>
          <a:lstStyle/>
          <a:p>
            <a:fld id="{5A7FA832-A895-4B9C-922D-2F6704205631}"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3148285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6AC9F87C-5DAA-420F-AEFA-0D65BAA881E6}" type="datetimeFigureOut">
              <a:rPr lang="sv-SE" smtClean="0"/>
              <a:t>2014-09-02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429B7F8-6B75-4B36-9542-B9648B7CFD6D}" type="slidenum">
              <a:rPr lang="sv-SE" smtClean="0"/>
              <a:t>‹#›</a:t>
            </a:fld>
            <a:endParaRPr lang="sv-SE"/>
          </a:p>
        </p:txBody>
      </p:sp>
    </p:spTree>
    <p:extLst>
      <p:ext uri="{BB962C8B-B14F-4D97-AF65-F5344CB8AC3E}">
        <p14:creationId xmlns:p14="http://schemas.microsoft.com/office/powerpoint/2010/main" val="26746042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725E958F-E4CD-4EF1-8A5C-A323FA0525C9}" type="datetimeFigureOut">
              <a:rPr lang="sv-SE" smtClean="0">
                <a:solidFill>
                  <a:prstClr val="black">
                    <a:tint val="75000"/>
                  </a:prstClr>
                </a:solidFill>
              </a:rPr>
              <a:pPr/>
              <a:t>2014-09-02</a:t>
            </a:fld>
            <a:endParaRPr lang="sv-SE" dirty="0">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dirty="0">
              <a:solidFill>
                <a:prstClr val="black">
                  <a:tint val="75000"/>
                </a:prstClr>
              </a:solidFill>
            </a:endParaRPr>
          </a:p>
        </p:txBody>
      </p:sp>
      <p:sp>
        <p:nvSpPr>
          <p:cNvPr id="7" name="Platshållare för bildnummer 6"/>
          <p:cNvSpPr>
            <a:spLocks noGrp="1"/>
          </p:cNvSpPr>
          <p:nvPr>
            <p:ph type="sldNum" sz="quarter" idx="12"/>
          </p:nvPr>
        </p:nvSpPr>
        <p:spPr/>
        <p:txBody>
          <a:bodyPr/>
          <a:lstStyle/>
          <a:p>
            <a:fld id="{5A7FA832-A895-4B9C-922D-2F6704205631}"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13072334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725E958F-E4CD-4EF1-8A5C-A323FA0525C9}" type="datetimeFigureOut">
              <a:rPr lang="sv-SE" smtClean="0">
                <a:solidFill>
                  <a:prstClr val="black">
                    <a:tint val="75000"/>
                  </a:prstClr>
                </a:solidFill>
              </a:rPr>
              <a:pPr/>
              <a:t>2014-09-02</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5A7FA832-A895-4B9C-922D-2F6704205631}"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34597707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725E958F-E4CD-4EF1-8A5C-A323FA0525C9}" type="datetimeFigureOut">
              <a:rPr lang="sv-SE" smtClean="0">
                <a:solidFill>
                  <a:prstClr val="black">
                    <a:tint val="75000"/>
                  </a:prstClr>
                </a:solidFill>
              </a:rPr>
              <a:pPr/>
              <a:t>2014-09-02</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5A7FA832-A895-4B9C-922D-2F6704205631}"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1118792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6AC9F87C-5DAA-420F-AEFA-0D65BAA881E6}" type="datetimeFigureOut">
              <a:rPr lang="sv-SE" smtClean="0"/>
              <a:t>2014-09-02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429B7F8-6B75-4B36-9542-B9648B7CFD6D}" type="slidenum">
              <a:rPr lang="sv-SE" smtClean="0"/>
              <a:t>‹#›</a:t>
            </a:fld>
            <a:endParaRPr lang="sv-SE"/>
          </a:p>
        </p:txBody>
      </p:sp>
    </p:spTree>
    <p:extLst>
      <p:ext uri="{BB962C8B-B14F-4D97-AF65-F5344CB8AC3E}">
        <p14:creationId xmlns:p14="http://schemas.microsoft.com/office/powerpoint/2010/main" val="2136276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6AC9F87C-5DAA-420F-AEFA-0D65BAA881E6}" type="datetimeFigureOut">
              <a:rPr lang="sv-SE" smtClean="0"/>
              <a:t>2014-09-02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B429B7F8-6B75-4B36-9542-B9648B7CFD6D}" type="slidenum">
              <a:rPr lang="sv-SE" smtClean="0"/>
              <a:t>‹#›</a:t>
            </a:fld>
            <a:endParaRPr lang="sv-SE"/>
          </a:p>
        </p:txBody>
      </p:sp>
    </p:spTree>
    <p:extLst>
      <p:ext uri="{BB962C8B-B14F-4D97-AF65-F5344CB8AC3E}">
        <p14:creationId xmlns:p14="http://schemas.microsoft.com/office/powerpoint/2010/main" val="1568482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6AC9F87C-5DAA-420F-AEFA-0D65BAA881E6}" type="datetimeFigureOut">
              <a:rPr lang="sv-SE" smtClean="0"/>
              <a:t>2014-09-02</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B429B7F8-6B75-4B36-9542-B9648B7CFD6D}" type="slidenum">
              <a:rPr lang="sv-SE" smtClean="0"/>
              <a:t>‹#›</a:t>
            </a:fld>
            <a:endParaRPr lang="sv-SE"/>
          </a:p>
        </p:txBody>
      </p:sp>
    </p:spTree>
    <p:extLst>
      <p:ext uri="{BB962C8B-B14F-4D97-AF65-F5344CB8AC3E}">
        <p14:creationId xmlns:p14="http://schemas.microsoft.com/office/powerpoint/2010/main" val="1656809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6AC9F87C-5DAA-420F-AEFA-0D65BAA881E6}" type="datetimeFigureOut">
              <a:rPr lang="sv-SE" smtClean="0"/>
              <a:t>2014-09-02</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B429B7F8-6B75-4B36-9542-B9648B7CFD6D}" type="slidenum">
              <a:rPr lang="sv-SE" smtClean="0"/>
              <a:t>‹#›</a:t>
            </a:fld>
            <a:endParaRPr lang="sv-SE"/>
          </a:p>
        </p:txBody>
      </p:sp>
    </p:spTree>
    <p:extLst>
      <p:ext uri="{BB962C8B-B14F-4D97-AF65-F5344CB8AC3E}">
        <p14:creationId xmlns:p14="http://schemas.microsoft.com/office/powerpoint/2010/main" val="1742542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6AC9F87C-5DAA-420F-AEFA-0D65BAA881E6}" type="datetimeFigureOut">
              <a:rPr lang="sv-SE" smtClean="0"/>
              <a:t>2014-09-02</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B429B7F8-6B75-4B36-9542-B9648B7CFD6D}" type="slidenum">
              <a:rPr lang="sv-SE" smtClean="0"/>
              <a:t>‹#›</a:t>
            </a:fld>
            <a:endParaRPr lang="sv-SE"/>
          </a:p>
        </p:txBody>
      </p:sp>
    </p:spTree>
    <p:extLst>
      <p:ext uri="{BB962C8B-B14F-4D97-AF65-F5344CB8AC3E}">
        <p14:creationId xmlns:p14="http://schemas.microsoft.com/office/powerpoint/2010/main" val="4159047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6AC9F87C-5DAA-420F-AEFA-0D65BAA881E6}" type="datetimeFigureOut">
              <a:rPr lang="sv-SE" smtClean="0"/>
              <a:t>2014-09-02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B429B7F8-6B75-4B36-9542-B9648B7CFD6D}" type="slidenum">
              <a:rPr lang="sv-SE" smtClean="0"/>
              <a:t>‹#›</a:t>
            </a:fld>
            <a:endParaRPr lang="sv-SE"/>
          </a:p>
        </p:txBody>
      </p:sp>
    </p:spTree>
    <p:extLst>
      <p:ext uri="{BB962C8B-B14F-4D97-AF65-F5344CB8AC3E}">
        <p14:creationId xmlns:p14="http://schemas.microsoft.com/office/powerpoint/2010/main" val="656029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6AC9F87C-5DAA-420F-AEFA-0D65BAA881E6}" type="datetimeFigureOut">
              <a:rPr lang="sv-SE" smtClean="0"/>
              <a:t>2014-09-02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B429B7F8-6B75-4B36-9542-B9648B7CFD6D}" type="slidenum">
              <a:rPr lang="sv-SE" smtClean="0"/>
              <a:t>‹#›</a:t>
            </a:fld>
            <a:endParaRPr lang="sv-SE"/>
          </a:p>
        </p:txBody>
      </p:sp>
    </p:spTree>
    <p:extLst>
      <p:ext uri="{BB962C8B-B14F-4D97-AF65-F5344CB8AC3E}">
        <p14:creationId xmlns:p14="http://schemas.microsoft.com/office/powerpoint/2010/main" val="290180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C9F87C-5DAA-420F-AEFA-0D65BAA881E6}" type="datetimeFigureOut">
              <a:rPr lang="sv-SE" smtClean="0"/>
              <a:t>2014-09-02</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29B7F8-6B75-4B36-9542-B9648B7CFD6D}" type="slidenum">
              <a:rPr lang="sv-SE" smtClean="0"/>
              <a:t>‹#›</a:t>
            </a:fld>
            <a:endParaRPr lang="sv-SE"/>
          </a:p>
        </p:txBody>
      </p:sp>
    </p:spTree>
    <p:extLst>
      <p:ext uri="{BB962C8B-B14F-4D97-AF65-F5344CB8AC3E}">
        <p14:creationId xmlns:p14="http://schemas.microsoft.com/office/powerpoint/2010/main" val="2821862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5E958F-E4CD-4EF1-8A5C-A323FA0525C9}" type="datetimeFigureOut">
              <a:rPr lang="sv-SE" smtClean="0">
                <a:solidFill>
                  <a:prstClr val="black">
                    <a:tint val="75000"/>
                  </a:prstClr>
                </a:solidFill>
              </a:rPr>
              <a:pPr/>
              <a:t>2014-09-02</a:t>
            </a:fld>
            <a:endParaRPr lang="sv-SE" dirty="0">
              <a:solidFill>
                <a:prstClr val="black">
                  <a:tint val="75000"/>
                </a:prstClr>
              </a:solidFill>
            </a:endParaRPr>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solidFill>
                <a:prstClr val="black">
                  <a:tint val="75000"/>
                </a:prstClr>
              </a:solidFill>
            </a:endParaRPr>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7FA832-A895-4B9C-922D-2F6704205631}"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37056434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Rekommendationer och riktlinjer vid coaching</a:t>
            </a:r>
            <a:endParaRPr lang="sv-SE" dirty="0"/>
          </a:p>
        </p:txBody>
      </p:sp>
      <p:sp>
        <p:nvSpPr>
          <p:cNvPr id="3" name="Underrubrik 2"/>
          <p:cNvSpPr>
            <a:spLocks noGrp="1"/>
          </p:cNvSpPr>
          <p:nvPr>
            <p:ph type="subTitle" idx="1"/>
          </p:nvPr>
        </p:nvSpPr>
        <p:spPr/>
        <p:txBody>
          <a:bodyPr/>
          <a:lstStyle/>
          <a:p>
            <a:r>
              <a:rPr lang="sv-SE" dirty="0" smtClean="0"/>
              <a:t>Kapitel 2</a:t>
            </a:r>
          </a:p>
          <a:p>
            <a:r>
              <a:rPr lang="sv-SE" smtClean="0"/>
              <a:t>62 sidor</a:t>
            </a:r>
            <a:endParaRPr lang="sv-SE" dirty="0"/>
          </a:p>
        </p:txBody>
      </p:sp>
    </p:spTree>
    <p:extLst>
      <p:ext uri="{BB962C8B-B14F-4D97-AF65-F5344CB8AC3E}">
        <p14:creationId xmlns:p14="http://schemas.microsoft.com/office/powerpoint/2010/main" val="2508885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360" y="1124743"/>
            <a:ext cx="5962650" cy="3724275"/>
          </a:xfrm>
          <a:prstGeom prst="rect">
            <a:avLst/>
          </a:prstGeom>
        </p:spPr>
      </p:pic>
      <p:sp>
        <p:nvSpPr>
          <p:cNvPr id="3" name="textruta 2"/>
          <p:cNvSpPr txBox="1"/>
          <p:nvPr/>
        </p:nvSpPr>
        <p:spPr>
          <a:xfrm>
            <a:off x="254913" y="538807"/>
            <a:ext cx="3746576" cy="307777"/>
          </a:xfrm>
          <a:prstGeom prst="rect">
            <a:avLst/>
          </a:prstGeom>
          <a:noFill/>
        </p:spPr>
        <p:txBody>
          <a:bodyPr wrap="square" rtlCol="0">
            <a:spAutoFit/>
          </a:bodyPr>
          <a:lstStyle/>
          <a:p>
            <a:r>
              <a:rPr lang="sv-SE" sz="1400" dirty="0">
                <a:solidFill>
                  <a:prstClr val="black"/>
                </a:solidFill>
              </a:rPr>
              <a:t>d) </a:t>
            </a:r>
            <a:r>
              <a:rPr lang="sv-SE" sz="1400" b="1" dirty="0">
                <a:solidFill>
                  <a:prstClr val="black"/>
                </a:solidFill>
              </a:rPr>
              <a:t>Spelbredd</a:t>
            </a:r>
            <a:r>
              <a:rPr lang="sv-SE" sz="1400" dirty="0">
                <a:solidFill>
                  <a:prstClr val="black"/>
                </a:solidFill>
              </a:rPr>
              <a:t> i förhållande till bollhållare</a:t>
            </a:r>
          </a:p>
        </p:txBody>
      </p:sp>
      <p:sp>
        <p:nvSpPr>
          <p:cNvPr id="4" name="4-udd 3"/>
          <p:cNvSpPr/>
          <p:nvPr/>
        </p:nvSpPr>
        <p:spPr>
          <a:xfrm>
            <a:off x="1475656" y="1628800"/>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5" name="4-udd 4"/>
          <p:cNvSpPr/>
          <p:nvPr/>
        </p:nvSpPr>
        <p:spPr>
          <a:xfrm>
            <a:off x="1482873" y="2492896"/>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6" name="4-udd 5"/>
          <p:cNvSpPr/>
          <p:nvPr/>
        </p:nvSpPr>
        <p:spPr>
          <a:xfrm>
            <a:off x="1418303" y="3503296"/>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7" name="4-udd 6"/>
          <p:cNvSpPr/>
          <p:nvPr/>
        </p:nvSpPr>
        <p:spPr>
          <a:xfrm>
            <a:off x="2032638" y="3019144"/>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8" name="4-udd 7"/>
          <p:cNvSpPr/>
          <p:nvPr/>
        </p:nvSpPr>
        <p:spPr>
          <a:xfrm>
            <a:off x="3999017" y="2914873"/>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9" name="4-udd 8"/>
          <p:cNvSpPr/>
          <p:nvPr/>
        </p:nvSpPr>
        <p:spPr>
          <a:xfrm>
            <a:off x="3140675" y="4012036"/>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0" name="4-udd 9"/>
          <p:cNvSpPr/>
          <p:nvPr/>
        </p:nvSpPr>
        <p:spPr>
          <a:xfrm>
            <a:off x="3419872" y="1340768"/>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1" name="4-udd 10"/>
          <p:cNvSpPr/>
          <p:nvPr/>
        </p:nvSpPr>
        <p:spPr>
          <a:xfrm>
            <a:off x="2306063" y="3359280"/>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2" name="4-udd 11"/>
          <p:cNvSpPr/>
          <p:nvPr/>
        </p:nvSpPr>
        <p:spPr>
          <a:xfrm>
            <a:off x="2607888" y="2706330"/>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3" name="Eller 12"/>
          <p:cNvSpPr/>
          <p:nvPr/>
        </p:nvSpPr>
        <p:spPr>
          <a:xfrm>
            <a:off x="1604524" y="4125483"/>
            <a:ext cx="81009" cy="158485"/>
          </a:xfrm>
          <a:prstGeom prst="flowChartOr">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black">
                  <a:lumMod val="85000"/>
                  <a:lumOff val="15000"/>
                </a:prstClr>
              </a:solidFill>
            </a:endParaRPr>
          </a:p>
        </p:txBody>
      </p:sp>
      <p:sp>
        <p:nvSpPr>
          <p:cNvPr id="14" name="Ellips 13"/>
          <p:cNvSpPr/>
          <p:nvPr/>
        </p:nvSpPr>
        <p:spPr>
          <a:xfrm>
            <a:off x="4067944" y="1556792"/>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5" name="Ellips 14"/>
          <p:cNvSpPr/>
          <p:nvPr/>
        </p:nvSpPr>
        <p:spPr>
          <a:xfrm>
            <a:off x="4164880" y="2514298"/>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6" name="Ellips 15"/>
          <p:cNvSpPr/>
          <p:nvPr/>
        </p:nvSpPr>
        <p:spPr>
          <a:xfrm>
            <a:off x="4119875" y="3389384"/>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7" name="Ellips 16"/>
          <p:cNvSpPr/>
          <p:nvPr/>
        </p:nvSpPr>
        <p:spPr>
          <a:xfrm>
            <a:off x="4029865" y="4139952"/>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8" name="Ellips 17"/>
          <p:cNvSpPr/>
          <p:nvPr/>
        </p:nvSpPr>
        <p:spPr>
          <a:xfrm>
            <a:off x="2692032" y="2060848"/>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9" name="Ellips 18"/>
          <p:cNvSpPr/>
          <p:nvPr/>
        </p:nvSpPr>
        <p:spPr>
          <a:xfrm>
            <a:off x="2517878" y="2564904"/>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0" name="Ellips 19"/>
          <p:cNvSpPr/>
          <p:nvPr/>
        </p:nvSpPr>
        <p:spPr>
          <a:xfrm>
            <a:off x="2396073" y="3176524"/>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1" name="Ellips 20"/>
          <p:cNvSpPr/>
          <p:nvPr/>
        </p:nvSpPr>
        <p:spPr>
          <a:xfrm>
            <a:off x="1482873" y="3140968"/>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2" name="Ellips 21"/>
          <p:cNvSpPr/>
          <p:nvPr/>
        </p:nvSpPr>
        <p:spPr>
          <a:xfrm>
            <a:off x="2314872" y="4003986"/>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3" name="Ellips 22"/>
          <p:cNvSpPr/>
          <p:nvPr/>
        </p:nvSpPr>
        <p:spPr>
          <a:xfrm>
            <a:off x="1555019" y="2636912"/>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4" name="4-udd 23"/>
          <p:cNvSpPr/>
          <p:nvPr/>
        </p:nvSpPr>
        <p:spPr>
          <a:xfrm>
            <a:off x="539552" y="2914873"/>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5" name="Ellips 24"/>
          <p:cNvSpPr/>
          <p:nvPr/>
        </p:nvSpPr>
        <p:spPr>
          <a:xfrm>
            <a:off x="5796136" y="2922107"/>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cxnSp>
        <p:nvCxnSpPr>
          <p:cNvPr id="29" name="Rak pil 28"/>
          <p:cNvCxnSpPr/>
          <p:nvPr/>
        </p:nvCxnSpPr>
        <p:spPr>
          <a:xfrm flipH="1">
            <a:off x="2652893" y="4204725"/>
            <a:ext cx="487782" cy="448411"/>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1" name="Rak pil 30"/>
          <p:cNvCxnSpPr/>
          <p:nvPr/>
        </p:nvCxnSpPr>
        <p:spPr>
          <a:xfrm flipV="1">
            <a:off x="1600024" y="1340768"/>
            <a:ext cx="307680" cy="216024"/>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5" name="Rak pil 34"/>
          <p:cNvCxnSpPr/>
          <p:nvPr/>
        </p:nvCxnSpPr>
        <p:spPr>
          <a:xfrm flipH="1">
            <a:off x="1259632" y="3647312"/>
            <a:ext cx="158671" cy="213736"/>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9" name="Rak pil 38"/>
          <p:cNvCxnSpPr/>
          <p:nvPr/>
        </p:nvCxnSpPr>
        <p:spPr>
          <a:xfrm flipH="1">
            <a:off x="1338967" y="2564904"/>
            <a:ext cx="124341" cy="72008"/>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0" name="textruta 39"/>
          <p:cNvSpPr txBox="1"/>
          <p:nvPr/>
        </p:nvSpPr>
        <p:spPr>
          <a:xfrm>
            <a:off x="249360" y="5085184"/>
            <a:ext cx="5636786" cy="738664"/>
          </a:xfrm>
          <a:prstGeom prst="rect">
            <a:avLst/>
          </a:prstGeom>
          <a:noFill/>
        </p:spPr>
        <p:txBody>
          <a:bodyPr wrap="square" rtlCol="0">
            <a:spAutoFit/>
          </a:bodyPr>
          <a:lstStyle/>
          <a:p>
            <a:r>
              <a:rPr lang="sv-SE" sz="1400" dirty="0">
                <a:solidFill>
                  <a:prstClr val="black"/>
                </a:solidFill>
              </a:rPr>
              <a:t>Nyckelord är </a:t>
            </a:r>
            <a:r>
              <a:rPr lang="sv-SE" sz="1400" i="1" dirty="0">
                <a:solidFill>
                  <a:prstClr val="black"/>
                </a:solidFill>
              </a:rPr>
              <a:t>att tidigt erbjuda bredd </a:t>
            </a:r>
            <a:r>
              <a:rPr lang="sv-SE" sz="1400" dirty="0">
                <a:solidFill>
                  <a:prstClr val="black"/>
                </a:solidFill>
              </a:rPr>
              <a:t>på </a:t>
            </a:r>
            <a:r>
              <a:rPr lang="sv-SE" sz="1400" i="1" dirty="0">
                <a:solidFill>
                  <a:prstClr val="black"/>
                </a:solidFill>
              </a:rPr>
              <a:t>bägge kanter. </a:t>
            </a:r>
            <a:r>
              <a:rPr lang="sv-SE" sz="1400" dirty="0">
                <a:solidFill>
                  <a:prstClr val="black"/>
                </a:solidFill>
              </a:rPr>
              <a:t>Vi vill bredda för att </a:t>
            </a:r>
            <a:r>
              <a:rPr lang="sv-SE" sz="1400" i="1" dirty="0">
                <a:solidFill>
                  <a:prstClr val="black"/>
                </a:solidFill>
              </a:rPr>
              <a:t>dra isär motståndarna</a:t>
            </a:r>
            <a:r>
              <a:rPr lang="sv-SE" sz="1400" dirty="0">
                <a:solidFill>
                  <a:prstClr val="black"/>
                </a:solidFill>
              </a:rPr>
              <a:t> och bli </a:t>
            </a:r>
            <a:r>
              <a:rPr lang="sv-SE" sz="1400" i="1" dirty="0">
                <a:solidFill>
                  <a:prstClr val="black"/>
                </a:solidFill>
              </a:rPr>
              <a:t>spelbara</a:t>
            </a:r>
            <a:r>
              <a:rPr lang="sv-SE" sz="1400" dirty="0">
                <a:solidFill>
                  <a:prstClr val="black"/>
                </a:solidFill>
              </a:rPr>
              <a:t>, på motsatt kant skall spelarna </a:t>
            </a:r>
            <a:r>
              <a:rPr lang="sv-SE" sz="1400" i="1" dirty="0">
                <a:solidFill>
                  <a:prstClr val="black"/>
                </a:solidFill>
              </a:rPr>
              <a:t>förbereda sig </a:t>
            </a:r>
            <a:r>
              <a:rPr lang="sv-SE" sz="1400" dirty="0">
                <a:solidFill>
                  <a:prstClr val="black"/>
                </a:solidFill>
              </a:rPr>
              <a:t>för en eventuell vändning</a:t>
            </a:r>
          </a:p>
        </p:txBody>
      </p:sp>
      <p:sp>
        <p:nvSpPr>
          <p:cNvPr id="41" name="Frihandsfigur 40"/>
          <p:cNvSpPr/>
          <p:nvPr/>
        </p:nvSpPr>
        <p:spPr>
          <a:xfrm>
            <a:off x="1878324" y="3126662"/>
            <a:ext cx="160788" cy="238330"/>
          </a:xfrm>
          <a:custGeom>
            <a:avLst/>
            <a:gdLst>
              <a:gd name="connsiteX0" fmla="*/ 160788 w 160788"/>
              <a:gd name="connsiteY0" fmla="*/ 586 h 238330"/>
              <a:gd name="connsiteX1" fmla="*/ 5340 w 160788"/>
              <a:gd name="connsiteY1" fmla="*/ 37162 h 238330"/>
              <a:gd name="connsiteX2" fmla="*/ 51060 w 160788"/>
              <a:gd name="connsiteY2" fmla="*/ 238330 h 238330"/>
            </a:gdLst>
            <a:ahLst/>
            <a:cxnLst>
              <a:cxn ang="0">
                <a:pos x="connsiteX0" y="connsiteY0"/>
              </a:cxn>
              <a:cxn ang="0">
                <a:pos x="connsiteX1" y="connsiteY1"/>
              </a:cxn>
              <a:cxn ang="0">
                <a:pos x="connsiteX2" y="connsiteY2"/>
              </a:cxn>
            </a:cxnLst>
            <a:rect l="l" t="t" r="r" b="b"/>
            <a:pathLst>
              <a:path w="160788" h="238330">
                <a:moveTo>
                  <a:pt x="160788" y="586"/>
                </a:moveTo>
                <a:cubicBezTo>
                  <a:pt x="92208" y="-938"/>
                  <a:pt x="23628" y="-2462"/>
                  <a:pt x="5340" y="37162"/>
                </a:cubicBezTo>
                <a:cubicBezTo>
                  <a:pt x="-12948" y="76786"/>
                  <a:pt x="19056" y="157558"/>
                  <a:pt x="51060" y="238330"/>
                </a:cubicBezTo>
              </a:path>
            </a:pathLst>
          </a:cu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dirty="0">
              <a:solidFill>
                <a:prstClr val="black"/>
              </a:solidFill>
            </a:endParaRPr>
          </a:p>
        </p:txBody>
      </p:sp>
      <p:sp>
        <p:nvSpPr>
          <p:cNvPr id="32" name="Likbent triangel 31"/>
          <p:cNvSpPr/>
          <p:nvPr/>
        </p:nvSpPr>
        <p:spPr>
          <a:xfrm>
            <a:off x="6493900" y="1124744"/>
            <a:ext cx="72008" cy="144016"/>
          </a:xfrm>
          <a:prstGeom prst="triangle">
            <a:avLst/>
          </a:prstGeom>
          <a:scene3d>
            <a:camera prst="orthographicFront">
              <a:rot lat="0" lon="0" rev="5400000"/>
            </a:camera>
            <a:lightRig rig="threePt" dir="t"/>
          </a:scene3d>
        </p:spPr>
        <p:style>
          <a:lnRef idx="1">
            <a:schemeClr val="accent2"/>
          </a:lnRef>
          <a:fillRef idx="3">
            <a:schemeClr val="accent2"/>
          </a:fillRef>
          <a:effectRef idx="2">
            <a:schemeClr val="accent2"/>
          </a:effectRef>
          <a:fontRef idx="minor">
            <a:schemeClr val="lt1"/>
          </a:fontRef>
        </p:style>
        <p:txBody>
          <a:bodyPr rtlCol="0" anchor="ctr"/>
          <a:lstStyle/>
          <a:p>
            <a:pPr algn="ctr"/>
            <a:endParaRPr lang="sv-SE" dirty="0">
              <a:solidFill>
                <a:prstClr val="white"/>
              </a:solidFill>
            </a:endParaRPr>
          </a:p>
        </p:txBody>
      </p:sp>
      <p:sp>
        <p:nvSpPr>
          <p:cNvPr id="33" name="textruta 32"/>
          <p:cNvSpPr txBox="1"/>
          <p:nvPr/>
        </p:nvSpPr>
        <p:spPr>
          <a:xfrm>
            <a:off x="6660232" y="1063769"/>
            <a:ext cx="2304256" cy="861774"/>
          </a:xfrm>
          <a:prstGeom prst="rect">
            <a:avLst/>
          </a:prstGeom>
          <a:noFill/>
        </p:spPr>
        <p:txBody>
          <a:bodyPr wrap="square" rtlCol="0">
            <a:spAutoFit/>
          </a:bodyPr>
          <a:lstStyle/>
          <a:p>
            <a:r>
              <a:rPr lang="sv-SE" sz="1000" dirty="0">
                <a:solidFill>
                  <a:prstClr val="black"/>
                </a:solidFill>
              </a:rPr>
              <a:t>Spelarna intar max bredd och blir spelbara, därifrån skapas nya rörelser. Detta görs för att dra isär motståndarna, tvinga dom att förflytta sig och utnyttja hela planen</a:t>
            </a:r>
          </a:p>
        </p:txBody>
      </p:sp>
    </p:spTree>
    <p:extLst>
      <p:ext uri="{BB962C8B-B14F-4D97-AF65-F5344CB8AC3E}">
        <p14:creationId xmlns:p14="http://schemas.microsoft.com/office/powerpoint/2010/main" val="5988149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265424" y="568425"/>
            <a:ext cx="4896544" cy="307777"/>
          </a:xfrm>
          <a:prstGeom prst="rect">
            <a:avLst/>
          </a:prstGeom>
          <a:noFill/>
        </p:spPr>
        <p:txBody>
          <a:bodyPr wrap="square" rtlCol="0">
            <a:spAutoFit/>
          </a:bodyPr>
          <a:lstStyle/>
          <a:p>
            <a:r>
              <a:rPr lang="sv-SE" sz="1400" dirty="0">
                <a:solidFill>
                  <a:prstClr val="black"/>
                </a:solidFill>
              </a:rPr>
              <a:t>e) Speldjup framåt och hot i djupled</a:t>
            </a:r>
          </a:p>
        </p:txBody>
      </p:sp>
      <p:pic>
        <p:nvPicPr>
          <p:cNvPr id="3" name="Bildobjekt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360" y="1124743"/>
            <a:ext cx="5962650" cy="3724275"/>
          </a:xfrm>
          <a:prstGeom prst="rect">
            <a:avLst/>
          </a:prstGeom>
        </p:spPr>
      </p:pic>
      <p:sp>
        <p:nvSpPr>
          <p:cNvPr id="5" name="4-udd 4"/>
          <p:cNvSpPr/>
          <p:nvPr/>
        </p:nvSpPr>
        <p:spPr>
          <a:xfrm>
            <a:off x="1979712" y="1556792"/>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6" name="4-udd 5"/>
          <p:cNvSpPr/>
          <p:nvPr/>
        </p:nvSpPr>
        <p:spPr>
          <a:xfrm>
            <a:off x="1331640" y="2492896"/>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7" name="4-udd 6"/>
          <p:cNvSpPr/>
          <p:nvPr/>
        </p:nvSpPr>
        <p:spPr>
          <a:xfrm>
            <a:off x="1373298" y="3320540"/>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8" name="4-udd 7"/>
          <p:cNvSpPr/>
          <p:nvPr/>
        </p:nvSpPr>
        <p:spPr>
          <a:xfrm>
            <a:off x="1523410" y="4221088"/>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9" name="4-udd 8"/>
          <p:cNvSpPr/>
          <p:nvPr/>
        </p:nvSpPr>
        <p:spPr>
          <a:xfrm>
            <a:off x="3999017" y="2914873"/>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0" name="4-udd 9"/>
          <p:cNvSpPr/>
          <p:nvPr/>
        </p:nvSpPr>
        <p:spPr>
          <a:xfrm>
            <a:off x="3470674" y="4389170"/>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1" name="4-udd 10"/>
          <p:cNvSpPr/>
          <p:nvPr/>
        </p:nvSpPr>
        <p:spPr>
          <a:xfrm>
            <a:off x="3560684" y="1340768"/>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2" name="4-udd 11"/>
          <p:cNvSpPr/>
          <p:nvPr/>
        </p:nvSpPr>
        <p:spPr>
          <a:xfrm>
            <a:off x="2816362" y="3461392"/>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3" name="4-udd 12"/>
          <p:cNvSpPr/>
          <p:nvPr/>
        </p:nvSpPr>
        <p:spPr>
          <a:xfrm>
            <a:off x="2607888" y="2706330"/>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4" name="Eller 13"/>
          <p:cNvSpPr/>
          <p:nvPr/>
        </p:nvSpPr>
        <p:spPr>
          <a:xfrm>
            <a:off x="3338863" y="1916832"/>
            <a:ext cx="81009" cy="158485"/>
          </a:xfrm>
          <a:prstGeom prst="flowChartOr">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black">
                  <a:lumMod val="85000"/>
                  <a:lumOff val="15000"/>
                </a:prstClr>
              </a:solidFill>
            </a:endParaRPr>
          </a:p>
        </p:txBody>
      </p:sp>
      <p:sp>
        <p:nvSpPr>
          <p:cNvPr id="15" name="Ellips 14"/>
          <p:cNvSpPr/>
          <p:nvPr/>
        </p:nvSpPr>
        <p:spPr>
          <a:xfrm>
            <a:off x="3779912" y="1556792"/>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6" name="Ellips 15"/>
          <p:cNvSpPr/>
          <p:nvPr/>
        </p:nvSpPr>
        <p:spPr>
          <a:xfrm>
            <a:off x="4107450" y="2204864"/>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7" name="Ellips 16"/>
          <p:cNvSpPr/>
          <p:nvPr/>
        </p:nvSpPr>
        <p:spPr>
          <a:xfrm>
            <a:off x="4119875" y="3389384"/>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8" name="Ellips 17"/>
          <p:cNvSpPr/>
          <p:nvPr/>
        </p:nvSpPr>
        <p:spPr>
          <a:xfrm>
            <a:off x="4029865" y="4139952"/>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9" name="Ellips 18"/>
          <p:cNvSpPr/>
          <p:nvPr/>
        </p:nvSpPr>
        <p:spPr>
          <a:xfrm>
            <a:off x="2487283" y="1484784"/>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0" name="Ellips 19"/>
          <p:cNvSpPr/>
          <p:nvPr/>
        </p:nvSpPr>
        <p:spPr>
          <a:xfrm>
            <a:off x="2517878" y="2564904"/>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1" name="Ellips 20"/>
          <p:cNvSpPr/>
          <p:nvPr/>
        </p:nvSpPr>
        <p:spPr>
          <a:xfrm>
            <a:off x="2396073" y="3176524"/>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2" name="Ellips 21"/>
          <p:cNvSpPr/>
          <p:nvPr/>
        </p:nvSpPr>
        <p:spPr>
          <a:xfrm>
            <a:off x="1482873" y="3140968"/>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3" name="Ellips 22"/>
          <p:cNvSpPr/>
          <p:nvPr/>
        </p:nvSpPr>
        <p:spPr>
          <a:xfrm>
            <a:off x="2716148" y="4365104"/>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4" name="Ellips 23"/>
          <p:cNvSpPr/>
          <p:nvPr/>
        </p:nvSpPr>
        <p:spPr>
          <a:xfrm>
            <a:off x="1889702" y="2706036"/>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5" name="4-udd 24"/>
          <p:cNvSpPr/>
          <p:nvPr/>
        </p:nvSpPr>
        <p:spPr>
          <a:xfrm>
            <a:off x="539552" y="2914873"/>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6" name="Ellips 25"/>
          <p:cNvSpPr/>
          <p:nvPr/>
        </p:nvSpPr>
        <p:spPr>
          <a:xfrm>
            <a:off x="5796136" y="2922107"/>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cxnSp>
        <p:nvCxnSpPr>
          <p:cNvPr id="31" name="Rak pil 30"/>
          <p:cNvCxnSpPr/>
          <p:nvPr/>
        </p:nvCxnSpPr>
        <p:spPr>
          <a:xfrm>
            <a:off x="3779912" y="1412776"/>
            <a:ext cx="576064" cy="288032"/>
          </a:xfrm>
          <a:prstGeom prst="straightConnector1">
            <a:avLst/>
          </a:pr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Rak pil 32"/>
          <p:cNvCxnSpPr/>
          <p:nvPr/>
        </p:nvCxnSpPr>
        <p:spPr>
          <a:xfrm flipV="1">
            <a:off x="3470674" y="1916832"/>
            <a:ext cx="885302" cy="7924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textruta 35"/>
          <p:cNvSpPr txBox="1"/>
          <p:nvPr/>
        </p:nvSpPr>
        <p:spPr>
          <a:xfrm>
            <a:off x="249360" y="5013176"/>
            <a:ext cx="5834808" cy="738664"/>
          </a:xfrm>
          <a:prstGeom prst="rect">
            <a:avLst/>
          </a:prstGeom>
          <a:noFill/>
        </p:spPr>
        <p:txBody>
          <a:bodyPr wrap="square" rtlCol="0">
            <a:spAutoFit/>
          </a:bodyPr>
          <a:lstStyle/>
          <a:p>
            <a:r>
              <a:rPr lang="sv-SE" sz="1400" dirty="0">
                <a:solidFill>
                  <a:prstClr val="black"/>
                </a:solidFill>
              </a:rPr>
              <a:t>Nyckelord är </a:t>
            </a:r>
            <a:r>
              <a:rPr lang="sv-SE" sz="1400" i="1" dirty="0">
                <a:solidFill>
                  <a:prstClr val="black"/>
                </a:solidFill>
              </a:rPr>
              <a:t>löpningar</a:t>
            </a:r>
            <a:r>
              <a:rPr lang="sv-SE" sz="1400" dirty="0">
                <a:solidFill>
                  <a:prstClr val="black"/>
                </a:solidFill>
              </a:rPr>
              <a:t> i djupled för att ge bollhållare </a:t>
            </a:r>
            <a:r>
              <a:rPr lang="sv-SE" sz="1400" i="1" dirty="0">
                <a:solidFill>
                  <a:prstClr val="black"/>
                </a:solidFill>
              </a:rPr>
              <a:t>spelalternativ</a:t>
            </a:r>
            <a:r>
              <a:rPr lang="sv-SE" sz="1400" dirty="0">
                <a:solidFill>
                  <a:prstClr val="black"/>
                </a:solidFill>
              </a:rPr>
              <a:t> i djupled. Även den centrala forwarden är ett hot i djupled förutsatt att denne visar med </a:t>
            </a:r>
            <a:r>
              <a:rPr lang="sv-SE" sz="1400" i="1" dirty="0">
                <a:solidFill>
                  <a:prstClr val="black"/>
                </a:solidFill>
              </a:rPr>
              <a:t>kroppsspråk, rörelse eller en löpning </a:t>
            </a:r>
            <a:r>
              <a:rPr lang="sv-SE" sz="1400" dirty="0">
                <a:solidFill>
                  <a:prstClr val="black"/>
                </a:solidFill>
              </a:rPr>
              <a:t>att bollen kan spelas i djupet</a:t>
            </a:r>
          </a:p>
        </p:txBody>
      </p:sp>
      <p:sp>
        <p:nvSpPr>
          <p:cNvPr id="29" name="Likbent triangel 28"/>
          <p:cNvSpPr/>
          <p:nvPr/>
        </p:nvSpPr>
        <p:spPr>
          <a:xfrm>
            <a:off x="6493900" y="1124744"/>
            <a:ext cx="72008" cy="144016"/>
          </a:xfrm>
          <a:prstGeom prst="triangle">
            <a:avLst/>
          </a:prstGeom>
          <a:scene3d>
            <a:camera prst="orthographicFront">
              <a:rot lat="0" lon="0" rev="5400000"/>
            </a:camera>
            <a:lightRig rig="threePt" dir="t"/>
          </a:scene3d>
        </p:spPr>
        <p:style>
          <a:lnRef idx="1">
            <a:schemeClr val="accent2"/>
          </a:lnRef>
          <a:fillRef idx="3">
            <a:schemeClr val="accent2"/>
          </a:fillRef>
          <a:effectRef idx="2">
            <a:schemeClr val="accent2"/>
          </a:effectRef>
          <a:fontRef idx="minor">
            <a:schemeClr val="lt1"/>
          </a:fontRef>
        </p:style>
        <p:txBody>
          <a:bodyPr rtlCol="0" anchor="ctr"/>
          <a:lstStyle/>
          <a:p>
            <a:pPr algn="ctr"/>
            <a:endParaRPr lang="sv-SE" dirty="0">
              <a:solidFill>
                <a:prstClr val="white"/>
              </a:solidFill>
            </a:endParaRPr>
          </a:p>
        </p:txBody>
      </p:sp>
      <p:sp>
        <p:nvSpPr>
          <p:cNvPr id="30" name="textruta 29"/>
          <p:cNvSpPr txBox="1"/>
          <p:nvPr/>
        </p:nvSpPr>
        <p:spPr>
          <a:xfrm>
            <a:off x="6660232" y="1063769"/>
            <a:ext cx="2304256" cy="1323439"/>
          </a:xfrm>
          <a:prstGeom prst="rect">
            <a:avLst/>
          </a:prstGeom>
          <a:noFill/>
        </p:spPr>
        <p:txBody>
          <a:bodyPr wrap="square" rtlCol="0">
            <a:spAutoFit/>
          </a:bodyPr>
          <a:lstStyle/>
          <a:p>
            <a:r>
              <a:rPr lang="sv-SE" sz="1000" dirty="0">
                <a:solidFill>
                  <a:prstClr val="black"/>
                </a:solidFill>
              </a:rPr>
              <a:t>En eller flera spelare tar en löpning i djupled för att ge alternativ framåt. Även vinkeln på kroppen kan vara ett hot i djupled, så möter den centrala forwarden finns inget hot i djupled, vinklas kroppen ner mot mål med ett kroppsspråk som visar att bollen kan spelas framåt utgörs ett hot i djupled</a:t>
            </a:r>
          </a:p>
        </p:txBody>
      </p:sp>
    </p:spTree>
    <p:extLst>
      <p:ext uri="{BB962C8B-B14F-4D97-AF65-F5344CB8AC3E}">
        <p14:creationId xmlns:p14="http://schemas.microsoft.com/office/powerpoint/2010/main" val="1201995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360" y="1124743"/>
            <a:ext cx="5962650" cy="3724275"/>
          </a:xfrm>
          <a:prstGeom prst="rect">
            <a:avLst/>
          </a:prstGeom>
        </p:spPr>
      </p:pic>
      <p:sp>
        <p:nvSpPr>
          <p:cNvPr id="3" name="textruta 2"/>
          <p:cNvSpPr txBox="1"/>
          <p:nvPr/>
        </p:nvSpPr>
        <p:spPr>
          <a:xfrm>
            <a:off x="249360" y="586024"/>
            <a:ext cx="3818584" cy="307777"/>
          </a:xfrm>
          <a:prstGeom prst="rect">
            <a:avLst/>
          </a:prstGeom>
          <a:noFill/>
        </p:spPr>
        <p:txBody>
          <a:bodyPr wrap="square" rtlCol="0">
            <a:spAutoFit/>
          </a:bodyPr>
          <a:lstStyle/>
          <a:p>
            <a:r>
              <a:rPr lang="sv-SE" sz="1400" dirty="0">
                <a:solidFill>
                  <a:prstClr val="black"/>
                </a:solidFill>
              </a:rPr>
              <a:t>f) Spelvändningar</a:t>
            </a:r>
          </a:p>
        </p:txBody>
      </p:sp>
      <p:sp>
        <p:nvSpPr>
          <p:cNvPr id="4" name="4-udd 3"/>
          <p:cNvSpPr/>
          <p:nvPr/>
        </p:nvSpPr>
        <p:spPr>
          <a:xfrm>
            <a:off x="1906311" y="1279072"/>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5" name="4-udd 4"/>
          <p:cNvSpPr/>
          <p:nvPr/>
        </p:nvSpPr>
        <p:spPr>
          <a:xfrm>
            <a:off x="1331640" y="2492896"/>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6" name="4-udd 5"/>
          <p:cNvSpPr/>
          <p:nvPr/>
        </p:nvSpPr>
        <p:spPr>
          <a:xfrm>
            <a:off x="1373298" y="3320540"/>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7" name="4-udd 6"/>
          <p:cNvSpPr/>
          <p:nvPr/>
        </p:nvSpPr>
        <p:spPr>
          <a:xfrm>
            <a:off x="2069722" y="3127690"/>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8" name="4-udd 7"/>
          <p:cNvSpPr/>
          <p:nvPr/>
        </p:nvSpPr>
        <p:spPr>
          <a:xfrm>
            <a:off x="3999017" y="2914873"/>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9" name="4-udd 8"/>
          <p:cNvSpPr/>
          <p:nvPr/>
        </p:nvSpPr>
        <p:spPr>
          <a:xfrm>
            <a:off x="3470674" y="4389170"/>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0" name="4-udd 9"/>
          <p:cNvSpPr/>
          <p:nvPr/>
        </p:nvSpPr>
        <p:spPr>
          <a:xfrm>
            <a:off x="3560684" y="1340768"/>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1" name="4-udd 10"/>
          <p:cNvSpPr/>
          <p:nvPr/>
        </p:nvSpPr>
        <p:spPr>
          <a:xfrm>
            <a:off x="2987824" y="3630552"/>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2" name="4-udd 11"/>
          <p:cNvSpPr/>
          <p:nvPr/>
        </p:nvSpPr>
        <p:spPr>
          <a:xfrm>
            <a:off x="2607888" y="2706330"/>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3" name="Eller 12"/>
          <p:cNvSpPr/>
          <p:nvPr/>
        </p:nvSpPr>
        <p:spPr>
          <a:xfrm>
            <a:off x="1572883" y="4357869"/>
            <a:ext cx="81009" cy="158485"/>
          </a:xfrm>
          <a:prstGeom prst="flowChartOr">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black">
                  <a:lumMod val="85000"/>
                  <a:lumOff val="15000"/>
                </a:prstClr>
              </a:solidFill>
            </a:endParaRPr>
          </a:p>
        </p:txBody>
      </p:sp>
      <p:sp>
        <p:nvSpPr>
          <p:cNvPr id="14" name="Ellips 13"/>
          <p:cNvSpPr/>
          <p:nvPr/>
        </p:nvSpPr>
        <p:spPr>
          <a:xfrm>
            <a:off x="4062445" y="2134024"/>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5" name="Ellips 14"/>
          <p:cNvSpPr/>
          <p:nvPr/>
        </p:nvSpPr>
        <p:spPr>
          <a:xfrm>
            <a:off x="4062445" y="2798538"/>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6" name="Ellips 15"/>
          <p:cNvSpPr/>
          <p:nvPr/>
        </p:nvSpPr>
        <p:spPr>
          <a:xfrm>
            <a:off x="3954012" y="3778876"/>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7" name="Ellips 16"/>
          <p:cNvSpPr/>
          <p:nvPr/>
        </p:nvSpPr>
        <p:spPr>
          <a:xfrm>
            <a:off x="3686548" y="4417671"/>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8" name="Ellips 17"/>
          <p:cNvSpPr/>
          <p:nvPr/>
        </p:nvSpPr>
        <p:spPr>
          <a:xfrm>
            <a:off x="2722927" y="2206032"/>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9" name="Ellips 18"/>
          <p:cNvSpPr/>
          <p:nvPr/>
        </p:nvSpPr>
        <p:spPr>
          <a:xfrm>
            <a:off x="2716148" y="2977970"/>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0" name="Ellips 19"/>
          <p:cNvSpPr/>
          <p:nvPr/>
        </p:nvSpPr>
        <p:spPr>
          <a:xfrm>
            <a:off x="2467230" y="3774568"/>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1" name="Ellips 20"/>
          <p:cNvSpPr/>
          <p:nvPr/>
        </p:nvSpPr>
        <p:spPr>
          <a:xfrm>
            <a:off x="1572883" y="3789040"/>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2" name="Ellips 21"/>
          <p:cNvSpPr/>
          <p:nvPr/>
        </p:nvSpPr>
        <p:spPr>
          <a:xfrm>
            <a:off x="2140744" y="4430239"/>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3" name="Ellips 22"/>
          <p:cNvSpPr/>
          <p:nvPr/>
        </p:nvSpPr>
        <p:spPr>
          <a:xfrm>
            <a:off x="1441199" y="3058889"/>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4" name="4-udd 23"/>
          <p:cNvSpPr/>
          <p:nvPr/>
        </p:nvSpPr>
        <p:spPr>
          <a:xfrm>
            <a:off x="539552" y="2914873"/>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5" name="Ellips 24"/>
          <p:cNvSpPr/>
          <p:nvPr/>
        </p:nvSpPr>
        <p:spPr>
          <a:xfrm>
            <a:off x="5796136" y="2922107"/>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8" name="Frihandsfigur 27"/>
          <p:cNvSpPr/>
          <p:nvPr/>
        </p:nvSpPr>
        <p:spPr>
          <a:xfrm>
            <a:off x="1916954" y="3282696"/>
            <a:ext cx="158734" cy="219456"/>
          </a:xfrm>
          <a:custGeom>
            <a:avLst/>
            <a:gdLst>
              <a:gd name="connsiteX0" fmla="*/ 158734 w 158734"/>
              <a:gd name="connsiteY0" fmla="*/ 0 h 219456"/>
              <a:gd name="connsiteX1" fmla="*/ 3286 w 158734"/>
              <a:gd name="connsiteY1" fmla="*/ 45720 h 219456"/>
              <a:gd name="connsiteX2" fmla="*/ 49006 w 158734"/>
              <a:gd name="connsiteY2" fmla="*/ 219456 h 219456"/>
              <a:gd name="connsiteX3" fmla="*/ 49006 w 158734"/>
              <a:gd name="connsiteY3" fmla="*/ 219456 h 219456"/>
            </a:gdLst>
            <a:ahLst/>
            <a:cxnLst>
              <a:cxn ang="0">
                <a:pos x="connsiteX0" y="connsiteY0"/>
              </a:cxn>
              <a:cxn ang="0">
                <a:pos x="connsiteX1" y="connsiteY1"/>
              </a:cxn>
              <a:cxn ang="0">
                <a:pos x="connsiteX2" y="connsiteY2"/>
              </a:cxn>
              <a:cxn ang="0">
                <a:pos x="connsiteX3" y="connsiteY3"/>
              </a:cxn>
            </a:cxnLst>
            <a:rect l="l" t="t" r="r" b="b"/>
            <a:pathLst>
              <a:path w="158734" h="219456">
                <a:moveTo>
                  <a:pt x="158734" y="0"/>
                </a:moveTo>
                <a:cubicBezTo>
                  <a:pt x="90154" y="4572"/>
                  <a:pt x="21574" y="9144"/>
                  <a:pt x="3286" y="45720"/>
                </a:cubicBezTo>
                <a:cubicBezTo>
                  <a:pt x="-15002" y="82296"/>
                  <a:pt x="49006" y="219456"/>
                  <a:pt x="49006" y="219456"/>
                </a:cubicBezTo>
                <a:lnTo>
                  <a:pt x="49006" y="219456"/>
                </a:lnTo>
              </a:path>
            </a:pathLst>
          </a:cu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dirty="0">
              <a:solidFill>
                <a:prstClr val="black"/>
              </a:solidFill>
            </a:endParaRPr>
          </a:p>
        </p:txBody>
      </p:sp>
      <p:cxnSp>
        <p:nvCxnSpPr>
          <p:cNvPr id="30" name="Rak pil 29"/>
          <p:cNvCxnSpPr/>
          <p:nvPr/>
        </p:nvCxnSpPr>
        <p:spPr>
          <a:xfrm flipV="1">
            <a:off x="1662893" y="3536564"/>
            <a:ext cx="333428" cy="82130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Frihandsfigur 30"/>
          <p:cNvSpPr/>
          <p:nvPr/>
        </p:nvSpPr>
        <p:spPr>
          <a:xfrm>
            <a:off x="2057400" y="3346704"/>
            <a:ext cx="118872" cy="144199"/>
          </a:xfrm>
          <a:custGeom>
            <a:avLst/>
            <a:gdLst>
              <a:gd name="connsiteX0" fmla="*/ 0 w 118872"/>
              <a:gd name="connsiteY0" fmla="*/ 137160 h 144199"/>
              <a:gd name="connsiteX1" fmla="*/ 100584 w 118872"/>
              <a:gd name="connsiteY1" fmla="*/ 137160 h 144199"/>
              <a:gd name="connsiteX2" fmla="*/ 64008 w 118872"/>
              <a:gd name="connsiteY2" fmla="*/ 64008 h 144199"/>
              <a:gd name="connsiteX3" fmla="*/ 118872 w 118872"/>
              <a:gd name="connsiteY3" fmla="*/ 0 h 144199"/>
            </a:gdLst>
            <a:ahLst/>
            <a:cxnLst>
              <a:cxn ang="0">
                <a:pos x="connsiteX0" y="connsiteY0"/>
              </a:cxn>
              <a:cxn ang="0">
                <a:pos x="connsiteX1" y="connsiteY1"/>
              </a:cxn>
              <a:cxn ang="0">
                <a:pos x="connsiteX2" y="connsiteY2"/>
              </a:cxn>
              <a:cxn ang="0">
                <a:pos x="connsiteX3" y="connsiteY3"/>
              </a:cxn>
            </a:cxnLst>
            <a:rect l="l" t="t" r="r" b="b"/>
            <a:pathLst>
              <a:path w="118872" h="144199">
                <a:moveTo>
                  <a:pt x="0" y="137160"/>
                </a:moveTo>
                <a:cubicBezTo>
                  <a:pt x="44958" y="143256"/>
                  <a:pt x="89916" y="149352"/>
                  <a:pt x="100584" y="137160"/>
                </a:cubicBezTo>
                <a:cubicBezTo>
                  <a:pt x="111252" y="124968"/>
                  <a:pt x="60960" y="86868"/>
                  <a:pt x="64008" y="64008"/>
                </a:cubicBezTo>
                <a:cubicBezTo>
                  <a:pt x="67056" y="41148"/>
                  <a:pt x="92964" y="20574"/>
                  <a:pt x="118872" y="0"/>
                </a:cubicBezTo>
              </a:path>
            </a:pathLst>
          </a:cu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dirty="0">
              <a:solidFill>
                <a:prstClr val="black"/>
              </a:solidFill>
            </a:endParaRPr>
          </a:p>
        </p:txBody>
      </p:sp>
      <p:cxnSp>
        <p:nvCxnSpPr>
          <p:cNvPr id="33" name="Rak pil 32"/>
          <p:cNvCxnSpPr/>
          <p:nvPr/>
        </p:nvCxnSpPr>
        <p:spPr>
          <a:xfrm flipV="1">
            <a:off x="2230754" y="1484784"/>
            <a:ext cx="236476" cy="171812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Rak pil 34"/>
          <p:cNvCxnSpPr/>
          <p:nvPr/>
        </p:nvCxnSpPr>
        <p:spPr>
          <a:xfrm>
            <a:off x="2075688" y="1351080"/>
            <a:ext cx="364225"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6" name="textruta 35"/>
          <p:cNvSpPr txBox="1"/>
          <p:nvPr/>
        </p:nvSpPr>
        <p:spPr>
          <a:xfrm>
            <a:off x="249360" y="5085184"/>
            <a:ext cx="5834808" cy="738664"/>
          </a:xfrm>
          <a:prstGeom prst="rect">
            <a:avLst/>
          </a:prstGeom>
          <a:noFill/>
        </p:spPr>
        <p:txBody>
          <a:bodyPr wrap="square" rtlCol="0">
            <a:spAutoFit/>
          </a:bodyPr>
          <a:lstStyle/>
          <a:p>
            <a:r>
              <a:rPr lang="sv-SE" sz="1400" dirty="0">
                <a:solidFill>
                  <a:prstClr val="black"/>
                </a:solidFill>
              </a:rPr>
              <a:t>Nyckelord är </a:t>
            </a:r>
            <a:r>
              <a:rPr lang="sv-SE" sz="1400" i="1" dirty="0">
                <a:solidFill>
                  <a:prstClr val="black"/>
                </a:solidFill>
              </a:rPr>
              <a:t>snabbt bolltempo </a:t>
            </a:r>
            <a:r>
              <a:rPr lang="sv-SE" sz="1400" dirty="0">
                <a:solidFill>
                  <a:prstClr val="black"/>
                </a:solidFill>
              </a:rPr>
              <a:t>i vändningarna för att utnyttja den </a:t>
            </a:r>
            <a:r>
              <a:rPr lang="sv-SE" sz="1400" i="1" dirty="0">
                <a:solidFill>
                  <a:prstClr val="black"/>
                </a:solidFill>
              </a:rPr>
              <a:t>lediga ytan </a:t>
            </a:r>
            <a:r>
              <a:rPr lang="sv-SE" sz="1400" dirty="0">
                <a:solidFill>
                  <a:prstClr val="black"/>
                </a:solidFill>
              </a:rPr>
              <a:t>och för att få </a:t>
            </a:r>
            <a:r>
              <a:rPr lang="sv-SE" sz="1400" i="1" dirty="0">
                <a:solidFill>
                  <a:prstClr val="black"/>
                </a:solidFill>
              </a:rPr>
              <a:t>motståndarna att flytta sig </a:t>
            </a:r>
            <a:r>
              <a:rPr lang="sv-SE" sz="1400" dirty="0">
                <a:solidFill>
                  <a:prstClr val="black"/>
                </a:solidFill>
              </a:rPr>
              <a:t>i sidled, viktigt att </a:t>
            </a:r>
            <a:r>
              <a:rPr lang="sv-SE" sz="1400" i="1" dirty="0">
                <a:solidFill>
                  <a:prstClr val="black"/>
                </a:solidFill>
              </a:rPr>
              <a:t>ta ytan med fart </a:t>
            </a:r>
            <a:r>
              <a:rPr lang="sv-SE" sz="1400" dirty="0">
                <a:solidFill>
                  <a:prstClr val="black"/>
                </a:solidFill>
              </a:rPr>
              <a:t>och </a:t>
            </a:r>
            <a:r>
              <a:rPr lang="sv-SE" sz="1400" i="1" dirty="0">
                <a:solidFill>
                  <a:prstClr val="black"/>
                </a:solidFill>
              </a:rPr>
              <a:t>vända igen </a:t>
            </a:r>
            <a:r>
              <a:rPr lang="sv-SE" sz="1400" dirty="0">
                <a:solidFill>
                  <a:prstClr val="black"/>
                </a:solidFill>
              </a:rPr>
              <a:t>om motståndarna hinner över</a:t>
            </a:r>
          </a:p>
        </p:txBody>
      </p:sp>
      <p:sp>
        <p:nvSpPr>
          <p:cNvPr id="32" name="textruta 31"/>
          <p:cNvSpPr txBox="1"/>
          <p:nvPr/>
        </p:nvSpPr>
        <p:spPr>
          <a:xfrm>
            <a:off x="6660232" y="1063769"/>
            <a:ext cx="2304256" cy="1785104"/>
          </a:xfrm>
          <a:prstGeom prst="rect">
            <a:avLst/>
          </a:prstGeom>
          <a:noFill/>
        </p:spPr>
        <p:txBody>
          <a:bodyPr wrap="square" rtlCol="0">
            <a:spAutoFit/>
          </a:bodyPr>
          <a:lstStyle/>
          <a:p>
            <a:r>
              <a:rPr lang="sv-SE" sz="1000" dirty="0">
                <a:solidFill>
                  <a:prstClr val="black"/>
                </a:solidFill>
              </a:rPr>
              <a:t>Efter en vändning eller att målvakten rullat ut bollen till högerbacken gör sig en mittfältare spelbar genom att möta i vinkel för att öppna upp planen och ta mot bollen framåt åt vänster, därifrån spelas en hård passning ut till vänsterbacken. Taktiskt sätt så kan man vända på spelet en gång långsamt för att locka över motståndarna åt en kant, för att sedan vända med fart och kraft och på så sätt spela sig förbi lagdelar</a:t>
            </a:r>
          </a:p>
        </p:txBody>
      </p:sp>
      <p:sp>
        <p:nvSpPr>
          <p:cNvPr id="34" name="Likbent triangel 33"/>
          <p:cNvSpPr/>
          <p:nvPr/>
        </p:nvSpPr>
        <p:spPr>
          <a:xfrm>
            <a:off x="6493900" y="1124744"/>
            <a:ext cx="72008" cy="144016"/>
          </a:xfrm>
          <a:prstGeom prst="triangle">
            <a:avLst/>
          </a:prstGeom>
          <a:scene3d>
            <a:camera prst="orthographicFront">
              <a:rot lat="0" lon="0" rev="5400000"/>
            </a:camera>
            <a:lightRig rig="threePt" dir="t"/>
          </a:scene3d>
        </p:spPr>
        <p:style>
          <a:lnRef idx="1">
            <a:schemeClr val="accent2"/>
          </a:lnRef>
          <a:fillRef idx="3">
            <a:schemeClr val="accent2"/>
          </a:fillRef>
          <a:effectRef idx="2">
            <a:schemeClr val="accent2"/>
          </a:effectRef>
          <a:fontRef idx="minor">
            <a:schemeClr val="lt1"/>
          </a:fontRef>
        </p:style>
        <p:txBody>
          <a:bodyPr rtlCol="0" anchor="ctr"/>
          <a:lstStyle/>
          <a:p>
            <a:pPr algn="ctr"/>
            <a:endParaRPr lang="sv-SE" dirty="0">
              <a:solidFill>
                <a:prstClr val="white"/>
              </a:solidFill>
            </a:endParaRPr>
          </a:p>
        </p:txBody>
      </p:sp>
    </p:spTree>
    <p:extLst>
      <p:ext uri="{BB962C8B-B14F-4D97-AF65-F5344CB8AC3E}">
        <p14:creationId xmlns:p14="http://schemas.microsoft.com/office/powerpoint/2010/main" val="33192183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249360" y="586024"/>
            <a:ext cx="3818584" cy="307777"/>
          </a:xfrm>
          <a:prstGeom prst="rect">
            <a:avLst/>
          </a:prstGeom>
          <a:noFill/>
        </p:spPr>
        <p:txBody>
          <a:bodyPr wrap="square" rtlCol="0">
            <a:spAutoFit/>
          </a:bodyPr>
          <a:lstStyle/>
          <a:p>
            <a:r>
              <a:rPr lang="sv-SE" sz="1400" dirty="0">
                <a:solidFill>
                  <a:prstClr val="black"/>
                </a:solidFill>
              </a:rPr>
              <a:t>g) Överlapp</a:t>
            </a:r>
          </a:p>
        </p:txBody>
      </p:sp>
      <p:pic>
        <p:nvPicPr>
          <p:cNvPr id="3" name="Bildobjekt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360" y="1124743"/>
            <a:ext cx="5962650" cy="3724275"/>
          </a:xfrm>
          <a:prstGeom prst="rect">
            <a:avLst/>
          </a:prstGeom>
        </p:spPr>
      </p:pic>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360" y="1124743"/>
            <a:ext cx="5962650" cy="3724275"/>
          </a:xfrm>
          <a:prstGeom prst="rect">
            <a:avLst/>
          </a:prstGeom>
        </p:spPr>
      </p:pic>
      <p:sp>
        <p:nvSpPr>
          <p:cNvPr id="5" name="4-udd 4"/>
          <p:cNvSpPr/>
          <p:nvPr/>
        </p:nvSpPr>
        <p:spPr>
          <a:xfrm>
            <a:off x="1906311" y="1279072"/>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6" name="4-udd 5"/>
          <p:cNvSpPr/>
          <p:nvPr/>
        </p:nvSpPr>
        <p:spPr>
          <a:xfrm>
            <a:off x="1331640" y="2492896"/>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7" name="4-udd 6"/>
          <p:cNvSpPr/>
          <p:nvPr/>
        </p:nvSpPr>
        <p:spPr>
          <a:xfrm>
            <a:off x="1373298" y="3320540"/>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8" name="4-udd 7"/>
          <p:cNvSpPr/>
          <p:nvPr/>
        </p:nvSpPr>
        <p:spPr>
          <a:xfrm>
            <a:off x="2069722" y="3127690"/>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9" name="4-udd 8"/>
          <p:cNvSpPr/>
          <p:nvPr/>
        </p:nvSpPr>
        <p:spPr>
          <a:xfrm>
            <a:off x="3999017" y="2914873"/>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0" name="4-udd 9"/>
          <p:cNvSpPr/>
          <p:nvPr/>
        </p:nvSpPr>
        <p:spPr>
          <a:xfrm>
            <a:off x="3470674" y="4389170"/>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1" name="4-udd 10"/>
          <p:cNvSpPr/>
          <p:nvPr/>
        </p:nvSpPr>
        <p:spPr>
          <a:xfrm>
            <a:off x="3560684" y="1340768"/>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2" name="4-udd 11"/>
          <p:cNvSpPr/>
          <p:nvPr/>
        </p:nvSpPr>
        <p:spPr>
          <a:xfrm>
            <a:off x="2987824" y="3630552"/>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3" name="4-udd 12"/>
          <p:cNvSpPr/>
          <p:nvPr/>
        </p:nvSpPr>
        <p:spPr>
          <a:xfrm>
            <a:off x="2607888" y="2706330"/>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4" name="Eller 13"/>
          <p:cNvSpPr/>
          <p:nvPr/>
        </p:nvSpPr>
        <p:spPr>
          <a:xfrm>
            <a:off x="1572883" y="4357869"/>
            <a:ext cx="81009" cy="158485"/>
          </a:xfrm>
          <a:prstGeom prst="flowChartOr">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black">
                  <a:lumMod val="85000"/>
                  <a:lumOff val="15000"/>
                </a:prstClr>
              </a:solidFill>
            </a:endParaRPr>
          </a:p>
        </p:txBody>
      </p:sp>
      <p:sp>
        <p:nvSpPr>
          <p:cNvPr id="15" name="Ellips 14"/>
          <p:cNvSpPr/>
          <p:nvPr/>
        </p:nvSpPr>
        <p:spPr>
          <a:xfrm>
            <a:off x="4062445" y="2134024"/>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6" name="Ellips 15"/>
          <p:cNvSpPr/>
          <p:nvPr/>
        </p:nvSpPr>
        <p:spPr>
          <a:xfrm>
            <a:off x="4062445" y="2798538"/>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7" name="Ellips 16"/>
          <p:cNvSpPr/>
          <p:nvPr/>
        </p:nvSpPr>
        <p:spPr>
          <a:xfrm>
            <a:off x="3954012" y="3778876"/>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8" name="Ellips 17"/>
          <p:cNvSpPr/>
          <p:nvPr/>
        </p:nvSpPr>
        <p:spPr>
          <a:xfrm>
            <a:off x="3686548" y="4417671"/>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9" name="Ellips 18"/>
          <p:cNvSpPr/>
          <p:nvPr/>
        </p:nvSpPr>
        <p:spPr>
          <a:xfrm>
            <a:off x="2722927" y="2206032"/>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0" name="Ellips 19"/>
          <p:cNvSpPr/>
          <p:nvPr/>
        </p:nvSpPr>
        <p:spPr>
          <a:xfrm>
            <a:off x="2716148" y="2977970"/>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1" name="Ellips 20"/>
          <p:cNvSpPr/>
          <p:nvPr/>
        </p:nvSpPr>
        <p:spPr>
          <a:xfrm>
            <a:off x="2467230" y="3774568"/>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2" name="Ellips 21"/>
          <p:cNvSpPr/>
          <p:nvPr/>
        </p:nvSpPr>
        <p:spPr>
          <a:xfrm>
            <a:off x="1572883" y="3789040"/>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3" name="Ellips 22"/>
          <p:cNvSpPr/>
          <p:nvPr/>
        </p:nvSpPr>
        <p:spPr>
          <a:xfrm>
            <a:off x="2140744" y="4430239"/>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4" name="Ellips 23"/>
          <p:cNvSpPr/>
          <p:nvPr/>
        </p:nvSpPr>
        <p:spPr>
          <a:xfrm>
            <a:off x="1441199" y="3058889"/>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5" name="4-udd 24"/>
          <p:cNvSpPr/>
          <p:nvPr/>
        </p:nvSpPr>
        <p:spPr>
          <a:xfrm>
            <a:off x="539552" y="2914873"/>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6" name="Ellips 25"/>
          <p:cNvSpPr/>
          <p:nvPr/>
        </p:nvSpPr>
        <p:spPr>
          <a:xfrm>
            <a:off x="5796136" y="2922107"/>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7" name="Frihandsfigur 26"/>
          <p:cNvSpPr/>
          <p:nvPr/>
        </p:nvSpPr>
        <p:spPr>
          <a:xfrm>
            <a:off x="1916954" y="3282696"/>
            <a:ext cx="158734" cy="219456"/>
          </a:xfrm>
          <a:custGeom>
            <a:avLst/>
            <a:gdLst>
              <a:gd name="connsiteX0" fmla="*/ 158734 w 158734"/>
              <a:gd name="connsiteY0" fmla="*/ 0 h 219456"/>
              <a:gd name="connsiteX1" fmla="*/ 3286 w 158734"/>
              <a:gd name="connsiteY1" fmla="*/ 45720 h 219456"/>
              <a:gd name="connsiteX2" fmla="*/ 49006 w 158734"/>
              <a:gd name="connsiteY2" fmla="*/ 219456 h 219456"/>
              <a:gd name="connsiteX3" fmla="*/ 49006 w 158734"/>
              <a:gd name="connsiteY3" fmla="*/ 219456 h 219456"/>
            </a:gdLst>
            <a:ahLst/>
            <a:cxnLst>
              <a:cxn ang="0">
                <a:pos x="connsiteX0" y="connsiteY0"/>
              </a:cxn>
              <a:cxn ang="0">
                <a:pos x="connsiteX1" y="connsiteY1"/>
              </a:cxn>
              <a:cxn ang="0">
                <a:pos x="connsiteX2" y="connsiteY2"/>
              </a:cxn>
              <a:cxn ang="0">
                <a:pos x="connsiteX3" y="connsiteY3"/>
              </a:cxn>
            </a:cxnLst>
            <a:rect l="l" t="t" r="r" b="b"/>
            <a:pathLst>
              <a:path w="158734" h="219456">
                <a:moveTo>
                  <a:pt x="158734" y="0"/>
                </a:moveTo>
                <a:cubicBezTo>
                  <a:pt x="90154" y="4572"/>
                  <a:pt x="21574" y="9144"/>
                  <a:pt x="3286" y="45720"/>
                </a:cubicBezTo>
                <a:cubicBezTo>
                  <a:pt x="-15002" y="82296"/>
                  <a:pt x="49006" y="219456"/>
                  <a:pt x="49006" y="219456"/>
                </a:cubicBezTo>
                <a:lnTo>
                  <a:pt x="49006" y="219456"/>
                </a:lnTo>
              </a:path>
            </a:pathLst>
          </a:cu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dirty="0">
              <a:solidFill>
                <a:prstClr val="black"/>
              </a:solidFill>
            </a:endParaRPr>
          </a:p>
        </p:txBody>
      </p:sp>
      <p:cxnSp>
        <p:nvCxnSpPr>
          <p:cNvPr id="28" name="Rak pil 27"/>
          <p:cNvCxnSpPr/>
          <p:nvPr/>
        </p:nvCxnSpPr>
        <p:spPr>
          <a:xfrm flipV="1">
            <a:off x="1662893" y="3536564"/>
            <a:ext cx="333428" cy="82130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Frihandsfigur 28"/>
          <p:cNvSpPr/>
          <p:nvPr/>
        </p:nvSpPr>
        <p:spPr>
          <a:xfrm>
            <a:off x="2057400" y="3346704"/>
            <a:ext cx="118872" cy="144199"/>
          </a:xfrm>
          <a:custGeom>
            <a:avLst/>
            <a:gdLst>
              <a:gd name="connsiteX0" fmla="*/ 0 w 118872"/>
              <a:gd name="connsiteY0" fmla="*/ 137160 h 144199"/>
              <a:gd name="connsiteX1" fmla="*/ 100584 w 118872"/>
              <a:gd name="connsiteY1" fmla="*/ 137160 h 144199"/>
              <a:gd name="connsiteX2" fmla="*/ 64008 w 118872"/>
              <a:gd name="connsiteY2" fmla="*/ 64008 h 144199"/>
              <a:gd name="connsiteX3" fmla="*/ 118872 w 118872"/>
              <a:gd name="connsiteY3" fmla="*/ 0 h 144199"/>
            </a:gdLst>
            <a:ahLst/>
            <a:cxnLst>
              <a:cxn ang="0">
                <a:pos x="connsiteX0" y="connsiteY0"/>
              </a:cxn>
              <a:cxn ang="0">
                <a:pos x="connsiteX1" y="connsiteY1"/>
              </a:cxn>
              <a:cxn ang="0">
                <a:pos x="connsiteX2" y="connsiteY2"/>
              </a:cxn>
              <a:cxn ang="0">
                <a:pos x="connsiteX3" y="connsiteY3"/>
              </a:cxn>
            </a:cxnLst>
            <a:rect l="l" t="t" r="r" b="b"/>
            <a:pathLst>
              <a:path w="118872" h="144199">
                <a:moveTo>
                  <a:pt x="0" y="137160"/>
                </a:moveTo>
                <a:cubicBezTo>
                  <a:pt x="44958" y="143256"/>
                  <a:pt x="89916" y="149352"/>
                  <a:pt x="100584" y="137160"/>
                </a:cubicBezTo>
                <a:cubicBezTo>
                  <a:pt x="111252" y="124968"/>
                  <a:pt x="60960" y="86868"/>
                  <a:pt x="64008" y="64008"/>
                </a:cubicBezTo>
                <a:cubicBezTo>
                  <a:pt x="67056" y="41148"/>
                  <a:pt x="92964" y="20574"/>
                  <a:pt x="118872" y="0"/>
                </a:cubicBezTo>
              </a:path>
            </a:pathLst>
          </a:cu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dirty="0">
              <a:solidFill>
                <a:prstClr val="black"/>
              </a:solidFill>
            </a:endParaRPr>
          </a:p>
        </p:txBody>
      </p:sp>
      <p:cxnSp>
        <p:nvCxnSpPr>
          <p:cNvPr id="30" name="Rak pil 29"/>
          <p:cNvCxnSpPr/>
          <p:nvPr/>
        </p:nvCxnSpPr>
        <p:spPr>
          <a:xfrm flipV="1">
            <a:off x="2230754" y="1484784"/>
            <a:ext cx="236476" cy="171812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Rak pil 30"/>
          <p:cNvCxnSpPr/>
          <p:nvPr/>
        </p:nvCxnSpPr>
        <p:spPr>
          <a:xfrm>
            <a:off x="2075688" y="1351080"/>
            <a:ext cx="364225"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3" name="Rak pil 32"/>
          <p:cNvCxnSpPr/>
          <p:nvPr/>
        </p:nvCxnSpPr>
        <p:spPr>
          <a:xfrm>
            <a:off x="2512235" y="1423088"/>
            <a:ext cx="1093454" cy="6169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Frihandsfigur 33"/>
          <p:cNvSpPr/>
          <p:nvPr/>
        </p:nvSpPr>
        <p:spPr>
          <a:xfrm>
            <a:off x="3685032" y="1508760"/>
            <a:ext cx="273974" cy="374904"/>
          </a:xfrm>
          <a:custGeom>
            <a:avLst/>
            <a:gdLst>
              <a:gd name="connsiteX0" fmla="*/ 0 w 273974"/>
              <a:gd name="connsiteY0" fmla="*/ 0 h 374904"/>
              <a:gd name="connsiteX1" fmla="*/ 27432 w 273974"/>
              <a:gd name="connsiteY1" fmla="*/ 100584 h 374904"/>
              <a:gd name="connsiteX2" fmla="*/ 128016 w 273974"/>
              <a:gd name="connsiteY2" fmla="*/ 100584 h 374904"/>
              <a:gd name="connsiteX3" fmla="*/ 109728 w 273974"/>
              <a:gd name="connsiteY3" fmla="*/ 192024 h 374904"/>
              <a:gd name="connsiteX4" fmla="*/ 192024 w 273974"/>
              <a:gd name="connsiteY4" fmla="*/ 192024 h 374904"/>
              <a:gd name="connsiteX5" fmla="*/ 173736 w 273974"/>
              <a:gd name="connsiteY5" fmla="*/ 274320 h 374904"/>
              <a:gd name="connsiteX6" fmla="*/ 265176 w 273974"/>
              <a:gd name="connsiteY6" fmla="*/ 310896 h 374904"/>
              <a:gd name="connsiteX7" fmla="*/ 265176 w 273974"/>
              <a:gd name="connsiteY7" fmla="*/ 374904 h 37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3974" h="374904">
                <a:moveTo>
                  <a:pt x="0" y="0"/>
                </a:moveTo>
                <a:cubicBezTo>
                  <a:pt x="3048" y="41910"/>
                  <a:pt x="6096" y="83820"/>
                  <a:pt x="27432" y="100584"/>
                </a:cubicBezTo>
                <a:cubicBezTo>
                  <a:pt x="48768" y="117348"/>
                  <a:pt x="114300" y="85344"/>
                  <a:pt x="128016" y="100584"/>
                </a:cubicBezTo>
                <a:cubicBezTo>
                  <a:pt x="141732" y="115824"/>
                  <a:pt x="99060" y="176784"/>
                  <a:pt x="109728" y="192024"/>
                </a:cubicBezTo>
                <a:cubicBezTo>
                  <a:pt x="120396" y="207264"/>
                  <a:pt x="181356" y="178308"/>
                  <a:pt x="192024" y="192024"/>
                </a:cubicBezTo>
                <a:cubicBezTo>
                  <a:pt x="202692" y="205740"/>
                  <a:pt x="161544" y="254508"/>
                  <a:pt x="173736" y="274320"/>
                </a:cubicBezTo>
                <a:cubicBezTo>
                  <a:pt x="185928" y="294132"/>
                  <a:pt x="249936" y="294132"/>
                  <a:pt x="265176" y="310896"/>
                </a:cubicBezTo>
                <a:cubicBezTo>
                  <a:pt x="280416" y="327660"/>
                  <a:pt x="272796" y="351282"/>
                  <a:pt x="265176" y="374904"/>
                </a:cubicBezTo>
              </a:path>
            </a:pathLst>
          </a:cu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dirty="0">
              <a:solidFill>
                <a:prstClr val="black"/>
              </a:solidFill>
            </a:endParaRPr>
          </a:p>
        </p:txBody>
      </p:sp>
      <p:sp>
        <p:nvSpPr>
          <p:cNvPr id="35" name="Frihandsfigur 34"/>
          <p:cNvSpPr/>
          <p:nvPr/>
        </p:nvSpPr>
        <p:spPr>
          <a:xfrm>
            <a:off x="2514600" y="1298389"/>
            <a:ext cx="1536192" cy="64067"/>
          </a:xfrm>
          <a:custGeom>
            <a:avLst/>
            <a:gdLst>
              <a:gd name="connsiteX0" fmla="*/ 0 w 1536192"/>
              <a:gd name="connsiteY0" fmla="*/ 54923 h 64067"/>
              <a:gd name="connsiteX1" fmla="*/ 777240 w 1536192"/>
              <a:gd name="connsiteY1" fmla="*/ 59 h 64067"/>
              <a:gd name="connsiteX2" fmla="*/ 1536192 w 1536192"/>
              <a:gd name="connsiteY2" fmla="*/ 64067 h 64067"/>
            </a:gdLst>
            <a:ahLst/>
            <a:cxnLst>
              <a:cxn ang="0">
                <a:pos x="connsiteX0" y="connsiteY0"/>
              </a:cxn>
              <a:cxn ang="0">
                <a:pos x="connsiteX1" y="connsiteY1"/>
              </a:cxn>
              <a:cxn ang="0">
                <a:pos x="connsiteX2" y="connsiteY2"/>
              </a:cxn>
            </a:cxnLst>
            <a:rect l="l" t="t" r="r" b="b"/>
            <a:pathLst>
              <a:path w="1536192" h="64067">
                <a:moveTo>
                  <a:pt x="0" y="54923"/>
                </a:moveTo>
                <a:cubicBezTo>
                  <a:pt x="260604" y="26729"/>
                  <a:pt x="521208" y="-1465"/>
                  <a:pt x="777240" y="59"/>
                </a:cubicBezTo>
                <a:cubicBezTo>
                  <a:pt x="1033272" y="1583"/>
                  <a:pt x="1284732" y="32825"/>
                  <a:pt x="1536192" y="64067"/>
                </a:cubicBezTo>
              </a:path>
            </a:pathLst>
          </a:cu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dirty="0">
              <a:solidFill>
                <a:prstClr val="black"/>
              </a:solidFill>
            </a:endParaRPr>
          </a:p>
        </p:txBody>
      </p:sp>
      <p:cxnSp>
        <p:nvCxnSpPr>
          <p:cNvPr id="37" name="Rak pil 36"/>
          <p:cNvCxnSpPr/>
          <p:nvPr/>
        </p:nvCxnSpPr>
        <p:spPr>
          <a:xfrm flipV="1">
            <a:off x="4044022" y="1508760"/>
            <a:ext cx="311954" cy="3749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textruta 37"/>
          <p:cNvSpPr txBox="1"/>
          <p:nvPr/>
        </p:nvSpPr>
        <p:spPr>
          <a:xfrm>
            <a:off x="249360" y="5085184"/>
            <a:ext cx="5834808" cy="954107"/>
          </a:xfrm>
          <a:prstGeom prst="rect">
            <a:avLst/>
          </a:prstGeom>
          <a:noFill/>
        </p:spPr>
        <p:txBody>
          <a:bodyPr wrap="square" rtlCol="0">
            <a:spAutoFit/>
          </a:bodyPr>
          <a:lstStyle/>
          <a:p>
            <a:r>
              <a:rPr lang="sv-SE" sz="1400" dirty="0">
                <a:solidFill>
                  <a:prstClr val="black"/>
                </a:solidFill>
              </a:rPr>
              <a:t>Nyckelord är att </a:t>
            </a:r>
            <a:r>
              <a:rPr lang="sv-SE" sz="1400" i="1" dirty="0">
                <a:solidFill>
                  <a:prstClr val="black"/>
                </a:solidFill>
              </a:rPr>
              <a:t>driva och utmana </a:t>
            </a:r>
            <a:r>
              <a:rPr lang="sv-SE" sz="1400" dirty="0">
                <a:solidFill>
                  <a:prstClr val="black"/>
                </a:solidFill>
              </a:rPr>
              <a:t>för att </a:t>
            </a:r>
            <a:r>
              <a:rPr lang="sv-SE" sz="1400" i="1" dirty="0">
                <a:solidFill>
                  <a:prstClr val="black"/>
                </a:solidFill>
              </a:rPr>
              <a:t>öppna upp ytan </a:t>
            </a:r>
            <a:r>
              <a:rPr lang="sv-SE" sz="1400" dirty="0">
                <a:solidFill>
                  <a:prstClr val="black"/>
                </a:solidFill>
              </a:rPr>
              <a:t>för den överlappande spelaren, </a:t>
            </a:r>
            <a:r>
              <a:rPr lang="sv-SE" sz="1400" i="1" dirty="0">
                <a:solidFill>
                  <a:prstClr val="black"/>
                </a:solidFill>
              </a:rPr>
              <a:t>passningen bör gå i vinkel framåt</a:t>
            </a:r>
            <a:r>
              <a:rPr lang="sv-SE" sz="1400" dirty="0">
                <a:solidFill>
                  <a:prstClr val="black"/>
                </a:solidFill>
              </a:rPr>
              <a:t>, använd </a:t>
            </a:r>
            <a:r>
              <a:rPr lang="sv-SE" sz="1400" i="1" dirty="0">
                <a:solidFill>
                  <a:prstClr val="black"/>
                </a:solidFill>
              </a:rPr>
              <a:t>fart och kommunikation</a:t>
            </a:r>
            <a:r>
              <a:rPr lang="sv-SE" sz="1400" dirty="0">
                <a:solidFill>
                  <a:prstClr val="black"/>
                </a:solidFill>
              </a:rPr>
              <a:t>. Den utmanande spelaren kan få </a:t>
            </a:r>
            <a:r>
              <a:rPr lang="sv-SE" sz="1400" i="1" dirty="0">
                <a:solidFill>
                  <a:prstClr val="black"/>
                </a:solidFill>
              </a:rPr>
              <a:t>möjlighet att även gå på mål </a:t>
            </a:r>
            <a:r>
              <a:rPr lang="sv-SE" sz="1400" dirty="0">
                <a:solidFill>
                  <a:prstClr val="black"/>
                </a:solidFill>
              </a:rPr>
              <a:t>då backen har två val att ta ställning till</a:t>
            </a:r>
            <a:r>
              <a:rPr lang="sv-SE" sz="1400" i="1" dirty="0">
                <a:solidFill>
                  <a:prstClr val="black"/>
                </a:solidFill>
              </a:rPr>
              <a:t> </a:t>
            </a:r>
          </a:p>
        </p:txBody>
      </p:sp>
      <p:sp>
        <p:nvSpPr>
          <p:cNvPr id="39" name="Likbent triangel 38"/>
          <p:cNvSpPr/>
          <p:nvPr/>
        </p:nvSpPr>
        <p:spPr>
          <a:xfrm>
            <a:off x="6493900" y="1124744"/>
            <a:ext cx="72008" cy="144016"/>
          </a:xfrm>
          <a:prstGeom prst="triangle">
            <a:avLst/>
          </a:prstGeom>
          <a:scene3d>
            <a:camera prst="orthographicFront">
              <a:rot lat="0" lon="0" rev="5400000"/>
            </a:camera>
            <a:lightRig rig="threePt" dir="t"/>
          </a:scene3d>
        </p:spPr>
        <p:style>
          <a:lnRef idx="1">
            <a:schemeClr val="accent2"/>
          </a:lnRef>
          <a:fillRef idx="3">
            <a:schemeClr val="accent2"/>
          </a:fillRef>
          <a:effectRef idx="2">
            <a:schemeClr val="accent2"/>
          </a:effectRef>
          <a:fontRef idx="minor">
            <a:schemeClr val="lt1"/>
          </a:fontRef>
        </p:style>
        <p:txBody>
          <a:bodyPr rtlCol="0" anchor="ctr"/>
          <a:lstStyle/>
          <a:p>
            <a:pPr algn="ctr"/>
            <a:endParaRPr lang="sv-SE" dirty="0">
              <a:solidFill>
                <a:prstClr val="white"/>
              </a:solidFill>
            </a:endParaRPr>
          </a:p>
        </p:txBody>
      </p:sp>
      <p:sp>
        <p:nvSpPr>
          <p:cNvPr id="40" name="textruta 39"/>
          <p:cNvSpPr txBox="1"/>
          <p:nvPr/>
        </p:nvSpPr>
        <p:spPr>
          <a:xfrm>
            <a:off x="6660232" y="1063769"/>
            <a:ext cx="2304256" cy="1631216"/>
          </a:xfrm>
          <a:prstGeom prst="rect">
            <a:avLst/>
          </a:prstGeom>
          <a:noFill/>
        </p:spPr>
        <p:txBody>
          <a:bodyPr wrap="square" rtlCol="0">
            <a:spAutoFit/>
          </a:bodyPr>
          <a:lstStyle/>
          <a:p>
            <a:r>
              <a:rPr lang="sv-SE" sz="1000" dirty="0">
                <a:solidFill>
                  <a:prstClr val="black"/>
                </a:solidFill>
              </a:rPr>
              <a:t>Vänster backen spelar upp den till ytterforwarden som driver in och utmanar motståndarnas högerback, den ytan som skapas utnyttjar vänsterbacken med att löpa på utsidan och signalera för att få bollen, bollen bör spelas i vinkel från motståndaren till medspelaren. Överlappen skapar ofta en osäkerhet hos motståndaren och alternativet att finta dribbla blir bättre för bollhållaren</a:t>
            </a:r>
          </a:p>
        </p:txBody>
      </p:sp>
    </p:spTree>
    <p:extLst>
      <p:ext uri="{BB962C8B-B14F-4D97-AF65-F5344CB8AC3E}">
        <p14:creationId xmlns:p14="http://schemas.microsoft.com/office/powerpoint/2010/main" val="17553685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249360" y="586024"/>
            <a:ext cx="3818584" cy="307777"/>
          </a:xfrm>
          <a:prstGeom prst="rect">
            <a:avLst/>
          </a:prstGeom>
          <a:noFill/>
        </p:spPr>
        <p:txBody>
          <a:bodyPr wrap="square" rtlCol="0">
            <a:spAutoFit/>
          </a:bodyPr>
          <a:lstStyle/>
          <a:p>
            <a:r>
              <a:rPr lang="sv-SE" sz="1400" dirty="0">
                <a:solidFill>
                  <a:prstClr val="black"/>
                </a:solidFill>
              </a:rPr>
              <a:t>h) Väggspel med 2 spelare</a:t>
            </a:r>
          </a:p>
        </p:txBody>
      </p:sp>
      <p:pic>
        <p:nvPicPr>
          <p:cNvPr id="3" name="Bildobjekt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360" y="1124743"/>
            <a:ext cx="5962650" cy="3724275"/>
          </a:xfrm>
          <a:prstGeom prst="rect">
            <a:avLst/>
          </a:prstGeom>
        </p:spPr>
      </p:pic>
      <p:sp>
        <p:nvSpPr>
          <p:cNvPr id="4" name="4-udd 3"/>
          <p:cNvSpPr/>
          <p:nvPr/>
        </p:nvSpPr>
        <p:spPr>
          <a:xfrm>
            <a:off x="1979712" y="1556792"/>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5" name="4-udd 4"/>
          <p:cNvSpPr/>
          <p:nvPr/>
        </p:nvSpPr>
        <p:spPr>
          <a:xfrm>
            <a:off x="1331640" y="2492896"/>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6" name="4-udd 5"/>
          <p:cNvSpPr/>
          <p:nvPr/>
        </p:nvSpPr>
        <p:spPr>
          <a:xfrm>
            <a:off x="1373298" y="3320540"/>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7" name="4-udd 6"/>
          <p:cNvSpPr/>
          <p:nvPr/>
        </p:nvSpPr>
        <p:spPr>
          <a:xfrm>
            <a:off x="1523410" y="4221088"/>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8" name="4-udd 7"/>
          <p:cNvSpPr/>
          <p:nvPr/>
        </p:nvSpPr>
        <p:spPr>
          <a:xfrm>
            <a:off x="4070318" y="2620331"/>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9" name="4-udd 8"/>
          <p:cNvSpPr/>
          <p:nvPr/>
        </p:nvSpPr>
        <p:spPr>
          <a:xfrm>
            <a:off x="3470674" y="4389170"/>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0" name="4-udd 9"/>
          <p:cNvSpPr/>
          <p:nvPr/>
        </p:nvSpPr>
        <p:spPr>
          <a:xfrm>
            <a:off x="3560684" y="1340768"/>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1" name="4-udd 10"/>
          <p:cNvSpPr/>
          <p:nvPr/>
        </p:nvSpPr>
        <p:spPr>
          <a:xfrm>
            <a:off x="2816362" y="3461392"/>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2" name="4-udd 11"/>
          <p:cNvSpPr/>
          <p:nvPr/>
        </p:nvSpPr>
        <p:spPr>
          <a:xfrm>
            <a:off x="2158652" y="2778338"/>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3" name="Eller 12"/>
          <p:cNvSpPr/>
          <p:nvPr/>
        </p:nvSpPr>
        <p:spPr>
          <a:xfrm>
            <a:off x="2906372" y="2613097"/>
            <a:ext cx="81009" cy="158485"/>
          </a:xfrm>
          <a:prstGeom prst="flowChartOr">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black">
                  <a:lumMod val="85000"/>
                  <a:lumOff val="15000"/>
                </a:prstClr>
              </a:solidFill>
            </a:endParaRPr>
          </a:p>
        </p:txBody>
      </p:sp>
      <p:sp>
        <p:nvSpPr>
          <p:cNvPr id="14" name="Ellips 13"/>
          <p:cNvSpPr/>
          <p:nvPr/>
        </p:nvSpPr>
        <p:spPr>
          <a:xfrm>
            <a:off x="3779912" y="1556792"/>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5" name="Ellips 14"/>
          <p:cNvSpPr/>
          <p:nvPr/>
        </p:nvSpPr>
        <p:spPr>
          <a:xfrm>
            <a:off x="4107450" y="2204864"/>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6" name="Ellips 15"/>
          <p:cNvSpPr/>
          <p:nvPr/>
        </p:nvSpPr>
        <p:spPr>
          <a:xfrm>
            <a:off x="4119875" y="3389384"/>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7" name="Ellips 16"/>
          <p:cNvSpPr/>
          <p:nvPr/>
        </p:nvSpPr>
        <p:spPr>
          <a:xfrm>
            <a:off x="4029865" y="4139952"/>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8" name="Ellips 17"/>
          <p:cNvSpPr/>
          <p:nvPr/>
        </p:nvSpPr>
        <p:spPr>
          <a:xfrm>
            <a:off x="2487283" y="1484784"/>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9" name="Ellips 18"/>
          <p:cNvSpPr/>
          <p:nvPr/>
        </p:nvSpPr>
        <p:spPr>
          <a:xfrm>
            <a:off x="2517878" y="2564904"/>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0" name="Ellips 19"/>
          <p:cNvSpPr/>
          <p:nvPr/>
        </p:nvSpPr>
        <p:spPr>
          <a:xfrm>
            <a:off x="2396073" y="3176524"/>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1" name="Ellips 20"/>
          <p:cNvSpPr/>
          <p:nvPr/>
        </p:nvSpPr>
        <p:spPr>
          <a:xfrm>
            <a:off x="1482873" y="3140968"/>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2" name="Ellips 21"/>
          <p:cNvSpPr/>
          <p:nvPr/>
        </p:nvSpPr>
        <p:spPr>
          <a:xfrm>
            <a:off x="2716148" y="4365104"/>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3" name="Ellips 22"/>
          <p:cNvSpPr/>
          <p:nvPr/>
        </p:nvSpPr>
        <p:spPr>
          <a:xfrm>
            <a:off x="1889702" y="2706036"/>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4" name="4-udd 23"/>
          <p:cNvSpPr/>
          <p:nvPr/>
        </p:nvSpPr>
        <p:spPr>
          <a:xfrm>
            <a:off x="539552" y="2914873"/>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5" name="Ellips 24"/>
          <p:cNvSpPr/>
          <p:nvPr/>
        </p:nvSpPr>
        <p:spPr>
          <a:xfrm>
            <a:off x="5796136" y="2922107"/>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8" name="Frihandsfigur 27"/>
          <p:cNvSpPr/>
          <p:nvPr/>
        </p:nvSpPr>
        <p:spPr>
          <a:xfrm>
            <a:off x="3035808" y="2615184"/>
            <a:ext cx="265176" cy="64041"/>
          </a:xfrm>
          <a:custGeom>
            <a:avLst/>
            <a:gdLst>
              <a:gd name="connsiteX0" fmla="*/ 0 w 265176"/>
              <a:gd name="connsiteY0" fmla="*/ 64008 h 64041"/>
              <a:gd name="connsiteX1" fmla="*/ 73152 w 265176"/>
              <a:gd name="connsiteY1" fmla="*/ 0 h 64041"/>
              <a:gd name="connsiteX2" fmla="*/ 128016 w 265176"/>
              <a:gd name="connsiteY2" fmla="*/ 64008 h 64041"/>
              <a:gd name="connsiteX3" fmla="*/ 201168 w 265176"/>
              <a:gd name="connsiteY3" fmla="*/ 9144 h 64041"/>
              <a:gd name="connsiteX4" fmla="*/ 265176 w 265176"/>
              <a:gd name="connsiteY4" fmla="*/ 27432 h 64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 h="64041">
                <a:moveTo>
                  <a:pt x="0" y="64008"/>
                </a:moveTo>
                <a:cubicBezTo>
                  <a:pt x="25908" y="32004"/>
                  <a:pt x="51816" y="0"/>
                  <a:pt x="73152" y="0"/>
                </a:cubicBezTo>
                <a:cubicBezTo>
                  <a:pt x="94488" y="0"/>
                  <a:pt x="106680" y="62484"/>
                  <a:pt x="128016" y="64008"/>
                </a:cubicBezTo>
                <a:cubicBezTo>
                  <a:pt x="149352" y="65532"/>
                  <a:pt x="178308" y="15240"/>
                  <a:pt x="201168" y="9144"/>
                </a:cubicBezTo>
                <a:cubicBezTo>
                  <a:pt x="224028" y="3048"/>
                  <a:pt x="244602" y="15240"/>
                  <a:pt x="265176" y="27432"/>
                </a:cubicBezTo>
              </a:path>
            </a:pathLst>
          </a:cu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dirty="0">
              <a:solidFill>
                <a:prstClr val="black"/>
              </a:solidFill>
            </a:endParaRPr>
          </a:p>
        </p:txBody>
      </p:sp>
      <p:cxnSp>
        <p:nvCxnSpPr>
          <p:cNvPr id="30" name="Rak pil 29"/>
          <p:cNvCxnSpPr/>
          <p:nvPr/>
        </p:nvCxnSpPr>
        <p:spPr>
          <a:xfrm flipV="1">
            <a:off x="3300984" y="2546191"/>
            <a:ext cx="728881" cy="1010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Frihandsfigur 30"/>
          <p:cNvSpPr/>
          <p:nvPr/>
        </p:nvSpPr>
        <p:spPr>
          <a:xfrm>
            <a:off x="4032504" y="2468054"/>
            <a:ext cx="205854" cy="156274"/>
          </a:xfrm>
          <a:custGeom>
            <a:avLst/>
            <a:gdLst>
              <a:gd name="connsiteX0" fmla="*/ 155448 w 205854"/>
              <a:gd name="connsiteY0" fmla="*/ 156274 h 156274"/>
              <a:gd name="connsiteX1" fmla="*/ 201168 w 205854"/>
              <a:gd name="connsiteY1" fmla="*/ 28258 h 156274"/>
              <a:gd name="connsiteX2" fmla="*/ 54864 w 205854"/>
              <a:gd name="connsiteY2" fmla="*/ 826 h 156274"/>
              <a:gd name="connsiteX3" fmla="*/ 0 w 205854"/>
              <a:gd name="connsiteY3" fmla="*/ 46546 h 156274"/>
            </a:gdLst>
            <a:ahLst/>
            <a:cxnLst>
              <a:cxn ang="0">
                <a:pos x="connsiteX0" y="connsiteY0"/>
              </a:cxn>
              <a:cxn ang="0">
                <a:pos x="connsiteX1" y="connsiteY1"/>
              </a:cxn>
              <a:cxn ang="0">
                <a:pos x="connsiteX2" y="connsiteY2"/>
              </a:cxn>
              <a:cxn ang="0">
                <a:pos x="connsiteX3" y="connsiteY3"/>
              </a:cxn>
            </a:cxnLst>
            <a:rect l="l" t="t" r="r" b="b"/>
            <a:pathLst>
              <a:path w="205854" h="156274">
                <a:moveTo>
                  <a:pt x="155448" y="156274"/>
                </a:moveTo>
                <a:cubicBezTo>
                  <a:pt x="186690" y="105220"/>
                  <a:pt x="217932" y="54166"/>
                  <a:pt x="201168" y="28258"/>
                </a:cubicBezTo>
                <a:cubicBezTo>
                  <a:pt x="184404" y="2350"/>
                  <a:pt x="88392" y="-2222"/>
                  <a:pt x="54864" y="826"/>
                </a:cubicBezTo>
                <a:cubicBezTo>
                  <a:pt x="21336" y="3874"/>
                  <a:pt x="10668" y="25210"/>
                  <a:pt x="0" y="46546"/>
                </a:cubicBezTo>
              </a:path>
            </a:pathLst>
          </a:cu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dirty="0">
              <a:solidFill>
                <a:prstClr val="black"/>
              </a:solidFill>
            </a:endParaRPr>
          </a:p>
        </p:txBody>
      </p:sp>
      <p:cxnSp>
        <p:nvCxnSpPr>
          <p:cNvPr id="34" name="Rak pil 33"/>
          <p:cNvCxnSpPr/>
          <p:nvPr/>
        </p:nvCxnSpPr>
        <p:spPr>
          <a:xfrm>
            <a:off x="4067944" y="2546191"/>
            <a:ext cx="288032" cy="16272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Rak pil 36"/>
          <p:cNvCxnSpPr/>
          <p:nvPr/>
        </p:nvCxnSpPr>
        <p:spPr>
          <a:xfrm>
            <a:off x="3300984" y="2692339"/>
            <a:ext cx="1054992" cy="157713"/>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9" name="textruta 38"/>
          <p:cNvSpPr txBox="1"/>
          <p:nvPr/>
        </p:nvSpPr>
        <p:spPr>
          <a:xfrm>
            <a:off x="249360" y="5085184"/>
            <a:ext cx="5834808" cy="954107"/>
          </a:xfrm>
          <a:prstGeom prst="rect">
            <a:avLst/>
          </a:prstGeom>
          <a:noFill/>
        </p:spPr>
        <p:txBody>
          <a:bodyPr wrap="square" rtlCol="0">
            <a:spAutoFit/>
          </a:bodyPr>
          <a:lstStyle/>
          <a:p>
            <a:r>
              <a:rPr lang="sv-SE" sz="1400" dirty="0">
                <a:solidFill>
                  <a:prstClr val="black"/>
                </a:solidFill>
              </a:rPr>
              <a:t>Nyckelord är </a:t>
            </a:r>
            <a:r>
              <a:rPr lang="sv-SE" sz="1400" i="1" dirty="0">
                <a:solidFill>
                  <a:prstClr val="black"/>
                </a:solidFill>
              </a:rPr>
              <a:t>avledande rörelse </a:t>
            </a:r>
            <a:r>
              <a:rPr lang="sv-SE" sz="1400" dirty="0">
                <a:solidFill>
                  <a:prstClr val="black"/>
                </a:solidFill>
              </a:rPr>
              <a:t>och spel på </a:t>
            </a:r>
            <a:r>
              <a:rPr lang="sv-SE" sz="1400" i="1" dirty="0">
                <a:solidFill>
                  <a:prstClr val="black"/>
                </a:solidFill>
              </a:rPr>
              <a:t>bortre fot</a:t>
            </a:r>
            <a:r>
              <a:rPr lang="sv-SE" sz="1400" dirty="0">
                <a:solidFill>
                  <a:prstClr val="black"/>
                </a:solidFill>
              </a:rPr>
              <a:t>, väggpassningen kan vara på </a:t>
            </a:r>
            <a:r>
              <a:rPr lang="sv-SE" sz="1400" i="1" dirty="0">
                <a:solidFill>
                  <a:prstClr val="black"/>
                </a:solidFill>
              </a:rPr>
              <a:t>djupet</a:t>
            </a:r>
            <a:r>
              <a:rPr lang="sv-SE" sz="1400" dirty="0">
                <a:solidFill>
                  <a:prstClr val="black"/>
                </a:solidFill>
              </a:rPr>
              <a:t> eller upp </a:t>
            </a:r>
            <a:r>
              <a:rPr lang="sv-SE" sz="1400" i="1" dirty="0">
                <a:solidFill>
                  <a:prstClr val="black"/>
                </a:solidFill>
              </a:rPr>
              <a:t>mot spelaren</a:t>
            </a:r>
            <a:r>
              <a:rPr lang="sv-SE" sz="1400" dirty="0">
                <a:solidFill>
                  <a:prstClr val="black"/>
                </a:solidFill>
              </a:rPr>
              <a:t> i fart. Viktigt att väggen </a:t>
            </a:r>
            <a:r>
              <a:rPr lang="sv-SE" sz="1400" i="1" dirty="0">
                <a:solidFill>
                  <a:prstClr val="black"/>
                </a:solidFill>
              </a:rPr>
              <a:t>skyddar bollen </a:t>
            </a:r>
            <a:r>
              <a:rPr lang="sv-SE" sz="1400" dirty="0">
                <a:solidFill>
                  <a:prstClr val="black"/>
                </a:solidFill>
              </a:rPr>
              <a:t>och mottagaren </a:t>
            </a:r>
            <a:r>
              <a:rPr lang="sv-SE" sz="1400" i="1" dirty="0">
                <a:solidFill>
                  <a:prstClr val="black"/>
                </a:solidFill>
              </a:rPr>
              <a:t>tempoväxlar och utnyttjar farten. Timing</a:t>
            </a:r>
            <a:r>
              <a:rPr lang="sv-SE" sz="1400" dirty="0">
                <a:solidFill>
                  <a:prstClr val="black"/>
                </a:solidFill>
              </a:rPr>
              <a:t> i rörelserna är viktigt</a:t>
            </a:r>
            <a:endParaRPr lang="sv-SE" sz="1400" i="1" dirty="0">
              <a:solidFill>
                <a:prstClr val="black"/>
              </a:solidFill>
            </a:endParaRPr>
          </a:p>
        </p:txBody>
      </p:sp>
      <p:sp>
        <p:nvSpPr>
          <p:cNvPr id="32" name="Likbent triangel 31"/>
          <p:cNvSpPr/>
          <p:nvPr/>
        </p:nvSpPr>
        <p:spPr>
          <a:xfrm>
            <a:off x="6493900" y="1124744"/>
            <a:ext cx="72008" cy="144016"/>
          </a:xfrm>
          <a:prstGeom prst="triangle">
            <a:avLst/>
          </a:prstGeom>
          <a:scene3d>
            <a:camera prst="orthographicFront">
              <a:rot lat="0" lon="0" rev="5400000"/>
            </a:camera>
            <a:lightRig rig="threePt" dir="t"/>
          </a:scene3d>
        </p:spPr>
        <p:style>
          <a:lnRef idx="1">
            <a:schemeClr val="accent2"/>
          </a:lnRef>
          <a:fillRef idx="3">
            <a:schemeClr val="accent2"/>
          </a:fillRef>
          <a:effectRef idx="2">
            <a:schemeClr val="accent2"/>
          </a:effectRef>
          <a:fontRef idx="minor">
            <a:schemeClr val="lt1"/>
          </a:fontRef>
        </p:style>
        <p:txBody>
          <a:bodyPr rtlCol="0" anchor="ctr"/>
          <a:lstStyle/>
          <a:p>
            <a:pPr algn="ctr"/>
            <a:endParaRPr lang="sv-SE" dirty="0">
              <a:solidFill>
                <a:prstClr val="white"/>
              </a:solidFill>
            </a:endParaRPr>
          </a:p>
        </p:txBody>
      </p:sp>
      <p:sp>
        <p:nvSpPr>
          <p:cNvPr id="33" name="textruta 32"/>
          <p:cNvSpPr txBox="1"/>
          <p:nvPr/>
        </p:nvSpPr>
        <p:spPr>
          <a:xfrm>
            <a:off x="6660232" y="1063769"/>
            <a:ext cx="2304256" cy="1323439"/>
          </a:xfrm>
          <a:prstGeom prst="rect">
            <a:avLst/>
          </a:prstGeom>
          <a:noFill/>
        </p:spPr>
        <p:txBody>
          <a:bodyPr wrap="square" rtlCol="0">
            <a:spAutoFit/>
          </a:bodyPr>
          <a:lstStyle/>
          <a:p>
            <a:r>
              <a:rPr lang="sv-SE" sz="1000" dirty="0">
                <a:solidFill>
                  <a:prstClr val="black"/>
                </a:solidFill>
              </a:rPr>
              <a:t>Bollhållaren kommer drivande mot forward och denna gör med avledande rörelser sig spelbar i vinkel och med kroppen till hälften vinklad. Bollhållaren spelar en maskerad passning till foten längst från motståndaren för att sen tempoväxla till hög fart i djupled, bollen skarvas eller passas ner i djupled på ytan</a:t>
            </a:r>
          </a:p>
        </p:txBody>
      </p:sp>
    </p:spTree>
    <p:extLst>
      <p:ext uri="{BB962C8B-B14F-4D97-AF65-F5344CB8AC3E}">
        <p14:creationId xmlns:p14="http://schemas.microsoft.com/office/powerpoint/2010/main" val="18172076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360" y="1124743"/>
            <a:ext cx="5962650" cy="3724275"/>
          </a:xfrm>
          <a:prstGeom prst="rect">
            <a:avLst/>
          </a:prstGeom>
        </p:spPr>
      </p:pic>
      <p:sp>
        <p:nvSpPr>
          <p:cNvPr id="3" name="4-udd 2"/>
          <p:cNvSpPr/>
          <p:nvPr/>
        </p:nvSpPr>
        <p:spPr>
          <a:xfrm>
            <a:off x="1979712" y="1556792"/>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4" name="4-udd 3"/>
          <p:cNvSpPr/>
          <p:nvPr/>
        </p:nvSpPr>
        <p:spPr>
          <a:xfrm>
            <a:off x="1331640" y="2492896"/>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5" name="4-udd 4"/>
          <p:cNvSpPr/>
          <p:nvPr/>
        </p:nvSpPr>
        <p:spPr>
          <a:xfrm>
            <a:off x="1373298" y="3320540"/>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6" name="4-udd 5"/>
          <p:cNvSpPr/>
          <p:nvPr/>
        </p:nvSpPr>
        <p:spPr>
          <a:xfrm>
            <a:off x="1523410" y="4221088"/>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7" name="4-udd 6"/>
          <p:cNvSpPr/>
          <p:nvPr/>
        </p:nvSpPr>
        <p:spPr>
          <a:xfrm>
            <a:off x="4070318" y="2620331"/>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8" name="4-udd 7"/>
          <p:cNvSpPr/>
          <p:nvPr/>
        </p:nvSpPr>
        <p:spPr>
          <a:xfrm>
            <a:off x="3470674" y="4389170"/>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9" name="4-udd 8"/>
          <p:cNvSpPr/>
          <p:nvPr/>
        </p:nvSpPr>
        <p:spPr>
          <a:xfrm>
            <a:off x="3560684" y="1340768"/>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0" name="4-udd 9"/>
          <p:cNvSpPr/>
          <p:nvPr/>
        </p:nvSpPr>
        <p:spPr>
          <a:xfrm>
            <a:off x="2816362" y="3461392"/>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1" name="4-udd 10"/>
          <p:cNvSpPr/>
          <p:nvPr/>
        </p:nvSpPr>
        <p:spPr>
          <a:xfrm>
            <a:off x="2158652" y="2778338"/>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2" name="Eller 11"/>
          <p:cNvSpPr/>
          <p:nvPr/>
        </p:nvSpPr>
        <p:spPr>
          <a:xfrm>
            <a:off x="2906372" y="2613097"/>
            <a:ext cx="81009" cy="158485"/>
          </a:xfrm>
          <a:prstGeom prst="flowChartOr">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black">
                  <a:lumMod val="85000"/>
                  <a:lumOff val="15000"/>
                </a:prstClr>
              </a:solidFill>
            </a:endParaRPr>
          </a:p>
        </p:txBody>
      </p:sp>
      <p:sp>
        <p:nvSpPr>
          <p:cNvPr id="13" name="Ellips 12"/>
          <p:cNvSpPr/>
          <p:nvPr/>
        </p:nvSpPr>
        <p:spPr>
          <a:xfrm>
            <a:off x="3779912" y="1556792"/>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4" name="Ellips 13"/>
          <p:cNvSpPr/>
          <p:nvPr/>
        </p:nvSpPr>
        <p:spPr>
          <a:xfrm>
            <a:off x="4107450" y="2204864"/>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5" name="Ellips 14"/>
          <p:cNvSpPr/>
          <p:nvPr/>
        </p:nvSpPr>
        <p:spPr>
          <a:xfrm>
            <a:off x="4119875" y="3389384"/>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6" name="Ellips 15"/>
          <p:cNvSpPr/>
          <p:nvPr/>
        </p:nvSpPr>
        <p:spPr>
          <a:xfrm>
            <a:off x="4029865" y="4139952"/>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7" name="Ellips 16"/>
          <p:cNvSpPr/>
          <p:nvPr/>
        </p:nvSpPr>
        <p:spPr>
          <a:xfrm>
            <a:off x="2487283" y="1484784"/>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8" name="Ellips 17"/>
          <p:cNvSpPr/>
          <p:nvPr/>
        </p:nvSpPr>
        <p:spPr>
          <a:xfrm>
            <a:off x="2517878" y="2564904"/>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9" name="Ellips 18"/>
          <p:cNvSpPr/>
          <p:nvPr/>
        </p:nvSpPr>
        <p:spPr>
          <a:xfrm>
            <a:off x="2396073" y="3176524"/>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0" name="Ellips 19"/>
          <p:cNvSpPr/>
          <p:nvPr/>
        </p:nvSpPr>
        <p:spPr>
          <a:xfrm>
            <a:off x="1482873" y="3140968"/>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1" name="Ellips 20"/>
          <p:cNvSpPr/>
          <p:nvPr/>
        </p:nvSpPr>
        <p:spPr>
          <a:xfrm>
            <a:off x="2716148" y="4365104"/>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2" name="Ellips 21"/>
          <p:cNvSpPr/>
          <p:nvPr/>
        </p:nvSpPr>
        <p:spPr>
          <a:xfrm>
            <a:off x="1889702" y="2706036"/>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3" name="4-udd 22"/>
          <p:cNvSpPr/>
          <p:nvPr/>
        </p:nvSpPr>
        <p:spPr>
          <a:xfrm>
            <a:off x="539552" y="2914873"/>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4" name="Ellips 23"/>
          <p:cNvSpPr/>
          <p:nvPr/>
        </p:nvSpPr>
        <p:spPr>
          <a:xfrm>
            <a:off x="5796136" y="2922107"/>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5" name="Frihandsfigur 24"/>
          <p:cNvSpPr/>
          <p:nvPr/>
        </p:nvSpPr>
        <p:spPr>
          <a:xfrm>
            <a:off x="3035808" y="2615184"/>
            <a:ext cx="265176" cy="64041"/>
          </a:xfrm>
          <a:custGeom>
            <a:avLst/>
            <a:gdLst>
              <a:gd name="connsiteX0" fmla="*/ 0 w 265176"/>
              <a:gd name="connsiteY0" fmla="*/ 64008 h 64041"/>
              <a:gd name="connsiteX1" fmla="*/ 73152 w 265176"/>
              <a:gd name="connsiteY1" fmla="*/ 0 h 64041"/>
              <a:gd name="connsiteX2" fmla="*/ 128016 w 265176"/>
              <a:gd name="connsiteY2" fmla="*/ 64008 h 64041"/>
              <a:gd name="connsiteX3" fmla="*/ 201168 w 265176"/>
              <a:gd name="connsiteY3" fmla="*/ 9144 h 64041"/>
              <a:gd name="connsiteX4" fmla="*/ 265176 w 265176"/>
              <a:gd name="connsiteY4" fmla="*/ 27432 h 64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 h="64041">
                <a:moveTo>
                  <a:pt x="0" y="64008"/>
                </a:moveTo>
                <a:cubicBezTo>
                  <a:pt x="25908" y="32004"/>
                  <a:pt x="51816" y="0"/>
                  <a:pt x="73152" y="0"/>
                </a:cubicBezTo>
                <a:cubicBezTo>
                  <a:pt x="94488" y="0"/>
                  <a:pt x="106680" y="62484"/>
                  <a:pt x="128016" y="64008"/>
                </a:cubicBezTo>
                <a:cubicBezTo>
                  <a:pt x="149352" y="65532"/>
                  <a:pt x="178308" y="15240"/>
                  <a:pt x="201168" y="9144"/>
                </a:cubicBezTo>
                <a:cubicBezTo>
                  <a:pt x="224028" y="3048"/>
                  <a:pt x="244602" y="15240"/>
                  <a:pt x="265176" y="27432"/>
                </a:cubicBezTo>
              </a:path>
            </a:pathLst>
          </a:cu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dirty="0">
              <a:solidFill>
                <a:prstClr val="black"/>
              </a:solidFill>
            </a:endParaRPr>
          </a:p>
        </p:txBody>
      </p:sp>
      <p:cxnSp>
        <p:nvCxnSpPr>
          <p:cNvPr id="26" name="Rak pil 25"/>
          <p:cNvCxnSpPr/>
          <p:nvPr/>
        </p:nvCxnSpPr>
        <p:spPr>
          <a:xfrm flipV="1">
            <a:off x="3300984" y="2546191"/>
            <a:ext cx="728881" cy="1010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Frihandsfigur 26"/>
          <p:cNvSpPr/>
          <p:nvPr/>
        </p:nvSpPr>
        <p:spPr>
          <a:xfrm>
            <a:off x="4032504" y="2468054"/>
            <a:ext cx="205854" cy="156274"/>
          </a:xfrm>
          <a:custGeom>
            <a:avLst/>
            <a:gdLst>
              <a:gd name="connsiteX0" fmla="*/ 155448 w 205854"/>
              <a:gd name="connsiteY0" fmla="*/ 156274 h 156274"/>
              <a:gd name="connsiteX1" fmla="*/ 201168 w 205854"/>
              <a:gd name="connsiteY1" fmla="*/ 28258 h 156274"/>
              <a:gd name="connsiteX2" fmla="*/ 54864 w 205854"/>
              <a:gd name="connsiteY2" fmla="*/ 826 h 156274"/>
              <a:gd name="connsiteX3" fmla="*/ 0 w 205854"/>
              <a:gd name="connsiteY3" fmla="*/ 46546 h 156274"/>
            </a:gdLst>
            <a:ahLst/>
            <a:cxnLst>
              <a:cxn ang="0">
                <a:pos x="connsiteX0" y="connsiteY0"/>
              </a:cxn>
              <a:cxn ang="0">
                <a:pos x="connsiteX1" y="connsiteY1"/>
              </a:cxn>
              <a:cxn ang="0">
                <a:pos x="connsiteX2" y="connsiteY2"/>
              </a:cxn>
              <a:cxn ang="0">
                <a:pos x="connsiteX3" y="connsiteY3"/>
              </a:cxn>
            </a:cxnLst>
            <a:rect l="l" t="t" r="r" b="b"/>
            <a:pathLst>
              <a:path w="205854" h="156274">
                <a:moveTo>
                  <a:pt x="155448" y="156274"/>
                </a:moveTo>
                <a:cubicBezTo>
                  <a:pt x="186690" y="105220"/>
                  <a:pt x="217932" y="54166"/>
                  <a:pt x="201168" y="28258"/>
                </a:cubicBezTo>
                <a:cubicBezTo>
                  <a:pt x="184404" y="2350"/>
                  <a:pt x="88392" y="-2222"/>
                  <a:pt x="54864" y="826"/>
                </a:cubicBezTo>
                <a:cubicBezTo>
                  <a:pt x="21336" y="3874"/>
                  <a:pt x="10668" y="25210"/>
                  <a:pt x="0" y="46546"/>
                </a:cubicBezTo>
              </a:path>
            </a:pathLst>
          </a:cu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dirty="0">
              <a:solidFill>
                <a:prstClr val="black"/>
              </a:solidFill>
            </a:endParaRPr>
          </a:p>
        </p:txBody>
      </p:sp>
      <p:cxnSp>
        <p:nvCxnSpPr>
          <p:cNvPr id="31" name="Rak pil 30"/>
          <p:cNvCxnSpPr/>
          <p:nvPr/>
        </p:nvCxnSpPr>
        <p:spPr>
          <a:xfrm flipH="1">
            <a:off x="3035808" y="2615184"/>
            <a:ext cx="888120" cy="7773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Frihandsfigur 31"/>
          <p:cNvSpPr/>
          <p:nvPr/>
        </p:nvSpPr>
        <p:spPr>
          <a:xfrm>
            <a:off x="3630168" y="3931920"/>
            <a:ext cx="621792" cy="513890"/>
          </a:xfrm>
          <a:custGeom>
            <a:avLst/>
            <a:gdLst>
              <a:gd name="connsiteX0" fmla="*/ 0 w 621792"/>
              <a:gd name="connsiteY0" fmla="*/ 512064 h 513890"/>
              <a:gd name="connsiteX1" fmla="*/ 219456 w 621792"/>
              <a:gd name="connsiteY1" fmla="*/ 457200 h 513890"/>
              <a:gd name="connsiteX2" fmla="*/ 237744 w 621792"/>
              <a:gd name="connsiteY2" fmla="*/ 137160 h 513890"/>
              <a:gd name="connsiteX3" fmla="*/ 621792 w 621792"/>
              <a:gd name="connsiteY3" fmla="*/ 0 h 513890"/>
            </a:gdLst>
            <a:ahLst/>
            <a:cxnLst>
              <a:cxn ang="0">
                <a:pos x="connsiteX0" y="connsiteY0"/>
              </a:cxn>
              <a:cxn ang="0">
                <a:pos x="connsiteX1" y="connsiteY1"/>
              </a:cxn>
              <a:cxn ang="0">
                <a:pos x="connsiteX2" y="connsiteY2"/>
              </a:cxn>
              <a:cxn ang="0">
                <a:pos x="connsiteX3" y="connsiteY3"/>
              </a:cxn>
            </a:cxnLst>
            <a:rect l="l" t="t" r="r" b="b"/>
            <a:pathLst>
              <a:path w="621792" h="513890">
                <a:moveTo>
                  <a:pt x="0" y="512064"/>
                </a:moveTo>
                <a:cubicBezTo>
                  <a:pt x="89916" y="515874"/>
                  <a:pt x="179832" y="519684"/>
                  <a:pt x="219456" y="457200"/>
                </a:cubicBezTo>
                <a:cubicBezTo>
                  <a:pt x="259080" y="394716"/>
                  <a:pt x="170688" y="213360"/>
                  <a:pt x="237744" y="137160"/>
                </a:cubicBezTo>
                <a:cubicBezTo>
                  <a:pt x="304800" y="60960"/>
                  <a:pt x="463296" y="30480"/>
                  <a:pt x="621792" y="0"/>
                </a:cubicBezTo>
              </a:path>
            </a:pathLst>
          </a:custGeom>
          <a:noFill/>
          <a:ln w="12700">
            <a:solidFill>
              <a:schemeClr val="tx1"/>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cxnSp>
        <p:nvCxnSpPr>
          <p:cNvPr id="34" name="Rak pil 33"/>
          <p:cNvCxnSpPr/>
          <p:nvPr/>
        </p:nvCxnSpPr>
        <p:spPr>
          <a:xfrm>
            <a:off x="2946876" y="3533400"/>
            <a:ext cx="1263009" cy="2199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ruta 36"/>
          <p:cNvSpPr txBox="1"/>
          <p:nvPr/>
        </p:nvSpPr>
        <p:spPr>
          <a:xfrm>
            <a:off x="249360" y="586024"/>
            <a:ext cx="3818584" cy="307777"/>
          </a:xfrm>
          <a:prstGeom prst="rect">
            <a:avLst/>
          </a:prstGeom>
          <a:noFill/>
        </p:spPr>
        <p:txBody>
          <a:bodyPr wrap="square" rtlCol="0">
            <a:spAutoFit/>
          </a:bodyPr>
          <a:lstStyle/>
          <a:p>
            <a:r>
              <a:rPr lang="sv-SE" sz="1400" dirty="0">
                <a:solidFill>
                  <a:prstClr val="black"/>
                </a:solidFill>
              </a:rPr>
              <a:t>i)Kombinationsspel men flera spelare</a:t>
            </a:r>
          </a:p>
        </p:txBody>
      </p:sp>
      <p:sp>
        <p:nvSpPr>
          <p:cNvPr id="38" name="textruta 37"/>
          <p:cNvSpPr txBox="1"/>
          <p:nvPr/>
        </p:nvSpPr>
        <p:spPr>
          <a:xfrm>
            <a:off x="249360" y="5085184"/>
            <a:ext cx="5834808" cy="954107"/>
          </a:xfrm>
          <a:prstGeom prst="rect">
            <a:avLst/>
          </a:prstGeom>
          <a:noFill/>
        </p:spPr>
        <p:txBody>
          <a:bodyPr wrap="square" rtlCol="0">
            <a:spAutoFit/>
          </a:bodyPr>
          <a:lstStyle/>
          <a:p>
            <a:r>
              <a:rPr lang="sv-SE" sz="1400" dirty="0">
                <a:solidFill>
                  <a:prstClr val="black"/>
                </a:solidFill>
              </a:rPr>
              <a:t>Nyckelord är </a:t>
            </a:r>
            <a:r>
              <a:rPr lang="sv-SE" sz="1400" i="1" dirty="0">
                <a:solidFill>
                  <a:prstClr val="black"/>
                </a:solidFill>
              </a:rPr>
              <a:t>avledande rörelser och vinkelpassningar, </a:t>
            </a:r>
            <a:r>
              <a:rPr lang="sv-SE" sz="1400" dirty="0">
                <a:solidFill>
                  <a:prstClr val="black"/>
                </a:solidFill>
              </a:rPr>
              <a:t>förmågan att läsa spelet så att man kan ta </a:t>
            </a:r>
            <a:r>
              <a:rPr lang="sv-SE" sz="1400" i="1" dirty="0">
                <a:solidFill>
                  <a:prstClr val="black"/>
                </a:solidFill>
              </a:rPr>
              <a:t>löpningen tajmat </a:t>
            </a:r>
            <a:r>
              <a:rPr lang="sv-SE" sz="1400" dirty="0">
                <a:solidFill>
                  <a:prstClr val="black"/>
                </a:solidFill>
              </a:rPr>
              <a:t>med </a:t>
            </a:r>
            <a:r>
              <a:rPr lang="sv-SE" sz="1400" i="1" dirty="0">
                <a:solidFill>
                  <a:prstClr val="black"/>
                </a:solidFill>
              </a:rPr>
              <a:t>riktningsförändringar. </a:t>
            </a:r>
            <a:r>
              <a:rPr lang="sv-SE" sz="1400" dirty="0">
                <a:solidFill>
                  <a:prstClr val="black"/>
                </a:solidFill>
              </a:rPr>
              <a:t>Passning framåt bör vara </a:t>
            </a:r>
            <a:r>
              <a:rPr lang="sv-SE" sz="1400" i="1" dirty="0">
                <a:solidFill>
                  <a:prstClr val="black"/>
                </a:solidFill>
              </a:rPr>
              <a:t>distinkt</a:t>
            </a:r>
            <a:r>
              <a:rPr lang="sv-SE" sz="1400" dirty="0">
                <a:solidFill>
                  <a:prstClr val="black"/>
                </a:solidFill>
              </a:rPr>
              <a:t> på foten </a:t>
            </a:r>
            <a:r>
              <a:rPr lang="sv-SE" sz="1400" i="1" dirty="0">
                <a:solidFill>
                  <a:prstClr val="black"/>
                </a:solidFill>
              </a:rPr>
              <a:t>längst från motståndaren </a:t>
            </a:r>
            <a:r>
              <a:rPr lang="sv-SE" sz="1400" dirty="0">
                <a:solidFill>
                  <a:prstClr val="black"/>
                </a:solidFill>
              </a:rPr>
              <a:t>och tillbakaspelet med känsla om så att spelaren </a:t>
            </a:r>
            <a:r>
              <a:rPr lang="sv-SE" sz="1400" i="1" dirty="0">
                <a:solidFill>
                  <a:prstClr val="black"/>
                </a:solidFill>
              </a:rPr>
              <a:t>kan ta fart framåt</a:t>
            </a:r>
          </a:p>
        </p:txBody>
      </p:sp>
      <p:sp>
        <p:nvSpPr>
          <p:cNvPr id="33" name="Likbent triangel 32"/>
          <p:cNvSpPr/>
          <p:nvPr/>
        </p:nvSpPr>
        <p:spPr>
          <a:xfrm>
            <a:off x="6493900" y="1124744"/>
            <a:ext cx="72008" cy="144016"/>
          </a:xfrm>
          <a:prstGeom prst="triangle">
            <a:avLst/>
          </a:prstGeom>
          <a:scene3d>
            <a:camera prst="orthographicFront">
              <a:rot lat="0" lon="0" rev="5400000"/>
            </a:camera>
            <a:lightRig rig="threePt" dir="t"/>
          </a:scene3d>
        </p:spPr>
        <p:style>
          <a:lnRef idx="1">
            <a:schemeClr val="accent2"/>
          </a:lnRef>
          <a:fillRef idx="3">
            <a:schemeClr val="accent2"/>
          </a:fillRef>
          <a:effectRef idx="2">
            <a:schemeClr val="accent2"/>
          </a:effectRef>
          <a:fontRef idx="minor">
            <a:schemeClr val="lt1"/>
          </a:fontRef>
        </p:style>
        <p:txBody>
          <a:bodyPr rtlCol="0" anchor="ctr"/>
          <a:lstStyle/>
          <a:p>
            <a:pPr algn="ctr"/>
            <a:endParaRPr lang="sv-SE" dirty="0">
              <a:solidFill>
                <a:prstClr val="white"/>
              </a:solidFill>
            </a:endParaRPr>
          </a:p>
        </p:txBody>
      </p:sp>
      <p:sp>
        <p:nvSpPr>
          <p:cNvPr id="35" name="textruta 34"/>
          <p:cNvSpPr txBox="1"/>
          <p:nvPr/>
        </p:nvSpPr>
        <p:spPr>
          <a:xfrm>
            <a:off x="6660232" y="1063769"/>
            <a:ext cx="2304256" cy="1323439"/>
          </a:xfrm>
          <a:prstGeom prst="rect">
            <a:avLst/>
          </a:prstGeom>
          <a:noFill/>
        </p:spPr>
        <p:txBody>
          <a:bodyPr wrap="square" rtlCol="0">
            <a:spAutoFit/>
          </a:bodyPr>
          <a:lstStyle/>
          <a:p>
            <a:r>
              <a:rPr lang="sv-SE" sz="1000" dirty="0">
                <a:solidFill>
                  <a:prstClr val="black"/>
                </a:solidFill>
              </a:rPr>
              <a:t>Bollhållaren driver mot en forward som gör avledande rörelser för att bli spelbar i vinkel, bollen spelas upp till forward som spelar nästa mittfältare i vinkel, detta är en signal för ytterforward att göra en djupledslöpning, helst med riktningsförändringar för att lura ytterbacken och mittbacken</a:t>
            </a:r>
          </a:p>
        </p:txBody>
      </p:sp>
      <p:cxnSp>
        <p:nvCxnSpPr>
          <p:cNvPr id="29" name="Rak pil 28"/>
          <p:cNvCxnSpPr/>
          <p:nvPr/>
        </p:nvCxnSpPr>
        <p:spPr>
          <a:xfrm flipV="1">
            <a:off x="2607888" y="2546191"/>
            <a:ext cx="298484" cy="50506"/>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7482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360" y="1124743"/>
            <a:ext cx="5962650" cy="3724275"/>
          </a:xfrm>
          <a:prstGeom prst="rect">
            <a:avLst/>
          </a:prstGeom>
        </p:spPr>
      </p:pic>
      <p:sp>
        <p:nvSpPr>
          <p:cNvPr id="3" name="textruta 2"/>
          <p:cNvSpPr txBox="1"/>
          <p:nvPr/>
        </p:nvSpPr>
        <p:spPr>
          <a:xfrm>
            <a:off x="249360" y="586024"/>
            <a:ext cx="3818584" cy="307777"/>
          </a:xfrm>
          <a:prstGeom prst="rect">
            <a:avLst/>
          </a:prstGeom>
          <a:noFill/>
        </p:spPr>
        <p:txBody>
          <a:bodyPr wrap="square" rtlCol="0">
            <a:spAutoFit/>
          </a:bodyPr>
          <a:lstStyle/>
          <a:p>
            <a:r>
              <a:rPr lang="sv-SE" sz="1400" dirty="0">
                <a:solidFill>
                  <a:prstClr val="black"/>
                </a:solidFill>
              </a:rPr>
              <a:t>j)Överlämning </a:t>
            </a:r>
          </a:p>
        </p:txBody>
      </p:sp>
      <p:sp>
        <p:nvSpPr>
          <p:cNvPr id="4" name="4-udd 3"/>
          <p:cNvSpPr/>
          <p:nvPr/>
        </p:nvSpPr>
        <p:spPr>
          <a:xfrm>
            <a:off x="3036886" y="2152312"/>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5" name="4-udd 4"/>
          <p:cNvSpPr/>
          <p:nvPr/>
        </p:nvSpPr>
        <p:spPr>
          <a:xfrm>
            <a:off x="1331640" y="2492896"/>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6" name="4-udd 5"/>
          <p:cNvSpPr/>
          <p:nvPr/>
        </p:nvSpPr>
        <p:spPr>
          <a:xfrm>
            <a:off x="1373298" y="3320540"/>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7" name="4-udd 6"/>
          <p:cNvSpPr/>
          <p:nvPr/>
        </p:nvSpPr>
        <p:spPr>
          <a:xfrm>
            <a:off x="1871529" y="4365104"/>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8" name="4-udd 7"/>
          <p:cNvSpPr/>
          <p:nvPr/>
        </p:nvSpPr>
        <p:spPr>
          <a:xfrm>
            <a:off x="4070318" y="2620331"/>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9" name="4-udd 8"/>
          <p:cNvSpPr/>
          <p:nvPr/>
        </p:nvSpPr>
        <p:spPr>
          <a:xfrm>
            <a:off x="3470674" y="4389170"/>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0" name="4-udd 9"/>
          <p:cNvSpPr/>
          <p:nvPr/>
        </p:nvSpPr>
        <p:spPr>
          <a:xfrm>
            <a:off x="1979712" y="1389086"/>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1" name="4-udd 10"/>
          <p:cNvSpPr/>
          <p:nvPr/>
        </p:nvSpPr>
        <p:spPr>
          <a:xfrm>
            <a:off x="2816362" y="3461392"/>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2" name="4-udd 11"/>
          <p:cNvSpPr/>
          <p:nvPr/>
        </p:nvSpPr>
        <p:spPr>
          <a:xfrm>
            <a:off x="2158652" y="2778338"/>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3" name="Eller 12"/>
          <p:cNvSpPr/>
          <p:nvPr/>
        </p:nvSpPr>
        <p:spPr>
          <a:xfrm>
            <a:off x="3986025" y="1582780"/>
            <a:ext cx="81009" cy="158485"/>
          </a:xfrm>
          <a:prstGeom prst="flowChartOr">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black">
                  <a:lumMod val="85000"/>
                  <a:lumOff val="15000"/>
                </a:prstClr>
              </a:solidFill>
            </a:endParaRPr>
          </a:p>
        </p:txBody>
      </p:sp>
      <p:sp>
        <p:nvSpPr>
          <p:cNvPr id="14" name="Ellips 13"/>
          <p:cNvSpPr/>
          <p:nvPr/>
        </p:nvSpPr>
        <p:spPr>
          <a:xfrm>
            <a:off x="4092655" y="1741265"/>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5" name="Ellips 14"/>
          <p:cNvSpPr/>
          <p:nvPr/>
        </p:nvSpPr>
        <p:spPr>
          <a:xfrm>
            <a:off x="4209885" y="2549507"/>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6" name="Ellips 15"/>
          <p:cNvSpPr/>
          <p:nvPr/>
        </p:nvSpPr>
        <p:spPr>
          <a:xfrm>
            <a:off x="4119875" y="3389384"/>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7" name="Ellips 16"/>
          <p:cNvSpPr/>
          <p:nvPr/>
        </p:nvSpPr>
        <p:spPr>
          <a:xfrm>
            <a:off x="4029865" y="4139952"/>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8" name="Ellips 17"/>
          <p:cNvSpPr/>
          <p:nvPr/>
        </p:nvSpPr>
        <p:spPr>
          <a:xfrm>
            <a:off x="2612458" y="1469250"/>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9" name="Ellips 18"/>
          <p:cNvSpPr/>
          <p:nvPr/>
        </p:nvSpPr>
        <p:spPr>
          <a:xfrm>
            <a:off x="3036886" y="2427945"/>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0" name="Ellips 19"/>
          <p:cNvSpPr/>
          <p:nvPr/>
        </p:nvSpPr>
        <p:spPr>
          <a:xfrm>
            <a:off x="2946876" y="3176524"/>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1" name="Ellips 20"/>
          <p:cNvSpPr/>
          <p:nvPr/>
        </p:nvSpPr>
        <p:spPr>
          <a:xfrm>
            <a:off x="1482873" y="3140968"/>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2" name="Ellips 21"/>
          <p:cNvSpPr/>
          <p:nvPr/>
        </p:nvSpPr>
        <p:spPr>
          <a:xfrm>
            <a:off x="2716148" y="4365104"/>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3" name="Ellips 22"/>
          <p:cNvSpPr/>
          <p:nvPr/>
        </p:nvSpPr>
        <p:spPr>
          <a:xfrm>
            <a:off x="1889702" y="2706036"/>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4" name="4-udd 23"/>
          <p:cNvSpPr/>
          <p:nvPr/>
        </p:nvSpPr>
        <p:spPr>
          <a:xfrm>
            <a:off x="539552" y="2914873"/>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5" name="Ellips 24"/>
          <p:cNvSpPr/>
          <p:nvPr/>
        </p:nvSpPr>
        <p:spPr>
          <a:xfrm>
            <a:off x="5796136" y="2922107"/>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cxnSp>
        <p:nvCxnSpPr>
          <p:cNvPr id="33" name="Rak pil 32"/>
          <p:cNvCxnSpPr/>
          <p:nvPr/>
        </p:nvCxnSpPr>
        <p:spPr>
          <a:xfrm flipH="1" flipV="1">
            <a:off x="3851920" y="2060848"/>
            <a:ext cx="263403" cy="576065"/>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6" name="textruta 35"/>
          <p:cNvSpPr txBox="1"/>
          <p:nvPr/>
        </p:nvSpPr>
        <p:spPr>
          <a:xfrm>
            <a:off x="249360" y="5085184"/>
            <a:ext cx="5834808" cy="523220"/>
          </a:xfrm>
          <a:prstGeom prst="rect">
            <a:avLst/>
          </a:prstGeom>
          <a:noFill/>
        </p:spPr>
        <p:txBody>
          <a:bodyPr wrap="square" rtlCol="0">
            <a:spAutoFit/>
          </a:bodyPr>
          <a:lstStyle/>
          <a:p>
            <a:r>
              <a:rPr lang="sv-SE" sz="1400" dirty="0">
                <a:solidFill>
                  <a:prstClr val="black"/>
                </a:solidFill>
              </a:rPr>
              <a:t>Nyckelord är </a:t>
            </a:r>
            <a:r>
              <a:rPr lang="sv-SE" sz="1400" i="1" dirty="0">
                <a:solidFill>
                  <a:prstClr val="black"/>
                </a:solidFill>
              </a:rPr>
              <a:t>täcka bollen </a:t>
            </a:r>
            <a:r>
              <a:rPr lang="sv-SE" sz="1400" dirty="0">
                <a:solidFill>
                  <a:prstClr val="black"/>
                </a:solidFill>
              </a:rPr>
              <a:t>för spelaren som kommer med fart, viktigt att är att </a:t>
            </a:r>
            <a:r>
              <a:rPr lang="sv-SE" sz="1400" i="1" dirty="0">
                <a:solidFill>
                  <a:prstClr val="black"/>
                </a:solidFill>
              </a:rPr>
              <a:t>dölja intentionerna </a:t>
            </a:r>
            <a:r>
              <a:rPr lang="sv-SE" sz="1400" dirty="0">
                <a:solidFill>
                  <a:prstClr val="black"/>
                </a:solidFill>
              </a:rPr>
              <a:t>med exempel vis en </a:t>
            </a:r>
            <a:r>
              <a:rPr lang="sv-SE" sz="1400" i="1" dirty="0">
                <a:solidFill>
                  <a:prstClr val="black"/>
                </a:solidFill>
              </a:rPr>
              <a:t>kroppsfint</a:t>
            </a:r>
            <a:r>
              <a:rPr lang="sv-SE" sz="1400" dirty="0">
                <a:solidFill>
                  <a:prstClr val="black"/>
                </a:solidFill>
              </a:rPr>
              <a:t> innan bollen drivs inåt</a:t>
            </a:r>
            <a:endParaRPr lang="sv-SE" sz="1400" i="1" dirty="0">
              <a:solidFill>
                <a:prstClr val="black"/>
              </a:solidFill>
            </a:endParaRPr>
          </a:p>
        </p:txBody>
      </p:sp>
      <p:sp>
        <p:nvSpPr>
          <p:cNvPr id="41" name="Frihandsfigur 40"/>
          <p:cNvSpPr/>
          <p:nvPr/>
        </p:nvSpPr>
        <p:spPr>
          <a:xfrm>
            <a:off x="3913632" y="1783080"/>
            <a:ext cx="82296" cy="164592"/>
          </a:xfrm>
          <a:custGeom>
            <a:avLst/>
            <a:gdLst>
              <a:gd name="connsiteX0" fmla="*/ 82296 w 82296"/>
              <a:gd name="connsiteY0" fmla="*/ 0 h 164592"/>
              <a:gd name="connsiteX1" fmla="*/ 9144 w 82296"/>
              <a:gd name="connsiteY1" fmla="*/ 45720 h 164592"/>
              <a:gd name="connsiteX2" fmla="*/ 54864 w 82296"/>
              <a:gd name="connsiteY2" fmla="*/ 109728 h 164592"/>
              <a:gd name="connsiteX3" fmla="*/ 0 w 82296"/>
              <a:gd name="connsiteY3" fmla="*/ 164592 h 164592"/>
            </a:gdLst>
            <a:ahLst/>
            <a:cxnLst>
              <a:cxn ang="0">
                <a:pos x="connsiteX0" y="connsiteY0"/>
              </a:cxn>
              <a:cxn ang="0">
                <a:pos x="connsiteX1" y="connsiteY1"/>
              </a:cxn>
              <a:cxn ang="0">
                <a:pos x="connsiteX2" y="connsiteY2"/>
              </a:cxn>
              <a:cxn ang="0">
                <a:pos x="connsiteX3" y="connsiteY3"/>
              </a:cxn>
            </a:cxnLst>
            <a:rect l="l" t="t" r="r" b="b"/>
            <a:pathLst>
              <a:path w="82296" h="164592">
                <a:moveTo>
                  <a:pt x="82296" y="0"/>
                </a:moveTo>
                <a:cubicBezTo>
                  <a:pt x="48006" y="13716"/>
                  <a:pt x="13716" y="27432"/>
                  <a:pt x="9144" y="45720"/>
                </a:cubicBezTo>
                <a:cubicBezTo>
                  <a:pt x="4572" y="64008"/>
                  <a:pt x="56388" y="89916"/>
                  <a:pt x="54864" y="109728"/>
                </a:cubicBezTo>
                <a:cubicBezTo>
                  <a:pt x="53340" y="129540"/>
                  <a:pt x="26670" y="147066"/>
                  <a:pt x="0" y="164592"/>
                </a:cubicBezTo>
              </a:path>
            </a:pathLst>
          </a:custGeom>
          <a:noFill/>
          <a:ln w="127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42" name="Frihandsfigur 41"/>
          <p:cNvSpPr/>
          <p:nvPr/>
        </p:nvSpPr>
        <p:spPr>
          <a:xfrm>
            <a:off x="3721575" y="1682496"/>
            <a:ext cx="118905" cy="338328"/>
          </a:xfrm>
          <a:custGeom>
            <a:avLst/>
            <a:gdLst>
              <a:gd name="connsiteX0" fmla="*/ 100617 w 118905"/>
              <a:gd name="connsiteY0" fmla="*/ 338328 h 338328"/>
              <a:gd name="connsiteX1" fmla="*/ 33 w 118905"/>
              <a:gd name="connsiteY1" fmla="*/ 283464 h 338328"/>
              <a:gd name="connsiteX2" fmla="*/ 109761 w 118905"/>
              <a:gd name="connsiteY2" fmla="*/ 219456 h 338328"/>
              <a:gd name="connsiteX3" fmla="*/ 27465 w 118905"/>
              <a:gd name="connsiteY3" fmla="*/ 109728 h 338328"/>
              <a:gd name="connsiteX4" fmla="*/ 118905 w 118905"/>
              <a:gd name="connsiteY4" fmla="*/ 0 h 338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05" h="338328">
                <a:moveTo>
                  <a:pt x="100617" y="338328"/>
                </a:moveTo>
                <a:cubicBezTo>
                  <a:pt x="49563" y="320802"/>
                  <a:pt x="-1491" y="303276"/>
                  <a:pt x="33" y="283464"/>
                </a:cubicBezTo>
                <a:cubicBezTo>
                  <a:pt x="1557" y="263652"/>
                  <a:pt x="105189" y="248412"/>
                  <a:pt x="109761" y="219456"/>
                </a:cubicBezTo>
                <a:cubicBezTo>
                  <a:pt x="114333" y="190500"/>
                  <a:pt x="25941" y="146304"/>
                  <a:pt x="27465" y="109728"/>
                </a:cubicBezTo>
                <a:cubicBezTo>
                  <a:pt x="28989" y="73152"/>
                  <a:pt x="73947" y="36576"/>
                  <a:pt x="118905" y="0"/>
                </a:cubicBezTo>
              </a:path>
            </a:pathLst>
          </a:custGeom>
          <a:noFill/>
          <a:ln w="127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0" name="Likbent triangel 29"/>
          <p:cNvSpPr/>
          <p:nvPr/>
        </p:nvSpPr>
        <p:spPr>
          <a:xfrm>
            <a:off x="6493900" y="1124744"/>
            <a:ext cx="72008" cy="144016"/>
          </a:xfrm>
          <a:prstGeom prst="triangle">
            <a:avLst/>
          </a:prstGeom>
          <a:scene3d>
            <a:camera prst="orthographicFront">
              <a:rot lat="0" lon="0" rev="5400000"/>
            </a:camera>
            <a:lightRig rig="threePt" dir="t"/>
          </a:scene3d>
        </p:spPr>
        <p:style>
          <a:lnRef idx="1">
            <a:schemeClr val="accent2"/>
          </a:lnRef>
          <a:fillRef idx="3">
            <a:schemeClr val="accent2"/>
          </a:fillRef>
          <a:effectRef idx="2">
            <a:schemeClr val="accent2"/>
          </a:effectRef>
          <a:fontRef idx="minor">
            <a:schemeClr val="lt1"/>
          </a:fontRef>
        </p:style>
        <p:txBody>
          <a:bodyPr rtlCol="0" anchor="ctr"/>
          <a:lstStyle/>
          <a:p>
            <a:pPr algn="ctr"/>
            <a:endParaRPr lang="sv-SE" dirty="0">
              <a:solidFill>
                <a:prstClr val="white"/>
              </a:solidFill>
            </a:endParaRPr>
          </a:p>
        </p:txBody>
      </p:sp>
      <p:sp>
        <p:nvSpPr>
          <p:cNvPr id="31" name="textruta 30"/>
          <p:cNvSpPr txBox="1"/>
          <p:nvPr/>
        </p:nvSpPr>
        <p:spPr>
          <a:xfrm>
            <a:off x="6660232" y="1063769"/>
            <a:ext cx="2304256" cy="1015663"/>
          </a:xfrm>
          <a:prstGeom prst="rect">
            <a:avLst/>
          </a:prstGeom>
          <a:noFill/>
        </p:spPr>
        <p:txBody>
          <a:bodyPr wrap="square" rtlCol="0">
            <a:spAutoFit/>
          </a:bodyPr>
          <a:lstStyle/>
          <a:p>
            <a:r>
              <a:rPr lang="sv-SE" sz="1000" dirty="0">
                <a:solidFill>
                  <a:prstClr val="black"/>
                </a:solidFill>
              </a:rPr>
              <a:t>Bollhållaren driver utanför motståndaren med foten längst från motståndaren, forwarden tar en löpning utanför sin lagkamrat för att ta bollen. Detta ger bollhållaren alternativ att finta dribbla då backen blir osäker på vad som skall ske</a:t>
            </a:r>
          </a:p>
        </p:txBody>
      </p:sp>
    </p:spTree>
    <p:extLst>
      <p:ext uri="{BB962C8B-B14F-4D97-AF65-F5344CB8AC3E}">
        <p14:creationId xmlns:p14="http://schemas.microsoft.com/office/powerpoint/2010/main" val="15943409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360" y="1124743"/>
            <a:ext cx="5962650" cy="3724275"/>
          </a:xfrm>
          <a:prstGeom prst="rect">
            <a:avLst/>
          </a:prstGeom>
        </p:spPr>
      </p:pic>
      <p:sp>
        <p:nvSpPr>
          <p:cNvPr id="3" name="textruta 2"/>
          <p:cNvSpPr txBox="1"/>
          <p:nvPr/>
        </p:nvSpPr>
        <p:spPr>
          <a:xfrm>
            <a:off x="249360" y="586024"/>
            <a:ext cx="3818584" cy="307777"/>
          </a:xfrm>
          <a:prstGeom prst="rect">
            <a:avLst/>
          </a:prstGeom>
          <a:noFill/>
        </p:spPr>
        <p:txBody>
          <a:bodyPr wrap="square" rtlCol="0">
            <a:spAutoFit/>
          </a:bodyPr>
          <a:lstStyle/>
          <a:p>
            <a:r>
              <a:rPr lang="sv-SE" sz="1400" dirty="0">
                <a:solidFill>
                  <a:prstClr val="black"/>
                </a:solidFill>
              </a:rPr>
              <a:t>k)Överlappning innanför</a:t>
            </a:r>
          </a:p>
        </p:txBody>
      </p:sp>
      <p:sp>
        <p:nvSpPr>
          <p:cNvPr id="4" name="Likbent triangel 3"/>
          <p:cNvSpPr/>
          <p:nvPr/>
        </p:nvSpPr>
        <p:spPr>
          <a:xfrm>
            <a:off x="6493900" y="1124744"/>
            <a:ext cx="72008" cy="144016"/>
          </a:xfrm>
          <a:prstGeom prst="triangle">
            <a:avLst/>
          </a:prstGeom>
          <a:scene3d>
            <a:camera prst="orthographicFront">
              <a:rot lat="0" lon="0" rev="5400000"/>
            </a:camera>
            <a:lightRig rig="threePt" dir="t"/>
          </a:scene3d>
        </p:spPr>
        <p:style>
          <a:lnRef idx="1">
            <a:schemeClr val="accent2"/>
          </a:lnRef>
          <a:fillRef idx="3">
            <a:schemeClr val="accent2"/>
          </a:fillRef>
          <a:effectRef idx="2">
            <a:schemeClr val="accent2"/>
          </a:effectRef>
          <a:fontRef idx="minor">
            <a:schemeClr val="lt1"/>
          </a:fontRef>
        </p:style>
        <p:txBody>
          <a:bodyPr rtlCol="0" anchor="ctr"/>
          <a:lstStyle/>
          <a:p>
            <a:pPr algn="ctr"/>
            <a:endParaRPr lang="sv-SE" dirty="0">
              <a:solidFill>
                <a:prstClr val="white"/>
              </a:solidFill>
            </a:endParaRPr>
          </a:p>
        </p:txBody>
      </p:sp>
      <p:sp>
        <p:nvSpPr>
          <p:cNvPr id="5" name="textruta 4"/>
          <p:cNvSpPr txBox="1"/>
          <p:nvPr/>
        </p:nvSpPr>
        <p:spPr>
          <a:xfrm>
            <a:off x="6660232" y="1063769"/>
            <a:ext cx="2304256" cy="1015663"/>
          </a:xfrm>
          <a:prstGeom prst="rect">
            <a:avLst/>
          </a:prstGeom>
          <a:noFill/>
        </p:spPr>
        <p:txBody>
          <a:bodyPr wrap="square" rtlCol="0">
            <a:spAutoFit/>
          </a:bodyPr>
          <a:lstStyle/>
          <a:p>
            <a:r>
              <a:rPr lang="sv-SE" sz="1000" dirty="0">
                <a:solidFill>
                  <a:prstClr val="black"/>
                </a:solidFill>
              </a:rPr>
              <a:t>Ytterbacken tar löpningen framför motståndarens ytterback för att bromsa upp rörelsen mot bollhållaren vilket ger bollhållaren mer utrymme samt ett djupledsalternativ. Backen blir osäker och blir därför också lättare att utmana</a:t>
            </a:r>
          </a:p>
        </p:txBody>
      </p:sp>
      <p:sp>
        <p:nvSpPr>
          <p:cNvPr id="6" name="4-udd 5"/>
          <p:cNvSpPr/>
          <p:nvPr/>
        </p:nvSpPr>
        <p:spPr>
          <a:xfrm>
            <a:off x="3036886" y="2152312"/>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7" name="4-udd 6"/>
          <p:cNvSpPr/>
          <p:nvPr/>
        </p:nvSpPr>
        <p:spPr>
          <a:xfrm>
            <a:off x="1331640" y="2492896"/>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8" name="4-udd 7"/>
          <p:cNvSpPr/>
          <p:nvPr/>
        </p:nvSpPr>
        <p:spPr>
          <a:xfrm>
            <a:off x="1373298" y="3320540"/>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9" name="4-udd 8"/>
          <p:cNvSpPr/>
          <p:nvPr/>
        </p:nvSpPr>
        <p:spPr>
          <a:xfrm>
            <a:off x="1871529" y="4365104"/>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0" name="4-udd 9"/>
          <p:cNvSpPr/>
          <p:nvPr/>
        </p:nvSpPr>
        <p:spPr>
          <a:xfrm>
            <a:off x="4070318" y="2620331"/>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1" name="4-udd 10"/>
          <p:cNvSpPr/>
          <p:nvPr/>
        </p:nvSpPr>
        <p:spPr>
          <a:xfrm>
            <a:off x="3470674" y="4389170"/>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2" name="4-udd 11"/>
          <p:cNvSpPr/>
          <p:nvPr/>
        </p:nvSpPr>
        <p:spPr>
          <a:xfrm>
            <a:off x="2024717" y="1317078"/>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3" name="4-udd 12"/>
          <p:cNvSpPr/>
          <p:nvPr/>
        </p:nvSpPr>
        <p:spPr>
          <a:xfrm>
            <a:off x="2816362" y="3461392"/>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4" name="4-udd 13"/>
          <p:cNvSpPr/>
          <p:nvPr/>
        </p:nvSpPr>
        <p:spPr>
          <a:xfrm>
            <a:off x="2158652" y="2778338"/>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5" name="Eller 14"/>
          <p:cNvSpPr/>
          <p:nvPr/>
        </p:nvSpPr>
        <p:spPr>
          <a:xfrm>
            <a:off x="3740522" y="1284862"/>
            <a:ext cx="81009" cy="158485"/>
          </a:xfrm>
          <a:prstGeom prst="flowChartOr">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black">
                  <a:lumMod val="85000"/>
                  <a:lumOff val="15000"/>
                </a:prstClr>
              </a:solidFill>
            </a:endParaRPr>
          </a:p>
        </p:txBody>
      </p:sp>
      <p:sp>
        <p:nvSpPr>
          <p:cNvPr id="16" name="Ellips 15"/>
          <p:cNvSpPr/>
          <p:nvPr/>
        </p:nvSpPr>
        <p:spPr>
          <a:xfrm>
            <a:off x="4119875" y="1935416"/>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7" name="Ellips 16"/>
          <p:cNvSpPr/>
          <p:nvPr/>
        </p:nvSpPr>
        <p:spPr>
          <a:xfrm>
            <a:off x="4209885" y="2549507"/>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8" name="Ellips 17"/>
          <p:cNvSpPr/>
          <p:nvPr/>
        </p:nvSpPr>
        <p:spPr>
          <a:xfrm>
            <a:off x="4119875" y="3389384"/>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9" name="Ellips 18"/>
          <p:cNvSpPr/>
          <p:nvPr/>
        </p:nvSpPr>
        <p:spPr>
          <a:xfrm>
            <a:off x="4029865" y="4139952"/>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0" name="Ellips 19"/>
          <p:cNvSpPr/>
          <p:nvPr/>
        </p:nvSpPr>
        <p:spPr>
          <a:xfrm>
            <a:off x="2732055" y="1863408"/>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1" name="Ellips 20"/>
          <p:cNvSpPr/>
          <p:nvPr/>
        </p:nvSpPr>
        <p:spPr>
          <a:xfrm>
            <a:off x="3036886" y="2427945"/>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2" name="Ellips 21"/>
          <p:cNvSpPr/>
          <p:nvPr/>
        </p:nvSpPr>
        <p:spPr>
          <a:xfrm>
            <a:off x="2946876" y="3176524"/>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3" name="Ellips 22"/>
          <p:cNvSpPr/>
          <p:nvPr/>
        </p:nvSpPr>
        <p:spPr>
          <a:xfrm>
            <a:off x="1482873" y="3140968"/>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4" name="Ellips 23"/>
          <p:cNvSpPr/>
          <p:nvPr/>
        </p:nvSpPr>
        <p:spPr>
          <a:xfrm>
            <a:off x="2716148" y="4365104"/>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5" name="Ellips 24"/>
          <p:cNvSpPr/>
          <p:nvPr/>
        </p:nvSpPr>
        <p:spPr>
          <a:xfrm>
            <a:off x="1889702" y="2706036"/>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6" name="4-udd 25"/>
          <p:cNvSpPr/>
          <p:nvPr/>
        </p:nvSpPr>
        <p:spPr>
          <a:xfrm>
            <a:off x="539552" y="2914873"/>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7" name="Ellips 26"/>
          <p:cNvSpPr/>
          <p:nvPr/>
        </p:nvSpPr>
        <p:spPr>
          <a:xfrm>
            <a:off x="5796136" y="2922107"/>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cxnSp>
        <p:nvCxnSpPr>
          <p:cNvPr id="28" name="Rak pil 27"/>
          <p:cNvCxnSpPr/>
          <p:nvPr/>
        </p:nvCxnSpPr>
        <p:spPr>
          <a:xfrm>
            <a:off x="2139602" y="1385008"/>
            <a:ext cx="2360390" cy="440626"/>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9" name="Frihandsfigur 28"/>
          <p:cNvSpPr/>
          <p:nvPr/>
        </p:nvSpPr>
        <p:spPr>
          <a:xfrm flipH="1">
            <a:off x="3806200" y="1443346"/>
            <a:ext cx="223664" cy="257462"/>
          </a:xfrm>
          <a:custGeom>
            <a:avLst/>
            <a:gdLst>
              <a:gd name="connsiteX0" fmla="*/ 82296 w 82296"/>
              <a:gd name="connsiteY0" fmla="*/ 0 h 164592"/>
              <a:gd name="connsiteX1" fmla="*/ 9144 w 82296"/>
              <a:gd name="connsiteY1" fmla="*/ 45720 h 164592"/>
              <a:gd name="connsiteX2" fmla="*/ 54864 w 82296"/>
              <a:gd name="connsiteY2" fmla="*/ 109728 h 164592"/>
              <a:gd name="connsiteX3" fmla="*/ 0 w 82296"/>
              <a:gd name="connsiteY3" fmla="*/ 164592 h 164592"/>
            </a:gdLst>
            <a:ahLst/>
            <a:cxnLst>
              <a:cxn ang="0">
                <a:pos x="connsiteX0" y="connsiteY0"/>
              </a:cxn>
              <a:cxn ang="0">
                <a:pos x="connsiteX1" y="connsiteY1"/>
              </a:cxn>
              <a:cxn ang="0">
                <a:pos x="connsiteX2" y="connsiteY2"/>
              </a:cxn>
              <a:cxn ang="0">
                <a:pos x="connsiteX3" y="connsiteY3"/>
              </a:cxn>
            </a:cxnLst>
            <a:rect l="l" t="t" r="r" b="b"/>
            <a:pathLst>
              <a:path w="82296" h="164592">
                <a:moveTo>
                  <a:pt x="82296" y="0"/>
                </a:moveTo>
                <a:cubicBezTo>
                  <a:pt x="48006" y="13716"/>
                  <a:pt x="13716" y="27432"/>
                  <a:pt x="9144" y="45720"/>
                </a:cubicBezTo>
                <a:cubicBezTo>
                  <a:pt x="4572" y="64008"/>
                  <a:pt x="56388" y="89916"/>
                  <a:pt x="54864" y="109728"/>
                </a:cubicBezTo>
                <a:cubicBezTo>
                  <a:pt x="53340" y="129540"/>
                  <a:pt x="26670" y="147066"/>
                  <a:pt x="0" y="164592"/>
                </a:cubicBezTo>
              </a:path>
            </a:pathLst>
          </a:custGeom>
          <a:noFill/>
          <a:ln w="127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4" name="textruta 33"/>
          <p:cNvSpPr txBox="1"/>
          <p:nvPr/>
        </p:nvSpPr>
        <p:spPr>
          <a:xfrm>
            <a:off x="249360" y="5085184"/>
            <a:ext cx="5834808" cy="523220"/>
          </a:xfrm>
          <a:prstGeom prst="rect">
            <a:avLst/>
          </a:prstGeom>
          <a:noFill/>
        </p:spPr>
        <p:txBody>
          <a:bodyPr wrap="square" rtlCol="0">
            <a:spAutoFit/>
          </a:bodyPr>
          <a:lstStyle/>
          <a:p>
            <a:r>
              <a:rPr lang="sv-SE" sz="1400" dirty="0">
                <a:solidFill>
                  <a:prstClr val="black"/>
                </a:solidFill>
              </a:rPr>
              <a:t>Nyckelord är </a:t>
            </a:r>
            <a:r>
              <a:rPr lang="sv-SE" sz="1400" i="1" dirty="0">
                <a:solidFill>
                  <a:prstClr val="black"/>
                </a:solidFill>
              </a:rPr>
              <a:t>invänta den löpande </a:t>
            </a:r>
            <a:r>
              <a:rPr lang="sv-SE" sz="1400" dirty="0">
                <a:solidFill>
                  <a:prstClr val="black"/>
                </a:solidFill>
              </a:rPr>
              <a:t>spelaren och inte utmana i för hög fart, vänster backen tar en </a:t>
            </a:r>
            <a:r>
              <a:rPr lang="sv-SE" sz="1400" i="1" dirty="0">
                <a:solidFill>
                  <a:prstClr val="black"/>
                </a:solidFill>
              </a:rPr>
              <a:t>max löpning framför</a:t>
            </a:r>
            <a:r>
              <a:rPr lang="sv-SE" sz="1400" dirty="0">
                <a:solidFill>
                  <a:prstClr val="black"/>
                </a:solidFill>
              </a:rPr>
              <a:t> ytterbacken</a:t>
            </a:r>
            <a:endParaRPr lang="sv-SE" sz="1400" i="1" dirty="0">
              <a:solidFill>
                <a:prstClr val="black"/>
              </a:solidFill>
            </a:endParaRPr>
          </a:p>
        </p:txBody>
      </p:sp>
    </p:spTree>
    <p:extLst>
      <p:ext uri="{BB962C8B-B14F-4D97-AF65-F5344CB8AC3E}">
        <p14:creationId xmlns:p14="http://schemas.microsoft.com/office/powerpoint/2010/main" val="30134591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360" y="1124743"/>
            <a:ext cx="5962650" cy="3724275"/>
          </a:xfrm>
          <a:prstGeom prst="rect">
            <a:avLst/>
          </a:prstGeom>
        </p:spPr>
      </p:pic>
      <p:sp>
        <p:nvSpPr>
          <p:cNvPr id="3" name="textruta 2"/>
          <p:cNvSpPr txBox="1"/>
          <p:nvPr/>
        </p:nvSpPr>
        <p:spPr>
          <a:xfrm>
            <a:off x="249360" y="586024"/>
            <a:ext cx="3818584" cy="307777"/>
          </a:xfrm>
          <a:prstGeom prst="rect">
            <a:avLst/>
          </a:prstGeom>
          <a:noFill/>
        </p:spPr>
        <p:txBody>
          <a:bodyPr wrap="square" rtlCol="0">
            <a:spAutoFit/>
          </a:bodyPr>
          <a:lstStyle/>
          <a:p>
            <a:r>
              <a:rPr lang="sv-SE" sz="1400" dirty="0">
                <a:solidFill>
                  <a:prstClr val="black"/>
                </a:solidFill>
              </a:rPr>
              <a:t>l)Avledande löpning/v-löpning</a:t>
            </a:r>
          </a:p>
        </p:txBody>
      </p:sp>
      <p:sp>
        <p:nvSpPr>
          <p:cNvPr id="4" name="4-udd 3"/>
          <p:cNvSpPr/>
          <p:nvPr/>
        </p:nvSpPr>
        <p:spPr>
          <a:xfrm>
            <a:off x="3023696" y="2132856"/>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5" name="4-udd 4"/>
          <p:cNvSpPr/>
          <p:nvPr/>
        </p:nvSpPr>
        <p:spPr>
          <a:xfrm>
            <a:off x="1331640" y="2492896"/>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6" name="4-udd 5"/>
          <p:cNvSpPr/>
          <p:nvPr/>
        </p:nvSpPr>
        <p:spPr>
          <a:xfrm>
            <a:off x="1373298" y="3320540"/>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7" name="4-udd 6"/>
          <p:cNvSpPr/>
          <p:nvPr/>
        </p:nvSpPr>
        <p:spPr>
          <a:xfrm>
            <a:off x="1871529" y="4365104"/>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8" name="4-udd 7"/>
          <p:cNvSpPr/>
          <p:nvPr/>
        </p:nvSpPr>
        <p:spPr>
          <a:xfrm>
            <a:off x="4070318" y="2620331"/>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9" name="4-udd 8"/>
          <p:cNvSpPr/>
          <p:nvPr/>
        </p:nvSpPr>
        <p:spPr>
          <a:xfrm>
            <a:off x="3470674" y="4389170"/>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0" name="4-udd 9"/>
          <p:cNvSpPr/>
          <p:nvPr/>
        </p:nvSpPr>
        <p:spPr>
          <a:xfrm>
            <a:off x="3980308" y="1460292"/>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1" name="4-udd 10"/>
          <p:cNvSpPr/>
          <p:nvPr/>
        </p:nvSpPr>
        <p:spPr>
          <a:xfrm>
            <a:off x="3113001" y="3461392"/>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2" name="4-udd 11"/>
          <p:cNvSpPr/>
          <p:nvPr/>
        </p:nvSpPr>
        <p:spPr>
          <a:xfrm>
            <a:off x="2158652" y="2778338"/>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3" name="Eller 12"/>
          <p:cNvSpPr/>
          <p:nvPr/>
        </p:nvSpPr>
        <p:spPr>
          <a:xfrm>
            <a:off x="1984212" y="1628800"/>
            <a:ext cx="81009" cy="158485"/>
          </a:xfrm>
          <a:prstGeom prst="flowChartOr">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black">
                  <a:lumMod val="85000"/>
                  <a:lumOff val="15000"/>
                </a:prstClr>
              </a:solidFill>
            </a:endParaRPr>
          </a:p>
        </p:txBody>
      </p:sp>
      <p:sp>
        <p:nvSpPr>
          <p:cNvPr id="14" name="Ellips 13"/>
          <p:cNvSpPr/>
          <p:nvPr/>
        </p:nvSpPr>
        <p:spPr>
          <a:xfrm>
            <a:off x="4209885" y="1460292"/>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5" name="Ellips 14"/>
          <p:cNvSpPr/>
          <p:nvPr/>
        </p:nvSpPr>
        <p:spPr>
          <a:xfrm>
            <a:off x="4209885" y="2549507"/>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6" name="Ellips 15"/>
          <p:cNvSpPr/>
          <p:nvPr/>
        </p:nvSpPr>
        <p:spPr>
          <a:xfrm>
            <a:off x="4119875" y="3389384"/>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7" name="Ellips 16"/>
          <p:cNvSpPr/>
          <p:nvPr/>
        </p:nvSpPr>
        <p:spPr>
          <a:xfrm>
            <a:off x="4029865" y="4139952"/>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8" name="Ellips 17"/>
          <p:cNvSpPr/>
          <p:nvPr/>
        </p:nvSpPr>
        <p:spPr>
          <a:xfrm>
            <a:off x="2732055" y="1863408"/>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9" name="Ellips 18"/>
          <p:cNvSpPr/>
          <p:nvPr/>
        </p:nvSpPr>
        <p:spPr>
          <a:xfrm>
            <a:off x="3036886" y="2427945"/>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0" name="Ellips 19"/>
          <p:cNvSpPr/>
          <p:nvPr/>
        </p:nvSpPr>
        <p:spPr>
          <a:xfrm>
            <a:off x="2946876" y="3176524"/>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1" name="Ellips 20"/>
          <p:cNvSpPr/>
          <p:nvPr/>
        </p:nvSpPr>
        <p:spPr>
          <a:xfrm>
            <a:off x="1482873" y="3140968"/>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2" name="Ellips 21"/>
          <p:cNvSpPr/>
          <p:nvPr/>
        </p:nvSpPr>
        <p:spPr>
          <a:xfrm>
            <a:off x="2716148" y="4365104"/>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3" name="Ellips 22"/>
          <p:cNvSpPr/>
          <p:nvPr/>
        </p:nvSpPr>
        <p:spPr>
          <a:xfrm>
            <a:off x="1889702" y="2706036"/>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4" name="4-udd 23"/>
          <p:cNvSpPr/>
          <p:nvPr/>
        </p:nvSpPr>
        <p:spPr>
          <a:xfrm>
            <a:off x="539552" y="2914873"/>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5" name="Ellips 24"/>
          <p:cNvSpPr/>
          <p:nvPr/>
        </p:nvSpPr>
        <p:spPr>
          <a:xfrm>
            <a:off x="5796136" y="2922107"/>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cxnSp>
        <p:nvCxnSpPr>
          <p:cNvPr id="29" name="Rak pil 28"/>
          <p:cNvCxnSpPr/>
          <p:nvPr/>
        </p:nvCxnSpPr>
        <p:spPr>
          <a:xfrm flipV="1">
            <a:off x="3230685" y="3320540"/>
            <a:ext cx="477219" cy="21286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5" name="Frihandsfigur 34"/>
          <p:cNvSpPr/>
          <p:nvPr/>
        </p:nvSpPr>
        <p:spPr>
          <a:xfrm>
            <a:off x="3602340" y="2340864"/>
            <a:ext cx="466740" cy="541308"/>
          </a:xfrm>
          <a:custGeom>
            <a:avLst/>
            <a:gdLst>
              <a:gd name="connsiteX0" fmla="*/ 466740 w 466740"/>
              <a:gd name="connsiteY0" fmla="*/ 384048 h 541308"/>
              <a:gd name="connsiteX1" fmla="*/ 396 w 466740"/>
              <a:gd name="connsiteY1" fmla="*/ 521208 h 541308"/>
              <a:gd name="connsiteX2" fmla="*/ 402732 w 466740"/>
              <a:gd name="connsiteY2" fmla="*/ 0 h 541308"/>
            </a:gdLst>
            <a:ahLst/>
            <a:cxnLst>
              <a:cxn ang="0">
                <a:pos x="connsiteX0" y="connsiteY0"/>
              </a:cxn>
              <a:cxn ang="0">
                <a:pos x="connsiteX1" y="connsiteY1"/>
              </a:cxn>
              <a:cxn ang="0">
                <a:pos x="connsiteX2" y="connsiteY2"/>
              </a:cxn>
            </a:cxnLst>
            <a:rect l="l" t="t" r="r" b="b"/>
            <a:pathLst>
              <a:path w="466740" h="541308">
                <a:moveTo>
                  <a:pt x="466740" y="384048"/>
                </a:moveTo>
                <a:cubicBezTo>
                  <a:pt x="238902" y="484632"/>
                  <a:pt x="11064" y="585216"/>
                  <a:pt x="396" y="521208"/>
                </a:cubicBezTo>
                <a:cubicBezTo>
                  <a:pt x="-10272" y="457200"/>
                  <a:pt x="196230" y="228600"/>
                  <a:pt x="402732" y="0"/>
                </a:cubicBezTo>
              </a:path>
            </a:pathLst>
          </a:custGeom>
          <a:noFill/>
          <a:ln w="9525">
            <a:solidFill>
              <a:schemeClr val="tx1"/>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6" name="Frihandsfigur 35"/>
          <p:cNvSpPr/>
          <p:nvPr/>
        </p:nvSpPr>
        <p:spPr>
          <a:xfrm>
            <a:off x="2121408" y="1552870"/>
            <a:ext cx="2020824" cy="449666"/>
          </a:xfrm>
          <a:custGeom>
            <a:avLst/>
            <a:gdLst>
              <a:gd name="connsiteX0" fmla="*/ 0 w 2020824"/>
              <a:gd name="connsiteY0" fmla="*/ 111338 h 449666"/>
              <a:gd name="connsiteX1" fmla="*/ 676656 w 2020824"/>
              <a:gd name="connsiteY1" fmla="*/ 19898 h 449666"/>
              <a:gd name="connsiteX2" fmla="*/ 2020824 w 2020824"/>
              <a:gd name="connsiteY2" fmla="*/ 449666 h 449666"/>
            </a:gdLst>
            <a:ahLst/>
            <a:cxnLst>
              <a:cxn ang="0">
                <a:pos x="connsiteX0" y="connsiteY0"/>
              </a:cxn>
              <a:cxn ang="0">
                <a:pos x="connsiteX1" y="connsiteY1"/>
              </a:cxn>
              <a:cxn ang="0">
                <a:pos x="connsiteX2" y="connsiteY2"/>
              </a:cxn>
            </a:cxnLst>
            <a:rect l="l" t="t" r="r" b="b"/>
            <a:pathLst>
              <a:path w="2020824" h="449666">
                <a:moveTo>
                  <a:pt x="0" y="111338"/>
                </a:moveTo>
                <a:cubicBezTo>
                  <a:pt x="169926" y="37424"/>
                  <a:pt x="339852" y="-36490"/>
                  <a:pt x="676656" y="19898"/>
                </a:cubicBezTo>
                <a:cubicBezTo>
                  <a:pt x="1013460" y="76286"/>
                  <a:pt x="1517142" y="262976"/>
                  <a:pt x="2020824" y="449666"/>
                </a:cubicBezTo>
              </a:path>
            </a:pathLst>
          </a:custGeom>
          <a:noFill/>
          <a:ln w="952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7" name="textruta 36"/>
          <p:cNvSpPr txBox="1"/>
          <p:nvPr/>
        </p:nvSpPr>
        <p:spPr>
          <a:xfrm>
            <a:off x="249360" y="5085184"/>
            <a:ext cx="5834808" cy="523220"/>
          </a:xfrm>
          <a:prstGeom prst="rect">
            <a:avLst/>
          </a:prstGeom>
          <a:noFill/>
        </p:spPr>
        <p:txBody>
          <a:bodyPr wrap="square" rtlCol="0">
            <a:spAutoFit/>
          </a:bodyPr>
          <a:lstStyle/>
          <a:p>
            <a:r>
              <a:rPr lang="sv-SE" sz="1400" dirty="0">
                <a:solidFill>
                  <a:prstClr val="black"/>
                </a:solidFill>
              </a:rPr>
              <a:t>Nyckelord är </a:t>
            </a:r>
            <a:r>
              <a:rPr lang="sv-SE" sz="1400" i="1" dirty="0">
                <a:solidFill>
                  <a:prstClr val="black"/>
                </a:solidFill>
              </a:rPr>
              <a:t>rörelse från </a:t>
            </a:r>
            <a:r>
              <a:rPr lang="sv-SE" sz="1400" dirty="0">
                <a:solidFill>
                  <a:prstClr val="black"/>
                </a:solidFill>
              </a:rPr>
              <a:t>den ytan man vill åt för att sen </a:t>
            </a:r>
            <a:r>
              <a:rPr lang="sv-SE" sz="1400" i="1" dirty="0">
                <a:solidFill>
                  <a:prstClr val="black"/>
                </a:solidFill>
              </a:rPr>
              <a:t>tempoväxla</a:t>
            </a:r>
            <a:r>
              <a:rPr lang="sv-SE" sz="1400" dirty="0">
                <a:solidFill>
                  <a:prstClr val="black"/>
                </a:solidFill>
              </a:rPr>
              <a:t> i en löpning ner i den ytan man öppnat upp.</a:t>
            </a:r>
            <a:endParaRPr lang="sv-SE" sz="1400" i="1" dirty="0">
              <a:solidFill>
                <a:prstClr val="black"/>
              </a:solidFill>
            </a:endParaRPr>
          </a:p>
        </p:txBody>
      </p:sp>
      <p:sp>
        <p:nvSpPr>
          <p:cNvPr id="38" name="Likbent triangel 37"/>
          <p:cNvSpPr/>
          <p:nvPr/>
        </p:nvSpPr>
        <p:spPr>
          <a:xfrm>
            <a:off x="6493900" y="1124744"/>
            <a:ext cx="72008" cy="144016"/>
          </a:xfrm>
          <a:prstGeom prst="triangle">
            <a:avLst/>
          </a:prstGeom>
          <a:scene3d>
            <a:camera prst="orthographicFront">
              <a:rot lat="0" lon="0" rev="5400000"/>
            </a:camera>
            <a:lightRig rig="threePt" dir="t"/>
          </a:scene3d>
        </p:spPr>
        <p:style>
          <a:lnRef idx="1">
            <a:schemeClr val="accent2"/>
          </a:lnRef>
          <a:fillRef idx="3">
            <a:schemeClr val="accent2"/>
          </a:fillRef>
          <a:effectRef idx="2">
            <a:schemeClr val="accent2"/>
          </a:effectRef>
          <a:fontRef idx="minor">
            <a:schemeClr val="lt1"/>
          </a:fontRef>
        </p:style>
        <p:txBody>
          <a:bodyPr rtlCol="0" anchor="ctr"/>
          <a:lstStyle/>
          <a:p>
            <a:pPr algn="ctr"/>
            <a:endParaRPr lang="sv-SE" dirty="0">
              <a:solidFill>
                <a:prstClr val="white"/>
              </a:solidFill>
            </a:endParaRPr>
          </a:p>
        </p:txBody>
      </p:sp>
      <p:sp>
        <p:nvSpPr>
          <p:cNvPr id="39" name="textruta 38"/>
          <p:cNvSpPr txBox="1"/>
          <p:nvPr/>
        </p:nvSpPr>
        <p:spPr>
          <a:xfrm>
            <a:off x="6660232" y="1063769"/>
            <a:ext cx="2304256" cy="861774"/>
          </a:xfrm>
          <a:prstGeom prst="rect">
            <a:avLst/>
          </a:prstGeom>
          <a:noFill/>
        </p:spPr>
        <p:txBody>
          <a:bodyPr wrap="square" rtlCol="0">
            <a:spAutoFit/>
          </a:bodyPr>
          <a:lstStyle/>
          <a:p>
            <a:r>
              <a:rPr lang="sv-SE" sz="1000" dirty="0">
                <a:solidFill>
                  <a:prstClr val="black"/>
                </a:solidFill>
              </a:rPr>
              <a:t>Forwarden rör sig upp och ifrån ytan som man vill in i, när sen det finns en kontakt mellan bollhållare och forward, tar forwarden en djupledslöpning ner i ytan</a:t>
            </a:r>
          </a:p>
        </p:txBody>
      </p:sp>
    </p:spTree>
    <p:extLst>
      <p:ext uri="{BB962C8B-B14F-4D97-AF65-F5344CB8AC3E}">
        <p14:creationId xmlns:p14="http://schemas.microsoft.com/office/powerpoint/2010/main" val="8048825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360" y="1124743"/>
            <a:ext cx="5962650" cy="3724275"/>
          </a:xfrm>
          <a:prstGeom prst="rect">
            <a:avLst/>
          </a:prstGeom>
        </p:spPr>
      </p:pic>
      <p:sp>
        <p:nvSpPr>
          <p:cNvPr id="3" name="textruta 2"/>
          <p:cNvSpPr txBox="1"/>
          <p:nvPr/>
        </p:nvSpPr>
        <p:spPr>
          <a:xfrm>
            <a:off x="249360" y="586024"/>
            <a:ext cx="3818584" cy="307777"/>
          </a:xfrm>
          <a:prstGeom prst="rect">
            <a:avLst/>
          </a:prstGeom>
          <a:noFill/>
        </p:spPr>
        <p:txBody>
          <a:bodyPr wrap="square" rtlCol="0">
            <a:spAutoFit/>
          </a:bodyPr>
          <a:lstStyle/>
          <a:p>
            <a:r>
              <a:rPr lang="sv-SE" sz="1400" dirty="0">
                <a:solidFill>
                  <a:prstClr val="black"/>
                </a:solidFill>
              </a:rPr>
              <a:t>m) Diagonallöpning</a:t>
            </a:r>
          </a:p>
        </p:txBody>
      </p:sp>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360" y="1124743"/>
            <a:ext cx="5962650" cy="3724275"/>
          </a:xfrm>
          <a:prstGeom prst="rect">
            <a:avLst/>
          </a:prstGeom>
        </p:spPr>
      </p:pic>
      <p:sp>
        <p:nvSpPr>
          <p:cNvPr id="5" name="4-udd 4"/>
          <p:cNvSpPr/>
          <p:nvPr/>
        </p:nvSpPr>
        <p:spPr>
          <a:xfrm>
            <a:off x="3023696" y="2132856"/>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6" name="4-udd 5"/>
          <p:cNvSpPr/>
          <p:nvPr/>
        </p:nvSpPr>
        <p:spPr>
          <a:xfrm>
            <a:off x="1331640" y="2492896"/>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7" name="4-udd 6"/>
          <p:cNvSpPr/>
          <p:nvPr/>
        </p:nvSpPr>
        <p:spPr>
          <a:xfrm>
            <a:off x="1373298" y="3320540"/>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8" name="4-udd 7"/>
          <p:cNvSpPr/>
          <p:nvPr/>
        </p:nvSpPr>
        <p:spPr>
          <a:xfrm>
            <a:off x="1871529" y="4365104"/>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9" name="4-udd 8"/>
          <p:cNvSpPr/>
          <p:nvPr/>
        </p:nvSpPr>
        <p:spPr>
          <a:xfrm>
            <a:off x="4070318" y="2620331"/>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0" name="4-udd 9"/>
          <p:cNvSpPr/>
          <p:nvPr/>
        </p:nvSpPr>
        <p:spPr>
          <a:xfrm>
            <a:off x="3470674" y="4389170"/>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1" name="4-udd 10"/>
          <p:cNvSpPr/>
          <p:nvPr/>
        </p:nvSpPr>
        <p:spPr>
          <a:xfrm>
            <a:off x="3980308" y="1460292"/>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2" name="4-udd 11"/>
          <p:cNvSpPr/>
          <p:nvPr/>
        </p:nvSpPr>
        <p:spPr>
          <a:xfrm>
            <a:off x="3113001" y="3461392"/>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3" name="4-udd 12"/>
          <p:cNvSpPr/>
          <p:nvPr/>
        </p:nvSpPr>
        <p:spPr>
          <a:xfrm>
            <a:off x="2158652" y="2778338"/>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4" name="Eller 13"/>
          <p:cNvSpPr/>
          <p:nvPr/>
        </p:nvSpPr>
        <p:spPr>
          <a:xfrm>
            <a:off x="2892548" y="1373815"/>
            <a:ext cx="81009" cy="158485"/>
          </a:xfrm>
          <a:prstGeom prst="flowChartOr">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black">
                  <a:lumMod val="85000"/>
                  <a:lumOff val="15000"/>
                </a:prstClr>
              </a:solidFill>
            </a:endParaRPr>
          </a:p>
        </p:txBody>
      </p:sp>
      <p:sp>
        <p:nvSpPr>
          <p:cNvPr id="15" name="Ellips 14"/>
          <p:cNvSpPr/>
          <p:nvPr/>
        </p:nvSpPr>
        <p:spPr>
          <a:xfrm>
            <a:off x="4209885" y="1460292"/>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6" name="Ellips 15"/>
          <p:cNvSpPr/>
          <p:nvPr/>
        </p:nvSpPr>
        <p:spPr>
          <a:xfrm>
            <a:off x="4209885" y="2549507"/>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7" name="Ellips 16"/>
          <p:cNvSpPr/>
          <p:nvPr/>
        </p:nvSpPr>
        <p:spPr>
          <a:xfrm>
            <a:off x="4119875" y="3389384"/>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8" name="Ellips 17"/>
          <p:cNvSpPr/>
          <p:nvPr/>
        </p:nvSpPr>
        <p:spPr>
          <a:xfrm>
            <a:off x="4029865" y="4139952"/>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9" name="Ellips 18"/>
          <p:cNvSpPr/>
          <p:nvPr/>
        </p:nvSpPr>
        <p:spPr>
          <a:xfrm>
            <a:off x="2732055" y="1863408"/>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0" name="Ellips 19"/>
          <p:cNvSpPr/>
          <p:nvPr/>
        </p:nvSpPr>
        <p:spPr>
          <a:xfrm>
            <a:off x="3036886" y="2427945"/>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1" name="Ellips 20"/>
          <p:cNvSpPr/>
          <p:nvPr/>
        </p:nvSpPr>
        <p:spPr>
          <a:xfrm>
            <a:off x="2946876" y="3176524"/>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2" name="Ellips 21"/>
          <p:cNvSpPr/>
          <p:nvPr/>
        </p:nvSpPr>
        <p:spPr>
          <a:xfrm>
            <a:off x="1482873" y="3140968"/>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3" name="Ellips 22"/>
          <p:cNvSpPr/>
          <p:nvPr/>
        </p:nvSpPr>
        <p:spPr>
          <a:xfrm>
            <a:off x="2716148" y="4365104"/>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4" name="Ellips 23"/>
          <p:cNvSpPr/>
          <p:nvPr/>
        </p:nvSpPr>
        <p:spPr>
          <a:xfrm>
            <a:off x="1889702" y="2706036"/>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5" name="4-udd 24"/>
          <p:cNvSpPr/>
          <p:nvPr/>
        </p:nvSpPr>
        <p:spPr>
          <a:xfrm>
            <a:off x="539552" y="2914873"/>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6" name="Ellips 25"/>
          <p:cNvSpPr/>
          <p:nvPr/>
        </p:nvSpPr>
        <p:spPr>
          <a:xfrm>
            <a:off x="5796136" y="2922107"/>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cxnSp>
        <p:nvCxnSpPr>
          <p:cNvPr id="27" name="Rak pil 26"/>
          <p:cNvCxnSpPr/>
          <p:nvPr/>
        </p:nvCxnSpPr>
        <p:spPr>
          <a:xfrm flipV="1">
            <a:off x="3548094" y="3320540"/>
            <a:ext cx="567229" cy="1044564"/>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2" name="Rak pil 31"/>
          <p:cNvCxnSpPr/>
          <p:nvPr/>
        </p:nvCxnSpPr>
        <p:spPr>
          <a:xfrm flipV="1">
            <a:off x="4119875" y="2427945"/>
            <a:ext cx="90010" cy="192386"/>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6" name="textruta 35"/>
          <p:cNvSpPr txBox="1"/>
          <p:nvPr/>
        </p:nvSpPr>
        <p:spPr>
          <a:xfrm>
            <a:off x="249360" y="5085184"/>
            <a:ext cx="5834808" cy="523220"/>
          </a:xfrm>
          <a:prstGeom prst="rect">
            <a:avLst/>
          </a:prstGeom>
          <a:noFill/>
        </p:spPr>
        <p:txBody>
          <a:bodyPr wrap="square" rtlCol="0">
            <a:spAutoFit/>
          </a:bodyPr>
          <a:lstStyle/>
          <a:p>
            <a:r>
              <a:rPr lang="sv-SE" sz="1400" dirty="0">
                <a:solidFill>
                  <a:prstClr val="black"/>
                </a:solidFill>
              </a:rPr>
              <a:t>Nyckelord är </a:t>
            </a:r>
            <a:r>
              <a:rPr lang="sv-SE" sz="1400" i="1" dirty="0">
                <a:solidFill>
                  <a:prstClr val="black"/>
                </a:solidFill>
              </a:rPr>
              <a:t>löpning på blind sida </a:t>
            </a:r>
            <a:r>
              <a:rPr lang="sv-SE" sz="1400" dirty="0">
                <a:solidFill>
                  <a:prstClr val="black"/>
                </a:solidFill>
              </a:rPr>
              <a:t>och </a:t>
            </a:r>
            <a:r>
              <a:rPr lang="sv-SE" sz="1400" i="1" dirty="0">
                <a:solidFill>
                  <a:prstClr val="black"/>
                </a:solidFill>
              </a:rPr>
              <a:t>kontakt</a:t>
            </a:r>
            <a:r>
              <a:rPr lang="sv-SE" sz="1400" dirty="0">
                <a:solidFill>
                  <a:prstClr val="black"/>
                </a:solidFill>
              </a:rPr>
              <a:t> mellan bollhållare och löpande spelare, även </a:t>
            </a:r>
            <a:r>
              <a:rPr lang="sv-SE" sz="1400" i="1" dirty="0">
                <a:solidFill>
                  <a:prstClr val="black"/>
                </a:solidFill>
              </a:rPr>
              <a:t>tajmingen</a:t>
            </a:r>
            <a:r>
              <a:rPr lang="sv-SE" sz="1400" dirty="0">
                <a:solidFill>
                  <a:prstClr val="black"/>
                </a:solidFill>
              </a:rPr>
              <a:t> är viktig</a:t>
            </a:r>
            <a:endParaRPr lang="sv-SE" sz="1400" i="1" dirty="0">
              <a:solidFill>
                <a:prstClr val="black"/>
              </a:solidFill>
            </a:endParaRPr>
          </a:p>
        </p:txBody>
      </p:sp>
      <p:sp>
        <p:nvSpPr>
          <p:cNvPr id="37" name="Frihandsfigur 36"/>
          <p:cNvSpPr/>
          <p:nvPr/>
        </p:nvSpPr>
        <p:spPr>
          <a:xfrm>
            <a:off x="3026664" y="1517904"/>
            <a:ext cx="1243584" cy="1463040"/>
          </a:xfrm>
          <a:custGeom>
            <a:avLst/>
            <a:gdLst>
              <a:gd name="connsiteX0" fmla="*/ 0 w 1243584"/>
              <a:gd name="connsiteY0" fmla="*/ 0 h 1463040"/>
              <a:gd name="connsiteX1" fmla="*/ 640080 w 1243584"/>
              <a:gd name="connsiteY1" fmla="*/ 365760 h 1463040"/>
              <a:gd name="connsiteX2" fmla="*/ 1243584 w 1243584"/>
              <a:gd name="connsiteY2" fmla="*/ 1463040 h 1463040"/>
            </a:gdLst>
            <a:ahLst/>
            <a:cxnLst>
              <a:cxn ang="0">
                <a:pos x="connsiteX0" y="connsiteY0"/>
              </a:cxn>
              <a:cxn ang="0">
                <a:pos x="connsiteX1" y="connsiteY1"/>
              </a:cxn>
              <a:cxn ang="0">
                <a:pos x="connsiteX2" y="connsiteY2"/>
              </a:cxn>
            </a:cxnLst>
            <a:rect l="l" t="t" r="r" b="b"/>
            <a:pathLst>
              <a:path w="1243584" h="1463040">
                <a:moveTo>
                  <a:pt x="0" y="0"/>
                </a:moveTo>
                <a:cubicBezTo>
                  <a:pt x="216408" y="60960"/>
                  <a:pt x="432816" y="121920"/>
                  <a:pt x="640080" y="365760"/>
                </a:cubicBezTo>
                <a:cubicBezTo>
                  <a:pt x="847344" y="609600"/>
                  <a:pt x="1045464" y="1036320"/>
                  <a:pt x="1243584" y="1463040"/>
                </a:cubicBezTo>
              </a:path>
            </a:pathLst>
          </a:custGeom>
          <a:noFill/>
          <a:ln w="952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8" name="Likbent triangel 37"/>
          <p:cNvSpPr/>
          <p:nvPr/>
        </p:nvSpPr>
        <p:spPr>
          <a:xfrm>
            <a:off x="6493900" y="1124744"/>
            <a:ext cx="72008" cy="144016"/>
          </a:xfrm>
          <a:prstGeom prst="triangle">
            <a:avLst/>
          </a:prstGeom>
          <a:scene3d>
            <a:camera prst="orthographicFront">
              <a:rot lat="0" lon="0" rev="5400000"/>
            </a:camera>
            <a:lightRig rig="threePt" dir="t"/>
          </a:scene3d>
        </p:spPr>
        <p:style>
          <a:lnRef idx="1">
            <a:schemeClr val="accent2"/>
          </a:lnRef>
          <a:fillRef idx="3">
            <a:schemeClr val="accent2"/>
          </a:fillRef>
          <a:effectRef idx="2">
            <a:schemeClr val="accent2"/>
          </a:effectRef>
          <a:fontRef idx="minor">
            <a:schemeClr val="lt1"/>
          </a:fontRef>
        </p:style>
        <p:txBody>
          <a:bodyPr rtlCol="0" anchor="ctr"/>
          <a:lstStyle/>
          <a:p>
            <a:pPr algn="ctr"/>
            <a:endParaRPr lang="sv-SE" dirty="0">
              <a:solidFill>
                <a:prstClr val="white"/>
              </a:solidFill>
            </a:endParaRPr>
          </a:p>
        </p:txBody>
      </p:sp>
      <p:sp>
        <p:nvSpPr>
          <p:cNvPr id="39" name="textruta 38"/>
          <p:cNvSpPr txBox="1"/>
          <p:nvPr/>
        </p:nvSpPr>
        <p:spPr>
          <a:xfrm>
            <a:off x="6660232" y="1063769"/>
            <a:ext cx="2304256" cy="1015663"/>
          </a:xfrm>
          <a:prstGeom prst="rect">
            <a:avLst/>
          </a:prstGeom>
          <a:noFill/>
        </p:spPr>
        <p:txBody>
          <a:bodyPr wrap="square" rtlCol="0">
            <a:spAutoFit/>
          </a:bodyPr>
          <a:lstStyle/>
          <a:p>
            <a:r>
              <a:rPr lang="sv-SE" sz="1000" dirty="0">
                <a:solidFill>
                  <a:prstClr val="black"/>
                </a:solidFill>
              </a:rPr>
              <a:t>Ytterforwarden löper diagonalt förbi ytterback och mittback med mål att göra det obemärkt samt att utnyttja farten . Beroende på hur spelaren löper kan bollen slås över första mittback eller bortre mittback</a:t>
            </a:r>
          </a:p>
        </p:txBody>
      </p:sp>
    </p:spTree>
    <p:extLst>
      <p:ext uri="{BB962C8B-B14F-4D97-AF65-F5344CB8AC3E}">
        <p14:creationId xmlns:p14="http://schemas.microsoft.com/office/powerpoint/2010/main" val="22922747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179512" y="75982"/>
            <a:ext cx="8496944" cy="46166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sv-SE" sz="2400" b="1" spc="50"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Coaching filosofi</a:t>
            </a:r>
            <a:endParaRPr lang="sv-SE" sz="2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sp>
        <p:nvSpPr>
          <p:cNvPr id="3" name="textruta 2"/>
          <p:cNvSpPr txBox="1"/>
          <p:nvPr/>
        </p:nvSpPr>
        <p:spPr>
          <a:xfrm>
            <a:off x="179512" y="499967"/>
            <a:ext cx="5328592" cy="307777"/>
          </a:xfrm>
          <a:prstGeom prst="rect">
            <a:avLst/>
          </a:prstGeom>
          <a:noFill/>
        </p:spPr>
        <p:txBody>
          <a:bodyPr wrap="square" rtlCol="0">
            <a:spAutoFit/>
          </a:bodyPr>
          <a:lstStyle/>
          <a:p>
            <a:r>
              <a:rPr lang="sv-SE" sz="1400" dirty="0">
                <a:solidFill>
                  <a:prstClr val="black"/>
                </a:solidFill>
              </a:rPr>
              <a:t>Coaching filosofin bygger på följande nyckelord</a:t>
            </a:r>
          </a:p>
        </p:txBody>
      </p:sp>
      <p:sp>
        <p:nvSpPr>
          <p:cNvPr id="4" name="textruta 3"/>
          <p:cNvSpPr txBox="1"/>
          <p:nvPr/>
        </p:nvSpPr>
        <p:spPr>
          <a:xfrm>
            <a:off x="179512" y="807744"/>
            <a:ext cx="8064896" cy="369332"/>
          </a:xfrm>
          <a:prstGeom prst="rect">
            <a:avLst/>
          </a:prstGeom>
          <a:solidFill>
            <a:schemeClr val="accent2">
              <a:lumMod val="75000"/>
            </a:schemeClr>
          </a:solidFill>
          <a:effectLst>
            <a:outerShdw blurRad="50800" dist="38100" dir="16200000" rotWithShape="0">
              <a:prstClr val="black">
                <a:alpha val="40000"/>
              </a:prstClr>
            </a:outerShdw>
          </a:effectLst>
        </p:spPr>
        <p:txBody>
          <a:bodyPr wrap="square" rtlCol="0">
            <a:spAutoFit/>
          </a:bodyPr>
          <a:lstStyle/>
          <a:p>
            <a:r>
              <a:rPr lang="sv-SE" dirty="0">
                <a:solidFill>
                  <a:prstClr val="white"/>
                </a:solidFill>
              </a:rPr>
              <a:t>Syftet</a:t>
            </a:r>
          </a:p>
        </p:txBody>
      </p:sp>
      <p:sp>
        <p:nvSpPr>
          <p:cNvPr id="5" name="textruta 4"/>
          <p:cNvSpPr txBox="1"/>
          <p:nvPr/>
        </p:nvSpPr>
        <p:spPr>
          <a:xfrm>
            <a:off x="179512" y="1268760"/>
            <a:ext cx="8280920" cy="646331"/>
          </a:xfrm>
          <a:prstGeom prst="rect">
            <a:avLst/>
          </a:prstGeom>
          <a:noFill/>
        </p:spPr>
        <p:txBody>
          <a:bodyPr wrap="square" rtlCol="0">
            <a:spAutoFit/>
          </a:bodyPr>
          <a:lstStyle/>
          <a:p>
            <a:r>
              <a:rPr lang="sv-SE" dirty="0">
                <a:solidFill>
                  <a:prstClr val="black"/>
                </a:solidFill>
              </a:rPr>
              <a:t>Målet med träningen är att förbereda spelarna för matchen och syftet med träningen skall vara klar for alla. I matchen jobbar vi med taktik, teknik, mentalt och fysisk</a:t>
            </a:r>
          </a:p>
        </p:txBody>
      </p:sp>
      <p:sp>
        <p:nvSpPr>
          <p:cNvPr id="6" name="textruta 5"/>
          <p:cNvSpPr txBox="1"/>
          <p:nvPr/>
        </p:nvSpPr>
        <p:spPr>
          <a:xfrm>
            <a:off x="179512" y="2059107"/>
            <a:ext cx="8064896" cy="369332"/>
          </a:xfrm>
          <a:prstGeom prst="rect">
            <a:avLst/>
          </a:prstGeom>
          <a:solidFill>
            <a:schemeClr val="accent2">
              <a:lumMod val="75000"/>
            </a:schemeClr>
          </a:solidFill>
          <a:effectLst>
            <a:outerShdw blurRad="50800" dist="38100" dir="16200000" rotWithShape="0">
              <a:prstClr val="black">
                <a:alpha val="40000"/>
              </a:prstClr>
            </a:outerShdw>
          </a:effectLst>
        </p:spPr>
        <p:txBody>
          <a:bodyPr wrap="square" rtlCol="0">
            <a:spAutoFit/>
          </a:bodyPr>
          <a:lstStyle/>
          <a:p>
            <a:r>
              <a:rPr lang="sv-SE" dirty="0">
                <a:solidFill>
                  <a:prstClr val="white"/>
                </a:solidFill>
              </a:rPr>
              <a:t>Målsättning med våra fyra nycklar</a:t>
            </a:r>
          </a:p>
        </p:txBody>
      </p:sp>
      <p:sp>
        <p:nvSpPr>
          <p:cNvPr id="7" name="textruta 6"/>
          <p:cNvSpPr txBox="1"/>
          <p:nvPr/>
        </p:nvSpPr>
        <p:spPr>
          <a:xfrm>
            <a:off x="179512" y="2564904"/>
            <a:ext cx="7992888" cy="3416320"/>
          </a:xfrm>
          <a:prstGeom prst="rect">
            <a:avLst/>
          </a:prstGeom>
          <a:noFill/>
        </p:spPr>
        <p:txBody>
          <a:bodyPr wrap="square" rtlCol="0">
            <a:spAutoFit/>
          </a:bodyPr>
          <a:lstStyle/>
          <a:p>
            <a:r>
              <a:rPr lang="sv-SE" b="1" i="1" dirty="0">
                <a:solidFill>
                  <a:prstClr val="black"/>
                </a:solidFill>
              </a:rPr>
              <a:t>Taktiskt </a:t>
            </a:r>
            <a:r>
              <a:rPr lang="sv-SE" dirty="0">
                <a:solidFill>
                  <a:prstClr val="black"/>
                </a:solidFill>
              </a:rPr>
              <a:t>vill vi fostra spelare som snabbt anpassar sig till de olika omständigheter som blir under en match. Spelaren skall via taktiken bli en del av helheten och vi vill skapa intelligenta spelare, ge spelarna problem som de löser.</a:t>
            </a:r>
          </a:p>
          <a:p>
            <a:r>
              <a:rPr lang="sv-SE" b="1" i="1" dirty="0">
                <a:solidFill>
                  <a:prstClr val="black"/>
                </a:solidFill>
              </a:rPr>
              <a:t>Tekniskt </a:t>
            </a:r>
            <a:r>
              <a:rPr lang="sv-SE" dirty="0">
                <a:solidFill>
                  <a:prstClr val="black"/>
                </a:solidFill>
              </a:rPr>
              <a:t>vill vi utveckla individen i laget med olika förmågor utöver grunderna, ju äldre de blir, specialiserar vi den tekniska färdigheten</a:t>
            </a:r>
          </a:p>
          <a:p>
            <a:r>
              <a:rPr lang="sv-SE" b="1" i="1" dirty="0">
                <a:solidFill>
                  <a:prstClr val="black"/>
                </a:solidFill>
              </a:rPr>
              <a:t>Fysiskt </a:t>
            </a:r>
            <a:r>
              <a:rPr lang="sv-SE" dirty="0">
                <a:solidFill>
                  <a:prstClr val="black"/>
                </a:solidFill>
              </a:rPr>
              <a:t>vill vi ha starka spelare som orkar mycket då det är grunden till att spela bra fotboll samt att undvika skador. God aerob kapacitet och bra bål. Koordination, rörlighet, kropp och rumsuppfattning är andra egenskaper som vi regelbundet jobbar med och som skall synas att våra spelare har</a:t>
            </a:r>
          </a:p>
          <a:p>
            <a:r>
              <a:rPr lang="sv-SE" b="1" i="1" dirty="0">
                <a:solidFill>
                  <a:prstClr val="black"/>
                </a:solidFill>
              </a:rPr>
              <a:t>Psykiskt/mentalt </a:t>
            </a:r>
            <a:r>
              <a:rPr lang="sv-SE" dirty="0">
                <a:solidFill>
                  <a:prstClr val="black"/>
                </a:solidFill>
              </a:rPr>
              <a:t>jobbar vi med vinnarmentalitet i fotboll och i livet då vi tror att det hänger ihop. Vi inser att människan är en känslovarelse och vi vill lära våra spelare att använda sina känslor till sitt och lagets fördel </a:t>
            </a:r>
            <a:endParaRPr lang="sv-SE" b="1" i="1" dirty="0">
              <a:solidFill>
                <a:prstClr val="black"/>
              </a:solidFill>
            </a:endParaRPr>
          </a:p>
        </p:txBody>
      </p:sp>
    </p:spTree>
    <p:extLst>
      <p:ext uri="{BB962C8B-B14F-4D97-AF65-F5344CB8AC3E}">
        <p14:creationId xmlns:p14="http://schemas.microsoft.com/office/powerpoint/2010/main" val="36592491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360" y="1124743"/>
            <a:ext cx="5962650" cy="3724275"/>
          </a:xfrm>
          <a:prstGeom prst="rect">
            <a:avLst/>
          </a:prstGeom>
        </p:spPr>
      </p:pic>
      <p:sp>
        <p:nvSpPr>
          <p:cNvPr id="3" name="textruta 2"/>
          <p:cNvSpPr txBox="1"/>
          <p:nvPr/>
        </p:nvSpPr>
        <p:spPr>
          <a:xfrm>
            <a:off x="249360" y="586024"/>
            <a:ext cx="3818584" cy="307777"/>
          </a:xfrm>
          <a:prstGeom prst="rect">
            <a:avLst/>
          </a:prstGeom>
          <a:noFill/>
        </p:spPr>
        <p:txBody>
          <a:bodyPr wrap="square" rtlCol="0">
            <a:spAutoFit/>
          </a:bodyPr>
          <a:lstStyle/>
          <a:p>
            <a:r>
              <a:rPr lang="sv-SE" sz="1400" dirty="0">
                <a:solidFill>
                  <a:prstClr val="black"/>
                </a:solidFill>
              </a:rPr>
              <a:t>n)Båglöpning</a:t>
            </a:r>
          </a:p>
        </p:txBody>
      </p:sp>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360" y="1124743"/>
            <a:ext cx="5962650" cy="3724275"/>
          </a:xfrm>
          <a:prstGeom prst="rect">
            <a:avLst/>
          </a:prstGeom>
        </p:spPr>
      </p:pic>
      <p:pic>
        <p:nvPicPr>
          <p:cNvPr id="5" name="Bildobjekt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360" y="1124743"/>
            <a:ext cx="5962650" cy="3724275"/>
          </a:xfrm>
          <a:prstGeom prst="rect">
            <a:avLst/>
          </a:prstGeom>
        </p:spPr>
      </p:pic>
      <p:sp>
        <p:nvSpPr>
          <p:cNvPr id="6" name="4-udd 5"/>
          <p:cNvSpPr/>
          <p:nvPr/>
        </p:nvSpPr>
        <p:spPr>
          <a:xfrm>
            <a:off x="3023696" y="2132856"/>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7" name="4-udd 6"/>
          <p:cNvSpPr/>
          <p:nvPr/>
        </p:nvSpPr>
        <p:spPr>
          <a:xfrm>
            <a:off x="1331640" y="2492896"/>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8" name="4-udd 7"/>
          <p:cNvSpPr/>
          <p:nvPr/>
        </p:nvSpPr>
        <p:spPr>
          <a:xfrm>
            <a:off x="1373298" y="3320540"/>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9" name="4-udd 8"/>
          <p:cNvSpPr/>
          <p:nvPr/>
        </p:nvSpPr>
        <p:spPr>
          <a:xfrm>
            <a:off x="1871529" y="4365104"/>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0" name="4-udd 9"/>
          <p:cNvSpPr/>
          <p:nvPr/>
        </p:nvSpPr>
        <p:spPr>
          <a:xfrm>
            <a:off x="4295111" y="2986880"/>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1" name="4-udd 10"/>
          <p:cNvSpPr/>
          <p:nvPr/>
        </p:nvSpPr>
        <p:spPr>
          <a:xfrm>
            <a:off x="3470674" y="4389170"/>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2" name="4-udd 11"/>
          <p:cNvSpPr/>
          <p:nvPr/>
        </p:nvSpPr>
        <p:spPr>
          <a:xfrm>
            <a:off x="3980308" y="1460292"/>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3" name="4-udd 12"/>
          <p:cNvSpPr/>
          <p:nvPr/>
        </p:nvSpPr>
        <p:spPr>
          <a:xfrm>
            <a:off x="3113001" y="3461392"/>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4" name="4-udd 13"/>
          <p:cNvSpPr/>
          <p:nvPr/>
        </p:nvSpPr>
        <p:spPr>
          <a:xfrm>
            <a:off x="2158652" y="2778338"/>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5" name="Eller 14"/>
          <p:cNvSpPr/>
          <p:nvPr/>
        </p:nvSpPr>
        <p:spPr>
          <a:xfrm>
            <a:off x="2892548" y="1373815"/>
            <a:ext cx="81009" cy="158485"/>
          </a:xfrm>
          <a:prstGeom prst="flowChartOr">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black">
                  <a:lumMod val="85000"/>
                  <a:lumOff val="15000"/>
                </a:prstClr>
              </a:solidFill>
            </a:endParaRPr>
          </a:p>
        </p:txBody>
      </p:sp>
      <p:sp>
        <p:nvSpPr>
          <p:cNvPr id="16" name="Ellips 15"/>
          <p:cNvSpPr/>
          <p:nvPr/>
        </p:nvSpPr>
        <p:spPr>
          <a:xfrm>
            <a:off x="4209885" y="1460292"/>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7" name="Ellips 16"/>
          <p:cNvSpPr/>
          <p:nvPr/>
        </p:nvSpPr>
        <p:spPr>
          <a:xfrm>
            <a:off x="4209885" y="2549507"/>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8" name="Ellips 17"/>
          <p:cNvSpPr/>
          <p:nvPr/>
        </p:nvSpPr>
        <p:spPr>
          <a:xfrm>
            <a:off x="4250106" y="3388364"/>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9" name="Ellips 18"/>
          <p:cNvSpPr/>
          <p:nvPr/>
        </p:nvSpPr>
        <p:spPr>
          <a:xfrm>
            <a:off x="4029865" y="4139952"/>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0" name="Ellips 19"/>
          <p:cNvSpPr/>
          <p:nvPr/>
        </p:nvSpPr>
        <p:spPr>
          <a:xfrm>
            <a:off x="2732055" y="1863408"/>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1" name="Ellips 20"/>
          <p:cNvSpPr/>
          <p:nvPr/>
        </p:nvSpPr>
        <p:spPr>
          <a:xfrm>
            <a:off x="3036886" y="2427945"/>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2" name="Ellips 21"/>
          <p:cNvSpPr/>
          <p:nvPr/>
        </p:nvSpPr>
        <p:spPr>
          <a:xfrm>
            <a:off x="2946876" y="3176524"/>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3" name="Ellips 22"/>
          <p:cNvSpPr/>
          <p:nvPr/>
        </p:nvSpPr>
        <p:spPr>
          <a:xfrm>
            <a:off x="1482873" y="3140968"/>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4" name="Ellips 23"/>
          <p:cNvSpPr/>
          <p:nvPr/>
        </p:nvSpPr>
        <p:spPr>
          <a:xfrm>
            <a:off x="2716148" y="4365104"/>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5" name="Ellips 24"/>
          <p:cNvSpPr/>
          <p:nvPr/>
        </p:nvSpPr>
        <p:spPr>
          <a:xfrm>
            <a:off x="1889702" y="2706036"/>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6" name="4-udd 25"/>
          <p:cNvSpPr/>
          <p:nvPr/>
        </p:nvSpPr>
        <p:spPr>
          <a:xfrm>
            <a:off x="539552" y="2914873"/>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7" name="Ellips 26"/>
          <p:cNvSpPr/>
          <p:nvPr/>
        </p:nvSpPr>
        <p:spPr>
          <a:xfrm>
            <a:off x="5796136" y="2922107"/>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0" name="Frihandsfigur 29"/>
          <p:cNvSpPr/>
          <p:nvPr/>
        </p:nvSpPr>
        <p:spPr>
          <a:xfrm>
            <a:off x="3026664" y="1517904"/>
            <a:ext cx="1243584" cy="614952"/>
          </a:xfrm>
          <a:custGeom>
            <a:avLst/>
            <a:gdLst>
              <a:gd name="connsiteX0" fmla="*/ 0 w 1243584"/>
              <a:gd name="connsiteY0" fmla="*/ 0 h 1463040"/>
              <a:gd name="connsiteX1" fmla="*/ 640080 w 1243584"/>
              <a:gd name="connsiteY1" fmla="*/ 365760 h 1463040"/>
              <a:gd name="connsiteX2" fmla="*/ 1243584 w 1243584"/>
              <a:gd name="connsiteY2" fmla="*/ 1463040 h 1463040"/>
            </a:gdLst>
            <a:ahLst/>
            <a:cxnLst>
              <a:cxn ang="0">
                <a:pos x="connsiteX0" y="connsiteY0"/>
              </a:cxn>
              <a:cxn ang="0">
                <a:pos x="connsiteX1" y="connsiteY1"/>
              </a:cxn>
              <a:cxn ang="0">
                <a:pos x="connsiteX2" y="connsiteY2"/>
              </a:cxn>
            </a:cxnLst>
            <a:rect l="l" t="t" r="r" b="b"/>
            <a:pathLst>
              <a:path w="1243584" h="1463040">
                <a:moveTo>
                  <a:pt x="0" y="0"/>
                </a:moveTo>
                <a:cubicBezTo>
                  <a:pt x="216408" y="60960"/>
                  <a:pt x="432816" y="121920"/>
                  <a:pt x="640080" y="365760"/>
                </a:cubicBezTo>
                <a:cubicBezTo>
                  <a:pt x="847344" y="609600"/>
                  <a:pt x="1045464" y="1036320"/>
                  <a:pt x="1243584" y="1463040"/>
                </a:cubicBezTo>
              </a:path>
            </a:pathLst>
          </a:custGeom>
          <a:noFill/>
          <a:ln w="952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1" name="Frihandsfigur 30"/>
          <p:cNvSpPr/>
          <p:nvPr/>
        </p:nvSpPr>
        <p:spPr>
          <a:xfrm>
            <a:off x="4076799" y="2423159"/>
            <a:ext cx="193449" cy="642963"/>
          </a:xfrm>
          <a:custGeom>
            <a:avLst/>
            <a:gdLst>
              <a:gd name="connsiteX0" fmla="*/ 92865 w 156873"/>
              <a:gd name="connsiteY0" fmla="*/ 594360 h 594360"/>
              <a:gd name="connsiteX1" fmla="*/ 1425 w 156873"/>
              <a:gd name="connsiteY1" fmla="*/ 365760 h 594360"/>
              <a:gd name="connsiteX2" fmla="*/ 156873 w 156873"/>
              <a:gd name="connsiteY2" fmla="*/ 0 h 594360"/>
            </a:gdLst>
            <a:ahLst/>
            <a:cxnLst>
              <a:cxn ang="0">
                <a:pos x="connsiteX0" y="connsiteY0"/>
              </a:cxn>
              <a:cxn ang="0">
                <a:pos x="connsiteX1" y="connsiteY1"/>
              </a:cxn>
              <a:cxn ang="0">
                <a:pos x="connsiteX2" y="connsiteY2"/>
              </a:cxn>
            </a:cxnLst>
            <a:rect l="l" t="t" r="r" b="b"/>
            <a:pathLst>
              <a:path w="156873" h="594360">
                <a:moveTo>
                  <a:pt x="92865" y="594360"/>
                </a:moveTo>
                <a:cubicBezTo>
                  <a:pt x="41811" y="529590"/>
                  <a:pt x="-9243" y="464820"/>
                  <a:pt x="1425" y="365760"/>
                </a:cubicBezTo>
                <a:cubicBezTo>
                  <a:pt x="12093" y="266700"/>
                  <a:pt x="84483" y="133350"/>
                  <a:pt x="156873" y="0"/>
                </a:cubicBezTo>
              </a:path>
            </a:pathLst>
          </a:custGeom>
          <a:noFill/>
          <a:ln w="12700">
            <a:solidFill>
              <a:schemeClr val="tx1"/>
            </a:solidFill>
            <a:prstDash val="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2" name="textruta 31"/>
          <p:cNvSpPr txBox="1"/>
          <p:nvPr/>
        </p:nvSpPr>
        <p:spPr>
          <a:xfrm>
            <a:off x="249360" y="5085184"/>
            <a:ext cx="5834808" cy="738664"/>
          </a:xfrm>
          <a:prstGeom prst="rect">
            <a:avLst/>
          </a:prstGeom>
          <a:noFill/>
        </p:spPr>
        <p:txBody>
          <a:bodyPr wrap="square" rtlCol="0">
            <a:spAutoFit/>
          </a:bodyPr>
          <a:lstStyle/>
          <a:p>
            <a:r>
              <a:rPr lang="sv-SE" sz="1400" dirty="0">
                <a:solidFill>
                  <a:prstClr val="black"/>
                </a:solidFill>
              </a:rPr>
              <a:t>Nyckelord är </a:t>
            </a:r>
            <a:r>
              <a:rPr lang="sv-SE" sz="1400" i="1" dirty="0">
                <a:solidFill>
                  <a:prstClr val="black"/>
                </a:solidFill>
              </a:rPr>
              <a:t>löpning på blind sida </a:t>
            </a:r>
            <a:r>
              <a:rPr lang="sv-SE" sz="1400" dirty="0">
                <a:solidFill>
                  <a:prstClr val="black"/>
                </a:solidFill>
              </a:rPr>
              <a:t>och </a:t>
            </a:r>
            <a:r>
              <a:rPr lang="sv-SE" sz="1400" i="1" dirty="0">
                <a:solidFill>
                  <a:prstClr val="black"/>
                </a:solidFill>
              </a:rPr>
              <a:t>kontakt</a:t>
            </a:r>
            <a:r>
              <a:rPr lang="sv-SE" sz="1400" dirty="0">
                <a:solidFill>
                  <a:prstClr val="black"/>
                </a:solidFill>
              </a:rPr>
              <a:t> mellan bollhållare och löpande spelare, spelaren kan med fördel komma ur en offside position upp ur den och komma upp i </a:t>
            </a:r>
            <a:r>
              <a:rPr lang="sv-SE" sz="1400" i="1" dirty="0">
                <a:solidFill>
                  <a:prstClr val="black"/>
                </a:solidFill>
              </a:rPr>
              <a:t>fart</a:t>
            </a:r>
            <a:r>
              <a:rPr lang="sv-SE" sz="1400" dirty="0">
                <a:solidFill>
                  <a:prstClr val="black"/>
                </a:solidFill>
              </a:rPr>
              <a:t> innan bollen slås</a:t>
            </a:r>
            <a:endParaRPr lang="sv-SE" sz="1400" i="1" dirty="0">
              <a:solidFill>
                <a:prstClr val="black"/>
              </a:solidFill>
            </a:endParaRPr>
          </a:p>
        </p:txBody>
      </p:sp>
      <p:sp>
        <p:nvSpPr>
          <p:cNvPr id="33" name="Likbent triangel 32"/>
          <p:cNvSpPr/>
          <p:nvPr/>
        </p:nvSpPr>
        <p:spPr>
          <a:xfrm>
            <a:off x="6493900" y="1124744"/>
            <a:ext cx="72008" cy="144016"/>
          </a:xfrm>
          <a:prstGeom prst="triangle">
            <a:avLst/>
          </a:prstGeom>
          <a:scene3d>
            <a:camera prst="orthographicFront">
              <a:rot lat="0" lon="0" rev="5400000"/>
            </a:camera>
            <a:lightRig rig="threePt" dir="t"/>
          </a:scene3d>
        </p:spPr>
        <p:style>
          <a:lnRef idx="1">
            <a:schemeClr val="accent2"/>
          </a:lnRef>
          <a:fillRef idx="3">
            <a:schemeClr val="accent2"/>
          </a:fillRef>
          <a:effectRef idx="2">
            <a:schemeClr val="accent2"/>
          </a:effectRef>
          <a:fontRef idx="minor">
            <a:schemeClr val="lt1"/>
          </a:fontRef>
        </p:style>
        <p:txBody>
          <a:bodyPr rtlCol="0" anchor="ctr"/>
          <a:lstStyle/>
          <a:p>
            <a:pPr algn="ctr"/>
            <a:endParaRPr lang="sv-SE" dirty="0">
              <a:solidFill>
                <a:prstClr val="white"/>
              </a:solidFill>
            </a:endParaRPr>
          </a:p>
        </p:txBody>
      </p:sp>
      <p:sp>
        <p:nvSpPr>
          <p:cNvPr id="34" name="textruta 33"/>
          <p:cNvSpPr txBox="1"/>
          <p:nvPr/>
        </p:nvSpPr>
        <p:spPr>
          <a:xfrm>
            <a:off x="6660232" y="1063769"/>
            <a:ext cx="2304256" cy="861774"/>
          </a:xfrm>
          <a:prstGeom prst="rect">
            <a:avLst/>
          </a:prstGeom>
          <a:noFill/>
        </p:spPr>
        <p:txBody>
          <a:bodyPr wrap="square" rtlCol="0">
            <a:spAutoFit/>
          </a:bodyPr>
          <a:lstStyle/>
          <a:p>
            <a:r>
              <a:rPr lang="sv-SE" sz="1000" dirty="0">
                <a:solidFill>
                  <a:prstClr val="black"/>
                </a:solidFill>
              </a:rPr>
              <a:t>Forwarden tar en löpning uppåt för att sedan vika av neråt i djupled som en båge. Viktigt är att löpande spelare läser passningen och ser när bollen kan slås så att bollen kommer i rätt ögonblick</a:t>
            </a:r>
          </a:p>
        </p:txBody>
      </p:sp>
    </p:spTree>
    <p:extLst>
      <p:ext uri="{BB962C8B-B14F-4D97-AF65-F5344CB8AC3E}">
        <p14:creationId xmlns:p14="http://schemas.microsoft.com/office/powerpoint/2010/main" val="21095829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360" y="1124743"/>
            <a:ext cx="5962650" cy="3724275"/>
          </a:xfrm>
          <a:prstGeom prst="rect">
            <a:avLst/>
          </a:prstGeom>
        </p:spPr>
      </p:pic>
      <p:sp>
        <p:nvSpPr>
          <p:cNvPr id="3" name="textruta 2"/>
          <p:cNvSpPr txBox="1"/>
          <p:nvPr/>
        </p:nvSpPr>
        <p:spPr>
          <a:xfrm>
            <a:off x="249360" y="586024"/>
            <a:ext cx="3818584" cy="307777"/>
          </a:xfrm>
          <a:prstGeom prst="rect">
            <a:avLst/>
          </a:prstGeom>
          <a:noFill/>
        </p:spPr>
        <p:txBody>
          <a:bodyPr wrap="square" rtlCol="0">
            <a:spAutoFit/>
          </a:bodyPr>
          <a:lstStyle/>
          <a:p>
            <a:r>
              <a:rPr lang="sv-SE" sz="1400" dirty="0">
                <a:solidFill>
                  <a:prstClr val="black"/>
                </a:solidFill>
              </a:rPr>
              <a:t>o)Korslöpning</a:t>
            </a:r>
          </a:p>
        </p:txBody>
      </p:sp>
      <p:sp>
        <p:nvSpPr>
          <p:cNvPr id="4" name="4-udd 3"/>
          <p:cNvSpPr/>
          <p:nvPr/>
        </p:nvSpPr>
        <p:spPr>
          <a:xfrm>
            <a:off x="2248662" y="1345704"/>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5" name="4-udd 4"/>
          <p:cNvSpPr/>
          <p:nvPr/>
        </p:nvSpPr>
        <p:spPr>
          <a:xfrm>
            <a:off x="1331640" y="2492896"/>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6" name="4-udd 5"/>
          <p:cNvSpPr/>
          <p:nvPr/>
        </p:nvSpPr>
        <p:spPr>
          <a:xfrm>
            <a:off x="1373298" y="3320540"/>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7" name="4-udd 6"/>
          <p:cNvSpPr/>
          <p:nvPr/>
        </p:nvSpPr>
        <p:spPr>
          <a:xfrm>
            <a:off x="1871529" y="4365104"/>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8" name="4-udd 7"/>
          <p:cNvSpPr/>
          <p:nvPr/>
        </p:nvSpPr>
        <p:spPr>
          <a:xfrm>
            <a:off x="4167810" y="2883104"/>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9" name="4-udd 8"/>
          <p:cNvSpPr/>
          <p:nvPr/>
        </p:nvSpPr>
        <p:spPr>
          <a:xfrm>
            <a:off x="3470674" y="4389170"/>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0" name="4-udd 9"/>
          <p:cNvSpPr/>
          <p:nvPr/>
        </p:nvSpPr>
        <p:spPr>
          <a:xfrm>
            <a:off x="4180238" y="1877804"/>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1" name="4-udd 10"/>
          <p:cNvSpPr/>
          <p:nvPr/>
        </p:nvSpPr>
        <p:spPr>
          <a:xfrm>
            <a:off x="3113001" y="3461392"/>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2" name="4-udd 11"/>
          <p:cNvSpPr/>
          <p:nvPr/>
        </p:nvSpPr>
        <p:spPr>
          <a:xfrm>
            <a:off x="2158652" y="2778338"/>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3" name="Eller 12"/>
          <p:cNvSpPr/>
          <p:nvPr/>
        </p:nvSpPr>
        <p:spPr>
          <a:xfrm>
            <a:off x="2930880" y="2130108"/>
            <a:ext cx="81009" cy="158485"/>
          </a:xfrm>
          <a:prstGeom prst="flowChartOr">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black">
                  <a:lumMod val="85000"/>
                  <a:lumOff val="15000"/>
                </a:prstClr>
              </a:solidFill>
            </a:endParaRPr>
          </a:p>
        </p:txBody>
      </p:sp>
      <p:sp>
        <p:nvSpPr>
          <p:cNvPr id="14" name="Ellips 13"/>
          <p:cNvSpPr/>
          <p:nvPr/>
        </p:nvSpPr>
        <p:spPr>
          <a:xfrm>
            <a:off x="4209885" y="1460292"/>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5" name="Ellips 14"/>
          <p:cNvSpPr/>
          <p:nvPr/>
        </p:nvSpPr>
        <p:spPr>
          <a:xfrm>
            <a:off x="4209885" y="2549507"/>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6" name="Ellips 15"/>
          <p:cNvSpPr/>
          <p:nvPr/>
        </p:nvSpPr>
        <p:spPr>
          <a:xfrm>
            <a:off x="4250106" y="3388364"/>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7" name="Ellips 16"/>
          <p:cNvSpPr/>
          <p:nvPr/>
        </p:nvSpPr>
        <p:spPr>
          <a:xfrm>
            <a:off x="4029865" y="4139952"/>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8" name="Ellips 17"/>
          <p:cNvSpPr/>
          <p:nvPr/>
        </p:nvSpPr>
        <p:spPr>
          <a:xfrm>
            <a:off x="2732055" y="1863408"/>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9" name="Ellips 18"/>
          <p:cNvSpPr/>
          <p:nvPr/>
        </p:nvSpPr>
        <p:spPr>
          <a:xfrm>
            <a:off x="3036886" y="2427945"/>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0" name="Ellips 19"/>
          <p:cNvSpPr/>
          <p:nvPr/>
        </p:nvSpPr>
        <p:spPr>
          <a:xfrm>
            <a:off x="2946876" y="3176524"/>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1" name="Ellips 20"/>
          <p:cNvSpPr/>
          <p:nvPr/>
        </p:nvSpPr>
        <p:spPr>
          <a:xfrm>
            <a:off x="1482873" y="3140968"/>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2" name="Ellips 21"/>
          <p:cNvSpPr/>
          <p:nvPr/>
        </p:nvSpPr>
        <p:spPr>
          <a:xfrm>
            <a:off x="2716148" y="4365104"/>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3" name="Ellips 22"/>
          <p:cNvSpPr/>
          <p:nvPr/>
        </p:nvSpPr>
        <p:spPr>
          <a:xfrm>
            <a:off x="1889702" y="2706036"/>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4" name="4-udd 23"/>
          <p:cNvSpPr/>
          <p:nvPr/>
        </p:nvSpPr>
        <p:spPr>
          <a:xfrm>
            <a:off x="539552" y="2914873"/>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5" name="Ellips 24"/>
          <p:cNvSpPr/>
          <p:nvPr/>
        </p:nvSpPr>
        <p:spPr>
          <a:xfrm>
            <a:off x="5796136" y="2922107"/>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6" name="Frihandsfigur 25"/>
          <p:cNvSpPr/>
          <p:nvPr/>
        </p:nvSpPr>
        <p:spPr>
          <a:xfrm>
            <a:off x="3056311" y="2265269"/>
            <a:ext cx="1371673" cy="139603"/>
          </a:xfrm>
          <a:custGeom>
            <a:avLst/>
            <a:gdLst>
              <a:gd name="connsiteX0" fmla="*/ 0 w 1243584"/>
              <a:gd name="connsiteY0" fmla="*/ 0 h 1463040"/>
              <a:gd name="connsiteX1" fmla="*/ 640080 w 1243584"/>
              <a:gd name="connsiteY1" fmla="*/ 365760 h 1463040"/>
              <a:gd name="connsiteX2" fmla="*/ 1243584 w 1243584"/>
              <a:gd name="connsiteY2" fmla="*/ 1463040 h 1463040"/>
            </a:gdLst>
            <a:ahLst/>
            <a:cxnLst>
              <a:cxn ang="0">
                <a:pos x="connsiteX0" y="connsiteY0"/>
              </a:cxn>
              <a:cxn ang="0">
                <a:pos x="connsiteX1" y="connsiteY1"/>
              </a:cxn>
              <a:cxn ang="0">
                <a:pos x="connsiteX2" y="connsiteY2"/>
              </a:cxn>
            </a:cxnLst>
            <a:rect l="l" t="t" r="r" b="b"/>
            <a:pathLst>
              <a:path w="1243584" h="1463040">
                <a:moveTo>
                  <a:pt x="0" y="0"/>
                </a:moveTo>
                <a:cubicBezTo>
                  <a:pt x="216408" y="60960"/>
                  <a:pt x="432816" y="121920"/>
                  <a:pt x="640080" y="365760"/>
                </a:cubicBezTo>
                <a:cubicBezTo>
                  <a:pt x="847344" y="609600"/>
                  <a:pt x="1045464" y="1036320"/>
                  <a:pt x="1243584" y="1463040"/>
                </a:cubicBezTo>
              </a:path>
            </a:pathLst>
          </a:custGeom>
          <a:noFill/>
          <a:ln w="952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8" name="Frihandsfigur 27"/>
          <p:cNvSpPr/>
          <p:nvPr/>
        </p:nvSpPr>
        <p:spPr>
          <a:xfrm>
            <a:off x="3874345" y="2048256"/>
            <a:ext cx="425550" cy="804672"/>
          </a:xfrm>
          <a:custGeom>
            <a:avLst/>
            <a:gdLst>
              <a:gd name="connsiteX0" fmla="*/ 286175 w 286175"/>
              <a:gd name="connsiteY0" fmla="*/ 0 h 804672"/>
              <a:gd name="connsiteX1" fmla="*/ 2711 w 286175"/>
              <a:gd name="connsiteY1" fmla="*/ 429768 h 804672"/>
              <a:gd name="connsiteX2" fmla="*/ 167303 w 286175"/>
              <a:gd name="connsiteY2" fmla="*/ 804672 h 804672"/>
            </a:gdLst>
            <a:ahLst/>
            <a:cxnLst>
              <a:cxn ang="0">
                <a:pos x="connsiteX0" y="connsiteY0"/>
              </a:cxn>
              <a:cxn ang="0">
                <a:pos x="connsiteX1" y="connsiteY1"/>
              </a:cxn>
              <a:cxn ang="0">
                <a:pos x="connsiteX2" y="connsiteY2"/>
              </a:cxn>
            </a:cxnLst>
            <a:rect l="l" t="t" r="r" b="b"/>
            <a:pathLst>
              <a:path w="286175" h="804672">
                <a:moveTo>
                  <a:pt x="286175" y="0"/>
                </a:moveTo>
                <a:cubicBezTo>
                  <a:pt x="154349" y="147828"/>
                  <a:pt x="22523" y="295656"/>
                  <a:pt x="2711" y="429768"/>
                </a:cubicBezTo>
                <a:cubicBezTo>
                  <a:pt x="-17101" y="563880"/>
                  <a:pt x="75101" y="684276"/>
                  <a:pt x="167303" y="804672"/>
                </a:cubicBezTo>
              </a:path>
            </a:pathLst>
          </a:custGeom>
          <a:noFill/>
          <a:ln w="9525">
            <a:solidFill>
              <a:schemeClr val="tx1"/>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9" name="Likbent triangel 28"/>
          <p:cNvSpPr/>
          <p:nvPr/>
        </p:nvSpPr>
        <p:spPr>
          <a:xfrm>
            <a:off x="6493900" y="1124744"/>
            <a:ext cx="72008" cy="144016"/>
          </a:xfrm>
          <a:prstGeom prst="triangle">
            <a:avLst/>
          </a:prstGeom>
          <a:scene3d>
            <a:camera prst="orthographicFront">
              <a:rot lat="0" lon="0" rev="5400000"/>
            </a:camera>
            <a:lightRig rig="threePt" dir="t"/>
          </a:scene3d>
        </p:spPr>
        <p:style>
          <a:lnRef idx="1">
            <a:schemeClr val="accent2"/>
          </a:lnRef>
          <a:fillRef idx="3">
            <a:schemeClr val="accent2"/>
          </a:fillRef>
          <a:effectRef idx="2">
            <a:schemeClr val="accent2"/>
          </a:effectRef>
          <a:fontRef idx="minor">
            <a:schemeClr val="lt1"/>
          </a:fontRef>
        </p:style>
        <p:txBody>
          <a:bodyPr rtlCol="0" anchor="ctr"/>
          <a:lstStyle/>
          <a:p>
            <a:pPr algn="ctr"/>
            <a:endParaRPr lang="sv-SE" dirty="0">
              <a:solidFill>
                <a:prstClr val="white"/>
              </a:solidFill>
            </a:endParaRPr>
          </a:p>
        </p:txBody>
      </p:sp>
      <p:sp>
        <p:nvSpPr>
          <p:cNvPr id="30" name="textruta 29"/>
          <p:cNvSpPr txBox="1"/>
          <p:nvPr/>
        </p:nvSpPr>
        <p:spPr>
          <a:xfrm>
            <a:off x="6660232" y="1063769"/>
            <a:ext cx="2304256" cy="707886"/>
          </a:xfrm>
          <a:prstGeom prst="rect">
            <a:avLst/>
          </a:prstGeom>
          <a:noFill/>
        </p:spPr>
        <p:txBody>
          <a:bodyPr wrap="square" rtlCol="0">
            <a:spAutoFit/>
          </a:bodyPr>
          <a:lstStyle/>
          <a:p>
            <a:r>
              <a:rPr lang="sv-SE" sz="1000" dirty="0">
                <a:solidFill>
                  <a:prstClr val="black"/>
                </a:solidFill>
              </a:rPr>
              <a:t>Bägge forwards tar en löpning uppåt för att sedan vika av neråt i djupled som en båge åt varsitt håll och deras löpvägar korsas. </a:t>
            </a:r>
          </a:p>
        </p:txBody>
      </p:sp>
      <p:sp>
        <p:nvSpPr>
          <p:cNvPr id="31" name="Frihandsfigur 30"/>
          <p:cNvSpPr/>
          <p:nvPr/>
        </p:nvSpPr>
        <p:spPr>
          <a:xfrm>
            <a:off x="3767198" y="2404872"/>
            <a:ext cx="448186" cy="548640"/>
          </a:xfrm>
          <a:custGeom>
            <a:avLst/>
            <a:gdLst>
              <a:gd name="connsiteX0" fmla="*/ 411610 w 448186"/>
              <a:gd name="connsiteY0" fmla="*/ 548640 h 548640"/>
              <a:gd name="connsiteX1" fmla="*/ 130 w 448186"/>
              <a:gd name="connsiteY1" fmla="*/ 246888 h 548640"/>
              <a:gd name="connsiteX2" fmla="*/ 448186 w 448186"/>
              <a:gd name="connsiteY2" fmla="*/ 0 h 548640"/>
              <a:gd name="connsiteX3" fmla="*/ 448186 w 448186"/>
              <a:gd name="connsiteY3" fmla="*/ 0 h 548640"/>
            </a:gdLst>
            <a:ahLst/>
            <a:cxnLst>
              <a:cxn ang="0">
                <a:pos x="connsiteX0" y="connsiteY0"/>
              </a:cxn>
              <a:cxn ang="0">
                <a:pos x="connsiteX1" y="connsiteY1"/>
              </a:cxn>
              <a:cxn ang="0">
                <a:pos x="connsiteX2" y="connsiteY2"/>
              </a:cxn>
              <a:cxn ang="0">
                <a:pos x="connsiteX3" y="connsiteY3"/>
              </a:cxn>
            </a:cxnLst>
            <a:rect l="l" t="t" r="r" b="b"/>
            <a:pathLst>
              <a:path w="448186" h="548640">
                <a:moveTo>
                  <a:pt x="411610" y="548640"/>
                </a:moveTo>
                <a:cubicBezTo>
                  <a:pt x="202822" y="443484"/>
                  <a:pt x="-5966" y="338328"/>
                  <a:pt x="130" y="246888"/>
                </a:cubicBezTo>
                <a:cubicBezTo>
                  <a:pt x="6226" y="155448"/>
                  <a:pt x="448186" y="0"/>
                  <a:pt x="448186" y="0"/>
                </a:cubicBezTo>
                <a:lnTo>
                  <a:pt x="448186" y="0"/>
                </a:lnTo>
              </a:path>
            </a:pathLst>
          </a:custGeom>
          <a:noFill/>
          <a:ln w="9525">
            <a:solidFill>
              <a:schemeClr val="tx1"/>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2" name="textruta 31"/>
          <p:cNvSpPr txBox="1"/>
          <p:nvPr/>
        </p:nvSpPr>
        <p:spPr>
          <a:xfrm>
            <a:off x="249360" y="5085184"/>
            <a:ext cx="5834808" cy="738664"/>
          </a:xfrm>
          <a:prstGeom prst="rect">
            <a:avLst/>
          </a:prstGeom>
          <a:noFill/>
        </p:spPr>
        <p:txBody>
          <a:bodyPr wrap="square" rtlCol="0">
            <a:spAutoFit/>
          </a:bodyPr>
          <a:lstStyle/>
          <a:p>
            <a:r>
              <a:rPr lang="sv-SE" sz="1400" dirty="0">
                <a:solidFill>
                  <a:prstClr val="black"/>
                </a:solidFill>
              </a:rPr>
              <a:t>Nyckelord är </a:t>
            </a:r>
            <a:r>
              <a:rPr lang="sv-SE" sz="1400" i="1" dirty="0">
                <a:solidFill>
                  <a:prstClr val="black"/>
                </a:solidFill>
              </a:rPr>
              <a:t>tajming</a:t>
            </a:r>
            <a:r>
              <a:rPr lang="sv-SE" sz="1400" dirty="0">
                <a:solidFill>
                  <a:prstClr val="black"/>
                </a:solidFill>
              </a:rPr>
              <a:t> i löpningarna med att </a:t>
            </a:r>
            <a:r>
              <a:rPr lang="sv-SE" sz="1400" i="1" dirty="0">
                <a:solidFill>
                  <a:prstClr val="black"/>
                </a:solidFill>
              </a:rPr>
              <a:t>tidigt möta bollhållare </a:t>
            </a:r>
            <a:r>
              <a:rPr lang="sv-SE" sz="1400" dirty="0">
                <a:solidFill>
                  <a:prstClr val="black"/>
                </a:solidFill>
              </a:rPr>
              <a:t>för att innan passningen kan slås </a:t>
            </a:r>
            <a:r>
              <a:rPr lang="sv-SE" sz="1400" i="1" dirty="0">
                <a:solidFill>
                  <a:prstClr val="black"/>
                </a:solidFill>
              </a:rPr>
              <a:t>tempoväxla</a:t>
            </a:r>
            <a:r>
              <a:rPr lang="sv-SE" sz="1400" dirty="0">
                <a:solidFill>
                  <a:prstClr val="black"/>
                </a:solidFill>
              </a:rPr>
              <a:t> och löpa ner i djupet med fart. </a:t>
            </a:r>
            <a:r>
              <a:rPr lang="sv-SE" sz="1400" i="1" dirty="0">
                <a:solidFill>
                  <a:prstClr val="black"/>
                </a:solidFill>
              </a:rPr>
              <a:t>Kommunikation och samspel </a:t>
            </a:r>
            <a:r>
              <a:rPr lang="sv-SE" sz="1400" dirty="0">
                <a:solidFill>
                  <a:prstClr val="black"/>
                </a:solidFill>
              </a:rPr>
              <a:t>mellan forwards är a och o</a:t>
            </a:r>
            <a:endParaRPr lang="sv-SE" sz="1400" i="1" dirty="0">
              <a:solidFill>
                <a:prstClr val="black"/>
              </a:solidFill>
            </a:endParaRPr>
          </a:p>
        </p:txBody>
      </p:sp>
    </p:spTree>
    <p:extLst>
      <p:ext uri="{BB962C8B-B14F-4D97-AF65-F5344CB8AC3E}">
        <p14:creationId xmlns:p14="http://schemas.microsoft.com/office/powerpoint/2010/main" val="7279488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360" y="1124743"/>
            <a:ext cx="5962650" cy="3724275"/>
          </a:xfrm>
          <a:prstGeom prst="rect">
            <a:avLst/>
          </a:prstGeom>
        </p:spPr>
      </p:pic>
      <p:sp>
        <p:nvSpPr>
          <p:cNvPr id="3" name="textruta 2"/>
          <p:cNvSpPr txBox="1"/>
          <p:nvPr/>
        </p:nvSpPr>
        <p:spPr>
          <a:xfrm>
            <a:off x="249360" y="586024"/>
            <a:ext cx="3818584" cy="307777"/>
          </a:xfrm>
          <a:prstGeom prst="rect">
            <a:avLst/>
          </a:prstGeom>
          <a:noFill/>
        </p:spPr>
        <p:txBody>
          <a:bodyPr wrap="square" rtlCol="0">
            <a:spAutoFit/>
          </a:bodyPr>
          <a:lstStyle/>
          <a:p>
            <a:r>
              <a:rPr lang="sv-SE" sz="1400" dirty="0">
                <a:solidFill>
                  <a:prstClr val="black"/>
                </a:solidFill>
              </a:rPr>
              <a:t>p) Motrörelser</a:t>
            </a:r>
          </a:p>
        </p:txBody>
      </p:sp>
      <p:sp>
        <p:nvSpPr>
          <p:cNvPr id="4" name="4-udd 3"/>
          <p:cNvSpPr/>
          <p:nvPr/>
        </p:nvSpPr>
        <p:spPr>
          <a:xfrm>
            <a:off x="1906311" y="1279072"/>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5" name="4-udd 4"/>
          <p:cNvSpPr/>
          <p:nvPr/>
        </p:nvSpPr>
        <p:spPr>
          <a:xfrm>
            <a:off x="1331640" y="2492896"/>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6" name="4-udd 5"/>
          <p:cNvSpPr/>
          <p:nvPr/>
        </p:nvSpPr>
        <p:spPr>
          <a:xfrm>
            <a:off x="1373298" y="3320540"/>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7" name="4-udd 6"/>
          <p:cNvSpPr/>
          <p:nvPr/>
        </p:nvSpPr>
        <p:spPr>
          <a:xfrm>
            <a:off x="2069722" y="3127690"/>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8" name="4-udd 7"/>
          <p:cNvSpPr/>
          <p:nvPr/>
        </p:nvSpPr>
        <p:spPr>
          <a:xfrm>
            <a:off x="3999017" y="2914873"/>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9" name="4-udd 8"/>
          <p:cNvSpPr/>
          <p:nvPr/>
        </p:nvSpPr>
        <p:spPr>
          <a:xfrm>
            <a:off x="3470674" y="4389170"/>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0" name="4-udd 9"/>
          <p:cNvSpPr/>
          <p:nvPr/>
        </p:nvSpPr>
        <p:spPr>
          <a:xfrm>
            <a:off x="3560684" y="1340768"/>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1" name="4-udd 10"/>
          <p:cNvSpPr/>
          <p:nvPr/>
        </p:nvSpPr>
        <p:spPr>
          <a:xfrm>
            <a:off x="3032829" y="3803200"/>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2" name="4-udd 11"/>
          <p:cNvSpPr/>
          <p:nvPr/>
        </p:nvSpPr>
        <p:spPr>
          <a:xfrm>
            <a:off x="2607888" y="2706330"/>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3" name="Eller 12"/>
          <p:cNvSpPr/>
          <p:nvPr/>
        </p:nvSpPr>
        <p:spPr>
          <a:xfrm>
            <a:off x="1572883" y="4357869"/>
            <a:ext cx="81009" cy="158485"/>
          </a:xfrm>
          <a:prstGeom prst="flowChartOr">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black">
                  <a:lumMod val="85000"/>
                  <a:lumOff val="15000"/>
                </a:prstClr>
              </a:solidFill>
            </a:endParaRPr>
          </a:p>
        </p:txBody>
      </p:sp>
      <p:sp>
        <p:nvSpPr>
          <p:cNvPr id="14" name="Ellips 13"/>
          <p:cNvSpPr/>
          <p:nvPr/>
        </p:nvSpPr>
        <p:spPr>
          <a:xfrm>
            <a:off x="4090821" y="1496256"/>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5" name="Ellips 14"/>
          <p:cNvSpPr/>
          <p:nvPr/>
        </p:nvSpPr>
        <p:spPr>
          <a:xfrm>
            <a:off x="4154114" y="2278040"/>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6" name="Ellips 15"/>
          <p:cNvSpPr/>
          <p:nvPr/>
        </p:nvSpPr>
        <p:spPr>
          <a:xfrm>
            <a:off x="4148059" y="3457692"/>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7" name="Ellips 16"/>
          <p:cNvSpPr/>
          <p:nvPr/>
        </p:nvSpPr>
        <p:spPr>
          <a:xfrm>
            <a:off x="3686548" y="4417671"/>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8" name="Ellips 17"/>
          <p:cNvSpPr/>
          <p:nvPr/>
        </p:nvSpPr>
        <p:spPr>
          <a:xfrm>
            <a:off x="2722927" y="2206032"/>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9" name="Ellips 18"/>
          <p:cNvSpPr/>
          <p:nvPr/>
        </p:nvSpPr>
        <p:spPr>
          <a:xfrm>
            <a:off x="2501106" y="3049978"/>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0" name="Ellips 19"/>
          <p:cNvSpPr/>
          <p:nvPr/>
        </p:nvSpPr>
        <p:spPr>
          <a:xfrm>
            <a:off x="2467230" y="3774568"/>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1" name="Ellips 20"/>
          <p:cNvSpPr/>
          <p:nvPr/>
        </p:nvSpPr>
        <p:spPr>
          <a:xfrm>
            <a:off x="1572883" y="3789040"/>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2" name="Ellips 21"/>
          <p:cNvSpPr/>
          <p:nvPr/>
        </p:nvSpPr>
        <p:spPr>
          <a:xfrm>
            <a:off x="2140744" y="4430239"/>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3" name="Ellips 22"/>
          <p:cNvSpPr/>
          <p:nvPr/>
        </p:nvSpPr>
        <p:spPr>
          <a:xfrm>
            <a:off x="1441199" y="3058889"/>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4" name="4-udd 23"/>
          <p:cNvSpPr/>
          <p:nvPr/>
        </p:nvSpPr>
        <p:spPr>
          <a:xfrm>
            <a:off x="539552" y="2914873"/>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5" name="Ellips 24"/>
          <p:cNvSpPr/>
          <p:nvPr/>
        </p:nvSpPr>
        <p:spPr>
          <a:xfrm>
            <a:off x="5796136" y="2922107"/>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cxnSp>
        <p:nvCxnSpPr>
          <p:cNvPr id="27" name="Rak pil 26"/>
          <p:cNvCxnSpPr/>
          <p:nvPr/>
        </p:nvCxnSpPr>
        <p:spPr>
          <a:xfrm flipV="1">
            <a:off x="1662893" y="2706330"/>
            <a:ext cx="496839" cy="16515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Rak pil 31"/>
          <p:cNvCxnSpPr/>
          <p:nvPr/>
        </p:nvCxnSpPr>
        <p:spPr>
          <a:xfrm>
            <a:off x="2230754" y="3202905"/>
            <a:ext cx="685062" cy="68801"/>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3" name="Frihandsfigur 32"/>
          <p:cNvSpPr/>
          <p:nvPr/>
        </p:nvSpPr>
        <p:spPr>
          <a:xfrm>
            <a:off x="2048256" y="2548705"/>
            <a:ext cx="612648" cy="194495"/>
          </a:xfrm>
          <a:custGeom>
            <a:avLst/>
            <a:gdLst>
              <a:gd name="connsiteX0" fmla="*/ 612648 w 612648"/>
              <a:gd name="connsiteY0" fmla="*/ 194495 h 194495"/>
              <a:gd name="connsiteX1" fmla="*/ 338328 w 612648"/>
              <a:gd name="connsiteY1" fmla="*/ 2471 h 194495"/>
              <a:gd name="connsiteX2" fmla="*/ 0 w 612648"/>
              <a:gd name="connsiteY2" fmla="*/ 103055 h 194495"/>
            </a:gdLst>
            <a:ahLst/>
            <a:cxnLst>
              <a:cxn ang="0">
                <a:pos x="connsiteX0" y="connsiteY0"/>
              </a:cxn>
              <a:cxn ang="0">
                <a:pos x="connsiteX1" y="connsiteY1"/>
              </a:cxn>
              <a:cxn ang="0">
                <a:pos x="connsiteX2" y="connsiteY2"/>
              </a:cxn>
            </a:cxnLst>
            <a:rect l="l" t="t" r="r" b="b"/>
            <a:pathLst>
              <a:path w="612648" h="194495">
                <a:moveTo>
                  <a:pt x="612648" y="194495"/>
                </a:moveTo>
                <a:cubicBezTo>
                  <a:pt x="526542" y="106103"/>
                  <a:pt x="440436" y="17711"/>
                  <a:pt x="338328" y="2471"/>
                </a:cubicBezTo>
                <a:cubicBezTo>
                  <a:pt x="236220" y="-12769"/>
                  <a:pt x="118110" y="45143"/>
                  <a:pt x="0" y="103055"/>
                </a:cubicBezTo>
              </a:path>
            </a:pathLst>
          </a:custGeom>
          <a:noFill/>
          <a:ln w="9525">
            <a:solidFill>
              <a:schemeClr val="tx1"/>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cxnSp>
        <p:nvCxnSpPr>
          <p:cNvPr id="36" name="Rak pil 35"/>
          <p:cNvCxnSpPr/>
          <p:nvPr/>
        </p:nvCxnSpPr>
        <p:spPr>
          <a:xfrm>
            <a:off x="2652893" y="3130428"/>
            <a:ext cx="262923" cy="469"/>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8" name="textruta 37"/>
          <p:cNvSpPr txBox="1"/>
          <p:nvPr/>
        </p:nvSpPr>
        <p:spPr>
          <a:xfrm>
            <a:off x="249360" y="5085184"/>
            <a:ext cx="5834808" cy="738664"/>
          </a:xfrm>
          <a:prstGeom prst="rect">
            <a:avLst/>
          </a:prstGeom>
          <a:noFill/>
        </p:spPr>
        <p:txBody>
          <a:bodyPr wrap="square" rtlCol="0">
            <a:spAutoFit/>
          </a:bodyPr>
          <a:lstStyle/>
          <a:p>
            <a:r>
              <a:rPr lang="sv-SE" sz="1400" dirty="0">
                <a:solidFill>
                  <a:prstClr val="black"/>
                </a:solidFill>
              </a:rPr>
              <a:t>Nyckelord är att </a:t>
            </a:r>
            <a:r>
              <a:rPr lang="sv-SE" sz="1400" i="1" dirty="0">
                <a:solidFill>
                  <a:prstClr val="black"/>
                </a:solidFill>
              </a:rPr>
              <a:t>kommunicera och att tajma </a:t>
            </a:r>
            <a:r>
              <a:rPr lang="sv-SE" sz="1400" dirty="0">
                <a:solidFill>
                  <a:prstClr val="black"/>
                </a:solidFill>
              </a:rPr>
              <a:t>sina rörelser och </a:t>
            </a:r>
            <a:r>
              <a:rPr lang="sv-SE" sz="1400" i="1" dirty="0">
                <a:solidFill>
                  <a:prstClr val="black"/>
                </a:solidFill>
              </a:rPr>
              <a:t>fylla</a:t>
            </a:r>
            <a:r>
              <a:rPr lang="sv-SE" sz="1400" dirty="0">
                <a:solidFill>
                  <a:prstClr val="black"/>
                </a:solidFill>
              </a:rPr>
              <a:t> de </a:t>
            </a:r>
            <a:r>
              <a:rPr lang="sv-SE" sz="1400" i="1" dirty="0">
                <a:solidFill>
                  <a:prstClr val="black"/>
                </a:solidFill>
              </a:rPr>
              <a:t>ytor</a:t>
            </a:r>
            <a:r>
              <a:rPr lang="sv-SE" sz="1400" dirty="0">
                <a:solidFill>
                  <a:prstClr val="black"/>
                </a:solidFill>
              </a:rPr>
              <a:t> som töms. Rörelsen bör ske så att bollhållare inte sätts i tidsnöd. Viktigt för mottagaren att </a:t>
            </a:r>
            <a:r>
              <a:rPr lang="sv-SE" sz="1400" i="1" dirty="0">
                <a:solidFill>
                  <a:prstClr val="black"/>
                </a:solidFill>
              </a:rPr>
              <a:t>vrida på huvudet</a:t>
            </a:r>
            <a:r>
              <a:rPr lang="sv-SE" sz="1400" dirty="0">
                <a:solidFill>
                  <a:prstClr val="black"/>
                </a:solidFill>
              </a:rPr>
              <a:t> och se så att inte en motståndare följer med </a:t>
            </a:r>
            <a:endParaRPr lang="sv-SE" sz="1400" i="1" dirty="0">
              <a:solidFill>
                <a:prstClr val="black"/>
              </a:solidFill>
            </a:endParaRPr>
          </a:p>
        </p:txBody>
      </p:sp>
      <p:sp>
        <p:nvSpPr>
          <p:cNvPr id="39" name="Likbent triangel 38"/>
          <p:cNvSpPr/>
          <p:nvPr/>
        </p:nvSpPr>
        <p:spPr>
          <a:xfrm>
            <a:off x="6493900" y="1124744"/>
            <a:ext cx="72008" cy="144016"/>
          </a:xfrm>
          <a:prstGeom prst="triangle">
            <a:avLst/>
          </a:prstGeom>
          <a:scene3d>
            <a:camera prst="orthographicFront">
              <a:rot lat="0" lon="0" rev="5400000"/>
            </a:camera>
            <a:lightRig rig="threePt" dir="t"/>
          </a:scene3d>
        </p:spPr>
        <p:style>
          <a:lnRef idx="1">
            <a:schemeClr val="accent2"/>
          </a:lnRef>
          <a:fillRef idx="3">
            <a:schemeClr val="accent2"/>
          </a:fillRef>
          <a:effectRef idx="2">
            <a:schemeClr val="accent2"/>
          </a:effectRef>
          <a:fontRef idx="minor">
            <a:schemeClr val="lt1"/>
          </a:fontRef>
        </p:style>
        <p:txBody>
          <a:bodyPr rtlCol="0" anchor="ctr"/>
          <a:lstStyle/>
          <a:p>
            <a:pPr algn="ctr"/>
            <a:endParaRPr lang="sv-SE" dirty="0">
              <a:solidFill>
                <a:prstClr val="white"/>
              </a:solidFill>
            </a:endParaRPr>
          </a:p>
        </p:txBody>
      </p:sp>
      <p:sp>
        <p:nvSpPr>
          <p:cNvPr id="40" name="textruta 39"/>
          <p:cNvSpPr txBox="1"/>
          <p:nvPr/>
        </p:nvSpPr>
        <p:spPr>
          <a:xfrm>
            <a:off x="6660232" y="1063769"/>
            <a:ext cx="2304256" cy="1169551"/>
          </a:xfrm>
          <a:prstGeom prst="rect">
            <a:avLst/>
          </a:prstGeom>
          <a:noFill/>
        </p:spPr>
        <p:txBody>
          <a:bodyPr wrap="square" rtlCol="0">
            <a:spAutoFit/>
          </a:bodyPr>
          <a:lstStyle/>
          <a:p>
            <a:r>
              <a:rPr lang="sv-SE" sz="1000" dirty="0">
                <a:solidFill>
                  <a:prstClr val="black"/>
                </a:solidFill>
              </a:rPr>
              <a:t>I detta fall vill man få en mittfältare rättvänd  och med en löpning av balansspelaren i en offensiv löpning som drar med sig  motståndarna i en riktning samtidigt   löper en offensiv mittfältare ner i en liten båge för att göra sig själv rättvänd</a:t>
            </a:r>
          </a:p>
        </p:txBody>
      </p:sp>
    </p:spTree>
    <p:extLst>
      <p:ext uri="{BB962C8B-B14F-4D97-AF65-F5344CB8AC3E}">
        <p14:creationId xmlns:p14="http://schemas.microsoft.com/office/powerpoint/2010/main" val="8068537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360" y="1124743"/>
            <a:ext cx="5962650" cy="3724275"/>
          </a:xfrm>
          <a:prstGeom prst="rect">
            <a:avLst/>
          </a:prstGeom>
        </p:spPr>
      </p:pic>
      <p:sp>
        <p:nvSpPr>
          <p:cNvPr id="3" name="textruta 2"/>
          <p:cNvSpPr txBox="1"/>
          <p:nvPr/>
        </p:nvSpPr>
        <p:spPr>
          <a:xfrm>
            <a:off x="249360" y="586024"/>
            <a:ext cx="3818584" cy="307777"/>
          </a:xfrm>
          <a:prstGeom prst="rect">
            <a:avLst/>
          </a:prstGeom>
          <a:noFill/>
        </p:spPr>
        <p:txBody>
          <a:bodyPr wrap="square" rtlCol="0">
            <a:spAutoFit/>
          </a:bodyPr>
          <a:lstStyle/>
          <a:p>
            <a:r>
              <a:rPr lang="sv-SE" sz="1400" dirty="0">
                <a:solidFill>
                  <a:prstClr val="black"/>
                </a:solidFill>
              </a:rPr>
              <a:t>q) Crosspass </a:t>
            </a:r>
          </a:p>
        </p:txBody>
      </p:sp>
      <p:sp>
        <p:nvSpPr>
          <p:cNvPr id="4" name="4-udd 3"/>
          <p:cNvSpPr/>
          <p:nvPr/>
        </p:nvSpPr>
        <p:spPr>
          <a:xfrm>
            <a:off x="1906311" y="1279072"/>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5" name="4-udd 4"/>
          <p:cNvSpPr/>
          <p:nvPr/>
        </p:nvSpPr>
        <p:spPr>
          <a:xfrm>
            <a:off x="1331640" y="2492896"/>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6" name="4-udd 5"/>
          <p:cNvSpPr/>
          <p:nvPr/>
        </p:nvSpPr>
        <p:spPr>
          <a:xfrm>
            <a:off x="1373298" y="3320540"/>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7" name="4-udd 6"/>
          <p:cNvSpPr/>
          <p:nvPr/>
        </p:nvSpPr>
        <p:spPr>
          <a:xfrm>
            <a:off x="2069722" y="3127690"/>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8" name="4-udd 7"/>
          <p:cNvSpPr/>
          <p:nvPr/>
        </p:nvSpPr>
        <p:spPr>
          <a:xfrm>
            <a:off x="3999017" y="2914873"/>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9" name="4-udd 8"/>
          <p:cNvSpPr/>
          <p:nvPr/>
        </p:nvSpPr>
        <p:spPr>
          <a:xfrm>
            <a:off x="3825431" y="4509481"/>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0" name="4-udd 9"/>
          <p:cNvSpPr/>
          <p:nvPr/>
        </p:nvSpPr>
        <p:spPr>
          <a:xfrm>
            <a:off x="3560684" y="1340768"/>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1" name="4-udd 10"/>
          <p:cNvSpPr/>
          <p:nvPr/>
        </p:nvSpPr>
        <p:spPr>
          <a:xfrm>
            <a:off x="2607888" y="3464556"/>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2" name="4-udd 11"/>
          <p:cNvSpPr/>
          <p:nvPr/>
        </p:nvSpPr>
        <p:spPr>
          <a:xfrm>
            <a:off x="2607888" y="2706330"/>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3" name="Eller 12"/>
          <p:cNvSpPr/>
          <p:nvPr/>
        </p:nvSpPr>
        <p:spPr>
          <a:xfrm>
            <a:off x="2812937" y="4502247"/>
            <a:ext cx="81009" cy="158485"/>
          </a:xfrm>
          <a:prstGeom prst="flowChartOr">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black">
                  <a:lumMod val="85000"/>
                  <a:lumOff val="15000"/>
                </a:prstClr>
              </a:solidFill>
            </a:endParaRPr>
          </a:p>
        </p:txBody>
      </p:sp>
      <p:sp>
        <p:nvSpPr>
          <p:cNvPr id="14" name="Ellips 13"/>
          <p:cNvSpPr/>
          <p:nvPr/>
        </p:nvSpPr>
        <p:spPr>
          <a:xfrm>
            <a:off x="4273579" y="2134024"/>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5" name="Ellips 14"/>
          <p:cNvSpPr/>
          <p:nvPr/>
        </p:nvSpPr>
        <p:spPr>
          <a:xfrm>
            <a:off x="4180831" y="2842864"/>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6" name="Ellips 15"/>
          <p:cNvSpPr/>
          <p:nvPr/>
        </p:nvSpPr>
        <p:spPr>
          <a:xfrm>
            <a:off x="4022939" y="3803316"/>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7" name="Ellips 16"/>
          <p:cNvSpPr/>
          <p:nvPr/>
        </p:nvSpPr>
        <p:spPr>
          <a:xfrm>
            <a:off x="3999017" y="4509481"/>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8" name="Ellips 17"/>
          <p:cNvSpPr/>
          <p:nvPr/>
        </p:nvSpPr>
        <p:spPr>
          <a:xfrm>
            <a:off x="2722927" y="2206032"/>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9" name="Ellips 18"/>
          <p:cNvSpPr/>
          <p:nvPr/>
        </p:nvSpPr>
        <p:spPr>
          <a:xfrm>
            <a:off x="2501106" y="3049978"/>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0" name="Ellips 19"/>
          <p:cNvSpPr/>
          <p:nvPr/>
        </p:nvSpPr>
        <p:spPr>
          <a:xfrm>
            <a:off x="2467230" y="3774568"/>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1" name="Ellips 20"/>
          <p:cNvSpPr/>
          <p:nvPr/>
        </p:nvSpPr>
        <p:spPr>
          <a:xfrm>
            <a:off x="1572883" y="3789040"/>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2" name="Ellips 21"/>
          <p:cNvSpPr/>
          <p:nvPr/>
        </p:nvSpPr>
        <p:spPr>
          <a:xfrm>
            <a:off x="2140744" y="4430239"/>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3" name="Ellips 22"/>
          <p:cNvSpPr/>
          <p:nvPr/>
        </p:nvSpPr>
        <p:spPr>
          <a:xfrm>
            <a:off x="1441199" y="3058889"/>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4" name="4-udd 23"/>
          <p:cNvSpPr/>
          <p:nvPr/>
        </p:nvSpPr>
        <p:spPr>
          <a:xfrm>
            <a:off x="539552" y="2914873"/>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5" name="Ellips 24"/>
          <p:cNvSpPr/>
          <p:nvPr/>
        </p:nvSpPr>
        <p:spPr>
          <a:xfrm>
            <a:off x="5796136" y="2922107"/>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cxnSp>
        <p:nvCxnSpPr>
          <p:cNvPr id="26" name="Rak pil 25"/>
          <p:cNvCxnSpPr/>
          <p:nvPr/>
        </p:nvCxnSpPr>
        <p:spPr>
          <a:xfrm flipV="1">
            <a:off x="2893946" y="1484784"/>
            <a:ext cx="1021495" cy="29763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Likbent triangel 34"/>
          <p:cNvSpPr/>
          <p:nvPr/>
        </p:nvSpPr>
        <p:spPr>
          <a:xfrm>
            <a:off x="6493900" y="1124744"/>
            <a:ext cx="72008" cy="144016"/>
          </a:xfrm>
          <a:prstGeom prst="triangle">
            <a:avLst/>
          </a:prstGeom>
          <a:scene3d>
            <a:camera prst="orthographicFront">
              <a:rot lat="0" lon="0" rev="5400000"/>
            </a:camera>
            <a:lightRig rig="threePt" dir="t"/>
          </a:scene3d>
        </p:spPr>
        <p:style>
          <a:lnRef idx="1">
            <a:schemeClr val="accent2"/>
          </a:lnRef>
          <a:fillRef idx="3">
            <a:schemeClr val="accent2"/>
          </a:fillRef>
          <a:effectRef idx="2">
            <a:schemeClr val="accent2"/>
          </a:effectRef>
          <a:fontRef idx="minor">
            <a:schemeClr val="lt1"/>
          </a:fontRef>
        </p:style>
        <p:txBody>
          <a:bodyPr rtlCol="0" anchor="ctr"/>
          <a:lstStyle/>
          <a:p>
            <a:pPr algn="ctr"/>
            <a:endParaRPr lang="sv-SE" dirty="0">
              <a:solidFill>
                <a:prstClr val="white"/>
              </a:solidFill>
            </a:endParaRPr>
          </a:p>
        </p:txBody>
      </p:sp>
      <p:sp>
        <p:nvSpPr>
          <p:cNvPr id="36" name="textruta 35"/>
          <p:cNvSpPr txBox="1"/>
          <p:nvPr/>
        </p:nvSpPr>
        <p:spPr>
          <a:xfrm>
            <a:off x="249360" y="5085184"/>
            <a:ext cx="5834808" cy="954107"/>
          </a:xfrm>
          <a:prstGeom prst="rect">
            <a:avLst/>
          </a:prstGeom>
          <a:noFill/>
        </p:spPr>
        <p:txBody>
          <a:bodyPr wrap="square" rtlCol="0">
            <a:spAutoFit/>
          </a:bodyPr>
          <a:lstStyle/>
          <a:p>
            <a:r>
              <a:rPr lang="sv-SE" sz="1400" dirty="0">
                <a:solidFill>
                  <a:prstClr val="black"/>
                </a:solidFill>
              </a:rPr>
              <a:t>Nyckelord är att slå crosspassningen </a:t>
            </a:r>
            <a:r>
              <a:rPr lang="sv-SE" sz="1400" i="1" dirty="0">
                <a:solidFill>
                  <a:prstClr val="black"/>
                </a:solidFill>
              </a:rPr>
              <a:t>kring halva plan</a:t>
            </a:r>
            <a:r>
              <a:rPr lang="sv-SE" sz="1400" dirty="0">
                <a:solidFill>
                  <a:prstClr val="black"/>
                </a:solidFill>
              </a:rPr>
              <a:t>, och gärna med </a:t>
            </a:r>
            <a:r>
              <a:rPr lang="sv-SE" sz="1400" i="1" dirty="0">
                <a:solidFill>
                  <a:prstClr val="black"/>
                </a:solidFill>
              </a:rPr>
              <a:t>rörelse framåt</a:t>
            </a:r>
            <a:r>
              <a:rPr lang="sv-SE" sz="1400" dirty="0">
                <a:solidFill>
                  <a:prstClr val="black"/>
                </a:solidFill>
              </a:rPr>
              <a:t> för att utnyttja farten, passningen bör vara </a:t>
            </a:r>
            <a:r>
              <a:rPr lang="sv-SE" sz="1400" i="1" dirty="0">
                <a:solidFill>
                  <a:prstClr val="black"/>
                </a:solidFill>
              </a:rPr>
              <a:t>flack och hård </a:t>
            </a:r>
            <a:r>
              <a:rPr lang="sv-SE" sz="1400" dirty="0">
                <a:solidFill>
                  <a:prstClr val="black"/>
                </a:solidFill>
              </a:rPr>
              <a:t>så den har så lite tid som möjligt i luften och för att mottagaren skall kunna </a:t>
            </a:r>
            <a:r>
              <a:rPr lang="sv-SE" sz="1400" i="1" dirty="0">
                <a:solidFill>
                  <a:prstClr val="black"/>
                </a:solidFill>
              </a:rPr>
              <a:t>utnyttja den ytan </a:t>
            </a:r>
            <a:r>
              <a:rPr lang="sv-SE" sz="1400" dirty="0">
                <a:solidFill>
                  <a:prstClr val="black"/>
                </a:solidFill>
              </a:rPr>
              <a:t>som finns och att försvararna inte skall hinna organisera sig</a:t>
            </a:r>
            <a:endParaRPr lang="sv-SE" sz="1400" i="1" dirty="0">
              <a:solidFill>
                <a:prstClr val="black"/>
              </a:solidFill>
            </a:endParaRPr>
          </a:p>
        </p:txBody>
      </p:sp>
      <p:sp>
        <p:nvSpPr>
          <p:cNvPr id="37" name="textruta 36"/>
          <p:cNvSpPr txBox="1"/>
          <p:nvPr/>
        </p:nvSpPr>
        <p:spPr>
          <a:xfrm>
            <a:off x="6660232" y="1063769"/>
            <a:ext cx="2304256" cy="1477328"/>
          </a:xfrm>
          <a:prstGeom prst="rect">
            <a:avLst/>
          </a:prstGeom>
          <a:noFill/>
        </p:spPr>
        <p:txBody>
          <a:bodyPr wrap="square" rtlCol="0">
            <a:spAutoFit/>
          </a:bodyPr>
          <a:lstStyle/>
          <a:p>
            <a:r>
              <a:rPr lang="sv-SE" sz="1000" dirty="0">
                <a:solidFill>
                  <a:prstClr val="black"/>
                </a:solidFill>
              </a:rPr>
              <a:t>Crosspass kan öppna upp mycket men kan vara en stor risk om den misslyckas varför mittlinjen kan vara ett bra riktmärke, bra är också att slå passningen när motståndarna flyttat över mot bollsidan. Det är också ett bra vapen för att komma ur en press och när man spelat ett par korta passningar på en kant eller en yta</a:t>
            </a:r>
          </a:p>
        </p:txBody>
      </p:sp>
    </p:spTree>
    <p:extLst>
      <p:ext uri="{BB962C8B-B14F-4D97-AF65-F5344CB8AC3E}">
        <p14:creationId xmlns:p14="http://schemas.microsoft.com/office/powerpoint/2010/main" val="18909834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360" y="1124743"/>
            <a:ext cx="5962650" cy="3724275"/>
          </a:xfrm>
          <a:prstGeom prst="rect">
            <a:avLst/>
          </a:prstGeom>
        </p:spPr>
      </p:pic>
      <p:sp>
        <p:nvSpPr>
          <p:cNvPr id="3" name="4-udd 2"/>
          <p:cNvSpPr/>
          <p:nvPr/>
        </p:nvSpPr>
        <p:spPr>
          <a:xfrm>
            <a:off x="1906311" y="1279072"/>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4" name="4-udd 3"/>
          <p:cNvSpPr/>
          <p:nvPr/>
        </p:nvSpPr>
        <p:spPr>
          <a:xfrm>
            <a:off x="1331640" y="2492896"/>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5" name="4-udd 4"/>
          <p:cNvSpPr/>
          <p:nvPr/>
        </p:nvSpPr>
        <p:spPr>
          <a:xfrm>
            <a:off x="2987824" y="4466939"/>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6" name="4-udd 5"/>
          <p:cNvSpPr/>
          <p:nvPr/>
        </p:nvSpPr>
        <p:spPr>
          <a:xfrm>
            <a:off x="2069722" y="3127690"/>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7" name="4-udd 6"/>
          <p:cNvSpPr/>
          <p:nvPr/>
        </p:nvSpPr>
        <p:spPr>
          <a:xfrm>
            <a:off x="3999017" y="2914873"/>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8" name="4-udd 7"/>
          <p:cNvSpPr/>
          <p:nvPr/>
        </p:nvSpPr>
        <p:spPr>
          <a:xfrm>
            <a:off x="3825431" y="4509481"/>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9" name="4-udd 8"/>
          <p:cNvSpPr/>
          <p:nvPr/>
        </p:nvSpPr>
        <p:spPr>
          <a:xfrm>
            <a:off x="3560684" y="1340768"/>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0" name="4-udd 9"/>
          <p:cNvSpPr/>
          <p:nvPr/>
        </p:nvSpPr>
        <p:spPr>
          <a:xfrm>
            <a:off x="2607888" y="3464556"/>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1" name="4-udd 10"/>
          <p:cNvSpPr/>
          <p:nvPr/>
        </p:nvSpPr>
        <p:spPr>
          <a:xfrm>
            <a:off x="2607888" y="2706330"/>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2" name="Eller 11"/>
          <p:cNvSpPr/>
          <p:nvPr/>
        </p:nvSpPr>
        <p:spPr>
          <a:xfrm>
            <a:off x="1319081" y="3317470"/>
            <a:ext cx="81009" cy="158485"/>
          </a:xfrm>
          <a:prstGeom prst="flowChartOr">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black">
                  <a:lumMod val="85000"/>
                  <a:lumOff val="15000"/>
                </a:prstClr>
              </a:solidFill>
            </a:endParaRPr>
          </a:p>
        </p:txBody>
      </p:sp>
      <p:sp>
        <p:nvSpPr>
          <p:cNvPr id="13" name="Ellips 12"/>
          <p:cNvSpPr/>
          <p:nvPr/>
        </p:nvSpPr>
        <p:spPr>
          <a:xfrm>
            <a:off x="4273579" y="2134024"/>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4" name="Ellips 13"/>
          <p:cNvSpPr/>
          <p:nvPr/>
        </p:nvSpPr>
        <p:spPr>
          <a:xfrm>
            <a:off x="4180831" y="2842864"/>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5" name="Ellips 14"/>
          <p:cNvSpPr/>
          <p:nvPr/>
        </p:nvSpPr>
        <p:spPr>
          <a:xfrm>
            <a:off x="4022939" y="3803316"/>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6" name="Ellips 15"/>
          <p:cNvSpPr/>
          <p:nvPr/>
        </p:nvSpPr>
        <p:spPr>
          <a:xfrm>
            <a:off x="3999017" y="4509481"/>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7" name="Ellips 16"/>
          <p:cNvSpPr/>
          <p:nvPr/>
        </p:nvSpPr>
        <p:spPr>
          <a:xfrm>
            <a:off x="2722927" y="2206032"/>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8" name="Ellips 17"/>
          <p:cNvSpPr/>
          <p:nvPr/>
        </p:nvSpPr>
        <p:spPr>
          <a:xfrm>
            <a:off x="2501106" y="3049978"/>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9" name="Ellips 18"/>
          <p:cNvSpPr/>
          <p:nvPr/>
        </p:nvSpPr>
        <p:spPr>
          <a:xfrm>
            <a:off x="2467230" y="3774568"/>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0" name="Ellips 19"/>
          <p:cNvSpPr/>
          <p:nvPr/>
        </p:nvSpPr>
        <p:spPr>
          <a:xfrm>
            <a:off x="1572883" y="3789040"/>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1" name="Ellips 20"/>
          <p:cNvSpPr/>
          <p:nvPr/>
        </p:nvSpPr>
        <p:spPr>
          <a:xfrm>
            <a:off x="2140744" y="4430239"/>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2" name="Ellips 21"/>
          <p:cNvSpPr/>
          <p:nvPr/>
        </p:nvSpPr>
        <p:spPr>
          <a:xfrm>
            <a:off x="1532754" y="2636912"/>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3" name="4-udd 22"/>
          <p:cNvSpPr/>
          <p:nvPr/>
        </p:nvSpPr>
        <p:spPr>
          <a:xfrm>
            <a:off x="539552" y="2914873"/>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4" name="Ellips 23"/>
          <p:cNvSpPr/>
          <p:nvPr/>
        </p:nvSpPr>
        <p:spPr>
          <a:xfrm>
            <a:off x="5796136" y="2922107"/>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6" name="Frihandsfigur 25"/>
          <p:cNvSpPr/>
          <p:nvPr/>
        </p:nvSpPr>
        <p:spPr>
          <a:xfrm>
            <a:off x="1444752" y="3136392"/>
            <a:ext cx="3163824" cy="449384"/>
          </a:xfrm>
          <a:custGeom>
            <a:avLst/>
            <a:gdLst>
              <a:gd name="connsiteX0" fmla="*/ 0 w 3163824"/>
              <a:gd name="connsiteY0" fmla="*/ 265176 h 449384"/>
              <a:gd name="connsiteX1" fmla="*/ 850392 w 3163824"/>
              <a:gd name="connsiteY1" fmla="*/ 448056 h 449384"/>
              <a:gd name="connsiteX2" fmla="*/ 2249424 w 3163824"/>
              <a:gd name="connsiteY2" fmla="*/ 329184 h 449384"/>
              <a:gd name="connsiteX3" fmla="*/ 3163824 w 3163824"/>
              <a:gd name="connsiteY3" fmla="*/ 0 h 449384"/>
            </a:gdLst>
            <a:ahLst/>
            <a:cxnLst>
              <a:cxn ang="0">
                <a:pos x="connsiteX0" y="connsiteY0"/>
              </a:cxn>
              <a:cxn ang="0">
                <a:pos x="connsiteX1" y="connsiteY1"/>
              </a:cxn>
              <a:cxn ang="0">
                <a:pos x="connsiteX2" y="connsiteY2"/>
              </a:cxn>
              <a:cxn ang="0">
                <a:pos x="connsiteX3" y="connsiteY3"/>
              </a:cxn>
            </a:cxnLst>
            <a:rect l="l" t="t" r="r" b="b"/>
            <a:pathLst>
              <a:path w="3163824" h="449384">
                <a:moveTo>
                  <a:pt x="0" y="265176"/>
                </a:moveTo>
                <a:cubicBezTo>
                  <a:pt x="237744" y="351282"/>
                  <a:pt x="475488" y="437388"/>
                  <a:pt x="850392" y="448056"/>
                </a:cubicBezTo>
                <a:cubicBezTo>
                  <a:pt x="1225296" y="458724"/>
                  <a:pt x="1863852" y="403860"/>
                  <a:pt x="2249424" y="329184"/>
                </a:cubicBezTo>
                <a:cubicBezTo>
                  <a:pt x="2634996" y="254508"/>
                  <a:pt x="2899410" y="127254"/>
                  <a:pt x="3163824" y="0"/>
                </a:cubicBezTo>
              </a:path>
            </a:pathLst>
          </a:custGeom>
          <a:noFill/>
          <a:ln w="952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7" name="Likbent triangel 26"/>
          <p:cNvSpPr/>
          <p:nvPr/>
        </p:nvSpPr>
        <p:spPr>
          <a:xfrm>
            <a:off x="6493900" y="1124744"/>
            <a:ext cx="72008" cy="144016"/>
          </a:xfrm>
          <a:prstGeom prst="triangle">
            <a:avLst/>
          </a:prstGeom>
          <a:scene3d>
            <a:camera prst="orthographicFront">
              <a:rot lat="0" lon="0" rev="5400000"/>
            </a:camera>
            <a:lightRig rig="threePt" dir="t"/>
          </a:scene3d>
        </p:spPr>
        <p:style>
          <a:lnRef idx="1">
            <a:schemeClr val="accent2"/>
          </a:lnRef>
          <a:fillRef idx="3">
            <a:schemeClr val="accent2"/>
          </a:fillRef>
          <a:effectRef idx="2">
            <a:schemeClr val="accent2"/>
          </a:effectRef>
          <a:fontRef idx="minor">
            <a:schemeClr val="lt1"/>
          </a:fontRef>
        </p:style>
        <p:txBody>
          <a:bodyPr rtlCol="0" anchor="ctr"/>
          <a:lstStyle/>
          <a:p>
            <a:pPr algn="ctr"/>
            <a:endParaRPr lang="sv-SE" dirty="0">
              <a:solidFill>
                <a:prstClr val="white"/>
              </a:solidFill>
            </a:endParaRPr>
          </a:p>
        </p:txBody>
      </p:sp>
      <p:sp>
        <p:nvSpPr>
          <p:cNvPr id="28" name="textruta 27"/>
          <p:cNvSpPr txBox="1"/>
          <p:nvPr/>
        </p:nvSpPr>
        <p:spPr>
          <a:xfrm>
            <a:off x="249360" y="586024"/>
            <a:ext cx="3818584" cy="307777"/>
          </a:xfrm>
          <a:prstGeom prst="rect">
            <a:avLst/>
          </a:prstGeom>
          <a:noFill/>
        </p:spPr>
        <p:txBody>
          <a:bodyPr wrap="square" rtlCol="0">
            <a:spAutoFit/>
          </a:bodyPr>
          <a:lstStyle/>
          <a:p>
            <a:r>
              <a:rPr lang="sv-SE" sz="1400" dirty="0">
                <a:solidFill>
                  <a:prstClr val="black"/>
                </a:solidFill>
              </a:rPr>
              <a:t>r) Djupledsboll </a:t>
            </a:r>
          </a:p>
        </p:txBody>
      </p:sp>
      <p:sp>
        <p:nvSpPr>
          <p:cNvPr id="29" name="textruta 28"/>
          <p:cNvSpPr txBox="1"/>
          <p:nvPr/>
        </p:nvSpPr>
        <p:spPr>
          <a:xfrm>
            <a:off x="249360" y="5085184"/>
            <a:ext cx="5834808" cy="1169551"/>
          </a:xfrm>
          <a:prstGeom prst="rect">
            <a:avLst/>
          </a:prstGeom>
          <a:noFill/>
        </p:spPr>
        <p:txBody>
          <a:bodyPr wrap="square" rtlCol="0">
            <a:spAutoFit/>
          </a:bodyPr>
          <a:lstStyle/>
          <a:p>
            <a:r>
              <a:rPr lang="sv-SE" sz="1400" dirty="0">
                <a:solidFill>
                  <a:prstClr val="black"/>
                </a:solidFill>
              </a:rPr>
              <a:t>Nyckelord är </a:t>
            </a:r>
            <a:r>
              <a:rPr lang="sv-SE" sz="1400" i="1" dirty="0">
                <a:solidFill>
                  <a:prstClr val="black"/>
                </a:solidFill>
              </a:rPr>
              <a:t>hög boll med underskruv bakom motståndarnas ba</a:t>
            </a:r>
            <a:r>
              <a:rPr lang="sv-SE" sz="1400" dirty="0">
                <a:solidFill>
                  <a:prstClr val="black"/>
                </a:solidFill>
              </a:rPr>
              <a:t>cklinje. Kan vara bra när </a:t>
            </a:r>
            <a:r>
              <a:rPr lang="sv-SE" sz="1400" i="1" dirty="0">
                <a:solidFill>
                  <a:prstClr val="black"/>
                </a:solidFill>
              </a:rPr>
              <a:t>motståndarnas backlinje står högt </a:t>
            </a:r>
            <a:r>
              <a:rPr lang="sv-SE" sz="1400" dirty="0">
                <a:solidFill>
                  <a:prstClr val="black"/>
                </a:solidFill>
              </a:rPr>
              <a:t>eller i en </a:t>
            </a:r>
            <a:r>
              <a:rPr lang="sv-SE" sz="1400" i="1" dirty="0">
                <a:solidFill>
                  <a:prstClr val="black"/>
                </a:solidFill>
              </a:rPr>
              <a:t>omställning</a:t>
            </a:r>
            <a:r>
              <a:rPr lang="sv-SE" sz="1400" dirty="0">
                <a:solidFill>
                  <a:prstClr val="black"/>
                </a:solidFill>
              </a:rPr>
              <a:t> när motståndarnas backlinje är oorganiserad. Givetvis kan bollen slås på andra sätt för att kallas djupledsboll, exempelvis från en kant, diagonalt osv. så länge bollen går i djupled</a:t>
            </a:r>
            <a:endParaRPr lang="sv-SE" sz="1400" i="1" dirty="0">
              <a:solidFill>
                <a:prstClr val="black"/>
              </a:solidFill>
            </a:endParaRPr>
          </a:p>
        </p:txBody>
      </p:sp>
      <p:sp>
        <p:nvSpPr>
          <p:cNvPr id="30" name="textruta 29"/>
          <p:cNvSpPr txBox="1"/>
          <p:nvPr/>
        </p:nvSpPr>
        <p:spPr>
          <a:xfrm>
            <a:off x="6660232" y="1063769"/>
            <a:ext cx="2304256" cy="1477328"/>
          </a:xfrm>
          <a:prstGeom prst="rect">
            <a:avLst/>
          </a:prstGeom>
          <a:noFill/>
        </p:spPr>
        <p:txBody>
          <a:bodyPr wrap="square" rtlCol="0">
            <a:spAutoFit/>
          </a:bodyPr>
          <a:lstStyle/>
          <a:p>
            <a:r>
              <a:rPr lang="sv-SE" sz="1000" dirty="0">
                <a:solidFill>
                  <a:prstClr val="black"/>
                </a:solidFill>
              </a:rPr>
              <a:t>Den höga bollen bakom backlinjen kan med fördel slås med underskruv så att den inte sticker iväg utan ger forwards en möjlighet att nå bollen. Har ex vis motståndarnas högerback stuckit iväg på en offensiv raid och vi lyckas erövra bollen bör första blicken hos bollhållaren vara åt vänster och forwards bör tima en löpning ut i den ytan </a:t>
            </a:r>
          </a:p>
        </p:txBody>
      </p:sp>
    </p:spTree>
    <p:extLst>
      <p:ext uri="{BB962C8B-B14F-4D97-AF65-F5344CB8AC3E}">
        <p14:creationId xmlns:p14="http://schemas.microsoft.com/office/powerpoint/2010/main" val="29474202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249360" y="586024"/>
            <a:ext cx="3818584" cy="307777"/>
          </a:xfrm>
          <a:prstGeom prst="rect">
            <a:avLst/>
          </a:prstGeom>
          <a:noFill/>
        </p:spPr>
        <p:txBody>
          <a:bodyPr wrap="square" rtlCol="0">
            <a:spAutoFit/>
          </a:bodyPr>
          <a:lstStyle/>
          <a:p>
            <a:r>
              <a:rPr lang="sv-SE" sz="1400" dirty="0">
                <a:solidFill>
                  <a:prstClr val="black"/>
                </a:solidFill>
              </a:rPr>
              <a:t>s) Instick </a:t>
            </a:r>
          </a:p>
        </p:txBody>
      </p:sp>
      <p:pic>
        <p:nvPicPr>
          <p:cNvPr id="3" name="Bildobjekt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360" y="1124743"/>
            <a:ext cx="5962650" cy="3724275"/>
          </a:xfrm>
          <a:prstGeom prst="rect">
            <a:avLst/>
          </a:prstGeom>
        </p:spPr>
      </p:pic>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360" y="1124743"/>
            <a:ext cx="5962650" cy="3724275"/>
          </a:xfrm>
          <a:prstGeom prst="rect">
            <a:avLst/>
          </a:prstGeom>
        </p:spPr>
      </p:pic>
      <p:sp>
        <p:nvSpPr>
          <p:cNvPr id="5" name="4-udd 4"/>
          <p:cNvSpPr/>
          <p:nvPr/>
        </p:nvSpPr>
        <p:spPr>
          <a:xfrm>
            <a:off x="2248662" y="1345704"/>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6" name="4-udd 5"/>
          <p:cNvSpPr/>
          <p:nvPr/>
        </p:nvSpPr>
        <p:spPr>
          <a:xfrm>
            <a:off x="1331640" y="2492896"/>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7" name="4-udd 6"/>
          <p:cNvSpPr/>
          <p:nvPr/>
        </p:nvSpPr>
        <p:spPr>
          <a:xfrm>
            <a:off x="1373298" y="3320540"/>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8" name="4-udd 7"/>
          <p:cNvSpPr/>
          <p:nvPr/>
        </p:nvSpPr>
        <p:spPr>
          <a:xfrm>
            <a:off x="1871529" y="4365104"/>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9" name="4-udd 8"/>
          <p:cNvSpPr/>
          <p:nvPr/>
        </p:nvSpPr>
        <p:spPr>
          <a:xfrm>
            <a:off x="4260326" y="3145451"/>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0" name="4-udd 9"/>
          <p:cNvSpPr/>
          <p:nvPr/>
        </p:nvSpPr>
        <p:spPr>
          <a:xfrm>
            <a:off x="3470674" y="4389170"/>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1" name="4-udd 10"/>
          <p:cNvSpPr/>
          <p:nvPr/>
        </p:nvSpPr>
        <p:spPr>
          <a:xfrm>
            <a:off x="4067944" y="1348668"/>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2" name="4-udd 11"/>
          <p:cNvSpPr/>
          <p:nvPr/>
        </p:nvSpPr>
        <p:spPr>
          <a:xfrm>
            <a:off x="3113001" y="3461392"/>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3" name="4-udd 12"/>
          <p:cNvSpPr/>
          <p:nvPr/>
        </p:nvSpPr>
        <p:spPr>
          <a:xfrm>
            <a:off x="2158652" y="2778338"/>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4" name="Eller 13"/>
          <p:cNvSpPr/>
          <p:nvPr/>
        </p:nvSpPr>
        <p:spPr>
          <a:xfrm>
            <a:off x="3470674" y="1798561"/>
            <a:ext cx="81009" cy="158485"/>
          </a:xfrm>
          <a:prstGeom prst="flowChartOr">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black">
                  <a:lumMod val="85000"/>
                  <a:lumOff val="15000"/>
                </a:prstClr>
              </a:solidFill>
            </a:endParaRPr>
          </a:p>
        </p:txBody>
      </p:sp>
      <p:sp>
        <p:nvSpPr>
          <p:cNvPr id="15" name="Ellips 14"/>
          <p:cNvSpPr/>
          <p:nvPr/>
        </p:nvSpPr>
        <p:spPr>
          <a:xfrm>
            <a:off x="4209885" y="1460292"/>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6" name="Ellips 15"/>
          <p:cNvSpPr/>
          <p:nvPr/>
        </p:nvSpPr>
        <p:spPr>
          <a:xfrm>
            <a:off x="4209885" y="2549507"/>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7" name="Ellips 16"/>
          <p:cNvSpPr/>
          <p:nvPr/>
        </p:nvSpPr>
        <p:spPr>
          <a:xfrm>
            <a:off x="4250106" y="3388364"/>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8" name="Ellips 17"/>
          <p:cNvSpPr/>
          <p:nvPr/>
        </p:nvSpPr>
        <p:spPr>
          <a:xfrm>
            <a:off x="4029865" y="4139952"/>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9" name="Ellips 18"/>
          <p:cNvSpPr/>
          <p:nvPr/>
        </p:nvSpPr>
        <p:spPr>
          <a:xfrm>
            <a:off x="3551683" y="1645631"/>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0" name="Ellips 19"/>
          <p:cNvSpPr/>
          <p:nvPr/>
        </p:nvSpPr>
        <p:spPr>
          <a:xfrm>
            <a:off x="3036886" y="2427945"/>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1" name="Ellips 20"/>
          <p:cNvSpPr/>
          <p:nvPr/>
        </p:nvSpPr>
        <p:spPr>
          <a:xfrm>
            <a:off x="2946876" y="3176524"/>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2" name="Ellips 21"/>
          <p:cNvSpPr/>
          <p:nvPr/>
        </p:nvSpPr>
        <p:spPr>
          <a:xfrm>
            <a:off x="1482873" y="3140968"/>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3" name="Ellips 22"/>
          <p:cNvSpPr/>
          <p:nvPr/>
        </p:nvSpPr>
        <p:spPr>
          <a:xfrm>
            <a:off x="2716148" y="4365104"/>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4" name="Ellips 23"/>
          <p:cNvSpPr/>
          <p:nvPr/>
        </p:nvSpPr>
        <p:spPr>
          <a:xfrm>
            <a:off x="1889702" y="2706036"/>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5" name="4-udd 24"/>
          <p:cNvSpPr/>
          <p:nvPr/>
        </p:nvSpPr>
        <p:spPr>
          <a:xfrm>
            <a:off x="539552" y="2914873"/>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6" name="Ellips 25"/>
          <p:cNvSpPr/>
          <p:nvPr/>
        </p:nvSpPr>
        <p:spPr>
          <a:xfrm>
            <a:off x="5796136" y="2922107"/>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7" name="Frihandsfigur 26"/>
          <p:cNvSpPr/>
          <p:nvPr/>
        </p:nvSpPr>
        <p:spPr>
          <a:xfrm>
            <a:off x="3686066" y="2285683"/>
            <a:ext cx="867617" cy="45719"/>
          </a:xfrm>
          <a:custGeom>
            <a:avLst/>
            <a:gdLst>
              <a:gd name="connsiteX0" fmla="*/ 0 w 1243584"/>
              <a:gd name="connsiteY0" fmla="*/ 0 h 1463040"/>
              <a:gd name="connsiteX1" fmla="*/ 640080 w 1243584"/>
              <a:gd name="connsiteY1" fmla="*/ 365760 h 1463040"/>
              <a:gd name="connsiteX2" fmla="*/ 1243584 w 1243584"/>
              <a:gd name="connsiteY2" fmla="*/ 1463040 h 1463040"/>
            </a:gdLst>
            <a:ahLst/>
            <a:cxnLst>
              <a:cxn ang="0">
                <a:pos x="connsiteX0" y="connsiteY0"/>
              </a:cxn>
              <a:cxn ang="0">
                <a:pos x="connsiteX1" y="connsiteY1"/>
              </a:cxn>
              <a:cxn ang="0">
                <a:pos x="connsiteX2" y="connsiteY2"/>
              </a:cxn>
            </a:cxnLst>
            <a:rect l="l" t="t" r="r" b="b"/>
            <a:pathLst>
              <a:path w="1243584" h="1463040">
                <a:moveTo>
                  <a:pt x="0" y="0"/>
                </a:moveTo>
                <a:cubicBezTo>
                  <a:pt x="216408" y="60960"/>
                  <a:pt x="432816" y="121920"/>
                  <a:pt x="640080" y="365760"/>
                </a:cubicBezTo>
                <a:cubicBezTo>
                  <a:pt x="847344" y="609600"/>
                  <a:pt x="1045464" y="1036320"/>
                  <a:pt x="1243584" y="1463040"/>
                </a:cubicBezTo>
              </a:path>
            </a:pathLst>
          </a:custGeom>
          <a:noFill/>
          <a:ln w="952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0" name="Frihandsfigur 29"/>
          <p:cNvSpPr/>
          <p:nvPr/>
        </p:nvSpPr>
        <p:spPr>
          <a:xfrm>
            <a:off x="3445745" y="1993392"/>
            <a:ext cx="147899" cy="246888"/>
          </a:xfrm>
          <a:custGeom>
            <a:avLst/>
            <a:gdLst>
              <a:gd name="connsiteX0" fmla="*/ 83839 w 147899"/>
              <a:gd name="connsiteY0" fmla="*/ 0 h 246888"/>
              <a:gd name="connsiteX1" fmla="*/ 1543 w 147899"/>
              <a:gd name="connsiteY1" fmla="*/ 82296 h 246888"/>
              <a:gd name="connsiteX2" fmla="*/ 147847 w 147899"/>
              <a:gd name="connsiteY2" fmla="*/ 82296 h 246888"/>
              <a:gd name="connsiteX3" fmla="*/ 19831 w 147899"/>
              <a:gd name="connsiteY3" fmla="*/ 201168 h 246888"/>
              <a:gd name="connsiteX4" fmla="*/ 138703 w 147899"/>
              <a:gd name="connsiteY4" fmla="*/ 246888 h 246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899" h="246888">
                <a:moveTo>
                  <a:pt x="83839" y="0"/>
                </a:moveTo>
                <a:cubicBezTo>
                  <a:pt x="37357" y="34290"/>
                  <a:pt x="-9125" y="68580"/>
                  <a:pt x="1543" y="82296"/>
                </a:cubicBezTo>
                <a:cubicBezTo>
                  <a:pt x="12211" y="96012"/>
                  <a:pt x="144799" y="62484"/>
                  <a:pt x="147847" y="82296"/>
                </a:cubicBezTo>
                <a:cubicBezTo>
                  <a:pt x="150895" y="102108"/>
                  <a:pt x="21355" y="173736"/>
                  <a:pt x="19831" y="201168"/>
                </a:cubicBezTo>
                <a:cubicBezTo>
                  <a:pt x="18307" y="228600"/>
                  <a:pt x="78505" y="237744"/>
                  <a:pt x="138703" y="246888"/>
                </a:cubicBez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2" name="Frihandsfigur 31"/>
          <p:cNvSpPr/>
          <p:nvPr/>
        </p:nvSpPr>
        <p:spPr>
          <a:xfrm>
            <a:off x="4023425" y="1581912"/>
            <a:ext cx="265111" cy="256032"/>
          </a:xfrm>
          <a:custGeom>
            <a:avLst/>
            <a:gdLst>
              <a:gd name="connsiteX0" fmla="*/ 82231 w 265111"/>
              <a:gd name="connsiteY0" fmla="*/ 0 h 256032"/>
              <a:gd name="connsiteX1" fmla="*/ 9079 w 265111"/>
              <a:gd name="connsiteY1" fmla="*/ 73152 h 256032"/>
              <a:gd name="connsiteX2" fmla="*/ 265111 w 265111"/>
              <a:gd name="connsiteY2" fmla="*/ 256032 h 256032"/>
            </a:gdLst>
            <a:ahLst/>
            <a:cxnLst>
              <a:cxn ang="0">
                <a:pos x="connsiteX0" y="connsiteY0"/>
              </a:cxn>
              <a:cxn ang="0">
                <a:pos x="connsiteX1" y="connsiteY1"/>
              </a:cxn>
              <a:cxn ang="0">
                <a:pos x="connsiteX2" y="connsiteY2"/>
              </a:cxn>
            </a:cxnLst>
            <a:rect l="l" t="t" r="r" b="b"/>
            <a:pathLst>
              <a:path w="265111" h="256032">
                <a:moveTo>
                  <a:pt x="82231" y="0"/>
                </a:moveTo>
                <a:cubicBezTo>
                  <a:pt x="30415" y="15240"/>
                  <a:pt x="-21401" y="30480"/>
                  <a:pt x="9079" y="73152"/>
                </a:cubicBezTo>
                <a:cubicBezTo>
                  <a:pt x="39559" y="115824"/>
                  <a:pt x="152335" y="185928"/>
                  <a:pt x="265111" y="256032"/>
                </a:cubicBezTo>
              </a:path>
            </a:pathLst>
          </a:custGeom>
          <a:noFill/>
          <a:ln w="9525">
            <a:solidFill>
              <a:schemeClr val="tx1"/>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3" name="Frihandsfigur 32"/>
          <p:cNvSpPr/>
          <p:nvPr/>
        </p:nvSpPr>
        <p:spPr>
          <a:xfrm>
            <a:off x="4146759" y="2834640"/>
            <a:ext cx="224073" cy="384048"/>
          </a:xfrm>
          <a:custGeom>
            <a:avLst/>
            <a:gdLst>
              <a:gd name="connsiteX0" fmla="*/ 96057 w 224073"/>
              <a:gd name="connsiteY0" fmla="*/ 384048 h 384048"/>
              <a:gd name="connsiteX1" fmla="*/ 4617 w 224073"/>
              <a:gd name="connsiteY1" fmla="*/ 256032 h 384048"/>
              <a:gd name="connsiteX2" fmla="*/ 224073 w 224073"/>
              <a:gd name="connsiteY2" fmla="*/ 0 h 384048"/>
            </a:gdLst>
            <a:ahLst/>
            <a:cxnLst>
              <a:cxn ang="0">
                <a:pos x="connsiteX0" y="connsiteY0"/>
              </a:cxn>
              <a:cxn ang="0">
                <a:pos x="connsiteX1" y="connsiteY1"/>
              </a:cxn>
              <a:cxn ang="0">
                <a:pos x="connsiteX2" y="connsiteY2"/>
              </a:cxn>
            </a:cxnLst>
            <a:rect l="l" t="t" r="r" b="b"/>
            <a:pathLst>
              <a:path w="224073" h="384048">
                <a:moveTo>
                  <a:pt x="96057" y="384048"/>
                </a:moveTo>
                <a:cubicBezTo>
                  <a:pt x="39669" y="352044"/>
                  <a:pt x="-16719" y="320040"/>
                  <a:pt x="4617" y="256032"/>
                </a:cubicBezTo>
                <a:cubicBezTo>
                  <a:pt x="25953" y="192024"/>
                  <a:pt x="125013" y="96012"/>
                  <a:pt x="224073" y="0"/>
                </a:cubicBezTo>
              </a:path>
            </a:pathLst>
          </a:custGeom>
          <a:noFill/>
          <a:ln w="9525">
            <a:solidFill>
              <a:schemeClr val="tx1"/>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4" name="textruta 33"/>
          <p:cNvSpPr txBox="1"/>
          <p:nvPr/>
        </p:nvSpPr>
        <p:spPr>
          <a:xfrm>
            <a:off x="249360" y="5085184"/>
            <a:ext cx="5834808" cy="1384995"/>
          </a:xfrm>
          <a:prstGeom prst="rect">
            <a:avLst/>
          </a:prstGeom>
          <a:noFill/>
        </p:spPr>
        <p:txBody>
          <a:bodyPr wrap="square" rtlCol="0">
            <a:spAutoFit/>
          </a:bodyPr>
          <a:lstStyle/>
          <a:p>
            <a:r>
              <a:rPr lang="sv-SE" sz="1400" dirty="0">
                <a:solidFill>
                  <a:prstClr val="black"/>
                </a:solidFill>
              </a:rPr>
              <a:t>Nyckelord är timade löpningar och att offensiva spelare erbjuder ett djupledshot med löpningar och kroppsspråk, passningsspelaren bör försöka maskera sin passning och därmed försöka lura försvararna. Hårdheten i passningen bör vara så att den passerar backlinjen men inte blir för djup så den går över kortsidan eller till målvakten. Viktigt är också </a:t>
            </a:r>
            <a:r>
              <a:rPr lang="sv-SE" sz="1400" i="1" dirty="0">
                <a:solidFill>
                  <a:prstClr val="black"/>
                </a:solidFill>
              </a:rPr>
              <a:t>fokus och noggrannhet</a:t>
            </a:r>
            <a:r>
              <a:rPr lang="sv-SE" sz="1400" dirty="0">
                <a:solidFill>
                  <a:prstClr val="black"/>
                </a:solidFill>
              </a:rPr>
              <a:t> i den avgörande passningen</a:t>
            </a:r>
            <a:endParaRPr lang="sv-SE" sz="1400" i="1" dirty="0">
              <a:solidFill>
                <a:prstClr val="black"/>
              </a:solidFill>
            </a:endParaRPr>
          </a:p>
        </p:txBody>
      </p:sp>
      <p:sp>
        <p:nvSpPr>
          <p:cNvPr id="36" name="Likbent triangel 35"/>
          <p:cNvSpPr/>
          <p:nvPr/>
        </p:nvSpPr>
        <p:spPr>
          <a:xfrm>
            <a:off x="6493900" y="1124744"/>
            <a:ext cx="72008" cy="144016"/>
          </a:xfrm>
          <a:prstGeom prst="triangle">
            <a:avLst/>
          </a:prstGeom>
          <a:scene3d>
            <a:camera prst="orthographicFront">
              <a:rot lat="0" lon="0" rev="5400000"/>
            </a:camera>
            <a:lightRig rig="threePt" dir="t"/>
          </a:scene3d>
        </p:spPr>
        <p:style>
          <a:lnRef idx="1">
            <a:schemeClr val="accent2"/>
          </a:lnRef>
          <a:fillRef idx="3">
            <a:schemeClr val="accent2"/>
          </a:fillRef>
          <a:effectRef idx="2">
            <a:schemeClr val="accent2"/>
          </a:effectRef>
          <a:fontRef idx="minor">
            <a:schemeClr val="lt1"/>
          </a:fontRef>
        </p:style>
        <p:txBody>
          <a:bodyPr rtlCol="0" anchor="ctr"/>
          <a:lstStyle/>
          <a:p>
            <a:pPr algn="ctr"/>
            <a:endParaRPr lang="sv-SE" dirty="0">
              <a:solidFill>
                <a:prstClr val="white"/>
              </a:solidFill>
            </a:endParaRPr>
          </a:p>
        </p:txBody>
      </p:sp>
      <p:sp>
        <p:nvSpPr>
          <p:cNvPr id="37" name="textruta 36"/>
          <p:cNvSpPr txBox="1"/>
          <p:nvPr/>
        </p:nvSpPr>
        <p:spPr>
          <a:xfrm>
            <a:off x="6660232" y="1063769"/>
            <a:ext cx="2304256" cy="2708434"/>
          </a:xfrm>
          <a:prstGeom prst="rect">
            <a:avLst/>
          </a:prstGeom>
          <a:noFill/>
        </p:spPr>
        <p:txBody>
          <a:bodyPr wrap="square" rtlCol="0">
            <a:spAutoFit/>
          </a:bodyPr>
          <a:lstStyle/>
          <a:p>
            <a:r>
              <a:rPr lang="sv-SE" sz="1000" dirty="0">
                <a:solidFill>
                  <a:prstClr val="black"/>
                </a:solidFill>
              </a:rPr>
              <a:t>Instick när den är rätt utförd är mycket svår att försvara sig mot och kräver ett högt fokus och snabba fötter hos försvararna. Den kan utföras med att man utmanar en back och tar löpningar kring denna m.a.o. överbelastar en yta eller en spelare, den kan utföras med att man i första hand alltid erbjuder djupled och i andra läget på kropp. Viktigt är att passningen inte kommer för tidigt, utmana motståndaren och locka fram backen, tima passningen med löpningar och här är tålamod viktigt. Ibland vill man vända spelet utanför motståndarens straffområde för att på så sätt luckra upp försvaret och hitta instick</a:t>
            </a:r>
          </a:p>
        </p:txBody>
      </p:sp>
    </p:spTree>
    <p:extLst>
      <p:ext uri="{BB962C8B-B14F-4D97-AF65-F5344CB8AC3E}">
        <p14:creationId xmlns:p14="http://schemas.microsoft.com/office/powerpoint/2010/main" val="41074797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360" y="1124743"/>
            <a:ext cx="5962650" cy="3724275"/>
          </a:xfrm>
          <a:prstGeom prst="rect">
            <a:avLst/>
          </a:prstGeom>
        </p:spPr>
      </p:pic>
      <p:sp>
        <p:nvSpPr>
          <p:cNvPr id="3" name="textruta 2"/>
          <p:cNvSpPr txBox="1"/>
          <p:nvPr/>
        </p:nvSpPr>
        <p:spPr>
          <a:xfrm>
            <a:off x="249360" y="586024"/>
            <a:ext cx="3818584" cy="307777"/>
          </a:xfrm>
          <a:prstGeom prst="rect">
            <a:avLst/>
          </a:prstGeom>
          <a:noFill/>
        </p:spPr>
        <p:txBody>
          <a:bodyPr wrap="square" rtlCol="0">
            <a:spAutoFit/>
          </a:bodyPr>
          <a:lstStyle/>
          <a:p>
            <a:r>
              <a:rPr lang="sv-SE" sz="1400" dirty="0">
                <a:solidFill>
                  <a:prstClr val="black"/>
                </a:solidFill>
              </a:rPr>
              <a:t>t) Spel på markerad spelare </a:t>
            </a:r>
          </a:p>
        </p:txBody>
      </p:sp>
      <p:sp>
        <p:nvSpPr>
          <p:cNvPr id="4" name="4-udd 3"/>
          <p:cNvSpPr/>
          <p:nvPr/>
        </p:nvSpPr>
        <p:spPr>
          <a:xfrm>
            <a:off x="2248662" y="1345704"/>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5" name="4-udd 4"/>
          <p:cNvSpPr/>
          <p:nvPr/>
        </p:nvSpPr>
        <p:spPr>
          <a:xfrm>
            <a:off x="1759847" y="2342233"/>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6" name="4-udd 5"/>
          <p:cNvSpPr/>
          <p:nvPr/>
        </p:nvSpPr>
        <p:spPr>
          <a:xfrm>
            <a:off x="1691680" y="3587244"/>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7" name="4-udd 6"/>
          <p:cNvSpPr/>
          <p:nvPr/>
        </p:nvSpPr>
        <p:spPr>
          <a:xfrm>
            <a:off x="1871529" y="4365104"/>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8" name="4-udd 7"/>
          <p:cNvSpPr/>
          <p:nvPr/>
        </p:nvSpPr>
        <p:spPr>
          <a:xfrm>
            <a:off x="4350336" y="2571961"/>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9" name="4-udd 8"/>
          <p:cNvSpPr/>
          <p:nvPr/>
        </p:nvSpPr>
        <p:spPr>
          <a:xfrm>
            <a:off x="3977934" y="4365104"/>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0" name="4-udd 9"/>
          <p:cNvSpPr/>
          <p:nvPr/>
        </p:nvSpPr>
        <p:spPr>
          <a:xfrm>
            <a:off x="4067944" y="1348668"/>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1" name="4-udd 10"/>
          <p:cNvSpPr/>
          <p:nvPr/>
        </p:nvSpPr>
        <p:spPr>
          <a:xfrm>
            <a:off x="3113001" y="3461392"/>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2" name="4-udd 11"/>
          <p:cNvSpPr/>
          <p:nvPr/>
        </p:nvSpPr>
        <p:spPr>
          <a:xfrm>
            <a:off x="2158652" y="2778338"/>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3" name="Eller 12"/>
          <p:cNvSpPr/>
          <p:nvPr/>
        </p:nvSpPr>
        <p:spPr>
          <a:xfrm>
            <a:off x="3010051" y="1798561"/>
            <a:ext cx="81009" cy="158485"/>
          </a:xfrm>
          <a:prstGeom prst="flowChartOr">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black">
                  <a:lumMod val="85000"/>
                  <a:lumOff val="15000"/>
                </a:prstClr>
              </a:solidFill>
            </a:endParaRPr>
          </a:p>
        </p:txBody>
      </p:sp>
      <p:sp>
        <p:nvSpPr>
          <p:cNvPr id="14" name="Ellips 13"/>
          <p:cNvSpPr/>
          <p:nvPr/>
        </p:nvSpPr>
        <p:spPr>
          <a:xfrm>
            <a:off x="4499992" y="1654545"/>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5" name="Ellips 14"/>
          <p:cNvSpPr/>
          <p:nvPr/>
        </p:nvSpPr>
        <p:spPr>
          <a:xfrm>
            <a:off x="4499992" y="2549507"/>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6" name="Ellips 15"/>
          <p:cNvSpPr/>
          <p:nvPr/>
        </p:nvSpPr>
        <p:spPr>
          <a:xfrm>
            <a:off x="4406698" y="3388364"/>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7" name="Ellips 16"/>
          <p:cNvSpPr/>
          <p:nvPr/>
        </p:nvSpPr>
        <p:spPr>
          <a:xfrm>
            <a:off x="4496708" y="4139952"/>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8" name="Ellips 17"/>
          <p:cNvSpPr/>
          <p:nvPr/>
        </p:nvSpPr>
        <p:spPr>
          <a:xfrm>
            <a:off x="3551683" y="1645631"/>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9" name="Ellips 18"/>
          <p:cNvSpPr/>
          <p:nvPr/>
        </p:nvSpPr>
        <p:spPr>
          <a:xfrm>
            <a:off x="3036886" y="2427945"/>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0" name="Ellips 19"/>
          <p:cNvSpPr/>
          <p:nvPr/>
        </p:nvSpPr>
        <p:spPr>
          <a:xfrm>
            <a:off x="2946876" y="3176524"/>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1" name="Ellips 20"/>
          <p:cNvSpPr/>
          <p:nvPr/>
        </p:nvSpPr>
        <p:spPr>
          <a:xfrm>
            <a:off x="1736685" y="3140968"/>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2" name="Ellips 21"/>
          <p:cNvSpPr/>
          <p:nvPr/>
        </p:nvSpPr>
        <p:spPr>
          <a:xfrm>
            <a:off x="2716148" y="4365104"/>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3" name="Ellips 22"/>
          <p:cNvSpPr/>
          <p:nvPr/>
        </p:nvSpPr>
        <p:spPr>
          <a:xfrm>
            <a:off x="1889702" y="2706036"/>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4" name="4-udd 23"/>
          <p:cNvSpPr/>
          <p:nvPr/>
        </p:nvSpPr>
        <p:spPr>
          <a:xfrm>
            <a:off x="539552" y="2914873"/>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5" name="Ellips 24"/>
          <p:cNvSpPr/>
          <p:nvPr/>
        </p:nvSpPr>
        <p:spPr>
          <a:xfrm>
            <a:off x="5796136" y="2922107"/>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6" name="Frihandsfigur 25"/>
          <p:cNvSpPr/>
          <p:nvPr/>
        </p:nvSpPr>
        <p:spPr>
          <a:xfrm>
            <a:off x="3117874" y="1957046"/>
            <a:ext cx="1132232" cy="592461"/>
          </a:xfrm>
          <a:custGeom>
            <a:avLst/>
            <a:gdLst>
              <a:gd name="connsiteX0" fmla="*/ 0 w 1243584"/>
              <a:gd name="connsiteY0" fmla="*/ 0 h 1463040"/>
              <a:gd name="connsiteX1" fmla="*/ 640080 w 1243584"/>
              <a:gd name="connsiteY1" fmla="*/ 365760 h 1463040"/>
              <a:gd name="connsiteX2" fmla="*/ 1243584 w 1243584"/>
              <a:gd name="connsiteY2" fmla="*/ 1463040 h 1463040"/>
            </a:gdLst>
            <a:ahLst/>
            <a:cxnLst>
              <a:cxn ang="0">
                <a:pos x="connsiteX0" y="connsiteY0"/>
              </a:cxn>
              <a:cxn ang="0">
                <a:pos x="connsiteX1" y="connsiteY1"/>
              </a:cxn>
              <a:cxn ang="0">
                <a:pos x="connsiteX2" y="connsiteY2"/>
              </a:cxn>
            </a:cxnLst>
            <a:rect l="l" t="t" r="r" b="b"/>
            <a:pathLst>
              <a:path w="1243584" h="1463040">
                <a:moveTo>
                  <a:pt x="0" y="0"/>
                </a:moveTo>
                <a:cubicBezTo>
                  <a:pt x="216408" y="60960"/>
                  <a:pt x="432816" y="121920"/>
                  <a:pt x="640080" y="365760"/>
                </a:cubicBezTo>
                <a:cubicBezTo>
                  <a:pt x="847344" y="609600"/>
                  <a:pt x="1045464" y="1036320"/>
                  <a:pt x="1243584" y="1463040"/>
                </a:cubicBezTo>
              </a:path>
            </a:pathLst>
          </a:custGeom>
          <a:noFill/>
          <a:ln w="952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0" name="textruta 29"/>
          <p:cNvSpPr txBox="1"/>
          <p:nvPr/>
        </p:nvSpPr>
        <p:spPr>
          <a:xfrm>
            <a:off x="249360" y="5085184"/>
            <a:ext cx="5834808" cy="1169551"/>
          </a:xfrm>
          <a:prstGeom prst="rect">
            <a:avLst/>
          </a:prstGeom>
          <a:noFill/>
        </p:spPr>
        <p:txBody>
          <a:bodyPr wrap="square" rtlCol="0">
            <a:spAutoFit/>
          </a:bodyPr>
          <a:lstStyle/>
          <a:p>
            <a:r>
              <a:rPr lang="sv-SE" sz="1400" dirty="0">
                <a:solidFill>
                  <a:prstClr val="black"/>
                </a:solidFill>
              </a:rPr>
              <a:t>Nyckelord är </a:t>
            </a:r>
            <a:r>
              <a:rPr lang="sv-SE" sz="1400" i="1" dirty="0">
                <a:solidFill>
                  <a:prstClr val="black"/>
                </a:solidFill>
              </a:rPr>
              <a:t>avledande rörelser </a:t>
            </a:r>
            <a:r>
              <a:rPr lang="sv-SE" sz="1400" dirty="0">
                <a:solidFill>
                  <a:prstClr val="black"/>
                </a:solidFill>
              </a:rPr>
              <a:t>eller att ha </a:t>
            </a:r>
            <a:r>
              <a:rPr lang="sv-SE" sz="1400" i="1" dirty="0">
                <a:solidFill>
                  <a:prstClr val="black"/>
                </a:solidFill>
              </a:rPr>
              <a:t>kroppskontakt</a:t>
            </a:r>
            <a:r>
              <a:rPr lang="sv-SE" sz="1400" dirty="0">
                <a:solidFill>
                  <a:prstClr val="black"/>
                </a:solidFill>
              </a:rPr>
              <a:t> med försvararen, att den markerade spelaren skapar en </a:t>
            </a:r>
            <a:r>
              <a:rPr lang="sv-SE" sz="1400" i="1" dirty="0">
                <a:solidFill>
                  <a:prstClr val="black"/>
                </a:solidFill>
              </a:rPr>
              <a:t>liten vinkel </a:t>
            </a:r>
            <a:r>
              <a:rPr lang="sv-SE" sz="1400" dirty="0">
                <a:solidFill>
                  <a:prstClr val="black"/>
                </a:solidFill>
              </a:rPr>
              <a:t>på kroppen så man har mottagande fot en bit ifrån försvararen, om bollen spelas lite i vinkel och passningsspelare hinner se vinkeln, spelas bollen </a:t>
            </a:r>
            <a:r>
              <a:rPr lang="sv-SE" sz="1400" i="1" dirty="0">
                <a:solidFill>
                  <a:prstClr val="black"/>
                </a:solidFill>
              </a:rPr>
              <a:t>på bortre fot</a:t>
            </a:r>
            <a:r>
              <a:rPr lang="sv-SE" sz="1400" dirty="0">
                <a:solidFill>
                  <a:prstClr val="black"/>
                </a:solidFill>
              </a:rPr>
              <a:t>, ge den markerade spelaren </a:t>
            </a:r>
            <a:r>
              <a:rPr lang="sv-SE" sz="1400" i="1" dirty="0">
                <a:solidFill>
                  <a:prstClr val="black"/>
                </a:solidFill>
              </a:rPr>
              <a:t>passningsalternativ</a:t>
            </a:r>
            <a:r>
              <a:rPr lang="sv-SE" sz="1400" dirty="0">
                <a:solidFill>
                  <a:prstClr val="black"/>
                </a:solidFill>
              </a:rPr>
              <a:t> tidigt</a:t>
            </a:r>
            <a:endParaRPr lang="sv-SE" sz="1400" i="1" dirty="0">
              <a:solidFill>
                <a:prstClr val="black"/>
              </a:solidFill>
            </a:endParaRPr>
          </a:p>
        </p:txBody>
      </p:sp>
      <p:sp>
        <p:nvSpPr>
          <p:cNvPr id="32" name="Likbent triangel 31"/>
          <p:cNvSpPr/>
          <p:nvPr/>
        </p:nvSpPr>
        <p:spPr>
          <a:xfrm>
            <a:off x="6493900" y="1124744"/>
            <a:ext cx="72008" cy="144016"/>
          </a:xfrm>
          <a:prstGeom prst="triangle">
            <a:avLst/>
          </a:prstGeom>
          <a:scene3d>
            <a:camera prst="orthographicFront">
              <a:rot lat="0" lon="0" rev="5400000"/>
            </a:camera>
            <a:lightRig rig="threePt" dir="t"/>
          </a:scene3d>
        </p:spPr>
        <p:style>
          <a:lnRef idx="1">
            <a:schemeClr val="accent2"/>
          </a:lnRef>
          <a:fillRef idx="3">
            <a:schemeClr val="accent2"/>
          </a:fillRef>
          <a:effectRef idx="2">
            <a:schemeClr val="accent2"/>
          </a:effectRef>
          <a:fontRef idx="minor">
            <a:schemeClr val="lt1"/>
          </a:fontRef>
        </p:style>
        <p:txBody>
          <a:bodyPr rtlCol="0" anchor="ctr"/>
          <a:lstStyle/>
          <a:p>
            <a:pPr algn="ctr"/>
            <a:endParaRPr lang="sv-SE" dirty="0">
              <a:solidFill>
                <a:prstClr val="white"/>
              </a:solidFill>
            </a:endParaRPr>
          </a:p>
        </p:txBody>
      </p:sp>
      <p:sp>
        <p:nvSpPr>
          <p:cNvPr id="33" name="textruta 32"/>
          <p:cNvSpPr txBox="1"/>
          <p:nvPr/>
        </p:nvSpPr>
        <p:spPr>
          <a:xfrm>
            <a:off x="6660232" y="1063769"/>
            <a:ext cx="2304256" cy="1785104"/>
          </a:xfrm>
          <a:prstGeom prst="rect">
            <a:avLst/>
          </a:prstGeom>
          <a:noFill/>
        </p:spPr>
        <p:txBody>
          <a:bodyPr wrap="square" rtlCol="0">
            <a:spAutoFit/>
          </a:bodyPr>
          <a:lstStyle/>
          <a:p>
            <a:r>
              <a:rPr lang="sv-SE" sz="1000" dirty="0">
                <a:solidFill>
                  <a:prstClr val="black"/>
                </a:solidFill>
              </a:rPr>
              <a:t>Viktigt är att hålla undan för sin motståndare med list och styrka. En passning på markerad spelare  framför allt centralt gör ofta att backlinjen centrerar och på så sätt öppnas ytor på kanterna, har man en forward som är skicklig på att vända bort sin motståndare är det ett anfallsvapen i sig. Passningen fram till den markerade spelaren bör i de flesta fall vara ganska hårt slagen</a:t>
            </a:r>
          </a:p>
        </p:txBody>
      </p:sp>
    </p:spTree>
    <p:extLst>
      <p:ext uri="{BB962C8B-B14F-4D97-AF65-F5344CB8AC3E}">
        <p14:creationId xmlns:p14="http://schemas.microsoft.com/office/powerpoint/2010/main" val="20552059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360" y="1124743"/>
            <a:ext cx="5962650" cy="3724275"/>
          </a:xfrm>
          <a:prstGeom prst="rect">
            <a:avLst/>
          </a:prstGeom>
        </p:spPr>
      </p:pic>
      <p:sp>
        <p:nvSpPr>
          <p:cNvPr id="3" name="textruta 2"/>
          <p:cNvSpPr txBox="1"/>
          <p:nvPr/>
        </p:nvSpPr>
        <p:spPr>
          <a:xfrm>
            <a:off x="249360" y="586024"/>
            <a:ext cx="3818584" cy="307777"/>
          </a:xfrm>
          <a:prstGeom prst="rect">
            <a:avLst/>
          </a:prstGeom>
          <a:noFill/>
        </p:spPr>
        <p:txBody>
          <a:bodyPr wrap="square" rtlCol="0">
            <a:spAutoFit/>
          </a:bodyPr>
          <a:lstStyle/>
          <a:p>
            <a:r>
              <a:rPr lang="sv-SE" sz="1400" dirty="0">
                <a:solidFill>
                  <a:prstClr val="black"/>
                </a:solidFill>
              </a:rPr>
              <a:t>u) 1-1 Finta och dribbla</a:t>
            </a:r>
          </a:p>
        </p:txBody>
      </p:sp>
      <p:sp>
        <p:nvSpPr>
          <p:cNvPr id="4" name="4-udd 3"/>
          <p:cNvSpPr/>
          <p:nvPr/>
        </p:nvSpPr>
        <p:spPr>
          <a:xfrm>
            <a:off x="2248662" y="1345704"/>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5" name="4-udd 4"/>
          <p:cNvSpPr/>
          <p:nvPr/>
        </p:nvSpPr>
        <p:spPr>
          <a:xfrm>
            <a:off x="1759847" y="2342233"/>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6" name="4-udd 5"/>
          <p:cNvSpPr/>
          <p:nvPr/>
        </p:nvSpPr>
        <p:spPr>
          <a:xfrm>
            <a:off x="1691680" y="3587244"/>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7" name="4-udd 6"/>
          <p:cNvSpPr/>
          <p:nvPr/>
        </p:nvSpPr>
        <p:spPr>
          <a:xfrm>
            <a:off x="1871529" y="4365104"/>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8" name="4-udd 7"/>
          <p:cNvSpPr/>
          <p:nvPr/>
        </p:nvSpPr>
        <p:spPr>
          <a:xfrm>
            <a:off x="4350336" y="2571961"/>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9" name="4-udd 8"/>
          <p:cNvSpPr/>
          <p:nvPr/>
        </p:nvSpPr>
        <p:spPr>
          <a:xfrm>
            <a:off x="3977934" y="4365104"/>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0" name="4-udd 9"/>
          <p:cNvSpPr/>
          <p:nvPr/>
        </p:nvSpPr>
        <p:spPr>
          <a:xfrm>
            <a:off x="4067944" y="1348668"/>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1" name="4-udd 10"/>
          <p:cNvSpPr/>
          <p:nvPr/>
        </p:nvSpPr>
        <p:spPr>
          <a:xfrm>
            <a:off x="3113001" y="3461392"/>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2" name="4-udd 11"/>
          <p:cNvSpPr/>
          <p:nvPr/>
        </p:nvSpPr>
        <p:spPr>
          <a:xfrm>
            <a:off x="2158652" y="2778338"/>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3" name="Eller 12"/>
          <p:cNvSpPr/>
          <p:nvPr/>
        </p:nvSpPr>
        <p:spPr>
          <a:xfrm>
            <a:off x="3010051" y="1798561"/>
            <a:ext cx="81009" cy="158485"/>
          </a:xfrm>
          <a:prstGeom prst="flowChartOr">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black">
                  <a:lumMod val="85000"/>
                  <a:lumOff val="15000"/>
                </a:prstClr>
              </a:solidFill>
            </a:endParaRPr>
          </a:p>
        </p:txBody>
      </p:sp>
      <p:sp>
        <p:nvSpPr>
          <p:cNvPr id="14" name="Ellips 13"/>
          <p:cNvSpPr/>
          <p:nvPr/>
        </p:nvSpPr>
        <p:spPr>
          <a:xfrm>
            <a:off x="4499992" y="1654545"/>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5" name="Ellips 14"/>
          <p:cNvSpPr/>
          <p:nvPr/>
        </p:nvSpPr>
        <p:spPr>
          <a:xfrm>
            <a:off x="4499992" y="2549507"/>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6" name="Ellips 15"/>
          <p:cNvSpPr/>
          <p:nvPr/>
        </p:nvSpPr>
        <p:spPr>
          <a:xfrm>
            <a:off x="4406698" y="3388364"/>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7" name="Ellips 16"/>
          <p:cNvSpPr/>
          <p:nvPr/>
        </p:nvSpPr>
        <p:spPr>
          <a:xfrm>
            <a:off x="4496708" y="4139952"/>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8" name="Ellips 17"/>
          <p:cNvSpPr/>
          <p:nvPr/>
        </p:nvSpPr>
        <p:spPr>
          <a:xfrm>
            <a:off x="3551683" y="1645631"/>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9" name="Ellips 18"/>
          <p:cNvSpPr/>
          <p:nvPr/>
        </p:nvSpPr>
        <p:spPr>
          <a:xfrm>
            <a:off x="3036886" y="2427945"/>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0" name="Ellips 19"/>
          <p:cNvSpPr/>
          <p:nvPr/>
        </p:nvSpPr>
        <p:spPr>
          <a:xfrm>
            <a:off x="2946876" y="3176524"/>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1" name="Ellips 20"/>
          <p:cNvSpPr/>
          <p:nvPr/>
        </p:nvSpPr>
        <p:spPr>
          <a:xfrm>
            <a:off x="1736685" y="3140968"/>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2" name="Ellips 21"/>
          <p:cNvSpPr/>
          <p:nvPr/>
        </p:nvSpPr>
        <p:spPr>
          <a:xfrm>
            <a:off x="2716148" y="4365104"/>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3" name="Ellips 22"/>
          <p:cNvSpPr/>
          <p:nvPr/>
        </p:nvSpPr>
        <p:spPr>
          <a:xfrm>
            <a:off x="1889702" y="2706036"/>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4" name="4-udd 23"/>
          <p:cNvSpPr/>
          <p:nvPr/>
        </p:nvSpPr>
        <p:spPr>
          <a:xfrm>
            <a:off x="539552" y="2914873"/>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5" name="Ellips 24"/>
          <p:cNvSpPr/>
          <p:nvPr/>
        </p:nvSpPr>
        <p:spPr>
          <a:xfrm>
            <a:off x="5796136" y="2922107"/>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6" name="Frihandsfigur 25"/>
          <p:cNvSpPr/>
          <p:nvPr/>
        </p:nvSpPr>
        <p:spPr>
          <a:xfrm>
            <a:off x="3117874" y="1957046"/>
            <a:ext cx="1166094" cy="627965"/>
          </a:xfrm>
          <a:custGeom>
            <a:avLst/>
            <a:gdLst>
              <a:gd name="connsiteX0" fmla="*/ 0 w 1243584"/>
              <a:gd name="connsiteY0" fmla="*/ 0 h 1463040"/>
              <a:gd name="connsiteX1" fmla="*/ 640080 w 1243584"/>
              <a:gd name="connsiteY1" fmla="*/ 365760 h 1463040"/>
              <a:gd name="connsiteX2" fmla="*/ 1243584 w 1243584"/>
              <a:gd name="connsiteY2" fmla="*/ 1463040 h 1463040"/>
            </a:gdLst>
            <a:ahLst/>
            <a:cxnLst>
              <a:cxn ang="0">
                <a:pos x="connsiteX0" y="connsiteY0"/>
              </a:cxn>
              <a:cxn ang="0">
                <a:pos x="connsiteX1" y="connsiteY1"/>
              </a:cxn>
              <a:cxn ang="0">
                <a:pos x="connsiteX2" y="connsiteY2"/>
              </a:cxn>
            </a:cxnLst>
            <a:rect l="l" t="t" r="r" b="b"/>
            <a:pathLst>
              <a:path w="1243584" h="1463040">
                <a:moveTo>
                  <a:pt x="0" y="0"/>
                </a:moveTo>
                <a:cubicBezTo>
                  <a:pt x="216408" y="60960"/>
                  <a:pt x="432816" y="121920"/>
                  <a:pt x="640080" y="365760"/>
                </a:cubicBezTo>
                <a:cubicBezTo>
                  <a:pt x="847344" y="609600"/>
                  <a:pt x="1045464" y="1036320"/>
                  <a:pt x="1243584" y="1463040"/>
                </a:cubicBezTo>
              </a:path>
            </a:pathLst>
          </a:custGeom>
          <a:noFill/>
          <a:ln w="952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7" name="Frihandsfigur 26"/>
          <p:cNvSpPr/>
          <p:nvPr/>
        </p:nvSpPr>
        <p:spPr>
          <a:xfrm flipH="1">
            <a:off x="3551682" y="2693523"/>
            <a:ext cx="732284" cy="627017"/>
          </a:xfrm>
          <a:custGeom>
            <a:avLst/>
            <a:gdLst>
              <a:gd name="connsiteX0" fmla="*/ 0 w 1243584"/>
              <a:gd name="connsiteY0" fmla="*/ 0 h 1463040"/>
              <a:gd name="connsiteX1" fmla="*/ 640080 w 1243584"/>
              <a:gd name="connsiteY1" fmla="*/ 365760 h 1463040"/>
              <a:gd name="connsiteX2" fmla="*/ 1243584 w 1243584"/>
              <a:gd name="connsiteY2" fmla="*/ 1463040 h 1463040"/>
            </a:gdLst>
            <a:ahLst/>
            <a:cxnLst>
              <a:cxn ang="0">
                <a:pos x="connsiteX0" y="connsiteY0"/>
              </a:cxn>
              <a:cxn ang="0">
                <a:pos x="connsiteX1" y="connsiteY1"/>
              </a:cxn>
              <a:cxn ang="0">
                <a:pos x="connsiteX2" y="connsiteY2"/>
              </a:cxn>
            </a:cxnLst>
            <a:rect l="l" t="t" r="r" b="b"/>
            <a:pathLst>
              <a:path w="1243584" h="1463040">
                <a:moveTo>
                  <a:pt x="0" y="0"/>
                </a:moveTo>
                <a:cubicBezTo>
                  <a:pt x="216408" y="60960"/>
                  <a:pt x="432816" y="121920"/>
                  <a:pt x="640080" y="365760"/>
                </a:cubicBezTo>
                <a:cubicBezTo>
                  <a:pt x="847344" y="609600"/>
                  <a:pt x="1045464" y="1036320"/>
                  <a:pt x="1243584" y="1463040"/>
                </a:cubicBezTo>
              </a:path>
            </a:pathLst>
          </a:custGeom>
          <a:noFill/>
          <a:ln w="952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cxnSp>
        <p:nvCxnSpPr>
          <p:cNvPr id="29" name="Rak pil 28"/>
          <p:cNvCxnSpPr/>
          <p:nvPr/>
        </p:nvCxnSpPr>
        <p:spPr>
          <a:xfrm flipV="1">
            <a:off x="3230685" y="3388364"/>
            <a:ext cx="320997" cy="144016"/>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0" name="Frihandsfigur 29"/>
          <p:cNvSpPr/>
          <p:nvPr/>
        </p:nvSpPr>
        <p:spPr>
          <a:xfrm>
            <a:off x="3639312" y="3298171"/>
            <a:ext cx="667512" cy="202412"/>
          </a:xfrm>
          <a:custGeom>
            <a:avLst/>
            <a:gdLst>
              <a:gd name="connsiteX0" fmla="*/ 0 w 667512"/>
              <a:gd name="connsiteY0" fmla="*/ 66821 h 202412"/>
              <a:gd name="connsiteX1" fmla="*/ 118872 w 667512"/>
              <a:gd name="connsiteY1" fmla="*/ 2813 h 202412"/>
              <a:gd name="connsiteX2" fmla="*/ 246888 w 667512"/>
              <a:gd name="connsiteY2" fmla="*/ 149117 h 202412"/>
              <a:gd name="connsiteX3" fmla="*/ 420624 w 667512"/>
              <a:gd name="connsiteY3" fmla="*/ 66821 h 202412"/>
              <a:gd name="connsiteX4" fmla="*/ 548640 w 667512"/>
              <a:gd name="connsiteY4" fmla="*/ 194837 h 202412"/>
              <a:gd name="connsiteX5" fmla="*/ 667512 w 667512"/>
              <a:gd name="connsiteY5" fmla="*/ 176549 h 20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7512" h="202412">
                <a:moveTo>
                  <a:pt x="0" y="66821"/>
                </a:moveTo>
                <a:cubicBezTo>
                  <a:pt x="38862" y="27959"/>
                  <a:pt x="77724" y="-10903"/>
                  <a:pt x="118872" y="2813"/>
                </a:cubicBezTo>
                <a:cubicBezTo>
                  <a:pt x="160020" y="16529"/>
                  <a:pt x="196596" y="138449"/>
                  <a:pt x="246888" y="149117"/>
                </a:cubicBezTo>
                <a:cubicBezTo>
                  <a:pt x="297180" y="159785"/>
                  <a:pt x="370332" y="59201"/>
                  <a:pt x="420624" y="66821"/>
                </a:cubicBezTo>
                <a:cubicBezTo>
                  <a:pt x="470916" y="74441"/>
                  <a:pt x="507492" y="176549"/>
                  <a:pt x="548640" y="194837"/>
                </a:cubicBezTo>
                <a:cubicBezTo>
                  <a:pt x="589788" y="213125"/>
                  <a:pt x="628650" y="194837"/>
                  <a:pt x="667512" y="176549"/>
                </a:cubicBezTo>
              </a:path>
            </a:pathLst>
          </a:custGeom>
          <a:noFill/>
          <a:ln w="952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1" name="textruta 30"/>
          <p:cNvSpPr txBox="1"/>
          <p:nvPr/>
        </p:nvSpPr>
        <p:spPr>
          <a:xfrm>
            <a:off x="249360" y="5085184"/>
            <a:ext cx="5834808" cy="954107"/>
          </a:xfrm>
          <a:prstGeom prst="rect">
            <a:avLst/>
          </a:prstGeom>
          <a:noFill/>
        </p:spPr>
        <p:txBody>
          <a:bodyPr wrap="square" rtlCol="0">
            <a:spAutoFit/>
          </a:bodyPr>
          <a:lstStyle/>
          <a:p>
            <a:r>
              <a:rPr lang="sv-SE" sz="1400" dirty="0">
                <a:solidFill>
                  <a:prstClr val="black"/>
                </a:solidFill>
              </a:rPr>
              <a:t>Nyckelord är att </a:t>
            </a:r>
            <a:r>
              <a:rPr lang="sv-SE" sz="1400" i="1" dirty="0">
                <a:solidFill>
                  <a:prstClr val="black"/>
                </a:solidFill>
              </a:rPr>
              <a:t>utmana </a:t>
            </a:r>
            <a:r>
              <a:rPr lang="sv-SE" sz="1400" dirty="0">
                <a:solidFill>
                  <a:prstClr val="black"/>
                </a:solidFill>
              </a:rPr>
              <a:t>och </a:t>
            </a:r>
            <a:r>
              <a:rPr lang="sv-SE" sz="1400" i="1" dirty="0">
                <a:solidFill>
                  <a:prstClr val="black"/>
                </a:solidFill>
              </a:rPr>
              <a:t>att flytta bollen i sidled </a:t>
            </a:r>
            <a:r>
              <a:rPr lang="sv-SE" sz="1400" dirty="0">
                <a:solidFill>
                  <a:prstClr val="black"/>
                </a:solidFill>
              </a:rPr>
              <a:t>och framåt, </a:t>
            </a:r>
            <a:r>
              <a:rPr lang="sv-SE" sz="1400" i="1" dirty="0">
                <a:solidFill>
                  <a:prstClr val="black"/>
                </a:solidFill>
              </a:rPr>
              <a:t>tempoväxla</a:t>
            </a:r>
            <a:r>
              <a:rPr lang="sv-SE" sz="1400" dirty="0">
                <a:solidFill>
                  <a:prstClr val="black"/>
                </a:solidFill>
              </a:rPr>
              <a:t> i rätt ögonblick använd </a:t>
            </a:r>
            <a:r>
              <a:rPr lang="sv-SE" sz="1400" i="1" dirty="0">
                <a:solidFill>
                  <a:prstClr val="black"/>
                </a:solidFill>
              </a:rPr>
              <a:t>kraft och snabbhet </a:t>
            </a:r>
            <a:r>
              <a:rPr lang="sv-SE" sz="1400" dirty="0">
                <a:solidFill>
                  <a:prstClr val="black"/>
                </a:solidFill>
              </a:rPr>
              <a:t>för att </a:t>
            </a:r>
            <a:r>
              <a:rPr lang="sv-SE" sz="1400" i="1" dirty="0">
                <a:solidFill>
                  <a:prstClr val="black"/>
                </a:solidFill>
              </a:rPr>
              <a:t>komma förbi</a:t>
            </a:r>
            <a:r>
              <a:rPr lang="sv-SE" sz="1400" dirty="0">
                <a:solidFill>
                  <a:prstClr val="black"/>
                </a:solidFill>
              </a:rPr>
              <a:t>, </a:t>
            </a:r>
            <a:r>
              <a:rPr lang="sv-SE" sz="1400" i="1" dirty="0">
                <a:solidFill>
                  <a:prstClr val="black"/>
                </a:solidFill>
              </a:rPr>
              <a:t>titta upp </a:t>
            </a:r>
            <a:r>
              <a:rPr lang="sv-SE" sz="1400" dirty="0">
                <a:solidFill>
                  <a:prstClr val="black"/>
                </a:solidFill>
              </a:rPr>
              <a:t>ibland för att ha titta på motståndarens rörelser och kunna </a:t>
            </a:r>
            <a:r>
              <a:rPr lang="sv-SE" sz="1400" i="1" dirty="0">
                <a:solidFill>
                  <a:prstClr val="black"/>
                </a:solidFill>
              </a:rPr>
              <a:t>se ytorna</a:t>
            </a:r>
            <a:r>
              <a:rPr lang="sv-SE" sz="1400" dirty="0">
                <a:solidFill>
                  <a:prstClr val="black"/>
                </a:solidFill>
              </a:rPr>
              <a:t>. Mottag i fart, gå ner i tempo för att gå upp i tempo vid dribbling/fint ögonblicket</a:t>
            </a:r>
            <a:endParaRPr lang="sv-SE" sz="1400" i="1" dirty="0">
              <a:solidFill>
                <a:prstClr val="black"/>
              </a:solidFill>
            </a:endParaRPr>
          </a:p>
        </p:txBody>
      </p:sp>
      <p:sp>
        <p:nvSpPr>
          <p:cNvPr id="32" name="Likbent triangel 31"/>
          <p:cNvSpPr/>
          <p:nvPr/>
        </p:nvSpPr>
        <p:spPr>
          <a:xfrm>
            <a:off x="6493900" y="1124744"/>
            <a:ext cx="72008" cy="144016"/>
          </a:xfrm>
          <a:prstGeom prst="triangle">
            <a:avLst/>
          </a:prstGeom>
          <a:scene3d>
            <a:camera prst="orthographicFront">
              <a:rot lat="0" lon="0" rev="5400000"/>
            </a:camera>
            <a:lightRig rig="threePt" dir="t"/>
          </a:scene3d>
        </p:spPr>
        <p:style>
          <a:lnRef idx="1">
            <a:schemeClr val="accent2"/>
          </a:lnRef>
          <a:fillRef idx="3">
            <a:schemeClr val="accent2"/>
          </a:fillRef>
          <a:effectRef idx="2">
            <a:schemeClr val="accent2"/>
          </a:effectRef>
          <a:fontRef idx="minor">
            <a:schemeClr val="lt1"/>
          </a:fontRef>
        </p:style>
        <p:txBody>
          <a:bodyPr rtlCol="0" anchor="ctr"/>
          <a:lstStyle/>
          <a:p>
            <a:pPr algn="ctr"/>
            <a:endParaRPr lang="sv-SE" dirty="0">
              <a:solidFill>
                <a:prstClr val="white"/>
              </a:solidFill>
            </a:endParaRPr>
          </a:p>
        </p:txBody>
      </p:sp>
      <p:sp>
        <p:nvSpPr>
          <p:cNvPr id="33" name="textruta 32"/>
          <p:cNvSpPr txBox="1"/>
          <p:nvPr/>
        </p:nvSpPr>
        <p:spPr>
          <a:xfrm>
            <a:off x="6660232" y="1063769"/>
            <a:ext cx="2304256" cy="1938992"/>
          </a:xfrm>
          <a:prstGeom prst="rect">
            <a:avLst/>
          </a:prstGeom>
          <a:noFill/>
        </p:spPr>
        <p:txBody>
          <a:bodyPr wrap="square" rtlCol="0">
            <a:spAutoFit/>
          </a:bodyPr>
          <a:lstStyle/>
          <a:p>
            <a:r>
              <a:rPr lang="sv-SE" sz="1000" dirty="0">
                <a:solidFill>
                  <a:prstClr val="black"/>
                </a:solidFill>
              </a:rPr>
              <a:t>Finta dribbla är ett viktigt anfallsvapen och kan öppna ytor, göra motståndare osäkra och vara matchavgörande. Att utmana i 1-1 är ofta till fördel för bollhållande lag efter en spelvändning då ytorna är större och motståndarna är i rörelse, att det finns mycket rörelse kring den utmanande spelaren så att motståndarna inte vågar stöta och blir osäker, att som i detta fall hitta en rättvänd spelare i fart som plockar ut och utmanar mittbacken  </a:t>
            </a:r>
          </a:p>
        </p:txBody>
      </p:sp>
    </p:spTree>
    <p:extLst>
      <p:ext uri="{BB962C8B-B14F-4D97-AF65-F5344CB8AC3E}">
        <p14:creationId xmlns:p14="http://schemas.microsoft.com/office/powerpoint/2010/main" val="9971059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360" y="1124743"/>
            <a:ext cx="5962650" cy="3724275"/>
          </a:xfrm>
          <a:prstGeom prst="rect">
            <a:avLst/>
          </a:prstGeom>
        </p:spPr>
      </p:pic>
      <p:sp>
        <p:nvSpPr>
          <p:cNvPr id="3" name="textruta 2"/>
          <p:cNvSpPr txBox="1"/>
          <p:nvPr/>
        </p:nvSpPr>
        <p:spPr>
          <a:xfrm>
            <a:off x="249360" y="586024"/>
            <a:ext cx="3818584" cy="307777"/>
          </a:xfrm>
          <a:prstGeom prst="rect">
            <a:avLst/>
          </a:prstGeom>
          <a:noFill/>
        </p:spPr>
        <p:txBody>
          <a:bodyPr wrap="square" rtlCol="0">
            <a:spAutoFit/>
          </a:bodyPr>
          <a:lstStyle/>
          <a:p>
            <a:r>
              <a:rPr lang="sv-SE" sz="1400" dirty="0">
                <a:solidFill>
                  <a:prstClr val="black"/>
                </a:solidFill>
              </a:rPr>
              <a:t>v)Fart och bolltempo</a:t>
            </a:r>
          </a:p>
        </p:txBody>
      </p:sp>
      <p:sp>
        <p:nvSpPr>
          <p:cNvPr id="4" name="4-udd 3"/>
          <p:cNvSpPr/>
          <p:nvPr/>
        </p:nvSpPr>
        <p:spPr>
          <a:xfrm>
            <a:off x="2248662" y="1345704"/>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5" name="4-udd 4"/>
          <p:cNvSpPr/>
          <p:nvPr/>
        </p:nvSpPr>
        <p:spPr>
          <a:xfrm>
            <a:off x="1759847" y="2342233"/>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6" name="4-udd 5"/>
          <p:cNvSpPr/>
          <p:nvPr/>
        </p:nvSpPr>
        <p:spPr>
          <a:xfrm>
            <a:off x="1691680" y="3587244"/>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7" name="4-udd 6"/>
          <p:cNvSpPr/>
          <p:nvPr/>
        </p:nvSpPr>
        <p:spPr>
          <a:xfrm>
            <a:off x="1871529" y="4365104"/>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8" name="4-udd 7"/>
          <p:cNvSpPr/>
          <p:nvPr/>
        </p:nvSpPr>
        <p:spPr>
          <a:xfrm>
            <a:off x="4350336" y="2571961"/>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9" name="4-udd 8"/>
          <p:cNvSpPr/>
          <p:nvPr/>
        </p:nvSpPr>
        <p:spPr>
          <a:xfrm>
            <a:off x="3515401" y="4502248"/>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0" name="4-udd 9"/>
          <p:cNvSpPr/>
          <p:nvPr/>
        </p:nvSpPr>
        <p:spPr>
          <a:xfrm>
            <a:off x="4067944" y="1348668"/>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1" name="4-udd 10"/>
          <p:cNvSpPr/>
          <p:nvPr/>
        </p:nvSpPr>
        <p:spPr>
          <a:xfrm>
            <a:off x="3113001" y="3461392"/>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2" name="4-udd 11"/>
          <p:cNvSpPr/>
          <p:nvPr/>
        </p:nvSpPr>
        <p:spPr>
          <a:xfrm>
            <a:off x="2158652" y="2778338"/>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3" name="Eller 12"/>
          <p:cNvSpPr/>
          <p:nvPr/>
        </p:nvSpPr>
        <p:spPr>
          <a:xfrm>
            <a:off x="611560" y="2850052"/>
            <a:ext cx="81009" cy="158485"/>
          </a:xfrm>
          <a:prstGeom prst="flowChartOr">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black">
                  <a:lumMod val="85000"/>
                  <a:lumOff val="15000"/>
                </a:prstClr>
              </a:solidFill>
            </a:endParaRPr>
          </a:p>
        </p:txBody>
      </p:sp>
      <p:sp>
        <p:nvSpPr>
          <p:cNvPr id="14" name="Ellips 13"/>
          <p:cNvSpPr/>
          <p:nvPr/>
        </p:nvSpPr>
        <p:spPr>
          <a:xfrm>
            <a:off x="4362122" y="1348668"/>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5" name="Ellips 14"/>
          <p:cNvSpPr/>
          <p:nvPr/>
        </p:nvSpPr>
        <p:spPr>
          <a:xfrm>
            <a:off x="4545426" y="2270225"/>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6" name="Ellips 15"/>
          <p:cNvSpPr/>
          <p:nvPr/>
        </p:nvSpPr>
        <p:spPr>
          <a:xfrm>
            <a:off x="4406698" y="3388364"/>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7" name="Ellips 16"/>
          <p:cNvSpPr/>
          <p:nvPr/>
        </p:nvSpPr>
        <p:spPr>
          <a:xfrm>
            <a:off x="4496708" y="4139952"/>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8" name="Ellips 17"/>
          <p:cNvSpPr/>
          <p:nvPr/>
        </p:nvSpPr>
        <p:spPr>
          <a:xfrm>
            <a:off x="3551683" y="1645631"/>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9" name="Ellips 18"/>
          <p:cNvSpPr/>
          <p:nvPr/>
        </p:nvSpPr>
        <p:spPr>
          <a:xfrm>
            <a:off x="3036886" y="2427945"/>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0" name="Ellips 19"/>
          <p:cNvSpPr/>
          <p:nvPr/>
        </p:nvSpPr>
        <p:spPr>
          <a:xfrm>
            <a:off x="2946876" y="3176524"/>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1" name="Ellips 20"/>
          <p:cNvSpPr/>
          <p:nvPr/>
        </p:nvSpPr>
        <p:spPr>
          <a:xfrm>
            <a:off x="1736685" y="3140968"/>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2" name="Ellips 21"/>
          <p:cNvSpPr/>
          <p:nvPr/>
        </p:nvSpPr>
        <p:spPr>
          <a:xfrm>
            <a:off x="2716148" y="4365104"/>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3" name="Ellips 22"/>
          <p:cNvSpPr/>
          <p:nvPr/>
        </p:nvSpPr>
        <p:spPr>
          <a:xfrm>
            <a:off x="1889702" y="2706036"/>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4" name="4-udd 23"/>
          <p:cNvSpPr/>
          <p:nvPr/>
        </p:nvSpPr>
        <p:spPr>
          <a:xfrm>
            <a:off x="2987460" y="1885038"/>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5" name="Ellips 24"/>
          <p:cNvSpPr/>
          <p:nvPr/>
        </p:nvSpPr>
        <p:spPr>
          <a:xfrm>
            <a:off x="5796136" y="2922107"/>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6" name="Frihandsfigur 25"/>
          <p:cNvSpPr/>
          <p:nvPr/>
        </p:nvSpPr>
        <p:spPr>
          <a:xfrm>
            <a:off x="705435" y="2862541"/>
            <a:ext cx="1076255" cy="1421427"/>
          </a:xfrm>
          <a:custGeom>
            <a:avLst/>
            <a:gdLst>
              <a:gd name="connsiteX0" fmla="*/ 0 w 1243584"/>
              <a:gd name="connsiteY0" fmla="*/ 0 h 1463040"/>
              <a:gd name="connsiteX1" fmla="*/ 640080 w 1243584"/>
              <a:gd name="connsiteY1" fmla="*/ 365760 h 1463040"/>
              <a:gd name="connsiteX2" fmla="*/ 1243584 w 1243584"/>
              <a:gd name="connsiteY2" fmla="*/ 1463040 h 1463040"/>
            </a:gdLst>
            <a:ahLst/>
            <a:cxnLst>
              <a:cxn ang="0">
                <a:pos x="connsiteX0" y="connsiteY0"/>
              </a:cxn>
              <a:cxn ang="0">
                <a:pos x="connsiteX1" y="connsiteY1"/>
              </a:cxn>
              <a:cxn ang="0">
                <a:pos x="connsiteX2" y="connsiteY2"/>
              </a:cxn>
            </a:cxnLst>
            <a:rect l="l" t="t" r="r" b="b"/>
            <a:pathLst>
              <a:path w="1243584" h="1463040">
                <a:moveTo>
                  <a:pt x="0" y="0"/>
                </a:moveTo>
                <a:cubicBezTo>
                  <a:pt x="216408" y="60960"/>
                  <a:pt x="432816" y="121920"/>
                  <a:pt x="640080" y="365760"/>
                </a:cubicBezTo>
                <a:cubicBezTo>
                  <a:pt x="847344" y="609600"/>
                  <a:pt x="1045464" y="1036320"/>
                  <a:pt x="1243584" y="1463040"/>
                </a:cubicBezTo>
              </a:path>
            </a:pathLst>
          </a:custGeom>
          <a:noFill/>
          <a:ln w="952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cxnSp>
        <p:nvCxnSpPr>
          <p:cNvPr id="31" name="Rak pil 30"/>
          <p:cNvCxnSpPr/>
          <p:nvPr/>
        </p:nvCxnSpPr>
        <p:spPr>
          <a:xfrm flipH="1">
            <a:off x="1331640" y="3731260"/>
            <a:ext cx="360040" cy="273804"/>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3" name="Rak pil 32"/>
          <p:cNvCxnSpPr/>
          <p:nvPr/>
        </p:nvCxnSpPr>
        <p:spPr>
          <a:xfrm flipH="1" flipV="1">
            <a:off x="1331640" y="4005064"/>
            <a:ext cx="405045"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Rak pil 34"/>
          <p:cNvCxnSpPr/>
          <p:nvPr/>
        </p:nvCxnSpPr>
        <p:spPr>
          <a:xfrm flipH="1" flipV="1">
            <a:off x="1331640" y="2276872"/>
            <a:ext cx="360040" cy="137369"/>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6" name="Frihandsfigur 35"/>
          <p:cNvSpPr/>
          <p:nvPr/>
        </p:nvSpPr>
        <p:spPr>
          <a:xfrm>
            <a:off x="1207008" y="3867912"/>
            <a:ext cx="109728" cy="130655"/>
          </a:xfrm>
          <a:custGeom>
            <a:avLst/>
            <a:gdLst>
              <a:gd name="connsiteX0" fmla="*/ 109728 w 109728"/>
              <a:gd name="connsiteY0" fmla="*/ 128016 h 130655"/>
              <a:gd name="connsiteX1" fmla="*/ 45720 w 109728"/>
              <a:gd name="connsiteY1" fmla="*/ 128016 h 130655"/>
              <a:gd name="connsiteX2" fmla="*/ 0 w 109728"/>
              <a:gd name="connsiteY2" fmla="*/ 100584 h 130655"/>
              <a:gd name="connsiteX3" fmla="*/ 45720 w 109728"/>
              <a:gd name="connsiteY3" fmla="*/ 0 h 130655"/>
            </a:gdLst>
            <a:ahLst/>
            <a:cxnLst>
              <a:cxn ang="0">
                <a:pos x="connsiteX0" y="connsiteY0"/>
              </a:cxn>
              <a:cxn ang="0">
                <a:pos x="connsiteX1" y="connsiteY1"/>
              </a:cxn>
              <a:cxn ang="0">
                <a:pos x="connsiteX2" y="connsiteY2"/>
              </a:cxn>
              <a:cxn ang="0">
                <a:pos x="connsiteX3" y="connsiteY3"/>
              </a:cxn>
            </a:cxnLst>
            <a:rect l="l" t="t" r="r" b="b"/>
            <a:pathLst>
              <a:path w="109728" h="130655">
                <a:moveTo>
                  <a:pt x="109728" y="128016"/>
                </a:moveTo>
                <a:cubicBezTo>
                  <a:pt x="86868" y="130302"/>
                  <a:pt x="64008" y="132588"/>
                  <a:pt x="45720" y="128016"/>
                </a:cubicBezTo>
                <a:cubicBezTo>
                  <a:pt x="27432" y="123444"/>
                  <a:pt x="0" y="121920"/>
                  <a:pt x="0" y="100584"/>
                </a:cubicBezTo>
                <a:cubicBezTo>
                  <a:pt x="0" y="79248"/>
                  <a:pt x="22860" y="39624"/>
                  <a:pt x="45720" y="0"/>
                </a:cubicBezTo>
              </a:path>
            </a:pathLst>
          </a:custGeom>
          <a:noFill/>
          <a:ln w="952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cxnSp>
        <p:nvCxnSpPr>
          <p:cNvPr id="38" name="Rak pil 37"/>
          <p:cNvCxnSpPr/>
          <p:nvPr/>
        </p:nvCxnSpPr>
        <p:spPr>
          <a:xfrm flipV="1">
            <a:off x="1261872" y="2276872"/>
            <a:ext cx="249788" cy="15121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Rak pil 39"/>
          <p:cNvCxnSpPr/>
          <p:nvPr/>
        </p:nvCxnSpPr>
        <p:spPr>
          <a:xfrm flipV="1">
            <a:off x="1534162" y="1492684"/>
            <a:ext cx="804510" cy="7841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Rak pil 41"/>
          <p:cNvCxnSpPr/>
          <p:nvPr/>
        </p:nvCxnSpPr>
        <p:spPr>
          <a:xfrm>
            <a:off x="2338672" y="1556792"/>
            <a:ext cx="217104" cy="12932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Frihandsfigur 42"/>
          <p:cNvSpPr/>
          <p:nvPr/>
        </p:nvSpPr>
        <p:spPr>
          <a:xfrm>
            <a:off x="2203704" y="2935224"/>
            <a:ext cx="320040" cy="183067"/>
          </a:xfrm>
          <a:custGeom>
            <a:avLst/>
            <a:gdLst>
              <a:gd name="connsiteX0" fmla="*/ 0 w 320040"/>
              <a:gd name="connsiteY0" fmla="*/ 0 h 183067"/>
              <a:gd name="connsiteX1" fmla="*/ 54864 w 320040"/>
              <a:gd name="connsiteY1" fmla="*/ 182880 h 183067"/>
              <a:gd name="connsiteX2" fmla="*/ 320040 w 320040"/>
              <a:gd name="connsiteY2" fmla="*/ 27432 h 183067"/>
            </a:gdLst>
            <a:ahLst/>
            <a:cxnLst>
              <a:cxn ang="0">
                <a:pos x="connsiteX0" y="connsiteY0"/>
              </a:cxn>
              <a:cxn ang="0">
                <a:pos x="connsiteX1" y="connsiteY1"/>
              </a:cxn>
              <a:cxn ang="0">
                <a:pos x="connsiteX2" y="connsiteY2"/>
              </a:cxn>
            </a:cxnLst>
            <a:rect l="l" t="t" r="r" b="b"/>
            <a:pathLst>
              <a:path w="320040" h="183067">
                <a:moveTo>
                  <a:pt x="0" y="0"/>
                </a:moveTo>
                <a:cubicBezTo>
                  <a:pt x="762" y="89154"/>
                  <a:pt x="1524" y="178308"/>
                  <a:pt x="54864" y="182880"/>
                </a:cubicBezTo>
                <a:cubicBezTo>
                  <a:pt x="108204" y="187452"/>
                  <a:pt x="214122" y="107442"/>
                  <a:pt x="320040" y="27432"/>
                </a:cubicBezTo>
              </a:path>
            </a:pathLst>
          </a:custGeom>
          <a:noFill/>
          <a:ln w="9525">
            <a:solidFill>
              <a:schemeClr val="tx1"/>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cxnSp>
        <p:nvCxnSpPr>
          <p:cNvPr id="45" name="Rak pil 44"/>
          <p:cNvCxnSpPr/>
          <p:nvPr/>
        </p:nvCxnSpPr>
        <p:spPr>
          <a:xfrm flipV="1">
            <a:off x="2555776" y="2715977"/>
            <a:ext cx="1467163" cy="27090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Rak pil 46"/>
          <p:cNvCxnSpPr/>
          <p:nvPr/>
        </p:nvCxnSpPr>
        <p:spPr>
          <a:xfrm flipH="1">
            <a:off x="4112949" y="2643969"/>
            <a:ext cx="237387"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9" name="Rak pil 48"/>
          <p:cNvCxnSpPr/>
          <p:nvPr/>
        </p:nvCxnSpPr>
        <p:spPr>
          <a:xfrm flipH="1" flipV="1">
            <a:off x="3551683" y="2203422"/>
            <a:ext cx="471256" cy="36853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Rak pil 50"/>
          <p:cNvCxnSpPr/>
          <p:nvPr/>
        </p:nvCxnSpPr>
        <p:spPr>
          <a:xfrm>
            <a:off x="3126896" y="1957046"/>
            <a:ext cx="364984" cy="17581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3" name="Rak pil 52"/>
          <p:cNvCxnSpPr/>
          <p:nvPr/>
        </p:nvCxnSpPr>
        <p:spPr>
          <a:xfrm>
            <a:off x="3491880" y="2276872"/>
            <a:ext cx="432048" cy="20882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Rak pil 54"/>
          <p:cNvCxnSpPr/>
          <p:nvPr/>
        </p:nvCxnSpPr>
        <p:spPr>
          <a:xfrm flipV="1">
            <a:off x="3707904" y="4437112"/>
            <a:ext cx="216024" cy="137144"/>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7" name="Rak pil 56"/>
          <p:cNvCxnSpPr/>
          <p:nvPr/>
        </p:nvCxnSpPr>
        <p:spPr>
          <a:xfrm flipH="1" flipV="1">
            <a:off x="3230685" y="3659252"/>
            <a:ext cx="585231" cy="7058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Rak pil 58"/>
          <p:cNvCxnSpPr/>
          <p:nvPr/>
        </p:nvCxnSpPr>
        <p:spPr>
          <a:xfrm flipV="1">
            <a:off x="3289357" y="1556792"/>
            <a:ext cx="1498667" cy="20164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Rak pil 60"/>
          <p:cNvCxnSpPr/>
          <p:nvPr/>
        </p:nvCxnSpPr>
        <p:spPr>
          <a:xfrm flipV="1">
            <a:off x="4231642" y="1348668"/>
            <a:ext cx="556382" cy="69044"/>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2" name="textruta 61"/>
          <p:cNvSpPr txBox="1"/>
          <p:nvPr/>
        </p:nvSpPr>
        <p:spPr>
          <a:xfrm>
            <a:off x="249360" y="5085184"/>
            <a:ext cx="5834808" cy="1169551"/>
          </a:xfrm>
          <a:prstGeom prst="rect">
            <a:avLst/>
          </a:prstGeom>
          <a:noFill/>
        </p:spPr>
        <p:txBody>
          <a:bodyPr wrap="square" rtlCol="0">
            <a:spAutoFit/>
          </a:bodyPr>
          <a:lstStyle/>
          <a:p>
            <a:r>
              <a:rPr lang="sv-SE" sz="1400" dirty="0">
                <a:solidFill>
                  <a:prstClr val="black"/>
                </a:solidFill>
              </a:rPr>
              <a:t>Nyckelord är att </a:t>
            </a:r>
            <a:r>
              <a:rPr lang="sv-SE" sz="1400" i="1" dirty="0">
                <a:solidFill>
                  <a:prstClr val="black"/>
                </a:solidFill>
              </a:rPr>
              <a:t>ibland</a:t>
            </a:r>
            <a:r>
              <a:rPr lang="sv-SE" sz="1400" dirty="0">
                <a:solidFill>
                  <a:prstClr val="black"/>
                </a:solidFill>
              </a:rPr>
              <a:t> ha lite </a:t>
            </a:r>
            <a:r>
              <a:rPr lang="sv-SE" sz="1400" i="1" dirty="0">
                <a:solidFill>
                  <a:prstClr val="black"/>
                </a:solidFill>
              </a:rPr>
              <a:t>lägre bolltempo </a:t>
            </a:r>
            <a:r>
              <a:rPr lang="sv-SE" sz="1400" dirty="0">
                <a:solidFill>
                  <a:prstClr val="black"/>
                </a:solidFill>
              </a:rPr>
              <a:t>för att locka in eller över motståndarna i ytor för att sen ha ett </a:t>
            </a:r>
            <a:r>
              <a:rPr lang="sv-SE" sz="1400" i="1" dirty="0">
                <a:solidFill>
                  <a:prstClr val="black"/>
                </a:solidFill>
              </a:rPr>
              <a:t>högt bolltempo </a:t>
            </a:r>
            <a:r>
              <a:rPr lang="sv-SE" sz="1400" dirty="0">
                <a:solidFill>
                  <a:prstClr val="black"/>
                </a:solidFill>
              </a:rPr>
              <a:t>så att inte </a:t>
            </a:r>
            <a:r>
              <a:rPr lang="sv-SE" sz="1400" i="1" dirty="0">
                <a:solidFill>
                  <a:prstClr val="black"/>
                </a:solidFill>
              </a:rPr>
              <a:t>motståndarna hinner ikapp</a:t>
            </a:r>
            <a:r>
              <a:rPr lang="sv-SE" sz="1400" dirty="0">
                <a:solidFill>
                  <a:prstClr val="black"/>
                </a:solidFill>
              </a:rPr>
              <a:t>, </a:t>
            </a:r>
            <a:r>
              <a:rPr lang="sv-SE" sz="1400" i="1" dirty="0">
                <a:solidFill>
                  <a:prstClr val="black"/>
                </a:solidFill>
              </a:rPr>
              <a:t>passningar som går rakt </a:t>
            </a:r>
            <a:r>
              <a:rPr lang="sv-SE" sz="1400" dirty="0">
                <a:solidFill>
                  <a:prstClr val="black"/>
                </a:solidFill>
              </a:rPr>
              <a:t>upp mot ex vis forward bör vara </a:t>
            </a:r>
            <a:r>
              <a:rPr lang="sv-SE" sz="1400" i="1" dirty="0">
                <a:solidFill>
                  <a:prstClr val="black"/>
                </a:solidFill>
              </a:rPr>
              <a:t>hårda</a:t>
            </a:r>
            <a:r>
              <a:rPr lang="sv-SE" sz="1400" dirty="0">
                <a:solidFill>
                  <a:prstClr val="black"/>
                </a:solidFill>
              </a:rPr>
              <a:t> medans </a:t>
            </a:r>
            <a:r>
              <a:rPr lang="sv-SE" sz="1400" i="1" dirty="0">
                <a:solidFill>
                  <a:prstClr val="black"/>
                </a:solidFill>
              </a:rPr>
              <a:t>tillbaka spelet </a:t>
            </a:r>
            <a:r>
              <a:rPr lang="sv-SE" sz="1400" dirty="0">
                <a:solidFill>
                  <a:prstClr val="black"/>
                </a:solidFill>
              </a:rPr>
              <a:t>bör vara med </a:t>
            </a:r>
            <a:r>
              <a:rPr lang="sv-SE" sz="1400" i="1" dirty="0">
                <a:solidFill>
                  <a:prstClr val="black"/>
                </a:solidFill>
              </a:rPr>
              <a:t>känsla och lite lösare </a:t>
            </a:r>
            <a:r>
              <a:rPr lang="sv-SE" sz="1400" dirty="0">
                <a:solidFill>
                  <a:prstClr val="black"/>
                </a:solidFill>
              </a:rPr>
              <a:t>så att mottagare kan utnyttja sin fart i mottaget </a:t>
            </a:r>
            <a:endParaRPr lang="sv-SE" sz="1400" i="1" dirty="0">
              <a:solidFill>
                <a:prstClr val="black"/>
              </a:solidFill>
            </a:endParaRPr>
          </a:p>
        </p:txBody>
      </p:sp>
      <p:sp>
        <p:nvSpPr>
          <p:cNvPr id="63" name="Likbent triangel 62"/>
          <p:cNvSpPr/>
          <p:nvPr/>
        </p:nvSpPr>
        <p:spPr>
          <a:xfrm>
            <a:off x="6493900" y="1124744"/>
            <a:ext cx="72008" cy="144016"/>
          </a:xfrm>
          <a:prstGeom prst="triangle">
            <a:avLst/>
          </a:prstGeom>
          <a:scene3d>
            <a:camera prst="orthographicFront">
              <a:rot lat="0" lon="0" rev="5400000"/>
            </a:camera>
            <a:lightRig rig="threePt" dir="t"/>
          </a:scene3d>
        </p:spPr>
        <p:style>
          <a:lnRef idx="1">
            <a:schemeClr val="accent2"/>
          </a:lnRef>
          <a:fillRef idx="3">
            <a:schemeClr val="accent2"/>
          </a:fillRef>
          <a:effectRef idx="2">
            <a:schemeClr val="accent2"/>
          </a:effectRef>
          <a:fontRef idx="minor">
            <a:schemeClr val="lt1"/>
          </a:fontRef>
        </p:style>
        <p:txBody>
          <a:bodyPr rtlCol="0" anchor="ctr"/>
          <a:lstStyle/>
          <a:p>
            <a:pPr algn="ctr"/>
            <a:endParaRPr lang="sv-SE" dirty="0">
              <a:solidFill>
                <a:prstClr val="white"/>
              </a:solidFill>
            </a:endParaRPr>
          </a:p>
        </p:txBody>
      </p:sp>
      <p:sp>
        <p:nvSpPr>
          <p:cNvPr id="64" name="textruta 63"/>
          <p:cNvSpPr txBox="1"/>
          <p:nvPr/>
        </p:nvSpPr>
        <p:spPr>
          <a:xfrm>
            <a:off x="6660232" y="1063769"/>
            <a:ext cx="2304256" cy="1631216"/>
          </a:xfrm>
          <a:prstGeom prst="rect">
            <a:avLst/>
          </a:prstGeom>
          <a:noFill/>
        </p:spPr>
        <p:txBody>
          <a:bodyPr wrap="square" rtlCol="0">
            <a:spAutoFit/>
          </a:bodyPr>
          <a:lstStyle/>
          <a:p>
            <a:r>
              <a:rPr lang="sv-SE" sz="1000" dirty="0">
                <a:solidFill>
                  <a:prstClr val="black"/>
                </a:solidFill>
              </a:rPr>
              <a:t>Att sträva efter ett högt bollinnehav är bra men det bör finnas en tanke med det som att vända på spelet för att få deras försvar i rörelse och skapa intressanta 1-1 situationer, uppspel centralt för att centrera motståndarnas försvar och öppna upp kanterna, och att invänta rätt läge att gå på avslut, eller att sätta upp spelare i situationer vi vet att de behärskar extra bra</a:t>
            </a:r>
          </a:p>
        </p:txBody>
      </p:sp>
    </p:spTree>
    <p:extLst>
      <p:ext uri="{BB962C8B-B14F-4D97-AF65-F5344CB8AC3E}">
        <p14:creationId xmlns:p14="http://schemas.microsoft.com/office/powerpoint/2010/main" val="16075693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107504" y="188640"/>
            <a:ext cx="3312368" cy="46166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sv-SE" sz="2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Taktisk terminologi </a:t>
            </a:r>
          </a:p>
        </p:txBody>
      </p:sp>
      <p:sp>
        <p:nvSpPr>
          <p:cNvPr id="3" name="textruta 2"/>
          <p:cNvSpPr txBox="1"/>
          <p:nvPr/>
        </p:nvSpPr>
        <p:spPr>
          <a:xfrm>
            <a:off x="250416" y="652046"/>
            <a:ext cx="3312368" cy="369332"/>
          </a:xfrm>
          <a:prstGeom prst="rect">
            <a:avLst/>
          </a:prstGeom>
          <a:noFill/>
        </p:spPr>
        <p:txBody>
          <a:bodyPr wrap="square" rtlCol="0">
            <a:spAutoFit/>
          </a:bodyPr>
          <a:lstStyle/>
          <a:p>
            <a:r>
              <a:rPr lang="sv-SE" dirty="0">
                <a:solidFill>
                  <a:prstClr val="black"/>
                </a:solidFill>
              </a:rPr>
              <a:t>Försvarsspel</a:t>
            </a:r>
          </a:p>
        </p:txBody>
      </p:sp>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225" y="1745066"/>
            <a:ext cx="5962650" cy="3724275"/>
          </a:xfrm>
          <a:prstGeom prst="rect">
            <a:avLst/>
          </a:prstGeom>
        </p:spPr>
      </p:pic>
      <p:sp>
        <p:nvSpPr>
          <p:cNvPr id="51" name="textruta 50"/>
          <p:cNvSpPr txBox="1"/>
          <p:nvPr/>
        </p:nvSpPr>
        <p:spPr>
          <a:xfrm>
            <a:off x="250416" y="1196752"/>
            <a:ext cx="2960643" cy="369332"/>
          </a:xfrm>
          <a:prstGeom prst="rect">
            <a:avLst/>
          </a:prstGeom>
          <a:noFill/>
        </p:spPr>
        <p:txBody>
          <a:bodyPr wrap="square" rtlCol="0">
            <a:spAutoFit/>
          </a:bodyPr>
          <a:lstStyle/>
          <a:p>
            <a:r>
              <a:rPr lang="sv-SE" dirty="0">
                <a:solidFill>
                  <a:prstClr val="black"/>
                </a:solidFill>
              </a:rPr>
              <a:t>a) Press </a:t>
            </a:r>
          </a:p>
        </p:txBody>
      </p:sp>
      <p:sp>
        <p:nvSpPr>
          <p:cNvPr id="52" name="4-udd 51"/>
          <p:cNvSpPr/>
          <p:nvPr/>
        </p:nvSpPr>
        <p:spPr>
          <a:xfrm>
            <a:off x="1934707" y="1966582"/>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53" name="4-udd 52"/>
          <p:cNvSpPr/>
          <p:nvPr/>
        </p:nvSpPr>
        <p:spPr>
          <a:xfrm>
            <a:off x="1630193" y="2621515"/>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54" name="4-udd 53"/>
          <p:cNvSpPr/>
          <p:nvPr/>
        </p:nvSpPr>
        <p:spPr>
          <a:xfrm>
            <a:off x="1685732" y="3997588"/>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55" name="4-udd 54"/>
          <p:cNvSpPr/>
          <p:nvPr/>
        </p:nvSpPr>
        <p:spPr>
          <a:xfrm>
            <a:off x="1871529" y="4869160"/>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56" name="4-udd 55"/>
          <p:cNvSpPr/>
          <p:nvPr/>
        </p:nvSpPr>
        <p:spPr>
          <a:xfrm>
            <a:off x="3887924" y="2355937"/>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57" name="4-udd 56"/>
          <p:cNvSpPr/>
          <p:nvPr/>
        </p:nvSpPr>
        <p:spPr>
          <a:xfrm>
            <a:off x="3977934" y="4365104"/>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58" name="4-udd 57"/>
          <p:cNvSpPr/>
          <p:nvPr/>
        </p:nvSpPr>
        <p:spPr>
          <a:xfrm>
            <a:off x="4157954" y="3461392"/>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59" name="4-udd 58"/>
          <p:cNvSpPr/>
          <p:nvPr/>
        </p:nvSpPr>
        <p:spPr>
          <a:xfrm>
            <a:off x="3113001" y="3461392"/>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60" name="4-udd 59"/>
          <p:cNvSpPr/>
          <p:nvPr/>
        </p:nvSpPr>
        <p:spPr>
          <a:xfrm>
            <a:off x="2483768" y="3613471"/>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61" name="Eller 60"/>
          <p:cNvSpPr/>
          <p:nvPr/>
        </p:nvSpPr>
        <p:spPr>
          <a:xfrm>
            <a:off x="2716148" y="2403775"/>
            <a:ext cx="81009" cy="158485"/>
          </a:xfrm>
          <a:prstGeom prst="flowChartOr">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black">
                  <a:lumMod val="85000"/>
                  <a:lumOff val="15000"/>
                </a:prstClr>
              </a:solidFill>
            </a:endParaRPr>
          </a:p>
        </p:txBody>
      </p:sp>
      <p:sp>
        <p:nvSpPr>
          <p:cNvPr id="62" name="Ellips 61"/>
          <p:cNvSpPr/>
          <p:nvPr/>
        </p:nvSpPr>
        <p:spPr>
          <a:xfrm>
            <a:off x="4515854" y="2033087"/>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63" name="Ellips 62"/>
          <p:cNvSpPr/>
          <p:nvPr/>
        </p:nvSpPr>
        <p:spPr>
          <a:xfrm>
            <a:off x="4544997" y="3187021"/>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64" name="Ellips 63"/>
          <p:cNvSpPr/>
          <p:nvPr/>
        </p:nvSpPr>
        <p:spPr>
          <a:xfrm>
            <a:off x="4506281" y="3929520"/>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65" name="Ellips 64"/>
          <p:cNvSpPr/>
          <p:nvPr/>
        </p:nvSpPr>
        <p:spPr>
          <a:xfrm>
            <a:off x="4551286" y="4919456"/>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66" name="Ellips 65"/>
          <p:cNvSpPr/>
          <p:nvPr/>
        </p:nvSpPr>
        <p:spPr>
          <a:xfrm>
            <a:off x="3707904" y="3456013"/>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67" name="Ellips 66"/>
          <p:cNvSpPr/>
          <p:nvPr/>
        </p:nvSpPr>
        <p:spPr>
          <a:xfrm>
            <a:off x="3473137" y="2033087"/>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68" name="Ellips 67"/>
          <p:cNvSpPr/>
          <p:nvPr/>
        </p:nvSpPr>
        <p:spPr>
          <a:xfrm>
            <a:off x="2809172" y="3442301"/>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69" name="Ellips 68"/>
          <p:cNvSpPr/>
          <p:nvPr/>
        </p:nvSpPr>
        <p:spPr>
          <a:xfrm>
            <a:off x="1736685" y="3140968"/>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70" name="Ellips 69"/>
          <p:cNvSpPr/>
          <p:nvPr/>
        </p:nvSpPr>
        <p:spPr>
          <a:xfrm>
            <a:off x="2716148" y="4365104"/>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71" name="Ellips 70"/>
          <p:cNvSpPr/>
          <p:nvPr/>
        </p:nvSpPr>
        <p:spPr>
          <a:xfrm>
            <a:off x="1889702" y="2706036"/>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72" name="4-udd 71"/>
          <p:cNvSpPr/>
          <p:nvPr/>
        </p:nvSpPr>
        <p:spPr>
          <a:xfrm>
            <a:off x="556466" y="3469455"/>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73" name="Ellips 72"/>
          <p:cNvSpPr/>
          <p:nvPr/>
        </p:nvSpPr>
        <p:spPr>
          <a:xfrm>
            <a:off x="5796136" y="3535195"/>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cxnSp>
        <p:nvCxnSpPr>
          <p:cNvPr id="76" name="Rak pil 75"/>
          <p:cNvCxnSpPr/>
          <p:nvPr/>
        </p:nvCxnSpPr>
        <p:spPr>
          <a:xfrm flipH="1">
            <a:off x="2899182" y="2177103"/>
            <a:ext cx="520690" cy="250842"/>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77" name="Rak pil 76"/>
          <p:cNvCxnSpPr/>
          <p:nvPr/>
        </p:nvCxnSpPr>
        <p:spPr>
          <a:xfrm flipH="1">
            <a:off x="4067944" y="4069596"/>
            <a:ext cx="438337" cy="295508"/>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78" name="Rak pil 77"/>
          <p:cNvCxnSpPr/>
          <p:nvPr/>
        </p:nvCxnSpPr>
        <p:spPr>
          <a:xfrm flipH="1">
            <a:off x="4283284" y="3331037"/>
            <a:ext cx="222998" cy="148846"/>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79" name="Rak pil 78"/>
          <p:cNvCxnSpPr/>
          <p:nvPr/>
        </p:nvCxnSpPr>
        <p:spPr>
          <a:xfrm flipH="1">
            <a:off x="4022939" y="2147832"/>
            <a:ext cx="520690" cy="250842"/>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3" name="Rak pil 82"/>
          <p:cNvCxnSpPr/>
          <p:nvPr/>
        </p:nvCxnSpPr>
        <p:spPr>
          <a:xfrm flipV="1">
            <a:off x="2899182" y="3068961"/>
            <a:ext cx="376674" cy="336499"/>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7" name="Rak pil 86"/>
          <p:cNvCxnSpPr/>
          <p:nvPr/>
        </p:nvCxnSpPr>
        <p:spPr>
          <a:xfrm flipV="1">
            <a:off x="2834385" y="3981588"/>
            <a:ext cx="376674" cy="336499"/>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8" name="Rak pil 87"/>
          <p:cNvCxnSpPr/>
          <p:nvPr/>
        </p:nvCxnSpPr>
        <p:spPr>
          <a:xfrm flipV="1">
            <a:off x="2025877" y="2380969"/>
            <a:ext cx="376674" cy="336499"/>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9" name="Rak pil 88"/>
          <p:cNvCxnSpPr/>
          <p:nvPr/>
        </p:nvCxnSpPr>
        <p:spPr>
          <a:xfrm>
            <a:off x="1871529" y="3211370"/>
            <a:ext cx="657244" cy="2584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91" name="Likbent triangel 90"/>
          <p:cNvSpPr/>
          <p:nvPr/>
        </p:nvSpPr>
        <p:spPr>
          <a:xfrm>
            <a:off x="6493900" y="1743954"/>
            <a:ext cx="72008" cy="144016"/>
          </a:xfrm>
          <a:prstGeom prst="triangle">
            <a:avLst/>
          </a:prstGeom>
          <a:scene3d>
            <a:camera prst="orthographicFront">
              <a:rot lat="0" lon="0" rev="5400000"/>
            </a:camera>
            <a:lightRig rig="threePt" dir="t"/>
          </a:scene3d>
        </p:spPr>
        <p:style>
          <a:lnRef idx="1">
            <a:schemeClr val="accent2"/>
          </a:lnRef>
          <a:fillRef idx="3">
            <a:schemeClr val="accent2"/>
          </a:fillRef>
          <a:effectRef idx="2">
            <a:schemeClr val="accent2"/>
          </a:effectRef>
          <a:fontRef idx="minor">
            <a:schemeClr val="lt1"/>
          </a:fontRef>
        </p:style>
        <p:txBody>
          <a:bodyPr rtlCol="0" anchor="ctr"/>
          <a:lstStyle/>
          <a:p>
            <a:pPr algn="ctr"/>
            <a:endParaRPr lang="sv-SE" dirty="0">
              <a:solidFill>
                <a:prstClr val="white"/>
              </a:solidFill>
            </a:endParaRPr>
          </a:p>
        </p:txBody>
      </p:sp>
      <p:sp>
        <p:nvSpPr>
          <p:cNvPr id="93" name="textruta 92"/>
          <p:cNvSpPr txBox="1"/>
          <p:nvPr/>
        </p:nvSpPr>
        <p:spPr>
          <a:xfrm>
            <a:off x="305146" y="5589240"/>
            <a:ext cx="5834808" cy="738664"/>
          </a:xfrm>
          <a:prstGeom prst="rect">
            <a:avLst/>
          </a:prstGeom>
          <a:noFill/>
        </p:spPr>
        <p:txBody>
          <a:bodyPr wrap="square" rtlCol="0">
            <a:spAutoFit/>
          </a:bodyPr>
          <a:lstStyle/>
          <a:p>
            <a:r>
              <a:rPr lang="sv-SE" sz="1400" dirty="0">
                <a:solidFill>
                  <a:prstClr val="black"/>
                </a:solidFill>
              </a:rPr>
              <a:t>Nyckelord är att med </a:t>
            </a:r>
            <a:r>
              <a:rPr lang="sv-SE" sz="1400" i="1" dirty="0">
                <a:solidFill>
                  <a:prstClr val="black"/>
                </a:solidFill>
              </a:rPr>
              <a:t>snabb press </a:t>
            </a:r>
            <a:r>
              <a:rPr lang="sv-SE" sz="1400" dirty="0">
                <a:solidFill>
                  <a:prstClr val="black"/>
                </a:solidFill>
              </a:rPr>
              <a:t>kunna </a:t>
            </a:r>
            <a:r>
              <a:rPr lang="sv-SE" sz="1400" i="1" dirty="0">
                <a:solidFill>
                  <a:prstClr val="black"/>
                </a:solidFill>
              </a:rPr>
              <a:t>erövra bollen </a:t>
            </a:r>
            <a:r>
              <a:rPr lang="sv-SE" sz="1400" dirty="0">
                <a:solidFill>
                  <a:prstClr val="black"/>
                </a:solidFill>
              </a:rPr>
              <a:t>alternativt tvinga bollhållare till att </a:t>
            </a:r>
            <a:r>
              <a:rPr lang="sv-SE" sz="1400" i="1" dirty="0">
                <a:solidFill>
                  <a:prstClr val="black"/>
                </a:solidFill>
              </a:rPr>
              <a:t>spela i sidled eller bakåt </a:t>
            </a:r>
            <a:r>
              <a:rPr lang="sv-SE" sz="1400" dirty="0">
                <a:solidFill>
                  <a:prstClr val="black"/>
                </a:solidFill>
              </a:rPr>
              <a:t>med att styra bollhållare</a:t>
            </a:r>
            <a:r>
              <a:rPr lang="sv-SE" sz="1400" i="1" dirty="0">
                <a:solidFill>
                  <a:prstClr val="black"/>
                </a:solidFill>
              </a:rPr>
              <a:t>. Hela laget </a:t>
            </a:r>
            <a:r>
              <a:rPr lang="sv-SE" sz="1400" dirty="0">
                <a:solidFill>
                  <a:prstClr val="black"/>
                </a:solidFill>
              </a:rPr>
              <a:t>bör </a:t>
            </a:r>
            <a:r>
              <a:rPr lang="sv-SE" sz="1400" i="1" dirty="0">
                <a:solidFill>
                  <a:prstClr val="black"/>
                </a:solidFill>
              </a:rPr>
              <a:t>agera och reagera på pressen</a:t>
            </a:r>
          </a:p>
        </p:txBody>
      </p:sp>
      <p:sp>
        <p:nvSpPr>
          <p:cNvPr id="94" name="textruta 93"/>
          <p:cNvSpPr txBox="1"/>
          <p:nvPr/>
        </p:nvSpPr>
        <p:spPr>
          <a:xfrm>
            <a:off x="6660232" y="1733610"/>
            <a:ext cx="2304256" cy="2554545"/>
          </a:xfrm>
          <a:prstGeom prst="rect">
            <a:avLst/>
          </a:prstGeom>
          <a:noFill/>
        </p:spPr>
        <p:txBody>
          <a:bodyPr wrap="square" rtlCol="0">
            <a:spAutoFit/>
          </a:bodyPr>
          <a:lstStyle/>
          <a:p>
            <a:r>
              <a:rPr lang="sv-SE" sz="1000" dirty="0">
                <a:solidFill>
                  <a:prstClr val="black"/>
                </a:solidFill>
              </a:rPr>
              <a:t>Att ha en bra fart in i pressen  är bra men farten får inte vara så hög så att man enkelt blir bort fintad, målet bör vara att vinna bollen. Bra är om hela laget kan läsa en bra press och gemensamt krympa ytorna och skära av spelalternativen för bollhållaren. Att läsa pressen och gemensamt agera kan kallas för en </a:t>
            </a:r>
            <a:r>
              <a:rPr lang="sv-SE" sz="1000" i="1" dirty="0">
                <a:solidFill>
                  <a:prstClr val="black"/>
                </a:solidFill>
              </a:rPr>
              <a:t>trigger. </a:t>
            </a:r>
            <a:r>
              <a:rPr lang="sv-SE" sz="1000" dirty="0">
                <a:solidFill>
                  <a:prstClr val="black"/>
                </a:solidFill>
              </a:rPr>
              <a:t>Vid dålig press är det bättre att sjunka ner i planen och bli kompakta. Förutom lagets press kan vi också nämna individuell pressteknik som är viktig för laget, alltså varje spelare skall kunna vinna bollen med en god pressteknik eller styra motståndarna i en bestämd riktning</a:t>
            </a:r>
            <a:endParaRPr lang="sv-SE" sz="1000" i="1" dirty="0">
              <a:solidFill>
                <a:prstClr val="black"/>
              </a:solidFill>
            </a:endParaRPr>
          </a:p>
        </p:txBody>
      </p:sp>
    </p:spTree>
    <p:extLst>
      <p:ext uri="{BB962C8B-B14F-4D97-AF65-F5344CB8AC3E}">
        <p14:creationId xmlns:p14="http://schemas.microsoft.com/office/powerpoint/2010/main" val="33090149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248111" y="610993"/>
            <a:ext cx="8244272" cy="5293757"/>
          </a:xfrm>
          <a:prstGeom prst="rect">
            <a:avLst/>
          </a:prstGeom>
          <a:solidFill>
            <a:schemeClr val="accent2">
              <a:lumMod val="75000"/>
            </a:schemeClr>
          </a:solidFill>
          <a:effectLst>
            <a:outerShdw blurRad="50800" dist="469900" dir="6780000" algn="t" rotWithShape="0">
              <a:prstClr val="black">
                <a:alpha val="56000"/>
              </a:prstClr>
            </a:outerShdw>
          </a:effectLst>
          <a:scene3d>
            <a:camera prst="orthographicFront"/>
            <a:lightRig rig="threePt" dir="t"/>
          </a:scene3d>
          <a:sp3d>
            <a:bevelT/>
          </a:sp3d>
        </p:spPr>
        <p:txBody>
          <a:bodyPr wrap="square" rtlCol="0">
            <a:spAutoFit/>
          </a:bodyPr>
          <a:lstStyle/>
          <a:p>
            <a:pPr algn="ctr"/>
            <a:r>
              <a:rPr lang="sv-SE" dirty="0">
                <a:solidFill>
                  <a:prstClr val="white"/>
                </a:solidFill>
              </a:rPr>
              <a:t> </a:t>
            </a:r>
            <a:r>
              <a:rPr lang="sv-SE" sz="4000" dirty="0">
                <a:ln w="18415" cmpd="sng">
                  <a:solidFill>
                    <a:srgbClr val="FFFFFF"/>
                  </a:solidFill>
                  <a:prstDash val="solid"/>
                </a:ln>
                <a:solidFill>
                  <a:srgbClr val="FFFFFF"/>
                </a:solidFill>
                <a:effectLst>
                  <a:outerShdw blurRad="63500" dir="3600000" algn="tl" rotWithShape="0">
                    <a:srgbClr val="000000">
                      <a:alpha val="70000"/>
                    </a:srgbClr>
                  </a:outerShdw>
                </a:effectLst>
              </a:rPr>
              <a:t>COACHING INNEHÅLL</a:t>
            </a:r>
          </a:p>
          <a:p>
            <a:pPr marL="342900" indent="-342900" algn="ctr">
              <a:buFontTx/>
              <a:buAutoNum type="arabicPeriod"/>
            </a:pPr>
            <a:r>
              <a:rPr lang="sv-SE" sz="4000" dirty="0">
                <a:ln w="18415" cmpd="sng">
                  <a:solidFill>
                    <a:srgbClr val="FFFFFF"/>
                  </a:solidFill>
                  <a:prstDash val="solid"/>
                </a:ln>
                <a:solidFill>
                  <a:srgbClr val="FFFFFF"/>
                </a:solidFill>
                <a:effectLst>
                  <a:outerShdw blurRad="63500" dir="3600000" algn="tl" rotWithShape="0">
                    <a:srgbClr val="000000">
                      <a:alpha val="70000"/>
                    </a:srgbClr>
                  </a:outerShdw>
                </a:effectLst>
              </a:rPr>
              <a:t>Taktiskt</a:t>
            </a:r>
          </a:p>
          <a:p>
            <a:pPr marL="342900" indent="-342900" algn="ctr">
              <a:buFontTx/>
              <a:buAutoNum type="arabicPeriod"/>
            </a:pPr>
            <a:r>
              <a:rPr lang="sv-SE" sz="4000" dirty="0">
                <a:ln w="18415" cmpd="sng">
                  <a:solidFill>
                    <a:srgbClr val="FFFFFF"/>
                  </a:solidFill>
                  <a:prstDash val="solid"/>
                </a:ln>
                <a:solidFill>
                  <a:srgbClr val="FFFFFF"/>
                </a:solidFill>
                <a:effectLst>
                  <a:outerShdw blurRad="63500" dir="3600000" algn="tl" rotWithShape="0">
                    <a:srgbClr val="000000">
                      <a:alpha val="70000"/>
                    </a:srgbClr>
                  </a:outerShdw>
                </a:effectLst>
              </a:rPr>
              <a:t>Tekniskt</a:t>
            </a:r>
          </a:p>
          <a:p>
            <a:pPr marL="342900" indent="-342900" algn="ctr">
              <a:buFontTx/>
              <a:buAutoNum type="arabicPeriod"/>
            </a:pPr>
            <a:r>
              <a:rPr lang="sv-SE" sz="4000" dirty="0">
                <a:ln w="18415" cmpd="sng">
                  <a:solidFill>
                    <a:srgbClr val="FFFFFF"/>
                  </a:solidFill>
                  <a:prstDash val="solid"/>
                </a:ln>
                <a:solidFill>
                  <a:srgbClr val="FFFFFF"/>
                </a:solidFill>
                <a:effectLst>
                  <a:outerShdw blurRad="63500" dir="3600000" algn="tl" rotWithShape="0">
                    <a:srgbClr val="000000">
                      <a:alpha val="70000"/>
                    </a:srgbClr>
                  </a:outerShdw>
                </a:effectLst>
              </a:rPr>
              <a:t>Psykosocialt</a:t>
            </a:r>
          </a:p>
          <a:p>
            <a:pPr marL="342900" indent="-342900" algn="ctr">
              <a:buFontTx/>
              <a:buAutoNum type="arabicPeriod"/>
            </a:pPr>
            <a:r>
              <a:rPr lang="sv-SE" sz="4000" dirty="0">
                <a:ln w="18415" cmpd="sng">
                  <a:solidFill>
                    <a:srgbClr val="FFFFFF"/>
                  </a:solidFill>
                  <a:prstDash val="solid"/>
                </a:ln>
                <a:solidFill>
                  <a:srgbClr val="FFFFFF"/>
                </a:solidFill>
                <a:effectLst>
                  <a:outerShdw blurRad="63500" dir="3600000" algn="tl" rotWithShape="0">
                    <a:srgbClr val="000000">
                      <a:alpha val="70000"/>
                    </a:srgbClr>
                  </a:outerShdw>
                </a:effectLst>
              </a:rPr>
              <a:t>Fysiskt</a:t>
            </a:r>
          </a:p>
          <a:p>
            <a:pPr marL="342900" indent="-342900" algn="ctr">
              <a:buFontTx/>
              <a:buAutoNum type="arabicPeriod"/>
            </a:pPr>
            <a:r>
              <a:rPr lang="sv-SE" sz="4000" dirty="0">
                <a:ln w="18415" cmpd="sng">
                  <a:solidFill>
                    <a:srgbClr val="FFFFFF"/>
                  </a:solidFill>
                  <a:prstDash val="solid"/>
                </a:ln>
                <a:solidFill>
                  <a:srgbClr val="FFFFFF"/>
                </a:solidFill>
                <a:effectLst>
                  <a:outerShdw blurRad="63500" dir="3600000" algn="tl" rotWithShape="0">
                    <a:srgbClr val="000000">
                      <a:alpha val="70000"/>
                    </a:srgbClr>
                  </a:outerShdw>
                </a:effectLst>
              </a:rPr>
              <a:t>Fasta situationer</a:t>
            </a:r>
          </a:p>
          <a:p>
            <a:pPr marL="342900" indent="-342900" algn="ctr">
              <a:buFontTx/>
              <a:buAutoNum type="arabicPeriod"/>
            </a:pPr>
            <a:r>
              <a:rPr lang="sv-SE" sz="4000" dirty="0">
                <a:ln w="18415" cmpd="sng">
                  <a:solidFill>
                    <a:srgbClr val="FFFFFF"/>
                  </a:solidFill>
                  <a:prstDash val="solid"/>
                </a:ln>
                <a:solidFill>
                  <a:srgbClr val="FFFFFF"/>
                </a:solidFill>
                <a:effectLst>
                  <a:outerShdw blurRad="63500" dir="3600000" algn="tl" rotWithShape="0">
                    <a:srgbClr val="000000">
                      <a:alpha val="70000"/>
                    </a:srgbClr>
                  </a:outerShdw>
                </a:effectLst>
              </a:rPr>
              <a:t>Laguppställningar och formation</a:t>
            </a:r>
          </a:p>
          <a:p>
            <a:pPr marL="342900" indent="-342900" algn="ctr">
              <a:buFontTx/>
              <a:buAutoNum type="arabicPeriod"/>
            </a:pPr>
            <a:r>
              <a:rPr lang="sv-SE" sz="4000" dirty="0">
                <a:ln w="18415" cmpd="sng">
                  <a:solidFill>
                    <a:srgbClr val="FFFFFF"/>
                  </a:solidFill>
                  <a:prstDash val="solid"/>
                </a:ln>
                <a:solidFill>
                  <a:srgbClr val="FFFFFF"/>
                </a:solidFill>
                <a:effectLst>
                  <a:outerShdw blurRad="63500" dir="3600000" algn="tl" rotWithShape="0">
                    <a:srgbClr val="000000">
                      <a:alpha val="70000"/>
                    </a:srgbClr>
                  </a:outerShdw>
                </a:effectLst>
              </a:rPr>
              <a:t>Målvaktsspel</a:t>
            </a:r>
          </a:p>
          <a:p>
            <a:pPr algn="ctr"/>
            <a:endParaRPr lang="sv-SE"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textruta 2"/>
          <p:cNvSpPr txBox="1"/>
          <p:nvPr/>
        </p:nvSpPr>
        <p:spPr>
          <a:xfrm>
            <a:off x="288168" y="0"/>
            <a:ext cx="8496944" cy="707886"/>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2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      </a:t>
            </a:r>
            <a:r>
              <a:rPr lang="sv-SE" sz="4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Översyn på coaching punkter</a:t>
            </a:r>
          </a:p>
        </p:txBody>
      </p:sp>
    </p:spTree>
    <p:extLst>
      <p:ext uri="{BB962C8B-B14F-4D97-AF65-F5344CB8AC3E}">
        <p14:creationId xmlns:p14="http://schemas.microsoft.com/office/powerpoint/2010/main" val="8926453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360" y="1124743"/>
            <a:ext cx="5962650" cy="3724275"/>
          </a:xfrm>
          <a:prstGeom prst="rect">
            <a:avLst/>
          </a:prstGeom>
        </p:spPr>
      </p:pic>
      <p:sp>
        <p:nvSpPr>
          <p:cNvPr id="3" name="textruta 2"/>
          <p:cNvSpPr txBox="1"/>
          <p:nvPr/>
        </p:nvSpPr>
        <p:spPr>
          <a:xfrm>
            <a:off x="249360" y="586024"/>
            <a:ext cx="3818584" cy="307777"/>
          </a:xfrm>
          <a:prstGeom prst="rect">
            <a:avLst/>
          </a:prstGeom>
          <a:noFill/>
        </p:spPr>
        <p:txBody>
          <a:bodyPr wrap="square" rtlCol="0">
            <a:spAutoFit/>
          </a:bodyPr>
          <a:lstStyle/>
          <a:p>
            <a:r>
              <a:rPr lang="sv-SE" sz="1400" dirty="0">
                <a:solidFill>
                  <a:prstClr val="black"/>
                </a:solidFill>
              </a:rPr>
              <a:t>b)Täckning</a:t>
            </a:r>
          </a:p>
        </p:txBody>
      </p:sp>
      <p:sp>
        <p:nvSpPr>
          <p:cNvPr id="4" name="4-udd 3"/>
          <p:cNvSpPr/>
          <p:nvPr/>
        </p:nvSpPr>
        <p:spPr>
          <a:xfrm>
            <a:off x="2248662" y="1345704"/>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5" name="4-udd 4"/>
          <p:cNvSpPr/>
          <p:nvPr/>
        </p:nvSpPr>
        <p:spPr>
          <a:xfrm>
            <a:off x="1759847" y="2342233"/>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6" name="4-udd 5"/>
          <p:cNvSpPr/>
          <p:nvPr/>
        </p:nvSpPr>
        <p:spPr>
          <a:xfrm>
            <a:off x="1691680" y="3587244"/>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7" name="4-udd 6"/>
          <p:cNvSpPr/>
          <p:nvPr/>
        </p:nvSpPr>
        <p:spPr>
          <a:xfrm>
            <a:off x="1871529" y="4365104"/>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8" name="4-udd 7"/>
          <p:cNvSpPr/>
          <p:nvPr/>
        </p:nvSpPr>
        <p:spPr>
          <a:xfrm>
            <a:off x="4350336" y="2571961"/>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9" name="4-udd 8"/>
          <p:cNvSpPr/>
          <p:nvPr/>
        </p:nvSpPr>
        <p:spPr>
          <a:xfrm>
            <a:off x="3977934" y="4365104"/>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0" name="4-udd 9"/>
          <p:cNvSpPr/>
          <p:nvPr/>
        </p:nvSpPr>
        <p:spPr>
          <a:xfrm>
            <a:off x="4067944" y="1348668"/>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1" name="4-udd 10"/>
          <p:cNvSpPr/>
          <p:nvPr/>
        </p:nvSpPr>
        <p:spPr>
          <a:xfrm>
            <a:off x="3113001" y="3461392"/>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2" name="4-udd 11"/>
          <p:cNvSpPr/>
          <p:nvPr/>
        </p:nvSpPr>
        <p:spPr>
          <a:xfrm>
            <a:off x="2158652" y="2778338"/>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3" name="Eller 12"/>
          <p:cNvSpPr/>
          <p:nvPr/>
        </p:nvSpPr>
        <p:spPr>
          <a:xfrm>
            <a:off x="3010051" y="1798561"/>
            <a:ext cx="81009" cy="158485"/>
          </a:xfrm>
          <a:prstGeom prst="flowChartOr">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black">
                  <a:lumMod val="85000"/>
                  <a:lumOff val="15000"/>
                </a:prstClr>
              </a:solidFill>
            </a:endParaRPr>
          </a:p>
        </p:txBody>
      </p:sp>
      <p:sp>
        <p:nvSpPr>
          <p:cNvPr id="14" name="Ellips 13"/>
          <p:cNvSpPr/>
          <p:nvPr/>
        </p:nvSpPr>
        <p:spPr>
          <a:xfrm>
            <a:off x="4499992" y="1654545"/>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5" name="Ellips 14"/>
          <p:cNvSpPr/>
          <p:nvPr/>
        </p:nvSpPr>
        <p:spPr>
          <a:xfrm>
            <a:off x="4499992" y="2549507"/>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6" name="Ellips 15"/>
          <p:cNvSpPr/>
          <p:nvPr/>
        </p:nvSpPr>
        <p:spPr>
          <a:xfrm>
            <a:off x="4406698" y="3388364"/>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7" name="Ellips 16"/>
          <p:cNvSpPr/>
          <p:nvPr/>
        </p:nvSpPr>
        <p:spPr>
          <a:xfrm>
            <a:off x="4496708" y="4139952"/>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8" name="Ellips 17"/>
          <p:cNvSpPr/>
          <p:nvPr/>
        </p:nvSpPr>
        <p:spPr>
          <a:xfrm>
            <a:off x="3518918" y="1501615"/>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9" name="Ellips 18"/>
          <p:cNvSpPr/>
          <p:nvPr/>
        </p:nvSpPr>
        <p:spPr>
          <a:xfrm>
            <a:off x="3707904" y="2283929"/>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0" name="Ellips 19"/>
          <p:cNvSpPr/>
          <p:nvPr/>
        </p:nvSpPr>
        <p:spPr>
          <a:xfrm>
            <a:off x="3347864" y="2922354"/>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1" name="Ellips 20"/>
          <p:cNvSpPr/>
          <p:nvPr/>
        </p:nvSpPr>
        <p:spPr>
          <a:xfrm>
            <a:off x="1736685" y="3140968"/>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2" name="Ellips 21"/>
          <p:cNvSpPr/>
          <p:nvPr/>
        </p:nvSpPr>
        <p:spPr>
          <a:xfrm>
            <a:off x="2716148" y="4365104"/>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3" name="Ellips 22"/>
          <p:cNvSpPr/>
          <p:nvPr/>
        </p:nvSpPr>
        <p:spPr>
          <a:xfrm>
            <a:off x="1889702" y="2706036"/>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4" name="4-udd 23"/>
          <p:cNvSpPr/>
          <p:nvPr/>
        </p:nvSpPr>
        <p:spPr>
          <a:xfrm>
            <a:off x="539552" y="2914873"/>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5" name="Ellips 24"/>
          <p:cNvSpPr/>
          <p:nvPr/>
        </p:nvSpPr>
        <p:spPr>
          <a:xfrm>
            <a:off x="5796136" y="2922107"/>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cxnSp>
        <p:nvCxnSpPr>
          <p:cNvPr id="27" name="Rak pil 26"/>
          <p:cNvCxnSpPr/>
          <p:nvPr/>
        </p:nvCxnSpPr>
        <p:spPr>
          <a:xfrm flipH="1">
            <a:off x="3230686" y="1573623"/>
            <a:ext cx="288232" cy="152930"/>
          </a:xfrm>
          <a:prstGeom prst="straightConnector1">
            <a:avLst/>
          </a:prstGeom>
          <a:ln>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0" name="Rak pil 29"/>
          <p:cNvCxnSpPr/>
          <p:nvPr/>
        </p:nvCxnSpPr>
        <p:spPr>
          <a:xfrm flipH="1" flipV="1">
            <a:off x="3707904" y="2060848"/>
            <a:ext cx="45006" cy="223082"/>
          </a:xfrm>
          <a:prstGeom prst="straightConnector1">
            <a:avLst/>
          </a:prstGeom>
          <a:ln>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3" name="Rak pil 32"/>
          <p:cNvCxnSpPr>
            <a:stCxn id="19" idx="4"/>
          </p:cNvCxnSpPr>
          <p:nvPr/>
        </p:nvCxnSpPr>
        <p:spPr>
          <a:xfrm flipH="1">
            <a:off x="3608928" y="2427945"/>
            <a:ext cx="143981" cy="216024"/>
          </a:xfrm>
          <a:prstGeom prst="straightConnector1">
            <a:avLst/>
          </a:prstGeom>
          <a:ln>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4" name="textruta 33"/>
          <p:cNvSpPr txBox="1"/>
          <p:nvPr/>
        </p:nvSpPr>
        <p:spPr>
          <a:xfrm>
            <a:off x="249360" y="5066020"/>
            <a:ext cx="5834808" cy="954107"/>
          </a:xfrm>
          <a:prstGeom prst="rect">
            <a:avLst/>
          </a:prstGeom>
          <a:noFill/>
        </p:spPr>
        <p:txBody>
          <a:bodyPr wrap="square" rtlCol="0">
            <a:spAutoFit/>
          </a:bodyPr>
          <a:lstStyle/>
          <a:p>
            <a:r>
              <a:rPr lang="sv-SE" sz="1400" dirty="0">
                <a:solidFill>
                  <a:prstClr val="black"/>
                </a:solidFill>
              </a:rPr>
              <a:t>Nyckelord är att spelarna som täcker </a:t>
            </a:r>
            <a:r>
              <a:rPr lang="sv-SE" sz="1400" i="1" dirty="0">
                <a:solidFill>
                  <a:prstClr val="black"/>
                </a:solidFill>
              </a:rPr>
              <a:t>behåller sina positioner </a:t>
            </a:r>
            <a:r>
              <a:rPr lang="sv-SE" sz="1400" dirty="0">
                <a:solidFill>
                  <a:prstClr val="black"/>
                </a:solidFill>
              </a:rPr>
              <a:t>och täcker de ytor de ansvarar för. En regel kan vara att låta motståndarna </a:t>
            </a:r>
            <a:r>
              <a:rPr lang="sv-SE" sz="1400" i="1" dirty="0">
                <a:solidFill>
                  <a:prstClr val="black"/>
                </a:solidFill>
              </a:rPr>
              <a:t>spela utanför </a:t>
            </a:r>
            <a:r>
              <a:rPr lang="sv-SE" sz="1400" dirty="0">
                <a:solidFill>
                  <a:prstClr val="black"/>
                </a:solidFill>
              </a:rPr>
              <a:t>lagdelen och helst </a:t>
            </a:r>
            <a:r>
              <a:rPr lang="sv-SE" sz="1400" i="1" dirty="0">
                <a:solidFill>
                  <a:prstClr val="black"/>
                </a:solidFill>
              </a:rPr>
              <a:t>inte igenom </a:t>
            </a:r>
            <a:r>
              <a:rPr lang="sv-SE" sz="1400" dirty="0">
                <a:solidFill>
                  <a:prstClr val="black"/>
                </a:solidFill>
              </a:rPr>
              <a:t>och för det krävs att spelarna täcker ytor och är </a:t>
            </a:r>
            <a:r>
              <a:rPr lang="sv-SE" sz="1400" i="1" dirty="0">
                <a:solidFill>
                  <a:prstClr val="black"/>
                </a:solidFill>
              </a:rPr>
              <a:t>redo </a:t>
            </a:r>
            <a:r>
              <a:rPr lang="sv-SE" sz="1400" dirty="0">
                <a:solidFill>
                  <a:prstClr val="black"/>
                </a:solidFill>
              </a:rPr>
              <a:t>att försöka erövra bollen</a:t>
            </a:r>
            <a:endParaRPr lang="sv-SE" sz="1400" i="1" dirty="0">
              <a:solidFill>
                <a:prstClr val="black"/>
              </a:solidFill>
            </a:endParaRPr>
          </a:p>
        </p:txBody>
      </p:sp>
      <p:sp>
        <p:nvSpPr>
          <p:cNvPr id="35" name="Likbent triangel 34"/>
          <p:cNvSpPr/>
          <p:nvPr/>
        </p:nvSpPr>
        <p:spPr>
          <a:xfrm>
            <a:off x="6476700" y="1052735"/>
            <a:ext cx="72008" cy="144016"/>
          </a:xfrm>
          <a:prstGeom prst="triangle">
            <a:avLst/>
          </a:prstGeom>
          <a:scene3d>
            <a:camera prst="orthographicFront">
              <a:rot lat="0" lon="0" rev="5400000"/>
            </a:camera>
            <a:lightRig rig="threePt" dir="t"/>
          </a:scene3d>
        </p:spPr>
        <p:style>
          <a:lnRef idx="1">
            <a:schemeClr val="accent2"/>
          </a:lnRef>
          <a:fillRef idx="3">
            <a:schemeClr val="accent2"/>
          </a:fillRef>
          <a:effectRef idx="2">
            <a:schemeClr val="accent2"/>
          </a:effectRef>
          <a:fontRef idx="minor">
            <a:schemeClr val="lt1"/>
          </a:fontRef>
        </p:style>
        <p:txBody>
          <a:bodyPr rtlCol="0" anchor="ctr"/>
          <a:lstStyle/>
          <a:p>
            <a:pPr algn="ctr"/>
            <a:endParaRPr lang="sv-SE" dirty="0">
              <a:solidFill>
                <a:prstClr val="white"/>
              </a:solidFill>
            </a:endParaRPr>
          </a:p>
        </p:txBody>
      </p:sp>
      <p:sp>
        <p:nvSpPr>
          <p:cNvPr id="36" name="textruta 35"/>
          <p:cNvSpPr txBox="1"/>
          <p:nvPr/>
        </p:nvSpPr>
        <p:spPr>
          <a:xfrm>
            <a:off x="6660232" y="1063769"/>
            <a:ext cx="2304256" cy="1631216"/>
          </a:xfrm>
          <a:prstGeom prst="rect">
            <a:avLst/>
          </a:prstGeom>
          <a:noFill/>
        </p:spPr>
        <p:txBody>
          <a:bodyPr wrap="square" rtlCol="0">
            <a:spAutoFit/>
          </a:bodyPr>
          <a:lstStyle/>
          <a:p>
            <a:r>
              <a:rPr lang="sv-SE" sz="1000" dirty="0">
                <a:solidFill>
                  <a:prstClr val="black"/>
                </a:solidFill>
              </a:rPr>
              <a:t>I detta fallet pressar ytterfältaren utifrån och in vilket tvingar bollhållaren att spela bakåt eller i sidled, viktigt är dock att täckande spelare jobbar aktivt och är beredd på att bollförande spelaren kan försöka nå forwarden. Mittbacken kan också prata och styra den täckande spelaren för att skära av uppspelsmöjligheter i förhållande till hur forwarden rör sig</a:t>
            </a:r>
          </a:p>
        </p:txBody>
      </p:sp>
    </p:spTree>
    <p:extLst>
      <p:ext uri="{BB962C8B-B14F-4D97-AF65-F5344CB8AC3E}">
        <p14:creationId xmlns:p14="http://schemas.microsoft.com/office/powerpoint/2010/main" val="35345143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360" y="1124743"/>
            <a:ext cx="5962650" cy="3724275"/>
          </a:xfrm>
          <a:prstGeom prst="rect">
            <a:avLst/>
          </a:prstGeom>
        </p:spPr>
      </p:pic>
      <p:sp>
        <p:nvSpPr>
          <p:cNvPr id="3" name="4-udd 2"/>
          <p:cNvSpPr/>
          <p:nvPr/>
        </p:nvSpPr>
        <p:spPr>
          <a:xfrm>
            <a:off x="2248662" y="1345704"/>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4" name="4-udd 3"/>
          <p:cNvSpPr/>
          <p:nvPr/>
        </p:nvSpPr>
        <p:spPr>
          <a:xfrm>
            <a:off x="1759847" y="2342233"/>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5" name="4-udd 4"/>
          <p:cNvSpPr/>
          <p:nvPr/>
        </p:nvSpPr>
        <p:spPr>
          <a:xfrm>
            <a:off x="1691680" y="3587244"/>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6" name="4-udd 5"/>
          <p:cNvSpPr/>
          <p:nvPr/>
        </p:nvSpPr>
        <p:spPr>
          <a:xfrm>
            <a:off x="1871529" y="4365104"/>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7" name="4-udd 6"/>
          <p:cNvSpPr/>
          <p:nvPr/>
        </p:nvSpPr>
        <p:spPr>
          <a:xfrm>
            <a:off x="4350336" y="2571961"/>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8" name="4-udd 7"/>
          <p:cNvSpPr/>
          <p:nvPr/>
        </p:nvSpPr>
        <p:spPr>
          <a:xfrm>
            <a:off x="3977934" y="4365104"/>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9" name="4-udd 8"/>
          <p:cNvSpPr/>
          <p:nvPr/>
        </p:nvSpPr>
        <p:spPr>
          <a:xfrm>
            <a:off x="3046055" y="1957438"/>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0" name="4-udd 9"/>
          <p:cNvSpPr/>
          <p:nvPr/>
        </p:nvSpPr>
        <p:spPr>
          <a:xfrm>
            <a:off x="3113001" y="3461392"/>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1" name="4-udd 10"/>
          <p:cNvSpPr/>
          <p:nvPr/>
        </p:nvSpPr>
        <p:spPr>
          <a:xfrm>
            <a:off x="2158652" y="2778338"/>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2" name="Eller 11"/>
          <p:cNvSpPr/>
          <p:nvPr/>
        </p:nvSpPr>
        <p:spPr>
          <a:xfrm>
            <a:off x="4005727" y="1358390"/>
            <a:ext cx="81009" cy="158485"/>
          </a:xfrm>
          <a:prstGeom prst="flowChartOr">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black">
                  <a:lumMod val="85000"/>
                  <a:lumOff val="15000"/>
                </a:prstClr>
              </a:solidFill>
            </a:endParaRPr>
          </a:p>
        </p:txBody>
      </p:sp>
      <p:sp>
        <p:nvSpPr>
          <p:cNvPr id="13" name="Ellips 12"/>
          <p:cNvSpPr/>
          <p:nvPr/>
        </p:nvSpPr>
        <p:spPr>
          <a:xfrm>
            <a:off x="4409982" y="1406905"/>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4" name="Ellips 13"/>
          <p:cNvSpPr/>
          <p:nvPr/>
        </p:nvSpPr>
        <p:spPr>
          <a:xfrm>
            <a:off x="4499992" y="2549507"/>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5" name="Ellips 14"/>
          <p:cNvSpPr/>
          <p:nvPr/>
        </p:nvSpPr>
        <p:spPr>
          <a:xfrm>
            <a:off x="4406698" y="3388364"/>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6" name="Ellips 15"/>
          <p:cNvSpPr/>
          <p:nvPr/>
        </p:nvSpPr>
        <p:spPr>
          <a:xfrm>
            <a:off x="4496708" y="4139952"/>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7" name="Ellips 16"/>
          <p:cNvSpPr/>
          <p:nvPr/>
        </p:nvSpPr>
        <p:spPr>
          <a:xfrm>
            <a:off x="3518918" y="1501615"/>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8" name="Ellips 17"/>
          <p:cNvSpPr/>
          <p:nvPr/>
        </p:nvSpPr>
        <p:spPr>
          <a:xfrm>
            <a:off x="4166955" y="2026231"/>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9" name="Ellips 18"/>
          <p:cNvSpPr/>
          <p:nvPr/>
        </p:nvSpPr>
        <p:spPr>
          <a:xfrm>
            <a:off x="3347864" y="2922354"/>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0" name="Ellips 19"/>
          <p:cNvSpPr/>
          <p:nvPr/>
        </p:nvSpPr>
        <p:spPr>
          <a:xfrm>
            <a:off x="1736685" y="3140968"/>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1" name="Ellips 20"/>
          <p:cNvSpPr/>
          <p:nvPr/>
        </p:nvSpPr>
        <p:spPr>
          <a:xfrm>
            <a:off x="2716148" y="4365104"/>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2" name="Ellips 21"/>
          <p:cNvSpPr/>
          <p:nvPr/>
        </p:nvSpPr>
        <p:spPr>
          <a:xfrm>
            <a:off x="1889702" y="2706036"/>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3" name="4-udd 22"/>
          <p:cNvSpPr/>
          <p:nvPr/>
        </p:nvSpPr>
        <p:spPr>
          <a:xfrm>
            <a:off x="539552" y="2914873"/>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4" name="Ellips 23"/>
          <p:cNvSpPr/>
          <p:nvPr/>
        </p:nvSpPr>
        <p:spPr>
          <a:xfrm>
            <a:off x="5796136" y="2922107"/>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8" name="textruta 27"/>
          <p:cNvSpPr txBox="1"/>
          <p:nvPr/>
        </p:nvSpPr>
        <p:spPr>
          <a:xfrm>
            <a:off x="249360" y="586024"/>
            <a:ext cx="3818584" cy="307777"/>
          </a:xfrm>
          <a:prstGeom prst="rect">
            <a:avLst/>
          </a:prstGeom>
          <a:noFill/>
        </p:spPr>
        <p:txBody>
          <a:bodyPr wrap="square" rtlCol="0">
            <a:spAutoFit/>
          </a:bodyPr>
          <a:lstStyle/>
          <a:p>
            <a:r>
              <a:rPr lang="sv-SE" sz="1400" dirty="0">
                <a:solidFill>
                  <a:prstClr val="black"/>
                </a:solidFill>
              </a:rPr>
              <a:t>c) Understöd</a:t>
            </a:r>
          </a:p>
        </p:txBody>
      </p:sp>
      <p:sp>
        <p:nvSpPr>
          <p:cNvPr id="29" name="Frihandsfigur 28"/>
          <p:cNvSpPr/>
          <p:nvPr/>
        </p:nvSpPr>
        <p:spPr>
          <a:xfrm>
            <a:off x="4123944" y="1371600"/>
            <a:ext cx="182880" cy="84728"/>
          </a:xfrm>
          <a:custGeom>
            <a:avLst/>
            <a:gdLst>
              <a:gd name="connsiteX0" fmla="*/ 0 w 182880"/>
              <a:gd name="connsiteY0" fmla="*/ 82296 h 84728"/>
              <a:gd name="connsiteX1" fmla="*/ 82296 w 182880"/>
              <a:gd name="connsiteY1" fmla="*/ 0 h 84728"/>
              <a:gd name="connsiteX2" fmla="*/ 100584 w 182880"/>
              <a:gd name="connsiteY2" fmla="*/ 82296 h 84728"/>
              <a:gd name="connsiteX3" fmla="*/ 182880 w 182880"/>
              <a:gd name="connsiteY3" fmla="*/ 54864 h 84728"/>
            </a:gdLst>
            <a:ahLst/>
            <a:cxnLst>
              <a:cxn ang="0">
                <a:pos x="connsiteX0" y="connsiteY0"/>
              </a:cxn>
              <a:cxn ang="0">
                <a:pos x="connsiteX1" y="connsiteY1"/>
              </a:cxn>
              <a:cxn ang="0">
                <a:pos x="connsiteX2" y="connsiteY2"/>
              </a:cxn>
              <a:cxn ang="0">
                <a:pos x="connsiteX3" y="connsiteY3"/>
              </a:cxn>
            </a:cxnLst>
            <a:rect l="l" t="t" r="r" b="b"/>
            <a:pathLst>
              <a:path w="182880" h="84728">
                <a:moveTo>
                  <a:pt x="0" y="82296"/>
                </a:moveTo>
                <a:cubicBezTo>
                  <a:pt x="32766" y="41148"/>
                  <a:pt x="65532" y="0"/>
                  <a:pt x="82296" y="0"/>
                </a:cubicBezTo>
                <a:cubicBezTo>
                  <a:pt x="99060" y="0"/>
                  <a:pt x="83820" y="73152"/>
                  <a:pt x="100584" y="82296"/>
                </a:cubicBezTo>
                <a:cubicBezTo>
                  <a:pt x="117348" y="91440"/>
                  <a:pt x="150114" y="73152"/>
                  <a:pt x="182880" y="54864"/>
                </a:cubicBezTo>
              </a:path>
            </a:pathLst>
          </a:custGeom>
          <a:noFill/>
          <a:ln w="127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cxnSp>
        <p:nvCxnSpPr>
          <p:cNvPr id="31" name="Rak pil 30"/>
          <p:cNvCxnSpPr/>
          <p:nvPr/>
        </p:nvCxnSpPr>
        <p:spPr>
          <a:xfrm flipV="1">
            <a:off x="4306824" y="1844825"/>
            <a:ext cx="697224" cy="253414"/>
          </a:xfrm>
          <a:prstGeom prst="straightConnector1">
            <a:avLst/>
          </a:prstGeom>
          <a:ln>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4" name="textruta 33"/>
          <p:cNvSpPr txBox="1"/>
          <p:nvPr/>
        </p:nvSpPr>
        <p:spPr>
          <a:xfrm>
            <a:off x="249360" y="5066020"/>
            <a:ext cx="5834808" cy="954107"/>
          </a:xfrm>
          <a:prstGeom prst="rect">
            <a:avLst/>
          </a:prstGeom>
          <a:noFill/>
        </p:spPr>
        <p:txBody>
          <a:bodyPr wrap="square" rtlCol="0">
            <a:spAutoFit/>
          </a:bodyPr>
          <a:lstStyle/>
          <a:p>
            <a:r>
              <a:rPr lang="sv-SE" sz="1400" dirty="0">
                <a:solidFill>
                  <a:prstClr val="black"/>
                </a:solidFill>
              </a:rPr>
              <a:t>Nyckelord är </a:t>
            </a:r>
            <a:r>
              <a:rPr lang="sv-SE" sz="1400" i="1" dirty="0">
                <a:solidFill>
                  <a:prstClr val="black"/>
                </a:solidFill>
              </a:rPr>
              <a:t>att tidigt inta en understöds position </a:t>
            </a:r>
            <a:r>
              <a:rPr lang="sv-SE" sz="1400" dirty="0">
                <a:solidFill>
                  <a:prstClr val="black"/>
                </a:solidFill>
              </a:rPr>
              <a:t>så att pressande spelare kan försöka erövra boll eller styra bollhållaren tydligare. Den understödjande spelaren skall inta en sådan position som gör att denne kan </a:t>
            </a:r>
            <a:r>
              <a:rPr lang="sv-SE" sz="1400" i="1" dirty="0">
                <a:solidFill>
                  <a:prstClr val="black"/>
                </a:solidFill>
              </a:rPr>
              <a:t>ta över pressen </a:t>
            </a:r>
            <a:r>
              <a:rPr lang="sv-SE" sz="1400" dirty="0">
                <a:solidFill>
                  <a:prstClr val="black"/>
                </a:solidFill>
              </a:rPr>
              <a:t>från den första spelaren om den blir bortdribblad </a:t>
            </a:r>
            <a:endParaRPr lang="sv-SE" sz="1400" i="1" dirty="0">
              <a:solidFill>
                <a:prstClr val="black"/>
              </a:solidFill>
            </a:endParaRPr>
          </a:p>
        </p:txBody>
      </p:sp>
      <p:sp>
        <p:nvSpPr>
          <p:cNvPr id="35" name="Likbent triangel 34"/>
          <p:cNvSpPr/>
          <p:nvPr/>
        </p:nvSpPr>
        <p:spPr>
          <a:xfrm>
            <a:off x="6476700" y="1052735"/>
            <a:ext cx="72008" cy="144016"/>
          </a:xfrm>
          <a:prstGeom prst="triangle">
            <a:avLst/>
          </a:prstGeom>
          <a:scene3d>
            <a:camera prst="orthographicFront">
              <a:rot lat="0" lon="0" rev="5400000"/>
            </a:camera>
            <a:lightRig rig="threePt" dir="t"/>
          </a:scene3d>
        </p:spPr>
        <p:style>
          <a:lnRef idx="1">
            <a:schemeClr val="accent2"/>
          </a:lnRef>
          <a:fillRef idx="3">
            <a:schemeClr val="accent2"/>
          </a:fillRef>
          <a:effectRef idx="2">
            <a:schemeClr val="accent2"/>
          </a:effectRef>
          <a:fontRef idx="minor">
            <a:schemeClr val="lt1"/>
          </a:fontRef>
        </p:style>
        <p:txBody>
          <a:bodyPr rtlCol="0" anchor="ctr"/>
          <a:lstStyle/>
          <a:p>
            <a:pPr algn="ctr"/>
            <a:endParaRPr lang="sv-SE" dirty="0">
              <a:solidFill>
                <a:prstClr val="white"/>
              </a:solidFill>
            </a:endParaRPr>
          </a:p>
        </p:txBody>
      </p:sp>
      <p:sp>
        <p:nvSpPr>
          <p:cNvPr id="36" name="textruta 35"/>
          <p:cNvSpPr txBox="1"/>
          <p:nvPr/>
        </p:nvSpPr>
        <p:spPr>
          <a:xfrm>
            <a:off x="6660232" y="1063769"/>
            <a:ext cx="2304256" cy="2092881"/>
          </a:xfrm>
          <a:prstGeom prst="rect">
            <a:avLst/>
          </a:prstGeom>
          <a:noFill/>
        </p:spPr>
        <p:txBody>
          <a:bodyPr wrap="square" rtlCol="0">
            <a:spAutoFit/>
          </a:bodyPr>
          <a:lstStyle/>
          <a:p>
            <a:r>
              <a:rPr lang="sv-SE" sz="1000" dirty="0">
                <a:solidFill>
                  <a:prstClr val="black"/>
                </a:solidFill>
              </a:rPr>
              <a:t>Här utmanar bollhållaren ytterbacken och den balanserande mittfältaren springer ner och ger understöd snett bakom sin ytterback. Det underlättar också om understödet pratar med sin ytterback för att styra pressen, locka in eller ut bollhållaren och att stressa den samma. Viktigt när detta sker är att övriga spelare fyller de hål som uppstår. I detta fallet vill vi största möjliga mån behålla mittbackar kvar centralt framför mål, tvingas en back ut droppar en balansspelare ner och blir mittback</a:t>
            </a:r>
          </a:p>
        </p:txBody>
      </p:sp>
      <p:cxnSp>
        <p:nvCxnSpPr>
          <p:cNvPr id="38" name="Rak pil 37"/>
          <p:cNvCxnSpPr/>
          <p:nvPr/>
        </p:nvCxnSpPr>
        <p:spPr>
          <a:xfrm flipV="1">
            <a:off x="3437874" y="2414241"/>
            <a:ext cx="270030" cy="500632"/>
          </a:xfrm>
          <a:prstGeom prst="straightConnector1">
            <a:avLst/>
          </a:prstGeom>
          <a:ln>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0" name="Rak pil 39"/>
          <p:cNvCxnSpPr/>
          <p:nvPr/>
        </p:nvCxnSpPr>
        <p:spPr>
          <a:xfrm flipV="1">
            <a:off x="2843808" y="3532380"/>
            <a:ext cx="720115" cy="832724"/>
          </a:xfrm>
          <a:prstGeom prst="straightConnector1">
            <a:avLst/>
          </a:prstGeom>
          <a:ln>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2" name="Rak pil 41"/>
          <p:cNvCxnSpPr/>
          <p:nvPr/>
        </p:nvCxnSpPr>
        <p:spPr>
          <a:xfrm>
            <a:off x="3608928" y="1573623"/>
            <a:ext cx="369006" cy="72008"/>
          </a:xfrm>
          <a:prstGeom prst="straightConnector1">
            <a:avLst/>
          </a:prstGeom>
          <a:ln>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8" name="Rak pil 47"/>
          <p:cNvCxnSpPr/>
          <p:nvPr/>
        </p:nvCxnSpPr>
        <p:spPr>
          <a:xfrm flipV="1">
            <a:off x="2051720" y="2664557"/>
            <a:ext cx="792088" cy="51420"/>
          </a:xfrm>
          <a:prstGeom prst="straightConnector1">
            <a:avLst/>
          </a:prstGeom>
          <a:ln>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24354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360" y="1124743"/>
            <a:ext cx="5962650" cy="3724275"/>
          </a:xfrm>
          <a:prstGeom prst="rect">
            <a:avLst/>
          </a:prstGeom>
        </p:spPr>
      </p:pic>
      <p:sp>
        <p:nvSpPr>
          <p:cNvPr id="3" name="textruta 2"/>
          <p:cNvSpPr txBox="1"/>
          <p:nvPr/>
        </p:nvSpPr>
        <p:spPr>
          <a:xfrm>
            <a:off x="249360" y="586024"/>
            <a:ext cx="3818584" cy="307777"/>
          </a:xfrm>
          <a:prstGeom prst="rect">
            <a:avLst/>
          </a:prstGeom>
          <a:noFill/>
        </p:spPr>
        <p:txBody>
          <a:bodyPr wrap="square" rtlCol="0">
            <a:spAutoFit/>
          </a:bodyPr>
          <a:lstStyle/>
          <a:p>
            <a:r>
              <a:rPr lang="sv-SE" sz="1400" dirty="0">
                <a:solidFill>
                  <a:prstClr val="black"/>
                </a:solidFill>
              </a:rPr>
              <a:t>d) Markering</a:t>
            </a:r>
          </a:p>
        </p:txBody>
      </p:sp>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360" y="1124743"/>
            <a:ext cx="5962650" cy="3724275"/>
          </a:xfrm>
          <a:prstGeom prst="rect">
            <a:avLst/>
          </a:prstGeom>
        </p:spPr>
      </p:pic>
      <p:sp>
        <p:nvSpPr>
          <p:cNvPr id="5" name="4-udd 4"/>
          <p:cNvSpPr/>
          <p:nvPr/>
        </p:nvSpPr>
        <p:spPr>
          <a:xfrm>
            <a:off x="2248662" y="1345704"/>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6" name="4-udd 5"/>
          <p:cNvSpPr/>
          <p:nvPr/>
        </p:nvSpPr>
        <p:spPr>
          <a:xfrm>
            <a:off x="1759847" y="2342233"/>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7" name="4-udd 6"/>
          <p:cNvSpPr/>
          <p:nvPr/>
        </p:nvSpPr>
        <p:spPr>
          <a:xfrm>
            <a:off x="1691680" y="3587244"/>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8" name="4-udd 7"/>
          <p:cNvSpPr/>
          <p:nvPr/>
        </p:nvSpPr>
        <p:spPr>
          <a:xfrm>
            <a:off x="1871529" y="4365104"/>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9" name="4-udd 8"/>
          <p:cNvSpPr/>
          <p:nvPr/>
        </p:nvSpPr>
        <p:spPr>
          <a:xfrm>
            <a:off x="4305331" y="2438442"/>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0" name="4-udd 9"/>
          <p:cNvSpPr/>
          <p:nvPr/>
        </p:nvSpPr>
        <p:spPr>
          <a:xfrm>
            <a:off x="4149104" y="3461392"/>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1" name="4-udd 10"/>
          <p:cNvSpPr/>
          <p:nvPr/>
        </p:nvSpPr>
        <p:spPr>
          <a:xfrm>
            <a:off x="4067944" y="1348668"/>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2" name="4-udd 11"/>
          <p:cNvSpPr/>
          <p:nvPr/>
        </p:nvSpPr>
        <p:spPr>
          <a:xfrm>
            <a:off x="3113001" y="3461392"/>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3" name="4-udd 12"/>
          <p:cNvSpPr/>
          <p:nvPr/>
        </p:nvSpPr>
        <p:spPr>
          <a:xfrm>
            <a:off x="2158652" y="2778338"/>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4" name="Eller 13"/>
          <p:cNvSpPr/>
          <p:nvPr/>
        </p:nvSpPr>
        <p:spPr>
          <a:xfrm>
            <a:off x="3010051" y="1798561"/>
            <a:ext cx="81009" cy="158485"/>
          </a:xfrm>
          <a:prstGeom prst="flowChartOr">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black">
                  <a:lumMod val="85000"/>
                  <a:lumOff val="15000"/>
                </a:prstClr>
              </a:solidFill>
            </a:endParaRPr>
          </a:p>
        </p:txBody>
      </p:sp>
      <p:sp>
        <p:nvSpPr>
          <p:cNvPr id="15" name="Ellips 14"/>
          <p:cNvSpPr/>
          <p:nvPr/>
        </p:nvSpPr>
        <p:spPr>
          <a:xfrm>
            <a:off x="4499992" y="1654545"/>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6" name="Ellips 15"/>
          <p:cNvSpPr/>
          <p:nvPr/>
        </p:nvSpPr>
        <p:spPr>
          <a:xfrm>
            <a:off x="4567005" y="2549507"/>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7" name="Ellips 16"/>
          <p:cNvSpPr/>
          <p:nvPr/>
        </p:nvSpPr>
        <p:spPr>
          <a:xfrm>
            <a:off x="4657015" y="3208106"/>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8" name="Ellips 17"/>
          <p:cNvSpPr/>
          <p:nvPr/>
        </p:nvSpPr>
        <p:spPr>
          <a:xfrm>
            <a:off x="4496708" y="4139952"/>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9" name="Ellips 18"/>
          <p:cNvSpPr/>
          <p:nvPr/>
        </p:nvSpPr>
        <p:spPr>
          <a:xfrm>
            <a:off x="3518918" y="1501615"/>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0" name="Ellips 19"/>
          <p:cNvSpPr/>
          <p:nvPr/>
        </p:nvSpPr>
        <p:spPr>
          <a:xfrm>
            <a:off x="3563923" y="2690308"/>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1" name="Ellips 20"/>
          <p:cNvSpPr/>
          <p:nvPr/>
        </p:nvSpPr>
        <p:spPr>
          <a:xfrm>
            <a:off x="3348530" y="3280114"/>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2" name="Ellips 21"/>
          <p:cNvSpPr/>
          <p:nvPr/>
        </p:nvSpPr>
        <p:spPr>
          <a:xfrm>
            <a:off x="1736685" y="3140968"/>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3" name="Ellips 22"/>
          <p:cNvSpPr/>
          <p:nvPr/>
        </p:nvSpPr>
        <p:spPr>
          <a:xfrm>
            <a:off x="2716148" y="4365104"/>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4" name="Ellips 23"/>
          <p:cNvSpPr/>
          <p:nvPr/>
        </p:nvSpPr>
        <p:spPr>
          <a:xfrm>
            <a:off x="1889702" y="2706036"/>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5" name="4-udd 24"/>
          <p:cNvSpPr/>
          <p:nvPr/>
        </p:nvSpPr>
        <p:spPr>
          <a:xfrm>
            <a:off x="539552" y="2914873"/>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6" name="Ellips 25"/>
          <p:cNvSpPr/>
          <p:nvPr/>
        </p:nvSpPr>
        <p:spPr>
          <a:xfrm>
            <a:off x="5796136" y="2922107"/>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cxnSp>
        <p:nvCxnSpPr>
          <p:cNvPr id="27" name="Rak pil 26"/>
          <p:cNvCxnSpPr/>
          <p:nvPr/>
        </p:nvCxnSpPr>
        <p:spPr>
          <a:xfrm flipH="1">
            <a:off x="3230686" y="1573623"/>
            <a:ext cx="288232" cy="152930"/>
          </a:xfrm>
          <a:prstGeom prst="straightConnector1">
            <a:avLst/>
          </a:prstGeom>
          <a:ln>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0" name="textruta 29"/>
          <p:cNvSpPr txBox="1"/>
          <p:nvPr/>
        </p:nvSpPr>
        <p:spPr>
          <a:xfrm>
            <a:off x="249360" y="5066020"/>
            <a:ext cx="5834808" cy="1169551"/>
          </a:xfrm>
          <a:prstGeom prst="rect">
            <a:avLst/>
          </a:prstGeom>
          <a:noFill/>
        </p:spPr>
        <p:txBody>
          <a:bodyPr wrap="square" rtlCol="0">
            <a:spAutoFit/>
          </a:bodyPr>
          <a:lstStyle/>
          <a:p>
            <a:r>
              <a:rPr lang="sv-SE" sz="1400" dirty="0">
                <a:solidFill>
                  <a:prstClr val="black"/>
                </a:solidFill>
              </a:rPr>
              <a:t>Nyckelord är att när spelare befinner sig i </a:t>
            </a:r>
            <a:r>
              <a:rPr lang="sv-SE" sz="1400" i="1" dirty="0">
                <a:solidFill>
                  <a:prstClr val="black"/>
                </a:solidFill>
              </a:rPr>
              <a:t>försvararens zon </a:t>
            </a:r>
            <a:r>
              <a:rPr lang="sv-SE" sz="1400" dirty="0">
                <a:solidFill>
                  <a:prstClr val="black"/>
                </a:solidFill>
              </a:rPr>
              <a:t>och </a:t>
            </a:r>
            <a:r>
              <a:rPr lang="sv-SE" sz="1400" i="1" dirty="0">
                <a:solidFill>
                  <a:prstClr val="black"/>
                </a:solidFill>
              </a:rPr>
              <a:t>bollen kan spelas</a:t>
            </a:r>
            <a:r>
              <a:rPr lang="sv-SE" sz="1400" dirty="0">
                <a:solidFill>
                  <a:prstClr val="black"/>
                </a:solidFill>
              </a:rPr>
              <a:t> till anfallaren så tar vi </a:t>
            </a:r>
            <a:r>
              <a:rPr lang="sv-SE" sz="1400" i="1" dirty="0">
                <a:solidFill>
                  <a:prstClr val="black"/>
                </a:solidFill>
              </a:rPr>
              <a:t>markering. </a:t>
            </a:r>
            <a:r>
              <a:rPr lang="sv-SE" sz="1400" dirty="0">
                <a:solidFill>
                  <a:prstClr val="black"/>
                </a:solidFill>
              </a:rPr>
              <a:t>Markering innebär att man kliver upp i rygg på spelaren, ser bollen och med </a:t>
            </a:r>
            <a:r>
              <a:rPr lang="sv-SE" sz="1400" i="1" dirty="0">
                <a:solidFill>
                  <a:prstClr val="black"/>
                </a:solidFill>
              </a:rPr>
              <a:t>målsättning</a:t>
            </a:r>
            <a:r>
              <a:rPr lang="sv-SE" sz="1400" dirty="0">
                <a:solidFill>
                  <a:prstClr val="black"/>
                </a:solidFill>
              </a:rPr>
              <a:t> att kunna kliva framför och </a:t>
            </a:r>
            <a:r>
              <a:rPr lang="sv-SE" sz="1400" i="1" dirty="0">
                <a:solidFill>
                  <a:prstClr val="black"/>
                </a:solidFill>
              </a:rPr>
              <a:t>erövra bollen, </a:t>
            </a:r>
            <a:r>
              <a:rPr lang="sv-SE" sz="1400" dirty="0">
                <a:solidFill>
                  <a:prstClr val="black"/>
                </a:solidFill>
              </a:rPr>
              <a:t>går inte det så försök hålla spelaren felvänd och tvinga till tillbakaspel</a:t>
            </a:r>
            <a:endParaRPr lang="sv-SE" sz="1400" i="1" dirty="0">
              <a:solidFill>
                <a:prstClr val="black"/>
              </a:solidFill>
            </a:endParaRPr>
          </a:p>
        </p:txBody>
      </p:sp>
      <p:cxnSp>
        <p:nvCxnSpPr>
          <p:cNvPr id="32" name="Rak pil 31"/>
          <p:cNvCxnSpPr/>
          <p:nvPr/>
        </p:nvCxnSpPr>
        <p:spPr>
          <a:xfrm flipH="1" flipV="1">
            <a:off x="4395342" y="2486250"/>
            <a:ext cx="146371" cy="135265"/>
          </a:xfrm>
          <a:prstGeom prst="straightConnector1">
            <a:avLst/>
          </a:prstGeom>
          <a:ln>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4" name="Likbent triangel 33"/>
          <p:cNvSpPr/>
          <p:nvPr/>
        </p:nvSpPr>
        <p:spPr>
          <a:xfrm>
            <a:off x="6476700" y="1052735"/>
            <a:ext cx="72008" cy="144016"/>
          </a:xfrm>
          <a:prstGeom prst="triangle">
            <a:avLst/>
          </a:prstGeom>
          <a:scene3d>
            <a:camera prst="orthographicFront">
              <a:rot lat="0" lon="0" rev="5400000"/>
            </a:camera>
            <a:lightRig rig="threePt" dir="t"/>
          </a:scene3d>
        </p:spPr>
        <p:style>
          <a:lnRef idx="1">
            <a:schemeClr val="accent2"/>
          </a:lnRef>
          <a:fillRef idx="3">
            <a:schemeClr val="accent2"/>
          </a:fillRef>
          <a:effectRef idx="2">
            <a:schemeClr val="accent2"/>
          </a:effectRef>
          <a:fontRef idx="minor">
            <a:schemeClr val="lt1"/>
          </a:fontRef>
        </p:style>
        <p:txBody>
          <a:bodyPr rtlCol="0" anchor="ctr"/>
          <a:lstStyle/>
          <a:p>
            <a:pPr algn="ctr"/>
            <a:endParaRPr lang="sv-SE" dirty="0">
              <a:solidFill>
                <a:prstClr val="white"/>
              </a:solidFill>
            </a:endParaRPr>
          </a:p>
        </p:txBody>
      </p:sp>
      <p:sp>
        <p:nvSpPr>
          <p:cNvPr id="35" name="textruta 34"/>
          <p:cNvSpPr txBox="1"/>
          <p:nvPr/>
        </p:nvSpPr>
        <p:spPr>
          <a:xfrm>
            <a:off x="6660232" y="1063769"/>
            <a:ext cx="2304256" cy="1785104"/>
          </a:xfrm>
          <a:prstGeom prst="rect">
            <a:avLst/>
          </a:prstGeom>
          <a:noFill/>
        </p:spPr>
        <p:txBody>
          <a:bodyPr wrap="square" rtlCol="0">
            <a:spAutoFit/>
          </a:bodyPr>
          <a:lstStyle/>
          <a:p>
            <a:r>
              <a:rPr lang="sv-SE" sz="1000" dirty="0">
                <a:solidFill>
                  <a:prstClr val="black"/>
                </a:solidFill>
              </a:rPr>
              <a:t>Spelaren närmast forwarden som är i försvararens zon har möjlighet att få bollen vilket gör att  markering är nödvändigt. Bortre mittback behöver dock inte ta markering då den forwarden inte är spelbar, skulle dock bollhållaren nå den forwarden skall den bortre mittbacken ligga så i position att denne kan antingen ge understöd/täckning eller kliva upp i markering om bollen når den bortre forwarden</a:t>
            </a:r>
          </a:p>
        </p:txBody>
      </p:sp>
      <p:cxnSp>
        <p:nvCxnSpPr>
          <p:cNvPr id="37" name="Rak pil 36"/>
          <p:cNvCxnSpPr>
            <a:stCxn id="17" idx="7"/>
          </p:cNvCxnSpPr>
          <p:nvPr/>
        </p:nvCxnSpPr>
        <p:spPr>
          <a:xfrm flipV="1">
            <a:off x="4733843" y="2994116"/>
            <a:ext cx="54181" cy="235081"/>
          </a:xfrm>
          <a:prstGeom prst="straightConnector1">
            <a:avLst/>
          </a:prstGeom>
          <a:ln>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0" name="Rak pil 39"/>
          <p:cNvCxnSpPr/>
          <p:nvPr/>
        </p:nvCxnSpPr>
        <p:spPr>
          <a:xfrm flipH="1">
            <a:off x="4395342" y="3352122"/>
            <a:ext cx="261673" cy="72008"/>
          </a:xfrm>
          <a:prstGeom prst="straightConnector1">
            <a:avLst/>
          </a:prstGeom>
          <a:ln>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43148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360" y="1124743"/>
            <a:ext cx="5962650" cy="3724275"/>
          </a:xfrm>
          <a:prstGeom prst="rect">
            <a:avLst/>
          </a:prstGeom>
        </p:spPr>
      </p:pic>
      <p:sp>
        <p:nvSpPr>
          <p:cNvPr id="3" name="textruta 2"/>
          <p:cNvSpPr txBox="1"/>
          <p:nvPr/>
        </p:nvSpPr>
        <p:spPr>
          <a:xfrm>
            <a:off x="249360" y="586024"/>
            <a:ext cx="3818584" cy="307777"/>
          </a:xfrm>
          <a:prstGeom prst="rect">
            <a:avLst/>
          </a:prstGeom>
          <a:noFill/>
        </p:spPr>
        <p:txBody>
          <a:bodyPr wrap="square" rtlCol="0">
            <a:spAutoFit/>
          </a:bodyPr>
          <a:lstStyle/>
          <a:p>
            <a:r>
              <a:rPr lang="sv-SE" sz="1400" dirty="0">
                <a:solidFill>
                  <a:prstClr val="black"/>
                </a:solidFill>
              </a:rPr>
              <a:t>e) Överflyttning</a:t>
            </a:r>
          </a:p>
        </p:txBody>
      </p:sp>
      <p:sp>
        <p:nvSpPr>
          <p:cNvPr id="4" name="4-udd 3"/>
          <p:cNvSpPr/>
          <p:nvPr/>
        </p:nvSpPr>
        <p:spPr>
          <a:xfrm>
            <a:off x="3001050" y="2212313"/>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5" name="4-udd 4"/>
          <p:cNvSpPr/>
          <p:nvPr/>
        </p:nvSpPr>
        <p:spPr>
          <a:xfrm>
            <a:off x="1759847" y="2342233"/>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6" name="4-udd 5"/>
          <p:cNvSpPr/>
          <p:nvPr/>
        </p:nvSpPr>
        <p:spPr>
          <a:xfrm>
            <a:off x="1691680" y="3587244"/>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7" name="4-udd 6"/>
          <p:cNvSpPr/>
          <p:nvPr/>
        </p:nvSpPr>
        <p:spPr>
          <a:xfrm>
            <a:off x="1871529" y="4365104"/>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8" name="4-udd 7"/>
          <p:cNvSpPr/>
          <p:nvPr/>
        </p:nvSpPr>
        <p:spPr>
          <a:xfrm>
            <a:off x="4350336" y="2571961"/>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9" name="4-udd 8"/>
          <p:cNvSpPr/>
          <p:nvPr/>
        </p:nvSpPr>
        <p:spPr>
          <a:xfrm>
            <a:off x="3977934" y="4365104"/>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0" name="4-udd 9"/>
          <p:cNvSpPr/>
          <p:nvPr/>
        </p:nvSpPr>
        <p:spPr>
          <a:xfrm>
            <a:off x="4067944" y="1348668"/>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1" name="4-udd 10"/>
          <p:cNvSpPr/>
          <p:nvPr/>
        </p:nvSpPr>
        <p:spPr>
          <a:xfrm>
            <a:off x="3113001" y="3461392"/>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2" name="4-udd 11"/>
          <p:cNvSpPr/>
          <p:nvPr/>
        </p:nvSpPr>
        <p:spPr>
          <a:xfrm>
            <a:off x="2680240" y="2842864"/>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3" name="Eller 12"/>
          <p:cNvSpPr/>
          <p:nvPr/>
        </p:nvSpPr>
        <p:spPr>
          <a:xfrm>
            <a:off x="2483768" y="1269425"/>
            <a:ext cx="81009" cy="158485"/>
          </a:xfrm>
          <a:prstGeom prst="flowChartOr">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black">
                  <a:lumMod val="85000"/>
                  <a:lumOff val="15000"/>
                </a:prstClr>
              </a:solidFill>
            </a:endParaRPr>
          </a:p>
        </p:txBody>
      </p:sp>
      <p:sp>
        <p:nvSpPr>
          <p:cNvPr id="14" name="Ellips 13"/>
          <p:cNvSpPr/>
          <p:nvPr/>
        </p:nvSpPr>
        <p:spPr>
          <a:xfrm>
            <a:off x="4260326" y="1366147"/>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5" name="Ellips 14"/>
          <p:cNvSpPr/>
          <p:nvPr/>
        </p:nvSpPr>
        <p:spPr>
          <a:xfrm>
            <a:off x="4496708" y="2198217"/>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6" name="Ellips 15"/>
          <p:cNvSpPr/>
          <p:nvPr/>
        </p:nvSpPr>
        <p:spPr>
          <a:xfrm>
            <a:off x="4586718" y="2996952"/>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7" name="Ellips 16"/>
          <p:cNvSpPr/>
          <p:nvPr/>
        </p:nvSpPr>
        <p:spPr>
          <a:xfrm>
            <a:off x="4631723" y="3659252"/>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8" name="Ellips 17"/>
          <p:cNvSpPr/>
          <p:nvPr/>
        </p:nvSpPr>
        <p:spPr>
          <a:xfrm>
            <a:off x="2899073" y="1340378"/>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9" name="Ellips 18"/>
          <p:cNvSpPr/>
          <p:nvPr/>
        </p:nvSpPr>
        <p:spPr>
          <a:xfrm>
            <a:off x="3185680" y="1916832"/>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0" name="Ellips 19"/>
          <p:cNvSpPr/>
          <p:nvPr/>
        </p:nvSpPr>
        <p:spPr>
          <a:xfrm>
            <a:off x="3257854" y="2499953"/>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1" name="Ellips 20"/>
          <p:cNvSpPr/>
          <p:nvPr/>
        </p:nvSpPr>
        <p:spPr>
          <a:xfrm>
            <a:off x="1969293" y="2842864"/>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2" name="Ellips 21"/>
          <p:cNvSpPr/>
          <p:nvPr/>
        </p:nvSpPr>
        <p:spPr>
          <a:xfrm>
            <a:off x="3419872" y="3319648"/>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3" name="Ellips 22"/>
          <p:cNvSpPr/>
          <p:nvPr/>
        </p:nvSpPr>
        <p:spPr>
          <a:xfrm>
            <a:off x="2158652" y="2291733"/>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4" name="4-udd 23"/>
          <p:cNvSpPr/>
          <p:nvPr/>
        </p:nvSpPr>
        <p:spPr>
          <a:xfrm>
            <a:off x="539552" y="2914873"/>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5" name="Ellips 24"/>
          <p:cNvSpPr/>
          <p:nvPr/>
        </p:nvSpPr>
        <p:spPr>
          <a:xfrm>
            <a:off x="5796136" y="2922107"/>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9" name="textruta 28"/>
          <p:cNvSpPr txBox="1"/>
          <p:nvPr/>
        </p:nvSpPr>
        <p:spPr>
          <a:xfrm>
            <a:off x="249360" y="5066020"/>
            <a:ext cx="5834808" cy="954107"/>
          </a:xfrm>
          <a:prstGeom prst="rect">
            <a:avLst/>
          </a:prstGeom>
          <a:noFill/>
        </p:spPr>
        <p:txBody>
          <a:bodyPr wrap="square" rtlCol="0">
            <a:spAutoFit/>
          </a:bodyPr>
          <a:lstStyle/>
          <a:p>
            <a:r>
              <a:rPr lang="sv-SE" sz="1400" dirty="0">
                <a:solidFill>
                  <a:prstClr val="black"/>
                </a:solidFill>
              </a:rPr>
              <a:t>Nyckelord är att flytta över </a:t>
            </a:r>
            <a:r>
              <a:rPr lang="sv-SE" sz="1400" i="1" dirty="0">
                <a:solidFill>
                  <a:prstClr val="black"/>
                </a:solidFill>
              </a:rPr>
              <a:t>hela lagdelar </a:t>
            </a:r>
            <a:r>
              <a:rPr lang="sv-SE" sz="1400" dirty="0">
                <a:solidFill>
                  <a:prstClr val="black"/>
                </a:solidFill>
              </a:rPr>
              <a:t>mot bollen och pressande spelare, hur långt spelarna skall flytta över beror på hur </a:t>
            </a:r>
            <a:r>
              <a:rPr lang="sv-SE" sz="1400" i="1" dirty="0">
                <a:solidFill>
                  <a:prstClr val="black"/>
                </a:solidFill>
              </a:rPr>
              <a:t>väl spelaren närmast boll pressar</a:t>
            </a:r>
            <a:r>
              <a:rPr lang="sv-SE" sz="1400" dirty="0">
                <a:solidFill>
                  <a:prstClr val="black"/>
                </a:solidFill>
              </a:rPr>
              <a:t>, ju snabbare och tuffare press desto kraftigare överflyttning. Forwards kan jobba med att skära av spelalternativ för att tvinga spel framåt.</a:t>
            </a:r>
            <a:endParaRPr lang="sv-SE" sz="1400" i="1" dirty="0">
              <a:solidFill>
                <a:prstClr val="black"/>
              </a:solidFill>
            </a:endParaRPr>
          </a:p>
        </p:txBody>
      </p:sp>
      <p:cxnSp>
        <p:nvCxnSpPr>
          <p:cNvPr id="31" name="Rak pil 30"/>
          <p:cNvCxnSpPr/>
          <p:nvPr/>
        </p:nvCxnSpPr>
        <p:spPr>
          <a:xfrm flipH="1" flipV="1">
            <a:off x="2680240" y="1366147"/>
            <a:ext cx="218833" cy="46239"/>
          </a:xfrm>
          <a:prstGeom prst="straightConnector1">
            <a:avLst/>
          </a:prstGeom>
          <a:ln>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4" name="Rak pil 33"/>
          <p:cNvCxnSpPr/>
          <p:nvPr/>
        </p:nvCxnSpPr>
        <p:spPr>
          <a:xfrm flipH="1" flipV="1">
            <a:off x="3091060" y="1772816"/>
            <a:ext cx="75704" cy="144016"/>
          </a:xfrm>
          <a:prstGeom prst="straightConnector1">
            <a:avLst/>
          </a:prstGeom>
          <a:ln>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6" name="Rak pil 35"/>
          <p:cNvCxnSpPr>
            <a:stCxn id="20" idx="7"/>
          </p:cNvCxnSpPr>
          <p:nvPr/>
        </p:nvCxnSpPr>
        <p:spPr>
          <a:xfrm flipH="1" flipV="1">
            <a:off x="3257854" y="2342233"/>
            <a:ext cx="76828" cy="178811"/>
          </a:xfrm>
          <a:prstGeom prst="straightConnector1">
            <a:avLst/>
          </a:prstGeom>
          <a:ln>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9" name="Rak pil 38"/>
          <p:cNvCxnSpPr/>
          <p:nvPr/>
        </p:nvCxnSpPr>
        <p:spPr>
          <a:xfrm flipH="1" flipV="1">
            <a:off x="3347864" y="3068960"/>
            <a:ext cx="117013" cy="250688"/>
          </a:xfrm>
          <a:prstGeom prst="straightConnector1">
            <a:avLst/>
          </a:prstGeom>
          <a:ln>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1" name="Rak pil 40"/>
          <p:cNvCxnSpPr/>
          <p:nvPr/>
        </p:nvCxnSpPr>
        <p:spPr>
          <a:xfrm flipH="1" flipV="1">
            <a:off x="4440346" y="2060848"/>
            <a:ext cx="56362" cy="137369"/>
          </a:xfrm>
          <a:prstGeom prst="straightConnector1">
            <a:avLst/>
          </a:prstGeom>
          <a:ln>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3" name="Rak pil 42"/>
          <p:cNvCxnSpPr>
            <a:stCxn id="16" idx="0"/>
          </p:cNvCxnSpPr>
          <p:nvPr/>
        </p:nvCxnSpPr>
        <p:spPr>
          <a:xfrm flipH="1" flipV="1">
            <a:off x="4586718" y="2842864"/>
            <a:ext cx="45005" cy="154088"/>
          </a:xfrm>
          <a:prstGeom prst="straightConnector1">
            <a:avLst/>
          </a:prstGeom>
          <a:ln>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6" name="Rak pil 45"/>
          <p:cNvCxnSpPr/>
          <p:nvPr/>
        </p:nvCxnSpPr>
        <p:spPr>
          <a:xfrm flipH="1" flipV="1">
            <a:off x="4609220" y="3391656"/>
            <a:ext cx="67508" cy="213752"/>
          </a:xfrm>
          <a:prstGeom prst="straightConnector1">
            <a:avLst/>
          </a:prstGeom>
          <a:ln>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8" name="Rak pil 47"/>
          <p:cNvCxnSpPr/>
          <p:nvPr/>
        </p:nvCxnSpPr>
        <p:spPr>
          <a:xfrm flipH="1" flipV="1">
            <a:off x="2059303" y="2060848"/>
            <a:ext cx="144354" cy="209377"/>
          </a:xfrm>
          <a:prstGeom prst="straightConnector1">
            <a:avLst/>
          </a:prstGeom>
          <a:ln>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0" name="Rak pil 49"/>
          <p:cNvCxnSpPr/>
          <p:nvPr/>
        </p:nvCxnSpPr>
        <p:spPr>
          <a:xfrm flipV="1">
            <a:off x="2131480" y="2842864"/>
            <a:ext cx="433297" cy="79243"/>
          </a:xfrm>
          <a:prstGeom prst="straightConnector1">
            <a:avLst/>
          </a:prstGeom>
          <a:ln>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52" name="Likbent triangel 51"/>
          <p:cNvSpPr/>
          <p:nvPr/>
        </p:nvSpPr>
        <p:spPr>
          <a:xfrm>
            <a:off x="6476700" y="1052735"/>
            <a:ext cx="72008" cy="144016"/>
          </a:xfrm>
          <a:prstGeom prst="triangle">
            <a:avLst/>
          </a:prstGeom>
          <a:scene3d>
            <a:camera prst="orthographicFront">
              <a:rot lat="0" lon="0" rev="5400000"/>
            </a:camera>
            <a:lightRig rig="threePt" dir="t"/>
          </a:scene3d>
        </p:spPr>
        <p:style>
          <a:lnRef idx="1">
            <a:schemeClr val="accent2"/>
          </a:lnRef>
          <a:fillRef idx="3">
            <a:schemeClr val="accent2"/>
          </a:fillRef>
          <a:effectRef idx="2">
            <a:schemeClr val="accent2"/>
          </a:effectRef>
          <a:fontRef idx="minor">
            <a:schemeClr val="lt1"/>
          </a:fontRef>
        </p:style>
        <p:txBody>
          <a:bodyPr rtlCol="0" anchor="ctr"/>
          <a:lstStyle/>
          <a:p>
            <a:pPr algn="ctr"/>
            <a:endParaRPr lang="sv-SE" dirty="0">
              <a:solidFill>
                <a:prstClr val="white"/>
              </a:solidFill>
            </a:endParaRPr>
          </a:p>
        </p:txBody>
      </p:sp>
      <p:sp>
        <p:nvSpPr>
          <p:cNvPr id="53" name="textruta 52"/>
          <p:cNvSpPr txBox="1"/>
          <p:nvPr/>
        </p:nvSpPr>
        <p:spPr>
          <a:xfrm>
            <a:off x="6660232" y="1063769"/>
            <a:ext cx="2304256" cy="1938992"/>
          </a:xfrm>
          <a:prstGeom prst="rect">
            <a:avLst/>
          </a:prstGeom>
          <a:noFill/>
        </p:spPr>
        <p:txBody>
          <a:bodyPr wrap="square" rtlCol="0">
            <a:spAutoFit/>
          </a:bodyPr>
          <a:lstStyle/>
          <a:p>
            <a:r>
              <a:rPr lang="sv-SE" sz="1000" dirty="0">
                <a:solidFill>
                  <a:prstClr val="black"/>
                </a:solidFill>
              </a:rPr>
              <a:t>Här sätter ytterfältaren en bra press mot bollhållare och ytterbacken kliver upp i rygg på motståndarnas yttermittfältare ifall bollen spelas framåt, resterande backlinje flyttar över och ingen tar markering då den pressande spelaren gör det omöjligt för bollhållare att nå forward. Mittfältet likaså men spelas bollen i sidled går närmaste spelare in i press med målet att vinna boll. Viktigt är att alla spelare är halvvända och alerta för att kliva in och vinna bollen</a:t>
            </a:r>
          </a:p>
        </p:txBody>
      </p:sp>
    </p:spTree>
    <p:extLst>
      <p:ext uri="{BB962C8B-B14F-4D97-AF65-F5344CB8AC3E}">
        <p14:creationId xmlns:p14="http://schemas.microsoft.com/office/powerpoint/2010/main" val="4562743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360" y="1124743"/>
            <a:ext cx="5962650" cy="3724275"/>
          </a:xfrm>
          <a:prstGeom prst="rect">
            <a:avLst/>
          </a:prstGeom>
        </p:spPr>
      </p:pic>
      <p:sp>
        <p:nvSpPr>
          <p:cNvPr id="3" name="textruta 2"/>
          <p:cNvSpPr txBox="1"/>
          <p:nvPr/>
        </p:nvSpPr>
        <p:spPr>
          <a:xfrm>
            <a:off x="249360" y="586024"/>
            <a:ext cx="3818584" cy="307777"/>
          </a:xfrm>
          <a:prstGeom prst="rect">
            <a:avLst/>
          </a:prstGeom>
          <a:noFill/>
        </p:spPr>
        <p:txBody>
          <a:bodyPr wrap="square" rtlCol="0">
            <a:spAutoFit/>
          </a:bodyPr>
          <a:lstStyle/>
          <a:p>
            <a:r>
              <a:rPr lang="sv-SE" sz="1400" dirty="0">
                <a:solidFill>
                  <a:prstClr val="black"/>
                </a:solidFill>
              </a:rPr>
              <a:t>f) Lågt försvarsspel </a:t>
            </a:r>
          </a:p>
        </p:txBody>
      </p:sp>
      <p:sp>
        <p:nvSpPr>
          <p:cNvPr id="4" name="4-udd 3"/>
          <p:cNvSpPr/>
          <p:nvPr/>
        </p:nvSpPr>
        <p:spPr>
          <a:xfrm>
            <a:off x="2248662" y="1345704"/>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5" name="4-udd 4"/>
          <p:cNvSpPr/>
          <p:nvPr/>
        </p:nvSpPr>
        <p:spPr>
          <a:xfrm>
            <a:off x="3067996" y="2270225"/>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6" name="4-udd 5"/>
          <p:cNvSpPr/>
          <p:nvPr/>
        </p:nvSpPr>
        <p:spPr>
          <a:xfrm>
            <a:off x="1691680" y="3587244"/>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7" name="4-udd 6"/>
          <p:cNvSpPr/>
          <p:nvPr/>
        </p:nvSpPr>
        <p:spPr>
          <a:xfrm>
            <a:off x="1642854" y="4365104"/>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8" name="4-udd 7"/>
          <p:cNvSpPr/>
          <p:nvPr/>
        </p:nvSpPr>
        <p:spPr>
          <a:xfrm>
            <a:off x="4350336" y="2571961"/>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9" name="4-udd 8"/>
          <p:cNvSpPr/>
          <p:nvPr/>
        </p:nvSpPr>
        <p:spPr>
          <a:xfrm>
            <a:off x="3977934" y="4365104"/>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0" name="4-udd 9"/>
          <p:cNvSpPr/>
          <p:nvPr/>
        </p:nvSpPr>
        <p:spPr>
          <a:xfrm>
            <a:off x="4067944" y="1348668"/>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1" name="4-udd 10"/>
          <p:cNvSpPr/>
          <p:nvPr/>
        </p:nvSpPr>
        <p:spPr>
          <a:xfrm>
            <a:off x="3113001" y="3461392"/>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2" name="4-udd 11"/>
          <p:cNvSpPr/>
          <p:nvPr/>
        </p:nvSpPr>
        <p:spPr>
          <a:xfrm>
            <a:off x="2158652" y="2778338"/>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3" name="Eller 12"/>
          <p:cNvSpPr/>
          <p:nvPr/>
        </p:nvSpPr>
        <p:spPr>
          <a:xfrm>
            <a:off x="1635385" y="1969473"/>
            <a:ext cx="81009" cy="158485"/>
          </a:xfrm>
          <a:prstGeom prst="flowChartOr">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black">
                  <a:lumMod val="85000"/>
                  <a:lumOff val="15000"/>
                </a:prstClr>
              </a:solidFill>
            </a:endParaRPr>
          </a:p>
        </p:txBody>
      </p:sp>
      <p:sp>
        <p:nvSpPr>
          <p:cNvPr id="14" name="Ellips 13"/>
          <p:cNvSpPr/>
          <p:nvPr/>
        </p:nvSpPr>
        <p:spPr>
          <a:xfrm>
            <a:off x="4771311" y="1582537"/>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5" name="Ellips 14"/>
          <p:cNvSpPr/>
          <p:nvPr/>
        </p:nvSpPr>
        <p:spPr>
          <a:xfrm>
            <a:off x="4716016" y="2477499"/>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6" name="Ellips 15"/>
          <p:cNvSpPr/>
          <p:nvPr/>
        </p:nvSpPr>
        <p:spPr>
          <a:xfrm>
            <a:off x="4759596" y="3435318"/>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7" name="Ellips 16"/>
          <p:cNvSpPr/>
          <p:nvPr/>
        </p:nvSpPr>
        <p:spPr>
          <a:xfrm>
            <a:off x="4766595" y="4139952"/>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8" name="Ellips 17"/>
          <p:cNvSpPr/>
          <p:nvPr/>
        </p:nvSpPr>
        <p:spPr>
          <a:xfrm>
            <a:off x="3264326" y="1520528"/>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9" name="Ellips 18"/>
          <p:cNvSpPr/>
          <p:nvPr/>
        </p:nvSpPr>
        <p:spPr>
          <a:xfrm>
            <a:off x="3692849" y="2395428"/>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0" name="Ellips 19"/>
          <p:cNvSpPr/>
          <p:nvPr/>
        </p:nvSpPr>
        <p:spPr>
          <a:xfrm>
            <a:off x="4055400" y="2909603"/>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1" name="Ellips 20"/>
          <p:cNvSpPr/>
          <p:nvPr/>
        </p:nvSpPr>
        <p:spPr>
          <a:xfrm>
            <a:off x="2716148" y="2911666"/>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2" name="Ellips 21"/>
          <p:cNvSpPr/>
          <p:nvPr/>
        </p:nvSpPr>
        <p:spPr>
          <a:xfrm>
            <a:off x="3264326" y="4211960"/>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3" name="Ellips 22"/>
          <p:cNvSpPr/>
          <p:nvPr/>
        </p:nvSpPr>
        <p:spPr>
          <a:xfrm>
            <a:off x="3751343" y="3351340"/>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4" name="4-udd 23"/>
          <p:cNvSpPr/>
          <p:nvPr/>
        </p:nvSpPr>
        <p:spPr>
          <a:xfrm>
            <a:off x="539552" y="2914873"/>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5" name="Ellips 24"/>
          <p:cNvSpPr/>
          <p:nvPr/>
        </p:nvSpPr>
        <p:spPr>
          <a:xfrm>
            <a:off x="5508104" y="2911666"/>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6" name="textruta 25"/>
          <p:cNvSpPr txBox="1"/>
          <p:nvPr/>
        </p:nvSpPr>
        <p:spPr>
          <a:xfrm>
            <a:off x="249360" y="5066020"/>
            <a:ext cx="5834808" cy="738664"/>
          </a:xfrm>
          <a:prstGeom prst="rect">
            <a:avLst/>
          </a:prstGeom>
          <a:noFill/>
        </p:spPr>
        <p:txBody>
          <a:bodyPr wrap="square" rtlCol="0">
            <a:spAutoFit/>
          </a:bodyPr>
          <a:lstStyle/>
          <a:p>
            <a:r>
              <a:rPr lang="sv-SE" sz="1400" dirty="0">
                <a:solidFill>
                  <a:prstClr val="black"/>
                </a:solidFill>
              </a:rPr>
              <a:t>Nyckelord är </a:t>
            </a:r>
            <a:r>
              <a:rPr lang="sv-SE" sz="1400" i="1" dirty="0">
                <a:solidFill>
                  <a:prstClr val="black"/>
                </a:solidFill>
              </a:rPr>
              <a:t>avvakta och kontrollera</a:t>
            </a:r>
            <a:r>
              <a:rPr lang="sv-SE" sz="1400" dirty="0">
                <a:solidFill>
                  <a:prstClr val="black"/>
                </a:solidFill>
              </a:rPr>
              <a:t> och utgångspositionerna blir då att backlinjen startar försvarsarbetet strax </a:t>
            </a:r>
            <a:r>
              <a:rPr lang="sv-SE" sz="1400" i="1" dirty="0">
                <a:solidFill>
                  <a:prstClr val="black"/>
                </a:solidFill>
              </a:rPr>
              <a:t>utanför straffområdet </a:t>
            </a:r>
            <a:r>
              <a:rPr lang="sv-SE" sz="1400" dirty="0">
                <a:solidFill>
                  <a:prstClr val="black"/>
                </a:solidFill>
              </a:rPr>
              <a:t>och mittfältet på </a:t>
            </a:r>
            <a:r>
              <a:rPr lang="sv-SE" sz="1400" i="1" dirty="0">
                <a:solidFill>
                  <a:prstClr val="black"/>
                </a:solidFill>
              </a:rPr>
              <a:t>mitten av egen planhalva </a:t>
            </a:r>
            <a:r>
              <a:rPr lang="sv-SE" sz="1400" dirty="0">
                <a:solidFill>
                  <a:prstClr val="black"/>
                </a:solidFill>
              </a:rPr>
              <a:t>och forwards  </a:t>
            </a:r>
            <a:r>
              <a:rPr lang="sv-SE" sz="1400" i="1" dirty="0">
                <a:solidFill>
                  <a:prstClr val="black"/>
                </a:solidFill>
              </a:rPr>
              <a:t>på halva plan</a:t>
            </a:r>
            <a:r>
              <a:rPr lang="sv-SE" sz="1400" dirty="0">
                <a:solidFill>
                  <a:prstClr val="black"/>
                </a:solidFill>
              </a:rPr>
              <a:t>.    </a:t>
            </a:r>
            <a:endParaRPr lang="sv-SE" sz="1400" i="1" dirty="0">
              <a:solidFill>
                <a:prstClr val="black"/>
              </a:solidFill>
            </a:endParaRPr>
          </a:p>
        </p:txBody>
      </p:sp>
      <p:sp>
        <p:nvSpPr>
          <p:cNvPr id="27" name="Likbent triangel 26"/>
          <p:cNvSpPr/>
          <p:nvPr/>
        </p:nvSpPr>
        <p:spPr>
          <a:xfrm>
            <a:off x="6476700" y="1052735"/>
            <a:ext cx="72008" cy="144016"/>
          </a:xfrm>
          <a:prstGeom prst="triangle">
            <a:avLst/>
          </a:prstGeom>
          <a:scene3d>
            <a:camera prst="orthographicFront">
              <a:rot lat="0" lon="0" rev="5400000"/>
            </a:camera>
            <a:lightRig rig="threePt" dir="t"/>
          </a:scene3d>
        </p:spPr>
        <p:style>
          <a:lnRef idx="1">
            <a:schemeClr val="accent2"/>
          </a:lnRef>
          <a:fillRef idx="3">
            <a:schemeClr val="accent2"/>
          </a:fillRef>
          <a:effectRef idx="2">
            <a:schemeClr val="accent2"/>
          </a:effectRef>
          <a:fontRef idx="minor">
            <a:schemeClr val="lt1"/>
          </a:fontRef>
        </p:style>
        <p:txBody>
          <a:bodyPr rtlCol="0" anchor="ctr"/>
          <a:lstStyle/>
          <a:p>
            <a:pPr algn="ctr"/>
            <a:endParaRPr lang="sv-SE" dirty="0">
              <a:solidFill>
                <a:prstClr val="white"/>
              </a:solidFill>
            </a:endParaRPr>
          </a:p>
        </p:txBody>
      </p:sp>
      <p:sp>
        <p:nvSpPr>
          <p:cNvPr id="28" name="textruta 27"/>
          <p:cNvSpPr txBox="1"/>
          <p:nvPr/>
        </p:nvSpPr>
        <p:spPr>
          <a:xfrm>
            <a:off x="6660232" y="1063769"/>
            <a:ext cx="2304256" cy="1785104"/>
          </a:xfrm>
          <a:prstGeom prst="rect">
            <a:avLst/>
          </a:prstGeom>
          <a:noFill/>
        </p:spPr>
        <p:txBody>
          <a:bodyPr wrap="square" rtlCol="0">
            <a:spAutoFit/>
          </a:bodyPr>
          <a:lstStyle/>
          <a:p>
            <a:r>
              <a:rPr lang="sv-SE" sz="1000" dirty="0">
                <a:solidFill>
                  <a:prstClr val="black"/>
                </a:solidFill>
              </a:rPr>
              <a:t>Det viktiga vid lågt försvarsspel är att göra det trångt för motståndarna och  tvinga dom att spela högriskpassningar. D.v.s. passningar med stor möjlighet för försvarande lag att vinna bollen. Det är också viktigt att ha en hög aggressivitet för att vinna boll eller tvinga motståndaren att spela bakåt eller i sidled . Spelarna skall vara halvvända, alerta och redo att kliva framför och vinna boll</a:t>
            </a:r>
          </a:p>
        </p:txBody>
      </p:sp>
    </p:spTree>
    <p:extLst>
      <p:ext uri="{BB962C8B-B14F-4D97-AF65-F5344CB8AC3E}">
        <p14:creationId xmlns:p14="http://schemas.microsoft.com/office/powerpoint/2010/main" val="26884463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360" y="1124743"/>
            <a:ext cx="5962650" cy="3724275"/>
          </a:xfrm>
          <a:prstGeom prst="rect">
            <a:avLst/>
          </a:prstGeom>
        </p:spPr>
      </p:pic>
      <p:sp>
        <p:nvSpPr>
          <p:cNvPr id="3" name="textruta 2"/>
          <p:cNvSpPr txBox="1"/>
          <p:nvPr/>
        </p:nvSpPr>
        <p:spPr>
          <a:xfrm>
            <a:off x="249360" y="586024"/>
            <a:ext cx="3818584" cy="307777"/>
          </a:xfrm>
          <a:prstGeom prst="rect">
            <a:avLst/>
          </a:prstGeom>
          <a:noFill/>
        </p:spPr>
        <p:txBody>
          <a:bodyPr wrap="square" rtlCol="0">
            <a:spAutoFit/>
          </a:bodyPr>
          <a:lstStyle/>
          <a:p>
            <a:r>
              <a:rPr lang="sv-SE" sz="1400" dirty="0">
                <a:solidFill>
                  <a:prstClr val="black"/>
                </a:solidFill>
              </a:rPr>
              <a:t>g) Högt försvarspel </a:t>
            </a:r>
          </a:p>
        </p:txBody>
      </p:sp>
      <p:sp>
        <p:nvSpPr>
          <p:cNvPr id="4" name="4-udd 3"/>
          <p:cNvSpPr/>
          <p:nvPr/>
        </p:nvSpPr>
        <p:spPr>
          <a:xfrm>
            <a:off x="2248662" y="1345704"/>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5" name="4-udd 4"/>
          <p:cNvSpPr/>
          <p:nvPr/>
        </p:nvSpPr>
        <p:spPr>
          <a:xfrm>
            <a:off x="3067996" y="2270225"/>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6" name="4-udd 5"/>
          <p:cNvSpPr/>
          <p:nvPr/>
        </p:nvSpPr>
        <p:spPr>
          <a:xfrm>
            <a:off x="1691680" y="3587244"/>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7" name="4-udd 6"/>
          <p:cNvSpPr/>
          <p:nvPr/>
        </p:nvSpPr>
        <p:spPr>
          <a:xfrm>
            <a:off x="1642854" y="4365104"/>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8" name="4-udd 7"/>
          <p:cNvSpPr/>
          <p:nvPr/>
        </p:nvSpPr>
        <p:spPr>
          <a:xfrm>
            <a:off x="4350336" y="2571961"/>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9" name="4-udd 8"/>
          <p:cNvSpPr/>
          <p:nvPr/>
        </p:nvSpPr>
        <p:spPr>
          <a:xfrm>
            <a:off x="3977934" y="4365104"/>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0" name="4-udd 9"/>
          <p:cNvSpPr/>
          <p:nvPr/>
        </p:nvSpPr>
        <p:spPr>
          <a:xfrm>
            <a:off x="4067944" y="1348668"/>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1" name="4-udd 10"/>
          <p:cNvSpPr/>
          <p:nvPr/>
        </p:nvSpPr>
        <p:spPr>
          <a:xfrm>
            <a:off x="3113001" y="3461392"/>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2" name="4-udd 11"/>
          <p:cNvSpPr/>
          <p:nvPr/>
        </p:nvSpPr>
        <p:spPr>
          <a:xfrm>
            <a:off x="2977986" y="2969885"/>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3" name="Eller 12"/>
          <p:cNvSpPr/>
          <p:nvPr/>
        </p:nvSpPr>
        <p:spPr>
          <a:xfrm>
            <a:off x="1635385" y="2262990"/>
            <a:ext cx="81009" cy="158485"/>
          </a:xfrm>
          <a:prstGeom prst="flowChartOr">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black">
                  <a:lumMod val="85000"/>
                  <a:lumOff val="15000"/>
                </a:prstClr>
              </a:solidFill>
            </a:endParaRPr>
          </a:p>
        </p:txBody>
      </p:sp>
      <p:sp>
        <p:nvSpPr>
          <p:cNvPr id="14" name="Ellips 13"/>
          <p:cNvSpPr/>
          <p:nvPr/>
        </p:nvSpPr>
        <p:spPr>
          <a:xfrm>
            <a:off x="4486365" y="1345704"/>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5" name="Ellips 14"/>
          <p:cNvSpPr/>
          <p:nvPr/>
        </p:nvSpPr>
        <p:spPr>
          <a:xfrm>
            <a:off x="4442917" y="2421475"/>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6" name="Ellips 15"/>
          <p:cNvSpPr/>
          <p:nvPr/>
        </p:nvSpPr>
        <p:spPr>
          <a:xfrm>
            <a:off x="4445425" y="3119075"/>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7" name="Ellips 16"/>
          <p:cNvSpPr/>
          <p:nvPr/>
        </p:nvSpPr>
        <p:spPr>
          <a:xfrm>
            <a:off x="4388053" y="3933056"/>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8" name="Ellips 17"/>
          <p:cNvSpPr/>
          <p:nvPr/>
        </p:nvSpPr>
        <p:spPr>
          <a:xfrm>
            <a:off x="2411760" y="1338040"/>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9" name="Ellips 18"/>
          <p:cNvSpPr/>
          <p:nvPr/>
        </p:nvSpPr>
        <p:spPr>
          <a:xfrm>
            <a:off x="3181418" y="2118974"/>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0" name="Ellips 19"/>
          <p:cNvSpPr/>
          <p:nvPr/>
        </p:nvSpPr>
        <p:spPr>
          <a:xfrm>
            <a:off x="3354336" y="2781960"/>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1" name="Ellips 20"/>
          <p:cNvSpPr/>
          <p:nvPr/>
        </p:nvSpPr>
        <p:spPr>
          <a:xfrm>
            <a:off x="1835696" y="2465521"/>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2" name="Ellips 21"/>
          <p:cNvSpPr/>
          <p:nvPr/>
        </p:nvSpPr>
        <p:spPr>
          <a:xfrm>
            <a:off x="2292870" y="3731260"/>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3" name="Ellips 22"/>
          <p:cNvSpPr/>
          <p:nvPr/>
        </p:nvSpPr>
        <p:spPr>
          <a:xfrm>
            <a:off x="2771800" y="3195592"/>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4" name="4-udd 23"/>
          <p:cNvSpPr/>
          <p:nvPr/>
        </p:nvSpPr>
        <p:spPr>
          <a:xfrm>
            <a:off x="539552" y="2914873"/>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5" name="Ellips 24"/>
          <p:cNvSpPr/>
          <p:nvPr/>
        </p:nvSpPr>
        <p:spPr>
          <a:xfrm>
            <a:off x="5508104" y="2911666"/>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6" name="textruta 25"/>
          <p:cNvSpPr txBox="1"/>
          <p:nvPr/>
        </p:nvSpPr>
        <p:spPr>
          <a:xfrm>
            <a:off x="249360" y="5066020"/>
            <a:ext cx="5834808" cy="1169551"/>
          </a:xfrm>
          <a:prstGeom prst="rect">
            <a:avLst/>
          </a:prstGeom>
          <a:noFill/>
        </p:spPr>
        <p:txBody>
          <a:bodyPr wrap="square" rtlCol="0">
            <a:spAutoFit/>
          </a:bodyPr>
          <a:lstStyle/>
          <a:p>
            <a:r>
              <a:rPr lang="sv-SE" sz="1400" dirty="0">
                <a:solidFill>
                  <a:prstClr val="black"/>
                </a:solidFill>
              </a:rPr>
              <a:t>Nyckelord är </a:t>
            </a:r>
            <a:r>
              <a:rPr lang="sv-SE" sz="1400" i="1" dirty="0">
                <a:solidFill>
                  <a:prstClr val="black"/>
                </a:solidFill>
              </a:rPr>
              <a:t>aggressivitet och att flytta gemensamt</a:t>
            </a:r>
            <a:r>
              <a:rPr lang="sv-SE" sz="1400" dirty="0">
                <a:solidFill>
                  <a:prstClr val="black"/>
                </a:solidFill>
              </a:rPr>
              <a:t>. Så fort bollen rullas ut sätter forward närmast press på bollhållaren och när det görs flyttar mittfältarna fram sina positioner, även backlinjen flyttar fram dock mer avvaktande ifall den långa bollen kan slås, då måste hela backlinjen falla ner, skulle passning gå bakåt eller i sidled så forsätter linjen framåt</a:t>
            </a:r>
            <a:endParaRPr lang="sv-SE" sz="1400" i="1" dirty="0">
              <a:solidFill>
                <a:prstClr val="black"/>
              </a:solidFill>
            </a:endParaRPr>
          </a:p>
        </p:txBody>
      </p:sp>
      <p:sp>
        <p:nvSpPr>
          <p:cNvPr id="27" name="Likbent triangel 26"/>
          <p:cNvSpPr/>
          <p:nvPr/>
        </p:nvSpPr>
        <p:spPr>
          <a:xfrm>
            <a:off x="6476700" y="1052735"/>
            <a:ext cx="72008" cy="144016"/>
          </a:xfrm>
          <a:prstGeom prst="triangle">
            <a:avLst/>
          </a:prstGeom>
          <a:scene3d>
            <a:camera prst="orthographicFront">
              <a:rot lat="0" lon="0" rev="5400000"/>
            </a:camera>
            <a:lightRig rig="threePt" dir="t"/>
          </a:scene3d>
        </p:spPr>
        <p:style>
          <a:lnRef idx="1">
            <a:schemeClr val="accent2"/>
          </a:lnRef>
          <a:fillRef idx="3">
            <a:schemeClr val="accent2"/>
          </a:fillRef>
          <a:effectRef idx="2">
            <a:schemeClr val="accent2"/>
          </a:effectRef>
          <a:fontRef idx="minor">
            <a:schemeClr val="lt1"/>
          </a:fontRef>
        </p:style>
        <p:txBody>
          <a:bodyPr rtlCol="0" anchor="ctr"/>
          <a:lstStyle/>
          <a:p>
            <a:pPr algn="ctr"/>
            <a:endParaRPr lang="sv-SE" dirty="0">
              <a:solidFill>
                <a:prstClr val="white"/>
              </a:solidFill>
            </a:endParaRPr>
          </a:p>
        </p:txBody>
      </p:sp>
      <p:sp>
        <p:nvSpPr>
          <p:cNvPr id="28" name="textruta 27"/>
          <p:cNvSpPr txBox="1"/>
          <p:nvPr/>
        </p:nvSpPr>
        <p:spPr>
          <a:xfrm>
            <a:off x="6660232" y="1063769"/>
            <a:ext cx="2304256" cy="2400657"/>
          </a:xfrm>
          <a:prstGeom prst="rect">
            <a:avLst/>
          </a:prstGeom>
          <a:noFill/>
        </p:spPr>
        <p:txBody>
          <a:bodyPr wrap="square" rtlCol="0">
            <a:spAutoFit/>
          </a:bodyPr>
          <a:lstStyle/>
          <a:p>
            <a:r>
              <a:rPr lang="sv-SE" sz="1000" dirty="0">
                <a:solidFill>
                  <a:prstClr val="black"/>
                </a:solidFill>
              </a:rPr>
              <a:t>Det viktiga vid högt försvarsspel  är att det sker gemensamt så att inte det blir för stora avstånd mellan lagdelarna. Backlinjen bör alltid vara redo att flytta ner linjen gemensamt innan den långa passningen slås. På bilden pressar forwarden inifrån och ut mot deras vänsterkant vilket gör att bortre forward kan flytta ner och in lite men fortfarande flytta fram om bollen skulle komma dit. Bortre mittfältare kan också flytta fram och in lite då forward skär av den ytan. Spelarna närmast som bollhållare har som kort alternativ kan kliva upp i ryggen .</a:t>
            </a:r>
          </a:p>
        </p:txBody>
      </p:sp>
      <p:cxnSp>
        <p:nvCxnSpPr>
          <p:cNvPr id="30" name="Rak pil 29"/>
          <p:cNvCxnSpPr/>
          <p:nvPr/>
        </p:nvCxnSpPr>
        <p:spPr>
          <a:xfrm flipH="1" flipV="1">
            <a:off x="4347764" y="2190982"/>
            <a:ext cx="97661" cy="223259"/>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2" name="Rak pil 31"/>
          <p:cNvCxnSpPr/>
          <p:nvPr/>
        </p:nvCxnSpPr>
        <p:spPr>
          <a:xfrm flipV="1">
            <a:off x="4535435" y="2853968"/>
            <a:ext cx="108573" cy="259934"/>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5" name="Rak pil 34"/>
          <p:cNvCxnSpPr/>
          <p:nvPr/>
        </p:nvCxnSpPr>
        <p:spPr>
          <a:xfrm flipH="1" flipV="1">
            <a:off x="4433059" y="2853969"/>
            <a:ext cx="45004" cy="187924"/>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8" name="Rak pil 37"/>
          <p:cNvCxnSpPr/>
          <p:nvPr/>
        </p:nvCxnSpPr>
        <p:spPr>
          <a:xfrm flipH="1">
            <a:off x="4157954" y="1410048"/>
            <a:ext cx="284963" cy="7664"/>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0" name="Rak pil 39"/>
          <p:cNvCxnSpPr/>
          <p:nvPr/>
        </p:nvCxnSpPr>
        <p:spPr>
          <a:xfrm flipH="1">
            <a:off x="5220072" y="2983674"/>
            <a:ext cx="288032" cy="3207"/>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96338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360" y="1124743"/>
            <a:ext cx="5962650" cy="3724275"/>
          </a:xfrm>
          <a:prstGeom prst="rect">
            <a:avLst/>
          </a:prstGeom>
        </p:spPr>
      </p:pic>
      <p:sp>
        <p:nvSpPr>
          <p:cNvPr id="3" name="textruta 2"/>
          <p:cNvSpPr txBox="1"/>
          <p:nvPr/>
        </p:nvSpPr>
        <p:spPr>
          <a:xfrm>
            <a:off x="249360" y="586024"/>
            <a:ext cx="4282010" cy="307777"/>
          </a:xfrm>
          <a:prstGeom prst="rect">
            <a:avLst/>
          </a:prstGeom>
          <a:noFill/>
        </p:spPr>
        <p:txBody>
          <a:bodyPr wrap="square" rtlCol="0">
            <a:spAutoFit/>
          </a:bodyPr>
          <a:lstStyle/>
          <a:p>
            <a:r>
              <a:rPr lang="sv-SE" sz="1400" dirty="0">
                <a:solidFill>
                  <a:prstClr val="black"/>
                </a:solidFill>
              </a:rPr>
              <a:t>h) Fördröja spelet och ner på försvarssida</a:t>
            </a:r>
          </a:p>
        </p:txBody>
      </p:sp>
      <p:sp>
        <p:nvSpPr>
          <p:cNvPr id="4" name="4-udd 3"/>
          <p:cNvSpPr/>
          <p:nvPr/>
        </p:nvSpPr>
        <p:spPr>
          <a:xfrm>
            <a:off x="2248662" y="1345704"/>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5" name="4-udd 4"/>
          <p:cNvSpPr/>
          <p:nvPr/>
        </p:nvSpPr>
        <p:spPr>
          <a:xfrm>
            <a:off x="3067996" y="2270225"/>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6" name="4-udd 5"/>
          <p:cNvSpPr/>
          <p:nvPr/>
        </p:nvSpPr>
        <p:spPr>
          <a:xfrm>
            <a:off x="1691680" y="3587244"/>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7" name="4-udd 6"/>
          <p:cNvSpPr/>
          <p:nvPr/>
        </p:nvSpPr>
        <p:spPr>
          <a:xfrm>
            <a:off x="1642854" y="4365104"/>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8" name="4-udd 7"/>
          <p:cNvSpPr/>
          <p:nvPr/>
        </p:nvSpPr>
        <p:spPr>
          <a:xfrm>
            <a:off x="1605926" y="2313881"/>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9" name="4-udd 8"/>
          <p:cNvSpPr/>
          <p:nvPr/>
        </p:nvSpPr>
        <p:spPr>
          <a:xfrm>
            <a:off x="3977934" y="4365104"/>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0" name="4-udd 9"/>
          <p:cNvSpPr/>
          <p:nvPr/>
        </p:nvSpPr>
        <p:spPr>
          <a:xfrm>
            <a:off x="4067944" y="1348668"/>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1" name="4-udd 10"/>
          <p:cNvSpPr/>
          <p:nvPr/>
        </p:nvSpPr>
        <p:spPr>
          <a:xfrm>
            <a:off x="3113001" y="3461392"/>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2" name="4-udd 11"/>
          <p:cNvSpPr/>
          <p:nvPr/>
        </p:nvSpPr>
        <p:spPr>
          <a:xfrm>
            <a:off x="2977986" y="2969885"/>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3" name="Eller 12"/>
          <p:cNvSpPr/>
          <p:nvPr/>
        </p:nvSpPr>
        <p:spPr>
          <a:xfrm>
            <a:off x="3896925" y="2104505"/>
            <a:ext cx="81009" cy="158485"/>
          </a:xfrm>
          <a:prstGeom prst="flowChartOr">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black">
                  <a:lumMod val="85000"/>
                  <a:lumOff val="15000"/>
                </a:prstClr>
              </a:solidFill>
            </a:endParaRPr>
          </a:p>
        </p:txBody>
      </p:sp>
      <p:sp>
        <p:nvSpPr>
          <p:cNvPr id="14" name="Ellips 13"/>
          <p:cNvSpPr/>
          <p:nvPr/>
        </p:nvSpPr>
        <p:spPr>
          <a:xfrm>
            <a:off x="4486365" y="1345704"/>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5" name="Ellips 14"/>
          <p:cNvSpPr/>
          <p:nvPr/>
        </p:nvSpPr>
        <p:spPr>
          <a:xfrm>
            <a:off x="4049257" y="2377194"/>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6" name="Ellips 15"/>
          <p:cNvSpPr/>
          <p:nvPr/>
        </p:nvSpPr>
        <p:spPr>
          <a:xfrm>
            <a:off x="3821864" y="3119075"/>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7" name="Ellips 16"/>
          <p:cNvSpPr/>
          <p:nvPr/>
        </p:nvSpPr>
        <p:spPr>
          <a:xfrm>
            <a:off x="3406703" y="3933056"/>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8" name="Ellips 17"/>
          <p:cNvSpPr/>
          <p:nvPr/>
        </p:nvSpPr>
        <p:spPr>
          <a:xfrm>
            <a:off x="2411760" y="1338040"/>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9" name="Ellips 18"/>
          <p:cNvSpPr/>
          <p:nvPr/>
        </p:nvSpPr>
        <p:spPr>
          <a:xfrm>
            <a:off x="2971453" y="2097857"/>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0" name="Ellips 19"/>
          <p:cNvSpPr/>
          <p:nvPr/>
        </p:nvSpPr>
        <p:spPr>
          <a:xfrm>
            <a:off x="2913181" y="2657272"/>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1" name="Ellips 20"/>
          <p:cNvSpPr/>
          <p:nvPr/>
        </p:nvSpPr>
        <p:spPr>
          <a:xfrm>
            <a:off x="1835696" y="2465521"/>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2" name="Ellips 21"/>
          <p:cNvSpPr/>
          <p:nvPr/>
        </p:nvSpPr>
        <p:spPr>
          <a:xfrm>
            <a:off x="2292870" y="3731260"/>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3" name="Ellips 22"/>
          <p:cNvSpPr/>
          <p:nvPr/>
        </p:nvSpPr>
        <p:spPr>
          <a:xfrm>
            <a:off x="2771800" y="3195592"/>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4" name="4-udd 23"/>
          <p:cNvSpPr/>
          <p:nvPr/>
        </p:nvSpPr>
        <p:spPr>
          <a:xfrm>
            <a:off x="539552" y="2914873"/>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5" name="Ellips 24"/>
          <p:cNvSpPr/>
          <p:nvPr/>
        </p:nvSpPr>
        <p:spPr>
          <a:xfrm>
            <a:off x="5598114" y="2839657"/>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1" name="Frihandsfigur 30"/>
          <p:cNvSpPr/>
          <p:nvPr/>
        </p:nvSpPr>
        <p:spPr>
          <a:xfrm>
            <a:off x="4157954" y="2490665"/>
            <a:ext cx="320040" cy="124717"/>
          </a:xfrm>
          <a:custGeom>
            <a:avLst/>
            <a:gdLst>
              <a:gd name="connsiteX0" fmla="*/ 0 w 320040"/>
              <a:gd name="connsiteY0" fmla="*/ 0 h 124717"/>
              <a:gd name="connsiteX1" fmla="*/ 73152 w 320040"/>
              <a:gd name="connsiteY1" fmla="*/ 109728 h 124717"/>
              <a:gd name="connsiteX2" fmla="*/ 237744 w 320040"/>
              <a:gd name="connsiteY2" fmla="*/ 118872 h 124717"/>
              <a:gd name="connsiteX3" fmla="*/ 320040 w 320040"/>
              <a:gd name="connsiteY3" fmla="*/ 64008 h 124717"/>
            </a:gdLst>
            <a:ahLst/>
            <a:cxnLst>
              <a:cxn ang="0">
                <a:pos x="connsiteX0" y="connsiteY0"/>
              </a:cxn>
              <a:cxn ang="0">
                <a:pos x="connsiteX1" y="connsiteY1"/>
              </a:cxn>
              <a:cxn ang="0">
                <a:pos x="connsiteX2" y="connsiteY2"/>
              </a:cxn>
              <a:cxn ang="0">
                <a:pos x="connsiteX3" y="connsiteY3"/>
              </a:cxn>
            </a:cxnLst>
            <a:rect l="l" t="t" r="r" b="b"/>
            <a:pathLst>
              <a:path w="320040" h="124717">
                <a:moveTo>
                  <a:pt x="0" y="0"/>
                </a:moveTo>
                <a:cubicBezTo>
                  <a:pt x="16764" y="44958"/>
                  <a:pt x="33528" y="89916"/>
                  <a:pt x="73152" y="109728"/>
                </a:cubicBezTo>
                <a:cubicBezTo>
                  <a:pt x="112776" y="129540"/>
                  <a:pt x="196596" y="126492"/>
                  <a:pt x="237744" y="118872"/>
                </a:cubicBezTo>
                <a:cubicBezTo>
                  <a:pt x="278892" y="111252"/>
                  <a:pt x="299466" y="87630"/>
                  <a:pt x="320040" y="64008"/>
                </a:cubicBezTo>
              </a:path>
            </a:pathLst>
          </a:custGeom>
          <a:noFill/>
          <a:ln w="12700">
            <a:solidFill>
              <a:schemeClr val="tx1"/>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cxnSp>
        <p:nvCxnSpPr>
          <p:cNvPr id="33" name="Rak pil 32"/>
          <p:cNvCxnSpPr/>
          <p:nvPr/>
        </p:nvCxnSpPr>
        <p:spPr>
          <a:xfrm>
            <a:off x="4022939" y="2183747"/>
            <a:ext cx="174157" cy="5812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Rak pil 34"/>
          <p:cNvCxnSpPr/>
          <p:nvPr/>
        </p:nvCxnSpPr>
        <p:spPr>
          <a:xfrm>
            <a:off x="4576375" y="1492684"/>
            <a:ext cx="139641" cy="280132"/>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7" name="Rak pil 36"/>
          <p:cNvCxnSpPr/>
          <p:nvPr/>
        </p:nvCxnSpPr>
        <p:spPr>
          <a:xfrm flipV="1">
            <a:off x="3977934" y="3058889"/>
            <a:ext cx="500060" cy="136703"/>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9" name="Rak pil 38"/>
          <p:cNvCxnSpPr/>
          <p:nvPr/>
        </p:nvCxnSpPr>
        <p:spPr>
          <a:xfrm flipV="1">
            <a:off x="3496713" y="3731260"/>
            <a:ext cx="931271" cy="273804"/>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0" name="textruta 39"/>
          <p:cNvSpPr txBox="1"/>
          <p:nvPr/>
        </p:nvSpPr>
        <p:spPr>
          <a:xfrm>
            <a:off x="249360" y="5066020"/>
            <a:ext cx="5834808" cy="1384995"/>
          </a:xfrm>
          <a:prstGeom prst="rect">
            <a:avLst/>
          </a:prstGeom>
          <a:noFill/>
        </p:spPr>
        <p:txBody>
          <a:bodyPr wrap="square" rtlCol="0">
            <a:spAutoFit/>
          </a:bodyPr>
          <a:lstStyle/>
          <a:p>
            <a:r>
              <a:rPr lang="sv-SE" sz="1400" dirty="0">
                <a:solidFill>
                  <a:prstClr val="black"/>
                </a:solidFill>
              </a:rPr>
              <a:t>Nyckelord är </a:t>
            </a:r>
            <a:r>
              <a:rPr lang="sv-SE" sz="1400" i="1" dirty="0">
                <a:solidFill>
                  <a:prstClr val="black"/>
                </a:solidFill>
              </a:rPr>
              <a:t>öppna upp </a:t>
            </a:r>
            <a:r>
              <a:rPr lang="sv-SE" sz="1400" dirty="0">
                <a:solidFill>
                  <a:prstClr val="black"/>
                </a:solidFill>
              </a:rPr>
              <a:t>och </a:t>
            </a:r>
            <a:r>
              <a:rPr lang="sv-SE" sz="1400" i="1" dirty="0">
                <a:solidFill>
                  <a:prstClr val="black"/>
                </a:solidFill>
              </a:rPr>
              <a:t>bjuda ut </a:t>
            </a:r>
            <a:r>
              <a:rPr lang="sv-SE" sz="1400" dirty="0">
                <a:solidFill>
                  <a:prstClr val="black"/>
                </a:solidFill>
              </a:rPr>
              <a:t>yta, finta attack men inte sälja sig eller ta för stor risk med att försöka ta bollen </a:t>
            </a:r>
            <a:r>
              <a:rPr lang="sv-SE" sz="1400" i="1" dirty="0">
                <a:solidFill>
                  <a:prstClr val="black"/>
                </a:solidFill>
              </a:rPr>
              <a:t>tills övriga är på plats. </a:t>
            </a:r>
            <a:r>
              <a:rPr lang="sv-SE" sz="1400" dirty="0">
                <a:solidFill>
                  <a:prstClr val="black"/>
                </a:solidFill>
              </a:rPr>
              <a:t>Den individuella kroppsställningen bör i detta tillfälle vara mot motståndaren och fötterna mot eget mål. Övriga bör springa i maxfart ner till sina positioner eller på rätt sida om bollen dvs ner i normala utgångspositioner på forwardslinjen,  backlinjen och mittfält ner bakom bollen</a:t>
            </a:r>
            <a:endParaRPr lang="sv-SE" sz="1400" i="1" dirty="0">
              <a:solidFill>
                <a:prstClr val="black"/>
              </a:solidFill>
            </a:endParaRPr>
          </a:p>
        </p:txBody>
      </p:sp>
      <p:cxnSp>
        <p:nvCxnSpPr>
          <p:cNvPr id="42" name="Rak pil 41"/>
          <p:cNvCxnSpPr/>
          <p:nvPr/>
        </p:nvCxnSpPr>
        <p:spPr>
          <a:xfrm flipV="1">
            <a:off x="3158006" y="2097857"/>
            <a:ext cx="477890" cy="72008"/>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4" name="Rak pil 43"/>
          <p:cNvCxnSpPr/>
          <p:nvPr/>
        </p:nvCxnSpPr>
        <p:spPr>
          <a:xfrm>
            <a:off x="3067996" y="2729280"/>
            <a:ext cx="567900"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6" name="Rak pil 45"/>
          <p:cNvCxnSpPr/>
          <p:nvPr/>
        </p:nvCxnSpPr>
        <p:spPr>
          <a:xfrm flipV="1">
            <a:off x="2913181" y="3263091"/>
            <a:ext cx="483770" cy="4509"/>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8" name="Rak pil 47"/>
          <p:cNvCxnSpPr/>
          <p:nvPr/>
        </p:nvCxnSpPr>
        <p:spPr>
          <a:xfrm>
            <a:off x="2501770" y="1420676"/>
            <a:ext cx="653296" cy="212074"/>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9" name="Likbent triangel 48"/>
          <p:cNvSpPr/>
          <p:nvPr/>
        </p:nvSpPr>
        <p:spPr>
          <a:xfrm>
            <a:off x="6476700" y="1052735"/>
            <a:ext cx="72008" cy="144016"/>
          </a:xfrm>
          <a:prstGeom prst="triangle">
            <a:avLst/>
          </a:prstGeom>
          <a:scene3d>
            <a:camera prst="orthographicFront">
              <a:rot lat="0" lon="0" rev="5400000"/>
            </a:camera>
            <a:lightRig rig="threePt" dir="t"/>
          </a:scene3d>
        </p:spPr>
        <p:style>
          <a:lnRef idx="1">
            <a:schemeClr val="accent2"/>
          </a:lnRef>
          <a:fillRef idx="3">
            <a:schemeClr val="accent2"/>
          </a:fillRef>
          <a:effectRef idx="2">
            <a:schemeClr val="accent2"/>
          </a:effectRef>
          <a:fontRef idx="minor">
            <a:schemeClr val="lt1"/>
          </a:fontRef>
        </p:style>
        <p:txBody>
          <a:bodyPr rtlCol="0" anchor="ctr"/>
          <a:lstStyle/>
          <a:p>
            <a:pPr algn="ctr"/>
            <a:endParaRPr lang="sv-SE" dirty="0">
              <a:solidFill>
                <a:prstClr val="white"/>
              </a:solidFill>
            </a:endParaRPr>
          </a:p>
        </p:txBody>
      </p:sp>
      <p:sp>
        <p:nvSpPr>
          <p:cNvPr id="50" name="textruta 49"/>
          <p:cNvSpPr txBox="1"/>
          <p:nvPr/>
        </p:nvSpPr>
        <p:spPr>
          <a:xfrm>
            <a:off x="6660232" y="1063769"/>
            <a:ext cx="2304256" cy="1631216"/>
          </a:xfrm>
          <a:prstGeom prst="rect">
            <a:avLst/>
          </a:prstGeom>
          <a:noFill/>
        </p:spPr>
        <p:txBody>
          <a:bodyPr wrap="square" rtlCol="0">
            <a:spAutoFit/>
          </a:bodyPr>
          <a:lstStyle/>
          <a:p>
            <a:r>
              <a:rPr lang="sv-SE" sz="1000" dirty="0">
                <a:solidFill>
                  <a:prstClr val="black"/>
                </a:solidFill>
              </a:rPr>
              <a:t>Fördröjer inte spelaren närmast boll och stötbryter så kan anfallaren i detta fall få ett friläge, därför är fördröjningen extra viktig. Viktigt är att spelarna som kommer på plats pratar med den närmaste försvararen så att denne vet att </a:t>
            </a:r>
            <a:r>
              <a:rPr lang="sv-SE" sz="1000" i="1" dirty="0">
                <a:solidFill>
                  <a:prstClr val="black"/>
                </a:solidFill>
              </a:rPr>
              <a:t>faran</a:t>
            </a:r>
            <a:r>
              <a:rPr lang="sv-SE" sz="1000" dirty="0">
                <a:solidFill>
                  <a:prstClr val="black"/>
                </a:solidFill>
              </a:rPr>
              <a:t> är över. Tänk på i 1 mot 1 låg tyngdpunkt, bred fotställning, ut med armarna och gör dig stor, blick på boll och kropp om vartannat</a:t>
            </a:r>
          </a:p>
        </p:txBody>
      </p:sp>
      <p:cxnSp>
        <p:nvCxnSpPr>
          <p:cNvPr id="52" name="Rak pil 51"/>
          <p:cNvCxnSpPr/>
          <p:nvPr/>
        </p:nvCxnSpPr>
        <p:spPr>
          <a:xfrm>
            <a:off x="1925706" y="2609537"/>
            <a:ext cx="702078" cy="23012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4" name="Rak pil 53"/>
          <p:cNvCxnSpPr/>
          <p:nvPr/>
        </p:nvCxnSpPr>
        <p:spPr>
          <a:xfrm flipV="1">
            <a:off x="2456765" y="3731260"/>
            <a:ext cx="709999" cy="72008"/>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82629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360" y="1124743"/>
            <a:ext cx="5962650" cy="3724275"/>
          </a:xfrm>
          <a:prstGeom prst="rect">
            <a:avLst/>
          </a:prstGeom>
        </p:spPr>
      </p:pic>
      <p:sp>
        <p:nvSpPr>
          <p:cNvPr id="3" name="4-udd 2"/>
          <p:cNvSpPr/>
          <p:nvPr/>
        </p:nvSpPr>
        <p:spPr>
          <a:xfrm>
            <a:off x="2248662" y="1345704"/>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4" name="4-udd 3"/>
          <p:cNvSpPr/>
          <p:nvPr/>
        </p:nvSpPr>
        <p:spPr>
          <a:xfrm>
            <a:off x="3067996" y="2270225"/>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5" name="4-udd 4"/>
          <p:cNvSpPr/>
          <p:nvPr/>
        </p:nvSpPr>
        <p:spPr>
          <a:xfrm>
            <a:off x="1691680" y="3587244"/>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6" name="4-udd 5"/>
          <p:cNvSpPr/>
          <p:nvPr/>
        </p:nvSpPr>
        <p:spPr>
          <a:xfrm>
            <a:off x="1642854" y="4365104"/>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7" name="4-udd 6"/>
          <p:cNvSpPr/>
          <p:nvPr/>
        </p:nvSpPr>
        <p:spPr>
          <a:xfrm>
            <a:off x="3977934" y="2709952"/>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8" name="4-udd 7"/>
          <p:cNvSpPr/>
          <p:nvPr/>
        </p:nvSpPr>
        <p:spPr>
          <a:xfrm>
            <a:off x="3977934" y="4365104"/>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9" name="4-udd 8"/>
          <p:cNvSpPr/>
          <p:nvPr/>
        </p:nvSpPr>
        <p:spPr>
          <a:xfrm>
            <a:off x="4067944" y="1348668"/>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0" name="4-udd 9"/>
          <p:cNvSpPr/>
          <p:nvPr/>
        </p:nvSpPr>
        <p:spPr>
          <a:xfrm>
            <a:off x="3113001" y="3461392"/>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1" name="4-udd 10"/>
          <p:cNvSpPr/>
          <p:nvPr/>
        </p:nvSpPr>
        <p:spPr>
          <a:xfrm>
            <a:off x="2977986" y="2969885"/>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2" name="Eller 11"/>
          <p:cNvSpPr/>
          <p:nvPr/>
        </p:nvSpPr>
        <p:spPr>
          <a:xfrm>
            <a:off x="1585776" y="2104505"/>
            <a:ext cx="81009" cy="158485"/>
          </a:xfrm>
          <a:prstGeom prst="flowChartOr">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black">
                  <a:lumMod val="85000"/>
                  <a:lumOff val="15000"/>
                </a:prstClr>
              </a:solidFill>
            </a:endParaRPr>
          </a:p>
        </p:txBody>
      </p:sp>
      <p:sp>
        <p:nvSpPr>
          <p:cNvPr id="13" name="Ellips 12"/>
          <p:cNvSpPr/>
          <p:nvPr/>
        </p:nvSpPr>
        <p:spPr>
          <a:xfrm>
            <a:off x="3563888" y="1417712"/>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4" name="Ellips 13"/>
          <p:cNvSpPr/>
          <p:nvPr/>
        </p:nvSpPr>
        <p:spPr>
          <a:xfrm>
            <a:off x="3885427" y="2354108"/>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5" name="Ellips 14"/>
          <p:cNvSpPr/>
          <p:nvPr/>
        </p:nvSpPr>
        <p:spPr>
          <a:xfrm>
            <a:off x="3795417" y="3317376"/>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6" name="Ellips 15"/>
          <p:cNvSpPr/>
          <p:nvPr/>
        </p:nvSpPr>
        <p:spPr>
          <a:xfrm>
            <a:off x="2977986" y="4365104"/>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7" name="Ellips 16"/>
          <p:cNvSpPr/>
          <p:nvPr/>
        </p:nvSpPr>
        <p:spPr>
          <a:xfrm>
            <a:off x="1904447" y="1628800"/>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8" name="Ellips 17"/>
          <p:cNvSpPr/>
          <p:nvPr/>
        </p:nvSpPr>
        <p:spPr>
          <a:xfrm>
            <a:off x="2483768" y="1844824"/>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9" name="Ellips 18"/>
          <p:cNvSpPr/>
          <p:nvPr/>
        </p:nvSpPr>
        <p:spPr>
          <a:xfrm>
            <a:off x="3119918" y="3105797"/>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0" name="Ellips 19"/>
          <p:cNvSpPr/>
          <p:nvPr/>
        </p:nvSpPr>
        <p:spPr>
          <a:xfrm>
            <a:off x="1835696" y="2465521"/>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1" name="Ellips 20"/>
          <p:cNvSpPr/>
          <p:nvPr/>
        </p:nvSpPr>
        <p:spPr>
          <a:xfrm>
            <a:off x="2292870" y="3731260"/>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2" name="Ellips 21"/>
          <p:cNvSpPr/>
          <p:nvPr/>
        </p:nvSpPr>
        <p:spPr>
          <a:xfrm>
            <a:off x="2465933" y="2853968"/>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3" name="4-udd 22"/>
          <p:cNvSpPr/>
          <p:nvPr/>
        </p:nvSpPr>
        <p:spPr>
          <a:xfrm>
            <a:off x="539552" y="2914873"/>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4" name="Ellips 23"/>
          <p:cNvSpPr/>
          <p:nvPr/>
        </p:nvSpPr>
        <p:spPr>
          <a:xfrm>
            <a:off x="5508104" y="2911666"/>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0" name="textruta 29"/>
          <p:cNvSpPr txBox="1"/>
          <p:nvPr/>
        </p:nvSpPr>
        <p:spPr>
          <a:xfrm>
            <a:off x="249360" y="586024"/>
            <a:ext cx="4282010" cy="307777"/>
          </a:xfrm>
          <a:prstGeom prst="rect">
            <a:avLst/>
          </a:prstGeom>
          <a:noFill/>
        </p:spPr>
        <p:txBody>
          <a:bodyPr wrap="square" rtlCol="0">
            <a:spAutoFit/>
          </a:bodyPr>
          <a:lstStyle/>
          <a:p>
            <a:r>
              <a:rPr lang="sv-SE" sz="1400" dirty="0">
                <a:solidFill>
                  <a:prstClr val="black"/>
                </a:solidFill>
              </a:rPr>
              <a:t>I) Omställningar</a:t>
            </a:r>
          </a:p>
        </p:txBody>
      </p:sp>
      <p:cxnSp>
        <p:nvCxnSpPr>
          <p:cNvPr id="32" name="Rak pil 31"/>
          <p:cNvCxnSpPr/>
          <p:nvPr/>
        </p:nvCxnSpPr>
        <p:spPr>
          <a:xfrm>
            <a:off x="1732864" y="2262990"/>
            <a:ext cx="1110944" cy="9111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Rak pil 33"/>
          <p:cNvCxnSpPr/>
          <p:nvPr/>
        </p:nvCxnSpPr>
        <p:spPr>
          <a:xfrm>
            <a:off x="2051720" y="1700808"/>
            <a:ext cx="1178965" cy="216024"/>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6" name="Rak pil 35"/>
          <p:cNvCxnSpPr/>
          <p:nvPr/>
        </p:nvCxnSpPr>
        <p:spPr>
          <a:xfrm>
            <a:off x="2641202" y="1916832"/>
            <a:ext cx="922686" cy="497409"/>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8" name="Rak pil 37"/>
          <p:cNvCxnSpPr/>
          <p:nvPr/>
        </p:nvCxnSpPr>
        <p:spPr>
          <a:xfrm flipV="1">
            <a:off x="3230685" y="2969885"/>
            <a:ext cx="333203" cy="144016"/>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0" name="Rak pil 39"/>
          <p:cNvCxnSpPr/>
          <p:nvPr/>
        </p:nvCxnSpPr>
        <p:spPr>
          <a:xfrm>
            <a:off x="3653898" y="1492684"/>
            <a:ext cx="990110" cy="496156"/>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2" name="Rak pil 41"/>
          <p:cNvCxnSpPr/>
          <p:nvPr/>
        </p:nvCxnSpPr>
        <p:spPr>
          <a:xfrm>
            <a:off x="4022939" y="2465521"/>
            <a:ext cx="621069" cy="244431"/>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4" name="Rak pil 43"/>
          <p:cNvCxnSpPr/>
          <p:nvPr/>
        </p:nvCxnSpPr>
        <p:spPr>
          <a:xfrm>
            <a:off x="3930432" y="3389384"/>
            <a:ext cx="740579"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7" name="Rak pil 46"/>
          <p:cNvCxnSpPr/>
          <p:nvPr/>
        </p:nvCxnSpPr>
        <p:spPr>
          <a:xfrm flipV="1">
            <a:off x="3102545" y="4077072"/>
            <a:ext cx="1541463" cy="36004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9" name="Rak pil 48"/>
          <p:cNvCxnSpPr/>
          <p:nvPr/>
        </p:nvCxnSpPr>
        <p:spPr>
          <a:xfrm flipV="1">
            <a:off x="2465933" y="3731260"/>
            <a:ext cx="737078" cy="72008"/>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1" name="Rak pil 50"/>
          <p:cNvCxnSpPr/>
          <p:nvPr/>
        </p:nvCxnSpPr>
        <p:spPr>
          <a:xfrm>
            <a:off x="2641202" y="2997984"/>
            <a:ext cx="568726" cy="39140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3" name="Rak pil 52"/>
          <p:cNvCxnSpPr/>
          <p:nvPr/>
        </p:nvCxnSpPr>
        <p:spPr>
          <a:xfrm>
            <a:off x="1994457" y="2587736"/>
            <a:ext cx="646745" cy="194224"/>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4" name="textruta 53"/>
          <p:cNvSpPr txBox="1"/>
          <p:nvPr/>
        </p:nvSpPr>
        <p:spPr>
          <a:xfrm>
            <a:off x="249360" y="5066020"/>
            <a:ext cx="5834808" cy="1169551"/>
          </a:xfrm>
          <a:prstGeom prst="rect">
            <a:avLst/>
          </a:prstGeom>
          <a:noFill/>
        </p:spPr>
        <p:txBody>
          <a:bodyPr wrap="square" rtlCol="0">
            <a:spAutoFit/>
          </a:bodyPr>
          <a:lstStyle/>
          <a:p>
            <a:r>
              <a:rPr lang="sv-SE" sz="1400" dirty="0">
                <a:solidFill>
                  <a:prstClr val="black"/>
                </a:solidFill>
              </a:rPr>
              <a:t>Nyckelord är </a:t>
            </a:r>
            <a:r>
              <a:rPr lang="sv-SE" sz="1400" i="1" dirty="0">
                <a:solidFill>
                  <a:prstClr val="black"/>
                </a:solidFill>
              </a:rPr>
              <a:t>snabba defensiva löpningar </a:t>
            </a:r>
            <a:r>
              <a:rPr lang="sv-SE" sz="1400" dirty="0">
                <a:solidFill>
                  <a:prstClr val="black"/>
                </a:solidFill>
              </a:rPr>
              <a:t>ner i position, spelaren närmast till positionen tar löpningen och för det krävs det kommunikation. Det gäller att så snabbt som möjligt bli </a:t>
            </a:r>
            <a:r>
              <a:rPr lang="sv-SE" sz="1400" i="1" dirty="0">
                <a:solidFill>
                  <a:prstClr val="black"/>
                </a:solidFill>
              </a:rPr>
              <a:t>organiserade och centrerade. </a:t>
            </a:r>
            <a:r>
              <a:rPr lang="sv-SE" sz="1400" dirty="0">
                <a:solidFill>
                  <a:prstClr val="black"/>
                </a:solidFill>
              </a:rPr>
              <a:t>Finns det möjlighet till </a:t>
            </a:r>
            <a:r>
              <a:rPr lang="sv-SE" sz="1400" i="1" dirty="0">
                <a:solidFill>
                  <a:prstClr val="black"/>
                </a:solidFill>
              </a:rPr>
              <a:t>direkt återerövring </a:t>
            </a:r>
            <a:r>
              <a:rPr lang="sv-SE" sz="1400" dirty="0">
                <a:solidFill>
                  <a:prstClr val="black"/>
                </a:solidFill>
              </a:rPr>
              <a:t>så skall det göras men då måste hela laget </a:t>
            </a:r>
            <a:r>
              <a:rPr lang="sv-SE" sz="1400" i="1" dirty="0">
                <a:solidFill>
                  <a:prstClr val="black"/>
                </a:solidFill>
              </a:rPr>
              <a:t>reagera och agera</a:t>
            </a:r>
          </a:p>
        </p:txBody>
      </p:sp>
      <p:sp>
        <p:nvSpPr>
          <p:cNvPr id="55" name="Likbent triangel 54"/>
          <p:cNvSpPr/>
          <p:nvPr/>
        </p:nvSpPr>
        <p:spPr>
          <a:xfrm>
            <a:off x="6476700" y="1052735"/>
            <a:ext cx="72008" cy="144016"/>
          </a:xfrm>
          <a:prstGeom prst="triangle">
            <a:avLst/>
          </a:prstGeom>
          <a:scene3d>
            <a:camera prst="orthographicFront">
              <a:rot lat="0" lon="0" rev="5400000"/>
            </a:camera>
            <a:lightRig rig="threePt" dir="t"/>
          </a:scene3d>
        </p:spPr>
        <p:style>
          <a:lnRef idx="1">
            <a:schemeClr val="accent2"/>
          </a:lnRef>
          <a:fillRef idx="3">
            <a:schemeClr val="accent2"/>
          </a:fillRef>
          <a:effectRef idx="2">
            <a:schemeClr val="accent2"/>
          </a:effectRef>
          <a:fontRef idx="minor">
            <a:schemeClr val="lt1"/>
          </a:fontRef>
        </p:style>
        <p:txBody>
          <a:bodyPr rtlCol="0" anchor="ctr"/>
          <a:lstStyle/>
          <a:p>
            <a:pPr algn="ctr"/>
            <a:endParaRPr lang="sv-SE" dirty="0">
              <a:solidFill>
                <a:prstClr val="white"/>
              </a:solidFill>
            </a:endParaRPr>
          </a:p>
        </p:txBody>
      </p:sp>
      <p:sp>
        <p:nvSpPr>
          <p:cNvPr id="57" name="textruta 56"/>
          <p:cNvSpPr txBox="1"/>
          <p:nvPr/>
        </p:nvSpPr>
        <p:spPr>
          <a:xfrm>
            <a:off x="6660232" y="1063769"/>
            <a:ext cx="2304256" cy="1477328"/>
          </a:xfrm>
          <a:prstGeom prst="rect">
            <a:avLst/>
          </a:prstGeom>
          <a:noFill/>
        </p:spPr>
        <p:txBody>
          <a:bodyPr wrap="square" rtlCol="0">
            <a:spAutoFit/>
          </a:bodyPr>
          <a:lstStyle/>
          <a:p>
            <a:r>
              <a:rPr lang="sv-SE" sz="1000" dirty="0">
                <a:solidFill>
                  <a:prstClr val="black"/>
                </a:solidFill>
              </a:rPr>
              <a:t>Så fort bollen förloras skall alla ta sina löpningar ner i till sina positioner förutsatt att inte det finns möjlighet till direkt återerövring. I detta fallet har dessutom motståndaren lyckats spela en passning framåt vilket gör löpningarna än viktigare. Vi vill centrera därför att vi inte vill att de skall spela genom oss utan hellre utanför oss</a:t>
            </a:r>
          </a:p>
        </p:txBody>
      </p:sp>
    </p:spTree>
    <p:extLst>
      <p:ext uri="{BB962C8B-B14F-4D97-AF65-F5344CB8AC3E}">
        <p14:creationId xmlns:p14="http://schemas.microsoft.com/office/powerpoint/2010/main" val="25611724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360" y="1124743"/>
            <a:ext cx="5962650" cy="3724275"/>
          </a:xfrm>
          <a:prstGeom prst="rect">
            <a:avLst/>
          </a:prstGeom>
        </p:spPr>
      </p:pic>
      <p:sp>
        <p:nvSpPr>
          <p:cNvPr id="3" name="4-udd 2"/>
          <p:cNvSpPr/>
          <p:nvPr/>
        </p:nvSpPr>
        <p:spPr>
          <a:xfrm>
            <a:off x="2248662" y="1345704"/>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4" name="4-udd 3"/>
          <p:cNvSpPr/>
          <p:nvPr/>
        </p:nvSpPr>
        <p:spPr>
          <a:xfrm>
            <a:off x="3067996" y="2270225"/>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5" name="4-udd 4"/>
          <p:cNvSpPr/>
          <p:nvPr/>
        </p:nvSpPr>
        <p:spPr>
          <a:xfrm>
            <a:off x="1691680" y="3587244"/>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6" name="4-udd 5"/>
          <p:cNvSpPr/>
          <p:nvPr/>
        </p:nvSpPr>
        <p:spPr>
          <a:xfrm>
            <a:off x="1642854" y="4365104"/>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7" name="4-udd 6"/>
          <p:cNvSpPr/>
          <p:nvPr/>
        </p:nvSpPr>
        <p:spPr>
          <a:xfrm>
            <a:off x="4350336" y="2571961"/>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8" name="4-udd 7"/>
          <p:cNvSpPr/>
          <p:nvPr/>
        </p:nvSpPr>
        <p:spPr>
          <a:xfrm>
            <a:off x="3977934" y="4365104"/>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9" name="4-udd 8"/>
          <p:cNvSpPr/>
          <p:nvPr/>
        </p:nvSpPr>
        <p:spPr>
          <a:xfrm>
            <a:off x="4067944" y="1348668"/>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0" name="4-udd 9"/>
          <p:cNvSpPr/>
          <p:nvPr/>
        </p:nvSpPr>
        <p:spPr>
          <a:xfrm>
            <a:off x="3113001" y="3461392"/>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1" name="4-udd 10"/>
          <p:cNvSpPr/>
          <p:nvPr/>
        </p:nvSpPr>
        <p:spPr>
          <a:xfrm>
            <a:off x="2977986" y="2969885"/>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2" name="Eller 11"/>
          <p:cNvSpPr/>
          <p:nvPr/>
        </p:nvSpPr>
        <p:spPr>
          <a:xfrm>
            <a:off x="1635385" y="2262990"/>
            <a:ext cx="81009" cy="158485"/>
          </a:xfrm>
          <a:prstGeom prst="flowChartOr">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black">
                  <a:lumMod val="85000"/>
                  <a:lumOff val="15000"/>
                </a:prstClr>
              </a:solidFill>
            </a:endParaRPr>
          </a:p>
        </p:txBody>
      </p:sp>
      <p:sp>
        <p:nvSpPr>
          <p:cNvPr id="13" name="Ellips 12"/>
          <p:cNvSpPr/>
          <p:nvPr/>
        </p:nvSpPr>
        <p:spPr>
          <a:xfrm>
            <a:off x="4450515" y="1685876"/>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4" name="Ellips 13"/>
          <p:cNvSpPr/>
          <p:nvPr/>
        </p:nvSpPr>
        <p:spPr>
          <a:xfrm>
            <a:off x="4442917" y="2421475"/>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5" name="Ellips 14"/>
          <p:cNvSpPr/>
          <p:nvPr/>
        </p:nvSpPr>
        <p:spPr>
          <a:xfrm>
            <a:off x="4445425" y="3119075"/>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6" name="Ellips 15"/>
          <p:cNvSpPr/>
          <p:nvPr/>
        </p:nvSpPr>
        <p:spPr>
          <a:xfrm>
            <a:off x="4442917" y="3995912"/>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7" name="Ellips 16"/>
          <p:cNvSpPr/>
          <p:nvPr/>
        </p:nvSpPr>
        <p:spPr>
          <a:xfrm>
            <a:off x="3109328" y="1772816"/>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8" name="Ellips 17"/>
          <p:cNvSpPr/>
          <p:nvPr/>
        </p:nvSpPr>
        <p:spPr>
          <a:xfrm>
            <a:off x="3329862" y="2493483"/>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9" name="Ellips 18"/>
          <p:cNvSpPr/>
          <p:nvPr/>
        </p:nvSpPr>
        <p:spPr>
          <a:xfrm>
            <a:off x="3707904" y="2889773"/>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0" name="Ellips 19"/>
          <p:cNvSpPr/>
          <p:nvPr/>
        </p:nvSpPr>
        <p:spPr>
          <a:xfrm>
            <a:off x="2338672" y="2767650"/>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1" name="Ellips 20"/>
          <p:cNvSpPr/>
          <p:nvPr/>
        </p:nvSpPr>
        <p:spPr>
          <a:xfrm>
            <a:off x="3101665" y="4221088"/>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2" name="Ellips 21"/>
          <p:cNvSpPr/>
          <p:nvPr/>
        </p:nvSpPr>
        <p:spPr>
          <a:xfrm>
            <a:off x="3419872" y="3313598"/>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3" name="4-udd 22"/>
          <p:cNvSpPr/>
          <p:nvPr/>
        </p:nvSpPr>
        <p:spPr>
          <a:xfrm>
            <a:off x="539552" y="2914873"/>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4" name="Ellips 23"/>
          <p:cNvSpPr/>
          <p:nvPr/>
        </p:nvSpPr>
        <p:spPr>
          <a:xfrm>
            <a:off x="5508104" y="2911666"/>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0" name="textruta 29"/>
          <p:cNvSpPr txBox="1"/>
          <p:nvPr/>
        </p:nvSpPr>
        <p:spPr>
          <a:xfrm>
            <a:off x="249360" y="586024"/>
            <a:ext cx="4282010" cy="307777"/>
          </a:xfrm>
          <a:prstGeom prst="rect">
            <a:avLst/>
          </a:prstGeom>
          <a:noFill/>
        </p:spPr>
        <p:txBody>
          <a:bodyPr wrap="square" rtlCol="0">
            <a:spAutoFit/>
          </a:bodyPr>
          <a:lstStyle/>
          <a:p>
            <a:r>
              <a:rPr lang="sv-SE" sz="1400" dirty="0">
                <a:solidFill>
                  <a:prstClr val="black"/>
                </a:solidFill>
              </a:rPr>
              <a:t>j) Avstånd mellan lagdelar och i lagdelar</a:t>
            </a:r>
          </a:p>
        </p:txBody>
      </p:sp>
      <p:sp>
        <p:nvSpPr>
          <p:cNvPr id="31" name="textruta 30"/>
          <p:cNvSpPr txBox="1"/>
          <p:nvPr/>
        </p:nvSpPr>
        <p:spPr>
          <a:xfrm>
            <a:off x="249360" y="5066020"/>
            <a:ext cx="5834808" cy="1600438"/>
          </a:xfrm>
          <a:prstGeom prst="rect">
            <a:avLst/>
          </a:prstGeom>
          <a:noFill/>
        </p:spPr>
        <p:txBody>
          <a:bodyPr wrap="square" rtlCol="0">
            <a:spAutoFit/>
          </a:bodyPr>
          <a:lstStyle/>
          <a:p>
            <a:r>
              <a:rPr lang="sv-SE" sz="1400" dirty="0">
                <a:solidFill>
                  <a:prstClr val="black"/>
                </a:solidFill>
              </a:rPr>
              <a:t>Nyckelord är att </a:t>
            </a:r>
            <a:r>
              <a:rPr lang="sv-SE" sz="1400" i="1" dirty="0">
                <a:solidFill>
                  <a:prstClr val="black"/>
                </a:solidFill>
              </a:rPr>
              <a:t>orientera </a:t>
            </a:r>
            <a:r>
              <a:rPr lang="sv-SE" sz="1400" dirty="0">
                <a:solidFill>
                  <a:prstClr val="black"/>
                </a:solidFill>
              </a:rPr>
              <a:t>sig i förhållande till </a:t>
            </a:r>
            <a:r>
              <a:rPr lang="sv-SE" sz="1400" i="1" dirty="0">
                <a:solidFill>
                  <a:prstClr val="black"/>
                </a:solidFill>
              </a:rPr>
              <a:t>boll och medspelare, </a:t>
            </a:r>
            <a:r>
              <a:rPr lang="sv-SE" sz="1400" dirty="0">
                <a:solidFill>
                  <a:prstClr val="black"/>
                </a:solidFill>
              </a:rPr>
              <a:t>att ha ett avstånd så att man kan </a:t>
            </a:r>
            <a:r>
              <a:rPr lang="sv-SE" sz="1400" i="1" dirty="0">
                <a:solidFill>
                  <a:prstClr val="black"/>
                </a:solidFill>
              </a:rPr>
              <a:t>kliva fram </a:t>
            </a:r>
            <a:r>
              <a:rPr lang="sv-SE" sz="1400" dirty="0">
                <a:solidFill>
                  <a:prstClr val="black"/>
                </a:solidFill>
              </a:rPr>
              <a:t>för att </a:t>
            </a:r>
            <a:r>
              <a:rPr lang="sv-SE" sz="1400" i="1" dirty="0">
                <a:solidFill>
                  <a:prstClr val="black"/>
                </a:solidFill>
              </a:rPr>
              <a:t>vinna boll </a:t>
            </a:r>
            <a:r>
              <a:rPr lang="sv-SE" sz="1400" dirty="0">
                <a:solidFill>
                  <a:prstClr val="black"/>
                </a:solidFill>
              </a:rPr>
              <a:t>eller falla ner för att </a:t>
            </a:r>
            <a:r>
              <a:rPr lang="sv-SE" sz="1400" i="1" dirty="0">
                <a:solidFill>
                  <a:prstClr val="black"/>
                </a:solidFill>
              </a:rPr>
              <a:t>täcka av farliga ytor.</a:t>
            </a:r>
            <a:r>
              <a:rPr lang="sv-SE" sz="1400" dirty="0">
                <a:solidFill>
                  <a:prstClr val="black"/>
                </a:solidFill>
              </a:rPr>
              <a:t> Avståndet i utgångsposition är ca 4-5 meter mellan spelarna och beroende på taktik, ex vis att låta motståndarna spela utanför men inte igenom kanske bör avståndet på mittfältspelarna vara 3-4 meter och vid en överflyttning där första spelaren har en bra press kan avståndet krympa ännu mer</a:t>
            </a:r>
            <a:endParaRPr lang="sv-SE" sz="1400" i="1" dirty="0">
              <a:solidFill>
                <a:prstClr val="black"/>
              </a:solidFill>
            </a:endParaRPr>
          </a:p>
        </p:txBody>
      </p:sp>
      <p:sp>
        <p:nvSpPr>
          <p:cNvPr id="32" name="Likbent triangel 31"/>
          <p:cNvSpPr/>
          <p:nvPr/>
        </p:nvSpPr>
        <p:spPr>
          <a:xfrm>
            <a:off x="6476700" y="1052735"/>
            <a:ext cx="72008" cy="144016"/>
          </a:xfrm>
          <a:prstGeom prst="triangle">
            <a:avLst/>
          </a:prstGeom>
          <a:scene3d>
            <a:camera prst="orthographicFront">
              <a:rot lat="0" lon="0" rev="5400000"/>
            </a:camera>
            <a:lightRig rig="threePt" dir="t"/>
          </a:scene3d>
        </p:spPr>
        <p:style>
          <a:lnRef idx="1">
            <a:schemeClr val="accent2"/>
          </a:lnRef>
          <a:fillRef idx="3">
            <a:schemeClr val="accent2"/>
          </a:fillRef>
          <a:effectRef idx="2">
            <a:schemeClr val="accent2"/>
          </a:effectRef>
          <a:fontRef idx="minor">
            <a:schemeClr val="lt1"/>
          </a:fontRef>
        </p:style>
        <p:txBody>
          <a:bodyPr rtlCol="0" anchor="ctr"/>
          <a:lstStyle/>
          <a:p>
            <a:pPr algn="ctr"/>
            <a:endParaRPr lang="sv-SE" dirty="0">
              <a:solidFill>
                <a:prstClr val="white"/>
              </a:solidFill>
            </a:endParaRPr>
          </a:p>
        </p:txBody>
      </p:sp>
      <p:sp>
        <p:nvSpPr>
          <p:cNvPr id="33" name="textruta 32"/>
          <p:cNvSpPr txBox="1"/>
          <p:nvPr/>
        </p:nvSpPr>
        <p:spPr>
          <a:xfrm>
            <a:off x="6660232" y="1063769"/>
            <a:ext cx="2304256" cy="1631216"/>
          </a:xfrm>
          <a:prstGeom prst="rect">
            <a:avLst/>
          </a:prstGeom>
          <a:noFill/>
        </p:spPr>
        <p:txBody>
          <a:bodyPr wrap="square" rtlCol="0">
            <a:spAutoFit/>
          </a:bodyPr>
          <a:lstStyle/>
          <a:p>
            <a:r>
              <a:rPr lang="sv-SE" sz="1000" dirty="0">
                <a:solidFill>
                  <a:prstClr val="black"/>
                </a:solidFill>
              </a:rPr>
              <a:t>Här är bollen centralt och vi är samlade  där spelarna kan hålla rätt avstånd till varnadra och beroende på vart bollen tar vägen har de flesta en kort väg till pressavstånd, markering eller för att täcka av en yta. Viktigt här ar att fokusera på egna positioner inte så mycket på var motståndrana är och gör, viktigt är att röra sig i förhållande till boll och göra det tillsammans  </a:t>
            </a:r>
          </a:p>
        </p:txBody>
      </p:sp>
    </p:spTree>
    <p:extLst>
      <p:ext uri="{BB962C8B-B14F-4D97-AF65-F5344CB8AC3E}">
        <p14:creationId xmlns:p14="http://schemas.microsoft.com/office/powerpoint/2010/main" val="34935490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360" y="1124743"/>
            <a:ext cx="5962650" cy="3724275"/>
          </a:xfrm>
          <a:prstGeom prst="rect">
            <a:avLst/>
          </a:prstGeom>
        </p:spPr>
      </p:pic>
      <p:sp>
        <p:nvSpPr>
          <p:cNvPr id="3" name="textruta 2"/>
          <p:cNvSpPr txBox="1"/>
          <p:nvPr/>
        </p:nvSpPr>
        <p:spPr>
          <a:xfrm>
            <a:off x="249360" y="586024"/>
            <a:ext cx="4282010" cy="307777"/>
          </a:xfrm>
          <a:prstGeom prst="rect">
            <a:avLst/>
          </a:prstGeom>
          <a:noFill/>
        </p:spPr>
        <p:txBody>
          <a:bodyPr wrap="square" rtlCol="0">
            <a:spAutoFit/>
          </a:bodyPr>
          <a:lstStyle/>
          <a:p>
            <a:r>
              <a:rPr lang="sv-SE" sz="1400" dirty="0">
                <a:solidFill>
                  <a:prstClr val="black"/>
                </a:solidFill>
              </a:rPr>
              <a:t>k) centrering</a:t>
            </a:r>
          </a:p>
        </p:txBody>
      </p:sp>
      <p:sp>
        <p:nvSpPr>
          <p:cNvPr id="4" name="4-udd 3"/>
          <p:cNvSpPr/>
          <p:nvPr/>
        </p:nvSpPr>
        <p:spPr>
          <a:xfrm>
            <a:off x="1714917" y="2414241"/>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5" name="4-udd 4"/>
          <p:cNvSpPr/>
          <p:nvPr/>
        </p:nvSpPr>
        <p:spPr>
          <a:xfrm>
            <a:off x="3067996" y="2270225"/>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6" name="4-udd 5"/>
          <p:cNvSpPr/>
          <p:nvPr/>
        </p:nvSpPr>
        <p:spPr>
          <a:xfrm>
            <a:off x="1691680" y="3587244"/>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7" name="4-udd 6"/>
          <p:cNvSpPr/>
          <p:nvPr/>
        </p:nvSpPr>
        <p:spPr>
          <a:xfrm>
            <a:off x="1642854" y="4365104"/>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8" name="4-udd 7"/>
          <p:cNvSpPr/>
          <p:nvPr/>
        </p:nvSpPr>
        <p:spPr>
          <a:xfrm>
            <a:off x="4350336" y="2571961"/>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9" name="4-udd 8"/>
          <p:cNvSpPr/>
          <p:nvPr/>
        </p:nvSpPr>
        <p:spPr>
          <a:xfrm>
            <a:off x="3977934" y="4365104"/>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0" name="4-udd 9"/>
          <p:cNvSpPr/>
          <p:nvPr/>
        </p:nvSpPr>
        <p:spPr>
          <a:xfrm>
            <a:off x="4067944" y="1348668"/>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1" name="4-udd 10"/>
          <p:cNvSpPr/>
          <p:nvPr/>
        </p:nvSpPr>
        <p:spPr>
          <a:xfrm>
            <a:off x="3113001" y="3461392"/>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2" name="4-udd 11"/>
          <p:cNvSpPr/>
          <p:nvPr/>
        </p:nvSpPr>
        <p:spPr>
          <a:xfrm>
            <a:off x="2977986" y="2969885"/>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3" name="Eller 12"/>
          <p:cNvSpPr/>
          <p:nvPr/>
        </p:nvSpPr>
        <p:spPr>
          <a:xfrm>
            <a:off x="1979712" y="1368324"/>
            <a:ext cx="81009" cy="158485"/>
          </a:xfrm>
          <a:prstGeom prst="flowChartOr">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black">
                  <a:lumMod val="85000"/>
                  <a:lumOff val="15000"/>
                </a:prstClr>
              </a:solidFill>
            </a:endParaRPr>
          </a:p>
        </p:txBody>
      </p:sp>
      <p:sp>
        <p:nvSpPr>
          <p:cNvPr id="14" name="Ellips 13"/>
          <p:cNvSpPr/>
          <p:nvPr/>
        </p:nvSpPr>
        <p:spPr>
          <a:xfrm>
            <a:off x="4450515" y="1685876"/>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5" name="Ellips 14"/>
          <p:cNvSpPr/>
          <p:nvPr/>
        </p:nvSpPr>
        <p:spPr>
          <a:xfrm>
            <a:off x="4442917" y="2421475"/>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6" name="Ellips 15"/>
          <p:cNvSpPr/>
          <p:nvPr/>
        </p:nvSpPr>
        <p:spPr>
          <a:xfrm>
            <a:off x="4445425" y="3119075"/>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7" name="Ellips 16"/>
          <p:cNvSpPr/>
          <p:nvPr/>
        </p:nvSpPr>
        <p:spPr>
          <a:xfrm>
            <a:off x="4442917" y="3995912"/>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8" name="Ellips 17"/>
          <p:cNvSpPr/>
          <p:nvPr/>
        </p:nvSpPr>
        <p:spPr>
          <a:xfrm>
            <a:off x="2699792" y="1526809"/>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9" name="Ellips 18"/>
          <p:cNvSpPr/>
          <p:nvPr/>
        </p:nvSpPr>
        <p:spPr>
          <a:xfrm>
            <a:off x="3374867" y="2349467"/>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0" name="Ellips 19"/>
          <p:cNvSpPr/>
          <p:nvPr/>
        </p:nvSpPr>
        <p:spPr>
          <a:xfrm>
            <a:off x="3675912" y="2745757"/>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1" name="Ellips 20"/>
          <p:cNvSpPr/>
          <p:nvPr/>
        </p:nvSpPr>
        <p:spPr>
          <a:xfrm>
            <a:off x="2338672" y="2767650"/>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2" name="Ellips 21"/>
          <p:cNvSpPr/>
          <p:nvPr/>
        </p:nvSpPr>
        <p:spPr>
          <a:xfrm>
            <a:off x="3384430" y="3605408"/>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3" name="Ellips 22"/>
          <p:cNvSpPr/>
          <p:nvPr/>
        </p:nvSpPr>
        <p:spPr>
          <a:xfrm>
            <a:off x="3611920" y="3162764"/>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4" name="4-udd 23"/>
          <p:cNvSpPr/>
          <p:nvPr/>
        </p:nvSpPr>
        <p:spPr>
          <a:xfrm>
            <a:off x="539552" y="2914873"/>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5" name="Ellips 24"/>
          <p:cNvSpPr/>
          <p:nvPr/>
        </p:nvSpPr>
        <p:spPr>
          <a:xfrm>
            <a:off x="5508104" y="2911666"/>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cxnSp>
        <p:nvCxnSpPr>
          <p:cNvPr id="27" name="Rak pil 26"/>
          <p:cNvCxnSpPr/>
          <p:nvPr/>
        </p:nvCxnSpPr>
        <p:spPr>
          <a:xfrm flipV="1">
            <a:off x="3765922" y="2493483"/>
            <a:ext cx="212012" cy="252274"/>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9" name="Rak pil 28"/>
          <p:cNvCxnSpPr/>
          <p:nvPr/>
        </p:nvCxnSpPr>
        <p:spPr>
          <a:xfrm flipH="1" flipV="1">
            <a:off x="2195736" y="1420676"/>
            <a:ext cx="504056" cy="106133"/>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1" name="Rak pil 30"/>
          <p:cNvCxnSpPr/>
          <p:nvPr/>
        </p:nvCxnSpPr>
        <p:spPr>
          <a:xfrm flipV="1">
            <a:off x="3765922" y="2969885"/>
            <a:ext cx="212012" cy="221198"/>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3" name="Rak pil 32"/>
          <p:cNvCxnSpPr/>
          <p:nvPr/>
        </p:nvCxnSpPr>
        <p:spPr>
          <a:xfrm flipH="1" flipV="1">
            <a:off x="3230685" y="3041893"/>
            <a:ext cx="381235" cy="192879"/>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5" name="Rak pil 34"/>
          <p:cNvCxnSpPr/>
          <p:nvPr/>
        </p:nvCxnSpPr>
        <p:spPr>
          <a:xfrm flipH="1" flipV="1">
            <a:off x="3113001" y="3461392"/>
            <a:ext cx="261866" cy="144016"/>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7" name="Rak pil 36"/>
          <p:cNvCxnSpPr/>
          <p:nvPr/>
        </p:nvCxnSpPr>
        <p:spPr>
          <a:xfrm flipV="1">
            <a:off x="3474440" y="3356992"/>
            <a:ext cx="397488" cy="248416"/>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9" name="Rak pil 38"/>
          <p:cNvCxnSpPr/>
          <p:nvPr/>
        </p:nvCxnSpPr>
        <p:spPr>
          <a:xfrm flipH="1" flipV="1">
            <a:off x="1907704" y="2571961"/>
            <a:ext cx="430968" cy="195689"/>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1" name="Rak pil 40"/>
          <p:cNvCxnSpPr/>
          <p:nvPr/>
        </p:nvCxnSpPr>
        <p:spPr>
          <a:xfrm flipV="1">
            <a:off x="2447764" y="2669805"/>
            <a:ext cx="468052" cy="219968"/>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2" name="textruta 41"/>
          <p:cNvSpPr txBox="1"/>
          <p:nvPr/>
        </p:nvSpPr>
        <p:spPr>
          <a:xfrm>
            <a:off x="249360" y="5042118"/>
            <a:ext cx="5834808" cy="1815882"/>
          </a:xfrm>
          <a:prstGeom prst="rect">
            <a:avLst/>
          </a:prstGeom>
          <a:noFill/>
        </p:spPr>
        <p:txBody>
          <a:bodyPr wrap="square" rtlCol="0">
            <a:spAutoFit/>
          </a:bodyPr>
          <a:lstStyle/>
          <a:p>
            <a:r>
              <a:rPr lang="sv-SE" sz="1400" dirty="0">
                <a:solidFill>
                  <a:prstClr val="black"/>
                </a:solidFill>
              </a:rPr>
              <a:t>Nyckelord är att </a:t>
            </a:r>
            <a:r>
              <a:rPr lang="sv-SE" sz="1400" i="1" dirty="0">
                <a:solidFill>
                  <a:prstClr val="black"/>
                </a:solidFill>
              </a:rPr>
              <a:t>försvara den ytan som är farligast </a:t>
            </a:r>
            <a:r>
              <a:rPr lang="sv-SE" sz="1400" dirty="0">
                <a:solidFill>
                  <a:prstClr val="black"/>
                </a:solidFill>
              </a:rPr>
              <a:t>och det är framför mål och oftast i moderna fotboll kommer passningen till målet utanför straffområdet varför det kan vara klokt att ha </a:t>
            </a:r>
            <a:r>
              <a:rPr lang="sv-SE" sz="1400" i="1" dirty="0">
                <a:solidFill>
                  <a:prstClr val="black"/>
                </a:solidFill>
              </a:rPr>
              <a:t>mycket folk centralt</a:t>
            </a:r>
            <a:r>
              <a:rPr lang="sv-SE" sz="1400" dirty="0">
                <a:solidFill>
                  <a:prstClr val="black"/>
                </a:solidFill>
              </a:rPr>
              <a:t>. En spelare på mittfältet oftast balansspelaren kan skära av uppspel till forwards, resterande mittfältare ligger så till att de kan flytta ner framför backlinjen eller kliva fram och vinna boll. Forwarden kan också flytta ner för att tvinga motståndarna att spela en lång boll eller spela utanför. Bortre forward/mittfältare flyttar också in och hur mycket beror på den press som första spelaren sätter</a:t>
            </a:r>
            <a:endParaRPr lang="sv-SE" sz="1400" i="1" dirty="0">
              <a:solidFill>
                <a:prstClr val="black"/>
              </a:solidFill>
            </a:endParaRPr>
          </a:p>
        </p:txBody>
      </p:sp>
      <p:sp>
        <p:nvSpPr>
          <p:cNvPr id="43" name="Likbent triangel 42"/>
          <p:cNvSpPr/>
          <p:nvPr/>
        </p:nvSpPr>
        <p:spPr>
          <a:xfrm>
            <a:off x="6476700" y="1052735"/>
            <a:ext cx="72008" cy="144016"/>
          </a:xfrm>
          <a:prstGeom prst="triangle">
            <a:avLst/>
          </a:prstGeom>
          <a:scene3d>
            <a:camera prst="orthographicFront">
              <a:rot lat="0" lon="0" rev="5400000"/>
            </a:camera>
            <a:lightRig rig="threePt" dir="t"/>
          </a:scene3d>
        </p:spPr>
        <p:style>
          <a:lnRef idx="1">
            <a:schemeClr val="accent2"/>
          </a:lnRef>
          <a:fillRef idx="3">
            <a:schemeClr val="accent2"/>
          </a:fillRef>
          <a:effectRef idx="2">
            <a:schemeClr val="accent2"/>
          </a:effectRef>
          <a:fontRef idx="minor">
            <a:schemeClr val="lt1"/>
          </a:fontRef>
        </p:style>
        <p:txBody>
          <a:bodyPr rtlCol="0" anchor="ctr"/>
          <a:lstStyle/>
          <a:p>
            <a:pPr algn="ctr"/>
            <a:endParaRPr lang="sv-SE" dirty="0">
              <a:solidFill>
                <a:prstClr val="white"/>
              </a:solidFill>
            </a:endParaRPr>
          </a:p>
        </p:txBody>
      </p:sp>
      <p:sp>
        <p:nvSpPr>
          <p:cNvPr id="44" name="textruta 43"/>
          <p:cNvSpPr txBox="1"/>
          <p:nvPr/>
        </p:nvSpPr>
        <p:spPr>
          <a:xfrm>
            <a:off x="6660232" y="1063769"/>
            <a:ext cx="2304256" cy="1477328"/>
          </a:xfrm>
          <a:prstGeom prst="rect">
            <a:avLst/>
          </a:prstGeom>
          <a:noFill/>
        </p:spPr>
        <p:txBody>
          <a:bodyPr wrap="square" rtlCol="0">
            <a:spAutoFit/>
          </a:bodyPr>
          <a:lstStyle/>
          <a:p>
            <a:r>
              <a:rPr lang="sv-SE" sz="1000" dirty="0">
                <a:solidFill>
                  <a:prstClr val="black"/>
                </a:solidFill>
              </a:rPr>
              <a:t>Ett annan viktig del vad gäller centrering är att sätta press på så sätt så att motståndrana tvingas spela bollen ut mot kanterna. Mittbackar bör i största möjliga mån behållas centralt men skulle de tvingas ut på kant av någon anledning bör en mittfältare bli mittback och en annan bli balansspelare så att vi behåller mycket folk framför vårt eget mål</a:t>
            </a:r>
          </a:p>
        </p:txBody>
      </p:sp>
    </p:spTree>
    <p:extLst>
      <p:ext uri="{BB962C8B-B14F-4D97-AF65-F5344CB8AC3E}">
        <p14:creationId xmlns:p14="http://schemas.microsoft.com/office/powerpoint/2010/main" val="33700087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2555776" y="34431"/>
            <a:ext cx="3600400" cy="46166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sv-SE" sz="2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GENERELL TERMENALOGI </a:t>
            </a:r>
          </a:p>
        </p:txBody>
      </p:sp>
      <p:sp>
        <p:nvSpPr>
          <p:cNvPr id="3" name="textruta 2"/>
          <p:cNvSpPr txBox="1"/>
          <p:nvPr/>
        </p:nvSpPr>
        <p:spPr>
          <a:xfrm>
            <a:off x="2392328" y="404664"/>
            <a:ext cx="4320480" cy="369332"/>
          </a:xfrm>
          <a:prstGeom prst="rect">
            <a:avLst/>
          </a:prstGeom>
          <a:noFill/>
        </p:spPr>
        <p:txBody>
          <a:bodyPr wrap="square" rtlCol="0">
            <a:spAutoFit/>
          </a:bodyPr>
          <a:lstStyle/>
          <a:p>
            <a:r>
              <a:rPr lang="sv-SE" dirty="0">
                <a:solidFill>
                  <a:prstClr val="black"/>
                </a:solidFill>
              </a:rPr>
              <a:t>Definition för fotbollsspecifik terminologi</a:t>
            </a:r>
          </a:p>
        </p:txBody>
      </p:sp>
      <p:sp>
        <p:nvSpPr>
          <p:cNvPr id="4" name="textruta 3"/>
          <p:cNvSpPr txBox="1"/>
          <p:nvPr/>
        </p:nvSpPr>
        <p:spPr>
          <a:xfrm>
            <a:off x="232088" y="949254"/>
            <a:ext cx="8640960" cy="2308324"/>
          </a:xfrm>
          <a:prstGeom prst="rect">
            <a:avLst/>
          </a:prstGeom>
          <a:noFill/>
        </p:spPr>
        <p:txBody>
          <a:bodyPr wrap="square" rtlCol="0">
            <a:spAutoFit/>
          </a:bodyPr>
          <a:lstStyle/>
          <a:p>
            <a:r>
              <a:rPr lang="sv-SE" b="1" i="1" dirty="0">
                <a:solidFill>
                  <a:prstClr val="black"/>
                </a:solidFill>
              </a:rPr>
              <a:t>Taktik: </a:t>
            </a:r>
            <a:r>
              <a:rPr lang="sv-SE" dirty="0">
                <a:solidFill>
                  <a:prstClr val="black"/>
                </a:solidFill>
              </a:rPr>
              <a:t>är det kollektiva eller individuella rörelserna från laget eller spelare för att få ett övertag gentemot motståndarna. Taktik är en strategi i en metod för att utveckla spelet, vinna matcher och göra mål</a:t>
            </a:r>
          </a:p>
          <a:p>
            <a:r>
              <a:rPr lang="sv-SE" b="1" i="1" dirty="0">
                <a:solidFill>
                  <a:prstClr val="black"/>
                </a:solidFill>
              </a:rPr>
              <a:t>System: </a:t>
            </a:r>
            <a:r>
              <a:rPr lang="sv-SE" dirty="0">
                <a:solidFill>
                  <a:prstClr val="black"/>
                </a:solidFill>
              </a:rPr>
              <a:t>är den sifferkombination man ställer upp laget med, exempelvis 1 målvakt, 4 backar, 3 mittfältare och tre forwards</a:t>
            </a:r>
          </a:p>
          <a:p>
            <a:r>
              <a:rPr lang="sv-SE" b="1" i="1" dirty="0">
                <a:solidFill>
                  <a:prstClr val="black"/>
                </a:solidFill>
              </a:rPr>
              <a:t>Disposition: </a:t>
            </a:r>
            <a:r>
              <a:rPr lang="sv-SE" dirty="0">
                <a:solidFill>
                  <a:prstClr val="black"/>
                </a:solidFill>
              </a:rPr>
              <a:t>Vilka egenskaper respektive spelare har på varje position ofta använder man procent för att beräkna en spelares offensiva eller defensiva kvalitéer, man kan också använda taktik och system för att få en spelare med speciella egenskaper i bra lägen </a:t>
            </a:r>
            <a:endParaRPr lang="sv-SE" b="1" i="1" dirty="0">
              <a:solidFill>
                <a:prstClr val="black"/>
              </a:solidFill>
            </a:endParaRPr>
          </a:p>
        </p:txBody>
      </p:sp>
    </p:spTree>
    <p:extLst>
      <p:ext uri="{BB962C8B-B14F-4D97-AF65-F5344CB8AC3E}">
        <p14:creationId xmlns:p14="http://schemas.microsoft.com/office/powerpoint/2010/main" val="41575203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360" y="1124743"/>
            <a:ext cx="5962650" cy="3724275"/>
          </a:xfrm>
          <a:prstGeom prst="rect">
            <a:avLst/>
          </a:prstGeom>
        </p:spPr>
      </p:pic>
      <p:sp>
        <p:nvSpPr>
          <p:cNvPr id="3" name="4-udd 2"/>
          <p:cNvSpPr/>
          <p:nvPr/>
        </p:nvSpPr>
        <p:spPr>
          <a:xfrm>
            <a:off x="2248662" y="1345704"/>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4" name="4-udd 3"/>
          <p:cNvSpPr/>
          <p:nvPr/>
        </p:nvSpPr>
        <p:spPr>
          <a:xfrm>
            <a:off x="3067996" y="2270225"/>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5" name="4-udd 4"/>
          <p:cNvSpPr/>
          <p:nvPr/>
        </p:nvSpPr>
        <p:spPr>
          <a:xfrm>
            <a:off x="1648268" y="3234098"/>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6" name="4-udd 5"/>
          <p:cNvSpPr/>
          <p:nvPr/>
        </p:nvSpPr>
        <p:spPr>
          <a:xfrm>
            <a:off x="2555776" y="4448528"/>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7" name="4-udd 6"/>
          <p:cNvSpPr/>
          <p:nvPr/>
        </p:nvSpPr>
        <p:spPr>
          <a:xfrm>
            <a:off x="4350336" y="2571961"/>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8" name="4-udd 7"/>
          <p:cNvSpPr/>
          <p:nvPr/>
        </p:nvSpPr>
        <p:spPr>
          <a:xfrm>
            <a:off x="3977934" y="4365104"/>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9" name="4-udd 8"/>
          <p:cNvSpPr/>
          <p:nvPr/>
        </p:nvSpPr>
        <p:spPr>
          <a:xfrm>
            <a:off x="4067944" y="1348668"/>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0" name="4-udd 9"/>
          <p:cNvSpPr/>
          <p:nvPr/>
        </p:nvSpPr>
        <p:spPr>
          <a:xfrm>
            <a:off x="1331640" y="2126209"/>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1" name="4-udd 10"/>
          <p:cNvSpPr/>
          <p:nvPr/>
        </p:nvSpPr>
        <p:spPr>
          <a:xfrm>
            <a:off x="2977986" y="2969885"/>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2" name="Eller 11"/>
          <p:cNvSpPr/>
          <p:nvPr/>
        </p:nvSpPr>
        <p:spPr>
          <a:xfrm>
            <a:off x="2771800" y="3471904"/>
            <a:ext cx="81009" cy="158485"/>
          </a:xfrm>
          <a:prstGeom prst="flowChartOr">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black">
                  <a:lumMod val="85000"/>
                  <a:lumOff val="15000"/>
                </a:prstClr>
              </a:solidFill>
            </a:endParaRPr>
          </a:p>
        </p:txBody>
      </p:sp>
      <p:sp>
        <p:nvSpPr>
          <p:cNvPr id="13" name="Ellips 12"/>
          <p:cNvSpPr/>
          <p:nvPr/>
        </p:nvSpPr>
        <p:spPr>
          <a:xfrm>
            <a:off x="4450515" y="1685876"/>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4" name="Ellips 13"/>
          <p:cNvSpPr/>
          <p:nvPr/>
        </p:nvSpPr>
        <p:spPr>
          <a:xfrm>
            <a:off x="4442917" y="2421475"/>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5" name="Ellips 14"/>
          <p:cNvSpPr/>
          <p:nvPr/>
        </p:nvSpPr>
        <p:spPr>
          <a:xfrm>
            <a:off x="4445425" y="3119075"/>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6" name="Ellips 15"/>
          <p:cNvSpPr/>
          <p:nvPr/>
        </p:nvSpPr>
        <p:spPr>
          <a:xfrm>
            <a:off x="4442917" y="3995912"/>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7" name="Ellips 16"/>
          <p:cNvSpPr/>
          <p:nvPr/>
        </p:nvSpPr>
        <p:spPr>
          <a:xfrm>
            <a:off x="3109328" y="1772816"/>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8" name="Ellips 17"/>
          <p:cNvSpPr/>
          <p:nvPr/>
        </p:nvSpPr>
        <p:spPr>
          <a:xfrm>
            <a:off x="3329862" y="2493483"/>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9" name="Ellips 18"/>
          <p:cNvSpPr/>
          <p:nvPr/>
        </p:nvSpPr>
        <p:spPr>
          <a:xfrm>
            <a:off x="3707904" y="2889773"/>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0" name="Ellips 19"/>
          <p:cNvSpPr/>
          <p:nvPr/>
        </p:nvSpPr>
        <p:spPr>
          <a:xfrm>
            <a:off x="2338672" y="2767650"/>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1" name="Ellips 20"/>
          <p:cNvSpPr/>
          <p:nvPr/>
        </p:nvSpPr>
        <p:spPr>
          <a:xfrm>
            <a:off x="3101665" y="4221088"/>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2" name="Ellips 21"/>
          <p:cNvSpPr/>
          <p:nvPr/>
        </p:nvSpPr>
        <p:spPr>
          <a:xfrm>
            <a:off x="3419872" y="3313598"/>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3" name="4-udd 22"/>
          <p:cNvSpPr/>
          <p:nvPr/>
        </p:nvSpPr>
        <p:spPr>
          <a:xfrm>
            <a:off x="539552" y="2914873"/>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4" name="Ellips 23"/>
          <p:cNvSpPr/>
          <p:nvPr/>
        </p:nvSpPr>
        <p:spPr>
          <a:xfrm>
            <a:off x="5508104" y="2911666"/>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5" name="textruta 24"/>
          <p:cNvSpPr txBox="1"/>
          <p:nvPr/>
        </p:nvSpPr>
        <p:spPr>
          <a:xfrm>
            <a:off x="249360" y="5066020"/>
            <a:ext cx="5834808" cy="1169551"/>
          </a:xfrm>
          <a:prstGeom prst="rect">
            <a:avLst/>
          </a:prstGeom>
          <a:noFill/>
        </p:spPr>
        <p:txBody>
          <a:bodyPr wrap="square" rtlCol="0">
            <a:spAutoFit/>
          </a:bodyPr>
          <a:lstStyle/>
          <a:p>
            <a:r>
              <a:rPr lang="sv-SE" sz="1400" dirty="0">
                <a:solidFill>
                  <a:prstClr val="black"/>
                </a:solidFill>
              </a:rPr>
              <a:t>Nyckelord är att </a:t>
            </a:r>
            <a:r>
              <a:rPr lang="sv-SE" sz="1400" i="1" dirty="0">
                <a:solidFill>
                  <a:prstClr val="black"/>
                </a:solidFill>
              </a:rPr>
              <a:t>snabbt flytta upp </a:t>
            </a:r>
            <a:r>
              <a:rPr lang="sv-SE" sz="1400" dirty="0">
                <a:solidFill>
                  <a:prstClr val="black"/>
                </a:solidFill>
              </a:rPr>
              <a:t>när </a:t>
            </a:r>
            <a:r>
              <a:rPr lang="sv-SE" sz="1400" i="1" dirty="0">
                <a:solidFill>
                  <a:prstClr val="black"/>
                </a:solidFill>
              </a:rPr>
              <a:t>inget hot </a:t>
            </a:r>
            <a:r>
              <a:rPr lang="sv-SE" sz="1400" dirty="0">
                <a:solidFill>
                  <a:prstClr val="black"/>
                </a:solidFill>
              </a:rPr>
              <a:t>med djupledspass föreligger, när passning går bakåt, bra press på motståndaren eller om bollen av någon annan anledning inte kan spelas framåt så skall hela laget flytta fram sina positioner och så fort hot om passning framåt föreligger faller alla spelare tillbaka ner i position. </a:t>
            </a:r>
            <a:endParaRPr lang="sv-SE" sz="1400" i="1" dirty="0">
              <a:solidFill>
                <a:prstClr val="black"/>
              </a:solidFill>
            </a:endParaRPr>
          </a:p>
        </p:txBody>
      </p:sp>
      <p:sp>
        <p:nvSpPr>
          <p:cNvPr id="26" name="textruta 25"/>
          <p:cNvSpPr txBox="1"/>
          <p:nvPr/>
        </p:nvSpPr>
        <p:spPr>
          <a:xfrm>
            <a:off x="249360" y="586024"/>
            <a:ext cx="4282010" cy="307777"/>
          </a:xfrm>
          <a:prstGeom prst="rect">
            <a:avLst/>
          </a:prstGeom>
          <a:noFill/>
        </p:spPr>
        <p:txBody>
          <a:bodyPr wrap="square" rtlCol="0">
            <a:spAutoFit/>
          </a:bodyPr>
          <a:lstStyle/>
          <a:p>
            <a:r>
              <a:rPr lang="sv-SE" sz="1400" dirty="0">
                <a:solidFill>
                  <a:prstClr val="black"/>
                </a:solidFill>
              </a:rPr>
              <a:t>l) Push up och pumpning</a:t>
            </a:r>
          </a:p>
        </p:txBody>
      </p:sp>
      <p:cxnSp>
        <p:nvCxnSpPr>
          <p:cNvPr id="28" name="Rak pil 27"/>
          <p:cNvCxnSpPr/>
          <p:nvPr/>
        </p:nvCxnSpPr>
        <p:spPr>
          <a:xfrm flipH="1" flipV="1">
            <a:off x="1865376" y="3263091"/>
            <a:ext cx="906424" cy="32415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Rak pil 29"/>
          <p:cNvCxnSpPr/>
          <p:nvPr/>
        </p:nvCxnSpPr>
        <p:spPr>
          <a:xfrm flipH="1">
            <a:off x="3797914" y="1772816"/>
            <a:ext cx="597427"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2" name="Rak pil 31"/>
          <p:cNvCxnSpPr/>
          <p:nvPr/>
        </p:nvCxnSpPr>
        <p:spPr>
          <a:xfrm flipH="1">
            <a:off x="3814235" y="2493483"/>
            <a:ext cx="597427"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4" name="Rak pil 33"/>
          <p:cNvCxnSpPr/>
          <p:nvPr/>
        </p:nvCxnSpPr>
        <p:spPr>
          <a:xfrm flipH="1">
            <a:off x="3814235" y="3191083"/>
            <a:ext cx="597427"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6" name="Rak pil 35"/>
          <p:cNvCxnSpPr/>
          <p:nvPr/>
        </p:nvCxnSpPr>
        <p:spPr>
          <a:xfrm flipH="1">
            <a:off x="3814235" y="4139928"/>
            <a:ext cx="597427"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8" name="Rak pil 37"/>
          <p:cNvCxnSpPr/>
          <p:nvPr/>
        </p:nvCxnSpPr>
        <p:spPr>
          <a:xfrm flipH="1">
            <a:off x="2645786" y="1858560"/>
            <a:ext cx="422210" cy="274296"/>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9" name="Frihandsfigur 38"/>
          <p:cNvSpPr/>
          <p:nvPr/>
        </p:nvSpPr>
        <p:spPr>
          <a:xfrm>
            <a:off x="1865376" y="2782999"/>
            <a:ext cx="448056" cy="152225"/>
          </a:xfrm>
          <a:custGeom>
            <a:avLst/>
            <a:gdLst>
              <a:gd name="connsiteX0" fmla="*/ 448056 w 448056"/>
              <a:gd name="connsiteY0" fmla="*/ 42497 h 152225"/>
              <a:gd name="connsiteX1" fmla="*/ 155448 w 448056"/>
              <a:gd name="connsiteY1" fmla="*/ 5921 h 152225"/>
              <a:gd name="connsiteX2" fmla="*/ 0 w 448056"/>
              <a:gd name="connsiteY2" fmla="*/ 152225 h 152225"/>
            </a:gdLst>
            <a:ahLst/>
            <a:cxnLst>
              <a:cxn ang="0">
                <a:pos x="connsiteX0" y="connsiteY0"/>
              </a:cxn>
              <a:cxn ang="0">
                <a:pos x="connsiteX1" y="connsiteY1"/>
              </a:cxn>
              <a:cxn ang="0">
                <a:pos x="connsiteX2" y="connsiteY2"/>
              </a:cxn>
            </a:cxnLst>
            <a:rect l="l" t="t" r="r" b="b"/>
            <a:pathLst>
              <a:path w="448056" h="152225">
                <a:moveTo>
                  <a:pt x="448056" y="42497"/>
                </a:moveTo>
                <a:cubicBezTo>
                  <a:pt x="339090" y="15065"/>
                  <a:pt x="230124" y="-12367"/>
                  <a:pt x="155448" y="5921"/>
                </a:cubicBezTo>
                <a:cubicBezTo>
                  <a:pt x="80772" y="24209"/>
                  <a:pt x="40386" y="88217"/>
                  <a:pt x="0" y="152225"/>
                </a:cubicBezTo>
              </a:path>
            </a:pathLst>
          </a:custGeom>
          <a:noFill/>
          <a:ln w="12700">
            <a:solidFill>
              <a:schemeClr val="tx1"/>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cxnSp>
        <p:nvCxnSpPr>
          <p:cNvPr id="45" name="Rak pil 44"/>
          <p:cNvCxnSpPr>
            <a:stCxn id="18" idx="3"/>
          </p:cNvCxnSpPr>
          <p:nvPr/>
        </p:nvCxnSpPr>
        <p:spPr>
          <a:xfrm flipH="1">
            <a:off x="2977986" y="2616408"/>
            <a:ext cx="365058" cy="151242"/>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8" name="Rak pil 47"/>
          <p:cNvCxnSpPr/>
          <p:nvPr/>
        </p:nvCxnSpPr>
        <p:spPr>
          <a:xfrm flipH="1">
            <a:off x="3329862" y="2983674"/>
            <a:ext cx="378042" cy="130227"/>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0" name="Rak pil 49"/>
          <p:cNvCxnSpPr/>
          <p:nvPr/>
        </p:nvCxnSpPr>
        <p:spPr>
          <a:xfrm flipH="1">
            <a:off x="2977986" y="3425167"/>
            <a:ext cx="396881" cy="125979"/>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2" name="Rak pil 51"/>
          <p:cNvCxnSpPr/>
          <p:nvPr/>
        </p:nvCxnSpPr>
        <p:spPr>
          <a:xfrm flipH="1">
            <a:off x="2555777" y="4293096"/>
            <a:ext cx="467214" cy="72008"/>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5" name="Rak pil 54"/>
          <p:cNvCxnSpPr/>
          <p:nvPr/>
        </p:nvCxnSpPr>
        <p:spPr>
          <a:xfrm flipH="1" flipV="1">
            <a:off x="1331640" y="2348880"/>
            <a:ext cx="406638" cy="84220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Rak pil 56"/>
          <p:cNvCxnSpPr/>
          <p:nvPr/>
        </p:nvCxnSpPr>
        <p:spPr>
          <a:xfrm flipV="1">
            <a:off x="2645786" y="1628800"/>
            <a:ext cx="211105" cy="288032"/>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9" name="Rak pil 58"/>
          <p:cNvCxnSpPr/>
          <p:nvPr/>
        </p:nvCxnSpPr>
        <p:spPr>
          <a:xfrm flipV="1">
            <a:off x="1979712" y="2565491"/>
            <a:ext cx="448970" cy="468298"/>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1" name="Rak pil 60"/>
          <p:cNvCxnSpPr/>
          <p:nvPr/>
        </p:nvCxnSpPr>
        <p:spPr>
          <a:xfrm flipV="1">
            <a:off x="3113001" y="2799640"/>
            <a:ext cx="351876" cy="59471"/>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3" name="Rak pil 62"/>
          <p:cNvCxnSpPr/>
          <p:nvPr/>
        </p:nvCxnSpPr>
        <p:spPr>
          <a:xfrm flipV="1">
            <a:off x="3464877" y="3119075"/>
            <a:ext cx="243027" cy="72008"/>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5" name="Rak pil 64"/>
          <p:cNvCxnSpPr/>
          <p:nvPr/>
        </p:nvCxnSpPr>
        <p:spPr>
          <a:xfrm>
            <a:off x="3113001" y="3630389"/>
            <a:ext cx="405882"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7" name="Rak pil 66"/>
          <p:cNvCxnSpPr/>
          <p:nvPr/>
        </p:nvCxnSpPr>
        <p:spPr>
          <a:xfrm flipV="1">
            <a:off x="2645786" y="3995912"/>
            <a:ext cx="553552" cy="225176"/>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9" name="Rak pil 68"/>
          <p:cNvCxnSpPr/>
          <p:nvPr/>
        </p:nvCxnSpPr>
        <p:spPr>
          <a:xfrm>
            <a:off x="3814235" y="1916832"/>
            <a:ext cx="673687"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71" name="Rak pil 70"/>
          <p:cNvCxnSpPr/>
          <p:nvPr/>
        </p:nvCxnSpPr>
        <p:spPr>
          <a:xfrm>
            <a:off x="3977934" y="2692029"/>
            <a:ext cx="557501"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73" name="Rak pil 72"/>
          <p:cNvCxnSpPr/>
          <p:nvPr/>
        </p:nvCxnSpPr>
        <p:spPr>
          <a:xfrm flipV="1">
            <a:off x="3814235" y="3425167"/>
            <a:ext cx="673687" cy="1"/>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77" name="Rak pil 76"/>
          <p:cNvCxnSpPr/>
          <p:nvPr/>
        </p:nvCxnSpPr>
        <p:spPr>
          <a:xfrm>
            <a:off x="3814235" y="4293096"/>
            <a:ext cx="681285"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78" name="Likbent triangel 77"/>
          <p:cNvSpPr/>
          <p:nvPr/>
        </p:nvSpPr>
        <p:spPr>
          <a:xfrm>
            <a:off x="6476700" y="1052735"/>
            <a:ext cx="72008" cy="144016"/>
          </a:xfrm>
          <a:prstGeom prst="triangle">
            <a:avLst/>
          </a:prstGeom>
          <a:scene3d>
            <a:camera prst="orthographicFront">
              <a:rot lat="0" lon="0" rev="5400000"/>
            </a:camera>
            <a:lightRig rig="threePt" dir="t"/>
          </a:scene3d>
        </p:spPr>
        <p:style>
          <a:lnRef idx="1">
            <a:schemeClr val="accent2"/>
          </a:lnRef>
          <a:fillRef idx="3">
            <a:schemeClr val="accent2"/>
          </a:fillRef>
          <a:effectRef idx="2">
            <a:schemeClr val="accent2"/>
          </a:effectRef>
          <a:fontRef idx="minor">
            <a:schemeClr val="lt1"/>
          </a:fontRef>
        </p:style>
        <p:txBody>
          <a:bodyPr rtlCol="0" anchor="ctr"/>
          <a:lstStyle/>
          <a:p>
            <a:pPr algn="ctr"/>
            <a:endParaRPr lang="sv-SE" dirty="0">
              <a:solidFill>
                <a:prstClr val="white"/>
              </a:solidFill>
            </a:endParaRPr>
          </a:p>
        </p:txBody>
      </p:sp>
      <p:sp>
        <p:nvSpPr>
          <p:cNvPr id="79" name="textruta 78"/>
          <p:cNvSpPr txBox="1"/>
          <p:nvPr/>
        </p:nvSpPr>
        <p:spPr>
          <a:xfrm>
            <a:off x="6660232" y="1063769"/>
            <a:ext cx="2304256" cy="1785104"/>
          </a:xfrm>
          <a:prstGeom prst="rect">
            <a:avLst/>
          </a:prstGeom>
          <a:noFill/>
        </p:spPr>
        <p:txBody>
          <a:bodyPr wrap="square" rtlCol="0">
            <a:spAutoFit/>
          </a:bodyPr>
          <a:lstStyle/>
          <a:p>
            <a:r>
              <a:rPr lang="sv-SE" sz="1000" dirty="0">
                <a:solidFill>
                  <a:prstClr val="black"/>
                </a:solidFill>
              </a:rPr>
              <a:t>Här går en passning bakåt, dessutom bakom spelaren,  alla flyttar då fram och närmaste spelare sätter press, när passningen går i sidled och det finns möjlighet för motståndaren att slå bollen framåt så löper alla tillbaka in i position, när det här görs frekvent och med disciplin tillsammans så är det pumpning, för detta krävs kommunikation där det högt och tydligt från målvakt och framåt pratas högt, tidigt och tydligt</a:t>
            </a:r>
          </a:p>
        </p:txBody>
      </p:sp>
    </p:spTree>
    <p:extLst>
      <p:ext uri="{BB962C8B-B14F-4D97-AF65-F5344CB8AC3E}">
        <p14:creationId xmlns:p14="http://schemas.microsoft.com/office/powerpoint/2010/main" val="208311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360" y="1124743"/>
            <a:ext cx="5962650" cy="3724275"/>
          </a:xfrm>
          <a:prstGeom prst="rect">
            <a:avLst/>
          </a:prstGeom>
        </p:spPr>
      </p:pic>
      <p:sp>
        <p:nvSpPr>
          <p:cNvPr id="3" name="textruta 2"/>
          <p:cNvSpPr txBox="1"/>
          <p:nvPr/>
        </p:nvSpPr>
        <p:spPr>
          <a:xfrm>
            <a:off x="249360" y="586024"/>
            <a:ext cx="4282010" cy="307777"/>
          </a:xfrm>
          <a:prstGeom prst="rect">
            <a:avLst/>
          </a:prstGeom>
          <a:noFill/>
        </p:spPr>
        <p:txBody>
          <a:bodyPr wrap="square" rtlCol="0">
            <a:spAutoFit/>
          </a:bodyPr>
          <a:lstStyle/>
          <a:p>
            <a:r>
              <a:rPr lang="sv-SE" sz="1400" dirty="0">
                <a:solidFill>
                  <a:prstClr val="black"/>
                </a:solidFill>
              </a:rPr>
              <a:t>m) Djup i försvarsspelet</a:t>
            </a:r>
          </a:p>
        </p:txBody>
      </p:sp>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360" y="1124743"/>
            <a:ext cx="5962650" cy="3724275"/>
          </a:xfrm>
          <a:prstGeom prst="rect">
            <a:avLst/>
          </a:prstGeom>
        </p:spPr>
      </p:pic>
      <p:sp>
        <p:nvSpPr>
          <p:cNvPr id="5" name="4-udd 4"/>
          <p:cNvSpPr/>
          <p:nvPr/>
        </p:nvSpPr>
        <p:spPr>
          <a:xfrm>
            <a:off x="2248662" y="1345704"/>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6" name="4-udd 5"/>
          <p:cNvSpPr/>
          <p:nvPr/>
        </p:nvSpPr>
        <p:spPr>
          <a:xfrm>
            <a:off x="1792427" y="2229845"/>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7" name="4-udd 6"/>
          <p:cNvSpPr/>
          <p:nvPr/>
        </p:nvSpPr>
        <p:spPr>
          <a:xfrm>
            <a:off x="1979712" y="3435736"/>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8" name="4-udd 7"/>
          <p:cNvSpPr/>
          <p:nvPr/>
        </p:nvSpPr>
        <p:spPr>
          <a:xfrm>
            <a:off x="2338672" y="4437112"/>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9" name="4-udd 8"/>
          <p:cNvSpPr/>
          <p:nvPr/>
        </p:nvSpPr>
        <p:spPr>
          <a:xfrm>
            <a:off x="4350336" y="2571961"/>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0" name="4-udd 9"/>
          <p:cNvSpPr/>
          <p:nvPr/>
        </p:nvSpPr>
        <p:spPr>
          <a:xfrm>
            <a:off x="3977934" y="4365104"/>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1" name="4-udd 10"/>
          <p:cNvSpPr/>
          <p:nvPr/>
        </p:nvSpPr>
        <p:spPr>
          <a:xfrm>
            <a:off x="4067944" y="1348668"/>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2" name="4-udd 11"/>
          <p:cNvSpPr/>
          <p:nvPr/>
        </p:nvSpPr>
        <p:spPr>
          <a:xfrm>
            <a:off x="3113001" y="3461392"/>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3" name="4-udd 12"/>
          <p:cNvSpPr/>
          <p:nvPr/>
        </p:nvSpPr>
        <p:spPr>
          <a:xfrm>
            <a:off x="2977986" y="2969885"/>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4" name="Eller 13"/>
          <p:cNvSpPr/>
          <p:nvPr/>
        </p:nvSpPr>
        <p:spPr>
          <a:xfrm>
            <a:off x="3464877" y="2071360"/>
            <a:ext cx="81009" cy="158485"/>
          </a:xfrm>
          <a:prstGeom prst="flowChartOr">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black">
                  <a:lumMod val="85000"/>
                  <a:lumOff val="15000"/>
                </a:prstClr>
              </a:solidFill>
            </a:endParaRPr>
          </a:p>
        </p:txBody>
      </p:sp>
      <p:sp>
        <p:nvSpPr>
          <p:cNvPr id="15" name="Ellips 14"/>
          <p:cNvSpPr/>
          <p:nvPr/>
        </p:nvSpPr>
        <p:spPr>
          <a:xfrm>
            <a:off x="4450515" y="1685876"/>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6" name="Ellips 15"/>
          <p:cNvSpPr/>
          <p:nvPr/>
        </p:nvSpPr>
        <p:spPr>
          <a:xfrm>
            <a:off x="4442917" y="2421475"/>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7" name="Ellips 16"/>
          <p:cNvSpPr/>
          <p:nvPr/>
        </p:nvSpPr>
        <p:spPr>
          <a:xfrm>
            <a:off x="4445425" y="3119075"/>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8" name="Ellips 17"/>
          <p:cNvSpPr/>
          <p:nvPr/>
        </p:nvSpPr>
        <p:spPr>
          <a:xfrm>
            <a:off x="4442917" y="3995912"/>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9" name="Ellips 18"/>
          <p:cNvSpPr/>
          <p:nvPr/>
        </p:nvSpPr>
        <p:spPr>
          <a:xfrm>
            <a:off x="3109328" y="1772816"/>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0" name="Ellips 19"/>
          <p:cNvSpPr/>
          <p:nvPr/>
        </p:nvSpPr>
        <p:spPr>
          <a:xfrm>
            <a:off x="3329862" y="2493483"/>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1" name="Ellips 20"/>
          <p:cNvSpPr/>
          <p:nvPr/>
        </p:nvSpPr>
        <p:spPr>
          <a:xfrm>
            <a:off x="3738490" y="2745757"/>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2" name="Ellips 21"/>
          <p:cNvSpPr/>
          <p:nvPr/>
        </p:nvSpPr>
        <p:spPr>
          <a:xfrm>
            <a:off x="2338672" y="2767650"/>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3" name="Ellips 22"/>
          <p:cNvSpPr/>
          <p:nvPr/>
        </p:nvSpPr>
        <p:spPr>
          <a:xfrm>
            <a:off x="3101665" y="4221088"/>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4" name="Ellips 23"/>
          <p:cNvSpPr/>
          <p:nvPr/>
        </p:nvSpPr>
        <p:spPr>
          <a:xfrm>
            <a:off x="3617894" y="3328846"/>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5" name="4-udd 24"/>
          <p:cNvSpPr/>
          <p:nvPr/>
        </p:nvSpPr>
        <p:spPr>
          <a:xfrm>
            <a:off x="539552" y="2914873"/>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6" name="Ellips 25"/>
          <p:cNvSpPr/>
          <p:nvPr/>
        </p:nvSpPr>
        <p:spPr>
          <a:xfrm>
            <a:off x="5508104" y="2911666"/>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cxnSp>
        <p:nvCxnSpPr>
          <p:cNvPr id="28" name="Rak pil 27"/>
          <p:cNvCxnSpPr/>
          <p:nvPr/>
        </p:nvCxnSpPr>
        <p:spPr>
          <a:xfrm flipV="1">
            <a:off x="3828500" y="2373861"/>
            <a:ext cx="149434" cy="342116"/>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0" name="Rak pil 29"/>
          <p:cNvCxnSpPr/>
          <p:nvPr/>
        </p:nvCxnSpPr>
        <p:spPr>
          <a:xfrm flipV="1">
            <a:off x="4540525" y="2969885"/>
            <a:ext cx="103483" cy="144016"/>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1" name="textruta 30"/>
          <p:cNvSpPr txBox="1"/>
          <p:nvPr/>
        </p:nvSpPr>
        <p:spPr>
          <a:xfrm>
            <a:off x="249360" y="5066020"/>
            <a:ext cx="5834808" cy="954107"/>
          </a:xfrm>
          <a:prstGeom prst="rect">
            <a:avLst/>
          </a:prstGeom>
          <a:noFill/>
        </p:spPr>
        <p:txBody>
          <a:bodyPr wrap="square" rtlCol="0">
            <a:spAutoFit/>
          </a:bodyPr>
          <a:lstStyle/>
          <a:p>
            <a:r>
              <a:rPr lang="sv-SE" sz="1400" dirty="0">
                <a:solidFill>
                  <a:prstClr val="black"/>
                </a:solidFill>
              </a:rPr>
              <a:t>Nyckelord är att kunna ligga så till i position att man kan </a:t>
            </a:r>
            <a:r>
              <a:rPr lang="sv-SE" sz="1400" i="1" dirty="0">
                <a:solidFill>
                  <a:prstClr val="black"/>
                </a:solidFill>
              </a:rPr>
              <a:t>försvara ytan bakom </a:t>
            </a:r>
            <a:r>
              <a:rPr lang="sv-SE" sz="1400" dirty="0">
                <a:solidFill>
                  <a:prstClr val="black"/>
                </a:solidFill>
              </a:rPr>
              <a:t> mittfält eller backlinjen. En bra regel är att låta motståndaren spela </a:t>
            </a:r>
            <a:r>
              <a:rPr lang="sv-SE" sz="1400" i="1" dirty="0">
                <a:solidFill>
                  <a:prstClr val="black"/>
                </a:solidFill>
              </a:rPr>
              <a:t>utanför men inte mellan spelarna i lagdelarna. </a:t>
            </a:r>
            <a:r>
              <a:rPr lang="sv-SE" sz="1400" dirty="0">
                <a:solidFill>
                  <a:prstClr val="black"/>
                </a:solidFill>
              </a:rPr>
              <a:t>En följd är att man </a:t>
            </a:r>
            <a:r>
              <a:rPr lang="sv-SE" sz="1400" i="1" dirty="0">
                <a:solidFill>
                  <a:prstClr val="black"/>
                </a:solidFill>
              </a:rPr>
              <a:t>centrerar</a:t>
            </a:r>
            <a:r>
              <a:rPr lang="sv-SE" sz="1400" dirty="0">
                <a:solidFill>
                  <a:prstClr val="black"/>
                </a:solidFill>
              </a:rPr>
              <a:t> och någon eller några har position så att man kan </a:t>
            </a:r>
            <a:r>
              <a:rPr lang="sv-SE" sz="1400" i="1" dirty="0">
                <a:solidFill>
                  <a:prstClr val="black"/>
                </a:solidFill>
              </a:rPr>
              <a:t>eliminera hot i djupled</a:t>
            </a:r>
          </a:p>
        </p:txBody>
      </p:sp>
      <p:cxnSp>
        <p:nvCxnSpPr>
          <p:cNvPr id="33" name="Rak pil 32"/>
          <p:cNvCxnSpPr>
            <a:stCxn id="15" idx="5"/>
          </p:cNvCxnSpPr>
          <p:nvPr/>
        </p:nvCxnSpPr>
        <p:spPr>
          <a:xfrm>
            <a:off x="4527343" y="1808801"/>
            <a:ext cx="64923" cy="180039"/>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6" name="Rak pil 35"/>
          <p:cNvCxnSpPr/>
          <p:nvPr/>
        </p:nvCxnSpPr>
        <p:spPr>
          <a:xfrm flipV="1">
            <a:off x="4535435" y="3861048"/>
            <a:ext cx="24369" cy="134864"/>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7" name="Likbent triangel 36"/>
          <p:cNvSpPr/>
          <p:nvPr/>
        </p:nvSpPr>
        <p:spPr>
          <a:xfrm>
            <a:off x="6476700" y="1052735"/>
            <a:ext cx="72008" cy="144016"/>
          </a:xfrm>
          <a:prstGeom prst="triangle">
            <a:avLst/>
          </a:prstGeom>
          <a:scene3d>
            <a:camera prst="orthographicFront">
              <a:rot lat="0" lon="0" rev="5400000"/>
            </a:camera>
            <a:lightRig rig="threePt" dir="t"/>
          </a:scene3d>
        </p:spPr>
        <p:style>
          <a:lnRef idx="1">
            <a:schemeClr val="accent2"/>
          </a:lnRef>
          <a:fillRef idx="3">
            <a:schemeClr val="accent2"/>
          </a:fillRef>
          <a:effectRef idx="2">
            <a:schemeClr val="accent2"/>
          </a:effectRef>
          <a:fontRef idx="minor">
            <a:schemeClr val="lt1"/>
          </a:fontRef>
        </p:style>
        <p:txBody>
          <a:bodyPr rtlCol="0" anchor="ctr"/>
          <a:lstStyle/>
          <a:p>
            <a:pPr algn="ctr"/>
            <a:endParaRPr lang="sv-SE" dirty="0">
              <a:solidFill>
                <a:prstClr val="white"/>
              </a:solidFill>
            </a:endParaRPr>
          </a:p>
        </p:txBody>
      </p:sp>
      <p:sp>
        <p:nvSpPr>
          <p:cNvPr id="38" name="textruta 37"/>
          <p:cNvSpPr txBox="1"/>
          <p:nvPr/>
        </p:nvSpPr>
        <p:spPr>
          <a:xfrm>
            <a:off x="6660232" y="1063769"/>
            <a:ext cx="2304256" cy="1785104"/>
          </a:xfrm>
          <a:prstGeom prst="rect">
            <a:avLst/>
          </a:prstGeom>
          <a:noFill/>
        </p:spPr>
        <p:txBody>
          <a:bodyPr wrap="square" rtlCol="0">
            <a:spAutoFit/>
          </a:bodyPr>
          <a:lstStyle/>
          <a:p>
            <a:r>
              <a:rPr lang="sv-SE" sz="1000" dirty="0">
                <a:solidFill>
                  <a:prstClr val="black"/>
                </a:solidFill>
              </a:rPr>
              <a:t>Vid denna skiss har balansspelaren en något djupare position och kan springa ut och sätta press på bollhållare som passerat mittfältslinjen. Närmaste back kliver upp i markering och de tre återstående kryper ner och in för att försvara ytan bakom, viktig är att man inte sjunker för djupt så att varje spelare kan hinna ut i press, ta markering eller ställa offside , alltså ansvarar den bortre mittbacken också för offsidelinjen </a:t>
            </a:r>
          </a:p>
        </p:txBody>
      </p:sp>
    </p:spTree>
    <p:extLst>
      <p:ext uri="{BB962C8B-B14F-4D97-AF65-F5344CB8AC3E}">
        <p14:creationId xmlns:p14="http://schemas.microsoft.com/office/powerpoint/2010/main" val="6344652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360" y="1124743"/>
            <a:ext cx="5962650" cy="3724275"/>
          </a:xfrm>
          <a:prstGeom prst="rect">
            <a:avLst/>
          </a:prstGeom>
        </p:spPr>
      </p:pic>
      <p:sp>
        <p:nvSpPr>
          <p:cNvPr id="3" name="textruta 2"/>
          <p:cNvSpPr txBox="1"/>
          <p:nvPr/>
        </p:nvSpPr>
        <p:spPr>
          <a:xfrm>
            <a:off x="249360" y="586024"/>
            <a:ext cx="4282010" cy="307777"/>
          </a:xfrm>
          <a:prstGeom prst="rect">
            <a:avLst/>
          </a:prstGeom>
          <a:noFill/>
        </p:spPr>
        <p:txBody>
          <a:bodyPr wrap="square" rtlCol="0">
            <a:spAutoFit/>
          </a:bodyPr>
          <a:lstStyle/>
          <a:p>
            <a:r>
              <a:rPr lang="sv-SE" sz="1400" dirty="0">
                <a:solidFill>
                  <a:prstClr val="black"/>
                </a:solidFill>
              </a:rPr>
              <a:t>N) Triggers</a:t>
            </a:r>
          </a:p>
        </p:txBody>
      </p:sp>
      <p:sp>
        <p:nvSpPr>
          <p:cNvPr id="4" name="textruta 3"/>
          <p:cNvSpPr txBox="1"/>
          <p:nvPr/>
        </p:nvSpPr>
        <p:spPr>
          <a:xfrm>
            <a:off x="249360" y="5066020"/>
            <a:ext cx="5834808" cy="954107"/>
          </a:xfrm>
          <a:prstGeom prst="rect">
            <a:avLst/>
          </a:prstGeom>
          <a:noFill/>
        </p:spPr>
        <p:txBody>
          <a:bodyPr wrap="square" rtlCol="0">
            <a:spAutoFit/>
          </a:bodyPr>
          <a:lstStyle/>
          <a:p>
            <a:r>
              <a:rPr lang="sv-SE" sz="1400" dirty="0">
                <a:solidFill>
                  <a:prstClr val="black"/>
                </a:solidFill>
              </a:rPr>
              <a:t>Nyckelord är att hela </a:t>
            </a:r>
            <a:r>
              <a:rPr lang="sv-SE" sz="1400" i="1" dirty="0">
                <a:solidFill>
                  <a:prstClr val="black"/>
                </a:solidFill>
              </a:rPr>
              <a:t>laget reagerar gemensamt </a:t>
            </a:r>
            <a:r>
              <a:rPr lang="sv-SE" sz="1400" dirty="0">
                <a:solidFill>
                  <a:prstClr val="black"/>
                </a:solidFill>
              </a:rPr>
              <a:t>på en passning bakåt, felpass, dåligt mottag, lös passning, studsande boll, passning bakom spelare, kroppshållning med mottag mot eget mål osv. Viktigt är att </a:t>
            </a:r>
            <a:r>
              <a:rPr lang="sv-SE" sz="1400" i="1" dirty="0">
                <a:solidFill>
                  <a:prstClr val="black"/>
                </a:solidFill>
              </a:rPr>
              <a:t>alla i laget </a:t>
            </a:r>
            <a:r>
              <a:rPr lang="sv-SE" sz="1400" dirty="0">
                <a:solidFill>
                  <a:prstClr val="black"/>
                </a:solidFill>
              </a:rPr>
              <a:t>vet vad de </a:t>
            </a:r>
            <a:r>
              <a:rPr lang="sv-SE" sz="1400" i="1" dirty="0">
                <a:solidFill>
                  <a:prstClr val="black"/>
                </a:solidFill>
              </a:rPr>
              <a:t>gemensamma</a:t>
            </a:r>
            <a:r>
              <a:rPr lang="sv-SE" sz="1400" dirty="0">
                <a:solidFill>
                  <a:prstClr val="black"/>
                </a:solidFill>
              </a:rPr>
              <a:t> triggers signalerna är</a:t>
            </a:r>
            <a:endParaRPr lang="sv-SE" sz="1400" i="1" dirty="0">
              <a:solidFill>
                <a:prstClr val="black"/>
              </a:solidFill>
            </a:endParaRPr>
          </a:p>
        </p:txBody>
      </p:sp>
      <p:sp>
        <p:nvSpPr>
          <p:cNvPr id="5" name="Likbent triangel 4"/>
          <p:cNvSpPr/>
          <p:nvPr/>
        </p:nvSpPr>
        <p:spPr>
          <a:xfrm>
            <a:off x="6476700" y="1052735"/>
            <a:ext cx="72008" cy="144016"/>
          </a:xfrm>
          <a:prstGeom prst="triangle">
            <a:avLst/>
          </a:prstGeom>
          <a:scene3d>
            <a:camera prst="orthographicFront">
              <a:rot lat="0" lon="0" rev="5400000"/>
            </a:camera>
            <a:lightRig rig="threePt" dir="t"/>
          </a:scene3d>
        </p:spPr>
        <p:style>
          <a:lnRef idx="1">
            <a:schemeClr val="accent2"/>
          </a:lnRef>
          <a:fillRef idx="3">
            <a:schemeClr val="accent2"/>
          </a:fillRef>
          <a:effectRef idx="2">
            <a:schemeClr val="accent2"/>
          </a:effectRef>
          <a:fontRef idx="minor">
            <a:schemeClr val="lt1"/>
          </a:fontRef>
        </p:style>
        <p:txBody>
          <a:bodyPr rtlCol="0" anchor="ctr"/>
          <a:lstStyle/>
          <a:p>
            <a:pPr algn="ctr"/>
            <a:endParaRPr lang="sv-SE" dirty="0">
              <a:solidFill>
                <a:prstClr val="white"/>
              </a:solidFill>
            </a:endParaRPr>
          </a:p>
        </p:txBody>
      </p:sp>
      <p:sp>
        <p:nvSpPr>
          <p:cNvPr id="6" name="textruta 5"/>
          <p:cNvSpPr txBox="1"/>
          <p:nvPr/>
        </p:nvSpPr>
        <p:spPr>
          <a:xfrm>
            <a:off x="6660232" y="1063769"/>
            <a:ext cx="2304256" cy="2554545"/>
          </a:xfrm>
          <a:prstGeom prst="rect">
            <a:avLst/>
          </a:prstGeom>
          <a:noFill/>
        </p:spPr>
        <p:txBody>
          <a:bodyPr wrap="square" rtlCol="0">
            <a:spAutoFit/>
          </a:bodyPr>
          <a:lstStyle/>
          <a:p>
            <a:r>
              <a:rPr lang="sv-SE" sz="1000" dirty="0">
                <a:solidFill>
                  <a:prstClr val="black"/>
                </a:solidFill>
              </a:rPr>
              <a:t>Vid detta tillfälle slår spelaren en passning bakom vänsterbacken som tvingas vända om och hämta bollen felvänd. Vid detta tillfälle bör hela laget unisont reagera och flytta upp sina positioner spelaren närmast kan 1. försöka ta bollen 2. tvinga till tillbakaspel eller spel i sidled. Viktigt är att spelarna lika snabbt som man reagerar och flyttar upp också flyttar ner och dödar ytan om det finns ett djupledsshot och skulle vänsterbacken vända bort första pressen och ha möjlighet att slå en passning framåt bör alla gemensamt falla. Backlinjen bör vara halvvända och beredda </a:t>
            </a:r>
          </a:p>
        </p:txBody>
      </p:sp>
      <p:sp>
        <p:nvSpPr>
          <p:cNvPr id="7" name="4-udd 6"/>
          <p:cNvSpPr/>
          <p:nvPr/>
        </p:nvSpPr>
        <p:spPr>
          <a:xfrm>
            <a:off x="2248662" y="1345704"/>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8" name="4-udd 7"/>
          <p:cNvSpPr/>
          <p:nvPr/>
        </p:nvSpPr>
        <p:spPr>
          <a:xfrm>
            <a:off x="1792427" y="2229845"/>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9" name="4-udd 8"/>
          <p:cNvSpPr/>
          <p:nvPr/>
        </p:nvSpPr>
        <p:spPr>
          <a:xfrm>
            <a:off x="1979712" y="3435736"/>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0" name="4-udd 9"/>
          <p:cNvSpPr/>
          <p:nvPr/>
        </p:nvSpPr>
        <p:spPr>
          <a:xfrm>
            <a:off x="2338672" y="4437112"/>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1" name="4-udd 10"/>
          <p:cNvSpPr/>
          <p:nvPr/>
        </p:nvSpPr>
        <p:spPr>
          <a:xfrm>
            <a:off x="4350336" y="2571961"/>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2" name="4-udd 11"/>
          <p:cNvSpPr/>
          <p:nvPr/>
        </p:nvSpPr>
        <p:spPr>
          <a:xfrm>
            <a:off x="3977934" y="4365104"/>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3" name="4-udd 12"/>
          <p:cNvSpPr/>
          <p:nvPr/>
        </p:nvSpPr>
        <p:spPr>
          <a:xfrm>
            <a:off x="4067944" y="1348668"/>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4" name="4-udd 13"/>
          <p:cNvSpPr/>
          <p:nvPr/>
        </p:nvSpPr>
        <p:spPr>
          <a:xfrm>
            <a:off x="3113001" y="3461392"/>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5" name="4-udd 14"/>
          <p:cNvSpPr/>
          <p:nvPr/>
        </p:nvSpPr>
        <p:spPr>
          <a:xfrm>
            <a:off x="2977986" y="2969885"/>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6" name="Eller 15"/>
          <p:cNvSpPr/>
          <p:nvPr/>
        </p:nvSpPr>
        <p:spPr>
          <a:xfrm>
            <a:off x="3203011" y="2135986"/>
            <a:ext cx="81009" cy="158485"/>
          </a:xfrm>
          <a:prstGeom prst="flowChartOr">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black">
                  <a:lumMod val="85000"/>
                  <a:lumOff val="15000"/>
                </a:prstClr>
              </a:solidFill>
            </a:endParaRPr>
          </a:p>
        </p:txBody>
      </p:sp>
      <p:sp>
        <p:nvSpPr>
          <p:cNvPr id="17" name="Ellips 16"/>
          <p:cNvSpPr/>
          <p:nvPr/>
        </p:nvSpPr>
        <p:spPr>
          <a:xfrm>
            <a:off x="4450515" y="1685876"/>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8" name="Ellips 17"/>
          <p:cNvSpPr/>
          <p:nvPr/>
        </p:nvSpPr>
        <p:spPr>
          <a:xfrm>
            <a:off x="4442917" y="2421475"/>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9" name="Ellips 18"/>
          <p:cNvSpPr/>
          <p:nvPr/>
        </p:nvSpPr>
        <p:spPr>
          <a:xfrm>
            <a:off x="4445425" y="3119075"/>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0" name="Ellips 19"/>
          <p:cNvSpPr/>
          <p:nvPr/>
        </p:nvSpPr>
        <p:spPr>
          <a:xfrm>
            <a:off x="4442917" y="3995912"/>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1" name="Ellips 20"/>
          <p:cNvSpPr/>
          <p:nvPr/>
        </p:nvSpPr>
        <p:spPr>
          <a:xfrm>
            <a:off x="3109328" y="1772816"/>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2" name="Ellips 21"/>
          <p:cNvSpPr/>
          <p:nvPr/>
        </p:nvSpPr>
        <p:spPr>
          <a:xfrm>
            <a:off x="3329862" y="2493483"/>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3" name="Ellips 22"/>
          <p:cNvSpPr/>
          <p:nvPr/>
        </p:nvSpPr>
        <p:spPr>
          <a:xfrm>
            <a:off x="3738490" y="2745757"/>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4" name="Ellips 23"/>
          <p:cNvSpPr/>
          <p:nvPr/>
        </p:nvSpPr>
        <p:spPr>
          <a:xfrm>
            <a:off x="2338672" y="2767650"/>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5" name="Ellips 24"/>
          <p:cNvSpPr/>
          <p:nvPr/>
        </p:nvSpPr>
        <p:spPr>
          <a:xfrm>
            <a:off x="3101665" y="4221088"/>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6" name="Ellips 25"/>
          <p:cNvSpPr/>
          <p:nvPr/>
        </p:nvSpPr>
        <p:spPr>
          <a:xfrm>
            <a:off x="3617894" y="3328846"/>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7" name="4-udd 26"/>
          <p:cNvSpPr/>
          <p:nvPr/>
        </p:nvSpPr>
        <p:spPr>
          <a:xfrm>
            <a:off x="539552" y="2914873"/>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8" name="Ellips 27"/>
          <p:cNvSpPr/>
          <p:nvPr/>
        </p:nvSpPr>
        <p:spPr>
          <a:xfrm>
            <a:off x="5508104" y="2911666"/>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cxnSp>
        <p:nvCxnSpPr>
          <p:cNvPr id="34" name="Rak pil 33"/>
          <p:cNvCxnSpPr/>
          <p:nvPr/>
        </p:nvCxnSpPr>
        <p:spPr>
          <a:xfrm flipH="1" flipV="1">
            <a:off x="2069722" y="1757884"/>
            <a:ext cx="1121953" cy="4573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Rak pil 35"/>
          <p:cNvCxnSpPr/>
          <p:nvPr/>
        </p:nvCxnSpPr>
        <p:spPr>
          <a:xfrm flipH="1">
            <a:off x="3977934" y="1757884"/>
            <a:ext cx="462412" cy="14932"/>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7" name="Rak pil 36"/>
          <p:cNvCxnSpPr/>
          <p:nvPr/>
        </p:nvCxnSpPr>
        <p:spPr>
          <a:xfrm flipH="1">
            <a:off x="3932929" y="2474383"/>
            <a:ext cx="462412" cy="14932"/>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8" name="Rak pil 37"/>
          <p:cNvCxnSpPr/>
          <p:nvPr/>
        </p:nvCxnSpPr>
        <p:spPr>
          <a:xfrm flipH="1">
            <a:off x="3960965" y="3176151"/>
            <a:ext cx="462412" cy="14932"/>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9" name="Rak pil 38"/>
          <p:cNvCxnSpPr/>
          <p:nvPr/>
        </p:nvCxnSpPr>
        <p:spPr>
          <a:xfrm flipH="1">
            <a:off x="3940193" y="4079300"/>
            <a:ext cx="462412" cy="14932"/>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0" name="Rak pil 39"/>
          <p:cNvCxnSpPr/>
          <p:nvPr/>
        </p:nvCxnSpPr>
        <p:spPr>
          <a:xfrm flipH="1">
            <a:off x="2834216" y="2558025"/>
            <a:ext cx="462412" cy="14932"/>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1" name="Rak pil 40"/>
          <p:cNvCxnSpPr/>
          <p:nvPr/>
        </p:nvCxnSpPr>
        <p:spPr>
          <a:xfrm flipH="1">
            <a:off x="3252854" y="2795617"/>
            <a:ext cx="462412" cy="14932"/>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2" name="Rak pil 41"/>
          <p:cNvCxnSpPr/>
          <p:nvPr/>
        </p:nvCxnSpPr>
        <p:spPr>
          <a:xfrm flipH="1">
            <a:off x="3126531" y="3375658"/>
            <a:ext cx="462412" cy="14932"/>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3" name="Rak pil 42"/>
          <p:cNvCxnSpPr/>
          <p:nvPr/>
        </p:nvCxnSpPr>
        <p:spPr>
          <a:xfrm flipH="1" flipV="1">
            <a:off x="2627060" y="1772816"/>
            <a:ext cx="462412" cy="72008"/>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4" name="Rak pil 43"/>
          <p:cNvCxnSpPr/>
          <p:nvPr/>
        </p:nvCxnSpPr>
        <p:spPr>
          <a:xfrm flipH="1" flipV="1">
            <a:off x="1882437" y="2643969"/>
            <a:ext cx="456235" cy="195689"/>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5" name="Rak pil 44"/>
          <p:cNvCxnSpPr/>
          <p:nvPr/>
        </p:nvCxnSpPr>
        <p:spPr>
          <a:xfrm flipH="1" flipV="1">
            <a:off x="2555776" y="4139928"/>
            <a:ext cx="533696" cy="156774"/>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9" name="Rak pil 48"/>
          <p:cNvCxnSpPr/>
          <p:nvPr/>
        </p:nvCxnSpPr>
        <p:spPr>
          <a:xfrm flipH="1">
            <a:off x="5220072" y="2979415"/>
            <a:ext cx="288032"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95286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360" y="1124743"/>
            <a:ext cx="5962650" cy="3724275"/>
          </a:xfrm>
          <a:prstGeom prst="rect">
            <a:avLst/>
          </a:prstGeom>
        </p:spPr>
      </p:pic>
      <p:sp>
        <p:nvSpPr>
          <p:cNvPr id="3" name="textruta 2"/>
          <p:cNvSpPr txBox="1"/>
          <p:nvPr/>
        </p:nvSpPr>
        <p:spPr>
          <a:xfrm>
            <a:off x="249360" y="586024"/>
            <a:ext cx="4282010" cy="307777"/>
          </a:xfrm>
          <a:prstGeom prst="rect">
            <a:avLst/>
          </a:prstGeom>
          <a:noFill/>
        </p:spPr>
        <p:txBody>
          <a:bodyPr wrap="square" rtlCol="0">
            <a:spAutoFit/>
          </a:bodyPr>
          <a:lstStyle/>
          <a:p>
            <a:r>
              <a:rPr lang="sv-SE" sz="1400" dirty="0">
                <a:solidFill>
                  <a:prstClr val="black"/>
                </a:solidFill>
              </a:rPr>
              <a:t>O) Klareringar(rensningar) och försvarsnick</a:t>
            </a:r>
          </a:p>
        </p:txBody>
      </p:sp>
      <p:sp>
        <p:nvSpPr>
          <p:cNvPr id="4" name="textruta 3"/>
          <p:cNvSpPr txBox="1"/>
          <p:nvPr/>
        </p:nvSpPr>
        <p:spPr>
          <a:xfrm>
            <a:off x="249360" y="5066020"/>
            <a:ext cx="5834808" cy="1600438"/>
          </a:xfrm>
          <a:prstGeom prst="rect">
            <a:avLst/>
          </a:prstGeom>
          <a:noFill/>
        </p:spPr>
        <p:txBody>
          <a:bodyPr wrap="square" rtlCol="0">
            <a:spAutoFit/>
          </a:bodyPr>
          <a:lstStyle/>
          <a:p>
            <a:r>
              <a:rPr lang="sv-SE" sz="1400" dirty="0">
                <a:solidFill>
                  <a:prstClr val="black"/>
                </a:solidFill>
              </a:rPr>
              <a:t>Nyckelord vid nick är </a:t>
            </a:r>
            <a:r>
              <a:rPr lang="sv-SE" sz="1400" i="1" dirty="0">
                <a:solidFill>
                  <a:prstClr val="black"/>
                </a:solidFill>
              </a:rPr>
              <a:t>högt, långt och ut mot sidan</a:t>
            </a:r>
            <a:r>
              <a:rPr lang="sv-SE" sz="1400" dirty="0">
                <a:solidFill>
                  <a:prstClr val="black"/>
                </a:solidFill>
              </a:rPr>
              <a:t>. Högt för att medspelare skall </a:t>
            </a:r>
            <a:r>
              <a:rPr lang="sv-SE" sz="1400" i="1" dirty="0">
                <a:solidFill>
                  <a:prstClr val="black"/>
                </a:solidFill>
              </a:rPr>
              <a:t>hinna tillbaka in till rätt position</a:t>
            </a:r>
            <a:r>
              <a:rPr lang="sv-SE" sz="1400" dirty="0">
                <a:solidFill>
                  <a:prstClr val="black"/>
                </a:solidFill>
              </a:rPr>
              <a:t>, ut mot sidan för att hotet är mindre på kanterna. Om möjlighet finns skall man givetvis </a:t>
            </a:r>
            <a:r>
              <a:rPr lang="sv-SE" sz="1400" i="1" dirty="0">
                <a:solidFill>
                  <a:prstClr val="black"/>
                </a:solidFill>
              </a:rPr>
              <a:t>nickpassa</a:t>
            </a:r>
            <a:r>
              <a:rPr lang="sv-SE" sz="1400" dirty="0">
                <a:solidFill>
                  <a:prstClr val="black"/>
                </a:solidFill>
              </a:rPr>
              <a:t> i första hand. Vid rensning gäller samma princip men om man är utsatt för hård press kan man lägga till att rensningen gärna skall vara </a:t>
            </a:r>
            <a:r>
              <a:rPr lang="sv-SE" sz="1400" i="1" dirty="0">
                <a:solidFill>
                  <a:prstClr val="black"/>
                </a:solidFill>
              </a:rPr>
              <a:t>rejäl</a:t>
            </a:r>
            <a:r>
              <a:rPr lang="sv-SE" sz="1400" dirty="0">
                <a:solidFill>
                  <a:prstClr val="black"/>
                </a:solidFill>
              </a:rPr>
              <a:t> och sättas långt in på </a:t>
            </a:r>
            <a:r>
              <a:rPr lang="sv-SE" sz="1400" i="1" dirty="0">
                <a:solidFill>
                  <a:prstClr val="black"/>
                </a:solidFill>
              </a:rPr>
              <a:t>motståndarnas planhalva </a:t>
            </a:r>
            <a:r>
              <a:rPr lang="sv-SE" sz="1400" dirty="0">
                <a:solidFill>
                  <a:prstClr val="black"/>
                </a:solidFill>
              </a:rPr>
              <a:t>så laget får tid att organisera om sig och flytta upp sina positioner</a:t>
            </a:r>
            <a:endParaRPr lang="sv-SE" sz="1400" i="1" dirty="0">
              <a:solidFill>
                <a:prstClr val="black"/>
              </a:solidFill>
            </a:endParaRPr>
          </a:p>
        </p:txBody>
      </p:sp>
      <p:sp>
        <p:nvSpPr>
          <p:cNvPr id="5" name="Likbent triangel 4"/>
          <p:cNvSpPr/>
          <p:nvPr/>
        </p:nvSpPr>
        <p:spPr>
          <a:xfrm>
            <a:off x="6476700" y="1052735"/>
            <a:ext cx="72008" cy="144016"/>
          </a:xfrm>
          <a:prstGeom prst="triangle">
            <a:avLst/>
          </a:prstGeom>
          <a:scene3d>
            <a:camera prst="orthographicFront">
              <a:rot lat="0" lon="0" rev="5400000"/>
            </a:camera>
            <a:lightRig rig="threePt" dir="t"/>
          </a:scene3d>
        </p:spPr>
        <p:style>
          <a:lnRef idx="1">
            <a:schemeClr val="accent2"/>
          </a:lnRef>
          <a:fillRef idx="3">
            <a:schemeClr val="accent2"/>
          </a:fillRef>
          <a:effectRef idx="2">
            <a:schemeClr val="accent2"/>
          </a:effectRef>
          <a:fontRef idx="minor">
            <a:schemeClr val="lt1"/>
          </a:fontRef>
        </p:style>
        <p:txBody>
          <a:bodyPr rtlCol="0" anchor="ctr"/>
          <a:lstStyle/>
          <a:p>
            <a:pPr algn="ctr"/>
            <a:endParaRPr lang="sv-SE" dirty="0">
              <a:solidFill>
                <a:prstClr val="white"/>
              </a:solidFill>
            </a:endParaRPr>
          </a:p>
        </p:txBody>
      </p:sp>
      <p:sp>
        <p:nvSpPr>
          <p:cNvPr id="6" name="textruta 5"/>
          <p:cNvSpPr txBox="1"/>
          <p:nvPr/>
        </p:nvSpPr>
        <p:spPr>
          <a:xfrm>
            <a:off x="6660232" y="1063769"/>
            <a:ext cx="2304256" cy="1938992"/>
          </a:xfrm>
          <a:prstGeom prst="rect">
            <a:avLst/>
          </a:prstGeom>
          <a:noFill/>
        </p:spPr>
        <p:txBody>
          <a:bodyPr wrap="square" rtlCol="0">
            <a:spAutoFit/>
          </a:bodyPr>
          <a:lstStyle/>
          <a:p>
            <a:r>
              <a:rPr lang="sv-SE" sz="1000" dirty="0">
                <a:solidFill>
                  <a:prstClr val="black"/>
                </a:solidFill>
              </a:rPr>
              <a:t>För att en nick skall vara hög och lång så krävs god nickteknik och då skall bollen träffas högt upp på pannan med armarna ut från kroppen för att användas som en hävstång, kraften bör hämtas från magen och bålen. Avslappnad i axlarna och huvudet bakåt med kraft framåt. Vid klareringar kan vi säga att spela en passning om du kan, rensa om man måste. Bra är om hela laget vet ungefär vilken yta som man vill nå med rensningar och försvarnickar  </a:t>
            </a:r>
          </a:p>
        </p:txBody>
      </p:sp>
      <p:sp>
        <p:nvSpPr>
          <p:cNvPr id="7" name="4-udd 6"/>
          <p:cNvSpPr/>
          <p:nvPr/>
        </p:nvSpPr>
        <p:spPr>
          <a:xfrm>
            <a:off x="2248662" y="1345704"/>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8" name="4-udd 7"/>
          <p:cNvSpPr/>
          <p:nvPr/>
        </p:nvSpPr>
        <p:spPr>
          <a:xfrm>
            <a:off x="3284857" y="2157836"/>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9" name="4-udd 8"/>
          <p:cNvSpPr/>
          <p:nvPr/>
        </p:nvSpPr>
        <p:spPr>
          <a:xfrm>
            <a:off x="1979712" y="3435736"/>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0" name="4-udd 9"/>
          <p:cNvSpPr/>
          <p:nvPr/>
        </p:nvSpPr>
        <p:spPr>
          <a:xfrm>
            <a:off x="2338672" y="4437112"/>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1" name="4-udd 10"/>
          <p:cNvSpPr/>
          <p:nvPr/>
        </p:nvSpPr>
        <p:spPr>
          <a:xfrm>
            <a:off x="4350336" y="2571961"/>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2" name="4-udd 11"/>
          <p:cNvSpPr/>
          <p:nvPr/>
        </p:nvSpPr>
        <p:spPr>
          <a:xfrm>
            <a:off x="3977934" y="4365104"/>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3" name="4-udd 12"/>
          <p:cNvSpPr/>
          <p:nvPr/>
        </p:nvSpPr>
        <p:spPr>
          <a:xfrm>
            <a:off x="4067944" y="1348668"/>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4" name="4-udd 13"/>
          <p:cNvSpPr/>
          <p:nvPr/>
        </p:nvSpPr>
        <p:spPr>
          <a:xfrm>
            <a:off x="3113001" y="3461392"/>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5" name="4-udd 14"/>
          <p:cNvSpPr/>
          <p:nvPr/>
        </p:nvSpPr>
        <p:spPr>
          <a:xfrm>
            <a:off x="2977986" y="2969885"/>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6" name="Eller 15"/>
          <p:cNvSpPr/>
          <p:nvPr/>
        </p:nvSpPr>
        <p:spPr>
          <a:xfrm>
            <a:off x="1691680" y="2071359"/>
            <a:ext cx="81009" cy="158485"/>
          </a:xfrm>
          <a:prstGeom prst="flowChartOr">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black">
                  <a:lumMod val="85000"/>
                  <a:lumOff val="15000"/>
                </a:prstClr>
              </a:solidFill>
            </a:endParaRPr>
          </a:p>
        </p:txBody>
      </p:sp>
      <p:sp>
        <p:nvSpPr>
          <p:cNvPr id="17" name="Ellips 16"/>
          <p:cNvSpPr/>
          <p:nvPr/>
        </p:nvSpPr>
        <p:spPr>
          <a:xfrm>
            <a:off x="4450515" y="1685876"/>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8" name="Ellips 17"/>
          <p:cNvSpPr/>
          <p:nvPr/>
        </p:nvSpPr>
        <p:spPr>
          <a:xfrm>
            <a:off x="4442917" y="2421475"/>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9" name="Ellips 18"/>
          <p:cNvSpPr/>
          <p:nvPr/>
        </p:nvSpPr>
        <p:spPr>
          <a:xfrm>
            <a:off x="4445425" y="3119075"/>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0" name="Ellips 19"/>
          <p:cNvSpPr/>
          <p:nvPr/>
        </p:nvSpPr>
        <p:spPr>
          <a:xfrm>
            <a:off x="4442917" y="3995912"/>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1" name="Ellips 20"/>
          <p:cNvSpPr/>
          <p:nvPr/>
        </p:nvSpPr>
        <p:spPr>
          <a:xfrm>
            <a:off x="3109328" y="1772816"/>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2" name="Ellips 21"/>
          <p:cNvSpPr/>
          <p:nvPr/>
        </p:nvSpPr>
        <p:spPr>
          <a:xfrm>
            <a:off x="3329862" y="2493483"/>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3" name="Ellips 22"/>
          <p:cNvSpPr/>
          <p:nvPr/>
        </p:nvSpPr>
        <p:spPr>
          <a:xfrm>
            <a:off x="3738490" y="2745757"/>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4" name="Ellips 23"/>
          <p:cNvSpPr/>
          <p:nvPr/>
        </p:nvSpPr>
        <p:spPr>
          <a:xfrm>
            <a:off x="2338672" y="2767650"/>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5" name="Ellips 24"/>
          <p:cNvSpPr/>
          <p:nvPr/>
        </p:nvSpPr>
        <p:spPr>
          <a:xfrm>
            <a:off x="3101665" y="4221088"/>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6" name="Ellips 25"/>
          <p:cNvSpPr/>
          <p:nvPr/>
        </p:nvSpPr>
        <p:spPr>
          <a:xfrm>
            <a:off x="3617894" y="3328846"/>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7" name="4-udd 26"/>
          <p:cNvSpPr/>
          <p:nvPr/>
        </p:nvSpPr>
        <p:spPr>
          <a:xfrm>
            <a:off x="539552" y="2914873"/>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8" name="Ellips 27"/>
          <p:cNvSpPr/>
          <p:nvPr/>
        </p:nvSpPr>
        <p:spPr>
          <a:xfrm>
            <a:off x="5508104" y="2911666"/>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3" name="Frihandsfigur 32"/>
          <p:cNvSpPr/>
          <p:nvPr/>
        </p:nvSpPr>
        <p:spPr>
          <a:xfrm>
            <a:off x="1819656" y="1676575"/>
            <a:ext cx="2551176" cy="499697"/>
          </a:xfrm>
          <a:custGeom>
            <a:avLst/>
            <a:gdLst>
              <a:gd name="connsiteX0" fmla="*/ 0 w 2551176"/>
              <a:gd name="connsiteY0" fmla="*/ 499697 h 499697"/>
              <a:gd name="connsiteX1" fmla="*/ 658368 w 2551176"/>
              <a:gd name="connsiteY1" fmla="*/ 152225 h 499697"/>
              <a:gd name="connsiteX2" fmla="*/ 1591056 w 2551176"/>
              <a:gd name="connsiteY2" fmla="*/ 5921 h 499697"/>
              <a:gd name="connsiteX3" fmla="*/ 2551176 w 2551176"/>
              <a:gd name="connsiteY3" fmla="*/ 42497 h 499697"/>
            </a:gdLst>
            <a:ahLst/>
            <a:cxnLst>
              <a:cxn ang="0">
                <a:pos x="connsiteX0" y="connsiteY0"/>
              </a:cxn>
              <a:cxn ang="0">
                <a:pos x="connsiteX1" y="connsiteY1"/>
              </a:cxn>
              <a:cxn ang="0">
                <a:pos x="connsiteX2" y="connsiteY2"/>
              </a:cxn>
              <a:cxn ang="0">
                <a:pos x="connsiteX3" y="connsiteY3"/>
              </a:cxn>
            </a:cxnLst>
            <a:rect l="l" t="t" r="r" b="b"/>
            <a:pathLst>
              <a:path w="2551176" h="499697">
                <a:moveTo>
                  <a:pt x="0" y="499697"/>
                </a:moveTo>
                <a:cubicBezTo>
                  <a:pt x="196596" y="367109"/>
                  <a:pt x="393192" y="234521"/>
                  <a:pt x="658368" y="152225"/>
                </a:cubicBezTo>
                <a:cubicBezTo>
                  <a:pt x="923544" y="69929"/>
                  <a:pt x="1275588" y="24209"/>
                  <a:pt x="1591056" y="5921"/>
                </a:cubicBezTo>
                <a:cubicBezTo>
                  <a:pt x="1906524" y="-12367"/>
                  <a:pt x="2228850" y="15065"/>
                  <a:pt x="2551176" y="42497"/>
                </a:cubicBezTo>
              </a:path>
            </a:pathLst>
          </a:custGeom>
          <a:noFill/>
          <a:ln w="952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4" name="Frihandsfigur 33"/>
          <p:cNvSpPr/>
          <p:nvPr/>
        </p:nvSpPr>
        <p:spPr>
          <a:xfrm>
            <a:off x="2999232" y="1342070"/>
            <a:ext cx="1408176" cy="377002"/>
          </a:xfrm>
          <a:custGeom>
            <a:avLst/>
            <a:gdLst>
              <a:gd name="connsiteX0" fmla="*/ 1408176 w 1408176"/>
              <a:gd name="connsiteY0" fmla="*/ 377002 h 377002"/>
              <a:gd name="connsiteX1" fmla="*/ 896112 w 1408176"/>
              <a:gd name="connsiteY1" fmla="*/ 29530 h 377002"/>
              <a:gd name="connsiteX2" fmla="*/ 219456 w 1408176"/>
              <a:gd name="connsiteY2" fmla="*/ 38674 h 377002"/>
              <a:gd name="connsiteX3" fmla="*/ 0 w 1408176"/>
              <a:gd name="connsiteY3" fmla="*/ 203266 h 377002"/>
            </a:gdLst>
            <a:ahLst/>
            <a:cxnLst>
              <a:cxn ang="0">
                <a:pos x="connsiteX0" y="connsiteY0"/>
              </a:cxn>
              <a:cxn ang="0">
                <a:pos x="connsiteX1" y="connsiteY1"/>
              </a:cxn>
              <a:cxn ang="0">
                <a:pos x="connsiteX2" y="connsiteY2"/>
              </a:cxn>
              <a:cxn ang="0">
                <a:pos x="connsiteX3" y="connsiteY3"/>
              </a:cxn>
            </a:cxnLst>
            <a:rect l="l" t="t" r="r" b="b"/>
            <a:pathLst>
              <a:path w="1408176" h="377002">
                <a:moveTo>
                  <a:pt x="1408176" y="377002"/>
                </a:moveTo>
                <a:cubicBezTo>
                  <a:pt x="1251204" y="231460"/>
                  <a:pt x="1094232" y="85918"/>
                  <a:pt x="896112" y="29530"/>
                </a:cubicBezTo>
                <a:cubicBezTo>
                  <a:pt x="697992" y="-26858"/>
                  <a:pt x="368808" y="9718"/>
                  <a:pt x="219456" y="38674"/>
                </a:cubicBezTo>
                <a:cubicBezTo>
                  <a:pt x="70104" y="67630"/>
                  <a:pt x="35052" y="135448"/>
                  <a:pt x="0" y="203266"/>
                </a:cubicBezTo>
              </a:path>
            </a:pathLst>
          </a:custGeom>
          <a:noFill/>
          <a:ln w="952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Tree>
    <p:extLst>
      <p:ext uri="{BB962C8B-B14F-4D97-AF65-F5344CB8AC3E}">
        <p14:creationId xmlns:p14="http://schemas.microsoft.com/office/powerpoint/2010/main" val="30325743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360" y="1124743"/>
            <a:ext cx="5962650" cy="3724275"/>
          </a:xfrm>
          <a:prstGeom prst="rect">
            <a:avLst/>
          </a:prstGeom>
        </p:spPr>
      </p:pic>
      <p:sp>
        <p:nvSpPr>
          <p:cNvPr id="3" name="textruta 2"/>
          <p:cNvSpPr txBox="1"/>
          <p:nvPr/>
        </p:nvSpPr>
        <p:spPr>
          <a:xfrm>
            <a:off x="249360" y="586024"/>
            <a:ext cx="4282010" cy="307777"/>
          </a:xfrm>
          <a:prstGeom prst="rect">
            <a:avLst/>
          </a:prstGeom>
          <a:noFill/>
        </p:spPr>
        <p:txBody>
          <a:bodyPr wrap="square" rtlCol="0">
            <a:spAutoFit/>
          </a:bodyPr>
          <a:lstStyle/>
          <a:p>
            <a:r>
              <a:rPr lang="sv-SE" sz="1400" dirty="0">
                <a:solidFill>
                  <a:prstClr val="black"/>
                </a:solidFill>
              </a:rPr>
              <a:t>P)Direkt och indirekt återerövring</a:t>
            </a:r>
          </a:p>
        </p:txBody>
      </p:sp>
      <p:sp>
        <p:nvSpPr>
          <p:cNvPr id="4" name="Likbent triangel 3"/>
          <p:cNvSpPr/>
          <p:nvPr/>
        </p:nvSpPr>
        <p:spPr>
          <a:xfrm>
            <a:off x="6476700" y="1052735"/>
            <a:ext cx="72008" cy="144016"/>
          </a:xfrm>
          <a:prstGeom prst="triangle">
            <a:avLst/>
          </a:prstGeom>
          <a:scene3d>
            <a:camera prst="orthographicFront">
              <a:rot lat="0" lon="0" rev="5400000"/>
            </a:camera>
            <a:lightRig rig="threePt" dir="t"/>
          </a:scene3d>
        </p:spPr>
        <p:style>
          <a:lnRef idx="1">
            <a:schemeClr val="accent2"/>
          </a:lnRef>
          <a:fillRef idx="3">
            <a:schemeClr val="accent2"/>
          </a:fillRef>
          <a:effectRef idx="2">
            <a:schemeClr val="accent2"/>
          </a:effectRef>
          <a:fontRef idx="minor">
            <a:schemeClr val="lt1"/>
          </a:fontRef>
        </p:style>
        <p:txBody>
          <a:bodyPr rtlCol="0" anchor="ctr"/>
          <a:lstStyle/>
          <a:p>
            <a:pPr algn="ctr"/>
            <a:endParaRPr lang="sv-SE" dirty="0">
              <a:solidFill>
                <a:prstClr val="white"/>
              </a:solidFill>
            </a:endParaRPr>
          </a:p>
        </p:txBody>
      </p:sp>
      <p:sp>
        <p:nvSpPr>
          <p:cNvPr id="5" name="textruta 4"/>
          <p:cNvSpPr txBox="1"/>
          <p:nvPr/>
        </p:nvSpPr>
        <p:spPr>
          <a:xfrm>
            <a:off x="6660232" y="1063769"/>
            <a:ext cx="2304256" cy="2092881"/>
          </a:xfrm>
          <a:prstGeom prst="rect">
            <a:avLst/>
          </a:prstGeom>
          <a:noFill/>
        </p:spPr>
        <p:txBody>
          <a:bodyPr wrap="square" rtlCol="0">
            <a:spAutoFit/>
          </a:bodyPr>
          <a:lstStyle/>
          <a:p>
            <a:r>
              <a:rPr lang="sv-SE" sz="1000" dirty="0">
                <a:solidFill>
                  <a:prstClr val="black"/>
                </a:solidFill>
              </a:rPr>
              <a:t>Vi bör kombinera de olika sätten att vinna boll och det bör kombineras med triggers så hela laget agerar därefter. En regel kan vara att man försöker återerövra bollen 5-6 sekunder direkt efter bolltapp innan man återgår till kompakt försvarsspel . Spelar man med indirekt återerövring är det viktigt att de spelare som är i den ytan som vi vill att motståndarna skall spela bollen är halvvända, alerta och beredda på att vinna bollen, helst framför motståndaren så anfall kan startas direkt</a:t>
            </a:r>
          </a:p>
        </p:txBody>
      </p:sp>
      <p:sp>
        <p:nvSpPr>
          <p:cNvPr id="6" name="textruta 5"/>
          <p:cNvSpPr txBox="1"/>
          <p:nvPr/>
        </p:nvSpPr>
        <p:spPr>
          <a:xfrm>
            <a:off x="249360" y="5066020"/>
            <a:ext cx="5834808" cy="1169551"/>
          </a:xfrm>
          <a:prstGeom prst="rect">
            <a:avLst/>
          </a:prstGeom>
          <a:noFill/>
        </p:spPr>
        <p:txBody>
          <a:bodyPr wrap="square" rtlCol="0">
            <a:spAutoFit/>
          </a:bodyPr>
          <a:lstStyle/>
          <a:p>
            <a:r>
              <a:rPr lang="sv-SE" sz="1400" dirty="0">
                <a:solidFill>
                  <a:prstClr val="black"/>
                </a:solidFill>
              </a:rPr>
              <a:t>Nyckelord vid direkt återerövring är att man </a:t>
            </a:r>
            <a:r>
              <a:rPr lang="sv-SE" sz="1400" i="1" dirty="0">
                <a:solidFill>
                  <a:prstClr val="black"/>
                </a:solidFill>
              </a:rPr>
              <a:t>direkt efter bolltapp försöker vinna bollen</a:t>
            </a:r>
            <a:r>
              <a:rPr lang="sv-SE" sz="1400" dirty="0">
                <a:solidFill>
                  <a:prstClr val="black"/>
                </a:solidFill>
              </a:rPr>
              <a:t>, framför allt den närmast bollen och oftast är det den som förlorar bollen som är närmast. Vid indirekt skall laget ner </a:t>
            </a:r>
            <a:r>
              <a:rPr lang="sv-SE" sz="1400" i="1" dirty="0">
                <a:solidFill>
                  <a:prstClr val="black"/>
                </a:solidFill>
              </a:rPr>
              <a:t>på rätt sida </a:t>
            </a:r>
            <a:r>
              <a:rPr lang="sv-SE" sz="1400" dirty="0">
                <a:solidFill>
                  <a:prstClr val="black"/>
                </a:solidFill>
              </a:rPr>
              <a:t>om bollen och </a:t>
            </a:r>
            <a:r>
              <a:rPr lang="sv-SE" sz="1400" i="1" dirty="0">
                <a:solidFill>
                  <a:prstClr val="black"/>
                </a:solidFill>
              </a:rPr>
              <a:t>närmast pressa till specifik yta </a:t>
            </a:r>
            <a:r>
              <a:rPr lang="sv-SE" sz="1400" dirty="0">
                <a:solidFill>
                  <a:prstClr val="black"/>
                </a:solidFill>
              </a:rPr>
              <a:t>eller få motståndaren att spela bollen till </a:t>
            </a:r>
            <a:r>
              <a:rPr lang="sv-SE" sz="1400" i="1" dirty="0">
                <a:solidFill>
                  <a:prstClr val="black"/>
                </a:solidFill>
              </a:rPr>
              <a:t>en given yta där bollen kan vinnas</a:t>
            </a:r>
          </a:p>
        </p:txBody>
      </p:sp>
      <p:sp>
        <p:nvSpPr>
          <p:cNvPr id="7" name="4-udd 6"/>
          <p:cNvSpPr/>
          <p:nvPr/>
        </p:nvSpPr>
        <p:spPr>
          <a:xfrm>
            <a:off x="2248662" y="1345704"/>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8" name="4-udd 7"/>
          <p:cNvSpPr/>
          <p:nvPr/>
        </p:nvSpPr>
        <p:spPr>
          <a:xfrm>
            <a:off x="3199338" y="2101682"/>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9" name="4-udd 8"/>
          <p:cNvSpPr/>
          <p:nvPr/>
        </p:nvSpPr>
        <p:spPr>
          <a:xfrm>
            <a:off x="1979712" y="3435736"/>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0" name="4-udd 9"/>
          <p:cNvSpPr/>
          <p:nvPr/>
        </p:nvSpPr>
        <p:spPr>
          <a:xfrm>
            <a:off x="2338672" y="4437112"/>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1" name="4-udd 10"/>
          <p:cNvSpPr/>
          <p:nvPr/>
        </p:nvSpPr>
        <p:spPr>
          <a:xfrm>
            <a:off x="4350336" y="2571961"/>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2" name="4-udd 11"/>
          <p:cNvSpPr/>
          <p:nvPr/>
        </p:nvSpPr>
        <p:spPr>
          <a:xfrm>
            <a:off x="3977934" y="4365104"/>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3" name="4-udd 12"/>
          <p:cNvSpPr/>
          <p:nvPr/>
        </p:nvSpPr>
        <p:spPr>
          <a:xfrm>
            <a:off x="4067944" y="1348668"/>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4" name="4-udd 13"/>
          <p:cNvSpPr/>
          <p:nvPr/>
        </p:nvSpPr>
        <p:spPr>
          <a:xfrm>
            <a:off x="3113001" y="3461392"/>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5" name="4-udd 14"/>
          <p:cNvSpPr/>
          <p:nvPr/>
        </p:nvSpPr>
        <p:spPr>
          <a:xfrm>
            <a:off x="2977986" y="2969885"/>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6" name="Eller 15"/>
          <p:cNvSpPr/>
          <p:nvPr/>
        </p:nvSpPr>
        <p:spPr>
          <a:xfrm>
            <a:off x="2069722" y="2152364"/>
            <a:ext cx="81009" cy="158485"/>
          </a:xfrm>
          <a:prstGeom prst="flowChartOr">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black">
                  <a:lumMod val="85000"/>
                  <a:lumOff val="15000"/>
                </a:prstClr>
              </a:solidFill>
            </a:endParaRPr>
          </a:p>
        </p:txBody>
      </p:sp>
      <p:sp>
        <p:nvSpPr>
          <p:cNvPr id="17" name="Ellips 16"/>
          <p:cNvSpPr/>
          <p:nvPr/>
        </p:nvSpPr>
        <p:spPr>
          <a:xfrm>
            <a:off x="4450515" y="1685876"/>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8" name="Ellips 17"/>
          <p:cNvSpPr/>
          <p:nvPr/>
        </p:nvSpPr>
        <p:spPr>
          <a:xfrm>
            <a:off x="4442917" y="2421475"/>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9" name="Ellips 18"/>
          <p:cNvSpPr/>
          <p:nvPr/>
        </p:nvSpPr>
        <p:spPr>
          <a:xfrm>
            <a:off x="4445425" y="3119075"/>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0" name="Ellips 19"/>
          <p:cNvSpPr/>
          <p:nvPr/>
        </p:nvSpPr>
        <p:spPr>
          <a:xfrm>
            <a:off x="4442917" y="3995912"/>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1" name="Ellips 20"/>
          <p:cNvSpPr/>
          <p:nvPr/>
        </p:nvSpPr>
        <p:spPr>
          <a:xfrm>
            <a:off x="3109328" y="1772816"/>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2" name="Ellips 21"/>
          <p:cNvSpPr/>
          <p:nvPr/>
        </p:nvSpPr>
        <p:spPr>
          <a:xfrm>
            <a:off x="3329862" y="2493483"/>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3" name="Ellips 22"/>
          <p:cNvSpPr/>
          <p:nvPr/>
        </p:nvSpPr>
        <p:spPr>
          <a:xfrm>
            <a:off x="3738490" y="2745757"/>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4" name="Ellips 23"/>
          <p:cNvSpPr/>
          <p:nvPr/>
        </p:nvSpPr>
        <p:spPr>
          <a:xfrm>
            <a:off x="2164889" y="2349467"/>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5" name="Ellips 24"/>
          <p:cNvSpPr/>
          <p:nvPr/>
        </p:nvSpPr>
        <p:spPr>
          <a:xfrm>
            <a:off x="3101665" y="4221088"/>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6" name="Ellips 25"/>
          <p:cNvSpPr/>
          <p:nvPr/>
        </p:nvSpPr>
        <p:spPr>
          <a:xfrm>
            <a:off x="3617894" y="3328846"/>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7" name="4-udd 26"/>
          <p:cNvSpPr/>
          <p:nvPr/>
        </p:nvSpPr>
        <p:spPr>
          <a:xfrm>
            <a:off x="539552" y="2914873"/>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8" name="Ellips 27"/>
          <p:cNvSpPr/>
          <p:nvPr/>
        </p:nvSpPr>
        <p:spPr>
          <a:xfrm>
            <a:off x="5508104" y="2911666"/>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Tree>
    <p:extLst>
      <p:ext uri="{BB962C8B-B14F-4D97-AF65-F5344CB8AC3E}">
        <p14:creationId xmlns:p14="http://schemas.microsoft.com/office/powerpoint/2010/main" val="2810951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360" y="1124743"/>
            <a:ext cx="5962650" cy="3724275"/>
          </a:xfrm>
          <a:prstGeom prst="rect">
            <a:avLst/>
          </a:prstGeom>
        </p:spPr>
      </p:pic>
      <p:sp>
        <p:nvSpPr>
          <p:cNvPr id="3" name="textruta 2"/>
          <p:cNvSpPr txBox="1"/>
          <p:nvPr/>
        </p:nvSpPr>
        <p:spPr>
          <a:xfrm>
            <a:off x="249360" y="586024"/>
            <a:ext cx="4282010" cy="307777"/>
          </a:xfrm>
          <a:prstGeom prst="rect">
            <a:avLst/>
          </a:prstGeom>
          <a:noFill/>
        </p:spPr>
        <p:txBody>
          <a:bodyPr wrap="square" rtlCol="0">
            <a:spAutoFit/>
          </a:bodyPr>
          <a:lstStyle/>
          <a:p>
            <a:r>
              <a:rPr lang="sv-SE" sz="1400" dirty="0">
                <a:solidFill>
                  <a:prstClr val="black"/>
                </a:solidFill>
              </a:rPr>
              <a:t>Q)Kompakt försvarsspel</a:t>
            </a:r>
          </a:p>
        </p:txBody>
      </p:sp>
      <p:sp>
        <p:nvSpPr>
          <p:cNvPr id="4" name="4-udd 3"/>
          <p:cNvSpPr/>
          <p:nvPr/>
        </p:nvSpPr>
        <p:spPr>
          <a:xfrm>
            <a:off x="2248662" y="1345704"/>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5" name="4-udd 4"/>
          <p:cNvSpPr/>
          <p:nvPr/>
        </p:nvSpPr>
        <p:spPr>
          <a:xfrm>
            <a:off x="2959901" y="2373861"/>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6" name="4-udd 5"/>
          <p:cNvSpPr/>
          <p:nvPr/>
        </p:nvSpPr>
        <p:spPr>
          <a:xfrm>
            <a:off x="1979712" y="3435736"/>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7" name="4-udd 6"/>
          <p:cNvSpPr/>
          <p:nvPr/>
        </p:nvSpPr>
        <p:spPr>
          <a:xfrm>
            <a:off x="2338672" y="4437112"/>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8" name="4-udd 7"/>
          <p:cNvSpPr/>
          <p:nvPr/>
        </p:nvSpPr>
        <p:spPr>
          <a:xfrm>
            <a:off x="4350336" y="2571961"/>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9" name="4-udd 8"/>
          <p:cNvSpPr/>
          <p:nvPr/>
        </p:nvSpPr>
        <p:spPr>
          <a:xfrm>
            <a:off x="3977934" y="4365104"/>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0" name="4-udd 9"/>
          <p:cNvSpPr/>
          <p:nvPr/>
        </p:nvSpPr>
        <p:spPr>
          <a:xfrm>
            <a:off x="4067944" y="1348668"/>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1" name="4-udd 10"/>
          <p:cNvSpPr/>
          <p:nvPr/>
        </p:nvSpPr>
        <p:spPr>
          <a:xfrm>
            <a:off x="3113001" y="3461392"/>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2" name="4-udd 11"/>
          <p:cNvSpPr/>
          <p:nvPr/>
        </p:nvSpPr>
        <p:spPr>
          <a:xfrm>
            <a:off x="2977986" y="2969885"/>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3" name="Eller 12"/>
          <p:cNvSpPr/>
          <p:nvPr/>
        </p:nvSpPr>
        <p:spPr>
          <a:xfrm>
            <a:off x="1898703" y="2150602"/>
            <a:ext cx="81009" cy="158485"/>
          </a:xfrm>
          <a:prstGeom prst="flowChartOr">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black">
                  <a:lumMod val="85000"/>
                  <a:lumOff val="15000"/>
                </a:prstClr>
              </a:solidFill>
            </a:endParaRPr>
          </a:p>
        </p:txBody>
      </p:sp>
      <p:sp>
        <p:nvSpPr>
          <p:cNvPr id="14" name="Ellips 13"/>
          <p:cNvSpPr/>
          <p:nvPr/>
        </p:nvSpPr>
        <p:spPr>
          <a:xfrm>
            <a:off x="4450515" y="1685876"/>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5" name="Ellips 14"/>
          <p:cNvSpPr/>
          <p:nvPr/>
        </p:nvSpPr>
        <p:spPr>
          <a:xfrm>
            <a:off x="4442917" y="2421475"/>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6" name="Ellips 15"/>
          <p:cNvSpPr/>
          <p:nvPr/>
        </p:nvSpPr>
        <p:spPr>
          <a:xfrm>
            <a:off x="4445425" y="3119075"/>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7" name="Ellips 16"/>
          <p:cNvSpPr/>
          <p:nvPr/>
        </p:nvSpPr>
        <p:spPr>
          <a:xfrm>
            <a:off x="4442917" y="3995912"/>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8" name="Ellips 17"/>
          <p:cNvSpPr/>
          <p:nvPr/>
        </p:nvSpPr>
        <p:spPr>
          <a:xfrm>
            <a:off x="3109328" y="1772816"/>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9" name="Ellips 18"/>
          <p:cNvSpPr/>
          <p:nvPr/>
        </p:nvSpPr>
        <p:spPr>
          <a:xfrm>
            <a:off x="3329862" y="2493483"/>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0" name="Ellips 19"/>
          <p:cNvSpPr/>
          <p:nvPr/>
        </p:nvSpPr>
        <p:spPr>
          <a:xfrm>
            <a:off x="3738490" y="2745757"/>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1" name="Ellips 20"/>
          <p:cNvSpPr/>
          <p:nvPr/>
        </p:nvSpPr>
        <p:spPr>
          <a:xfrm>
            <a:off x="2627784" y="2876503"/>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2" name="Ellips 21"/>
          <p:cNvSpPr/>
          <p:nvPr/>
        </p:nvSpPr>
        <p:spPr>
          <a:xfrm>
            <a:off x="3365204" y="3928480"/>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3" name="Ellips 22"/>
          <p:cNvSpPr/>
          <p:nvPr/>
        </p:nvSpPr>
        <p:spPr>
          <a:xfrm>
            <a:off x="3371022" y="3184830"/>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4" name="4-udd 23"/>
          <p:cNvSpPr/>
          <p:nvPr/>
        </p:nvSpPr>
        <p:spPr>
          <a:xfrm>
            <a:off x="539552" y="2914873"/>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5" name="Ellips 24"/>
          <p:cNvSpPr/>
          <p:nvPr/>
        </p:nvSpPr>
        <p:spPr>
          <a:xfrm>
            <a:off x="5508104" y="2911666"/>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30" name="textruta 29"/>
          <p:cNvSpPr txBox="1"/>
          <p:nvPr/>
        </p:nvSpPr>
        <p:spPr>
          <a:xfrm>
            <a:off x="249360" y="5066020"/>
            <a:ext cx="5834808" cy="1169551"/>
          </a:xfrm>
          <a:prstGeom prst="rect">
            <a:avLst/>
          </a:prstGeom>
          <a:noFill/>
        </p:spPr>
        <p:txBody>
          <a:bodyPr wrap="square" rtlCol="0">
            <a:spAutoFit/>
          </a:bodyPr>
          <a:lstStyle/>
          <a:p>
            <a:r>
              <a:rPr lang="sv-SE" sz="1400" dirty="0">
                <a:solidFill>
                  <a:prstClr val="black"/>
                </a:solidFill>
              </a:rPr>
              <a:t>Nyckelord för kompakt försvarsspel är </a:t>
            </a:r>
            <a:r>
              <a:rPr lang="sv-SE" sz="1400" i="1" dirty="0">
                <a:solidFill>
                  <a:prstClr val="black"/>
                </a:solidFill>
              </a:rPr>
              <a:t>vi är på rätt sida om bollen</a:t>
            </a:r>
            <a:r>
              <a:rPr lang="sv-SE" sz="1400" dirty="0">
                <a:solidFill>
                  <a:prstClr val="black"/>
                </a:solidFill>
              </a:rPr>
              <a:t>, att vi centrerar(har mycket folk centralt), att </a:t>
            </a:r>
            <a:r>
              <a:rPr lang="sv-SE" sz="1400" i="1" dirty="0">
                <a:solidFill>
                  <a:prstClr val="black"/>
                </a:solidFill>
              </a:rPr>
              <a:t>avståndet mellan spelarna är ca 4-5 meter och ca 8 meter mellan lagdelarna</a:t>
            </a:r>
            <a:r>
              <a:rPr lang="sv-SE" sz="1400" dirty="0">
                <a:solidFill>
                  <a:prstClr val="black"/>
                </a:solidFill>
              </a:rPr>
              <a:t>. Låt motståndaren spela </a:t>
            </a:r>
            <a:r>
              <a:rPr lang="sv-SE" sz="1400" i="1" dirty="0">
                <a:solidFill>
                  <a:prstClr val="black"/>
                </a:solidFill>
              </a:rPr>
              <a:t>utanför lagdelarna men inte mellan spelarna i respektive lagdel.</a:t>
            </a:r>
            <a:r>
              <a:rPr lang="sv-SE" sz="1400" dirty="0">
                <a:solidFill>
                  <a:prstClr val="black"/>
                </a:solidFill>
              </a:rPr>
              <a:t> Viktigt är att man ändå har beredskapen att snabbt löpa ut i press och är </a:t>
            </a:r>
            <a:r>
              <a:rPr lang="sv-SE" sz="1400" i="1" dirty="0">
                <a:solidFill>
                  <a:prstClr val="black"/>
                </a:solidFill>
              </a:rPr>
              <a:t>aggressiv </a:t>
            </a:r>
          </a:p>
        </p:txBody>
      </p:sp>
      <p:sp>
        <p:nvSpPr>
          <p:cNvPr id="32" name="Likbent triangel 31"/>
          <p:cNvSpPr/>
          <p:nvPr/>
        </p:nvSpPr>
        <p:spPr>
          <a:xfrm>
            <a:off x="6476700" y="1052735"/>
            <a:ext cx="72008" cy="144016"/>
          </a:xfrm>
          <a:prstGeom prst="triangle">
            <a:avLst/>
          </a:prstGeom>
          <a:scene3d>
            <a:camera prst="orthographicFront">
              <a:rot lat="0" lon="0" rev="5400000"/>
            </a:camera>
            <a:lightRig rig="threePt" dir="t"/>
          </a:scene3d>
        </p:spPr>
        <p:style>
          <a:lnRef idx="1">
            <a:schemeClr val="accent2"/>
          </a:lnRef>
          <a:fillRef idx="3">
            <a:schemeClr val="accent2"/>
          </a:fillRef>
          <a:effectRef idx="2">
            <a:schemeClr val="accent2"/>
          </a:effectRef>
          <a:fontRef idx="minor">
            <a:schemeClr val="lt1"/>
          </a:fontRef>
        </p:style>
        <p:txBody>
          <a:bodyPr rtlCol="0" anchor="ctr"/>
          <a:lstStyle/>
          <a:p>
            <a:pPr algn="ctr"/>
            <a:endParaRPr lang="sv-SE" dirty="0">
              <a:solidFill>
                <a:prstClr val="white"/>
              </a:solidFill>
            </a:endParaRPr>
          </a:p>
        </p:txBody>
      </p:sp>
      <p:sp>
        <p:nvSpPr>
          <p:cNvPr id="33" name="textruta 32"/>
          <p:cNvSpPr txBox="1"/>
          <p:nvPr/>
        </p:nvSpPr>
        <p:spPr>
          <a:xfrm>
            <a:off x="6660232" y="1063769"/>
            <a:ext cx="2304256" cy="1631216"/>
          </a:xfrm>
          <a:prstGeom prst="rect">
            <a:avLst/>
          </a:prstGeom>
          <a:noFill/>
        </p:spPr>
        <p:txBody>
          <a:bodyPr wrap="square" rtlCol="0">
            <a:spAutoFit/>
          </a:bodyPr>
          <a:lstStyle/>
          <a:p>
            <a:r>
              <a:rPr lang="sv-SE" sz="1000" dirty="0">
                <a:solidFill>
                  <a:prstClr val="black"/>
                </a:solidFill>
              </a:rPr>
              <a:t>Att ligga rätt i position och vara kompakt är för att göra det svårt för motståndarna. Ligger laget kompakt skyddar man de farliga ytorna dvs framför mål och kan avvakta motståndarna drag för att styra eller lura motståndarna att göra det vi vill. Det gäller att ha tålamod och känna sig trygg i det försvarsspelet och inte bryta linjerna för fort</a:t>
            </a:r>
          </a:p>
        </p:txBody>
      </p:sp>
    </p:spTree>
    <p:extLst>
      <p:ext uri="{BB962C8B-B14F-4D97-AF65-F5344CB8AC3E}">
        <p14:creationId xmlns:p14="http://schemas.microsoft.com/office/powerpoint/2010/main" val="27768390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249360" y="586024"/>
            <a:ext cx="4282010" cy="307777"/>
          </a:xfrm>
          <a:prstGeom prst="rect">
            <a:avLst/>
          </a:prstGeom>
          <a:noFill/>
        </p:spPr>
        <p:txBody>
          <a:bodyPr wrap="square" rtlCol="0">
            <a:spAutoFit/>
          </a:bodyPr>
          <a:lstStyle/>
          <a:p>
            <a:r>
              <a:rPr lang="sv-SE" sz="1400" dirty="0">
                <a:solidFill>
                  <a:prstClr val="black"/>
                </a:solidFill>
              </a:rPr>
              <a:t>R) Positionsförsvar  (Zonförsvar) </a:t>
            </a:r>
          </a:p>
        </p:txBody>
      </p:sp>
      <p:pic>
        <p:nvPicPr>
          <p:cNvPr id="3" name="Bildobjekt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360" y="1124743"/>
            <a:ext cx="5962650" cy="3724275"/>
          </a:xfrm>
          <a:prstGeom prst="rect">
            <a:avLst/>
          </a:prstGeom>
        </p:spPr>
      </p:pic>
      <p:sp>
        <p:nvSpPr>
          <p:cNvPr id="4" name="4-udd 3"/>
          <p:cNvSpPr/>
          <p:nvPr/>
        </p:nvSpPr>
        <p:spPr>
          <a:xfrm>
            <a:off x="2248662" y="1345704"/>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5" name="4-udd 4"/>
          <p:cNvSpPr/>
          <p:nvPr/>
        </p:nvSpPr>
        <p:spPr>
          <a:xfrm>
            <a:off x="3199338" y="2101682"/>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6" name="4-udd 5"/>
          <p:cNvSpPr/>
          <p:nvPr/>
        </p:nvSpPr>
        <p:spPr>
          <a:xfrm>
            <a:off x="1979712" y="3435736"/>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7" name="4-udd 6"/>
          <p:cNvSpPr/>
          <p:nvPr/>
        </p:nvSpPr>
        <p:spPr>
          <a:xfrm>
            <a:off x="2338672" y="4437112"/>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8" name="4-udd 7"/>
          <p:cNvSpPr/>
          <p:nvPr/>
        </p:nvSpPr>
        <p:spPr>
          <a:xfrm>
            <a:off x="4350336" y="2571961"/>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9" name="4-udd 8"/>
          <p:cNvSpPr/>
          <p:nvPr/>
        </p:nvSpPr>
        <p:spPr>
          <a:xfrm>
            <a:off x="3977934" y="4365104"/>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0" name="4-udd 9"/>
          <p:cNvSpPr/>
          <p:nvPr/>
        </p:nvSpPr>
        <p:spPr>
          <a:xfrm>
            <a:off x="4067944" y="1348668"/>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1" name="4-udd 10"/>
          <p:cNvSpPr/>
          <p:nvPr/>
        </p:nvSpPr>
        <p:spPr>
          <a:xfrm>
            <a:off x="3113001" y="3461392"/>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2" name="4-udd 11"/>
          <p:cNvSpPr/>
          <p:nvPr/>
        </p:nvSpPr>
        <p:spPr>
          <a:xfrm>
            <a:off x="2977986" y="2969885"/>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3" name="Eller 12"/>
          <p:cNvSpPr/>
          <p:nvPr/>
        </p:nvSpPr>
        <p:spPr>
          <a:xfrm>
            <a:off x="2069722" y="2152364"/>
            <a:ext cx="81009" cy="158485"/>
          </a:xfrm>
          <a:prstGeom prst="flowChartOr">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black">
                  <a:lumMod val="85000"/>
                  <a:lumOff val="15000"/>
                </a:prstClr>
              </a:solidFill>
            </a:endParaRPr>
          </a:p>
        </p:txBody>
      </p:sp>
      <p:sp>
        <p:nvSpPr>
          <p:cNvPr id="14" name="Ellips 13"/>
          <p:cNvSpPr/>
          <p:nvPr/>
        </p:nvSpPr>
        <p:spPr>
          <a:xfrm>
            <a:off x="4450515" y="1685876"/>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5" name="Ellips 14"/>
          <p:cNvSpPr/>
          <p:nvPr/>
        </p:nvSpPr>
        <p:spPr>
          <a:xfrm>
            <a:off x="4442917" y="2421475"/>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6" name="Ellips 15"/>
          <p:cNvSpPr/>
          <p:nvPr/>
        </p:nvSpPr>
        <p:spPr>
          <a:xfrm>
            <a:off x="4445425" y="3119075"/>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7" name="Ellips 16"/>
          <p:cNvSpPr/>
          <p:nvPr/>
        </p:nvSpPr>
        <p:spPr>
          <a:xfrm>
            <a:off x="4442917" y="3995912"/>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8" name="Ellips 17"/>
          <p:cNvSpPr/>
          <p:nvPr/>
        </p:nvSpPr>
        <p:spPr>
          <a:xfrm>
            <a:off x="3109328" y="1772816"/>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9" name="Ellips 18"/>
          <p:cNvSpPr/>
          <p:nvPr/>
        </p:nvSpPr>
        <p:spPr>
          <a:xfrm>
            <a:off x="3329862" y="2493483"/>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0" name="Ellips 19"/>
          <p:cNvSpPr/>
          <p:nvPr/>
        </p:nvSpPr>
        <p:spPr>
          <a:xfrm>
            <a:off x="3738490" y="2745757"/>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1" name="Ellips 20"/>
          <p:cNvSpPr/>
          <p:nvPr/>
        </p:nvSpPr>
        <p:spPr>
          <a:xfrm>
            <a:off x="2164889" y="2349467"/>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2" name="Ellips 21"/>
          <p:cNvSpPr/>
          <p:nvPr/>
        </p:nvSpPr>
        <p:spPr>
          <a:xfrm>
            <a:off x="3101665" y="4221088"/>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3" name="Ellips 22"/>
          <p:cNvSpPr/>
          <p:nvPr/>
        </p:nvSpPr>
        <p:spPr>
          <a:xfrm>
            <a:off x="3617894" y="3328846"/>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4" name="4-udd 23"/>
          <p:cNvSpPr/>
          <p:nvPr/>
        </p:nvSpPr>
        <p:spPr>
          <a:xfrm>
            <a:off x="539552" y="2914873"/>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5" name="Ellips 24"/>
          <p:cNvSpPr/>
          <p:nvPr/>
        </p:nvSpPr>
        <p:spPr>
          <a:xfrm>
            <a:off x="5508104" y="2911666"/>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6" name="textruta 25"/>
          <p:cNvSpPr txBox="1"/>
          <p:nvPr/>
        </p:nvSpPr>
        <p:spPr>
          <a:xfrm>
            <a:off x="249360" y="5066020"/>
            <a:ext cx="5834808" cy="1169551"/>
          </a:xfrm>
          <a:prstGeom prst="rect">
            <a:avLst/>
          </a:prstGeom>
          <a:noFill/>
        </p:spPr>
        <p:txBody>
          <a:bodyPr wrap="square" rtlCol="0">
            <a:spAutoFit/>
          </a:bodyPr>
          <a:lstStyle/>
          <a:p>
            <a:r>
              <a:rPr lang="sv-SE" sz="1400" dirty="0">
                <a:solidFill>
                  <a:prstClr val="black"/>
                </a:solidFill>
              </a:rPr>
              <a:t>Nyckelord för Positionsförsvar är att </a:t>
            </a:r>
            <a:r>
              <a:rPr lang="sv-SE" sz="1400" i="1" dirty="0">
                <a:solidFill>
                  <a:prstClr val="black"/>
                </a:solidFill>
              </a:rPr>
              <a:t>förhålla sig till Bollen och medspelaren. </a:t>
            </a:r>
            <a:r>
              <a:rPr lang="sv-SE" sz="1400" dirty="0">
                <a:solidFill>
                  <a:prstClr val="black"/>
                </a:solidFill>
              </a:rPr>
              <a:t>Vi markerar alltså inte så vida bollen inte är i närheten, förutsatt att motståndaren är i zonen. Generellt så markerar man i eget straffområde och tar därmed ett större ansvar för sin spelare. Följande prioriteringar görs: </a:t>
            </a:r>
            <a:r>
              <a:rPr lang="sv-SE" sz="1400" i="1" dirty="0">
                <a:solidFill>
                  <a:prstClr val="black"/>
                </a:solidFill>
              </a:rPr>
              <a:t>Press, understöd, täckning och markering</a:t>
            </a:r>
          </a:p>
        </p:txBody>
      </p:sp>
      <p:sp>
        <p:nvSpPr>
          <p:cNvPr id="27" name="Likbent triangel 26"/>
          <p:cNvSpPr/>
          <p:nvPr/>
        </p:nvSpPr>
        <p:spPr>
          <a:xfrm>
            <a:off x="6476700" y="1052735"/>
            <a:ext cx="72008" cy="144016"/>
          </a:xfrm>
          <a:prstGeom prst="triangle">
            <a:avLst/>
          </a:prstGeom>
          <a:scene3d>
            <a:camera prst="orthographicFront">
              <a:rot lat="0" lon="0" rev="5400000"/>
            </a:camera>
            <a:lightRig rig="threePt" dir="t"/>
          </a:scene3d>
        </p:spPr>
        <p:style>
          <a:lnRef idx="1">
            <a:schemeClr val="accent2"/>
          </a:lnRef>
          <a:fillRef idx="3">
            <a:schemeClr val="accent2"/>
          </a:fillRef>
          <a:effectRef idx="2">
            <a:schemeClr val="accent2"/>
          </a:effectRef>
          <a:fontRef idx="minor">
            <a:schemeClr val="lt1"/>
          </a:fontRef>
        </p:style>
        <p:txBody>
          <a:bodyPr rtlCol="0" anchor="ctr"/>
          <a:lstStyle/>
          <a:p>
            <a:pPr algn="ctr"/>
            <a:endParaRPr lang="sv-SE" dirty="0">
              <a:solidFill>
                <a:prstClr val="white"/>
              </a:solidFill>
            </a:endParaRPr>
          </a:p>
        </p:txBody>
      </p:sp>
      <p:sp>
        <p:nvSpPr>
          <p:cNvPr id="28" name="textruta 27"/>
          <p:cNvSpPr txBox="1"/>
          <p:nvPr/>
        </p:nvSpPr>
        <p:spPr>
          <a:xfrm>
            <a:off x="6660232" y="1063769"/>
            <a:ext cx="2304256" cy="2554545"/>
          </a:xfrm>
          <a:prstGeom prst="rect">
            <a:avLst/>
          </a:prstGeom>
          <a:noFill/>
        </p:spPr>
        <p:txBody>
          <a:bodyPr wrap="square" rtlCol="0">
            <a:spAutoFit/>
          </a:bodyPr>
          <a:lstStyle/>
          <a:p>
            <a:r>
              <a:rPr lang="sv-SE" sz="1000" dirty="0">
                <a:solidFill>
                  <a:prstClr val="black"/>
                </a:solidFill>
              </a:rPr>
              <a:t>Prioritet är att sätta press på motståndaren och helst erövra bollen, går inte det tvinga till sidled eller tillbaka spel. Övriga spelare skall då täcka farliga ytor och ligga så till i position att man snabbt kan löpa in i press eller erövra boll i en farlig yta. </a:t>
            </a:r>
          </a:p>
          <a:p>
            <a:r>
              <a:rPr lang="sv-SE" sz="1000" dirty="0">
                <a:solidFill>
                  <a:prstClr val="black"/>
                </a:solidFill>
              </a:rPr>
              <a:t>Markeringsspel kan delas in i två delar: Närmarkering som betyder att man som försvarare skall befinna sig så nära motståndaren att man kan bryta eller vinna boll. Nr 2 är: Avståndsmarkering är att man befinner sig så att man först och främst täcker den farliga ytan men också så att man om möjlighet ges kan kliva fram och markera</a:t>
            </a:r>
          </a:p>
        </p:txBody>
      </p:sp>
      <p:cxnSp>
        <p:nvCxnSpPr>
          <p:cNvPr id="30" name="Rak 29"/>
          <p:cNvCxnSpPr/>
          <p:nvPr/>
        </p:nvCxnSpPr>
        <p:spPr>
          <a:xfrm>
            <a:off x="539552" y="3861048"/>
            <a:ext cx="54006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 name="Rak 30"/>
          <p:cNvCxnSpPr/>
          <p:nvPr/>
        </p:nvCxnSpPr>
        <p:spPr>
          <a:xfrm>
            <a:off x="539552" y="2100914"/>
            <a:ext cx="54006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Rak 32"/>
          <p:cNvCxnSpPr/>
          <p:nvPr/>
        </p:nvCxnSpPr>
        <p:spPr>
          <a:xfrm>
            <a:off x="4932040" y="1309990"/>
            <a:ext cx="0" cy="341515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Rak 31"/>
          <p:cNvCxnSpPr/>
          <p:nvPr/>
        </p:nvCxnSpPr>
        <p:spPr>
          <a:xfrm>
            <a:off x="611560" y="2996952"/>
            <a:ext cx="54006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64609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360" y="1124743"/>
            <a:ext cx="5962650" cy="3724275"/>
          </a:xfrm>
          <a:prstGeom prst="rect">
            <a:avLst/>
          </a:prstGeom>
        </p:spPr>
      </p:pic>
      <p:sp>
        <p:nvSpPr>
          <p:cNvPr id="3" name="textruta 2"/>
          <p:cNvSpPr txBox="1"/>
          <p:nvPr/>
        </p:nvSpPr>
        <p:spPr>
          <a:xfrm>
            <a:off x="249360" y="586024"/>
            <a:ext cx="4282010" cy="307777"/>
          </a:xfrm>
          <a:prstGeom prst="rect">
            <a:avLst/>
          </a:prstGeom>
          <a:noFill/>
        </p:spPr>
        <p:txBody>
          <a:bodyPr wrap="square" rtlCol="0">
            <a:spAutoFit/>
          </a:bodyPr>
          <a:lstStyle/>
          <a:p>
            <a:r>
              <a:rPr lang="sv-SE" sz="1400" dirty="0">
                <a:solidFill>
                  <a:prstClr val="black"/>
                </a:solidFill>
              </a:rPr>
              <a:t>S) 1-1, närkampspel/tackling</a:t>
            </a:r>
          </a:p>
        </p:txBody>
      </p:sp>
      <p:sp>
        <p:nvSpPr>
          <p:cNvPr id="4" name="4-udd 3"/>
          <p:cNvSpPr/>
          <p:nvPr/>
        </p:nvSpPr>
        <p:spPr>
          <a:xfrm>
            <a:off x="2248662" y="1345704"/>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5" name="4-udd 4"/>
          <p:cNvSpPr/>
          <p:nvPr/>
        </p:nvSpPr>
        <p:spPr>
          <a:xfrm>
            <a:off x="3199338" y="2101682"/>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6" name="4-udd 5"/>
          <p:cNvSpPr/>
          <p:nvPr/>
        </p:nvSpPr>
        <p:spPr>
          <a:xfrm>
            <a:off x="1979712" y="3435736"/>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7" name="4-udd 6"/>
          <p:cNvSpPr/>
          <p:nvPr/>
        </p:nvSpPr>
        <p:spPr>
          <a:xfrm>
            <a:off x="2338672" y="4437112"/>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8" name="4-udd 7"/>
          <p:cNvSpPr/>
          <p:nvPr/>
        </p:nvSpPr>
        <p:spPr>
          <a:xfrm>
            <a:off x="4350336" y="2571961"/>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9" name="4-udd 8"/>
          <p:cNvSpPr/>
          <p:nvPr/>
        </p:nvSpPr>
        <p:spPr>
          <a:xfrm>
            <a:off x="3977934" y="4365104"/>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0" name="4-udd 9"/>
          <p:cNvSpPr/>
          <p:nvPr/>
        </p:nvSpPr>
        <p:spPr>
          <a:xfrm>
            <a:off x="4067944" y="1348668"/>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1" name="4-udd 10"/>
          <p:cNvSpPr/>
          <p:nvPr/>
        </p:nvSpPr>
        <p:spPr>
          <a:xfrm>
            <a:off x="3113001" y="3461392"/>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2" name="4-udd 11"/>
          <p:cNvSpPr/>
          <p:nvPr/>
        </p:nvSpPr>
        <p:spPr>
          <a:xfrm>
            <a:off x="2977986" y="2969885"/>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3" name="Eller 12"/>
          <p:cNvSpPr/>
          <p:nvPr/>
        </p:nvSpPr>
        <p:spPr>
          <a:xfrm>
            <a:off x="2069722" y="2152364"/>
            <a:ext cx="81009" cy="158485"/>
          </a:xfrm>
          <a:prstGeom prst="flowChartOr">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black">
                  <a:lumMod val="85000"/>
                  <a:lumOff val="15000"/>
                </a:prstClr>
              </a:solidFill>
            </a:endParaRPr>
          </a:p>
        </p:txBody>
      </p:sp>
      <p:sp>
        <p:nvSpPr>
          <p:cNvPr id="14" name="Ellips 13"/>
          <p:cNvSpPr/>
          <p:nvPr/>
        </p:nvSpPr>
        <p:spPr>
          <a:xfrm>
            <a:off x="4450515" y="1685876"/>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5" name="Ellips 14"/>
          <p:cNvSpPr/>
          <p:nvPr/>
        </p:nvSpPr>
        <p:spPr>
          <a:xfrm>
            <a:off x="4442917" y="2421475"/>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6" name="Ellips 15"/>
          <p:cNvSpPr/>
          <p:nvPr/>
        </p:nvSpPr>
        <p:spPr>
          <a:xfrm>
            <a:off x="4445425" y="3119075"/>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7" name="Ellips 16"/>
          <p:cNvSpPr/>
          <p:nvPr/>
        </p:nvSpPr>
        <p:spPr>
          <a:xfrm>
            <a:off x="4442917" y="3995912"/>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8" name="Ellips 17"/>
          <p:cNvSpPr/>
          <p:nvPr/>
        </p:nvSpPr>
        <p:spPr>
          <a:xfrm>
            <a:off x="3109328" y="1772816"/>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9" name="Ellips 18"/>
          <p:cNvSpPr/>
          <p:nvPr/>
        </p:nvSpPr>
        <p:spPr>
          <a:xfrm>
            <a:off x="3329862" y="2493483"/>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0" name="Ellips 19"/>
          <p:cNvSpPr/>
          <p:nvPr/>
        </p:nvSpPr>
        <p:spPr>
          <a:xfrm>
            <a:off x="3738490" y="2745757"/>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1" name="Ellips 20"/>
          <p:cNvSpPr/>
          <p:nvPr/>
        </p:nvSpPr>
        <p:spPr>
          <a:xfrm>
            <a:off x="2164889" y="2349467"/>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2" name="Ellips 21"/>
          <p:cNvSpPr/>
          <p:nvPr/>
        </p:nvSpPr>
        <p:spPr>
          <a:xfrm>
            <a:off x="3101665" y="4221088"/>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3" name="Ellips 22"/>
          <p:cNvSpPr/>
          <p:nvPr/>
        </p:nvSpPr>
        <p:spPr>
          <a:xfrm>
            <a:off x="3617894" y="3328846"/>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4" name="4-udd 23"/>
          <p:cNvSpPr/>
          <p:nvPr/>
        </p:nvSpPr>
        <p:spPr>
          <a:xfrm>
            <a:off x="539552" y="2914873"/>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5" name="Ellips 24"/>
          <p:cNvSpPr/>
          <p:nvPr/>
        </p:nvSpPr>
        <p:spPr>
          <a:xfrm>
            <a:off x="5508104" y="2911666"/>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6" name="textruta 25"/>
          <p:cNvSpPr txBox="1"/>
          <p:nvPr/>
        </p:nvSpPr>
        <p:spPr>
          <a:xfrm>
            <a:off x="249360" y="5066020"/>
            <a:ext cx="5834808" cy="954107"/>
          </a:xfrm>
          <a:prstGeom prst="rect">
            <a:avLst/>
          </a:prstGeom>
          <a:noFill/>
        </p:spPr>
        <p:txBody>
          <a:bodyPr wrap="square" rtlCol="0">
            <a:spAutoFit/>
          </a:bodyPr>
          <a:lstStyle/>
          <a:p>
            <a:r>
              <a:rPr lang="sv-SE" sz="1400" dirty="0">
                <a:solidFill>
                  <a:prstClr val="black"/>
                </a:solidFill>
              </a:rPr>
              <a:t>Nyckelord för 1-1 är att </a:t>
            </a:r>
            <a:r>
              <a:rPr lang="sv-SE" sz="1400" i="1" dirty="0">
                <a:solidFill>
                  <a:prstClr val="black"/>
                </a:solidFill>
              </a:rPr>
              <a:t>våga kliva in i närkamper </a:t>
            </a:r>
            <a:r>
              <a:rPr lang="sv-SE" sz="1400" dirty="0">
                <a:solidFill>
                  <a:prstClr val="black"/>
                </a:solidFill>
              </a:rPr>
              <a:t>och beroende på vart man är på plan </a:t>
            </a:r>
            <a:r>
              <a:rPr lang="sv-SE" sz="1400" i="1" dirty="0">
                <a:solidFill>
                  <a:prstClr val="black"/>
                </a:solidFill>
              </a:rPr>
              <a:t>inte avvakta</a:t>
            </a:r>
            <a:r>
              <a:rPr lang="sv-SE" sz="1400" dirty="0">
                <a:solidFill>
                  <a:prstClr val="black"/>
                </a:solidFill>
              </a:rPr>
              <a:t>, samt </a:t>
            </a:r>
            <a:r>
              <a:rPr lang="sv-SE" sz="1400" i="1" dirty="0">
                <a:solidFill>
                  <a:prstClr val="black"/>
                </a:solidFill>
              </a:rPr>
              <a:t>backchecka</a:t>
            </a:r>
            <a:r>
              <a:rPr lang="sv-SE" sz="1400" dirty="0">
                <a:solidFill>
                  <a:prstClr val="black"/>
                </a:solidFill>
              </a:rPr>
              <a:t> om man blir överspelad. En bra regel är vinn boll och kliv gärna framför om man kan, om inte det går tvinga till sidled eller tillbakaspel. Görs något av dessa är det ett bra försvarsarbete </a:t>
            </a:r>
            <a:endParaRPr lang="sv-SE" sz="1400" i="1" dirty="0">
              <a:solidFill>
                <a:prstClr val="black"/>
              </a:solidFill>
            </a:endParaRPr>
          </a:p>
        </p:txBody>
      </p:sp>
      <p:sp>
        <p:nvSpPr>
          <p:cNvPr id="27" name="Likbent triangel 26"/>
          <p:cNvSpPr/>
          <p:nvPr/>
        </p:nvSpPr>
        <p:spPr>
          <a:xfrm>
            <a:off x="6476700" y="1052735"/>
            <a:ext cx="72008" cy="144016"/>
          </a:xfrm>
          <a:prstGeom prst="triangle">
            <a:avLst/>
          </a:prstGeom>
          <a:scene3d>
            <a:camera prst="orthographicFront">
              <a:rot lat="0" lon="0" rev="5400000"/>
            </a:camera>
            <a:lightRig rig="threePt" dir="t"/>
          </a:scene3d>
        </p:spPr>
        <p:style>
          <a:lnRef idx="1">
            <a:schemeClr val="accent2"/>
          </a:lnRef>
          <a:fillRef idx="3">
            <a:schemeClr val="accent2"/>
          </a:fillRef>
          <a:effectRef idx="2">
            <a:schemeClr val="accent2"/>
          </a:effectRef>
          <a:fontRef idx="minor">
            <a:schemeClr val="lt1"/>
          </a:fontRef>
        </p:style>
        <p:txBody>
          <a:bodyPr rtlCol="0" anchor="ctr"/>
          <a:lstStyle/>
          <a:p>
            <a:pPr algn="ctr"/>
            <a:endParaRPr lang="sv-SE" dirty="0">
              <a:solidFill>
                <a:prstClr val="white"/>
              </a:solidFill>
            </a:endParaRPr>
          </a:p>
        </p:txBody>
      </p:sp>
      <p:sp>
        <p:nvSpPr>
          <p:cNvPr id="28" name="textruta 27"/>
          <p:cNvSpPr txBox="1"/>
          <p:nvPr/>
        </p:nvSpPr>
        <p:spPr>
          <a:xfrm>
            <a:off x="6660232" y="1063769"/>
            <a:ext cx="2304256" cy="1631216"/>
          </a:xfrm>
          <a:prstGeom prst="rect">
            <a:avLst/>
          </a:prstGeom>
          <a:noFill/>
        </p:spPr>
        <p:txBody>
          <a:bodyPr wrap="square" rtlCol="0">
            <a:spAutoFit/>
          </a:bodyPr>
          <a:lstStyle/>
          <a:p>
            <a:r>
              <a:rPr lang="sv-SE" sz="1000" dirty="0">
                <a:solidFill>
                  <a:prstClr val="black"/>
                </a:solidFill>
              </a:rPr>
              <a:t>Att snabbt komma in i press är viktigt i modern fotboll och för det krävs det att man agerar när passningen går(läser spelet), hastigheten på passningen, läser motståndarens kroppsspråk och kvalitet på mottag hos motståndaren. Det gäller att ha en stabil bål för att kunna stå upprätt så länge som möjligt, kunna kliva framför och förbi motståndaren innan bollen kommer och ta emot tacklingar</a:t>
            </a:r>
          </a:p>
        </p:txBody>
      </p:sp>
    </p:spTree>
    <p:extLst>
      <p:ext uri="{BB962C8B-B14F-4D97-AF65-F5344CB8AC3E}">
        <p14:creationId xmlns:p14="http://schemas.microsoft.com/office/powerpoint/2010/main" val="12347992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360" y="1124743"/>
            <a:ext cx="5962650" cy="3724275"/>
          </a:xfrm>
          <a:prstGeom prst="rect">
            <a:avLst/>
          </a:prstGeom>
        </p:spPr>
      </p:pic>
      <p:sp>
        <p:nvSpPr>
          <p:cNvPr id="3" name="textruta 2"/>
          <p:cNvSpPr txBox="1"/>
          <p:nvPr/>
        </p:nvSpPr>
        <p:spPr>
          <a:xfrm>
            <a:off x="249360" y="586024"/>
            <a:ext cx="4282010" cy="307777"/>
          </a:xfrm>
          <a:prstGeom prst="rect">
            <a:avLst/>
          </a:prstGeom>
          <a:noFill/>
        </p:spPr>
        <p:txBody>
          <a:bodyPr wrap="square" rtlCol="0">
            <a:spAutoFit/>
          </a:bodyPr>
          <a:lstStyle/>
          <a:p>
            <a:r>
              <a:rPr lang="sv-SE" sz="1400" dirty="0">
                <a:solidFill>
                  <a:prstClr val="black"/>
                </a:solidFill>
              </a:rPr>
              <a:t>T) Tålamod och trygghet</a:t>
            </a:r>
          </a:p>
        </p:txBody>
      </p:sp>
      <p:sp>
        <p:nvSpPr>
          <p:cNvPr id="4" name="Likbent triangel 3"/>
          <p:cNvSpPr/>
          <p:nvPr/>
        </p:nvSpPr>
        <p:spPr>
          <a:xfrm>
            <a:off x="6476700" y="1052735"/>
            <a:ext cx="72008" cy="144016"/>
          </a:xfrm>
          <a:prstGeom prst="triangle">
            <a:avLst/>
          </a:prstGeom>
          <a:scene3d>
            <a:camera prst="orthographicFront">
              <a:rot lat="0" lon="0" rev="5400000"/>
            </a:camera>
            <a:lightRig rig="threePt" dir="t"/>
          </a:scene3d>
        </p:spPr>
        <p:style>
          <a:lnRef idx="1">
            <a:schemeClr val="accent2"/>
          </a:lnRef>
          <a:fillRef idx="3">
            <a:schemeClr val="accent2"/>
          </a:fillRef>
          <a:effectRef idx="2">
            <a:schemeClr val="accent2"/>
          </a:effectRef>
          <a:fontRef idx="minor">
            <a:schemeClr val="lt1"/>
          </a:fontRef>
        </p:style>
        <p:txBody>
          <a:bodyPr rtlCol="0" anchor="ctr"/>
          <a:lstStyle/>
          <a:p>
            <a:pPr algn="ctr"/>
            <a:endParaRPr lang="sv-SE" dirty="0">
              <a:solidFill>
                <a:prstClr val="white"/>
              </a:solidFill>
            </a:endParaRPr>
          </a:p>
        </p:txBody>
      </p:sp>
      <p:sp>
        <p:nvSpPr>
          <p:cNvPr id="5" name="textruta 4"/>
          <p:cNvSpPr txBox="1"/>
          <p:nvPr/>
        </p:nvSpPr>
        <p:spPr>
          <a:xfrm>
            <a:off x="6660232" y="1063769"/>
            <a:ext cx="2304256" cy="1323439"/>
          </a:xfrm>
          <a:prstGeom prst="rect">
            <a:avLst/>
          </a:prstGeom>
          <a:noFill/>
        </p:spPr>
        <p:txBody>
          <a:bodyPr wrap="square" rtlCol="0">
            <a:spAutoFit/>
          </a:bodyPr>
          <a:lstStyle/>
          <a:p>
            <a:r>
              <a:rPr lang="sv-SE" sz="1000" dirty="0">
                <a:solidFill>
                  <a:prstClr val="black"/>
                </a:solidFill>
              </a:rPr>
              <a:t>För att spelarna skall känna trygghet är det viktigt att ledare har varit tydliga och jobbat frekvent med detta. För att tålamodet skall infinna sig krävs att det finns en tydlig signal (triggers) för hela laget att reagera på. Normalt försvarar man  ca 50% av en match så det gäller att man gör det bra</a:t>
            </a:r>
          </a:p>
        </p:txBody>
      </p:sp>
      <p:sp>
        <p:nvSpPr>
          <p:cNvPr id="6" name="textruta 5"/>
          <p:cNvSpPr txBox="1"/>
          <p:nvPr/>
        </p:nvSpPr>
        <p:spPr>
          <a:xfrm>
            <a:off x="249360" y="5066020"/>
            <a:ext cx="5834808" cy="1169551"/>
          </a:xfrm>
          <a:prstGeom prst="rect">
            <a:avLst/>
          </a:prstGeom>
          <a:noFill/>
        </p:spPr>
        <p:txBody>
          <a:bodyPr wrap="square" rtlCol="0">
            <a:spAutoFit/>
          </a:bodyPr>
          <a:lstStyle/>
          <a:p>
            <a:r>
              <a:rPr lang="sv-SE" sz="1400" dirty="0">
                <a:solidFill>
                  <a:prstClr val="black"/>
                </a:solidFill>
              </a:rPr>
              <a:t>Nyckelord är att känna att det är okej att motståndarlaget har bollen då det normalt att man delar på bollinnehavet. Känna att det är okej att motståndarna har bollen så länge de </a:t>
            </a:r>
            <a:r>
              <a:rPr lang="sv-SE" sz="1400" i="1" dirty="0">
                <a:solidFill>
                  <a:prstClr val="black"/>
                </a:solidFill>
              </a:rPr>
              <a:t>spelar bollen utanför oss </a:t>
            </a:r>
            <a:r>
              <a:rPr lang="sv-SE" sz="1400" dirty="0">
                <a:solidFill>
                  <a:prstClr val="black"/>
                </a:solidFill>
              </a:rPr>
              <a:t>i stället för genom lagdelarna. Att ha </a:t>
            </a:r>
            <a:r>
              <a:rPr lang="sv-SE" sz="1400" i="1" dirty="0">
                <a:solidFill>
                  <a:prstClr val="black"/>
                </a:solidFill>
              </a:rPr>
              <a:t>tålamod </a:t>
            </a:r>
            <a:r>
              <a:rPr lang="sv-SE" sz="1400" dirty="0">
                <a:solidFill>
                  <a:prstClr val="black"/>
                </a:solidFill>
              </a:rPr>
              <a:t>och vänta in rätt läge för laget att </a:t>
            </a:r>
            <a:r>
              <a:rPr lang="sv-SE" sz="1400" i="1" dirty="0">
                <a:solidFill>
                  <a:prstClr val="black"/>
                </a:solidFill>
              </a:rPr>
              <a:t>gemensamt sätta press </a:t>
            </a:r>
            <a:r>
              <a:rPr lang="sv-SE" sz="1400" dirty="0">
                <a:solidFill>
                  <a:prstClr val="black"/>
                </a:solidFill>
              </a:rPr>
              <a:t>eller erövra bollen</a:t>
            </a:r>
            <a:endParaRPr lang="sv-SE" sz="1400" i="1" dirty="0">
              <a:solidFill>
                <a:prstClr val="black"/>
              </a:solidFill>
            </a:endParaRPr>
          </a:p>
        </p:txBody>
      </p:sp>
      <p:sp>
        <p:nvSpPr>
          <p:cNvPr id="7" name="4-udd 6"/>
          <p:cNvSpPr/>
          <p:nvPr/>
        </p:nvSpPr>
        <p:spPr>
          <a:xfrm>
            <a:off x="2248662" y="1345704"/>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8" name="4-udd 7"/>
          <p:cNvSpPr/>
          <p:nvPr/>
        </p:nvSpPr>
        <p:spPr>
          <a:xfrm>
            <a:off x="3199338" y="2101682"/>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9" name="4-udd 8"/>
          <p:cNvSpPr/>
          <p:nvPr/>
        </p:nvSpPr>
        <p:spPr>
          <a:xfrm>
            <a:off x="1979712" y="3435736"/>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0" name="4-udd 9"/>
          <p:cNvSpPr/>
          <p:nvPr/>
        </p:nvSpPr>
        <p:spPr>
          <a:xfrm>
            <a:off x="2338672" y="4437112"/>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1" name="4-udd 10"/>
          <p:cNvSpPr/>
          <p:nvPr/>
        </p:nvSpPr>
        <p:spPr>
          <a:xfrm>
            <a:off x="4350336" y="2571961"/>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2" name="4-udd 11"/>
          <p:cNvSpPr/>
          <p:nvPr/>
        </p:nvSpPr>
        <p:spPr>
          <a:xfrm>
            <a:off x="3977934" y="4365104"/>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3" name="4-udd 12"/>
          <p:cNvSpPr/>
          <p:nvPr/>
        </p:nvSpPr>
        <p:spPr>
          <a:xfrm>
            <a:off x="4067944" y="1348668"/>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4" name="4-udd 13"/>
          <p:cNvSpPr/>
          <p:nvPr/>
        </p:nvSpPr>
        <p:spPr>
          <a:xfrm>
            <a:off x="3113001" y="3461392"/>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5" name="4-udd 14"/>
          <p:cNvSpPr/>
          <p:nvPr/>
        </p:nvSpPr>
        <p:spPr>
          <a:xfrm>
            <a:off x="2977986" y="2969885"/>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6" name="Eller 15"/>
          <p:cNvSpPr/>
          <p:nvPr/>
        </p:nvSpPr>
        <p:spPr>
          <a:xfrm>
            <a:off x="2069722" y="2152364"/>
            <a:ext cx="81009" cy="158485"/>
          </a:xfrm>
          <a:prstGeom prst="flowChartOr">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black">
                  <a:lumMod val="85000"/>
                  <a:lumOff val="15000"/>
                </a:prstClr>
              </a:solidFill>
            </a:endParaRPr>
          </a:p>
        </p:txBody>
      </p:sp>
      <p:sp>
        <p:nvSpPr>
          <p:cNvPr id="17" name="Ellips 16"/>
          <p:cNvSpPr/>
          <p:nvPr/>
        </p:nvSpPr>
        <p:spPr>
          <a:xfrm>
            <a:off x="4450515" y="1685876"/>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8" name="Ellips 17"/>
          <p:cNvSpPr/>
          <p:nvPr/>
        </p:nvSpPr>
        <p:spPr>
          <a:xfrm>
            <a:off x="4442917" y="2421475"/>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9" name="Ellips 18"/>
          <p:cNvSpPr/>
          <p:nvPr/>
        </p:nvSpPr>
        <p:spPr>
          <a:xfrm>
            <a:off x="4445425" y="3119075"/>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0" name="Ellips 19"/>
          <p:cNvSpPr/>
          <p:nvPr/>
        </p:nvSpPr>
        <p:spPr>
          <a:xfrm>
            <a:off x="4442917" y="3995912"/>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1" name="Ellips 20"/>
          <p:cNvSpPr/>
          <p:nvPr/>
        </p:nvSpPr>
        <p:spPr>
          <a:xfrm>
            <a:off x="3109328" y="1772816"/>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2" name="Ellips 21"/>
          <p:cNvSpPr/>
          <p:nvPr/>
        </p:nvSpPr>
        <p:spPr>
          <a:xfrm>
            <a:off x="3329862" y="2493483"/>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3" name="Ellips 22"/>
          <p:cNvSpPr/>
          <p:nvPr/>
        </p:nvSpPr>
        <p:spPr>
          <a:xfrm>
            <a:off x="3738490" y="2745757"/>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4" name="Ellips 23"/>
          <p:cNvSpPr/>
          <p:nvPr/>
        </p:nvSpPr>
        <p:spPr>
          <a:xfrm>
            <a:off x="2164889" y="2349467"/>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5" name="Ellips 24"/>
          <p:cNvSpPr/>
          <p:nvPr/>
        </p:nvSpPr>
        <p:spPr>
          <a:xfrm>
            <a:off x="3101665" y="4221088"/>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6" name="Ellips 25"/>
          <p:cNvSpPr/>
          <p:nvPr/>
        </p:nvSpPr>
        <p:spPr>
          <a:xfrm>
            <a:off x="3617894" y="3328846"/>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7" name="4-udd 26"/>
          <p:cNvSpPr/>
          <p:nvPr/>
        </p:nvSpPr>
        <p:spPr>
          <a:xfrm>
            <a:off x="539552" y="2914873"/>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8" name="Ellips 27"/>
          <p:cNvSpPr/>
          <p:nvPr/>
        </p:nvSpPr>
        <p:spPr>
          <a:xfrm>
            <a:off x="5508104" y="2911666"/>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Tree>
    <p:extLst>
      <p:ext uri="{BB962C8B-B14F-4D97-AF65-F5344CB8AC3E}">
        <p14:creationId xmlns:p14="http://schemas.microsoft.com/office/powerpoint/2010/main" val="31935383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827584" y="908720"/>
            <a:ext cx="7344816" cy="5262979"/>
          </a:xfrm>
          <a:prstGeom prst="rect">
            <a:avLst/>
          </a:prstGeom>
          <a:solidFill>
            <a:schemeClr val="accent2">
              <a:lumMod val="60000"/>
              <a:lumOff val="40000"/>
            </a:schemeClr>
          </a:solidFill>
          <a:effectLst>
            <a:glow rad="101600">
              <a:schemeClr val="accent2">
                <a:satMod val="175000"/>
                <a:alpha val="40000"/>
              </a:schemeClr>
            </a:glow>
            <a:outerShdw blurRad="101600" dist="114300" dir="13500000" algn="br" rotWithShape="0">
              <a:prstClr val="black">
                <a:alpha val="40000"/>
              </a:prstClr>
            </a:outerShdw>
          </a:effectLst>
          <a:scene3d>
            <a:camera prst="orthographicFront"/>
            <a:lightRig rig="threePt" dir="t"/>
          </a:scene3d>
          <a:sp3d>
            <a:bevelB prst="angle"/>
          </a:sp3d>
        </p:spPr>
        <p:txBody>
          <a:bodyPr wrap="square" numCol="1" rtlCol="0">
            <a:spAutoFit/>
          </a:bodyPr>
          <a:lstStyle/>
          <a:p>
            <a:pPr algn="ctr"/>
            <a:r>
              <a:rPr lang="sv-SE" sz="2000" dirty="0">
                <a:solidFill>
                  <a:prstClr val="black"/>
                </a:solidFill>
              </a:rPr>
              <a:t>Passning och mottag</a:t>
            </a:r>
          </a:p>
          <a:p>
            <a:pPr algn="ctr"/>
            <a:r>
              <a:rPr lang="sv-SE" sz="2000" dirty="0">
                <a:solidFill>
                  <a:prstClr val="black"/>
                </a:solidFill>
              </a:rPr>
              <a:t>Driva boll</a:t>
            </a:r>
          </a:p>
          <a:p>
            <a:pPr algn="ctr"/>
            <a:r>
              <a:rPr lang="sv-SE" sz="2000" dirty="0">
                <a:solidFill>
                  <a:prstClr val="black"/>
                </a:solidFill>
              </a:rPr>
              <a:t>Vändningar med boll</a:t>
            </a:r>
          </a:p>
          <a:p>
            <a:pPr algn="ctr"/>
            <a:r>
              <a:rPr lang="sv-SE" sz="2000" dirty="0">
                <a:solidFill>
                  <a:prstClr val="black"/>
                </a:solidFill>
              </a:rPr>
              <a:t>Vändning i mottag</a:t>
            </a:r>
          </a:p>
          <a:p>
            <a:pPr algn="ctr"/>
            <a:r>
              <a:rPr lang="sv-SE" sz="2000" dirty="0">
                <a:solidFill>
                  <a:prstClr val="black"/>
                </a:solidFill>
              </a:rPr>
              <a:t>Medtag</a:t>
            </a:r>
          </a:p>
          <a:p>
            <a:pPr algn="ctr"/>
            <a:r>
              <a:rPr lang="sv-SE" sz="2000" dirty="0">
                <a:solidFill>
                  <a:prstClr val="black"/>
                </a:solidFill>
              </a:rPr>
              <a:t>Skott</a:t>
            </a:r>
          </a:p>
          <a:p>
            <a:pPr algn="ctr"/>
            <a:r>
              <a:rPr lang="sv-SE" sz="2000" dirty="0">
                <a:solidFill>
                  <a:prstClr val="black"/>
                </a:solidFill>
              </a:rPr>
              <a:t>Dribbla/Finta</a:t>
            </a:r>
          </a:p>
          <a:p>
            <a:pPr algn="ctr"/>
            <a:r>
              <a:rPr lang="sv-SE" sz="2000" dirty="0">
                <a:solidFill>
                  <a:prstClr val="black"/>
                </a:solidFill>
              </a:rPr>
              <a:t>Nicka</a:t>
            </a:r>
          </a:p>
          <a:p>
            <a:pPr algn="ctr"/>
            <a:r>
              <a:rPr lang="sv-SE" sz="2000" dirty="0">
                <a:solidFill>
                  <a:prstClr val="black"/>
                </a:solidFill>
              </a:rPr>
              <a:t>1 v 1 offensivt</a:t>
            </a:r>
          </a:p>
          <a:p>
            <a:pPr algn="ctr"/>
            <a:r>
              <a:rPr lang="sv-SE" sz="2000" dirty="0">
                <a:solidFill>
                  <a:prstClr val="black"/>
                </a:solidFill>
              </a:rPr>
              <a:t>Skapa övertag</a:t>
            </a:r>
          </a:p>
          <a:p>
            <a:pPr algn="ctr"/>
            <a:r>
              <a:rPr lang="sv-SE" sz="2000" dirty="0">
                <a:solidFill>
                  <a:prstClr val="black"/>
                </a:solidFill>
              </a:rPr>
              <a:t>Skydda bollen</a:t>
            </a:r>
          </a:p>
          <a:p>
            <a:pPr algn="ctr"/>
            <a:r>
              <a:rPr lang="sv-SE" sz="2000" dirty="0">
                <a:solidFill>
                  <a:prstClr val="black"/>
                </a:solidFill>
              </a:rPr>
              <a:t>Inspel/inlägg med avslut</a:t>
            </a:r>
          </a:p>
          <a:p>
            <a:pPr algn="ctr"/>
            <a:r>
              <a:rPr lang="sv-SE" sz="2000" dirty="0">
                <a:solidFill>
                  <a:prstClr val="black"/>
                </a:solidFill>
              </a:rPr>
              <a:t>Avslut</a:t>
            </a:r>
          </a:p>
          <a:p>
            <a:pPr algn="ctr"/>
            <a:r>
              <a:rPr lang="sv-SE" sz="2000" dirty="0">
                <a:solidFill>
                  <a:prstClr val="black"/>
                </a:solidFill>
              </a:rPr>
              <a:t>1 v 1 defensivt</a:t>
            </a:r>
          </a:p>
          <a:p>
            <a:pPr algn="ctr"/>
            <a:r>
              <a:rPr lang="sv-SE" sz="2000" dirty="0">
                <a:solidFill>
                  <a:prstClr val="black"/>
                </a:solidFill>
              </a:rPr>
              <a:t>Bollkontroll</a:t>
            </a:r>
          </a:p>
          <a:p>
            <a:pPr algn="ctr"/>
            <a:r>
              <a:rPr lang="sv-SE" sz="2000" dirty="0">
                <a:solidFill>
                  <a:prstClr val="black"/>
                </a:solidFill>
              </a:rPr>
              <a:t>Perception</a:t>
            </a:r>
          </a:p>
          <a:p>
            <a:pPr algn="ctr"/>
            <a:endParaRPr lang="sv-SE" sz="1600" dirty="0">
              <a:solidFill>
                <a:prstClr val="black"/>
              </a:solidFill>
            </a:endParaRPr>
          </a:p>
        </p:txBody>
      </p:sp>
      <p:sp>
        <p:nvSpPr>
          <p:cNvPr id="3" name="textruta 2"/>
          <p:cNvSpPr txBox="1"/>
          <p:nvPr/>
        </p:nvSpPr>
        <p:spPr>
          <a:xfrm>
            <a:off x="179512" y="188640"/>
            <a:ext cx="8784976" cy="738664"/>
          </a:xfrm>
          <a:prstGeom prst="rect">
            <a:avLst/>
          </a:prstGeom>
          <a:solidFill>
            <a:schemeClr val="accent2">
              <a:lumMod val="75000"/>
            </a:schemeClr>
          </a:solidFill>
        </p:spPr>
        <p:txBody>
          <a:bodyPr wrap="square" rtlCol="0">
            <a:spAutoFit/>
          </a:bodyPr>
          <a:lstStyle/>
          <a:p>
            <a:pPr algn="ctr"/>
            <a:r>
              <a:rPr lang="sv-SE" sz="2400" dirty="0">
                <a:solidFill>
                  <a:prstClr val="white"/>
                </a:solidFill>
              </a:rPr>
              <a:t>Coaching punkter </a:t>
            </a:r>
          </a:p>
          <a:p>
            <a:pPr algn="ctr"/>
            <a:r>
              <a:rPr lang="sv-SE" dirty="0">
                <a:solidFill>
                  <a:prstClr val="white"/>
                </a:solidFill>
              </a:rPr>
              <a:t>Teknik</a:t>
            </a:r>
          </a:p>
        </p:txBody>
      </p:sp>
    </p:spTree>
    <p:extLst>
      <p:ext uri="{BB962C8B-B14F-4D97-AF65-F5344CB8AC3E}">
        <p14:creationId xmlns:p14="http://schemas.microsoft.com/office/powerpoint/2010/main" val="4322840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2483768" y="7992"/>
            <a:ext cx="3888432" cy="46166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sv-SE" sz="2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Taktiska coachingpunkter</a:t>
            </a:r>
          </a:p>
        </p:txBody>
      </p:sp>
      <p:sp>
        <p:nvSpPr>
          <p:cNvPr id="3" name="textruta 2"/>
          <p:cNvSpPr txBox="1"/>
          <p:nvPr/>
        </p:nvSpPr>
        <p:spPr>
          <a:xfrm>
            <a:off x="107504" y="469657"/>
            <a:ext cx="4284476" cy="369332"/>
          </a:xfrm>
          <a:prstGeom prst="rect">
            <a:avLst/>
          </a:prstGeom>
          <a:solidFill>
            <a:schemeClr val="accent2">
              <a:lumMod val="75000"/>
            </a:schemeClr>
          </a:solidFill>
        </p:spPr>
        <p:txBody>
          <a:bodyPr wrap="square" rtlCol="0">
            <a:spAutoFit/>
          </a:bodyPr>
          <a:lstStyle/>
          <a:p>
            <a:pPr algn="ctr"/>
            <a:r>
              <a:rPr lang="sv-SE" dirty="0">
                <a:solidFill>
                  <a:prstClr val="white"/>
                </a:solidFill>
              </a:rPr>
              <a:t>Offensivt</a:t>
            </a:r>
          </a:p>
        </p:txBody>
      </p:sp>
      <p:sp>
        <p:nvSpPr>
          <p:cNvPr id="4" name="textruta 3"/>
          <p:cNvSpPr txBox="1"/>
          <p:nvPr/>
        </p:nvSpPr>
        <p:spPr>
          <a:xfrm>
            <a:off x="4391980" y="469657"/>
            <a:ext cx="4284476" cy="369332"/>
          </a:xfrm>
          <a:prstGeom prst="rect">
            <a:avLst/>
          </a:prstGeom>
          <a:solidFill>
            <a:schemeClr val="accent2">
              <a:lumMod val="75000"/>
            </a:schemeClr>
          </a:solidFill>
        </p:spPr>
        <p:txBody>
          <a:bodyPr wrap="square" rtlCol="0">
            <a:spAutoFit/>
          </a:bodyPr>
          <a:lstStyle/>
          <a:p>
            <a:pPr algn="ctr"/>
            <a:r>
              <a:rPr lang="sv-SE" dirty="0">
                <a:solidFill>
                  <a:prstClr val="white"/>
                </a:solidFill>
              </a:rPr>
              <a:t>Defensivt</a:t>
            </a:r>
          </a:p>
        </p:txBody>
      </p:sp>
      <p:sp>
        <p:nvSpPr>
          <p:cNvPr id="6" name="textruta 5"/>
          <p:cNvSpPr txBox="1"/>
          <p:nvPr/>
        </p:nvSpPr>
        <p:spPr>
          <a:xfrm>
            <a:off x="4383980" y="838989"/>
            <a:ext cx="4284476" cy="5816977"/>
          </a:xfrm>
          <a:prstGeom prst="rect">
            <a:avLst/>
          </a:prstGeom>
          <a:solidFill>
            <a:schemeClr val="accent2">
              <a:lumMod val="60000"/>
              <a:lumOff val="40000"/>
              <a:alpha val="69000"/>
            </a:schemeClr>
          </a:solidFill>
          <a:effectLst>
            <a:glow rad="101600">
              <a:schemeClr val="accent2">
                <a:satMod val="175000"/>
                <a:alpha val="40000"/>
              </a:schemeClr>
            </a:glow>
            <a:outerShdw blurRad="50800" dist="38100" dir="13500000" sx="106000" sy="106000" algn="br" rotWithShape="0">
              <a:prstClr val="black">
                <a:alpha val="40000"/>
              </a:prstClr>
            </a:outerShdw>
          </a:effectLst>
        </p:spPr>
        <p:txBody>
          <a:bodyPr wrap="square" numCol="1" rtlCol="0">
            <a:spAutoFit/>
          </a:bodyPr>
          <a:lstStyle/>
          <a:p>
            <a:pPr algn="ctr"/>
            <a:r>
              <a:rPr lang="sv-SE" b="1" dirty="0">
                <a:solidFill>
                  <a:prstClr val="black"/>
                </a:solidFill>
              </a:rPr>
              <a:t>Försvarsprinciper</a:t>
            </a:r>
          </a:p>
          <a:p>
            <a:pPr algn="ctr"/>
            <a:r>
              <a:rPr lang="sv-SE" sz="1400" dirty="0">
                <a:solidFill>
                  <a:prstClr val="black"/>
                </a:solidFill>
              </a:rPr>
              <a:t>Press</a:t>
            </a:r>
          </a:p>
          <a:p>
            <a:pPr algn="ctr"/>
            <a:r>
              <a:rPr lang="sv-SE" sz="1400" dirty="0">
                <a:solidFill>
                  <a:prstClr val="black"/>
                </a:solidFill>
              </a:rPr>
              <a:t>Täckning</a:t>
            </a:r>
          </a:p>
          <a:p>
            <a:pPr algn="ctr"/>
            <a:r>
              <a:rPr lang="sv-SE" sz="1400" dirty="0">
                <a:solidFill>
                  <a:prstClr val="black"/>
                </a:solidFill>
              </a:rPr>
              <a:t>Understöd</a:t>
            </a:r>
          </a:p>
          <a:p>
            <a:pPr algn="ctr"/>
            <a:r>
              <a:rPr lang="sv-SE" sz="1400" dirty="0">
                <a:solidFill>
                  <a:prstClr val="black"/>
                </a:solidFill>
              </a:rPr>
              <a:t>Markering</a:t>
            </a:r>
          </a:p>
          <a:p>
            <a:pPr algn="ctr"/>
            <a:r>
              <a:rPr lang="sv-SE" sz="1400" dirty="0">
                <a:solidFill>
                  <a:prstClr val="black"/>
                </a:solidFill>
              </a:rPr>
              <a:t>Överflyttning</a:t>
            </a:r>
          </a:p>
          <a:p>
            <a:pPr algn="ctr"/>
            <a:r>
              <a:rPr lang="sv-SE" sz="1400" dirty="0">
                <a:solidFill>
                  <a:prstClr val="black"/>
                </a:solidFill>
              </a:rPr>
              <a:t>Hög och låg press</a:t>
            </a:r>
          </a:p>
          <a:p>
            <a:pPr algn="ctr"/>
            <a:r>
              <a:rPr lang="sv-SE" sz="1400" dirty="0">
                <a:solidFill>
                  <a:prstClr val="black"/>
                </a:solidFill>
              </a:rPr>
              <a:t>Fördröja spelet</a:t>
            </a:r>
          </a:p>
          <a:p>
            <a:pPr algn="ctr"/>
            <a:r>
              <a:rPr lang="sv-SE" sz="1400" dirty="0">
                <a:solidFill>
                  <a:prstClr val="black"/>
                </a:solidFill>
              </a:rPr>
              <a:t>Försvarssida</a:t>
            </a:r>
          </a:p>
          <a:p>
            <a:pPr algn="ctr"/>
            <a:r>
              <a:rPr lang="sv-SE" sz="1400" dirty="0">
                <a:solidFill>
                  <a:prstClr val="black"/>
                </a:solidFill>
              </a:rPr>
              <a:t>Omställningar</a:t>
            </a:r>
          </a:p>
          <a:p>
            <a:pPr algn="ctr"/>
            <a:r>
              <a:rPr lang="sv-SE" sz="1400" dirty="0">
                <a:solidFill>
                  <a:prstClr val="black"/>
                </a:solidFill>
              </a:rPr>
              <a:t>Avstånd mellan lagdelar</a:t>
            </a:r>
          </a:p>
          <a:p>
            <a:pPr algn="ctr"/>
            <a:r>
              <a:rPr lang="sv-SE" sz="1400" dirty="0">
                <a:solidFill>
                  <a:prstClr val="black"/>
                </a:solidFill>
              </a:rPr>
              <a:t>Centrering</a:t>
            </a:r>
          </a:p>
          <a:p>
            <a:pPr algn="ctr"/>
            <a:r>
              <a:rPr lang="sv-SE" sz="1400" dirty="0">
                <a:solidFill>
                  <a:prstClr val="black"/>
                </a:solidFill>
              </a:rPr>
              <a:t>Push upp och pumpning</a:t>
            </a:r>
          </a:p>
          <a:p>
            <a:pPr algn="ctr"/>
            <a:r>
              <a:rPr lang="sv-SE" sz="1400" dirty="0">
                <a:solidFill>
                  <a:prstClr val="black"/>
                </a:solidFill>
              </a:rPr>
              <a:t>Djup i försvarsspelet</a:t>
            </a:r>
          </a:p>
          <a:p>
            <a:pPr algn="ctr"/>
            <a:r>
              <a:rPr lang="sv-SE" sz="1400" dirty="0">
                <a:solidFill>
                  <a:prstClr val="black"/>
                </a:solidFill>
              </a:rPr>
              <a:t>Triggers</a:t>
            </a:r>
          </a:p>
          <a:p>
            <a:pPr algn="ctr"/>
            <a:r>
              <a:rPr lang="sv-SE" sz="1400" dirty="0">
                <a:solidFill>
                  <a:prstClr val="black"/>
                </a:solidFill>
              </a:rPr>
              <a:t>Klareringar/rensningar</a:t>
            </a:r>
          </a:p>
          <a:p>
            <a:pPr algn="ctr"/>
            <a:r>
              <a:rPr lang="sv-SE" sz="1400" dirty="0">
                <a:solidFill>
                  <a:prstClr val="black"/>
                </a:solidFill>
              </a:rPr>
              <a:t>Försvarsnick</a:t>
            </a:r>
          </a:p>
          <a:p>
            <a:pPr algn="ctr"/>
            <a:r>
              <a:rPr lang="sv-SE" sz="1400" dirty="0">
                <a:solidFill>
                  <a:prstClr val="black"/>
                </a:solidFill>
              </a:rPr>
              <a:t>Kombinationsförsvar(zonförsvar)</a:t>
            </a:r>
          </a:p>
          <a:p>
            <a:pPr algn="ctr"/>
            <a:r>
              <a:rPr lang="sv-SE" sz="1400" dirty="0">
                <a:solidFill>
                  <a:prstClr val="black"/>
                </a:solidFill>
              </a:rPr>
              <a:t>Återerövring direkt och indirekt</a:t>
            </a:r>
          </a:p>
          <a:p>
            <a:pPr algn="ctr"/>
            <a:r>
              <a:rPr lang="sv-SE" sz="1400" dirty="0">
                <a:solidFill>
                  <a:prstClr val="black"/>
                </a:solidFill>
              </a:rPr>
              <a:t>Kompakt</a:t>
            </a:r>
          </a:p>
          <a:p>
            <a:pPr algn="ctr"/>
            <a:r>
              <a:rPr lang="sv-SE" sz="1400" dirty="0">
                <a:solidFill>
                  <a:prstClr val="black"/>
                </a:solidFill>
              </a:rPr>
              <a:t>1-1 defensivt</a:t>
            </a:r>
          </a:p>
          <a:p>
            <a:pPr algn="ctr"/>
            <a:r>
              <a:rPr lang="sv-SE" sz="1400" dirty="0">
                <a:solidFill>
                  <a:prstClr val="black"/>
                </a:solidFill>
              </a:rPr>
              <a:t>Tålamod och trygghet</a:t>
            </a:r>
          </a:p>
          <a:p>
            <a:pPr algn="ctr"/>
            <a:r>
              <a:rPr lang="sv-SE" sz="1400" dirty="0">
                <a:solidFill>
                  <a:prstClr val="black"/>
                </a:solidFill>
              </a:rPr>
              <a:t>Positionsförsvar</a:t>
            </a:r>
          </a:p>
          <a:p>
            <a:pPr algn="ctr"/>
            <a:r>
              <a:rPr lang="sv-SE" sz="1400" dirty="0">
                <a:solidFill>
                  <a:prstClr val="black"/>
                </a:solidFill>
              </a:rPr>
              <a:t>Närkampsspel/tackling</a:t>
            </a:r>
          </a:p>
          <a:p>
            <a:pPr algn="ctr"/>
            <a:endParaRPr lang="sv-SE" sz="1400" dirty="0">
              <a:solidFill>
                <a:prstClr val="black"/>
              </a:solidFill>
            </a:endParaRPr>
          </a:p>
          <a:p>
            <a:pPr algn="ctr"/>
            <a:endParaRPr lang="sv-SE" dirty="0">
              <a:solidFill>
                <a:prstClr val="black"/>
              </a:solidFill>
            </a:endParaRPr>
          </a:p>
        </p:txBody>
      </p:sp>
      <p:sp>
        <p:nvSpPr>
          <p:cNvPr id="7" name="textruta 6"/>
          <p:cNvSpPr txBox="1"/>
          <p:nvPr/>
        </p:nvSpPr>
        <p:spPr>
          <a:xfrm>
            <a:off x="107504" y="838989"/>
            <a:ext cx="4284476" cy="5786199"/>
          </a:xfrm>
          <a:prstGeom prst="rect">
            <a:avLst/>
          </a:prstGeom>
          <a:solidFill>
            <a:schemeClr val="accent2">
              <a:lumMod val="60000"/>
              <a:lumOff val="40000"/>
            </a:schemeClr>
          </a:solidFill>
          <a:effectLst>
            <a:glow rad="101600">
              <a:schemeClr val="accent2">
                <a:satMod val="175000"/>
                <a:alpha val="40000"/>
              </a:schemeClr>
            </a:glow>
            <a:outerShdw blurRad="101600" dist="114300" dir="13500000" algn="br" rotWithShape="0">
              <a:prstClr val="black">
                <a:alpha val="40000"/>
              </a:prstClr>
            </a:outerShdw>
          </a:effectLst>
          <a:scene3d>
            <a:camera prst="orthographicFront"/>
            <a:lightRig rig="threePt" dir="t"/>
          </a:scene3d>
          <a:sp3d>
            <a:bevelB prst="angle"/>
          </a:sp3d>
        </p:spPr>
        <p:txBody>
          <a:bodyPr wrap="square" numCol="1" rtlCol="0">
            <a:spAutoFit/>
          </a:bodyPr>
          <a:lstStyle/>
          <a:p>
            <a:pPr algn="ctr"/>
            <a:r>
              <a:rPr lang="sv-SE" b="1" dirty="0">
                <a:solidFill>
                  <a:prstClr val="black"/>
                </a:solidFill>
              </a:rPr>
              <a:t>Anfallsprinciper</a:t>
            </a:r>
          </a:p>
          <a:p>
            <a:pPr algn="ctr"/>
            <a:r>
              <a:rPr lang="sv-SE" sz="1400" dirty="0">
                <a:solidFill>
                  <a:prstClr val="black"/>
                </a:solidFill>
              </a:rPr>
              <a:t>Spelbarhet</a:t>
            </a:r>
          </a:p>
          <a:p>
            <a:pPr algn="ctr"/>
            <a:r>
              <a:rPr lang="sv-SE" sz="1400" dirty="0">
                <a:solidFill>
                  <a:prstClr val="black"/>
                </a:solidFill>
              </a:rPr>
              <a:t>Spelavstånd</a:t>
            </a:r>
          </a:p>
          <a:p>
            <a:pPr algn="ctr"/>
            <a:r>
              <a:rPr lang="sv-SE" sz="1400" dirty="0">
                <a:solidFill>
                  <a:prstClr val="black"/>
                </a:solidFill>
              </a:rPr>
              <a:t>Speldjup</a:t>
            </a:r>
          </a:p>
          <a:p>
            <a:pPr algn="ctr"/>
            <a:r>
              <a:rPr lang="sv-SE" sz="1400" dirty="0">
                <a:solidFill>
                  <a:prstClr val="black"/>
                </a:solidFill>
              </a:rPr>
              <a:t>Spelvändningar</a:t>
            </a:r>
          </a:p>
          <a:p>
            <a:pPr algn="ctr"/>
            <a:r>
              <a:rPr lang="sv-SE" sz="1400" dirty="0">
                <a:solidFill>
                  <a:prstClr val="black"/>
                </a:solidFill>
              </a:rPr>
              <a:t>Omställningar</a:t>
            </a:r>
          </a:p>
          <a:p>
            <a:pPr algn="ctr"/>
            <a:r>
              <a:rPr lang="sv-SE" sz="1400" dirty="0">
                <a:solidFill>
                  <a:prstClr val="black"/>
                </a:solidFill>
              </a:rPr>
              <a:t>Väggspel</a:t>
            </a:r>
          </a:p>
          <a:p>
            <a:pPr algn="ctr"/>
            <a:r>
              <a:rPr lang="sv-SE" sz="1400" dirty="0">
                <a:solidFill>
                  <a:prstClr val="black"/>
                </a:solidFill>
              </a:rPr>
              <a:t>Kombinationsspel</a:t>
            </a:r>
          </a:p>
          <a:p>
            <a:pPr algn="ctr"/>
            <a:r>
              <a:rPr lang="sv-SE" sz="1400" dirty="0">
                <a:solidFill>
                  <a:prstClr val="black"/>
                </a:solidFill>
              </a:rPr>
              <a:t>Överlämning</a:t>
            </a:r>
          </a:p>
          <a:p>
            <a:pPr algn="ctr"/>
            <a:r>
              <a:rPr lang="sv-SE" sz="1400" dirty="0">
                <a:solidFill>
                  <a:prstClr val="black"/>
                </a:solidFill>
              </a:rPr>
              <a:t>Täcka</a:t>
            </a:r>
          </a:p>
          <a:p>
            <a:pPr algn="ctr"/>
            <a:r>
              <a:rPr lang="sv-SE" sz="1400" dirty="0">
                <a:solidFill>
                  <a:prstClr val="black"/>
                </a:solidFill>
              </a:rPr>
              <a:t>Överlappning</a:t>
            </a:r>
          </a:p>
          <a:p>
            <a:pPr algn="ctr"/>
            <a:r>
              <a:rPr lang="sv-SE" sz="1400" dirty="0">
                <a:solidFill>
                  <a:prstClr val="black"/>
                </a:solidFill>
              </a:rPr>
              <a:t>Tillbakaspel</a:t>
            </a:r>
          </a:p>
          <a:p>
            <a:pPr algn="ctr"/>
            <a:r>
              <a:rPr lang="sv-SE" sz="1400" dirty="0">
                <a:solidFill>
                  <a:prstClr val="black"/>
                </a:solidFill>
              </a:rPr>
              <a:t>Understöd</a:t>
            </a:r>
          </a:p>
          <a:p>
            <a:pPr algn="ctr"/>
            <a:r>
              <a:rPr lang="sv-SE" sz="1400" dirty="0">
                <a:solidFill>
                  <a:prstClr val="black"/>
                </a:solidFill>
              </a:rPr>
              <a:t>Avledande/v-löpningar</a:t>
            </a:r>
          </a:p>
          <a:p>
            <a:pPr algn="ctr"/>
            <a:r>
              <a:rPr lang="sv-SE" sz="1400" dirty="0">
                <a:solidFill>
                  <a:prstClr val="black"/>
                </a:solidFill>
              </a:rPr>
              <a:t>Djupled/diagonallöpningar</a:t>
            </a:r>
          </a:p>
          <a:p>
            <a:pPr algn="ctr"/>
            <a:r>
              <a:rPr lang="sv-SE" sz="1400" dirty="0">
                <a:solidFill>
                  <a:prstClr val="black"/>
                </a:solidFill>
              </a:rPr>
              <a:t>Båglöpningar</a:t>
            </a:r>
          </a:p>
          <a:p>
            <a:pPr algn="ctr"/>
            <a:r>
              <a:rPr lang="sv-SE" sz="1400" dirty="0">
                <a:solidFill>
                  <a:prstClr val="black"/>
                </a:solidFill>
              </a:rPr>
              <a:t>Korslöpningar</a:t>
            </a:r>
          </a:p>
          <a:p>
            <a:pPr algn="ctr"/>
            <a:r>
              <a:rPr lang="sv-SE" sz="1400" dirty="0">
                <a:solidFill>
                  <a:prstClr val="black"/>
                </a:solidFill>
              </a:rPr>
              <a:t>Motrörelser</a:t>
            </a:r>
          </a:p>
          <a:p>
            <a:pPr algn="ctr"/>
            <a:r>
              <a:rPr lang="sv-SE" sz="1400" dirty="0">
                <a:solidFill>
                  <a:prstClr val="black"/>
                </a:solidFill>
              </a:rPr>
              <a:t>Brytpass</a:t>
            </a:r>
          </a:p>
          <a:p>
            <a:pPr algn="ctr"/>
            <a:r>
              <a:rPr lang="sv-SE" sz="1400" dirty="0">
                <a:solidFill>
                  <a:prstClr val="black"/>
                </a:solidFill>
              </a:rPr>
              <a:t>Djupledspass</a:t>
            </a:r>
          </a:p>
          <a:p>
            <a:pPr algn="ctr"/>
            <a:r>
              <a:rPr lang="sv-SE" sz="1400" dirty="0">
                <a:solidFill>
                  <a:prstClr val="black"/>
                </a:solidFill>
              </a:rPr>
              <a:t>Crosspass</a:t>
            </a:r>
          </a:p>
          <a:p>
            <a:pPr algn="ctr"/>
            <a:r>
              <a:rPr lang="sv-SE" sz="1400" dirty="0">
                <a:solidFill>
                  <a:prstClr val="black"/>
                </a:solidFill>
              </a:rPr>
              <a:t>Instick</a:t>
            </a:r>
          </a:p>
          <a:p>
            <a:pPr algn="ctr"/>
            <a:r>
              <a:rPr lang="sv-SE" sz="1400" dirty="0">
                <a:solidFill>
                  <a:prstClr val="black"/>
                </a:solidFill>
              </a:rPr>
              <a:t>Spel på markerad</a:t>
            </a:r>
          </a:p>
          <a:p>
            <a:pPr algn="ctr"/>
            <a:r>
              <a:rPr lang="sv-SE" sz="1400" dirty="0">
                <a:solidFill>
                  <a:prstClr val="black"/>
                </a:solidFill>
              </a:rPr>
              <a:t>1-1 finta dribbla</a:t>
            </a:r>
          </a:p>
          <a:p>
            <a:pPr algn="ctr"/>
            <a:r>
              <a:rPr lang="sv-SE" sz="1400" dirty="0">
                <a:solidFill>
                  <a:prstClr val="black"/>
                </a:solidFill>
              </a:rPr>
              <a:t>Fart och bolltempo</a:t>
            </a:r>
          </a:p>
          <a:p>
            <a:pPr algn="ctr"/>
            <a:endParaRPr lang="sv-SE" sz="1600" dirty="0">
              <a:solidFill>
                <a:prstClr val="black"/>
              </a:solidFill>
            </a:endParaRPr>
          </a:p>
        </p:txBody>
      </p:sp>
    </p:spTree>
    <p:extLst>
      <p:ext uri="{BB962C8B-B14F-4D97-AF65-F5344CB8AC3E}">
        <p14:creationId xmlns:p14="http://schemas.microsoft.com/office/powerpoint/2010/main" val="42580572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327016" y="616674"/>
            <a:ext cx="8064896" cy="369332"/>
          </a:xfrm>
          <a:prstGeom prst="rect">
            <a:avLst/>
          </a:prstGeom>
          <a:solidFill>
            <a:schemeClr val="accent2">
              <a:lumMod val="75000"/>
            </a:schemeClr>
          </a:solidFill>
          <a:effectLst>
            <a:outerShdw blurRad="50800" dist="38100" dir="16200000" rotWithShape="0">
              <a:prstClr val="black">
                <a:alpha val="40000"/>
              </a:prstClr>
            </a:outerShdw>
          </a:effectLst>
        </p:spPr>
        <p:txBody>
          <a:bodyPr wrap="square" rtlCol="0">
            <a:spAutoFit/>
          </a:bodyPr>
          <a:lstStyle/>
          <a:p>
            <a:r>
              <a:rPr lang="sv-SE" dirty="0">
                <a:solidFill>
                  <a:prstClr val="white"/>
                </a:solidFill>
              </a:rPr>
              <a:t>Anfalls teknik</a:t>
            </a:r>
          </a:p>
        </p:txBody>
      </p:sp>
      <p:sp>
        <p:nvSpPr>
          <p:cNvPr id="3" name="textruta 2"/>
          <p:cNvSpPr txBox="1"/>
          <p:nvPr/>
        </p:nvSpPr>
        <p:spPr>
          <a:xfrm>
            <a:off x="274624" y="116632"/>
            <a:ext cx="2857216" cy="46166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sv-SE" sz="2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Teknisk terminologi</a:t>
            </a:r>
          </a:p>
        </p:txBody>
      </p:sp>
      <p:sp>
        <p:nvSpPr>
          <p:cNvPr id="4" name="textruta 3"/>
          <p:cNvSpPr txBox="1"/>
          <p:nvPr/>
        </p:nvSpPr>
        <p:spPr>
          <a:xfrm>
            <a:off x="327016" y="1022614"/>
            <a:ext cx="8064896" cy="7755969"/>
          </a:xfrm>
          <a:prstGeom prst="rect">
            <a:avLst/>
          </a:prstGeom>
          <a:noFill/>
        </p:spPr>
        <p:txBody>
          <a:bodyPr wrap="square" rtlCol="0">
            <a:spAutoFit/>
          </a:bodyPr>
          <a:lstStyle/>
          <a:p>
            <a:r>
              <a:rPr lang="sv-SE" sz="1400" b="1" dirty="0">
                <a:solidFill>
                  <a:prstClr val="black"/>
                </a:solidFill>
              </a:rPr>
              <a:t>Teknik </a:t>
            </a:r>
            <a:r>
              <a:rPr lang="sv-SE" sz="1400" dirty="0">
                <a:solidFill>
                  <a:prstClr val="black"/>
                </a:solidFill>
              </a:rPr>
              <a:t>är förmågan att vid en given situation utföra en uppgift med bollen som gynnar laget</a:t>
            </a:r>
          </a:p>
          <a:p>
            <a:pPr marL="285750" indent="-285750">
              <a:buFont typeface="Arial" pitchFamily="34" charset="0"/>
              <a:buChar char="•"/>
            </a:pPr>
            <a:r>
              <a:rPr lang="sv-SE" sz="1400" b="1" i="1" dirty="0">
                <a:solidFill>
                  <a:srgbClr val="C0504D">
                    <a:lumMod val="50000"/>
                  </a:srgbClr>
                </a:solidFill>
              </a:rPr>
              <a:t>Passning och mottag</a:t>
            </a:r>
            <a:r>
              <a:rPr lang="sv-SE" sz="1400" dirty="0">
                <a:solidFill>
                  <a:prstClr val="black"/>
                </a:solidFill>
              </a:rPr>
              <a:t>: Att från olika avstånd och lägen spela och ta emot bollen efter marken och i luften </a:t>
            </a:r>
          </a:p>
          <a:p>
            <a:pPr marL="285750" indent="-285750">
              <a:buFont typeface="Arial" pitchFamily="34" charset="0"/>
              <a:buChar char="•"/>
            </a:pPr>
            <a:r>
              <a:rPr lang="sv-SE" sz="1400" dirty="0">
                <a:solidFill>
                  <a:prstClr val="black"/>
                </a:solidFill>
              </a:rPr>
              <a:t> </a:t>
            </a:r>
            <a:r>
              <a:rPr lang="sv-SE" sz="1400" b="1" i="1" dirty="0">
                <a:solidFill>
                  <a:srgbClr val="C0504D">
                    <a:lumMod val="50000"/>
                  </a:srgbClr>
                </a:solidFill>
              </a:rPr>
              <a:t>Driva boll</a:t>
            </a:r>
            <a:r>
              <a:rPr lang="sv-SE" sz="1400" i="1" dirty="0">
                <a:solidFill>
                  <a:prstClr val="black"/>
                </a:solidFill>
              </a:rPr>
              <a:t>: </a:t>
            </a:r>
            <a:r>
              <a:rPr lang="sv-SE" sz="1400" dirty="0">
                <a:solidFill>
                  <a:prstClr val="black"/>
                </a:solidFill>
              </a:rPr>
              <a:t>Att med olika fart och i olika riktningar transportera bollen nära fötterna</a:t>
            </a:r>
          </a:p>
          <a:p>
            <a:pPr marL="285750" indent="-285750">
              <a:buFont typeface="Arial" pitchFamily="34" charset="0"/>
              <a:buChar char="•"/>
            </a:pPr>
            <a:r>
              <a:rPr lang="sv-SE" sz="1400" b="1" i="1" dirty="0">
                <a:solidFill>
                  <a:srgbClr val="C0504D">
                    <a:lumMod val="50000"/>
                  </a:srgbClr>
                </a:solidFill>
              </a:rPr>
              <a:t>Vändningar med boll</a:t>
            </a:r>
            <a:r>
              <a:rPr lang="sv-SE" sz="1400" i="1" dirty="0">
                <a:solidFill>
                  <a:prstClr val="black"/>
                </a:solidFill>
              </a:rPr>
              <a:t>: </a:t>
            </a:r>
            <a:r>
              <a:rPr lang="sv-SE" sz="1400" dirty="0">
                <a:solidFill>
                  <a:prstClr val="black"/>
                </a:solidFill>
              </a:rPr>
              <a:t>Att med olika fart och i olika riktningar med bollen vid fötterna kunna vända och skifta riktning effektivt och snabbt</a:t>
            </a:r>
          </a:p>
          <a:p>
            <a:pPr marL="285750" indent="-285750">
              <a:buFont typeface="Arial" pitchFamily="34" charset="0"/>
              <a:buChar char="•"/>
            </a:pPr>
            <a:r>
              <a:rPr lang="sv-SE" sz="1400" b="1" i="1" dirty="0">
                <a:solidFill>
                  <a:srgbClr val="C0504D">
                    <a:lumMod val="50000"/>
                  </a:srgbClr>
                </a:solidFill>
              </a:rPr>
              <a:t>Vändning i mottag</a:t>
            </a:r>
            <a:r>
              <a:rPr lang="sv-SE" sz="1400" i="1" dirty="0">
                <a:solidFill>
                  <a:prstClr val="black"/>
                </a:solidFill>
              </a:rPr>
              <a:t>: </a:t>
            </a:r>
            <a:r>
              <a:rPr lang="sv-SE" sz="1400" dirty="0">
                <a:solidFill>
                  <a:prstClr val="black"/>
                </a:solidFill>
              </a:rPr>
              <a:t>Att med motståndare i ryggen ta emot passning och vända bort och komma runt sin motståndare</a:t>
            </a:r>
          </a:p>
          <a:p>
            <a:pPr marL="285750" indent="-285750">
              <a:buFont typeface="Arial" pitchFamily="34" charset="0"/>
              <a:buChar char="•"/>
            </a:pPr>
            <a:r>
              <a:rPr lang="sv-SE" sz="1400" b="1" i="1" dirty="0">
                <a:solidFill>
                  <a:srgbClr val="C0504D">
                    <a:lumMod val="50000"/>
                  </a:srgbClr>
                </a:solidFill>
              </a:rPr>
              <a:t>Medtag</a:t>
            </a:r>
            <a:r>
              <a:rPr lang="sv-SE" sz="1400" i="1" dirty="0">
                <a:solidFill>
                  <a:prstClr val="black"/>
                </a:solidFill>
              </a:rPr>
              <a:t>: </a:t>
            </a:r>
            <a:r>
              <a:rPr lang="sv-SE" sz="1400" dirty="0">
                <a:solidFill>
                  <a:prstClr val="black"/>
                </a:solidFill>
              </a:rPr>
              <a:t>Att på ett snabbt och effektivt sätt ta med bollen in i en attraktiv yta utan att tappa fart efter marken och i luften</a:t>
            </a:r>
          </a:p>
          <a:p>
            <a:pPr marL="285750" indent="-285750">
              <a:buFont typeface="Arial" pitchFamily="34" charset="0"/>
              <a:buChar char="•"/>
            </a:pPr>
            <a:r>
              <a:rPr lang="sv-SE" sz="1400" b="1" i="1" dirty="0">
                <a:solidFill>
                  <a:srgbClr val="C0504D">
                    <a:lumMod val="50000"/>
                  </a:srgbClr>
                </a:solidFill>
              </a:rPr>
              <a:t>Skott</a:t>
            </a:r>
            <a:r>
              <a:rPr lang="sv-SE" sz="1400" i="1" dirty="0">
                <a:solidFill>
                  <a:prstClr val="black"/>
                </a:solidFill>
              </a:rPr>
              <a:t>: </a:t>
            </a:r>
            <a:r>
              <a:rPr lang="sv-SE" sz="1400" dirty="0">
                <a:solidFill>
                  <a:prstClr val="black"/>
                </a:solidFill>
              </a:rPr>
              <a:t>Skjuta mot mål från olika avstånd och olika vinklar med avsikt att göra mål</a:t>
            </a:r>
          </a:p>
          <a:p>
            <a:pPr marL="285750" indent="-285750">
              <a:buFont typeface="Arial" pitchFamily="34" charset="0"/>
              <a:buChar char="•"/>
            </a:pPr>
            <a:r>
              <a:rPr lang="sv-SE" sz="1400" b="1" i="1" dirty="0">
                <a:solidFill>
                  <a:srgbClr val="C0504D">
                    <a:lumMod val="50000"/>
                  </a:srgbClr>
                </a:solidFill>
              </a:rPr>
              <a:t>Dribbla/finta</a:t>
            </a:r>
            <a:r>
              <a:rPr lang="sv-SE" sz="1400" i="1" dirty="0">
                <a:solidFill>
                  <a:prstClr val="black"/>
                </a:solidFill>
              </a:rPr>
              <a:t>: </a:t>
            </a:r>
            <a:r>
              <a:rPr lang="sv-SE" sz="1400" dirty="0">
                <a:solidFill>
                  <a:prstClr val="black"/>
                </a:solidFill>
              </a:rPr>
              <a:t>Med bollen nära fötterna tempoväxla och skifta riktning och med avsikt att lura motståndarna</a:t>
            </a:r>
          </a:p>
          <a:p>
            <a:pPr marL="285750" indent="-285750">
              <a:buFont typeface="Arial" pitchFamily="34" charset="0"/>
              <a:buChar char="•"/>
            </a:pPr>
            <a:r>
              <a:rPr lang="sv-SE" sz="1400" b="1" i="1" dirty="0">
                <a:solidFill>
                  <a:srgbClr val="C0504D">
                    <a:lumMod val="50000"/>
                  </a:srgbClr>
                </a:solidFill>
              </a:rPr>
              <a:t>1 v 1 offensivt</a:t>
            </a:r>
            <a:r>
              <a:rPr lang="sv-SE" sz="1400" i="1" dirty="0">
                <a:solidFill>
                  <a:prstClr val="black"/>
                </a:solidFill>
              </a:rPr>
              <a:t>: </a:t>
            </a:r>
            <a:r>
              <a:rPr lang="sv-SE" sz="1400" dirty="0">
                <a:solidFill>
                  <a:prstClr val="black"/>
                </a:solidFill>
              </a:rPr>
              <a:t>Att med bollen under kontroll slå en specifik motståndare</a:t>
            </a:r>
          </a:p>
          <a:p>
            <a:pPr marL="285750" indent="-285750">
              <a:buFont typeface="Arial" pitchFamily="34" charset="0"/>
              <a:buChar char="•"/>
            </a:pPr>
            <a:r>
              <a:rPr lang="sv-SE" sz="1400" b="1" i="1" dirty="0">
                <a:solidFill>
                  <a:srgbClr val="C0504D">
                    <a:lumMod val="50000"/>
                  </a:srgbClr>
                </a:solidFill>
              </a:rPr>
              <a:t>Skapa övertag</a:t>
            </a:r>
            <a:r>
              <a:rPr lang="sv-SE" sz="1400" i="1" dirty="0">
                <a:solidFill>
                  <a:prstClr val="black"/>
                </a:solidFill>
              </a:rPr>
              <a:t>: </a:t>
            </a:r>
            <a:r>
              <a:rPr lang="sv-SE" sz="1400" dirty="0">
                <a:solidFill>
                  <a:prstClr val="black"/>
                </a:solidFill>
              </a:rPr>
              <a:t>Att med löpningar och rörelse skapa ett överläge i numerären kring vissa ytor och spelare</a:t>
            </a:r>
          </a:p>
          <a:p>
            <a:pPr marL="285750" indent="-285750">
              <a:buFont typeface="Arial" pitchFamily="34" charset="0"/>
              <a:buChar char="•"/>
            </a:pPr>
            <a:r>
              <a:rPr lang="sv-SE" sz="1400" b="1" i="1" dirty="0">
                <a:solidFill>
                  <a:srgbClr val="C0504D">
                    <a:lumMod val="50000"/>
                  </a:srgbClr>
                </a:solidFill>
              </a:rPr>
              <a:t>Täcka bollen</a:t>
            </a:r>
            <a:r>
              <a:rPr lang="sv-SE" sz="1400" i="1" dirty="0">
                <a:solidFill>
                  <a:prstClr val="black"/>
                </a:solidFill>
              </a:rPr>
              <a:t>:</a:t>
            </a:r>
            <a:r>
              <a:rPr lang="sv-SE" sz="1400" dirty="0">
                <a:solidFill>
                  <a:prstClr val="black"/>
                </a:solidFill>
              </a:rPr>
              <a:t> Att med kroppen och dess vinklar skydda bollen från motståndarna</a:t>
            </a:r>
          </a:p>
          <a:p>
            <a:pPr marL="285750" indent="-285750">
              <a:buFont typeface="Arial" pitchFamily="34" charset="0"/>
              <a:buChar char="•"/>
            </a:pPr>
            <a:r>
              <a:rPr lang="sv-SE" sz="1400" b="1" i="1" dirty="0">
                <a:solidFill>
                  <a:srgbClr val="C0504D">
                    <a:lumMod val="50000"/>
                  </a:srgbClr>
                </a:solidFill>
              </a:rPr>
              <a:t>Inspel/inlägg</a:t>
            </a:r>
            <a:r>
              <a:rPr lang="sv-SE" sz="1400" i="1" dirty="0">
                <a:solidFill>
                  <a:prstClr val="black"/>
                </a:solidFill>
              </a:rPr>
              <a:t>: </a:t>
            </a:r>
            <a:r>
              <a:rPr lang="sv-SE" sz="1400" dirty="0">
                <a:solidFill>
                  <a:prstClr val="black"/>
                </a:solidFill>
              </a:rPr>
              <a:t>Att från kanterna spela in bollen till en bestämd yta eller spela till en medspelare i offensiv zon som leder till målchans</a:t>
            </a:r>
          </a:p>
          <a:p>
            <a:pPr marL="285750" indent="-285750">
              <a:buFont typeface="Arial" pitchFamily="34" charset="0"/>
              <a:buChar char="•"/>
            </a:pPr>
            <a:r>
              <a:rPr lang="sv-SE" sz="1400" b="1" i="1" dirty="0">
                <a:solidFill>
                  <a:srgbClr val="C0504D">
                    <a:lumMod val="50000"/>
                  </a:srgbClr>
                </a:solidFill>
              </a:rPr>
              <a:t>Avslut</a:t>
            </a:r>
            <a:r>
              <a:rPr lang="sv-SE" sz="1400" i="1" dirty="0">
                <a:solidFill>
                  <a:prstClr val="black"/>
                </a:solidFill>
              </a:rPr>
              <a:t>: </a:t>
            </a:r>
            <a:r>
              <a:rPr lang="sv-SE" sz="1400" dirty="0">
                <a:solidFill>
                  <a:prstClr val="black"/>
                </a:solidFill>
              </a:rPr>
              <a:t>På ett matchlikt och under en viss press och med olika teknik komma till avslut</a:t>
            </a:r>
          </a:p>
          <a:p>
            <a:pPr marL="285750" indent="-285750">
              <a:buFont typeface="Arial" pitchFamily="34" charset="0"/>
              <a:buChar char="•"/>
            </a:pPr>
            <a:r>
              <a:rPr lang="sv-SE" sz="1400" b="1" i="1" dirty="0">
                <a:solidFill>
                  <a:srgbClr val="C0504D">
                    <a:lumMod val="50000"/>
                  </a:srgbClr>
                </a:solidFill>
              </a:rPr>
              <a:t>Bollkontroll</a:t>
            </a:r>
            <a:r>
              <a:rPr lang="sv-SE" sz="1400" i="1" dirty="0">
                <a:solidFill>
                  <a:prstClr val="black"/>
                </a:solidFill>
              </a:rPr>
              <a:t>: </a:t>
            </a:r>
            <a:r>
              <a:rPr lang="sv-SE" sz="1400" dirty="0">
                <a:solidFill>
                  <a:prstClr val="black"/>
                </a:solidFill>
              </a:rPr>
              <a:t>Att vi kan kontrollera bollen i luften och efter marken och kan styra den i olika riktningar</a:t>
            </a:r>
          </a:p>
          <a:p>
            <a:pPr marL="285750" indent="-285750">
              <a:buFont typeface="Arial" pitchFamily="34" charset="0"/>
              <a:buChar char="•"/>
            </a:pPr>
            <a:r>
              <a:rPr lang="sv-SE" sz="1400" b="1" i="1" dirty="0">
                <a:solidFill>
                  <a:srgbClr val="C0504D">
                    <a:lumMod val="50000"/>
                  </a:srgbClr>
                </a:solidFill>
              </a:rPr>
              <a:t>Perception</a:t>
            </a:r>
            <a:r>
              <a:rPr lang="sv-SE" sz="1400" i="1" dirty="0">
                <a:solidFill>
                  <a:prstClr val="black"/>
                </a:solidFill>
              </a:rPr>
              <a:t>: </a:t>
            </a:r>
            <a:r>
              <a:rPr lang="sv-SE" sz="1400" dirty="0">
                <a:solidFill>
                  <a:prstClr val="black"/>
                </a:solidFill>
              </a:rPr>
              <a:t>Hur vi orenterar oss på planen och förutser vad som skall ske innan det sker runt oss och över hela planen </a:t>
            </a:r>
          </a:p>
          <a:p>
            <a:pPr marL="285750" indent="-285750">
              <a:buFont typeface="Arial" pitchFamily="34" charset="0"/>
              <a:buChar char="•"/>
            </a:pPr>
            <a:r>
              <a:rPr lang="sv-SE" sz="1400" b="1" i="1" dirty="0">
                <a:solidFill>
                  <a:srgbClr val="C0504D">
                    <a:lumMod val="50000"/>
                  </a:srgbClr>
                </a:solidFill>
              </a:rPr>
              <a:t>Instick</a:t>
            </a:r>
            <a:r>
              <a:rPr lang="sv-SE" sz="1400" i="1" dirty="0">
                <a:solidFill>
                  <a:prstClr val="black"/>
                </a:solidFill>
              </a:rPr>
              <a:t>: </a:t>
            </a:r>
            <a:r>
              <a:rPr lang="sv-SE" sz="1400" dirty="0">
                <a:solidFill>
                  <a:prstClr val="black"/>
                </a:solidFill>
              </a:rPr>
              <a:t>Att från olika positioner framför motståndarna spela in bollen mellan deras spelare för att hitta en lagkompis rättvänd mot mål eller i en fri yta</a:t>
            </a:r>
            <a:endParaRPr lang="sv-SE" sz="1400" b="1" i="1" dirty="0">
              <a:solidFill>
                <a:srgbClr val="C0504D">
                  <a:lumMod val="50000"/>
                </a:srgbClr>
              </a:solidFill>
            </a:endParaRPr>
          </a:p>
          <a:p>
            <a:endParaRPr lang="sv-SE" sz="1600" i="1" dirty="0">
              <a:solidFill>
                <a:prstClr val="black"/>
              </a:solidFill>
            </a:endParaRPr>
          </a:p>
          <a:p>
            <a:pPr marL="285750" indent="-285750">
              <a:buFont typeface="Arial" pitchFamily="34" charset="0"/>
              <a:buChar char="•"/>
            </a:pPr>
            <a:endParaRPr lang="sv-SE" sz="1600" i="1" dirty="0">
              <a:solidFill>
                <a:prstClr val="black"/>
              </a:solidFill>
            </a:endParaRPr>
          </a:p>
          <a:p>
            <a:pPr marL="285750" indent="-285750">
              <a:buFont typeface="Arial" pitchFamily="34" charset="0"/>
              <a:buChar char="•"/>
            </a:pPr>
            <a:endParaRPr lang="sv-SE" sz="1600" i="1" dirty="0">
              <a:solidFill>
                <a:prstClr val="black"/>
              </a:solidFill>
            </a:endParaRPr>
          </a:p>
          <a:p>
            <a:pPr marL="285750" indent="-285750">
              <a:buFont typeface="Arial" pitchFamily="34" charset="0"/>
              <a:buChar char="•"/>
            </a:pPr>
            <a:endParaRPr lang="sv-SE" sz="1600" i="1" dirty="0">
              <a:solidFill>
                <a:prstClr val="black"/>
              </a:solidFill>
            </a:endParaRPr>
          </a:p>
          <a:p>
            <a:pPr marL="285750" indent="-285750">
              <a:buFont typeface="Arial" pitchFamily="34" charset="0"/>
              <a:buChar char="•"/>
            </a:pPr>
            <a:endParaRPr lang="sv-SE" sz="1600" i="1" dirty="0">
              <a:solidFill>
                <a:prstClr val="black"/>
              </a:solidFill>
            </a:endParaRPr>
          </a:p>
          <a:p>
            <a:pPr marL="285750" indent="-285750">
              <a:buFont typeface="Arial" pitchFamily="34" charset="0"/>
              <a:buChar char="•"/>
            </a:pPr>
            <a:endParaRPr lang="sv-SE" sz="1600" i="1" dirty="0">
              <a:solidFill>
                <a:prstClr val="black"/>
              </a:solidFill>
            </a:endParaRPr>
          </a:p>
          <a:p>
            <a:pPr marL="285750" indent="-285750">
              <a:buFont typeface="Arial" pitchFamily="34" charset="0"/>
              <a:buChar char="•"/>
            </a:pPr>
            <a:endParaRPr lang="sv-SE" sz="1600" i="1" dirty="0">
              <a:solidFill>
                <a:prstClr val="black"/>
              </a:solidFill>
            </a:endParaRPr>
          </a:p>
          <a:p>
            <a:pPr marL="285750" indent="-285750">
              <a:buFont typeface="Arial" pitchFamily="34" charset="0"/>
              <a:buChar char="•"/>
            </a:pPr>
            <a:endParaRPr lang="sv-SE" sz="1600" dirty="0">
              <a:solidFill>
                <a:prstClr val="black"/>
              </a:solidFill>
            </a:endParaRPr>
          </a:p>
          <a:p>
            <a:pPr marL="285750" indent="-285750">
              <a:buFont typeface="Arial" pitchFamily="34" charset="0"/>
              <a:buChar char="•"/>
            </a:pPr>
            <a:endParaRPr lang="sv-SE" sz="1600" i="1" dirty="0">
              <a:solidFill>
                <a:prstClr val="black"/>
              </a:solidFill>
            </a:endParaRPr>
          </a:p>
          <a:p>
            <a:pPr marL="285750" indent="-285750">
              <a:buFont typeface="Arial" pitchFamily="34" charset="0"/>
              <a:buChar char="•"/>
            </a:pPr>
            <a:endParaRPr lang="sv-SE" sz="1600" dirty="0">
              <a:solidFill>
                <a:prstClr val="black"/>
              </a:solidFill>
            </a:endParaRPr>
          </a:p>
          <a:p>
            <a:pPr marL="285750" indent="-285750">
              <a:buFont typeface="Arial" pitchFamily="34" charset="0"/>
              <a:buChar char="•"/>
            </a:pPr>
            <a:endParaRPr lang="sv-SE" sz="1600" b="1" dirty="0">
              <a:solidFill>
                <a:prstClr val="black"/>
              </a:solidFill>
            </a:endParaRPr>
          </a:p>
        </p:txBody>
      </p:sp>
    </p:spTree>
    <p:extLst>
      <p:ext uri="{BB962C8B-B14F-4D97-AF65-F5344CB8AC3E}">
        <p14:creationId xmlns:p14="http://schemas.microsoft.com/office/powerpoint/2010/main" val="24678796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4000" b="-34000"/>
          </a:stretch>
        </a:blipFill>
        <a:effectLst/>
      </p:bgPr>
    </p:bg>
    <p:spTree>
      <p:nvGrpSpPr>
        <p:cNvPr id="1" name=""/>
        <p:cNvGrpSpPr/>
        <p:nvPr/>
      </p:nvGrpSpPr>
      <p:grpSpPr>
        <a:xfrm>
          <a:off x="0" y="0"/>
          <a:ext cx="0" cy="0"/>
          <a:chOff x="0" y="0"/>
          <a:chExt cx="0" cy="0"/>
        </a:xfrm>
      </p:grpSpPr>
      <p:sp>
        <p:nvSpPr>
          <p:cNvPr id="2" name="textruta 1"/>
          <p:cNvSpPr txBox="1"/>
          <p:nvPr/>
        </p:nvSpPr>
        <p:spPr>
          <a:xfrm>
            <a:off x="274624" y="116632"/>
            <a:ext cx="2857216" cy="46166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sv-SE" sz="2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Teknisk terminologi</a:t>
            </a:r>
          </a:p>
        </p:txBody>
      </p:sp>
      <p:sp>
        <p:nvSpPr>
          <p:cNvPr id="3" name="textruta 2"/>
          <p:cNvSpPr txBox="1"/>
          <p:nvPr/>
        </p:nvSpPr>
        <p:spPr>
          <a:xfrm>
            <a:off x="327016" y="616674"/>
            <a:ext cx="8064896" cy="369332"/>
          </a:xfrm>
          <a:prstGeom prst="rect">
            <a:avLst/>
          </a:prstGeom>
          <a:solidFill>
            <a:schemeClr val="accent2">
              <a:lumMod val="75000"/>
            </a:schemeClr>
          </a:solidFill>
          <a:effectLst>
            <a:outerShdw blurRad="50800" dist="38100" dir="16200000" rotWithShape="0">
              <a:prstClr val="black">
                <a:alpha val="40000"/>
              </a:prstClr>
            </a:outerShdw>
          </a:effectLst>
        </p:spPr>
        <p:txBody>
          <a:bodyPr wrap="square" rtlCol="0">
            <a:spAutoFit/>
          </a:bodyPr>
          <a:lstStyle/>
          <a:p>
            <a:r>
              <a:rPr lang="sv-SE" dirty="0">
                <a:solidFill>
                  <a:prstClr val="white"/>
                </a:solidFill>
              </a:rPr>
              <a:t>Försvars teknik</a:t>
            </a:r>
          </a:p>
        </p:txBody>
      </p:sp>
      <p:sp>
        <p:nvSpPr>
          <p:cNvPr id="4" name="Rektangel 3"/>
          <p:cNvSpPr/>
          <p:nvPr/>
        </p:nvSpPr>
        <p:spPr>
          <a:xfrm>
            <a:off x="358488" y="1196752"/>
            <a:ext cx="6794232" cy="2031325"/>
          </a:xfrm>
          <a:prstGeom prst="rect">
            <a:avLst/>
          </a:prstGeom>
          <a:solidFill>
            <a:schemeClr val="tx1">
              <a:alpha val="42000"/>
            </a:schemeClr>
          </a:solidFill>
        </p:spPr>
        <p:txBody>
          <a:bodyPr wrap="none">
            <a:spAutoFit/>
          </a:bodyPr>
          <a:lstStyle/>
          <a:p>
            <a:r>
              <a:rPr lang="sv-SE" b="1" i="1" dirty="0">
                <a:solidFill>
                  <a:srgbClr val="EEECE1"/>
                </a:solidFill>
              </a:rPr>
              <a:t>1 v 1 defensivt</a:t>
            </a:r>
            <a:r>
              <a:rPr lang="sv-SE" b="1" i="1" dirty="0">
                <a:solidFill>
                  <a:srgbClr val="C0504D">
                    <a:lumMod val="50000"/>
                  </a:srgbClr>
                </a:solidFill>
              </a:rPr>
              <a:t>: </a:t>
            </a:r>
            <a:endParaRPr lang="sv-SE" dirty="0">
              <a:solidFill>
                <a:srgbClr val="C0504D">
                  <a:lumMod val="50000"/>
                </a:srgbClr>
              </a:solidFill>
            </a:endParaRPr>
          </a:p>
          <a:p>
            <a:pPr marL="285750" indent="-285750">
              <a:buFont typeface="Arial" pitchFamily="34" charset="0"/>
              <a:buChar char="•"/>
            </a:pPr>
            <a:r>
              <a:rPr lang="sv-SE" dirty="0">
                <a:solidFill>
                  <a:prstClr val="white"/>
                </a:solidFill>
              </a:rPr>
              <a:t>Förutse och reagera tidigt</a:t>
            </a:r>
          </a:p>
          <a:p>
            <a:pPr marL="285750" indent="-285750">
              <a:buFont typeface="Arial" pitchFamily="34" charset="0"/>
              <a:buChar char="•"/>
            </a:pPr>
            <a:r>
              <a:rPr lang="sv-SE" dirty="0">
                <a:solidFill>
                  <a:prstClr val="white"/>
                </a:solidFill>
              </a:rPr>
              <a:t>Ha en kroppshållning som ger fördel, ut med armarna och var </a:t>
            </a:r>
            <a:r>
              <a:rPr lang="sv-SE" i="1" dirty="0">
                <a:solidFill>
                  <a:prstClr val="white"/>
                </a:solidFill>
              </a:rPr>
              <a:t>bred</a:t>
            </a:r>
            <a:endParaRPr lang="sv-SE" dirty="0">
              <a:solidFill>
                <a:prstClr val="white"/>
              </a:solidFill>
            </a:endParaRPr>
          </a:p>
          <a:p>
            <a:pPr marL="285750" indent="-285750">
              <a:buFont typeface="Arial" pitchFamily="34" charset="0"/>
              <a:buChar char="•"/>
            </a:pPr>
            <a:r>
              <a:rPr lang="sv-SE" dirty="0">
                <a:solidFill>
                  <a:prstClr val="white"/>
                </a:solidFill>
              </a:rPr>
              <a:t>Erövra boll, med snabba fötter och stark kropp</a:t>
            </a:r>
          </a:p>
          <a:p>
            <a:pPr marL="285750" indent="-285750">
              <a:buFont typeface="Arial" pitchFamily="34" charset="0"/>
              <a:buChar char="•"/>
            </a:pPr>
            <a:r>
              <a:rPr lang="sv-SE" dirty="0">
                <a:solidFill>
                  <a:prstClr val="white"/>
                </a:solidFill>
              </a:rPr>
              <a:t>Kliva framför och erövra boll mot felvänd eller tvinga till tillbakaspel</a:t>
            </a:r>
          </a:p>
          <a:p>
            <a:pPr marL="285750" indent="-285750">
              <a:buFont typeface="Arial" pitchFamily="34" charset="0"/>
              <a:buChar char="•"/>
            </a:pPr>
            <a:r>
              <a:rPr lang="sv-SE" dirty="0">
                <a:solidFill>
                  <a:prstClr val="white"/>
                </a:solidFill>
              </a:rPr>
              <a:t>Tacklingsspel med kropp och fötter</a:t>
            </a:r>
          </a:p>
          <a:p>
            <a:pPr marL="285750" indent="-285750">
              <a:buFont typeface="Arial" pitchFamily="34" charset="0"/>
              <a:buChar char="•"/>
            </a:pPr>
            <a:r>
              <a:rPr lang="sv-SE" dirty="0">
                <a:solidFill>
                  <a:prstClr val="white"/>
                </a:solidFill>
              </a:rPr>
              <a:t>Finta och lura bollhållare</a:t>
            </a:r>
          </a:p>
        </p:txBody>
      </p:sp>
    </p:spTree>
    <p:extLst>
      <p:ext uri="{BB962C8B-B14F-4D97-AF65-F5344CB8AC3E}">
        <p14:creationId xmlns:p14="http://schemas.microsoft.com/office/powerpoint/2010/main" val="24252622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251520" y="692696"/>
            <a:ext cx="4320480" cy="5755422"/>
          </a:xfrm>
          <a:prstGeom prst="rect">
            <a:avLst/>
          </a:prstGeom>
          <a:solidFill>
            <a:schemeClr val="accent2">
              <a:lumMod val="60000"/>
              <a:lumOff val="40000"/>
            </a:schemeClr>
          </a:solidFill>
          <a:effectLst>
            <a:glow rad="101600">
              <a:schemeClr val="accent2">
                <a:satMod val="175000"/>
                <a:alpha val="40000"/>
              </a:schemeClr>
            </a:glow>
            <a:outerShdw blurRad="101600" dist="114300" dir="13500000" algn="br" rotWithShape="0">
              <a:prstClr val="black">
                <a:alpha val="40000"/>
              </a:prstClr>
            </a:outerShdw>
          </a:effectLst>
          <a:scene3d>
            <a:camera prst="orthographicFront"/>
            <a:lightRig rig="threePt" dir="t"/>
          </a:scene3d>
          <a:sp3d>
            <a:bevelB prst="angle"/>
          </a:sp3d>
        </p:spPr>
        <p:txBody>
          <a:bodyPr wrap="square" numCol="1" rtlCol="0">
            <a:spAutoFit/>
          </a:bodyPr>
          <a:lstStyle/>
          <a:p>
            <a:pPr marL="342900" indent="-342900" algn="ctr">
              <a:buFontTx/>
              <a:buAutoNum type="arabicPeriod"/>
            </a:pPr>
            <a:r>
              <a:rPr lang="sv-SE" sz="1600" b="1" dirty="0">
                <a:solidFill>
                  <a:prstClr val="black"/>
                </a:solidFill>
              </a:rPr>
              <a:t>Styrka</a:t>
            </a:r>
          </a:p>
          <a:p>
            <a:pPr algn="ctr"/>
            <a:r>
              <a:rPr lang="sv-SE" sz="1600" dirty="0">
                <a:solidFill>
                  <a:prstClr val="black"/>
                </a:solidFill>
              </a:rPr>
              <a:t>Styrkebalans(bålstyrka)</a:t>
            </a:r>
          </a:p>
          <a:p>
            <a:pPr algn="ctr"/>
            <a:r>
              <a:rPr lang="sv-SE" sz="1600" dirty="0">
                <a:solidFill>
                  <a:prstClr val="black"/>
                </a:solidFill>
              </a:rPr>
              <a:t>Styrkeuthållighet</a:t>
            </a:r>
          </a:p>
          <a:p>
            <a:pPr algn="ctr"/>
            <a:r>
              <a:rPr lang="sv-SE" sz="1600" dirty="0">
                <a:solidFill>
                  <a:prstClr val="black"/>
                </a:solidFill>
              </a:rPr>
              <a:t>Maximal styrka</a:t>
            </a:r>
          </a:p>
          <a:p>
            <a:pPr algn="ctr"/>
            <a:r>
              <a:rPr lang="sv-SE" sz="1600" dirty="0">
                <a:solidFill>
                  <a:prstClr val="black"/>
                </a:solidFill>
              </a:rPr>
              <a:t>Explosiv styrka</a:t>
            </a:r>
          </a:p>
          <a:p>
            <a:pPr algn="ctr"/>
            <a:r>
              <a:rPr lang="sv-SE" sz="1600" dirty="0">
                <a:solidFill>
                  <a:prstClr val="black"/>
                </a:solidFill>
              </a:rPr>
              <a:t>Snabbstyrka</a:t>
            </a:r>
            <a:endParaRPr lang="sv-SE" sz="1600" b="1" dirty="0">
              <a:solidFill>
                <a:prstClr val="black"/>
              </a:solidFill>
            </a:endParaRPr>
          </a:p>
          <a:p>
            <a:pPr algn="ctr"/>
            <a:r>
              <a:rPr lang="sv-SE" sz="1600" b="1" dirty="0">
                <a:solidFill>
                  <a:prstClr val="black"/>
                </a:solidFill>
              </a:rPr>
              <a:t>2. Uthållighet</a:t>
            </a:r>
          </a:p>
          <a:p>
            <a:pPr algn="ctr"/>
            <a:r>
              <a:rPr lang="sv-SE" sz="1600" dirty="0">
                <a:solidFill>
                  <a:prstClr val="black"/>
                </a:solidFill>
              </a:rPr>
              <a:t>Aerob kapacitet</a:t>
            </a:r>
          </a:p>
          <a:p>
            <a:pPr algn="ctr"/>
            <a:r>
              <a:rPr lang="sv-SE" sz="1600" dirty="0">
                <a:solidFill>
                  <a:prstClr val="black"/>
                </a:solidFill>
              </a:rPr>
              <a:t>Aerob power</a:t>
            </a:r>
          </a:p>
          <a:p>
            <a:pPr algn="ctr"/>
            <a:r>
              <a:rPr lang="sv-SE" sz="1600" dirty="0">
                <a:solidFill>
                  <a:prstClr val="black"/>
                </a:solidFill>
              </a:rPr>
              <a:t>Anaerob laktat</a:t>
            </a:r>
          </a:p>
          <a:p>
            <a:pPr algn="ctr"/>
            <a:r>
              <a:rPr lang="sv-SE" sz="1600" dirty="0">
                <a:solidFill>
                  <a:prstClr val="black"/>
                </a:solidFill>
              </a:rPr>
              <a:t>Anaerob alaktat</a:t>
            </a:r>
          </a:p>
          <a:p>
            <a:pPr algn="ctr"/>
            <a:r>
              <a:rPr lang="sv-SE" sz="1600" b="1" dirty="0">
                <a:solidFill>
                  <a:prstClr val="black"/>
                </a:solidFill>
              </a:rPr>
              <a:t>3 Snabbhet</a:t>
            </a:r>
          </a:p>
          <a:p>
            <a:pPr algn="ctr"/>
            <a:r>
              <a:rPr lang="sv-SE" sz="1600" dirty="0">
                <a:solidFill>
                  <a:prstClr val="black"/>
                </a:solidFill>
              </a:rPr>
              <a:t>Reaktion</a:t>
            </a:r>
          </a:p>
          <a:p>
            <a:pPr algn="ctr"/>
            <a:r>
              <a:rPr lang="sv-SE" sz="1600" dirty="0">
                <a:solidFill>
                  <a:prstClr val="black"/>
                </a:solidFill>
              </a:rPr>
              <a:t>Med boll</a:t>
            </a:r>
          </a:p>
          <a:p>
            <a:pPr algn="ctr"/>
            <a:r>
              <a:rPr lang="sv-SE" sz="1600" dirty="0">
                <a:solidFill>
                  <a:prstClr val="black"/>
                </a:solidFill>
              </a:rPr>
              <a:t>Riktningsförändringar</a:t>
            </a:r>
          </a:p>
          <a:p>
            <a:pPr algn="ctr"/>
            <a:r>
              <a:rPr lang="sv-SE" sz="1600" dirty="0">
                <a:solidFill>
                  <a:prstClr val="black"/>
                </a:solidFill>
              </a:rPr>
              <a:t>Acceleration</a:t>
            </a:r>
          </a:p>
          <a:p>
            <a:pPr algn="ctr"/>
            <a:r>
              <a:rPr lang="sv-SE" sz="1600" dirty="0">
                <a:solidFill>
                  <a:prstClr val="black"/>
                </a:solidFill>
              </a:rPr>
              <a:t>Deacceleration</a:t>
            </a:r>
          </a:p>
          <a:p>
            <a:pPr algn="ctr"/>
            <a:r>
              <a:rPr lang="sv-SE" sz="1600" dirty="0">
                <a:solidFill>
                  <a:prstClr val="black"/>
                </a:solidFill>
              </a:rPr>
              <a:t>Sprint uthållighet</a:t>
            </a:r>
          </a:p>
          <a:p>
            <a:pPr algn="ctr"/>
            <a:r>
              <a:rPr lang="sv-SE" sz="1600" dirty="0">
                <a:solidFill>
                  <a:prstClr val="black"/>
                </a:solidFill>
              </a:rPr>
              <a:t>Stretch shortening  cycle (snabba fötter, hopp etc.)</a:t>
            </a:r>
          </a:p>
          <a:p>
            <a:pPr algn="ctr"/>
            <a:endParaRPr lang="sv-SE" sz="1600" b="1" dirty="0">
              <a:solidFill>
                <a:prstClr val="black"/>
              </a:solidFill>
            </a:endParaRPr>
          </a:p>
          <a:p>
            <a:pPr algn="ctr"/>
            <a:endParaRPr lang="sv-SE" sz="1600" b="1" dirty="0">
              <a:solidFill>
                <a:prstClr val="black"/>
              </a:solidFill>
            </a:endParaRPr>
          </a:p>
          <a:p>
            <a:pPr algn="ctr"/>
            <a:endParaRPr lang="sv-SE" sz="1600" dirty="0">
              <a:solidFill>
                <a:prstClr val="black"/>
              </a:solidFill>
            </a:endParaRPr>
          </a:p>
        </p:txBody>
      </p:sp>
      <p:sp>
        <p:nvSpPr>
          <p:cNvPr id="4" name="textruta 3"/>
          <p:cNvSpPr txBox="1"/>
          <p:nvPr/>
        </p:nvSpPr>
        <p:spPr>
          <a:xfrm>
            <a:off x="4644008" y="692696"/>
            <a:ext cx="4248472" cy="5755422"/>
          </a:xfrm>
          <a:prstGeom prst="rect">
            <a:avLst/>
          </a:prstGeom>
          <a:solidFill>
            <a:schemeClr val="accent2">
              <a:lumMod val="60000"/>
              <a:lumOff val="40000"/>
            </a:schemeClr>
          </a:solidFill>
          <a:effectLst>
            <a:glow rad="101600">
              <a:schemeClr val="accent2">
                <a:satMod val="175000"/>
                <a:alpha val="40000"/>
              </a:schemeClr>
            </a:glow>
            <a:outerShdw blurRad="101600" dist="114300" dir="13500000" algn="br" rotWithShape="0">
              <a:prstClr val="black">
                <a:alpha val="40000"/>
              </a:prstClr>
            </a:outerShdw>
          </a:effectLst>
          <a:scene3d>
            <a:camera prst="orthographicFront"/>
            <a:lightRig rig="threePt" dir="t"/>
          </a:scene3d>
          <a:sp3d>
            <a:bevelB prst="angle"/>
          </a:sp3d>
        </p:spPr>
        <p:txBody>
          <a:bodyPr wrap="square" numCol="1" rtlCol="0">
            <a:spAutoFit/>
          </a:bodyPr>
          <a:lstStyle/>
          <a:p>
            <a:pPr algn="ctr"/>
            <a:r>
              <a:rPr lang="sv-SE" sz="1600" b="1" dirty="0">
                <a:solidFill>
                  <a:prstClr val="black"/>
                </a:solidFill>
              </a:rPr>
              <a:t>4. Koordination</a:t>
            </a:r>
          </a:p>
          <a:p>
            <a:pPr algn="ctr"/>
            <a:endParaRPr lang="sv-SE" sz="1600" b="1" dirty="0">
              <a:solidFill>
                <a:prstClr val="black"/>
              </a:solidFill>
            </a:endParaRPr>
          </a:p>
          <a:p>
            <a:pPr algn="ctr"/>
            <a:r>
              <a:rPr lang="sv-SE" sz="1600" b="1" dirty="0">
                <a:solidFill>
                  <a:prstClr val="black"/>
                </a:solidFill>
              </a:rPr>
              <a:t>5. Perception</a:t>
            </a:r>
          </a:p>
          <a:p>
            <a:pPr algn="ctr"/>
            <a:r>
              <a:rPr lang="sv-SE" sz="1600" dirty="0">
                <a:solidFill>
                  <a:prstClr val="black"/>
                </a:solidFill>
              </a:rPr>
              <a:t>Med boll </a:t>
            </a:r>
          </a:p>
          <a:p>
            <a:pPr algn="ctr"/>
            <a:r>
              <a:rPr lang="sv-SE" sz="1600" dirty="0">
                <a:solidFill>
                  <a:prstClr val="black"/>
                </a:solidFill>
              </a:rPr>
              <a:t>Utan boll</a:t>
            </a:r>
          </a:p>
          <a:p>
            <a:pPr algn="ctr"/>
            <a:endParaRPr lang="sv-SE" sz="1600" b="1" dirty="0">
              <a:solidFill>
                <a:prstClr val="black"/>
              </a:solidFill>
            </a:endParaRPr>
          </a:p>
          <a:p>
            <a:pPr algn="ctr"/>
            <a:r>
              <a:rPr lang="sv-SE" sz="1600" b="1" dirty="0">
                <a:solidFill>
                  <a:prstClr val="black"/>
                </a:solidFill>
              </a:rPr>
              <a:t>6. Rörlighet</a:t>
            </a:r>
          </a:p>
          <a:p>
            <a:pPr algn="ctr"/>
            <a:endParaRPr lang="sv-SE" sz="1600" b="1" dirty="0">
              <a:solidFill>
                <a:prstClr val="black"/>
              </a:solidFill>
            </a:endParaRPr>
          </a:p>
          <a:p>
            <a:pPr algn="ctr"/>
            <a:r>
              <a:rPr lang="sv-SE" sz="1600" b="1" dirty="0">
                <a:solidFill>
                  <a:prstClr val="black"/>
                </a:solidFill>
              </a:rPr>
              <a:t>7. Smidighet</a:t>
            </a:r>
          </a:p>
          <a:p>
            <a:pPr algn="ctr"/>
            <a:endParaRPr lang="sv-SE" sz="1600" b="1" dirty="0">
              <a:solidFill>
                <a:prstClr val="black"/>
              </a:solidFill>
            </a:endParaRPr>
          </a:p>
          <a:p>
            <a:pPr algn="ctr"/>
            <a:r>
              <a:rPr lang="sv-SE" sz="1600" b="1" dirty="0">
                <a:solidFill>
                  <a:prstClr val="black"/>
                </a:solidFill>
              </a:rPr>
              <a:t>8. Balans</a:t>
            </a:r>
          </a:p>
          <a:p>
            <a:pPr algn="ctr"/>
            <a:endParaRPr lang="sv-SE" sz="1600" b="1" dirty="0">
              <a:solidFill>
                <a:prstClr val="black"/>
              </a:solidFill>
            </a:endParaRPr>
          </a:p>
          <a:p>
            <a:pPr algn="ctr"/>
            <a:r>
              <a:rPr lang="sv-SE" sz="1600" b="1" dirty="0">
                <a:solidFill>
                  <a:prstClr val="black"/>
                </a:solidFill>
              </a:rPr>
              <a:t>9. Kropps och rumsuppfattning</a:t>
            </a:r>
          </a:p>
          <a:p>
            <a:pPr algn="ctr"/>
            <a:endParaRPr lang="sv-SE" sz="1600" b="1" dirty="0">
              <a:solidFill>
                <a:prstClr val="black"/>
              </a:solidFill>
            </a:endParaRPr>
          </a:p>
          <a:p>
            <a:pPr algn="ctr"/>
            <a:endParaRPr lang="sv-SE" sz="1600" b="1" dirty="0">
              <a:solidFill>
                <a:prstClr val="black"/>
              </a:solidFill>
            </a:endParaRPr>
          </a:p>
          <a:p>
            <a:pPr algn="ctr"/>
            <a:endParaRPr lang="sv-SE" sz="1600" b="1" dirty="0">
              <a:solidFill>
                <a:prstClr val="black"/>
              </a:solidFill>
            </a:endParaRPr>
          </a:p>
          <a:p>
            <a:pPr algn="ctr"/>
            <a:endParaRPr lang="sv-SE" sz="1600" b="1" dirty="0">
              <a:solidFill>
                <a:prstClr val="black"/>
              </a:solidFill>
            </a:endParaRPr>
          </a:p>
          <a:p>
            <a:pPr algn="ctr"/>
            <a:endParaRPr lang="sv-SE" sz="1600" b="1" dirty="0">
              <a:solidFill>
                <a:prstClr val="black"/>
              </a:solidFill>
            </a:endParaRPr>
          </a:p>
          <a:p>
            <a:pPr algn="ctr"/>
            <a:endParaRPr lang="sv-SE" sz="1600" b="1" dirty="0">
              <a:solidFill>
                <a:prstClr val="black"/>
              </a:solidFill>
            </a:endParaRPr>
          </a:p>
          <a:p>
            <a:pPr algn="ctr"/>
            <a:endParaRPr lang="sv-SE" sz="1600" b="1" dirty="0">
              <a:solidFill>
                <a:prstClr val="black"/>
              </a:solidFill>
            </a:endParaRPr>
          </a:p>
          <a:p>
            <a:pPr algn="ctr"/>
            <a:endParaRPr lang="sv-SE" sz="1600" b="1" dirty="0">
              <a:solidFill>
                <a:prstClr val="black"/>
              </a:solidFill>
            </a:endParaRPr>
          </a:p>
          <a:p>
            <a:pPr algn="ctr"/>
            <a:r>
              <a:rPr lang="sv-SE" sz="1600" b="1" dirty="0">
                <a:solidFill>
                  <a:prstClr val="black"/>
                </a:solidFill>
              </a:rPr>
              <a:t> </a:t>
            </a:r>
          </a:p>
          <a:p>
            <a:pPr algn="ctr"/>
            <a:endParaRPr lang="sv-SE" sz="1600" b="1" dirty="0">
              <a:solidFill>
                <a:prstClr val="black"/>
              </a:solidFill>
            </a:endParaRPr>
          </a:p>
        </p:txBody>
      </p:sp>
      <p:sp>
        <p:nvSpPr>
          <p:cNvPr id="2" name="textruta 1"/>
          <p:cNvSpPr txBox="1"/>
          <p:nvPr/>
        </p:nvSpPr>
        <p:spPr>
          <a:xfrm>
            <a:off x="179512" y="0"/>
            <a:ext cx="8784976" cy="738664"/>
          </a:xfrm>
          <a:prstGeom prst="rect">
            <a:avLst/>
          </a:prstGeom>
          <a:solidFill>
            <a:schemeClr val="accent2">
              <a:lumMod val="75000"/>
            </a:schemeClr>
          </a:solidFill>
        </p:spPr>
        <p:txBody>
          <a:bodyPr wrap="square" rtlCol="0">
            <a:spAutoFit/>
          </a:bodyPr>
          <a:lstStyle/>
          <a:p>
            <a:pPr algn="ctr"/>
            <a:r>
              <a:rPr lang="sv-SE" sz="2400" dirty="0">
                <a:solidFill>
                  <a:prstClr val="white"/>
                </a:solidFill>
              </a:rPr>
              <a:t>Fysik </a:t>
            </a:r>
          </a:p>
          <a:p>
            <a:pPr algn="ctr"/>
            <a:r>
              <a:rPr lang="sv-SE" dirty="0">
                <a:solidFill>
                  <a:prstClr val="white"/>
                </a:solidFill>
              </a:rPr>
              <a:t>Som prioriteras för utveckling av spelartyper </a:t>
            </a:r>
          </a:p>
        </p:txBody>
      </p:sp>
    </p:spTree>
    <p:extLst>
      <p:ext uri="{BB962C8B-B14F-4D97-AF65-F5344CB8AC3E}">
        <p14:creationId xmlns:p14="http://schemas.microsoft.com/office/powerpoint/2010/main" val="34230623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274624" y="116632"/>
            <a:ext cx="3505288" cy="46166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sv-SE" sz="2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Fysiologisk terminologi</a:t>
            </a:r>
          </a:p>
        </p:txBody>
      </p:sp>
      <p:sp>
        <p:nvSpPr>
          <p:cNvPr id="3" name="textruta 2"/>
          <p:cNvSpPr txBox="1"/>
          <p:nvPr/>
        </p:nvSpPr>
        <p:spPr>
          <a:xfrm>
            <a:off x="327016" y="616674"/>
            <a:ext cx="8064896" cy="369332"/>
          </a:xfrm>
          <a:prstGeom prst="rect">
            <a:avLst/>
          </a:prstGeom>
          <a:solidFill>
            <a:schemeClr val="accent2">
              <a:lumMod val="75000"/>
            </a:schemeClr>
          </a:solidFill>
          <a:effectLst>
            <a:outerShdw blurRad="50800" dist="38100" dir="16200000" rotWithShape="0">
              <a:prstClr val="black">
                <a:alpha val="40000"/>
              </a:prstClr>
            </a:outerShdw>
          </a:effectLst>
        </p:spPr>
        <p:txBody>
          <a:bodyPr wrap="square" rtlCol="0">
            <a:spAutoFit/>
          </a:bodyPr>
          <a:lstStyle/>
          <a:p>
            <a:r>
              <a:rPr lang="sv-SE" dirty="0">
                <a:solidFill>
                  <a:prstClr val="white"/>
                </a:solidFill>
              </a:rPr>
              <a:t>För fysiskt utveckling</a:t>
            </a:r>
          </a:p>
        </p:txBody>
      </p:sp>
      <p:sp>
        <p:nvSpPr>
          <p:cNvPr id="4" name="Rektangel 3"/>
          <p:cNvSpPr/>
          <p:nvPr/>
        </p:nvSpPr>
        <p:spPr>
          <a:xfrm>
            <a:off x="327016" y="1124744"/>
            <a:ext cx="8064896" cy="5909310"/>
          </a:xfrm>
          <a:prstGeom prst="rect">
            <a:avLst/>
          </a:prstGeom>
        </p:spPr>
        <p:txBody>
          <a:bodyPr wrap="square">
            <a:spAutoFit/>
          </a:bodyPr>
          <a:lstStyle/>
          <a:p>
            <a:r>
              <a:rPr lang="sv-SE" b="1" dirty="0">
                <a:solidFill>
                  <a:prstClr val="black"/>
                </a:solidFill>
              </a:rPr>
              <a:t>Styrka </a:t>
            </a:r>
            <a:r>
              <a:rPr lang="sv-SE" dirty="0">
                <a:solidFill>
                  <a:prstClr val="black"/>
                </a:solidFill>
              </a:rPr>
              <a:t>är förmågan att förflytta och utveckla kraft under motstånd</a:t>
            </a:r>
          </a:p>
          <a:p>
            <a:r>
              <a:rPr lang="sv-SE" i="1" dirty="0">
                <a:solidFill>
                  <a:srgbClr val="C0504D">
                    <a:lumMod val="75000"/>
                  </a:srgbClr>
                </a:solidFill>
              </a:rPr>
              <a:t>Styrkebalans</a:t>
            </a:r>
            <a:r>
              <a:rPr lang="sv-SE" i="1" dirty="0">
                <a:solidFill>
                  <a:prstClr val="black"/>
                </a:solidFill>
              </a:rPr>
              <a:t> </a:t>
            </a:r>
            <a:r>
              <a:rPr lang="sv-SE" dirty="0">
                <a:solidFill>
                  <a:prstClr val="black"/>
                </a:solidFill>
              </a:rPr>
              <a:t>är magen, ryggen, höft och omkringliggande muskler, kallad </a:t>
            </a:r>
            <a:r>
              <a:rPr lang="sv-SE" i="1" dirty="0">
                <a:solidFill>
                  <a:prstClr val="black"/>
                </a:solidFill>
              </a:rPr>
              <a:t>bålen</a:t>
            </a:r>
            <a:r>
              <a:rPr lang="sv-SE" dirty="0">
                <a:solidFill>
                  <a:prstClr val="black"/>
                </a:solidFill>
              </a:rPr>
              <a:t> och är kroppens power-centrum</a:t>
            </a:r>
          </a:p>
          <a:p>
            <a:r>
              <a:rPr lang="sv-SE" i="1" dirty="0">
                <a:solidFill>
                  <a:srgbClr val="C0504D">
                    <a:lumMod val="75000"/>
                  </a:srgbClr>
                </a:solidFill>
              </a:rPr>
              <a:t>Styrkeuthållighet </a:t>
            </a:r>
            <a:r>
              <a:rPr lang="sv-SE" dirty="0">
                <a:solidFill>
                  <a:prstClr val="black"/>
                </a:solidFill>
              </a:rPr>
              <a:t>är förmågan att under en längre given period ha en högintensiv muskelaktivitet under motstånd </a:t>
            </a:r>
          </a:p>
          <a:p>
            <a:r>
              <a:rPr lang="sv-SE" i="1" dirty="0">
                <a:solidFill>
                  <a:srgbClr val="C0504D">
                    <a:lumMod val="75000"/>
                  </a:srgbClr>
                </a:solidFill>
              </a:rPr>
              <a:t>Maximal styrka </a:t>
            </a:r>
            <a:r>
              <a:rPr lang="sv-SE" dirty="0">
                <a:solidFill>
                  <a:prstClr val="black"/>
                </a:solidFill>
              </a:rPr>
              <a:t>är förmågan att under en kort given tid oftast en repetition ha den högsta muskelaktiviteten under högt motstånd </a:t>
            </a:r>
          </a:p>
          <a:p>
            <a:r>
              <a:rPr lang="sv-SE" i="1" dirty="0">
                <a:solidFill>
                  <a:srgbClr val="C0504D">
                    <a:lumMod val="75000"/>
                  </a:srgbClr>
                </a:solidFill>
              </a:rPr>
              <a:t>Explosiv styrka </a:t>
            </a:r>
            <a:r>
              <a:rPr lang="sv-SE" dirty="0">
                <a:solidFill>
                  <a:prstClr val="black"/>
                </a:solidFill>
              </a:rPr>
              <a:t>är förmågan att under kortast möjliga period ha högsta muskelaktivitet under motstånd oftast med 40-60% av maximal styrka(knäböj)</a:t>
            </a:r>
          </a:p>
          <a:p>
            <a:r>
              <a:rPr lang="sv-SE" i="1" dirty="0">
                <a:solidFill>
                  <a:srgbClr val="C0504D">
                    <a:lumMod val="75000"/>
                  </a:srgbClr>
                </a:solidFill>
              </a:rPr>
              <a:t>Snabbstyrka </a:t>
            </a:r>
            <a:r>
              <a:rPr lang="sv-SE" dirty="0">
                <a:solidFill>
                  <a:prstClr val="black"/>
                </a:solidFill>
              </a:rPr>
              <a:t>är förmågan att under kortare perioder under lätt motstånd (därmed lätt muskelaktivitet) göra snabba repetitioner </a:t>
            </a:r>
          </a:p>
          <a:p>
            <a:endParaRPr lang="sv-SE" dirty="0">
              <a:solidFill>
                <a:prstClr val="black"/>
              </a:solidFill>
            </a:endParaRPr>
          </a:p>
          <a:p>
            <a:r>
              <a:rPr lang="sv-SE" b="1" dirty="0">
                <a:solidFill>
                  <a:prstClr val="black"/>
                </a:solidFill>
              </a:rPr>
              <a:t>Uthållighet</a:t>
            </a:r>
            <a:r>
              <a:rPr lang="sv-SE" i="1" dirty="0">
                <a:solidFill>
                  <a:srgbClr val="C0504D">
                    <a:lumMod val="75000"/>
                  </a:srgbClr>
                </a:solidFill>
              </a:rPr>
              <a:t> </a:t>
            </a:r>
            <a:r>
              <a:rPr lang="sv-SE" dirty="0">
                <a:solidFill>
                  <a:prstClr val="black"/>
                </a:solidFill>
              </a:rPr>
              <a:t>är förmågan att bibehålla en specifik intensitet under en längre fysisk aktivitet</a:t>
            </a:r>
          </a:p>
          <a:p>
            <a:r>
              <a:rPr lang="sv-SE" i="1" dirty="0">
                <a:solidFill>
                  <a:srgbClr val="C0504D">
                    <a:lumMod val="75000"/>
                  </a:srgbClr>
                </a:solidFill>
              </a:rPr>
              <a:t>Aerob kapacitet </a:t>
            </a:r>
            <a:r>
              <a:rPr lang="sv-SE" dirty="0">
                <a:solidFill>
                  <a:prstClr val="black"/>
                </a:solidFill>
              </a:rPr>
              <a:t>är en aktivitet där kroppen hela tiden kan använda tillgängligt syre</a:t>
            </a:r>
          </a:p>
          <a:p>
            <a:r>
              <a:rPr lang="sv-SE" i="1" dirty="0">
                <a:solidFill>
                  <a:srgbClr val="C0504D">
                    <a:lumMod val="75000"/>
                  </a:srgbClr>
                </a:solidFill>
              </a:rPr>
              <a:t>Aerob power </a:t>
            </a:r>
            <a:r>
              <a:rPr lang="sv-SE" dirty="0">
                <a:solidFill>
                  <a:prstClr val="black"/>
                </a:solidFill>
              </a:rPr>
              <a:t>är när vi har en förmåga att växla mellan de olika systemen(anaerob) under en längre period och där Maximal hjärtfrekvens ligger på och över 85% och kroppens system succesivt dräneras på resurser </a:t>
            </a:r>
          </a:p>
          <a:p>
            <a:endParaRPr lang="sv-SE" i="1" dirty="0">
              <a:solidFill>
                <a:srgbClr val="C0504D">
                  <a:lumMod val="75000"/>
                </a:srgbClr>
              </a:solidFill>
            </a:endParaRPr>
          </a:p>
          <a:p>
            <a:endParaRPr lang="sv-SE" i="1" dirty="0">
              <a:solidFill>
                <a:srgbClr val="C0504D">
                  <a:lumMod val="75000"/>
                </a:srgbClr>
              </a:solidFill>
            </a:endParaRPr>
          </a:p>
          <a:p>
            <a:r>
              <a:rPr lang="sv-SE" dirty="0">
                <a:solidFill>
                  <a:prstClr val="black"/>
                </a:solidFill>
              </a:rPr>
              <a:t> </a:t>
            </a:r>
          </a:p>
        </p:txBody>
      </p:sp>
    </p:spTree>
    <p:extLst>
      <p:ext uri="{BB962C8B-B14F-4D97-AF65-F5344CB8AC3E}">
        <p14:creationId xmlns:p14="http://schemas.microsoft.com/office/powerpoint/2010/main" val="10453171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07504" y="188640"/>
            <a:ext cx="8568952" cy="6463308"/>
          </a:xfrm>
          <a:prstGeom prst="rect">
            <a:avLst/>
          </a:prstGeom>
        </p:spPr>
        <p:txBody>
          <a:bodyPr wrap="square">
            <a:spAutoFit/>
          </a:bodyPr>
          <a:lstStyle/>
          <a:p>
            <a:r>
              <a:rPr lang="sv-SE" i="1" dirty="0">
                <a:solidFill>
                  <a:srgbClr val="C0504D">
                    <a:lumMod val="75000"/>
                  </a:srgbClr>
                </a:solidFill>
              </a:rPr>
              <a:t>Anaerob laktat </a:t>
            </a:r>
            <a:r>
              <a:rPr lang="sv-SE" dirty="0">
                <a:solidFill>
                  <a:prstClr val="black"/>
                </a:solidFill>
              </a:rPr>
              <a:t>är när man under en högintensiv kort period producerar mjölksyra och får på så sätt en syreskuld som återsälls under rätt mängd vila. Laktat tröskeln kan på spelare som genomgått puberteten höjas</a:t>
            </a:r>
            <a:r>
              <a:rPr lang="sv-SE" i="1" dirty="0">
                <a:solidFill>
                  <a:srgbClr val="C0504D">
                    <a:lumMod val="75000"/>
                  </a:srgbClr>
                </a:solidFill>
              </a:rPr>
              <a:t> </a:t>
            </a:r>
          </a:p>
          <a:p>
            <a:r>
              <a:rPr lang="sv-SE" i="1" dirty="0">
                <a:solidFill>
                  <a:srgbClr val="C0504D">
                    <a:lumMod val="75000"/>
                  </a:srgbClr>
                </a:solidFill>
              </a:rPr>
              <a:t>Anaerob alaktat </a:t>
            </a:r>
            <a:r>
              <a:rPr lang="sv-SE" dirty="0">
                <a:solidFill>
                  <a:prstClr val="black"/>
                </a:solidFill>
              </a:rPr>
              <a:t>är en högintensiv kort period där tillgängliga energiresurser i musklerna utnyttjas. Denna energi är begränsad och är som regel slut efter 10 sekunder</a:t>
            </a:r>
          </a:p>
          <a:p>
            <a:r>
              <a:rPr lang="sv-SE" b="1" dirty="0">
                <a:solidFill>
                  <a:prstClr val="black"/>
                </a:solidFill>
              </a:rPr>
              <a:t>Snabbhet </a:t>
            </a:r>
            <a:r>
              <a:rPr lang="sv-SE" dirty="0">
                <a:solidFill>
                  <a:prstClr val="black"/>
                </a:solidFill>
              </a:rPr>
              <a:t>är den egenskap som antagligen rankas högst av tränare världen över och betecknar den delen där man så snabbt som möjligt förflyttar sin kropp över en viss yta så snabbt som möjligt eller utför en rörelse så snabbt som möjligt</a:t>
            </a:r>
          </a:p>
          <a:p>
            <a:r>
              <a:rPr lang="sv-SE" i="1" dirty="0">
                <a:solidFill>
                  <a:srgbClr val="C0504D">
                    <a:lumMod val="75000"/>
                  </a:srgbClr>
                </a:solidFill>
              </a:rPr>
              <a:t>Reaktion </a:t>
            </a:r>
            <a:r>
              <a:rPr lang="sv-SE" dirty="0">
                <a:solidFill>
                  <a:prstClr val="black"/>
                </a:solidFill>
              </a:rPr>
              <a:t>är när kroppen processar informationen som finns runt om så snabbt som möjligt och att efter att ha </a:t>
            </a:r>
            <a:r>
              <a:rPr lang="sv-SE" i="1" dirty="0">
                <a:solidFill>
                  <a:prstClr val="black"/>
                </a:solidFill>
              </a:rPr>
              <a:t>läst situationen</a:t>
            </a:r>
            <a:r>
              <a:rPr lang="sv-SE" dirty="0">
                <a:solidFill>
                  <a:prstClr val="black"/>
                </a:solidFill>
              </a:rPr>
              <a:t> reagerar snabbt med en rörelse</a:t>
            </a:r>
          </a:p>
          <a:p>
            <a:r>
              <a:rPr lang="sv-SE" i="1" dirty="0">
                <a:solidFill>
                  <a:srgbClr val="C0504D">
                    <a:lumMod val="75000"/>
                  </a:srgbClr>
                </a:solidFill>
              </a:rPr>
              <a:t>Med boll </a:t>
            </a:r>
            <a:r>
              <a:rPr lang="sv-SE" dirty="0">
                <a:solidFill>
                  <a:prstClr val="black"/>
                </a:solidFill>
              </a:rPr>
              <a:t>är den förmåga man har att bibehålla fart och boll kontroll över en längre sträcka och med riktningsförändringar</a:t>
            </a:r>
          </a:p>
          <a:p>
            <a:r>
              <a:rPr lang="sv-SE" i="1" dirty="0">
                <a:solidFill>
                  <a:srgbClr val="C0504D">
                    <a:lumMod val="75000"/>
                  </a:srgbClr>
                </a:solidFill>
              </a:rPr>
              <a:t>Acceleration </a:t>
            </a:r>
            <a:r>
              <a:rPr lang="sv-SE" dirty="0">
                <a:solidFill>
                  <a:prstClr val="black"/>
                </a:solidFill>
              </a:rPr>
              <a:t>är den förmågan vi har att från stillastående eller lätt jogg komma upp i maxfart</a:t>
            </a:r>
            <a:r>
              <a:rPr lang="sv-SE" i="1" dirty="0">
                <a:solidFill>
                  <a:srgbClr val="C0504D">
                    <a:lumMod val="75000"/>
                  </a:srgbClr>
                </a:solidFill>
              </a:rPr>
              <a:t> </a:t>
            </a:r>
          </a:p>
          <a:p>
            <a:r>
              <a:rPr lang="sv-SE" i="1" dirty="0">
                <a:solidFill>
                  <a:srgbClr val="C0504D">
                    <a:lumMod val="75000"/>
                  </a:srgbClr>
                </a:solidFill>
              </a:rPr>
              <a:t>Deaccelaration </a:t>
            </a:r>
            <a:r>
              <a:rPr lang="sv-SE" dirty="0">
                <a:solidFill>
                  <a:prstClr val="black"/>
                </a:solidFill>
              </a:rPr>
              <a:t>betecknar den förmåga spelaren har att bromsa in från fullfart till ett stopp</a:t>
            </a:r>
          </a:p>
          <a:p>
            <a:r>
              <a:rPr lang="sv-SE" i="1" dirty="0">
                <a:solidFill>
                  <a:srgbClr val="C0504D">
                    <a:lumMod val="75000"/>
                  </a:srgbClr>
                </a:solidFill>
              </a:rPr>
              <a:t>Sprintuthållighet </a:t>
            </a:r>
            <a:r>
              <a:rPr lang="sv-SE" dirty="0">
                <a:solidFill>
                  <a:prstClr val="black"/>
                </a:solidFill>
              </a:rPr>
              <a:t>är att behålla maximal fart så länge som möjligt eller repetera sprints flera gånger med kort vila mellan (betecknas ibland acyclic) dvs intermittenta sprints</a:t>
            </a:r>
          </a:p>
          <a:p>
            <a:r>
              <a:rPr lang="sv-SE" i="1" dirty="0">
                <a:solidFill>
                  <a:srgbClr val="C0504D">
                    <a:lumMod val="75000"/>
                  </a:srgbClr>
                </a:solidFill>
              </a:rPr>
              <a:t>Stretch-shortening cycle(SSC) </a:t>
            </a:r>
            <a:r>
              <a:rPr lang="sv-SE" dirty="0">
                <a:solidFill>
                  <a:prstClr val="black"/>
                </a:solidFill>
              </a:rPr>
              <a:t>här arbetar muskeln först excentriskt (muskeln förlängs) och sedan direkt koncentriskt (muskeln dras samman). Denna benämning används ofta för att beteckna hur snabbt man kan genomföra dessa rörelser,  ett annat ord är volosticitet </a:t>
            </a:r>
            <a:endParaRPr lang="sv-SE" i="1" dirty="0">
              <a:solidFill>
                <a:srgbClr val="C0504D">
                  <a:lumMod val="75000"/>
                </a:srgbClr>
              </a:solidFill>
            </a:endParaRPr>
          </a:p>
          <a:p>
            <a:endParaRPr lang="sv-SE" i="1" dirty="0">
              <a:solidFill>
                <a:srgbClr val="C0504D">
                  <a:lumMod val="75000"/>
                </a:srgbClr>
              </a:solidFill>
            </a:endParaRPr>
          </a:p>
          <a:p>
            <a:endParaRPr lang="sv-SE" b="1" dirty="0">
              <a:solidFill>
                <a:prstClr val="black"/>
              </a:solidFill>
            </a:endParaRPr>
          </a:p>
          <a:p>
            <a:endParaRPr lang="sv-SE" i="1" dirty="0">
              <a:solidFill>
                <a:srgbClr val="C0504D">
                  <a:lumMod val="75000"/>
                </a:srgbClr>
              </a:solidFill>
            </a:endParaRPr>
          </a:p>
        </p:txBody>
      </p:sp>
    </p:spTree>
    <p:extLst>
      <p:ext uri="{BB962C8B-B14F-4D97-AF65-F5344CB8AC3E}">
        <p14:creationId xmlns:p14="http://schemas.microsoft.com/office/powerpoint/2010/main" val="392603651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07504" y="116632"/>
            <a:ext cx="8784976" cy="6740307"/>
          </a:xfrm>
          <a:prstGeom prst="rect">
            <a:avLst/>
          </a:prstGeom>
        </p:spPr>
        <p:txBody>
          <a:bodyPr wrap="square">
            <a:spAutoFit/>
          </a:bodyPr>
          <a:lstStyle/>
          <a:p>
            <a:r>
              <a:rPr lang="sv-SE" b="1" dirty="0">
                <a:solidFill>
                  <a:prstClr val="black"/>
                </a:solidFill>
              </a:rPr>
              <a:t>Koordination </a:t>
            </a:r>
            <a:r>
              <a:rPr lang="sv-SE" dirty="0">
                <a:solidFill>
                  <a:prstClr val="black"/>
                </a:solidFill>
              </a:rPr>
              <a:t>är förmågan att samordan olika kroppsdelar med varandra under kontroll och medvetenhet </a:t>
            </a:r>
          </a:p>
          <a:p>
            <a:r>
              <a:rPr lang="sv-SE" b="1" dirty="0">
                <a:solidFill>
                  <a:prstClr val="black"/>
                </a:solidFill>
              </a:rPr>
              <a:t>Perception</a:t>
            </a:r>
            <a:r>
              <a:rPr lang="sv-SE" i="1" dirty="0">
                <a:solidFill>
                  <a:prstClr val="black"/>
                </a:solidFill>
              </a:rPr>
              <a:t> </a:t>
            </a:r>
            <a:r>
              <a:rPr lang="sv-SE" dirty="0">
                <a:solidFill>
                  <a:prstClr val="black"/>
                </a:solidFill>
              </a:rPr>
              <a:t>är förmågan att skanna av fältet och registrera och programera hjärnan med information om nuläget för att kunna förutse situationer och förutse framtiden</a:t>
            </a:r>
          </a:p>
          <a:p>
            <a:r>
              <a:rPr lang="sv-SE" i="1" dirty="0">
                <a:solidFill>
                  <a:srgbClr val="C0504D">
                    <a:lumMod val="75000"/>
                  </a:srgbClr>
                </a:solidFill>
              </a:rPr>
              <a:t>Med boll </a:t>
            </a:r>
            <a:r>
              <a:rPr lang="sv-SE" dirty="0">
                <a:solidFill>
                  <a:prstClr val="black"/>
                </a:solidFill>
              </a:rPr>
              <a:t>är att kunna lyfta på blicken och vrida på huvudet för att kunna förutse vart motståndare och medspelare kommer att göra för att kunna spela exempelvis en maskerad passning i en yta som är svårt för motståndaren att täcka</a:t>
            </a:r>
          </a:p>
          <a:p>
            <a:r>
              <a:rPr lang="sv-SE" i="1" dirty="0">
                <a:solidFill>
                  <a:srgbClr val="C0504D">
                    <a:lumMod val="75000"/>
                  </a:srgbClr>
                </a:solidFill>
              </a:rPr>
              <a:t>Utan boll</a:t>
            </a:r>
            <a:r>
              <a:rPr lang="sv-SE" dirty="0">
                <a:solidFill>
                  <a:srgbClr val="C0504D">
                    <a:lumMod val="75000"/>
                  </a:srgbClr>
                </a:solidFill>
              </a:rPr>
              <a:t> </a:t>
            </a:r>
            <a:r>
              <a:rPr lang="sv-SE" dirty="0">
                <a:solidFill>
                  <a:prstClr val="black"/>
                </a:solidFill>
              </a:rPr>
              <a:t>är att kunna som ovan vrida på huvudet och orientera sig i sin omgivning så att man kan skaffa sig en så bra position som möjligt innan bollen tas emot eller för att komma från en farlig yta där det finns motståndare</a:t>
            </a:r>
          </a:p>
          <a:p>
            <a:r>
              <a:rPr lang="sv-SE" b="1" dirty="0">
                <a:solidFill>
                  <a:prstClr val="black"/>
                </a:solidFill>
              </a:rPr>
              <a:t>Rörlighet </a:t>
            </a:r>
            <a:r>
              <a:rPr lang="sv-SE" dirty="0">
                <a:solidFill>
                  <a:prstClr val="black"/>
                </a:solidFill>
              </a:rPr>
              <a:t>är den förmågan muskeln har att vidgas utifrån fäste och ursprung och därmed skapa ett </a:t>
            </a:r>
            <a:r>
              <a:rPr lang="sv-SE" i="1" dirty="0">
                <a:solidFill>
                  <a:prstClr val="black"/>
                </a:solidFill>
              </a:rPr>
              <a:t>bra</a:t>
            </a:r>
            <a:r>
              <a:rPr lang="sv-SE" dirty="0">
                <a:solidFill>
                  <a:prstClr val="black"/>
                </a:solidFill>
              </a:rPr>
              <a:t> ledspel</a:t>
            </a:r>
          </a:p>
          <a:p>
            <a:r>
              <a:rPr lang="sv-SE" b="1" dirty="0">
                <a:solidFill>
                  <a:prstClr val="black"/>
                </a:solidFill>
              </a:rPr>
              <a:t>Smidighet</a:t>
            </a:r>
            <a:r>
              <a:rPr lang="sv-SE" b="1" dirty="0">
                <a:solidFill>
                  <a:srgbClr val="C0504D">
                    <a:lumMod val="75000"/>
                  </a:srgbClr>
                </a:solidFill>
              </a:rPr>
              <a:t> </a:t>
            </a:r>
            <a:r>
              <a:rPr lang="sv-SE" dirty="0">
                <a:solidFill>
                  <a:prstClr val="black"/>
                </a:solidFill>
              </a:rPr>
              <a:t>är den förmågan vi har att använda rörligheten i ytterläge och kroppens förmåga att samordna rörelser med kraft i utan förhinder </a:t>
            </a:r>
          </a:p>
          <a:p>
            <a:r>
              <a:rPr lang="sv-SE" b="1" dirty="0">
                <a:solidFill>
                  <a:prstClr val="black"/>
                </a:solidFill>
              </a:rPr>
              <a:t>Balans </a:t>
            </a:r>
            <a:r>
              <a:rPr lang="sv-SE" dirty="0">
                <a:solidFill>
                  <a:prstClr val="black"/>
                </a:solidFill>
              </a:rPr>
              <a:t>är den förmågan kroppen har att behålla kontrollen oavsett inre eller yttre påverkan, detta görs med hjälp av nervsystem och de inre buk och ryggmusklerna i ett komplext samarbete mellan muskler och nerver</a:t>
            </a:r>
          </a:p>
          <a:p>
            <a:r>
              <a:rPr lang="sv-SE" b="1" dirty="0">
                <a:solidFill>
                  <a:prstClr val="black"/>
                </a:solidFill>
              </a:rPr>
              <a:t>Kropps och rumsuppfattning </a:t>
            </a:r>
            <a:r>
              <a:rPr lang="sv-SE" dirty="0">
                <a:solidFill>
                  <a:prstClr val="black"/>
                </a:solidFill>
              </a:rPr>
              <a:t>är förmågan spelaren har att i vissa situationer bemästra full kontroll på sin kropp samtidigt som man är medveten om motståndare, yta, medspelare och boll. </a:t>
            </a:r>
          </a:p>
          <a:p>
            <a:r>
              <a:rPr lang="sv-SE" b="1" dirty="0">
                <a:solidFill>
                  <a:prstClr val="black"/>
                </a:solidFill>
              </a:rPr>
              <a:t>Agility </a:t>
            </a:r>
            <a:r>
              <a:rPr lang="sv-SE" dirty="0">
                <a:solidFill>
                  <a:prstClr val="black"/>
                </a:solidFill>
              </a:rPr>
              <a:t>är att kunna samordna allt ovan och växla farter i höga farter(tempoväxla) och undvika hinder med riktningsförändringar</a:t>
            </a:r>
            <a:endParaRPr lang="sv-SE" b="1" dirty="0">
              <a:solidFill>
                <a:prstClr val="black"/>
              </a:solidFill>
            </a:endParaRPr>
          </a:p>
          <a:p>
            <a:endParaRPr lang="sv-SE" b="1" dirty="0">
              <a:solidFill>
                <a:prstClr val="black"/>
              </a:solidFill>
            </a:endParaRPr>
          </a:p>
          <a:p>
            <a:endParaRPr lang="sv-SE" dirty="0">
              <a:solidFill>
                <a:prstClr val="black"/>
              </a:solidFill>
            </a:endParaRPr>
          </a:p>
        </p:txBody>
      </p:sp>
    </p:spTree>
    <p:extLst>
      <p:ext uri="{BB962C8B-B14F-4D97-AF65-F5344CB8AC3E}">
        <p14:creationId xmlns:p14="http://schemas.microsoft.com/office/powerpoint/2010/main" val="19835085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176684" y="116632"/>
            <a:ext cx="8784976" cy="769441"/>
          </a:xfrm>
          <a:prstGeom prst="rect">
            <a:avLst/>
          </a:prstGeom>
          <a:solidFill>
            <a:schemeClr val="accent2">
              <a:lumMod val="75000"/>
            </a:schemeClr>
          </a:solidFill>
          <a:effectLst>
            <a:outerShdw blurRad="50800" dist="266700" dir="6660000" algn="ctr" rotWithShape="0">
              <a:srgbClr val="000000">
                <a:alpha val="54000"/>
              </a:srgbClr>
            </a:outerShdw>
          </a:effectLst>
          <a:scene3d>
            <a:camera prst="orthographicFront"/>
            <a:lightRig rig="threePt" dir="t"/>
          </a:scene3d>
          <a:sp3d>
            <a:bevelT/>
          </a:sp3d>
        </p:spPr>
        <p:txBody>
          <a:bodyPr wrap="square" rtlCol="0">
            <a:spAutoFit/>
          </a:bodyPr>
          <a:lstStyle/>
          <a:p>
            <a:pPr algn="ctr"/>
            <a:r>
              <a:rPr lang="sv-SE" sz="2400" dirty="0">
                <a:solidFill>
                  <a:prstClr val="white"/>
                </a:solidFill>
              </a:rPr>
              <a:t>Psykosocialt</a:t>
            </a:r>
          </a:p>
          <a:p>
            <a:pPr algn="ctr"/>
            <a:r>
              <a:rPr lang="sv-SE" sz="2000" dirty="0">
                <a:solidFill>
                  <a:prstClr val="white"/>
                </a:solidFill>
              </a:rPr>
              <a:t>För att utveckla intelligenta och mentalt starka fotbollsspelare</a:t>
            </a:r>
          </a:p>
        </p:txBody>
      </p:sp>
      <p:sp>
        <p:nvSpPr>
          <p:cNvPr id="3" name="textruta 2"/>
          <p:cNvSpPr txBox="1"/>
          <p:nvPr/>
        </p:nvSpPr>
        <p:spPr>
          <a:xfrm>
            <a:off x="2447764" y="1700808"/>
            <a:ext cx="4248472" cy="3293209"/>
          </a:xfrm>
          <a:prstGeom prst="rect">
            <a:avLst/>
          </a:prstGeom>
          <a:solidFill>
            <a:schemeClr val="accent2">
              <a:lumMod val="60000"/>
              <a:lumOff val="40000"/>
            </a:schemeClr>
          </a:solidFill>
          <a:effectLst>
            <a:glow rad="1079500">
              <a:schemeClr val="accent2">
                <a:satMod val="175000"/>
                <a:alpha val="40000"/>
              </a:schemeClr>
            </a:glow>
            <a:outerShdw blurRad="101600" dist="114300" dir="13500000" algn="br" rotWithShape="0">
              <a:prstClr val="black">
                <a:alpha val="40000"/>
              </a:prstClr>
            </a:outerShdw>
          </a:effectLst>
          <a:scene3d>
            <a:camera prst="orthographicFront"/>
            <a:lightRig rig="threePt" dir="t"/>
          </a:scene3d>
          <a:sp3d>
            <a:bevelT/>
            <a:bevelB prst="angle"/>
          </a:sp3d>
        </p:spPr>
        <p:txBody>
          <a:bodyPr wrap="square" numCol="1" rtlCol="0">
            <a:spAutoFit/>
          </a:bodyPr>
          <a:lstStyle/>
          <a:p>
            <a:pPr marL="342900" indent="-342900" algn="ctr">
              <a:buFont typeface="+mj-lt"/>
              <a:buAutoNum type="arabicPeriod"/>
            </a:pPr>
            <a:r>
              <a:rPr lang="sv-SE" sz="1600" b="1" dirty="0">
                <a:solidFill>
                  <a:prstClr val="black"/>
                </a:solidFill>
              </a:rPr>
              <a:t>Vilja och motivation</a:t>
            </a:r>
          </a:p>
          <a:p>
            <a:pPr marL="342900" indent="-342900" algn="ctr">
              <a:buFont typeface="+mj-lt"/>
              <a:buAutoNum type="arabicPeriod"/>
            </a:pPr>
            <a:r>
              <a:rPr lang="sv-SE" sz="1600" b="1" dirty="0">
                <a:solidFill>
                  <a:prstClr val="black"/>
                </a:solidFill>
              </a:rPr>
              <a:t>Självförtronende och självbild</a:t>
            </a:r>
          </a:p>
          <a:p>
            <a:pPr marL="342900" indent="-342900" algn="ctr">
              <a:buFont typeface="+mj-lt"/>
              <a:buAutoNum type="arabicPeriod"/>
            </a:pPr>
            <a:r>
              <a:rPr lang="sv-SE" sz="1600" b="1" dirty="0">
                <a:solidFill>
                  <a:prstClr val="black"/>
                </a:solidFill>
              </a:rPr>
              <a:t>Förmåga att samarbeta</a:t>
            </a:r>
          </a:p>
          <a:p>
            <a:pPr marL="342900" indent="-342900" algn="ctr">
              <a:buFont typeface="+mj-lt"/>
              <a:buAutoNum type="arabicPeriod"/>
            </a:pPr>
            <a:r>
              <a:rPr lang="sv-SE" sz="1600" b="1" dirty="0">
                <a:solidFill>
                  <a:prstClr val="black"/>
                </a:solidFill>
              </a:rPr>
              <a:t>Målinriktad och medveten</a:t>
            </a:r>
          </a:p>
          <a:p>
            <a:pPr marL="342900" indent="-342900" algn="ctr">
              <a:buFont typeface="+mj-lt"/>
              <a:buAutoNum type="arabicPeriod"/>
            </a:pPr>
            <a:r>
              <a:rPr lang="sv-SE" sz="1600" b="1" dirty="0">
                <a:solidFill>
                  <a:prstClr val="black"/>
                </a:solidFill>
              </a:rPr>
              <a:t>Självkontroll och självdisciplin</a:t>
            </a:r>
          </a:p>
          <a:p>
            <a:pPr marL="342900" indent="-342900" algn="ctr">
              <a:buFont typeface="+mj-lt"/>
              <a:buAutoNum type="arabicPeriod"/>
            </a:pPr>
            <a:r>
              <a:rPr lang="sv-SE" sz="1600" b="1" dirty="0">
                <a:solidFill>
                  <a:prstClr val="black"/>
                </a:solidFill>
              </a:rPr>
              <a:t>Tävlingsinställning</a:t>
            </a:r>
          </a:p>
          <a:p>
            <a:pPr marL="342900" indent="-342900" algn="ctr">
              <a:buFont typeface="+mj-lt"/>
              <a:buAutoNum type="arabicPeriod"/>
            </a:pPr>
            <a:r>
              <a:rPr lang="sv-SE" sz="1600" b="1" dirty="0">
                <a:solidFill>
                  <a:prstClr val="black"/>
                </a:solidFill>
              </a:rPr>
              <a:t>Koncentration </a:t>
            </a:r>
          </a:p>
          <a:p>
            <a:pPr marL="342900" indent="-342900" algn="ctr">
              <a:buFont typeface="+mj-lt"/>
              <a:buAutoNum type="arabicPeriod"/>
            </a:pPr>
            <a:r>
              <a:rPr lang="sv-SE" sz="1600" b="1" dirty="0">
                <a:solidFill>
                  <a:prstClr val="black"/>
                </a:solidFill>
              </a:rPr>
              <a:t>Offervilja och ambitionsnivå</a:t>
            </a:r>
          </a:p>
          <a:p>
            <a:pPr marL="342900" indent="-342900" algn="ctr">
              <a:buFont typeface="+mj-lt"/>
              <a:buAutoNum type="arabicPeriod"/>
            </a:pPr>
            <a:r>
              <a:rPr lang="sv-SE" sz="1600" b="1" dirty="0">
                <a:solidFill>
                  <a:prstClr val="black"/>
                </a:solidFill>
              </a:rPr>
              <a:t>Kommunikation och kroppsspråk</a:t>
            </a:r>
          </a:p>
          <a:p>
            <a:pPr marL="342900" indent="-342900" algn="ctr">
              <a:buFont typeface="+mj-lt"/>
              <a:buAutoNum type="arabicPeriod"/>
            </a:pPr>
            <a:r>
              <a:rPr lang="sv-SE" sz="1600" b="1" dirty="0">
                <a:solidFill>
                  <a:prstClr val="black"/>
                </a:solidFill>
              </a:rPr>
              <a:t>Respekt för varandra, ledare, funktionärer och motståndare</a:t>
            </a:r>
          </a:p>
          <a:p>
            <a:pPr marL="342900" indent="-342900" algn="ctr">
              <a:buFont typeface="+mj-lt"/>
              <a:buAutoNum type="arabicPeriod"/>
            </a:pPr>
            <a:r>
              <a:rPr lang="sv-SE" sz="1600" b="1" dirty="0">
                <a:solidFill>
                  <a:prstClr val="black"/>
                </a:solidFill>
              </a:rPr>
              <a:t>Lagdisciplin</a:t>
            </a:r>
          </a:p>
          <a:p>
            <a:pPr marL="342900" indent="-342900" algn="ctr">
              <a:buFont typeface="+mj-lt"/>
              <a:buAutoNum type="arabicPeriod"/>
            </a:pPr>
            <a:endParaRPr lang="sv-SE" sz="1600" b="1" dirty="0">
              <a:solidFill>
                <a:prstClr val="black"/>
              </a:solidFill>
            </a:endParaRPr>
          </a:p>
        </p:txBody>
      </p:sp>
    </p:spTree>
    <p:extLst>
      <p:ext uri="{BB962C8B-B14F-4D97-AF65-F5344CB8AC3E}">
        <p14:creationId xmlns:p14="http://schemas.microsoft.com/office/powerpoint/2010/main" val="268990030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2339752" y="2348880"/>
            <a:ext cx="4248472" cy="2554545"/>
          </a:xfrm>
          <a:prstGeom prst="rect">
            <a:avLst/>
          </a:prstGeom>
          <a:solidFill>
            <a:schemeClr val="accent2">
              <a:lumMod val="60000"/>
              <a:lumOff val="40000"/>
            </a:schemeClr>
          </a:solidFill>
          <a:effectLst>
            <a:glow rad="1727200">
              <a:schemeClr val="accent2">
                <a:lumMod val="75000"/>
                <a:alpha val="60000"/>
              </a:schemeClr>
            </a:glow>
            <a:outerShdw blurRad="101600" dist="114300" dir="13500000" algn="br" rotWithShape="0">
              <a:prstClr val="black">
                <a:alpha val="40000"/>
              </a:prstClr>
            </a:outerShdw>
            <a:reflection blurRad="406400" endPos="65000" dist="50800" dir="5400000" sy="-100000" algn="bl" rotWithShape="0"/>
            <a:softEdge rad="685800"/>
          </a:effectLst>
          <a:scene3d>
            <a:camera prst="orthographicFront"/>
            <a:lightRig rig="threePt" dir="t"/>
          </a:scene3d>
          <a:sp3d>
            <a:bevelT/>
            <a:bevelB prst="angle"/>
          </a:sp3d>
        </p:spPr>
        <p:txBody>
          <a:bodyPr wrap="square" numCol="1" rtlCol="0">
            <a:spAutoFit/>
          </a:bodyPr>
          <a:lstStyle/>
          <a:p>
            <a:pPr marL="342900" indent="-342900" algn="ctr">
              <a:buFont typeface="+mj-lt"/>
              <a:buAutoNum type="arabicPeriod"/>
            </a:pPr>
            <a:r>
              <a:rPr lang="sv-SE" sz="1600" b="1" dirty="0">
                <a:solidFill>
                  <a:prstClr val="black"/>
                </a:solidFill>
              </a:rPr>
              <a:t>Avspark</a:t>
            </a:r>
          </a:p>
          <a:p>
            <a:pPr marL="342900" indent="-342900" algn="ctr">
              <a:buFont typeface="+mj-lt"/>
              <a:buAutoNum type="arabicPeriod"/>
            </a:pPr>
            <a:r>
              <a:rPr lang="sv-SE" sz="1600" b="1" dirty="0">
                <a:solidFill>
                  <a:prstClr val="black"/>
                </a:solidFill>
              </a:rPr>
              <a:t>Inspark</a:t>
            </a:r>
          </a:p>
          <a:p>
            <a:pPr marL="342900" indent="-342900" algn="ctr">
              <a:buFont typeface="+mj-lt"/>
              <a:buAutoNum type="arabicPeriod"/>
            </a:pPr>
            <a:r>
              <a:rPr lang="sv-SE" sz="1600" b="1" dirty="0">
                <a:solidFill>
                  <a:prstClr val="black"/>
                </a:solidFill>
              </a:rPr>
              <a:t>Utspark</a:t>
            </a:r>
          </a:p>
          <a:p>
            <a:pPr marL="342900" indent="-342900" algn="ctr">
              <a:buFont typeface="+mj-lt"/>
              <a:buAutoNum type="arabicPeriod"/>
            </a:pPr>
            <a:r>
              <a:rPr lang="sv-SE" sz="1600" b="1" dirty="0">
                <a:solidFill>
                  <a:prstClr val="black"/>
                </a:solidFill>
              </a:rPr>
              <a:t>Utkast</a:t>
            </a:r>
          </a:p>
          <a:p>
            <a:pPr marL="342900" indent="-342900" algn="ctr">
              <a:buFont typeface="+mj-lt"/>
              <a:buAutoNum type="arabicPeriod"/>
            </a:pPr>
            <a:r>
              <a:rPr lang="sv-SE" sz="1600" b="1" dirty="0">
                <a:solidFill>
                  <a:prstClr val="black"/>
                </a:solidFill>
              </a:rPr>
              <a:t>Inkast</a:t>
            </a:r>
          </a:p>
          <a:p>
            <a:pPr marL="342900" indent="-342900" algn="ctr">
              <a:buFont typeface="+mj-lt"/>
              <a:buAutoNum type="arabicPeriod"/>
            </a:pPr>
            <a:r>
              <a:rPr lang="sv-SE" sz="1600" b="1" dirty="0">
                <a:solidFill>
                  <a:prstClr val="black"/>
                </a:solidFill>
              </a:rPr>
              <a:t>Indirekt Frispark</a:t>
            </a:r>
          </a:p>
          <a:p>
            <a:pPr marL="342900" indent="-342900" algn="ctr">
              <a:buFont typeface="+mj-lt"/>
              <a:buAutoNum type="arabicPeriod"/>
            </a:pPr>
            <a:r>
              <a:rPr lang="sv-SE" sz="1600" b="1" dirty="0">
                <a:solidFill>
                  <a:prstClr val="black"/>
                </a:solidFill>
              </a:rPr>
              <a:t>Direkt Frispark</a:t>
            </a:r>
          </a:p>
          <a:p>
            <a:pPr marL="342900" indent="-342900" algn="ctr">
              <a:buFont typeface="+mj-lt"/>
              <a:buAutoNum type="arabicPeriod"/>
            </a:pPr>
            <a:r>
              <a:rPr lang="sv-SE" sz="1600" b="1" dirty="0">
                <a:solidFill>
                  <a:prstClr val="black"/>
                </a:solidFill>
              </a:rPr>
              <a:t>Hörna</a:t>
            </a:r>
          </a:p>
          <a:p>
            <a:pPr marL="342900" indent="-342900" algn="ctr">
              <a:buFont typeface="+mj-lt"/>
              <a:buAutoNum type="arabicPeriod"/>
            </a:pPr>
            <a:r>
              <a:rPr lang="sv-SE" sz="1600" b="1" dirty="0">
                <a:solidFill>
                  <a:prstClr val="black"/>
                </a:solidFill>
              </a:rPr>
              <a:t>Straffspark</a:t>
            </a:r>
          </a:p>
          <a:p>
            <a:pPr algn="ctr"/>
            <a:endParaRPr lang="sv-SE" sz="1600" b="1" dirty="0">
              <a:solidFill>
                <a:prstClr val="black"/>
              </a:solidFill>
            </a:endParaRPr>
          </a:p>
        </p:txBody>
      </p:sp>
      <p:sp>
        <p:nvSpPr>
          <p:cNvPr id="2" name="textruta 1"/>
          <p:cNvSpPr txBox="1"/>
          <p:nvPr/>
        </p:nvSpPr>
        <p:spPr>
          <a:xfrm>
            <a:off x="166960" y="230832"/>
            <a:ext cx="8784976" cy="461665"/>
          </a:xfrm>
          <a:prstGeom prst="rect">
            <a:avLst/>
          </a:prstGeom>
          <a:solidFill>
            <a:schemeClr val="accent2">
              <a:lumMod val="75000"/>
            </a:schemeClr>
          </a:solidFill>
          <a:effectLst>
            <a:glow rad="63500">
              <a:schemeClr val="accent1">
                <a:satMod val="175000"/>
                <a:alpha val="40000"/>
              </a:schemeClr>
            </a:glow>
            <a:outerShdw blurRad="50800" dist="50800" dir="5400000" algn="ctr" rotWithShape="0">
              <a:srgbClr val="000000"/>
            </a:outerShdw>
            <a:reflection blurRad="6350" stA="50000" endA="300" endPos="55500" dir="5400000" sy="-100000" algn="bl" rotWithShape="0"/>
          </a:effectLst>
        </p:spPr>
        <p:txBody>
          <a:bodyPr wrap="square" rtlCol="0">
            <a:spAutoFit/>
          </a:bodyPr>
          <a:lstStyle/>
          <a:p>
            <a:pPr algn="ctr"/>
            <a:r>
              <a:rPr lang="sv-SE" sz="2400" dirty="0">
                <a:solidFill>
                  <a:prstClr val="white"/>
                </a:solidFill>
              </a:rPr>
              <a:t>Fasta situationer</a:t>
            </a:r>
          </a:p>
        </p:txBody>
      </p:sp>
    </p:spTree>
    <p:extLst>
      <p:ext uri="{BB962C8B-B14F-4D97-AF65-F5344CB8AC3E}">
        <p14:creationId xmlns:p14="http://schemas.microsoft.com/office/powerpoint/2010/main" val="412925458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4572000" y="476672"/>
            <a:ext cx="4392488" cy="5755422"/>
          </a:xfrm>
          <a:prstGeom prst="rect">
            <a:avLst/>
          </a:prstGeom>
          <a:solidFill>
            <a:schemeClr val="accent2">
              <a:lumMod val="60000"/>
              <a:lumOff val="40000"/>
            </a:schemeClr>
          </a:solidFill>
          <a:effectLst>
            <a:glow rad="101600">
              <a:schemeClr val="accent2">
                <a:satMod val="175000"/>
                <a:alpha val="40000"/>
              </a:schemeClr>
            </a:glow>
            <a:outerShdw blurRad="101600" dist="114300" dir="13500000" algn="br" rotWithShape="0">
              <a:prstClr val="black">
                <a:alpha val="40000"/>
              </a:prstClr>
            </a:outerShdw>
          </a:effectLst>
          <a:scene3d>
            <a:camera prst="orthographicFront"/>
            <a:lightRig rig="threePt" dir="t"/>
          </a:scene3d>
          <a:sp3d>
            <a:bevelB prst="angle"/>
          </a:sp3d>
        </p:spPr>
        <p:txBody>
          <a:bodyPr wrap="square" numCol="1" rtlCol="0">
            <a:spAutoFit/>
          </a:bodyPr>
          <a:lstStyle/>
          <a:p>
            <a:pPr algn="ctr"/>
            <a:endParaRPr lang="sv-SE" sz="1600" dirty="0">
              <a:solidFill>
                <a:prstClr val="black"/>
              </a:solidFill>
            </a:endParaRPr>
          </a:p>
          <a:p>
            <a:pPr algn="ctr"/>
            <a:endParaRPr lang="sv-SE" sz="1600" dirty="0">
              <a:solidFill>
                <a:prstClr val="black"/>
              </a:solidFill>
            </a:endParaRPr>
          </a:p>
          <a:p>
            <a:pPr marL="342900" indent="-342900" algn="ctr">
              <a:buFont typeface="+mj-lt"/>
              <a:buAutoNum type="arabicPeriod"/>
            </a:pPr>
            <a:r>
              <a:rPr lang="sv-SE" sz="1600" dirty="0">
                <a:solidFill>
                  <a:prstClr val="black"/>
                </a:solidFill>
              </a:rPr>
              <a:t>Utkast och avlevereringar</a:t>
            </a:r>
          </a:p>
          <a:p>
            <a:pPr marL="342900" indent="-342900" algn="ctr">
              <a:buFont typeface="+mj-lt"/>
              <a:buAutoNum type="arabicPeriod"/>
            </a:pPr>
            <a:r>
              <a:rPr lang="sv-SE" sz="1600" dirty="0">
                <a:solidFill>
                  <a:prstClr val="black"/>
                </a:solidFill>
              </a:rPr>
              <a:t>Understöd och position i spel</a:t>
            </a:r>
          </a:p>
          <a:p>
            <a:pPr marL="342900" indent="-342900" algn="ctr">
              <a:buFont typeface="+mj-lt"/>
              <a:buAutoNum type="arabicPeriod"/>
            </a:pPr>
            <a:r>
              <a:rPr lang="sv-SE" sz="1600" dirty="0">
                <a:solidFill>
                  <a:prstClr val="black"/>
                </a:solidFill>
              </a:rPr>
              <a:t>Tempokontroll</a:t>
            </a:r>
          </a:p>
          <a:p>
            <a:pPr algn="ctr"/>
            <a:endParaRPr lang="sv-SE" sz="1600" dirty="0">
              <a:solidFill>
                <a:prstClr val="black"/>
              </a:solidFill>
            </a:endParaRPr>
          </a:p>
          <a:p>
            <a:pPr algn="ctr"/>
            <a:endParaRPr lang="sv-SE" sz="1600" dirty="0">
              <a:solidFill>
                <a:prstClr val="black"/>
              </a:solidFill>
            </a:endParaRPr>
          </a:p>
          <a:p>
            <a:pPr algn="ctr"/>
            <a:endParaRPr lang="sv-SE" sz="1600" dirty="0">
              <a:solidFill>
                <a:prstClr val="black"/>
              </a:solidFill>
            </a:endParaRPr>
          </a:p>
          <a:p>
            <a:pPr marL="342900" indent="-342900" algn="ctr">
              <a:buFont typeface="+mj-lt"/>
              <a:buAutoNum type="arabicPeriod"/>
            </a:pPr>
            <a:r>
              <a:rPr lang="sv-SE" sz="1600" dirty="0">
                <a:solidFill>
                  <a:prstClr val="black"/>
                </a:solidFill>
              </a:rPr>
              <a:t>Focus och koncentration</a:t>
            </a:r>
          </a:p>
          <a:p>
            <a:pPr marL="342900" indent="-342900" algn="ctr">
              <a:buFont typeface="+mj-lt"/>
              <a:buAutoNum type="arabicPeriod"/>
            </a:pPr>
            <a:r>
              <a:rPr lang="sv-SE" sz="1600" dirty="0">
                <a:solidFill>
                  <a:prstClr val="black"/>
                </a:solidFill>
              </a:rPr>
              <a:t>Värderingar</a:t>
            </a:r>
          </a:p>
          <a:p>
            <a:pPr marL="342900" indent="-342900" algn="ctr">
              <a:buFont typeface="+mj-lt"/>
              <a:buAutoNum type="arabicPeriod"/>
            </a:pPr>
            <a:r>
              <a:rPr lang="sv-SE" sz="1600" dirty="0">
                <a:solidFill>
                  <a:prstClr val="black"/>
                </a:solidFill>
              </a:rPr>
              <a:t>Vilja och målmedvetenhet</a:t>
            </a:r>
          </a:p>
          <a:p>
            <a:pPr marL="342900" indent="-342900" algn="ctr">
              <a:buFont typeface="+mj-lt"/>
              <a:buAutoNum type="arabicPeriod"/>
            </a:pPr>
            <a:r>
              <a:rPr lang="sv-SE" sz="1600" dirty="0">
                <a:solidFill>
                  <a:prstClr val="black"/>
                </a:solidFill>
              </a:rPr>
              <a:t>Kommunikation </a:t>
            </a:r>
          </a:p>
          <a:p>
            <a:pPr marL="342900" indent="-342900" algn="ctr">
              <a:buFont typeface="+mj-lt"/>
              <a:buAutoNum type="arabicPeriod"/>
            </a:pPr>
            <a:r>
              <a:rPr lang="sv-SE" sz="1600" dirty="0">
                <a:solidFill>
                  <a:prstClr val="black"/>
                </a:solidFill>
              </a:rPr>
              <a:t>Delaktighet</a:t>
            </a:r>
          </a:p>
          <a:p>
            <a:pPr marL="342900" indent="-342900" algn="ctr"/>
            <a:endParaRPr lang="sv-SE" sz="1600" dirty="0">
              <a:solidFill>
                <a:prstClr val="black"/>
              </a:solidFill>
            </a:endParaRPr>
          </a:p>
          <a:p>
            <a:pPr marL="342900" indent="-342900" algn="ctr">
              <a:buFont typeface="+mj-lt"/>
              <a:buAutoNum type="arabicPeriod"/>
            </a:pPr>
            <a:endParaRPr lang="sv-SE" sz="1600" dirty="0">
              <a:solidFill>
                <a:prstClr val="black"/>
              </a:solidFill>
            </a:endParaRPr>
          </a:p>
          <a:p>
            <a:pPr marL="342900" indent="-342900" algn="ctr">
              <a:buFont typeface="+mj-lt"/>
              <a:buAutoNum type="arabicPeriod"/>
            </a:pPr>
            <a:endParaRPr lang="sv-SE" sz="1600" dirty="0">
              <a:solidFill>
                <a:prstClr val="black"/>
              </a:solidFill>
            </a:endParaRPr>
          </a:p>
          <a:p>
            <a:pPr marL="342900" indent="-342900" algn="ctr"/>
            <a:endParaRPr lang="sv-SE" sz="1600" dirty="0">
              <a:solidFill>
                <a:prstClr val="black"/>
              </a:solidFill>
            </a:endParaRPr>
          </a:p>
          <a:p>
            <a:pPr marL="342900" indent="-342900" algn="ctr">
              <a:buFont typeface="+mj-lt"/>
              <a:buAutoNum type="arabicPeriod"/>
            </a:pPr>
            <a:endParaRPr lang="sv-SE" sz="1600" dirty="0">
              <a:solidFill>
                <a:prstClr val="black"/>
              </a:solidFill>
            </a:endParaRPr>
          </a:p>
          <a:p>
            <a:pPr marL="342900" indent="-342900" algn="ctr">
              <a:buFont typeface="+mj-lt"/>
              <a:buAutoNum type="arabicPeriod"/>
            </a:pPr>
            <a:endParaRPr lang="sv-SE" sz="1600" dirty="0">
              <a:solidFill>
                <a:prstClr val="black"/>
              </a:solidFill>
            </a:endParaRPr>
          </a:p>
          <a:p>
            <a:pPr algn="ctr"/>
            <a:endParaRPr lang="sv-SE" sz="1600" dirty="0">
              <a:solidFill>
                <a:prstClr val="black"/>
              </a:solidFill>
            </a:endParaRPr>
          </a:p>
          <a:p>
            <a:pPr algn="ctr"/>
            <a:endParaRPr lang="sv-SE" sz="1600" dirty="0">
              <a:solidFill>
                <a:prstClr val="black"/>
              </a:solidFill>
            </a:endParaRPr>
          </a:p>
          <a:p>
            <a:pPr algn="ctr"/>
            <a:r>
              <a:rPr lang="sv-SE" sz="1600" dirty="0">
                <a:solidFill>
                  <a:prstClr val="black"/>
                </a:solidFill>
              </a:rPr>
              <a:t> </a:t>
            </a:r>
          </a:p>
          <a:p>
            <a:pPr algn="ctr"/>
            <a:endParaRPr lang="sv-SE" sz="1600" dirty="0">
              <a:solidFill>
                <a:prstClr val="black"/>
              </a:solidFill>
            </a:endParaRPr>
          </a:p>
        </p:txBody>
      </p:sp>
      <p:sp>
        <p:nvSpPr>
          <p:cNvPr id="4" name="textruta 3"/>
          <p:cNvSpPr txBox="1"/>
          <p:nvPr/>
        </p:nvSpPr>
        <p:spPr>
          <a:xfrm>
            <a:off x="173784" y="476672"/>
            <a:ext cx="4326208" cy="5755422"/>
          </a:xfrm>
          <a:prstGeom prst="rect">
            <a:avLst/>
          </a:prstGeom>
          <a:solidFill>
            <a:schemeClr val="accent2">
              <a:lumMod val="60000"/>
              <a:lumOff val="40000"/>
            </a:schemeClr>
          </a:solidFill>
          <a:effectLst>
            <a:glow rad="101600">
              <a:schemeClr val="accent2">
                <a:satMod val="175000"/>
                <a:alpha val="40000"/>
              </a:schemeClr>
            </a:glow>
            <a:outerShdw blurRad="101600" dist="114300" dir="13500000" algn="br" rotWithShape="0">
              <a:prstClr val="black">
                <a:alpha val="40000"/>
              </a:prstClr>
            </a:outerShdw>
          </a:effectLst>
          <a:scene3d>
            <a:camera prst="orthographicFront"/>
            <a:lightRig rig="threePt" dir="t"/>
          </a:scene3d>
          <a:sp3d>
            <a:bevelB prst="angle"/>
          </a:sp3d>
        </p:spPr>
        <p:txBody>
          <a:bodyPr wrap="square" numCol="1" rtlCol="0">
            <a:spAutoFit/>
          </a:bodyPr>
          <a:lstStyle/>
          <a:p>
            <a:pPr algn="ctr"/>
            <a:endParaRPr lang="sv-SE" sz="1600" b="1" dirty="0">
              <a:solidFill>
                <a:prstClr val="black"/>
              </a:solidFill>
            </a:endParaRPr>
          </a:p>
          <a:p>
            <a:pPr algn="ctr"/>
            <a:endParaRPr lang="sv-SE" sz="1600" b="1" dirty="0">
              <a:solidFill>
                <a:prstClr val="black"/>
              </a:solidFill>
            </a:endParaRPr>
          </a:p>
          <a:p>
            <a:pPr marL="342900" indent="-342900" algn="ctr">
              <a:buFont typeface="+mj-lt"/>
              <a:buAutoNum type="arabicPeriod"/>
            </a:pPr>
            <a:r>
              <a:rPr lang="sv-SE" sz="1600" b="1" dirty="0">
                <a:solidFill>
                  <a:prstClr val="black"/>
                </a:solidFill>
              </a:rPr>
              <a:t>Greppteknik</a:t>
            </a:r>
          </a:p>
          <a:p>
            <a:pPr marL="342900" indent="-342900" algn="ctr">
              <a:buFont typeface="+mj-lt"/>
              <a:buAutoNum type="arabicPeriod"/>
            </a:pPr>
            <a:r>
              <a:rPr lang="sv-SE" sz="1600" b="1" dirty="0">
                <a:solidFill>
                  <a:prstClr val="black"/>
                </a:solidFill>
              </a:rPr>
              <a:t>Utboxningar</a:t>
            </a:r>
          </a:p>
          <a:p>
            <a:pPr marL="342900" indent="-342900" algn="ctr">
              <a:buFont typeface="+mj-lt"/>
              <a:buAutoNum type="arabicPeriod"/>
            </a:pPr>
            <a:r>
              <a:rPr lang="sv-SE" sz="1600" b="1" dirty="0">
                <a:solidFill>
                  <a:prstClr val="black"/>
                </a:solidFill>
              </a:rPr>
              <a:t>Fotarbete</a:t>
            </a:r>
          </a:p>
          <a:p>
            <a:pPr algn="ctr"/>
            <a:r>
              <a:rPr lang="sv-SE" sz="1600" b="1" dirty="0">
                <a:solidFill>
                  <a:prstClr val="black"/>
                </a:solidFill>
              </a:rPr>
              <a:t>4. inlägg och inspel</a:t>
            </a:r>
          </a:p>
          <a:p>
            <a:pPr algn="ctr"/>
            <a:r>
              <a:rPr lang="sv-SE" sz="1600" b="1" dirty="0">
                <a:solidFill>
                  <a:prstClr val="black"/>
                </a:solidFill>
              </a:rPr>
              <a:t>5. Positionsspel</a:t>
            </a:r>
          </a:p>
          <a:p>
            <a:pPr algn="ctr"/>
            <a:r>
              <a:rPr lang="sv-SE" sz="1600" b="1" dirty="0">
                <a:solidFill>
                  <a:prstClr val="black"/>
                </a:solidFill>
              </a:rPr>
              <a:t>6. Fallteknik och räddningar</a:t>
            </a:r>
          </a:p>
          <a:p>
            <a:pPr algn="ctr"/>
            <a:r>
              <a:rPr lang="sv-SE" sz="1600" b="1" dirty="0">
                <a:solidFill>
                  <a:prstClr val="black"/>
                </a:solidFill>
              </a:rPr>
              <a:t>7. Passningsspel</a:t>
            </a:r>
          </a:p>
          <a:p>
            <a:pPr algn="ctr"/>
            <a:endParaRPr lang="sv-SE" sz="1600" b="1" dirty="0">
              <a:solidFill>
                <a:prstClr val="black"/>
              </a:solidFill>
            </a:endParaRPr>
          </a:p>
          <a:p>
            <a:pPr marL="342900" indent="-342900" algn="ctr">
              <a:buFont typeface="+mj-lt"/>
              <a:buAutoNum type="arabicPeriod"/>
            </a:pPr>
            <a:endParaRPr lang="sv-SE" sz="1600" b="1" dirty="0">
              <a:solidFill>
                <a:prstClr val="black"/>
              </a:solidFill>
            </a:endParaRPr>
          </a:p>
          <a:p>
            <a:pPr marL="342900" indent="-342900" algn="ctr">
              <a:buFont typeface="+mj-lt"/>
              <a:buAutoNum type="arabicPeriod"/>
            </a:pPr>
            <a:r>
              <a:rPr lang="sv-SE" sz="1600" b="1" dirty="0">
                <a:solidFill>
                  <a:prstClr val="black"/>
                </a:solidFill>
              </a:rPr>
              <a:t>Spänst</a:t>
            </a:r>
          </a:p>
          <a:p>
            <a:pPr marL="342900" indent="-342900" algn="ctr">
              <a:buFont typeface="+mj-lt"/>
              <a:buAutoNum type="arabicPeriod"/>
            </a:pPr>
            <a:r>
              <a:rPr lang="sv-SE" sz="1600" b="1" dirty="0">
                <a:solidFill>
                  <a:prstClr val="black"/>
                </a:solidFill>
              </a:rPr>
              <a:t>Reaktion och agility</a:t>
            </a:r>
          </a:p>
          <a:p>
            <a:pPr marL="342900" indent="-342900" algn="ctr">
              <a:buFont typeface="+mj-lt"/>
              <a:buAutoNum type="arabicPeriod"/>
            </a:pPr>
            <a:r>
              <a:rPr lang="sv-SE" sz="1600" b="1" dirty="0">
                <a:solidFill>
                  <a:prstClr val="black"/>
                </a:solidFill>
              </a:rPr>
              <a:t>Perception </a:t>
            </a:r>
          </a:p>
          <a:p>
            <a:pPr marL="342900" indent="-342900" algn="ctr">
              <a:buFont typeface="+mj-lt"/>
              <a:buAutoNum type="arabicPeriod"/>
            </a:pPr>
            <a:r>
              <a:rPr lang="sv-SE" sz="1600" b="1" dirty="0">
                <a:solidFill>
                  <a:prstClr val="black"/>
                </a:solidFill>
              </a:rPr>
              <a:t>Styrka och power</a:t>
            </a:r>
          </a:p>
          <a:p>
            <a:pPr marL="342900" indent="-342900" algn="ctr">
              <a:buFont typeface="+mj-lt"/>
              <a:buAutoNum type="arabicPeriod"/>
            </a:pPr>
            <a:r>
              <a:rPr lang="sv-SE" sz="1600" b="1" dirty="0">
                <a:solidFill>
                  <a:prstClr val="black"/>
                </a:solidFill>
              </a:rPr>
              <a:t>Uthållighet</a:t>
            </a:r>
          </a:p>
          <a:p>
            <a:pPr marL="342900" indent="-342900" algn="ctr">
              <a:buFont typeface="+mj-lt"/>
              <a:buAutoNum type="arabicPeriod"/>
            </a:pPr>
            <a:r>
              <a:rPr lang="sv-SE" sz="1600" b="1" dirty="0">
                <a:solidFill>
                  <a:prstClr val="black"/>
                </a:solidFill>
              </a:rPr>
              <a:t>Snabbhet på korta sträckor</a:t>
            </a:r>
          </a:p>
          <a:p>
            <a:pPr algn="ctr"/>
            <a:endParaRPr lang="sv-SE" sz="1600" b="1" dirty="0">
              <a:solidFill>
                <a:prstClr val="black"/>
              </a:solidFill>
            </a:endParaRPr>
          </a:p>
          <a:p>
            <a:pPr algn="ctr"/>
            <a:endParaRPr lang="sv-SE" sz="1600" b="1" dirty="0">
              <a:solidFill>
                <a:prstClr val="black"/>
              </a:solidFill>
            </a:endParaRPr>
          </a:p>
          <a:p>
            <a:pPr algn="ctr"/>
            <a:endParaRPr lang="sv-SE" sz="1600" b="1" dirty="0">
              <a:solidFill>
                <a:prstClr val="black"/>
              </a:solidFill>
            </a:endParaRPr>
          </a:p>
          <a:p>
            <a:pPr algn="ctr"/>
            <a:endParaRPr lang="sv-SE" sz="1600" b="1" dirty="0">
              <a:solidFill>
                <a:prstClr val="black"/>
              </a:solidFill>
            </a:endParaRPr>
          </a:p>
          <a:p>
            <a:pPr algn="ctr"/>
            <a:r>
              <a:rPr lang="sv-SE" sz="1600" b="1" dirty="0">
                <a:solidFill>
                  <a:prstClr val="black"/>
                </a:solidFill>
              </a:rPr>
              <a:t> </a:t>
            </a:r>
          </a:p>
          <a:p>
            <a:pPr algn="ctr"/>
            <a:endParaRPr lang="sv-SE" sz="1600" b="1" dirty="0">
              <a:solidFill>
                <a:prstClr val="black"/>
              </a:solidFill>
            </a:endParaRPr>
          </a:p>
        </p:txBody>
      </p:sp>
      <p:sp>
        <p:nvSpPr>
          <p:cNvPr id="6" name="textruta 5"/>
          <p:cNvSpPr txBox="1"/>
          <p:nvPr/>
        </p:nvSpPr>
        <p:spPr>
          <a:xfrm>
            <a:off x="1370300" y="469203"/>
            <a:ext cx="2160240" cy="369332"/>
          </a:xfrm>
          <a:prstGeom prst="rect">
            <a:avLst/>
          </a:prstGeom>
          <a:noFill/>
        </p:spPr>
        <p:txBody>
          <a:bodyPr wrap="square" rtlCol="0">
            <a:spAutoFit/>
          </a:bodyPr>
          <a:lstStyle/>
          <a:p>
            <a:endParaRPr lang="sv-SE" dirty="0">
              <a:solidFill>
                <a:prstClr val="black"/>
              </a:solidFill>
            </a:endParaRPr>
          </a:p>
        </p:txBody>
      </p:sp>
      <p:sp>
        <p:nvSpPr>
          <p:cNvPr id="7" name="textruta 6"/>
          <p:cNvSpPr txBox="1"/>
          <p:nvPr/>
        </p:nvSpPr>
        <p:spPr>
          <a:xfrm>
            <a:off x="1371476" y="596112"/>
            <a:ext cx="2160240" cy="369332"/>
          </a:xfrm>
          <a:prstGeom prst="rect">
            <a:avLst/>
          </a:prstGeom>
          <a:noFill/>
        </p:spPr>
        <p:txBody>
          <a:bodyPr wrap="square" rtlCol="0">
            <a:spAutoFit/>
          </a:bodyPr>
          <a:lstStyle/>
          <a:p>
            <a:pPr algn="ctr"/>
            <a:r>
              <a:rPr lang="sv-SE" b="1" dirty="0">
                <a:solidFill>
                  <a:prstClr val="black"/>
                </a:solidFill>
              </a:rPr>
              <a:t> Tekniskt</a:t>
            </a:r>
          </a:p>
        </p:txBody>
      </p:sp>
      <p:sp>
        <p:nvSpPr>
          <p:cNvPr id="8" name="textruta 7"/>
          <p:cNvSpPr txBox="1"/>
          <p:nvPr/>
        </p:nvSpPr>
        <p:spPr>
          <a:xfrm>
            <a:off x="5688124" y="596112"/>
            <a:ext cx="2160240" cy="369332"/>
          </a:xfrm>
          <a:prstGeom prst="rect">
            <a:avLst/>
          </a:prstGeom>
          <a:noFill/>
        </p:spPr>
        <p:txBody>
          <a:bodyPr wrap="square" rtlCol="0">
            <a:spAutoFit/>
          </a:bodyPr>
          <a:lstStyle/>
          <a:p>
            <a:pPr algn="ctr"/>
            <a:r>
              <a:rPr lang="sv-SE" b="1" dirty="0">
                <a:solidFill>
                  <a:prstClr val="black"/>
                </a:solidFill>
              </a:rPr>
              <a:t> Taktiskt</a:t>
            </a:r>
          </a:p>
        </p:txBody>
      </p:sp>
      <p:sp>
        <p:nvSpPr>
          <p:cNvPr id="9" name="textruta 8"/>
          <p:cNvSpPr txBox="1"/>
          <p:nvPr/>
        </p:nvSpPr>
        <p:spPr>
          <a:xfrm>
            <a:off x="1217900" y="2738829"/>
            <a:ext cx="2160240" cy="369332"/>
          </a:xfrm>
          <a:prstGeom prst="rect">
            <a:avLst/>
          </a:prstGeom>
          <a:noFill/>
        </p:spPr>
        <p:txBody>
          <a:bodyPr wrap="square" rtlCol="0">
            <a:spAutoFit/>
          </a:bodyPr>
          <a:lstStyle/>
          <a:p>
            <a:pPr algn="ctr"/>
            <a:r>
              <a:rPr lang="sv-SE" b="1" dirty="0">
                <a:solidFill>
                  <a:prstClr val="black"/>
                </a:solidFill>
              </a:rPr>
              <a:t> Fysiskt</a:t>
            </a:r>
          </a:p>
        </p:txBody>
      </p:sp>
      <p:sp>
        <p:nvSpPr>
          <p:cNvPr id="10" name="textruta 9"/>
          <p:cNvSpPr txBox="1"/>
          <p:nvPr/>
        </p:nvSpPr>
        <p:spPr>
          <a:xfrm>
            <a:off x="5796136" y="1961424"/>
            <a:ext cx="2160240" cy="369332"/>
          </a:xfrm>
          <a:prstGeom prst="rect">
            <a:avLst/>
          </a:prstGeom>
          <a:noFill/>
        </p:spPr>
        <p:txBody>
          <a:bodyPr wrap="square" rtlCol="0">
            <a:spAutoFit/>
          </a:bodyPr>
          <a:lstStyle/>
          <a:p>
            <a:pPr algn="ctr"/>
            <a:r>
              <a:rPr lang="sv-SE" b="1" dirty="0">
                <a:solidFill>
                  <a:prstClr val="black"/>
                </a:solidFill>
              </a:rPr>
              <a:t> Psykosocialt</a:t>
            </a:r>
          </a:p>
        </p:txBody>
      </p:sp>
      <p:sp>
        <p:nvSpPr>
          <p:cNvPr id="2" name="textruta 1"/>
          <p:cNvSpPr txBox="1"/>
          <p:nvPr/>
        </p:nvSpPr>
        <p:spPr>
          <a:xfrm>
            <a:off x="173784" y="0"/>
            <a:ext cx="8862712" cy="461665"/>
          </a:xfrm>
          <a:prstGeom prst="rect">
            <a:avLst/>
          </a:prstGeom>
          <a:solidFill>
            <a:schemeClr val="accent2">
              <a:lumMod val="75000"/>
            </a:schemeClr>
          </a:solidFill>
          <a:effectLst>
            <a:glow rad="63500">
              <a:schemeClr val="accent1">
                <a:satMod val="175000"/>
                <a:alpha val="40000"/>
              </a:schemeClr>
            </a:glow>
            <a:outerShdw blurRad="50800" dist="50800" dir="5400000" algn="ctr" rotWithShape="0">
              <a:srgbClr val="000000"/>
            </a:outerShdw>
            <a:reflection stA="45000" endPos="65000" dir="5400000" sy="-100000" algn="bl" rotWithShape="0"/>
          </a:effectLst>
        </p:spPr>
        <p:txBody>
          <a:bodyPr wrap="square" rtlCol="0">
            <a:spAutoFit/>
          </a:bodyPr>
          <a:lstStyle/>
          <a:p>
            <a:pPr algn="ctr"/>
            <a:r>
              <a:rPr lang="sv-SE" sz="2400" dirty="0">
                <a:solidFill>
                  <a:prstClr val="white"/>
                </a:solidFill>
              </a:rPr>
              <a:t>Målvaktsspel</a:t>
            </a:r>
          </a:p>
        </p:txBody>
      </p:sp>
    </p:spTree>
    <p:extLst>
      <p:ext uri="{BB962C8B-B14F-4D97-AF65-F5344CB8AC3E}">
        <p14:creationId xmlns:p14="http://schemas.microsoft.com/office/powerpoint/2010/main" val="163263853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327016" y="616674"/>
            <a:ext cx="8064896" cy="369332"/>
          </a:xfrm>
          <a:prstGeom prst="rect">
            <a:avLst/>
          </a:prstGeom>
          <a:solidFill>
            <a:schemeClr val="accent2">
              <a:lumMod val="75000"/>
            </a:schemeClr>
          </a:solidFill>
          <a:effectLst>
            <a:outerShdw blurRad="50800" dist="38100" dir="16200000" rotWithShape="0">
              <a:prstClr val="black">
                <a:alpha val="40000"/>
              </a:prstClr>
            </a:outerShdw>
          </a:effectLst>
        </p:spPr>
        <p:txBody>
          <a:bodyPr wrap="square" rtlCol="0">
            <a:spAutoFit/>
          </a:bodyPr>
          <a:lstStyle/>
          <a:p>
            <a:r>
              <a:rPr lang="sv-SE" dirty="0">
                <a:solidFill>
                  <a:prstClr val="white"/>
                </a:solidFill>
              </a:rPr>
              <a:t>För målvakten</a:t>
            </a:r>
          </a:p>
        </p:txBody>
      </p:sp>
      <p:sp>
        <p:nvSpPr>
          <p:cNvPr id="3" name="textruta 2"/>
          <p:cNvSpPr txBox="1"/>
          <p:nvPr/>
        </p:nvSpPr>
        <p:spPr>
          <a:xfrm>
            <a:off x="274624" y="116632"/>
            <a:ext cx="3505288" cy="46166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sv-SE" sz="2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Teknisk terminologi</a:t>
            </a:r>
          </a:p>
        </p:txBody>
      </p:sp>
      <p:sp>
        <p:nvSpPr>
          <p:cNvPr id="4" name="Rektangel 3"/>
          <p:cNvSpPr/>
          <p:nvPr/>
        </p:nvSpPr>
        <p:spPr>
          <a:xfrm>
            <a:off x="327016" y="1124744"/>
            <a:ext cx="8064896" cy="5632311"/>
          </a:xfrm>
          <a:prstGeom prst="rect">
            <a:avLst/>
          </a:prstGeom>
        </p:spPr>
        <p:txBody>
          <a:bodyPr wrap="square">
            <a:spAutoFit/>
          </a:bodyPr>
          <a:lstStyle/>
          <a:p>
            <a:r>
              <a:rPr lang="sv-SE" b="1" dirty="0">
                <a:solidFill>
                  <a:prstClr val="black"/>
                </a:solidFill>
              </a:rPr>
              <a:t>Greppteknik </a:t>
            </a:r>
            <a:r>
              <a:rPr lang="sv-SE" dirty="0">
                <a:solidFill>
                  <a:prstClr val="black"/>
                </a:solidFill>
              </a:rPr>
              <a:t>är hur bollen greppas i olika situationer. Tummarnas placering,</a:t>
            </a:r>
          </a:p>
          <a:p>
            <a:r>
              <a:rPr lang="sv-SE" dirty="0">
                <a:solidFill>
                  <a:prstClr val="black"/>
                </a:solidFill>
              </a:rPr>
              <a:t>armbågarnas vinkel. Boll som greppas framför kroppen på väg framåt betecknas som </a:t>
            </a:r>
          </a:p>
          <a:p>
            <a:r>
              <a:rPr lang="sv-SE" dirty="0">
                <a:solidFill>
                  <a:prstClr val="black"/>
                </a:solidFill>
              </a:rPr>
              <a:t>Offensivt grepp, boll som går från hand till famn stillastående betecknas som defensivt grepp</a:t>
            </a:r>
          </a:p>
          <a:p>
            <a:r>
              <a:rPr lang="sv-SE" b="1" dirty="0">
                <a:solidFill>
                  <a:prstClr val="black"/>
                </a:solidFill>
              </a:rPr>
              <a:t>Utboxning </a:t>
            </a:r>
            <a:r>
              <a:rPr lang="sv-SE" dirty="0">
                <a:solidFill>
                  <a:prstClr val="black"/>
                </a:solidFill>
              </a:rPr>
              <a:t>är hur målvakten boxar med en eller två händer</a:t>
            </a:r>
          </a:p>
          <a:p>
            <a:r>
              <a:rPr lang="sv-SE" b="1" dirty="0">
                <a:solidFill>
                  <a:prstClr val="black"/>
                </a:solidFill>
              </a:rPr>
              <a:t>Fotarbete </a:t>
            </a:r>
            <a:r>
              <a:rPr lang="sv-SE" dirty="0">
                <a:solidFill>
                  <a:prstClr val="black"/>
                </a:solidFill>
              </a:rPr>
              <a:t>är hur målvaktens fotarbete bör vara när man rör sig i sidled, bakåt eller vid en utrusning framåt</a:t>
            </a:r>
          </a:p>
          <a:p>
            <a:r>
              <a:rPr lang="sv-SE" b="1" dirty="0">
                <a:solidFill>
                  <a:prstClr val="black"/>
                </a:solidFill>
              </a:rPr>
              <a:t>Inlägg och inspel </a:t>
            </a:r>
            <a:r>
              <a:rPr lang="sv-SE" dirty="0">
                <a:solidFill>
                  <a:prstClr val="black"/>
                </a:solidFill>
              </a:rPr>
              <a:t>är hur utgångsposition, greppteknik, spänst och kommunikation bör vara vid inlägg och inspel</a:t>
            </a:r>
          </a:p>
          <a:p>
            <a:r>
              <a:rPr lang="sv-SE" b="1" dirty="0">
                <a:solidFill>
                  <a:prstClr val="black"/>
                </a:solidFill>
              </a:rPr>
              <a:t>Positionsspel </a:t>
            </a:r>
            <a:r>
              <a:rPr lang="sv-SE" dirty="0">
                <a:solidFill>
                  <a:prstClr val="black"/>
                </a:solidFill>
              </a:rPr>
              <a:t>är vilken utgångsposition målvakten skall ha i förhållande till bollen och medspelare. Sen hur målvakten skall flytta sig i förhållande till bollen när dess position förändras och i förhållande till motståndare och medspelare samt om motståndare eller medspelare har bollen </a:t>
            </a:r>
          </a:p>
          <a:p>
            <a:r>
              <a:rPr lang="sv-SE" b="1" dirty="0">
                <a:solidFill>
                  <a:prstClr val="black"/>
                </a:solidFill>
              </a:rPr>
              <a:t>Fallteknik och räddningar </a:t>
            </a:r>
            <a:r>
              <a:rPr lang="sv-SE" dirty="0">
                <a:solidFill>
                  <a:prstClr val="black"/>
                </a:solidFill>
              </a:rPr>
              <a:t>Hur målvakten så snabbt som möjligt kommer ner på marknivå och hur räddningarna går till, hur bollen greppas eller styrs ut och hur falltekniken skall se ut för att undvika skador</a:t>
            </a:r>
          </a:p>
          <a:p>
            <a:r>
              <a:rPr lang="sv-SE" b="1" dirty="0">
                <a:solidFill>
                  <a:prstClr val="black"/>
                </a:solidFill>
              </a:rPr>
              <a:t>Passningsspel </a:t>
            </a:r>
            <a:r>
              <a:rPr lang="sv-SE" dirty="0">
                <a:solidFill>
                  <a:prstClr val="black"/>
                </a:solidFill>
              </a:rPr>
              <a:t>målvakten bör behärska en god passningsteknik, såväl bredsidor som vrist, med bägge fötterna. Vi vill ha målvakter som deltar i uppbyggnaden av spelet varför vi anser det viktigt</a:t>
            </a:r>
            <a:endParaRPr lang="sv-SE" b="1" dirty="0">
              <a:solidFill>
                <a:prstClr val="black"/>
              </a:solidFill>
            </a:endParaRPr>
          </a:p>
          <a:p>
            <a:endParaRPr lang="sv-SE" b="1" dirty="0">
              <a:solidFill>
                <a:prstClr val="black"/>
              </a:solidFill>
            </a:endParaRPr>
          </a:p>
        </p:txBody>
      </p:sp>
    </p:spTree>
    <p:extLst>
      <p:ext uri="{BB962C8B-B14F-4D97-AF65-F5344CB8AC3E}">
        <p14:creationId xmlns:p14="http://schemas.microsoft.com/office/powerpoint/2010/main" val="41071169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07504" y="188640"/>
            <a:ext cx="7272808" cy="46166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sv-SE" sz="2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Symboler för att bygga upp träningsprogram</a:t>
            </a:r>
          </a:p>
        </p:txBody>
      </p:sp>
      <p:sp>
        <p:nvSpPr>
          <p:cNvPr id="5" name="4-udd 4"/>
          <p:cNvSpPr/>
          <p:nvPr/>
        </p:nvSpPr>
        <p:spPr>
          <a:xfrm>
            <a:off x="647564" y="1196752"/>
            <a:ext cx="180020" cy="144016"/>
          </a:xfrm>
          <a:prstGeom prst="star4">
            <a:avLst/>
          </a:prstGeom>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6" name="textruta 5"/>
          <p:cNvSpPr txBox="1"/>
          <p:nvPr/>
        </p:nvSpPr>
        <p:spPr>
          <a:xfrm>
            <a:off x="976320" y="1084094"/>
            <a:ext cx="2843704" cy="307777"/>
          </a:xfrm>
          <a:prstGeom prst="rect">
            <a:avLst/>
          </a:prstGeom>
          <a:noFill/>
        </p:spPr>
        <p:txBody>
          <a:bodyPr wrap="square" rtlCol="0">
            <a:spAutoFit/>
          </a:bodyPr>
          <a:lstStyle/>
          <a:p>
            <a:r>
              <a:rPr lang="sv-SE" sz="1400" dirty="0">
                <a:solidFill>
                  <a:prstClr val="black"/>
                </a:solidFill>
              </a:rPr>
              <a:t>= spelare med i bollhållande lag </a:t>
            </a:r>
          </a:p>
        </p:txBody>
      </p:sp>
      <p:sp>
        <p:nvSpPr>
          <p:cNvPr id="7" name="Ellips 6"/>
          <p:cNvSpPr/>
          <p:nvPr/>
        </p:nvSpPr>
        <p:spPr>
          <a:xfrm>
            <a:off x="647564" y="1700808"/>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8" name="textruta 7"/>
          <p:cNvSpPr txBox="1"/>
          <p:nvPr/>
        </p:nvSpPr>
        <p:spPr>
          <a:xfrm>
            <a:off x="971600" y="1588150"/>
            <a:ext cx="2520280" cy="307777"/>
          </a:xfrm>
          <a:prstGeom prst="rect">
            <a:avLst/>
          </a:prstGeom>
          <a:noFill/>
        </p:spPr>
        <p:txBody>
          <a:bodyPr wrap="square" rtlCol="0">
            <a:spAutoFit/>
          </a:bodyPr>
          <a:lstStyle/>
          <a:p>
            <a:r>
              <a:rPr lang="sv-SE" sz="1400" dirty="0">
                <a:solidFill>
                  <a:prstClr val="black"/>
                </a:solidFill>
              </a:rPr>
              <a:t>= spelare i försvarande lag</a:t>
            </a:r>
          </a:p>
        </p:txBody>
      </p:sp>
      <p:sp>
        <p:nvSpPr>
          <p:cNvPr id="9" name="Eller 8"/>
          <p:cNvSpPr/>
          <p:nvPr/>
        </p:nvSpPr>
        <p:spPr>
          <a:xfrm>
            <a:off x="670066" y="2204308"/>
            <a:ext cx="135016" cy="216024"/>
          </a:xfrm>
          <a:prstGeom prst="flowChar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0" name="textruta 9"/>
          <p:cNvSpPr txBox="1"/>
          <p:nvPr/>
        </p:nvSpPr>
        <p:spPr>
          <a:xfrm>
            <a:off x="954504" y="2158431"/>
            <a:ext cx="2088232" cy="307777"/>
          </a:xfrm>
          <a:prstGeom prst="rect">
            <a:avLst/>
          </a:prstGeom>
          <a:noFill/>
        </p:spPr>
        <p:txBody>
          <a:bodyPr wrap="square" rtlCol="0">
            <a:spAutoFit/>
          </a:bodyPr>
          <a:lstStyle/>
          <a:p>
            <a:r>
              <a:rPr lang="sv-SE" sz="1400" dirty="0">
                <a:solidFill>
                  <a:prstClr val="black"/>
                </a:solidFill>
              </a:rPr>
              <a:t>= Bollförande spelare</a:t>
            </a:r>
          </a:p>
        </p:txBody>
      </p:sp>
      <p:cxnSp>
        <p:nvCxnSpPr>
          <p:cNvPr id="12" name="Rak pil 11"/>
          <p:cNvCxnSpPr/>
          <p:nvPr/>
        </p:nvCxnSpPr>
        <p:spPr>
          <a:xfrm flipV="1">
            <a:off x="737574" y="2780928"/>
            <a:ext cx="0" cy="64807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3" name="textruta 12"/>
          <p:cNvSpPr txBox="1"/>
          <p:nvPr/>
        </p:nvSpPr>
        <p:spPr>
          <a:xfrm>
            <a:off x="971600" y="2860214"/>
            <a:ext cx="2448272" cy="307777"/>
          </a:xfrm>
          <a:prstGeom prst="rect">
            <a:avLst/>
          </a:prstGeom>
          <a:noFill/>
        </p:spPr>
        <p:txBody>
          <a:bodyPr wrap="square" rtlCol="0">
            <a:spAutoFit/>
          </a:bodyPr>
          <a:lstStyle/>
          <a:p>
            <a:r>
              <a:rPr lang="sv-SE" sz="1400" dirty="0">
                <a:solidFill>
                  <a:prstClr val="black"/>
                </a:solidFill>
              </a:rPr>
              <a:t>= Bollens väg</a:t>
            </a:r>
          </a:p>
        </p:txBody>
      </p:sp>
      <p:sp>
        <p:nvSpPr>
          <p:cNvPr id="14" name="Frihandsfigur 13"/>
          <p:cNvSpPr/>
          <p:nvPr/>
        </p:nvSpPr>
        <p:spPr>
          <a:xfrm>
            <a:off x="620724" y="3803904"/>
            <a:ext cx="277349" cy="941832"/>
          </a:xfrm>
          <a:custGeom>
            <a:avLst/>
            <a:gdLst>
              <a:gd name="connsiteX0" fmla="*/ 138228 w 277349"/>
              <a:gd name="connsiteY0" fmla="*/ 941832 h 941832"/>
              <a:gd name="connsiteX1" fmla="*/ 275388 w 277349"/>
              <a:gd name="connsiteY1" fmla="*/ 786384 h 941832"/>
              <a:gd name="connsiteX2" fmla="*/ 46788 w 277349"/>
              <a:gd name="connsiteY2" fmla="*/ 630936 h 941832"/>
              <a:gd name="connsiteX3" fmla="*/ 257100 w 277349"/>
              <a:gd name="connsiteY3" fmla="*/ 438912 h 941832"/>
              <a:gd name="connsiteX4" fmla="*/ 1068 w 277349"/>
              <a:gd name="connsiteY4" fmla="*/ 320040 h 941832"/>
              <a:gd name="connsiteX5" fmla="*/ 165660 w 277349"/>
              <a:gd name="connsiteY5" fmla="*/ 155448 h 941832"/>
              <a:gd name="connsiteX6" fmla="*/ 165660 w 277349"/>
              <a:gd name="connsiteY6" fmla="*/ 0 h 94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7349" h="941832">
                <a:moveTo>
                  <a:pt x="138228" y="941832"/>
                </a:moveTo>
                <a:cubicBezTo>
                  <a:pt x="214428" y="890016"/>
                  <a:pt x="290628" y="838200"/>
                  <a:pt x="275388" y="786384"/>
                </a:cubicBezTo>
                <a:cubicBezTo>
                  <a:pt x="260148" y="734568"/>
                  <a:pt x="49836" y="688848"/>
                  <a:pt x="46788" y="630936"/>
                </a:cubicBezTo>
                <a:cubicBezTo>
                  <a:pt x="43740" y="573024"/>
                  <a:pt x="264720" y="490728"/>
                  <a:pt x="257100" y="438912"/>
                </a:cubicBezTo>
                <a:cubicBezTo>
                  <a:pt x="249480" y="387096"/>
                  <a:pt x="16308" y="367284"/>
                  <a:pt x="1068" y="320040"/>
                </a:cubicBezTo>
                <a:cubicBezTo>
                  <a:pt x="-14172" y="272796"/>
                  <a:pt x="138228" y="208788"/>
                  <a:pt x="165660" y="155448"/>
                </a:cubicBezTo>
                <a:cubicBezTo>
                  <a:pt x="193092" y="102108"/>
                  <a:pt x="179376" y="51054"/>
                  <a:pt x="165660" y="0"/>
                </a:cubicBezTo>
              </a:path>
            </a:pathLst>
          </a:cu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dirty="0">
              <a:solidFill>
                <a:prstClr val="black"/>
              </a:solidFill>
            </a:endParaRPr>
          </a:p>
        </p:txBody>
      </p:sp>
      <p:sp>
        <p:nvSpPr>
          <p:cNvPr id="15" name="textruta 14"/>
          <p:cNvSpPr txBox="1"/>
          <p:nvPr/>
        </p:nvSpPr>
        <p:spPr>
          <a:xfrm>
            <a:off x="976320" y="4005064"/>
            <a:ext cx="1800200" cy="307777"/>
          </a:xfrm>
          <a:prstGeom prst="rect">
            <a:avLst/>
          </a:prstGeom>
          <a:noFill/>
        </p:spPr>
        <p:txBody>
          <a:bodyPr wrap="square" rtlCol="0">
            <a:spAutoFit/>
          </a:bodyPr>
          <a:lstStyle/>
          <a:p>
            <a:r>
              <a:rPr lang="sv-SE" sz="1400" dirty="0">
                <a:solidFill>
                  <a:prstClr val="black"/>
                </a:solidFill>
              </a:rPr>
              <a:t>= Bollen drivs </a:t>
            </a:r>
          </a:p>
        </p:txBody>
      </p:sp>
      <p:cxnSp>
        <p:nvCxnSpPr>
          <p:cNvPr id="17" name="Rak pil 16"/>
          <p:cNvCxnSpPr/>
          <p:nvPr/>
        </p:nvCxnSpPr>
        <p:spPr>
          <a:xfrm flipV="1">
            <a:off x="827584" y="5157192"/>
            <a:ext cx="0" cy="1080120"/>
          </a:xfrm>
          <a:prstGeom prst="straightConnector1">
            <a:avLst/>
          </a:prstGeom>
          <a:ln w="19050">
            <a:prstDash val="dash"/>
            <a:tailEnd type="arrow"/>
          </a:ln>
        </p:spPr>
        <p:style>
          <a:lnRef idx="1">
            <a:schemeClr val="accent1"/>
          </a:lnRef>
          <a:fillRef idx="0">
            <a:schemeClr val="accent1"/>
          </a:fillRef>
          <a:effectRef idx="0">
            <a:schemeClr val="accent1"/>
          </a:effectRef>
          <a:fontRef idx="minor">
            <a:schemeClr val="tx1"/>
          </a:fontRef>
        </p:style>
      </p:cxnSp>
      <p:sp>
        <p:nvSpPr>
          <p:cNvPr id="18" name="textruta 17"/>
          <p:cNvSpPr txBox="1"/>
          <p:nvPr/>
        </p:nvSpPr>
        <p:spPr>
          <a:xfrm>
            <a:off x="976320" y="5589240"/>
            <a:ext cx="2066416" cy="307777"/>
          </a:xfrm>
          <a:prstGeom prst="rect">
            <a:avLst/>
          </a:prstGeom>
          <a:noFill/>
        </p:spPr>
        <p:txBody>
          <a:bodyPr wrap="square" rtlCol="0">
            <a:spAutoFit/>
          </a:bodyPr>
          <a:lstStyle/>
          <a:p>
            <a:r>
              <a:rPr lang="sv-SE" sz="1400" dirty="0">
                <a:solidFill>
                  <a:prstClr val="black"/>
                </a:solidFill>
              </a:rPr>
              <a:t>= spelarens väg utan boll</a:t>
            </a:r>
          </a:p>
        </p:txBody>
      </p:sp>
      <p:sp>
        <p:nvSpPr>
          <p:cNvPr id="19" name="Rektangel 18"/>
          <p:cNvSpPr/>
          <p:nvPr/>
        </p:nvSpPr>
        <p:spPr>
          <a:xfrm>
            <a:off x="4788024" y="1196752"/>
            <a:ext cx="144016" cy="1440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dirty="0">
              <a:solidFill>
                <a:prstClr val="white"/>
              </a:solidFill>
            </a:endParaRPr>
          </a:p>
        </p:txBody>
      </p:sp>
      <p:sp>
        <p:nvSpPr>
          <p:cNvPr id="20" name="textruta 19"/>
          <p:cNvSpPr txBox="1"/>
          <p:nvPr/>
        </p:nvSpPr>
        <p:spPr>
          <a:xfrm>
            <a:off x="5146912" y="1114871"/>
            <a:ext cx="3529544" cy="307777"/>
          </a:xfrm>
          <a:prstGeom prst="rect">
            <a:avLst/>
          </a:prstGeom>
          <a:noFill/>
        </p:spPr>
        <p:txBody>
          <a:bodyPr wrap="square" rtlCol="0">
            <a:spAutoFit/>
          </a:bodyPr>
          <a:lstStyle/>
          <a:p>
            <a:r>
              <a:rPr lang="sv-SE" sz="1400" dirty="0">
                <a:solidFill>
                  <a:prstClr val="black"/>
                </a:solidFill>
              </a:rPr>
              <a:t>= Tränare eller så används förkortningen TR</a:t>
            </a:r>
          </a:p>
        </p:txBody>
      </p:sp>
      <p:sp>
        <p:nvSpPr>
          <p:cNvPr id="21" name="Likbent triangel 20"/>
          <p:cNvSpPr/>
          <p:nvPr/>
        </p:nvSpPr>
        <p:spPr>
          <a:xfrm>
            <a:off x="4788024" y="1588151"/>
            <a:ext cx="144016" cy="18466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2" name="textruta 21"/>
          <p:cNvSpPr txBox="1"/>
          <p:nvPr/>
        </p:nvSpPr>
        <p:spPr>
          <a:xfrm>
            <a:off x="5146912" y="1568743"/>
            <a:ext cx="3385528" cy="307777"/>
          </a:xfrm>
          <a:prstGeom prst="rect">
            <a:avLst/>
          </a:prstGeom>
          <a:noFill/>
        </p:spPr>
        <p:txBody>
          <a:bodyPr wrap="square" rtlCol="0">
            <a:spAutoFit/>
          </a:bodyPr>
          <a:lstStyle/>
          <a:p>
            <a:r>
              <a:rPr lang="sv-SE" sz="1400" dirty="0">
                <a:solidFill>
                  <a:prstClr val="black"/>
                </a:solidFill>
              </a:rPr>
              <a:t>= Kon</a:t>
            </a:r>
          </a:p>
        </p:txBody>
      </p:sp>
      <p:cxnSp>
        <p:nvCxnSpPr>
          <p:cNvPr id="24" name="Rak 23"/>
          <p:cNvCxnSpPr/>
          <p:nvPr/>
        </p:nvCxnSpPr>
        <p:spPr>
          <a:xfrm flipV="1">
            <a:off x="4881744" y="2158430"/>
            <a:ext cx="0" cy="47848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5" name="textruta 24"/>
          <p:cNvSpPr txBox="1"/>
          <p:nvPr/>
        </p:nvSpPr>
        <p:spPr>
          <a:xfrm>
            <a:off x="5146912" y="2204308"/>
            <a:ext cx="2377416" cy="307777"/>
          </a:xfrm>
          <a:prstGeom prst="rect">
            <a:avLst/>
          </a:prstGeom>
          <a:noFill/>
        </p:spPr>
        <p:txBody>
          <a:bodyPr wrap="square" rtlCol="0">
            <a:spAutoFit/>
          </a:bodyPr>
          <a:lstStyle/>
          <a:p>
            <a:r>
              <a:rPr lang="sv-SE" sz="1400" dirty="0">
                <a:solidFill>
                  <a:prstClr val="black"/>
                </a:solidFill>
              </a:rPr>
              <a:t>= Pinne</a:t>
            </a:r>
          </a:p>
        </p:txBody>
      </p:sp>
      <p:cxnSp>
        <p:nvCxnSpPr>
          <p:cNvPr id="27" name="Rak 26"/>
          <p:cNvCxnSpPr/>
          <p:nvPr/>
        </p:nvCxnSpPr>
        <p:spPr>
          <a:xfrm flipV="1">
            <a:off x="4885168" y="2861957"/>
            <a:ext cx="0" cy="61206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8" name="textruta 27"/>
          <p:cNvSpPr txBox="1"/>
          <p:nvPr/>
        </p:nvSpPr>
        <p:spPr>
          <a:xfrm>
            <a:off x="5134304" y="2920298"/>
            <a:ext cx="1872208" cy="307777"/>
          </a:xfrm>
          <a:prstGeom prst="rect">
            <a:avLst/>
          </a:prstGeom>
          <a:noFill/>
        </p:spPr>
        <p:txBody>
          <a:bodyPr wrap="square" rtlCol="0">
            <a:spAutoFit/>
          </a:bodyPr>
          <a:lstStyle/>
          <a:p>
            <a:r>
              <a:rPr lang="sv-SE" sz="1400" dirty="0">
                <a:solidFill>
                  <a:prstClr val="black"/>
                </a:solidFill>
              </a:rPr>
              <a:t>= avgränsad yta</a:t>
            </a:r>
          </a:p>
        </p:txBody>
      </p:sp>
      <p:cxnSp>
        <p:nvCxnSpPr>
          <p:cNvPr id="30" name="Rak 29"/>
          <p:cNvCxnSpPr/>
          <p:nvPr/>
        </p:nvCxnSpPr>
        <p:spPr>
          <a:xfrm>
            <a:off x="4644008" y="4005064"/>
            <a:ext cx="0"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Rak 31"/>
          <p:cNvCxnSpPr/>
          <p:nvPr/>
        </p:nvCxnSpPr>
        <p:spPr>
          <a:xfrm>
            <a:off x="4644008" y="4005064"/>
            <a:ext cx="2880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Rak 32"/>
          <p:cNvCxnSpPr/>
          <p:nvPr/>
        </p:nvCxnSpPr>
        <p:spPr>
          <a:xfrm>
            <a:off x="4927848" y="4005064"/>
            <a:ext cx="0"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Rak 33"/>
          <p:cNvCxnSpPr/>
          <p:nvPr/>
        </p:nvCxnSpPr>
        <p:spPr>
          <a:xfrm>
            <a:off x="4649720" y="4146752"/>
            <a:ext cx="2880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Rak 34"/>
          <p:cNvCxnSpPr/>
          <p:nvPr/>
        </p:nvCxnSpPr>
        <p:spPr>
          <a:xfrm>
            <a:off x="4639816" y="4274820"/>
            <a:ext cx="2880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Rak 35"/>
          <p:cNvCxnSpPr/>
          <p:nvPr/>
        </p:nvCxnSpPr>
        <p:spPr>
          <a:xfrm>
            <a:off x="4644008" y="4437112"/>
            <a:ext cx="2880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Rak 36"/>
          <p:cNvCxnSpPr/>
          <p:nvPr/>
        </p:nvCxnSpPr>
        <p:spPr>
          <a:xfrm>
            <a:off x="4639816" y="4581128"/>
            <a:ext cx="288032" cy="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ruta 37"/>
          <p:cNvSpPr txBox="1"/>
          <p:nvPr/>
        </p:nvSpPr>
        <p:spPr>
          <a:xfrm>
            <a:off x="5113704" y="4090249"/>
            <a:ext cx="2089384" cy="307777"/>
          </a:xfrm>
          <a:prstGeom prst="rect">
            <a:avLst/>
          </a:prstGeom>
          <a:noFill/>
        </p:spPr>
        <p:txBody>
          <a:bodyPr wrap="square" rtlCol="0">
            <a:spAutoFit/>
          </a:bodyPr>
          <a:lstStyle/>
          <a:p>
            <a:r>
              <a:rPr lang="sv-SE" sz="1400" dirty="0">
                <a:solidFill>
                  <a:prstClr val="black"/>
                </a:solidFill>
              </a:rPr>
              <a:t>= Stege</a:t>
            </a:r>
          </a:p>
        </p:txBody>
      </p:sp>
      <p:sp>
        <p:nvSpPr>
          <p:cNvPr id="39" name="5-udd 38"/>
          <p:cNvSpPr/>
          <p:nvPr/>
        </p:nvSpPr>
        <p:spPr>
          <a:xfrm>
            <a:off x="4793736" y="5013176"/>
            <a:ext cx="134112" cy="14401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40" name="textruta 39"/>
          <p:cNvSpPr txBox="1"/>
          <p:nvPr/>
        </p:nvSpPr>
        <p:spPr>
          <a:xfrm>
            <a:off x="5113704" y="4931295"/>
            <a:ext cx="2266608" cy="307777"/>
          </a:xfrm>
          <a:prstGeom prst="rect">
            <a:avLst/>
          </a:prstGeom>
          <a:noFill/>
        </p:spPr>
        <p:txBody>
          <a:bodyPr wrap="square" rtlCol="0">
            <a:spAutoFit/>
          </a:bodyPr>
          <a:lstStyle/>
          <a:p>
            <a:r>
              <a:rPr lang="sv-SE" sz="1400" dirty="0">
                <a:solidFill>
                  <a:prstClr val="black"/>
                </a:solidFill>
              </a:rPr>
              <a:t>= Neutral spelare eller joker</a:t>
            </a:r>
          </a:p>
        </p:txBody>
      </p:sp>
    </p:spTree>
    <p:extLst>
      <p:ext uri="{BB962C8B-B14F-4D97-AF65-F5344CB8AC3E}">
        <p14:creationId xmlns:p14="http://schemas.microsoft.com/office/powerpoint/2010/main" val="361285130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327016" y="616674"/>
            <a:ext cx="8064896" cy="369332"/>
          </a:xfrm>
          <a:prstGeom prst="rect">
            <a:avLst/>
          </a:prstGeom>
          <a:solidFill>
            <a:schemeClr val="accent2">
              <a:lumMod val="75000"/>
            </a:schemeClr>
          </a:solidFill>
          <a:effectLst>
            <a:outerShdw blurRad="50800" dist="38100" dir="16200000" rotWithShape="0">
              <a:prstClr val="black">
                <a:alpha val="40000"/>
              </a:prstClr>
            </a:outerShdw>
          </a:effectLst>
        </p:spPr>
        <p:txBody>
          <a:bodyPr wrap="square" rtlCol="0">
            <a:spAutoFit/>
          </a:bodyPr>
          <a:lstStyle/>
          <a:p>
            <a:r>
              <a:rPr lang="sv-SE" dirty="0">
                <a:solidFill>
                  <a:prstClr val="white"/>
                </a:solidFill>
              </a:rPr>
              <a:t>Coaching rekommendationer och guidlines</a:t>
            </a:r>
          </a:p>
        </p:txBody>
      </p:sp>
      <p:sp>
        <p:nvSpPr>
          <p:cNvPr id="3" name="textruta 2"/>
          <p:cNvSpPr txBox="1"/>
          <p:nvPr/>
        </p:nvSpPr>
        <p:spPr>
          <a:xfrm>
            <a:off x="274624" y="116632"/>
            <a:ext cx="3505288" cy="46166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sv-SE" sz="2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Coaching </a:t>
            </a:r>
          </a:p>
        </p:txBody>
      </p:sp>
      <p:sp>
        <p:nvSpPr>
          <p:cNvPr id="4" name="Rektangel 3"/>
          <p:cNvSpPr/>
          <p:nvPr/>
        </p:nvSpPr>
        <p:spPr>
          <a:xfrm>
            <a:off x="327016" y="1052736"/>
            <a:ext cx="8064896" cy="5324535"/>
          </a:xfrm>
          <a:prstGeom prst="rect">
            <a:avLst/>
          </a:prstGeom>
        </p:spPr>
        <p:txBody>
          <a:bodyPr wrap="square">
            <a:spAutoFit/>
          </a:bodyPr>
          <a:lstStyle/>
          <a:p>
            <a:r>
              <a:rPr lang="sv-SE" sz="1400" b="1" dirty="0">
                <a:solidFill>
                  <a:prstClr val="black"/>
                </a:solidFill>
              </a:rPr>
              <a:t>Metod </a:t>
            </a:r>
            <a:r>
              <a:rPr lang="sv-SE" sz="1400" dirty="0">
                <a:solidFill>
                  <a:prstClr val="black"/>
                </a:solidFill>
              </a:rPr>
              <a:t> -vi har i största möjliga mån alltid bollen med i det vi gör</a:t>
            </a:r>
          </a:p>
          <a:p>
            <a:r>
              <a:rPr lang="sv-SE" sz="1400" dirty="0">
                <a:solidFill>
                  <a:prstClr val="black"/>
                </a:solidFill>
              </a:rPr>
              <a:t>- Vår metod är glädje och det är tränarens uppgift att skapa en miljö tillsammans med spelarna som är glädjefylld (SVFF leka lär)</a:t>
            </a:r>
          </a:p>
          <a:p>
            <a:r>
              <a:rPr lang="sv-SE" sz="1400" dirty="0">
                <a:solidFill>
                  <a:prstClr val="black"/>
                </a:solidFill>
              </a:rPr>
              <a:t>-Matchlikt och tävlingsinriktat där vi premierar vinnande lagen i träning på något sätt dock inte genom att bestraffa förlorande lag. Vi vill skapa en hälsosam vinnarmentalitet, främst i de äldre grupperna</a:t>
            </a:r>
          </a:p>
          <a:p>
            <a:r>
              <a:rPr lang="sv-SE" sz="1400" b="1" dirty="0">
                <a:solidFill>
                  <a:prstClr val="black"/>
                </a:solidFill>
              </a:rPr>
              <a:t>Organisation </a:t>
            </a:r>
            <a:r>
              <a:rPr lang="sv-SE" sz="1400" dirty="0">
                <a:solidFill>
                  <a:prstClr val="black"/>
                </a:solidFill>
              </a:rPr>
              <a:t>-Tränarna är alltid väl förberedda och delar med sig och går igenom programmet med sina assisterande. Alla träningar skall vara väl dokumenterade och skall på anmodan visas upp</a:t>
            </a:r>
          </a:p>
          <a:p>
            <a:r>
              <a:rPr lang="sv-SE" sz="1400" dirty="0">
                <a:solidFill>
                  <a:prstClr val="black"/>
                </a:solidFill>
              </a:rPr>
              <a:t>- Instruera, visa, prova och visa igen om det behövs. Tänk på att ha så mycket effektiv tid som möjligt så ha korta och tydliga instruktioner som möjligt och prata inte bort träningen. Använd gärna frågeställningar vid instruktioner och locka ut svaren hos spelarna även om du har svaret</a:t>
            </a:r>
          </a:p>
          <a:p>
            <a:pPr marL="285750" indent="-285750">
              <a:buFontTx/>
              <a:buChar char="-"/>
            </a:pPr>
            <a:r>
              <a:rPr lang="sv-SE" sz="1400" dirty="0">
                <a:solidFill>
                  <a:prstClr val="black"/>
                </a:solidFill>
              </a:rPr>
              <a:t>Utvärdera träningen, övningen, spelarnas insatts och den egna insatsen</a:t>
            </a:r>
          </a:p>
          <a:p>
            <a:r>
              <a:rPr lang="sv-SE" sz="1400" b="1" dirty="0">
                <a:solidFill>
                  <a:prstClr val="black"/>
                </a:solidFill>
              </a:rPr>
              <a:t>Coacha laget </a:t>
            </a:r>
            <a:r>
              <a:rPr lang="sv-SE" sz="1400" dirty="0">
                <a:solidFill>
                  <a:prstClr val="black"/>
                </a:solidFill>
              </a:rPr>
              <a:t>–Var alltid i rörelse och spelbar vart bollen än är på planen, timing i rörelsen är viktigt</a:t>
            </a:r>
          </a:p>
          <a:p>
            <a:pPr marL="285750" indent="-285750">
              <a:buFontTx/>
              <a:buChar char="-"/>
            </a:pPr>
            <a:r>
              <a:rPr lang="sv-SE" sz="1400" dirty="0">
                <a:solidFill>
                  <a:prstClr val="black"/>
                </a:solidFill>
              </a:rPr>
              <a:t>Alla spelare deltar i defensiven eller offensiven förklara för varje spelare dess roll i offensiven respektive defensiven både individuellt, i lagdelar och som lag</a:t>
            </a:r>
          </a:p>
          <a:p>
            <a:pPr marL="285750" indent="-285750">
              <a:buFontTx/>
              <a:buChar char="-"/>
            </a:pPr>
            <a:r>
              <a:rPr lang="sv-SE" sz="1400" dirty="0">
                <a:solidFill>
                  <a:prstClr val="black"/>
                </a:solidFill>
              </a:rPr>
              <a:t>Vi vill ha fart i spelet och fart i bollen och med få touch samt som ovan nämnt bra rörlighet</a:t>
            </a:r>
          </a:p>
          <a:p>
            <a:r>
              <a:rPr lang="sv-SE" sz="1400" b="1" dirty="0">
                <a:solidFill>
                  <a:prstClr val="black"/>
                </a:solidFill>
              </a:rPr>
              <a:t>Coacha individen –</a:t>
            </a:r>
            <a:r>
              <a:rPr lang="sv-SE" sz="1400" dirty="0">
                <a:solidFill>
                  <a:prstClr val="black"/>
                </a:solidFill>
              </a:rPr>
              <a:t>Passningskvalité vad gäller både fart och riktning är viktigt</a:t>
            </a:r>
          </a:p>
          <a:p>
            <a:pPr marL="285750" indent="-285750">
              <a:buFontTx/>
              <a:buChar char="-"/>
            </a:pPr>
            <a:r>
              <a:rPr lang="sv-SE" sz="1400" dirty="0">
                <a:solidFill>
                  <a:prstClr val="black"/>
                </a:solidFill>
              </a:rPr>
              <a:t>Första touchen vad gäller riktning, snabbt upp med blicken och nära kroppen är två grundläggande saker individuellt</a:t>
            </a:r>
          </a:p>
          <a:p>
            <a:pPr marL="285750" indent="-285750">
              <a:buFontTx/>
              <a:buChar char="-"/>
            </a:pPr>
            <a:r>
              <a:rPr lang="sv-SE" sz="1400" dirty="0">
                <a:solidFill>
                  <a:prstClr val="black"/>
                </a:solidFill>
              </a:rPr>
              <a:t>Fart i spelet och bra speed hos våra spelare är viktigt varför vi tränar snabbhet och att försöka göra saker i fart. Tänk på att när vi individuellt lär oss bemästra saker i fart gör det laget snabbare</a:t>
            </a:r>
          </a:p>
          <a:p>
            <a:pPr marL="285750" indent="-285750">
              <a:buFontTx/>
              <a:buChar char="-"/>
            </a:pPr>
            <a:r>
              <a:rPr lang="sv-SE" sz="1400" dirty="0">
                <a:solidFill>
                  <a:prstClr val="black"/>
                </a:solidFill>
              </a:rPr>
              <a:t>Perception och att skanna av sin omgivning är viktigt att vi gör med och utan boll, detta för att kunna förutse spelets händelser då det går snabbt och att vi vill spela en fartfylld fotboll</a:t>
            </a:r>
          </a:p>
          <a:p>
            <a:pPr marL="285750" indent="-285750">
              <a:buFontTx/>
              <a:buChar char="-"/>
            </a:pPr>
            <a:endParaRPr lang="sv-SE" sz="1400" b="1" dirty="0">
              <a:solidFill>
                <a:prstClr val="black"/>
              </a:solidFill>
            </a:endParaRPr>
          </a:p>
          <a:p>
            <a:endParaRPr lang="sv-SE" b="1" dirty="0">
              <a:solidFill>
                <a:prstClr val="black"/>
              </a:solidFill>
            </a:endParaRPr>
          </a:p>
        </p:txBody>
      </p:sp>
    </p:spTree>
    <p:extLst>
      <p:ext uri="{BB962C8B-B14F-4D97-AF65-F5344CB8AC3E}">
        <p14:creationId xmlns:p14="http://schemas.microsoft.com/office/powerpoint/2010/main" val="166703550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274624" y="116632"/>
            <a:ext cx="3505288" cy="46166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sv-SE" sz="2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Organisation </a:t>
            </a:r>
          </a:p>
        </p:txBody>
      </p:sp>
      <p:sp>
        <p:nvSpPr>
          <p:cNvPr id="3" name="textruta 2"/>
          <p:cNvSpPr txBox="1"/>
          <p:nvPr/>
        </p:nvSpPr>
        <p:spPr>
          <a:xfrm>
            <a:off x="327016" y="616674"/>
            <a:ext cx="8064896" cy="369332"/>
          </a:xfrm>
          <a:prstGeom prst="rect">
            <a:avLst/>
          </a:prstGeom>
          <a:solidFill>
            <a:schemeClr val="accent2">
              <a:lumMod val="75000"/>
            </a:schemeClr>
          </a:solidFill>
          <a:effectLst>
            <a:outerShdw blurRad="50800" dist="38100" dir="16200000" rotWithShape="0">
              <a:prstClr val="black">
                <a:alpha val="40000"/>
              </a:prstClr>
            </a:outerShdw>
          </a:effectLst>
        </p:spPr>
        <p:txBody>
          <a:bodyPr wrap="square" rtlCol="0">
            <a:spAutoFit/>
          </a:bodyPr>
          <a:lstStyle/>
          <a:p>
            <a:r>
              <a:rPr lang="sv-SE" dirty="0">
                <a:solidFill>
                  <a:prstClr val="white"/>
                </a:solidFill>
              </a:rPr>
              <a:t>Hur vi integrerar filosofi och organisation</a:t>
            </a:r>
          </a:p>
        </p:txBody>
      </p:sp>
      <p:sp>
        <p:nvSpPr>
          <p:cNvPr id="4" name="Rektangel 3"/>
          <p:cNvSpPr/>
          <p:nvPr/>
        </p:nvSpPr>
        <p:spPr>
          <a:xfrm>
            <a:off x="327016" y="1020326"/>
            <a:ext cx="8064896" cy="5755422"/>
          </a:xfrm>
          <a:prstGeom prst="rect">
            <a:avLst/>
          </a:prstGeom>
        </p:spPr>
        <p:txBody>
          <a:bodyPr wrap="square">
            <a:spAutoFit/>
          </a:bodyPr>
          <a:lstStyle/>
          <a:p>
            <a:r>
              <a:rPr lang="sv-SE" sz="1600" b="1" dirty="0">
                <a:solidFill>
                  <a:prstClr val="black"/>
                </a:solidFill>
              </a:rPr>
              <a:t>Förberedelser </a:t>
            </a:r>
            <a:r>
              <a:rPr lang="sv-SE" sz="1600" dirty="0">
                <a:solidFill>
                  <a:prstClr val="black"/>
                </a:solidFill>
              </a:rPr>
              <a:t>är a och o för tränarna och att ha en träningsplanering för hela året, månaden och dagen är viktigt oavsett om tränaren är erfaren eller inte. Detta för att spelarna skall känna en trygghet och en förståelse för vad som krävs och vad vi vill med träningen samt att träningen skall flyta på utan för mycket avbrott</a:t>
            </a:r>
          </a:p>
          <a:p>
            <a:r>
              <a:rPr lang="sv-SE" sz="1600" b="1" dirty="0">
                <a:solidFill>
                  <a:prstClr val="black"/>
                </a:solidFill>
              </a:rPr>
              <a:t>Planera </a:t>
            </a:r>
            <a:r>
              <a:rPr lang="sv-SE" sz="1600" dirty="0">
                <a:solidFill>
                  <a:prstClr val="black"/>
                </a:solidFill>
              </a:rPr>
              <a:t>noggrant tid för uppvärmning, starter, passningsövning/avslutsövning och spel så att vi spelar minst 1/3 av träningen och hellre mer än mindre spel. Spela mer i de yngre åldrarna</a:t>
            </a:r>
          </a:p>
          <a:p>
            <a:r>
              <a:rPr lang="sv-SE" sz="1600" b="1" dirty="0">
                <a:solidFill>
                  <a:prstClr val="black"/>
                </a:solidFill>
              </a:rPr>
              <a:t>Teman </a:t>
            </a:r>
            <a:r>
              <a:rPr lang="sv-SE" sz="1600" dirty="0">
                <a:solidFill>
                  <a:prstClr val="black"/>
                </a:solidFill>
              </a:rPr>
              <a:t>och genomtänkta instruktionspunkter för varje träning skall vara väl förberett och genomtänkt. Som tränare är det viktigt att gå igenom träningen med assisterande och spelare innan träningen. Med tränare innan träningen och med spelarna när samlingen innan träningen sker. </a:t>
            </a:r>
          </a:p>
          <a:p>
            <a:r>
              <a:rPr lang="sv-SE" sz="1600" b="1" dirty="0">
                <a:solidFill>
                  <a:prstClr val="black"/>
                </a:solidFill>
              </a:rPr>
              <a:t>Materieal </a:t>
            </a:r>
            <a:r>
              <a:rPr lang="sv-SE" sz="1600" dirty="0">
                <a:solidFill>
                  <a:prstClr val="black"/>
                </a:solidFill>
              </a:rPr>
              <a:t>skall vara ute i god tid innan träningen och om möjligt skall övningarna dukas upp innan så att träningen kan flyta på utan längre förflyttningar och avbrott. Är planen upptagen kan en enkel uppvärmning genomföras så att ev. assisterande kan kona upp och förbereda resterande del av träningen. </a:t>
            </a:r>
          </a:p>
          <a:p>
            <a:r>
              <a:rPr lang="sv-SE" sz="1600" b="1" dirty="0">
                <a:solidFill>
                  <a:prstClr val="black"/>
                </a:solidFill>
              </a:rPr>
              <a:t>Placeeringen </a:t>
            </a:r>
            <a:r>
              <a:rPr lang="sv-SE" sz="1600" dirty="0">
                <a:solidFill>
                  <a:prstClr val="black"/>
                </a:solidFill>
              </a:rPr>
              <a:t>för tränaren bör vara så att man kan överblicka hela det aktuella övningsfältet samtidigt som man skall kunna se detaljer i övningen</a:t>
            </a:r>
          </a:p>
          <a:p>
            <a:r>
              <a:rPr lang="sv-SE" sz="1600" b="1" dirty="0">
                <a:solidFill>
                  <a:prstClr val="black"/>
                </a:solidFill>
              </a:rPr>
              <a:t>Flexibilitet </a:t>
            </a:r>
            <a:r>
              <a:rPr lang="sv-SE" sz="1600" dirty="0">
                <a:solidFill>
                  <a:prstClr val="black"/>
                </a:solidFill>
              </a:rPr>
              <a:t>ibland kanske inte en övning funkar eller spelare tvingas kliva av vilket gör att man måste förändra en övning. En övning kanske heller inte funkar vilket då kan vara bättre att bryta och göra något annat </a:t>
            </a:r>
          </a:p>
          <a:p>
            <a:r>
              <a:rPr lang="sv-SE" sz="1600" b="1" dirty="0">
                <a:solidFill>
                  <a:prstClr val="black"/>
                </a:solidFill>
              </a:rPr>
              <a:t>Efter träningen </a:t>
            </a:r>
            <a:r>
              <a:rPr lang="sv-SE" sz="1600" dirty="0">
                <a:solidFill>
                  <a:prstClr val="black"/>
                </a:solidFill>
              </a:rPr>
              <a:t>skall vi samla truppen för ev. feedback och feedforward, tänk på att ställa frågor till gruppen och försök hitta positiva delar i träningen</a:t>
            </a:r>
          </a:p>
          <a:p>
            <a:r>
              <a:rPr lang="sv-SE" sz="1600" b="1" dirty="0">
                <a:solidFill>
                  <a:prstClr val="black"/>
                </a:solidFill>
              </a:rPr>
              <a:t>Utvärdera </a:t>
            </a:r>
            <a:r>
              <a:rPr lang="sv-SE" sz="1600" dirty="0">
                <a:solidFill>
                  <a:prstClr val="black"/>
                </a:solidFill>
              </a:rPr>
              <a:t>den egna träningen och gå igenom vad som funkat bra och vad som ev. inte funkat så bra. Involvera assisterande i utvärderingen både för träningen och din egen insatts</a:t>
            </a:r>
            <a:endParaRPr lang="sv-SE" sz="1600" b="1" dirty="0">
              <a:solidFill>
                <a:prstClr val="black"/>
              </a:solidFill>
            </a:endParaRPr>
          </a:p>
        </p:txBody>
      </p:sp>
    </p:spTree>
    <p:extLst>
      <p:ext uri="{BB962C8B-B14F-4D97-AF65-F5344CB8AC3E}">
        <p14:creationId xmlns:p14="http://schemas.microsoft.com/office/powerpoint/2010/main" val="207629365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 1"/>
          <p:cNvSpPr/>
          <p:nvPr/>
        </p:nvSpPr>
        <p:spPr>
          <a:xfrm>
            <a:off x="2771800" y="772712"/>
            <a:ext cx="3456384" cy="2448272"/>
          </a:xfrm>
          <a:prstGeom prst="ellipse">
            <a:avLst/>
          </a:prstGeom>
          <a:solidFill>
            <a:schemeClr val="accent2">
              <a:lumMod val="75000"/>
            </a:schemeClr>
          </a:solidFill>
          <a:effectLst>
            <a:glow rad="228600">
              <a:schemeClr val="accent2">
                <a:lumMod val="75000"/>
                <a:alpha val="40000"/>
              </a:schemeClr>
            </a:glow>
            <a:softEdge rad="31750"/>
          </a:effectLst>
          <a:scene3d>
            <a:camera prst="perspectiveBelow"/>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black"/>
              </a:solidFill>
            </a:endParaRPr>
          </a:p>
        </p:txBody>
      </p:sp>
      <p:sp>
        <p:nvSpPr>
          <p:cNvPr id="3" name="textruta 2"/>
          <p:cNvSpPr txBox="1"/>
          <p:nvPr/>
        </p:nvSpPr>
        <p:spPr>
          <a:xfrm>
            <a:off x="3703344" y="1700808"/>
            <a:ext cx="1728192" cy="369332"/>
          </a:xfrm>
          <a:prstGeom prst="rect">
            <a:avLst/>
          </a:prstGeom>
          <a:noFill/>
        </p:spPr>
        <p:txBody>
          <a:bodyPr wrap="square" rtlCol="0">
            <a:spAutoFit/>
          </a:bodyPr>
          <a:lstStyle/>
          <a:p>
            <a:r>
              <a:rPr lang="sv-SE" dirty="0">
                <a:solidFill>
                  <a:prstClr val="white"/>
                </a:solidFill>
              </a:rPr>
              <a:t>Spelarutveckling</a:t>
            </a:r>
          </a:p>
        </p:txBody>
      </p:sp>
      <p:sp>
        <p:nvSpPr>
          <p:cNvPr id="4" name="Ellips 3"/>
          <p:cNvSpPr/>
          <p:nvPr/>
        </p:nvSpPr>
        <p:spPr>
          <a:xfrm>
            <a:off x="3703344" y="404664"/>
            <a:ext cx="1588736"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5" name="Ellips 4"/>
          <p:cNvSpPr/>
          <p:nvPr/>
        </p:nvSpPr>
        <p:spPr>
          <a:xfrm>
            <a:off x="3773072" y="2780928"/>
            <a:ext cx="1588736"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6" name="Ellips 5"/>
          <p:cNvSpPr/>
          <p:nvPr/>
        </p:nvSpPr>
        <p:spPr>
          <a:xfrm>
            <a:off x="2116520" y="1525434"/>
            <a:ext cx="1588736"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7" name="Ellips 6"/>
          <p:cNvSpPr/>
          <p:nvPr/>
        </p:nvSpPr>
        <p:spPr>
          <a:xfrm>
            <a:off x="5465032" y="1525434"/>
            <a:ext cx="1588736"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8" name="textruta 7"/>
          <p:cNvSpPr txBox="1"/>
          <p:nvPr/>
        </p:nvSpPr>
        <p:spPr>
          <a:xfrm>
            <a:off x="3991376" y="620687"/>
            <a:ext cx="1152128" cy="276999"/>
          </a:xfrm>
          <a:prstGeom prst="rect">
            <a:avLst/>
          </a:prstGeom>
          <a:noFill/>
        </p:spPr>
        <p:txBody>
          <a:bodyPr wrap="square" rtlCol="0">
            <a:spAutoFit/>
          </a:bodyPr>
          <a:lstStyle/>
          <a:p>
            <a:r>
              <a:rPr lang="sv-SE" sz="1200" dirty="0">
                <a:solidFill>
                  <a:prstClr val="white"/>
                </a:solidFill>
              </a:rPr>
              <a:t>Spelförståelse</a:t>
            </a:r>
          </a:p>
        </p:txBody>
      </p:sp>
      <p:sp>
        <p:nvSpPr>
          <p:cNvPr id="9" name="textruta 8"/>
          <p:cNvSpPr txBox="1"/>
          <p:nvPr/>
        </p:nvSpPr>
        <p:spPr>
          <a:xfrm>
            <a:off x="4169116" y="3002468"/>
            <a:ext cx="796648" cy="276999"/>
          </a:xfrm>
          <a:prstGeom prst="rect">
            <a:avLst/>
          </a:prstGeom>
          <a:noFill/>
        </p:spPr>
        <p:txBody>
          <a:bodyPr wrap="square" rtlCol="0">
            <a:spAutoFit/>
          </a:bodyPr>
          <a:lstStyle/>
          <a:p>
            <a:r>
              <a:rPr lang="sv-SE" sz="1200" dirty="0">
                <a:solidFill>
                  <a:prstClr val="white"/>
                </a:solidFill>
              </a:rPr>
              <a:t>Intensitet</a:t>
            </a:r>
          </a:p>
        </p:txBody>
      </p:sp>
      <p:sp>
        <p:nvSpPr>
          <p:cNvPr id="10" name="textruta 9"/>
          <p:cNvSpPr txBox="1"/>
          <p:nvPr/>
        </p:nvSpPr>
        <p:spPr>
          <a:xfrm>
            <a:off x="2298820" y="1748783"/>
            <a:ext cx="1224136" cy="276999"/>
          </a:xfrm>
          <a:prstGeom prst="rect">
            <a:avLst/>
          </a:prstGeom>
          <a:noFill/>
        </p:spPr>
        <p:txBody>
          <a:bodyPr wrap="square" rtlCol="0">
            <a:spAutoFit/>
          </a:bodyPr>
          <a:lstStyle/>
          <a:p>
            <a:r>
              <a:rPr lang="sv-SE" sz="1200" dirty="0">
                <a:solidFill>
                  <a:prstClr val="white"/>
                </a:solidFill>
              </a:rPr>
              <a:t>Tävlingsinriktat</a:t>
            </a:r>
          </a:p>
        </p:txBody>
      </p:sp>
      <p:sp>
        <p:nvSpPr>
          <p:cNvPr id="11" name="textruta 10"/>
          <p:cNvSpPr txBox="1"/>
          <p:nvPr/>
        </p:nvSpPr>
        <p:spPr>
          <a:xfrm>
            <a:off x="5916108" y="1746974"/>
            <a:ext cx="686584" cy="276999"/>
          </a:xfrm>
          <a:prstGeom prst="rect">
            <a:avLst/>
          </a:prstGeom>
          <a:noFill/>
        </p:spPr>
        <p:txBody>
          <a:bodyPr wrap="square" rtlCol="0">
            <a:spAutoFit/>
          </a:bodyPr>
          <a:lstStyle/>
          <a:p>
            <a:r>
              <a:rPr lang="sv-SE" sz="1200" dirty="0">
                <a:solidFill>
                  <a:prstClr val="white"/>
                </a:solidFill>
              </a:rPr>
              <a:t>Kvalité</a:t>
            </a:r>
          </a:p>
        </p:txBody>
      </p:sp>
      <p:sp>
        <p:nvSpPr>
          <p:cNvPr id="12" name="textruta 11"/>
          <p:cNvSpPr txBox="1"/>
          <p:nvPr/>
        </p:nvSpPr>
        <p:spPr>
          <a:xfrm>
            <a:off x="827584" y="3645024"/>
            <a:ext cx="7704856" cy="646331"/>
          </a:xfrm>
          <a:prstGeom prst="rect">
            <a:avLst/>
          </a:prstGeom>
          <a:noFill/>
        </p:spPr>
        <p:txBody>
          <a:bodyPr wrap="square" rtlCol="0">
            <a:spAutoFit/>
          </a:bodyPr>
          <a:lstStyle/>
          <a:p>
            <a:r>
              <a:rPr lang="sv-SE" dirty="0">
                <a:solidFill>
                  <a:prstClr val="black"/>
                </a:solidFill>
              </a:rPr>
              <a:t>Dessa är våra fyra nyckelord för att utveckla framtida fotbollsspelare och vi ser dom som mycket viktiga för att skapa en god miljö för spelarna att utvecklas i</a:t>
            </a:r>
          </a:p>
        </p:txBody>
      </p:sp>
      <p:sp>
        <p:nvSpPr>
          <p:cNvPr id="13" name="textruta 12"/>
          <p:cNvSpPr txBox="1"/>
          <p:nvPr/>
        </p:nvSpPr>
        <p:spPr>
          <a:xfrm>
            <a:off x="611560" y="4365104"/>
            <a:ext cx="1872208" cy="2146742"/>
          </a:xfrm>
          <a:prstGeom prst="rect">
            <a:avLst/>
          </a:prstGeom>
          <a:noFill/>
        </p:spPr>
        <p:txBody>
          <a:bodyPr wrap="square" rtlCol="0">
            <a:spAutoFit/>
          </a:bodyPr>
          <a:lstStyle/>
          <a:p>
            <a:r>
              <a:rPr lang="sv-SE" b="1" dirty="0">
                <a:solidFill>
                  <a:prstClr val="black"/>
                </a:solidFill>
              </a:rPr>
              <a:t>Spelförståelse</a:t>
            </a:r>
          </a:p>
          <a:p>
            <a:r>
              <a:rPr lang="sv-SE" sz="1050" dirty="0">
                <a:solidFill>
                  <a:prstClr val="black"/>
                </a:solidFill>
              </a:rPr>
              <a:t>I matcher och i spel förändras allt fort och har sällan ett givet mönster vilket kräver  en snabb uppfattning av spelet och att spelarna lär sig scanna av sin omgivning så att de vet vad de skall göra innan det behöver göras. Perceptions träning och mycket spelövningar med ledare som instruerar är nyckelfaktorer </a:t>
            </a:r>
          </a:p>
        </p:txBody>
      </p:sp>
      <p:sp>
        <p:nvSpPr>
          <p:cNvPr id="14" name="textruta 13"/>
          <p:cNvSpPr txBox="1"/>
          <p:nvPr/>
        </p:nvSpPr>
        <p:spPr>
          <a:xfrm>
            <a:off x="2836968" y="4365088"/>
            <a:ext cx="1872208" cy="2308324"/>
          </a:xfrm>
          <a:prstGeom prst="rect">
            <a:avLst/>
          </a:prstGeom>
          <a:noFill/>
        </p:spPr>
        <p:txBody>
          <a:bodyPr wrap="square" rtlCol="0">
            <a:spAutoFit/>
          </a:bodyPr>
          <a:lstStyle/>
          <a:p>
            <a:r>
              <a:rPr lang="sv-SE" b="1" dirty="0">
                <a:solidFill>
                  <a:prstClr val="black"/>
                </a:solidFill>
              </a:rPr>
              <a:t>tävlingsinriktat</a:t>
            </a:r>
          </a:p>
          <a:p>
            <a:r>
              <a:rPr lang="sv-SE" sz="1050" dirty="0">
                <a:solidFill>
                  <a:prstClr val="black"/>
                </a:solidFill>
              </a:rPr>
              <a:t>Fotboll handlar om att ha roligt men också om att vinna och för att göra det naturligt och i rätt mognadsgrad så skapar vi en tävlingsinriktad miljö där vinnarna premieras på ett positivt sätt. Vi vill skapa en miljö där det är naturligt att vilja vinna. Det är inte det samma som att ledare står och skriker på träningar och match utan en skapad vinnarmiljö</a:t>
            </a:r>
          </a:p>
        </p:txBody>
      </p:sp>
      <p:sp>
        <p:nvSpPr>
          <p:cNvPr id="15" name="textruta 14"/>
          <p:cNvSpPr txBox="1"/>
          <p:nvPr/>
        </p:nvSpPr>
        <p:spPr>
          <a:xfrm>
            <a:off x="4965764" y="4365088"/>
            <a:ext cx="1872208" cy="2308324"/>
          </a:xfrm>
          <a:prstGeom prst="rect">
            <a:avLst/>
          </a:prstGeom>
          <a:noFill/>
        </p:spPr>
        <p:txBody>
          <a:bodyPr wrap="square" rtlCol="0">
            <a:spAutoFit/>
          </a:bodyPr>
          <a:lstStyle/>
          <a:p>
            <a:r>
              <a:rPr lang="sv-SE" b="1" dirty="0">
                <a:solidFill>
                  <a:prstClr val="black"/>
                </a:solidFill>
              </a:rPr>
              <a:t>intensitet</a:t>
            </a:r>
          </a:p>
          <a:p>
            <a:r>
              <a:rPr lang="sv-SE" sz="1050" dirty="0">
                <a:solidFill>
                  <a:prstClr val="black"/>
                </a:solidFill>
              </a:rPr>
              <a:t>Dagens fotboll spelas med en hög intensitet och det är viktigt att vi tidigt sätter nivån för en hög intensitet. Det görs genom att ha rätt mått, kortare intervaller och ev. med jokrar. Detta utvecklar också de snabba muskelfibrerna och gör spelarna snabbare fysiologiskt men också i tanke då snabba beslut måste tas i en högintensiv övning</a:t>
            </a:r>
          </a:p>
        </p:txBody>
      </p:sp>
      <p:sp>
        <p:nvSpPr>
          <p:cNvPr id="16" name="textruta 15"/>
          <p:cNvSpPr txBox="1"/>
          <p:nvPr/>
        </p:nvSpPr>
        <p:spPr>
          <a:xfrm>
            <a:off x="6842572" y="4365104"/>
            <a:ext cx="1872208" cy="1985159"/>
          </a:xfrm>
          <a:prstGeom prst="rect">
            <a:avLst/>
          </a:prstGeom>
          <a:noFill/>
        </p:spPr>
        <p:txBody>
          <a:bodyPr wrap="square" rtlCol="0">
            <a:spAutoFit/>
          </a:bodyPr>
          <a:lstStyle/>
          <a:p>
            <a:r>
              <a:rPr lang="sv-SE" b="1" dirty="0">
                <a:solidFill>
                  <a:prstClr val="black"/>
                </a:solidFill>
              </a:rPr>
              <a:t>Kvalité</a:t>
            </a:r>
          </a:p>
          <a:p>
            <a:r>
              <a:rPr lang="sv-SE" sz="1050" dirty="0">
                <a:solidFill>
                  <a:prstClr val="black"/>
                </a:solidFill>
              </a:rPr>
              <a:t>Det vi gör, gör vi med kvalité och vi får spelarna att korrigera sina misstag med instruktioner och med hjälp av regler. Slås en passning fel i en övning börjar vi om tills det görs rätt. Vi som ledare sätter nivån för kvaliteten i allt från passningar, mottag, medtag, rörelse och inställning  </a:t>
            </a:r>
          </a:p>
        </p:txBody>
      </p:sp>
    </p:spTree>
    <p:extLst>
      <p:ext uri="{BB962C8B-B14F-4D97-AF65-F5344CB8AC3E}">
        <p14:creationId xmlns:p14="http://schemas.microsoft.com/office/powerpoint/2010/main" val="35213567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107504" y="188640"/>
            <a:ext cx="3312368" cy="46166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sv-SE" sz="2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Taktisk terminologi </a:t>
            </a:r>
          </a:p>
        </p:txBody>
      </p:sp>
      <p:sp>
        <p:nvSpPr>
          <p:cNvPr id="3" name="textruta 2"/>
          <p:cNvSpPr txBox="1"/>
          <p:nvPr/>
        </p:nvSpPr>
        <p:spPr>
          <a:xfrm>
            <a:off x="250416" y="652046"/>
            <a:ext cx="3312368" cy="369332"/>
          </a:xfrm>
          <a:prstGeom prst="rect">
            <a:avLst/>
          </a:prstGeom>
          <a:noFill/>
        </p:spPr>
        <p:txBody>
          <a:bodyPr wrap="square" rtlCol="0">
            <a:spAutoFit/>
          </a:bodyPr>
          <a:lstStyle/>
          <a:p>
            <a:r>
              <a:rPr lang="sv-SE" dirty="0">
                <a:solidFill>
                  <a:prstClr val="black"/>
                </a:solidFill>
              </a:rPr>
              <a:t>Anfallsspel</a:t>
            </a:r>
          </a:p>
        </p:txBody>
      </p:sp>
      <p:pic>
        <p:nvPicPr>
          <p:cNvPr id="6" name="Bildobjekt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360" y="1654363"/>
            <a:ext cx="5962650" cy="3724275"/>
          </a:xfrm>
          <a:prstGeom prst="rect">
            <a:avLst/>
          </a:prstGeom>
        </p:spPr>
      </p:pic>
      <p:sp>
        <p:nvSpPr>
          <p:cNvPr id="7" name="textruta 6"/>
          <p:cNvSpPr txBox="1"/>
          <p:nvPr/>
        </p:nvSpPr>
        <p:spPr>
          <a:xfrm>
            <a:off x="249360" y="1157504"/>
            <a:ext cx="6050832" cy="523220"/>
          </a:xfrm>
          <a:prstGeom prst="rect">
            <a:avLst/>
          </a:prstGeom>
          <a:noFill/>
        </p:spPr>
        <p:txBody>
          <a:bodyPr wrap="square" rtlCol="0">
            <a:spAutoFit/>
          </a:bodyPr>
          <a:lstStyle/>
          <a:p>
            <a:r>
              <a:rPr lang="sv-SE" sz="1400" dirty="0">
                <a:solidFill>
                  <a:prstClr val="black"/>
                </a:solidFill>
              </a:rPr>
              <a:t>a</a:t>
            </a:r>
            <a:r>
              <a:rPr lang="sv-SE" sz="1400" b="1" dirty="0">
                <a:solidFill>
                  <a:prstClr val="black"/>
                </a:solidFill>
              </a:rPr>
              <a:t>) Spelbarhet </a:t>
            </a:r>
            <a:r>
              <a:rPr lang="sv-SE" sz="1400" dirty="0">
                <a:solidFill>
                  <a:prstClr val="black"/>
                </a:solidFill>
              </a:rPr>
              <a:t>för laget eller den individuella spelaren för att få fördelar gentemot försvarande lag </a:t>
            </a:r>
          </a:p>
        </p:txBody>
      </p:sp>
      <p:sp>
        <p:nvSpPr>
          <p:cNvPr id="8" name="Likbent triangel 7"/>
          <p:cNvSpPr/>
          <p:nvPr/>
        </p:nvSpPr>
        <p:spPr>
          <a:xfrm>
            <a:off x="1335112" y="2355013"/>
            <a:ext cx="144016" cy="9233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9" name="Likbent triangel 8"/>
          <p:cNvSpPr/>
          <p:nvPr/>
        </p:nvSpPr>
        <p:spPr>
          <a:xfrm>
            <a:off x="2284493" y="3297425"/>
            <a:ext cx="144016" cy="9233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0" name="Likbent triangel 9"/>
          <p:cNvSpPr/>
          <p:nvPr/>
        </p:nvSpPr>
        <p:spPr>
          <a:xfrm>
            <a:off x="1348475" y="3284984"/>
            <a:ext cx="144016" cy="9233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1" name="Likbent triangel 10"/>
          <p:cNvSpPr/>
          <p:nvPr/>
        </p:nvSpPr>
        <p:spPr>
          <a:xfrm>
            <a:off x="2249880" y="2358200"/>
            <a:ext cx="144016" cy="9233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2" name="4-udd 11"/>
          <p:cNvSpPr/>
          <p:nvPr/>
        </p:nvSpPr>
        <p:spPr>
          <a:xfrm>
            <a:off x="1816590" y="2362792"/>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3" name="4-udd 12"/>
          <p:cNvSpPr/>
          <p:nvPr/>
        </p:nvSpPr>
        <p:spPr>
          <a:xfrm>
            <a:off x="1816590" y="3271583"/>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5" name="4-udd 14"/>
          <p:cNvSpPr/>
          <p:nvPr/>
        </p:nvSpPr>
        <p:spPr>
          <a:xfrm>
            <a:off x="1375478" y="2768008"/>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6" name="Eller 15"/>
          <p:cNvSpPr/>
          <p:nvPr/>
        </p:nvSpPr>
        <p:spPr>
          <a:xfrm>
            <a:off x="2295437" y="2719600"/>
            <a:ext cx="81009" cy="158485"/>
          </a:xfrm>
          <a:prstGeom prst="flowChartOr">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black">
                  <a:lumMod val="85000"/>
                  <a:lumOff val="15000"/>
                </a:prstClr>
              </a:solidFill>
            </a:endParaRPr>
          </a:p>
        </p:txBody>
      </p:sp>
      <p:sp>
        <p:nvSpPr>
          <p:cNvPr id="17" name="Ellips 16"/>
          <p:cNvSpPr/>
          <p:nvPr/>
        </p:nvSpPr>
        <p:spPr>
          <a:xfrm>
            <a:off x="1829627" y="2825889"/>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cxnSp>
        <p:nvCxnSpPr>
          <p:cNvPr id="21" name="Rak pil 20"/>
          <p:cNvCxnSpPr/>
          <p:nvPr/>
        </p:nvCxnSpPr>
        <p:spPr>
          <a:xfrm flipV="1">
            <a:off x="1874632" y="3291131"/>
            <a:ext cx="204091" cy="24116"/>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2" name="Rak pil 21"/>
          <p:cNvCxnSpPr/>
          <p:nvPr/>
        </p:nvCxnSpPr>
        <p:spPr>
          <a:xfrm>
            <a:off x="1922081" y="2450533"/>
            <a:ext cx="201647" cy="56275"/>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5" name="Rak pil 24"/>
          <p:cNvCxnSpPr/>
          <p:nvPr/>
        </p:nvCxnSpPr>
        <p:spPr>
          <a:xfrm>
            <a:off x="1418592" y="2950866"/>
            <a:ext cx="46896" cy="19811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7" name="Rak pil 26"/>
          <p:cNvCxnSpPr/>
          <p:nvPr/>
        </p:nvCxnSpPr>
        <p:spPr>
          <a:xfrm flipV="1">
            <a:off x="1442040" y="2619454"/>
            <a:ext cx="50451" cy="140784"/>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0" name="textruta 29"/>
          <p:cNvSpPr txBox="1"/>
          <p:nvPr/>
        </p:nvSpPr>
        <p:spPr>
          <a:xfrm>
            <a:off x="250416" y="5383476"/>
            <a:ext cx="5962650" cy="738664"/>
          </a:xfrm>
          <a:prstGeom prst="rect">
            <a:avLst/>
          </a:prstGeom>
          <a:noFill/>
        </p:spPr>
        <p:txBody>
          <a:bodyPr wrap="square" rtlCol="0">
            <a:spAutoFit/>
          </a:bodyPr>
          <a:lstStyle/>
          <a:p>
            <a:r>
              <a:rPr lang="sv-SE" sz="1400" dirty="0">
                <a:solidFill>
                  <a:prstClr val="black"/>
                </a:solidFill>
              </a:rPr>
              <a:t>Spelare utan boll rör sig i förhållande till bollhållare så att man blir spelbar. Nyckelord är </a:t>
            </a:r>
            <a:r>
              <a:rPr lang="sv-SE" sz="1400" i="1" dirty="0">
                <a:solidFill>
                  <a:prstClr val="black"/>
                </a:solidFill>
              </a:rPr>
              <a:t>spelbarhet</a:t>
            </a:r>
            <a:r>
              <a:rPr lang="sv-SE" sz="1400" dirty="0">
                <a:solidFill>
                  <a:prstClr val="black"/>
                </a:solidFill>
              </a:rPr>
              <a:t> i hela kvadraten och så småningom i matchen, spelbar över hela planen vart bollen än är</a:t>
            </a:r>
          </a:p>
        </p:txBody>
      </p:sp>
      <p:sp>
        <p:nvSpPr>
          <p:cNvPr id="31" name="Likbent triangel 30"/>
          <p:cNvSpPr/>
          <p:nvPr/>
        </p:nvSpPr>
        <p:spPr>
          <a:xfrm>
            <a:off x="6516216" y="1680724"/>
            <a:ext cx="72008" cy="144016"/>
          </a:xfrm>
          <a:prstGeom prst="triangle">
            <a:avLst/>
          </a:prstGeom>
          <a:scene3d>
            <a:camera prst="orthographicFront">
              <a:rot lat="0" lon="0" rev="5400000"/>
            </a:camera>
            <a:lightRig rig="threePt" dir="t"/>
          </a:scene3d>
        </p:spPr>
        <p:style>
          <a:lnRef idx="1">
            <a:schemeClr val="accent2"/>
          </a:lnRef>
          <a:fillRef idx="3">
            <a:schemeClr val="accent2"/>
          </a:fillRef>
          <a:effectRef idx="2">
            <a:schemeClr val="accent2"/>
          </a:effectRef>
          <a:fontRef idx="minor">
            <a:schemeClr val="lt1"/>
          </a:fontRef>
        </p:style>
        <p:txBody>
          <a:bodyPr rtlCol="0" anchor="ctr"/>
          <a:lstStyle/>
          <a:p>
            <a:pPr algn="ctr"/>
            <a:endParaRPr lang="sv-SE" dirty="0">
              <a:solidFill>
                <a:prstClr val="white"/>
              </a:solidFill>
            </a:endParaRPr>
          </a:p>
        </p:txBody>
      </p:sp>
      <p:sp>
        <p:nvSpPr>
          <p:cNvPr id="32" name="textruta 31"/>
          <p:cNvSpPr txBox="1"/>
          <p:nvPr/>
        </p:nvSpPr>
        <p:spPr>
          <a:xfrm>
            <a:off x="6732240" y="1634369"/>
            <a:ext cx="2232248" cy="707886"/>
          </a:xfrm>
          <a:prstGeom prst="rect">
            <a:avLst/>
          </a:prstGeom>
          <a:noFill/>
        </p:spPr>
        <p:txBody>
          <a:bodyPr wrap="square" rtlCol="0">
            <a:spAutoFit/>
          </a:bodyPr>
          <a:lstStyle/>
          <a:p>
            <a:r>
              <a:rPr lang="sv-SE" sz="1000" dirty="0">
                <a:solidFill>
                  <a:prstClr val="black"/>
                </a:solidFill>
              </a:rPr>
              <a:t>Kvadrat med 4-1 där spelarna rör sig mot ytterområdena för att göra sig spelbara. En passning föranleds av nya rörelser</a:t>
            </a:r>
          </a:p>
        </p:txBody>
      </p:sp>
    </p:spTree>
    <p:extLst>
      <p:ext uri="{BB962C8B-B14F-4D97-AF65-F5344CB8AC3E}">
        <p14:creationId xmlns:p14="http://schemas.microsoft.com/office/powerpoint/2010/main" val="12243124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360" y="1124744"/>
            <a:ext cx="5962650" cy="3724275"/>
          </a:xfrm>
          <a:prstGeom prst="rect">
            <a:avLst/>
          </a:prstGeom>
        </p:spPr>
      </p:pic>
      <p:sp>
        <p:nvSpPr>
          <p:cNvPr id="3" name="4-udd 2"/>
          <p:cNvSpPr/>
          <p:nvPr/>
        </p:nvSpPr>
        <p:spPr>
          <a:xfrm>
            <a:off x="1437868" y="2420888"/>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4" name="4-udd 3"/>
          <p:cNvSpPr/>
          <p:nvPr/>
        </p:nvSpPr>
        <p:spPr>
          <a:xfrm>
            <a:off x="1330473" y="3429000"/>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5" name="4-udd 4"/>
          <p:cNvSpPr/>
          <p:nvPr/>
        </p:nvSpPr>
        <p:spPr>
          <a:xfrm>
            <a:off x="2051720" y="2838514"/>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6" name="4-udd 5"/>
          <p:cNvSpPr/>
          <p:nvPr/>
        </p:nvSpPr>
        <p:spPr>
          <a:xfrm>
            <a:off x="1527878" y="4235936"/>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7" name="Eller 6"/>
          <p:cNvSpPr/>
          <p:nvPr/>
        </p:nvSpPr>
        <p:spPr>
          <a:xfrm>
            <a:off x="1763688" y="1340768"/>
            <a:ext cx="81009" cy="158485"/>
          </a:xfrm>
          <a:prstGeom prst="flowChartOr">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black">
                  <a:lumMod val="85000"/>
                  <a:lumOff val="15000"/>
                </a:prstClr>
              </a:solidFill>
            </a:endParaRPr>
          </a:p>
        </p:txBody>
      </p:sp>
      <p:sp>
        <p:nvSpPr>
          <p:cNvPr id="8" name="Ellips 7"/>
          <p:cNvSpPr/>
          <p:nvPr/>
        </p:nvSpPr>
        <p:spPr>
          <a:xfrm>
            <a:off x="2339752" y="2838514"/>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9" name="Ellips 8"/>
          <p:cNvSpPr/>
          <p:nvPr/>
        </p:nvSpPr>
        <p:spPr>
          <a:xfrm>
            <a:off x="1516343" y="2751650"/>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0" name="Ellips 9"/>
          <p:cNvSpPr/>
          <p:nvPr/>
        </p:nvSpPr>
        <p:spPr>
          <a:xfrm>
            <a:off x="1482873" y="3140968"/>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1" name="Ellips 10"/>
          <p:cNvSpPr/>
          <p:nvPr/>
        </p:nvSpPr>
        <p:spPr>
          <a:xfrm>
            <a:off x="2150986" y="1334354"/>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cxnSp>
        <p:nvCxnSpPr>
          <p:cNvPr id="15" name="Rak pil 14"/>
          <p:cNvCxnSpPr/>
          <p:nvPr/>
        </p:nvCxnSpPr>
        <p:spPr>
          <a:xfrm flipH="1" flipV="1">
            <a:off x="1259632" y="1988840"/>
            <a:ext cx="178237" cy="432048"/>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8" name="Rak pil 17"/>
          <p:cNvCxnSpPr/>
          <p:nvPr/>
        </p:nvCxnSpPr>
        <p:spPr>
          <a:xfrm flipH="1">
            <a:off x="1348750" y="1478370"/>
            <a:ext cx="414938" cy="29444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ruta 19"/>
          <p:cNvSpPr txBox="1"/>
          <p:nvPr/>
        </p:nvSpPr>
        <p:spPr>
          <a:xfrm>
            <a:off x="249360" y="476672"/>
            <a:ext cx="5962650" cy="307777"/>
          </a:xfrm>
          <a:prstGeom prst="rect">
            <a:avLst/>
          </a:prstGeom>
          <a:noFill/>
        </p:spPr>
        <p:txBody>
          <a:bodyPr wrap="square" rtlCol="0">
            <a:spAutoFit/>
          </a:bodyPr>
          <a:lstStyle/>
          <a:p>
            <a:r>
              <a:rPr lang="sv-SE" sz="1400" dirty="0">
                <a:solidFill>
                  <a:prstClr val="black"/>
                </a:solidFill>
              </a:rPr>
              <a:t>b) </a:t>
            </a:r>
            <a:r>
              <a:rPr lang="sv-SE" sz="1400" b="1" dirty="0">
                <a:solidFill>
                  <a:prstClr val="black"/>
                </a:solidFill>
              </a:rPr>
              <a:t>Understöd </a:t>
            </a:r>
            <a:r>
              <a:rPr lang="sv-SE" sz="1400" dirty="0">
                <a:solidFill>
                  <a:prstClr val="black"/>
                </a:solidFill>
              </a:rPr>
              <a:t>där medspelare rör sig i vinkel för att kunna ta mot bollen</a:t>
            </a:r>
          </a:p>
        </p:txBody>
      </p:sp>
      <p:sp>
        <p:nvSpPr>
          <p:cNvPr id="21" name="Likbent triangel 20"/>
          <p:cNvSpPr/>
          <p:nvPr/>
        </p:nvSpPr>
        <p:spPr>
          <a:xfrm>
            <a:off x="6493900" y="1124744"/>
            <a:ext cx="72008" cy="144016"/>
          </a:xfrm>
          <a:prstGeom prst="triangle">
            <a:avLst/>
          </a:prstGeom>
          <a:scene3d>
            <a:camera prst="orthographicFront">
              <a:rot lat="0" lon="0" rev="5400000"/>
            </a:camera>
            <a:lightRig rig="threePt" dir="t"/>
          </a:scene3d>
        </p:spPr>
        <p:style>
          <a:lnRef idx="1">
            <a:schemeClr val="accent2"/>
          </a:lnRef>
          <a:fillRef idx="3">
            <a:schemeClr val="accent2"/>
          </a:fillRef>
          <a:effectRef idx="2">
            <a:schemeClr val="accent2"/>
          </a:effectRef>
          <a:fontRef idx="minor">
            <a:schemeClr val="lt1"/>
          </a:fontRef>
        </p:style>
        <p:txBody>
          <a:bodyPr rtlCol="0" anchor="ctr"/>
          <a:lstStyle/>
          <a:p>
            <a:pPr algn="ctr"/>
            <a:endParaRPr lang="sv-SE" dirty="0">
              <a:solidFill>
                <a:prstClr val="white"/>
              </a:solidFill>
            </a:endParaRPr>
          </a:p>
        </p:txBody>
      </p:sp>
      <p:sp>
        <p:nvSpPr>
          <p:cNvPr id="22" name="textruta 21"/>
          <p:cNvSpPr txBox="1"/>
          <p:nvPr/>
        </p:nvSpPr>
        <p:spPr>
          <a:xfrm>
            <a:off x="6660232" y="1063769"/>
            <a:ext cx="2304256" cy="1323439"/>
          </a:xfrm>
          <a:prstGeom prst="rect">
            <a:avLst/>
          </a:prstGeom>
          <a:noFill/>
        </p:spPr>
        <p:txBody>
          <a:bodyPr wrap="square" rtlCol="0">
            <a:spAutoFit/>
          </a:bodyPr>
          <a:lstStyle/>
          <a:p>
            <a:r>
              <a:rPr lang="sv-SE" sz="1000" dirty="0">
                <a:solidFill>
                  <a:prstClr val="black"/>
                </a:solidFill>
              </a:rPr>
              <a:t>Bollhållare är pressad och motståndare har skurit av spelvägar. Mittback faller då ner, ger understöd och blir spelbar. Spelas bollen uppåt till exempelvis en forward kan en mittfältare ge understöd så att forwarden som har ryggen mot målet kan spela tillbaka bollen  till understödjande spelare</a:t>
            </a:r>
          </a:p>
        </p:txBody>
      </p:sp>
      <p:sp>
        <p:nvSpPr>
          <p:cNvPr id="24" name="textruta 23"/>
          <p:cNvSpPr txBox="1"/>
          <p:nvPr/>
        </p:nvSpPr>
        <p:spPr>
          <a:xfrm>
            <a:off x="249360" y="5085184"/>
            <a:ext cx="5762800" cy="523220"/>
          </a:xfrm>
          <a:prstGeom prst="rect">
            <a:avLst/>
          </a:prstGeom>
          <a:noFill/>
        </p:spPr>
        <p:txBody>
          <a:bodyPr wrap="square" rtlCol="0">
            <a:spAutoFit/>
          </a:bodyPr>
          <a:lstStyle/>
          <a:p>
            <a:r>
              <a:rPr lang="sv-SE" sz="1400" dirty="0">
                <a:solidFill>
                  <a:prstClr val="black"/>
                </a:solidFill>
              </a:rPr>
              <a:t>Nyckelord är </a:t>
            </a:r>
            <a:r>
              <a:rPr lang="sv-SE" sz="1400" i="1" dirty="0">
                <a:solidFill>
                  <a:prstClr val="black"/>
                </a:solidFill>
              </a:rPr>
              <a:t>tidig löpning in i vinkel </a:t>
            </a:r>
            <a:r>
              <a:rPr lang="sv-SE" sz="1400" dirty="0">
                <a:solidFill>
                  <a:prstClr val="black"/>
                </a:solidFill>
              </a:rPr>
              <a:t>för att behålla bollen inom laget och en bra defensiv position i offensiven. En bollhållare bör </a:t>
            </a:r>
            <a:r>
              <a:rPr lang="sv-SE" sz="1400" i="1" dirty="0">
                <a:solidFill>
                  <a:prstClr val="black"/>
                </a:solidFill>
              </a:rPr>
              <a:t>alltid ha understöd</a:t>
            </a:r>
          </a:p>
        </p:txBody>
      </p:sp>
    </p:spTree>
    <p:extLst>
      <p:ext uri="{BB962C8B-B14F-4D97-AF65-F5344CB8AC3E}">
        <p14:creationId xmlns:p14="http://schemas.microsoft.com/office/powerpoint/2010/main" val="3856127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360" y="1124743"/>
            <a:ext cx="5962650" cy="3724275"/>
          </a:xfrm>
          <a:prstGeom prst="rect">
            <a:avLst/>
          </a:prstGeom>
        </p:spPr>
      </p:pic>
      <p:sp>
        <p:nvSpPr>
          <p:cNvPr id="3" name="textruta 2"/>
          <p:cNvSpPr txBox="1"/>
          <p:nvPr/>
        </p:nvSpPr>
        <p:spPr>
          <a:xfrm>
            <a:off x="251832" y="504456"/>
            <a:ext cx="4682680" cy="307777"/>
          </a:xfrm>
          <a:prstGeom prst="rect">
            <a:avLst/>
          </a:prstGeom>
          <a:noFill/>
        </p:spPr>
        <p:txBody>
          <a:bodyPr wrap="square" rtlCol="0">
            <a:spAutoFit/>
          </a:bodyPr>
          <a:lstStyle/>
          <a:p>
            <a:r>
              <a:rPr lang="sv-SE" sz="1400" dirty="0">
                <a:solidFill>
                  <a:prstClr val="black"/>
                </a:solidFill>
              </a:rPr>
              <a:t>c)</a:t>
            </a:r>
            <a:r>
              <a:rPr lang="sv-SE" sz="1400" b="1" dirty="0">
                <a:solidFill>
                  <a:prstClr val="black"/>
                </a:solidFill>
              </a:rPr>
              <a:t> Spelavstånd </a:t>
            </a:r>
            <a:r>
              <a:rPr lang="sv-SE" sz="1400" dirty="0">
                <a:solidFill>
                  <a:prstClr val="black"/>
                </a:solidFill>
              </a:rPr>
              <a:t>i förhållande till bollhållare</a:t>
            </a:r>
          </a:p>
        </p:txBody>
      </p:sp>
      <p:sp>
        <p:nvSpPr>
          <p:cNvPr id="4" name="4-udd 3"/>
          <p:cNvSpPr/>
          <p:nvPr/>
        </p:nvSpPr>
        <p:spPr>
          <a:xfrm>
            <a:off x="1475656" y="1628800"/>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5" name="4-udd 4"/>
          <p:cNvSpPr/>
          <p:nvPr/>
        </p:nvSpPr>
        <p:spPr>
          <a:xfrm>
            <a:off x="1331640" y="2492896"/>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6" name="4-udd 5"/>
          <p:cNvSpPr/>
          <p:nvPr/>
        </p:nvSpPr>
        <p:spPr>
          <a:xfrm>
            <a:off x="1373298" y="3320540"/>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7" name="4-udd 6"/>
          <p:cNvSpPr/>
          <p:nvPr/>
        </p:nvSpPr>
        <p:spPr>
          <a:xfrm>
            <a:off x="1523410" y="4221088"/>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8" name="4-udd 7"/>
          <p:cNvSpPr/>
          <p:nvPr/>
        </p:nvSpPr>
        <p:spPr>
          <a:xfrm>
            <a:off x="3999017" y="2914873"/>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9" name="4-udd 8"/>
          <p:cNvSpPr/>
          <p:nvPr/>
        </p:nvSpPr>
        <p:spPr>
          <a:xfrm>
            <a:off x="3470674" y="4389170"/>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0" name="4-udd 9"/>
          <p:cNvSpPr/>
          <p:nvPr/>
        </p:nvSpPr>
        <p:spPr>
          <a:xfrm>
            <a:off x="3419872" y="1340768"/>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1" name="4-udd 10"/>
          <p:cNvSpPr/>
          <p:nvPr/>
        </p:nvSpPr>
        <p:spPr>
          <a:xfrm>
            <a:off x="2306063" y="3359280"/>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2" name="4-udd 11"/>
          <p:cNvSpPr/>
          <p:nvPr/>
        </p:nvSpPr>
        <p:spPr>
          <a:xfrm>
            <a:off x="2607888" y="2706330"/>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3" name="Eller 12"/>
          <p:cNvSpPr/>
          <p:nvPr/>
        </p:nvSpPr>
        <p:spPr>
          <a:xfrm>
            <a:off x="2042719" y="3011778"/>
            <a:ext cx="81009" cy="158485"/>
          </a:xfrm>
          <a:prstGeom prst="flowChartOr">
            <a:avLst/>
          </a:prstGeom>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black">
                  <a:lumMod val="85000"/>
                  <a:lumOff val="15000"/>
                </a:prstClr>
              </a:solidFill>
            </a:endParaRPr>
          </a:p>
        </p:txBody>
      </p:sp>
      <p:sp>
        <p:nvSpPr>
          <p:cNvPr id="15" name="Ellips 14"/>
          <p:cNvSpPr/>
          <p:nvPr/>
        </p:nvSpPr>
        <p:spPr>
          <a:xfrm>
            <a:off x="4067944" y="1556792"/>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6" name="Ellips 15"/>
          <p:cNvSpPr/>
          <p:nvPr/>
        </p:nvSpPr>
        <p:spPr>
          <a:xfrm>
            <a:off x="4164880" y="2514298"/>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7" name="Ellips 16"/>
          <p:cNvSpPr/>
          <p:nvPr/>
        </p:nvSpPr>
        <p:spPr>
          <a:xfrm>
            <a:off x="4119875" y="3389384"/>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8" name="Ellips 17"/>
          <p:cNvSpPr/>
          <p:nvPr/>
        </p:nvSpPr>
        <p:spPr>
          <a:xfrm>
            <a:off x="4029865" y="4139952"/>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19" name="Ellips 18"/>
          <p:cNvSpPr/>
          <p:nvPr/>
        </p:nvSpPr>
        <p:spPr>
          <a:xfrm>
            <a:off x="2487283" y="1484784"/>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0" name="Ellips 19"/>
          <p:cNvSpPr/>
          <p:nvPr/>
        </p:nvSpPr>
        <p:spPr>
          <a:xfrm>
            <a:off x="2517878" y="2564904"/>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1" name="Ellips 20"/>
          <p:cNvSpPr/>
          <p:nvPr/>
        </p:nvSpPr>
        <p:spPr>
          <a:xfrm>
            <a:off x="2396073" y="3176524"/>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2" name="Ellips 21"/>
          <p:cNvSpPr/>
          <p:nvPr/>
        </p:nvSpPr>
        <p:spPr>
          <a:xfrm>
            <a:off x="1482873" y="3140968"/>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3" name="Ellips 22"/>
          <p:cNvSpPr/>
          <p:nvPr/>
        </p:nvSpPr>
        <p:spPr>
          <a:xfrm>
            <a:off x="2716148" y="4365104"/>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4" name="Ellips 23"/>
          <p:cNvSpPr/>
          <p:nvPr/>
        </p:nvSpPr>
        <p:spPr>
          <a:xfrm>
            <a:off x="1555019" y="2636912"/>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5" name="4-udd 24"/>
          <p:cNvSpPr/>
          <p:nvPr/>
        </p:nvSpPr>
        <p:spPr>
          <a:xfrm>
            <a:off x="539552" y="2914873"/>
            <a:ext cx="90010" cy="144016"/>
          </a:xfrm>
          <a:prstGeom prst="star4">
            <a:avLst/>
          </a:prstGeom>
          <a:ln>
            <a:solidFill>
              <a:schemeClr val="tx1">
                <a:lumMod val="85000"/>
                <a:lumOff val="15000"/>
              </a:schemeClr>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6" name="Ellips 25"/>
          <p:cNvSpPr/>
          <p:nvPr/>
        </p:nvSpPr>
        <p:spPr>
          <a:xfrm>
            <a:off x="5796136" y="2922107"/>
            <a:ext cx="90010"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prstClr val="white"/>
              </a:solidFill>
            </a:endParaRPr>
          </a:p>
        </p:txBody>
      </p:sp>
      <p:sp>
        <p:nvSpPr>
          <p:cNvPr id="27" name="Frihandsfigur 26"/>
          <p:cNvSpPr/>
          <p:nvPr/>
        </p:nvSpPr>
        <p:spPr>
          <a:xfrm>
            <a:off x="2156514" y="3456432"/>
            <a:ext cx="239214" cy="448056"/>
          </a:xfrm>
          <a:custGeom>
            <a:avLst/>
            <a:gdLst>
              <a:gd name="connsiteX0" fmla="*/ 156918 w 239214"/>
              <a:gd name="connsiteY0" fmla="*/ 0 h 448056"/>
              <a:gd name="connsiteX1" fmla="*/ 1470 w 239214"/>
              <a:gd name="connsiteY1" fmla="*/ 91440 h 448056"/>
              <a:gd name="connsiteX2" fmla="*/ 239214 w 239214"/>
              <a:gd name="connsiteY2" fmla="*/ 448056 h 448056"/>
            </a:gdLst>
            <a:ahLst/>
            <a:cxnLst>
              <a:cxn ang="0">
                <a:pos x="connsiteX0" y="connsiteY0"/>
              </a:cxn>
              <a:cxn ang="0">
                <a:pos x="connsiteX1" y="connsiteY1"/>
              </a:cxn>
              <a:cxn ang="0">
                <a:pos x="connsiteX2" y="connsiteY2"/>
              </a:cxn>
            </a:cxnLst>
            <a:rect l="l" t="t" r="r" b="b"/>
            <a:pathLst>
              <a:path w="239214" h="448056">
                <a:moveTo>
                  <a:pt x="156918" y="0"/>
                </a:moveTo>
                <a:cubicBezTo>
                  <a:pt x="72336" y="8382"/>
                  <a:pt x="-12246" y="16764"/>
                  <a:pt x="1470" y="91440"/>
                </a:cubicBezTo>
                <a:cubicBezTo>
                  <a:pt x="15186" y="166116"/>
                  <a:pt x="127200" y="307086"/>
                  <a:pt x="239214" y="448056"/>
                </a:cubicBezTo>
              </a:path>
            </a:pathLst>
          </a:custGeom>
          <a:ln>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dirty="0">
              <a:solidFill>
                <a:prstClr val="black"/>
              </a:solidFill>
            </a:endParaRPr>
          </a:p>
        </p:txBody>
      </p:sp>
      <p:cxnSp>
        <p:nvCxnSpPr>
          <p:cNvPr id="29" name="Rak pil 28"/>
          <p:cNvCxnSpPr/>
          <p:nvPr/>
        </p:nvCxnSpPr>
        <p:spPr>
          <a:xfrm>
            <a:off x="2697898" y="2850346"/>
            <a:ext cx="145910" cy="136534"/>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1" name="textruta 30"/>
          <p:cNvSpPr txBox="1"/>
          <p:nvPr/>
        </p:nvSpPr>
        <p:spPr>
          <a:xfrm>
            <a:off x="249360" y="5229200"/>
            <a:ext cx="5330752" cy="738664"/>
          </a:xfrm>
          <a:prstGeom prst="rect">
            <a:avLst/>
          </a:prstGeom>
          <a:noFill/>
        </p:spPr>
        <p:txBody>
          <a:bodyPr wrap="square" rtlCol="0">
            <a:spAutoFit/>
          </a:bodyPr>
          <a:lstStyle/>
          <a:p>
            <a:r>
              <a:rPr lang="sv-SE" sz="1400" dirty="0">
                <a:solidFill>
                  <a:prstClr val="black"/>
                </a:solidFill>
              </a:rPr>
              <a:t>Nyckelord är att skapa ett avstånd till bollhållare för att göra det </a:t>
            </a:r>
            <a:r>
              <a:rPr lang="sv-SE" sz="1400" i="1" dirty="0">
                <a:solidFill>
                  <a:prstClr val="black"/>
                </a:solidFill>
              </a:rPr>
              <a:t>svårt för motståndarna</a:t>
            </a:r>
            <a:r>
              <a:rPr lang="sv-SE" sz="1400" dirty="0">
                <a:solidFill>
                  <a:prstClr val="black"/>
                </a:solidFill>
              </a:rPr>
              <a:t>, </a:t>
            </a:r>
            <a:r>
              <a:rPr lang="sv-SE" sz="1400" i="1" dirty="0">
                <a:solidFill>
                  <a:prstClr val="black"/>
                </a:solidFill>
              </a:rPr>
              <a:t>rörelsen</a:t>
            </a:r>
            <a:r>
              <a:rPr lang="sv-SE" sz="1400" dirty="0">
                <a:solidFill>
                  <a:prstClr val="black"/>
                </a:solidFill>
              </a:rPr>
              <a:t> för att skapa bra spelavstånd bör vara in i </a:t>
            </a:r>
            <a:r>
              <a:rPr lang="sv-SE" sz="1400" i="1" dirty="0">
                <a:solidFill>
                  <a:prstClr val="black"/>
                </a:solidFill>
              </a:rPr>
              <a:t>lediga ytor</a:t>
            </a:r>
          </a:p>
        </p:txBody>
      </p:sp>
      <p:sp>
        <p:nvSpPr>
          <p:cNvPr id="30" name="Likbent triangel 29"/>
          <p:cNvSpPr/>
          <p:nvPr/>
        </p:nvSpPr>
        <p:spPr>
          <a:xfrm>
            <a:off x="6493900" y="1124744"/>
            <a:ext cx="72008" cy="144016"/>
          </a:xfrm>
          <a:prstGeom prst="triangle">
            <a:avLst/>
          </a:prstGeom>
          <a:scene3d>
            <a:camera prst="orthographicFront">
              <a:rot lat="0" lon="0" rev="5400000"/>
            </a:camera>
            <a:lightRig rig="threePt" dir="t"/>
          </a:scene3d>
        </p:spPr>
        <p:style>
          <a:lnRef idx="1">
            <a:schemeClr val="accent2"/>
          </a:lnRef>
          <a:fillRef idx="3">
            <a:schemeClr val="accent2"/>
          </a:fillRef>
          <a:effectRef idx="2">
            <a:schemeClr val="accent2"/>
          </a:effectRef>
          <a:fontRef idx="minor">
            <a:schemeClr val="lt1"/>
          </a:fontRef>
        </p:style>
        <p:txBody>
          <a:bodyPr rtlCol="0" anchor="ctr"/>
          <a:lstStyle/>
          <a:p>
            <a:pPr algn="ctr"/>
            <a:endParaRPr lang="sv-SE" dirty="0">
              <a:solidFill>
                <a:prstClr val="white"/>
              </a:solidFill>
            </a:endParaRPr>
          </a:p>
        </p:txBody>
      </p:sp>
      <p:sp>
        <p:nvSpPr>
          <p:cNvPr id="32" name="textruta 31"/>
          <p:cNvSpPr txBox="1"/>
          <p:nvPr/>
        </p:nvSpPr>
        <p:spPr>
          <a:xfrm>
            <a:off x="6660232" y="1063769"/>
            <a:ext cx="2304256" cy="553998"/>
          </a:xfrm>
          <a:prstGeom prst="rect">
            <a:avLst/>
          </a:prstGeom>
          <a:noFill/>
        </p:spPr>
        <p:txBody>
          <a:bodyPr wrap="square" rtlCol="0">
            <a:spAutoFit/>
          </a:bodyPr>
          <a:lstStyle/>
          <a:p>
            <a:r>
              <a:rPr lang="sv-SE" sz="1000" dirty="0">
                <a:solidFill>
                  <a:prstClr val="black"/>
                </a:solidFill>
              </a:rPr>
              <a:t>Spelarna står för nära i förhållande till bollhållare och förflyttar sig snabbt in i positioner med bättre avstånd och vinkel</a:t>
            </a:r>
          </a:p>
        </p:txBody>
      </p:sp>
    </p:spTree>
    <p:extLst>
      <p:ext uri="{BB962C8B-B14F-4D97-AF65-F5344CB8AC3E}">
        <p14:creationId xmlns:p14="http://schemas.microsoft.com/office/powerpoint/2010/main" val="35171651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7776</Words>
  <Application>Microsoft Office PowerPoint</Application>
  <PresentationFormat>Bildspel på skärmen (4:3)</PresentationFormat>
  <Paragraphs>478</Paragraphs>
  <Slides>62</Slides>
  <Notes>2</Notes>
  <HiddenSlides>0</HiddenSlides>
  <MMClips>0</MMClips>
  <ScaleCrop>false</ScaleCrop>
  <HeadingPairs>
    <vt:vector size="4" baseType="variant">
      <vt:variant>
        <vt:lpstr>Tema</vt:lpstr>
      </vt:variant>
      <vt:variant>
        <vt:i4>2</vt:i4>
      </vt:variant>
      <vt:variant>
        <vt:lpstr>Bildrubriker</vt:lpstr>
      </vt:variant>
      <vt:variant>
        <vt:i4>62</vt:i4>
      </vt:variant>
    </vt:vector>
  </HeadingPairs>
  <TitlesOfParts>
    <vt:vector size="64" baseType="lpstr">
      <vt:lpstr>Office-tema</vt:lpstr>
      <vt:lpstr>1_Office-tema</vt:lpstr>
      <vt:lpstr>Rekommendationer och riktlinjer vid coaching</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Rekommendationer och riktlinjer vid coaching</dc:title>
  <dc:creator>Janne Mian</dc:creator>
  <cp:lastModifiedBy>Börje</cp:lastModifiedBy>
  <cp:revision>1</cp:revision>
  <dcterms:created xsi:type="dcterms:W3CDTF">2013-10-08T13:17:39Z</dcterms:created>
  <dcterms:modified xsi:type="dcterms:W3CDTF">2014-09-02T20:25:07Z</dcterms:modified>
</cp:coreProperties>
</file>