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55" d="100"/>
          <a:sy n="155" d="100"/>
        </p:scale>
        <p:origin x="2646"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 Huss" userId="836b0742-6964-4f8c-8809-efc2ddcce47a" providerId="ADAL" clId="{511608F2-E19D-4013-8312-9E43127E5E9F}"/>
    <pc:docChg chg="modSld">
      <pc:chgData name="Sara Huss" userId="836b0742-6964-4f8c-8809-efc2ddcce47a" providerId="ADAL" clId="{511608F2-E19D-4013-8312-9E43127E5E9F}" dt="2026-10-06T06:18:28.349" v="2" actId="1076"/>
      <pc:docMkLst>
        <pc:docMk/>
      </pc:docMkLst>
      <pc:sldChg chg="addSp modSp mod">
        <pc:chgData name="Sara Huss" userId="836b0742-6964-4f8c-8809-efc2ddcce47a" providerId="ADAL" clId="{511608F2-E19D-4013-8312-9E43127E5E9F}" dt="2026-10-06T06:18:28.349" v="2" actId="1076"/>
        <pc:sldMkLst>
          <pc:docMk/>
          <pc:sldMk cId="0" sldId="269"/>
        </pc:sldMkLst>
        <pc:picChg chg="add mod">
          <ac:chgData name="Sara Huss" userId="836b0742-6964-4f8c-8809-efc2ddcce47a" providerId="ADAL" clId="{511608F2-E19D-4013-8312-9E43127E5E9F}" dt="2026-10-06T06:18:28.349" v="2" actId="1076"/>
          <ac:picMkLst>
            <pc:docMk/>
            <pc:sldMk cId="0" sldId="269"/>
            <ac:picMk id="24" creationId="{54BC2D31-427B-E147-8425-1D9E2D4EE5D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5283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Hälsa alla välkomna. Kort om kvällens upplägg: ledare, föräldrarollen, avgifter, träning, match och kommunikation – frågor på slutet.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Sekretariat: matchklockan. Matchvärd: matchmötet fem minuter före avkast (manus finns) och att #schysstmatch-riktlinjerna följs på läktaren.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Nämna: 5 lag anmälda till sammandragsspel under hösten.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Nämna att fokusnivån har varit lite varierande och att det varit mycket skärmtid. Vi tar upp platser som annars skulle kunna säljas. Ingen obligatorisk närvaro – vet man att ens barn inte uppskattar att sitta och kolla på matchen ska man aldrig känna sig tvungen att gå. Vi som ledare ser gärna att skärmarna inte är med till läktaren. För att skapa intresse för matchen försöker vi ge barnen uppdrag under matchen – handbollsbingo, föra statistik eller liknande. Kom gärna med idéer!</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8890000" cy="446980"/>
          </a:xfrm>
          <a:prstGeom prst="rect">
            <a:avLst/>
          </a:prstGeom>
          <a:noFill/>
          <a:ln/>
        </p:spPr>
        <p:txBody>
          <a:bodyPr wrap="square" lIns="0" tIns="0" rIns="0" bIns="0" rtlCol="0" anchor="t"/>
          <a:lstStyle>
            <a:lvl1pPr marL="0" indent="0" algn="l">
              <a:lnSpc>
                <a:spcPct val="115000"/>
              </a:lnSpc>
              <a:buNone/>
              <a:defRPr lang="en-US" sz="3200" dirty="0">
                <a:solidFill>
                  <a:srgbClr val="1F1A24"/>
                </a:solidFill>
                <a:latin typeface="Arial" pitchFamily="34" charset="0"/>
                <a:ea typeface="Arial" pitchFamily="34" charset="-122"/>
                <a:cs typeface="Arial"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879501"/>
            <a:ext cx="10566400" cy="4165699"/>
          </a:xfrm>
          <a:prstGeom prst="rect">
            <a:avLst/>
          </a:prstGeom>
          <a:noFill/>
          <a:ln/>
        </p:spPr>
        <p:txBody>
          <a:bodyPr wrap="square" lIns="0" tIns="0" rIns="0" bIns="0" rtlCol="0" anchor="t"/>
          <a:lstStyle>
            <a:lvl1pPr marL="0" indent="0" algn="l">
              <a:lnSpc>
                <a:spcPct val="140000"/>
              </a:lnSpc>
              <a:buNone/>
              <a:defRPr lang="en-US" sz="1600" dirty="0">
                <a:solidFill>
                  <a:srgbClr val="1F1A24"/>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8890000" cy="446980"/>
          </a:xfrm>
          <a:prstGeom prst="rect">
            <a:avLst/>
          </a:prstGeom>
          <a:noFill/>
          <a:ln/>
        </p:spPr>
        <p:txBody>
          <a:bodyPr wrap="square" lIns="0" tIns="0" rIns="0" bIns="0" rtlCol="0" anchor="t"/>
          <a:lstStyle>
            <a:lvl1pPr marL="0" indent="0" algn="l">
              <a:lnSpc>
                <a:spcPct val="115000"/>
              </a:lnSpc>
              <a:buNone/>
              <a:defRPr lang="en-US" sz="3200" dirty="0">
                <a:solidFill>
                  <a:srgbClr val="1F1A24"/>
                </a:solidFill>
                <a:latin typeface="Arial" pitchFamily="34" charset="0"/>
                <a:ea typeface="Arial" pitchFamily="34" charset="-122"/>
                <a:cs typeface="Arial" pitchFamily="34" charset="-120"/>
              </a:defRPr>
            </a:lvl1pPr>
          </a:lstStyle>
          <a:p>
            <a:pPr marL="0" indent="0" algn="l">
              <a:lnSpc>
                <a:spcPct val="115000"/>
              </a:lnSpc>
              <a:buNone/>
            </a:pPr>
            <a:endParaRPr lang="en-US" sz="3200" dirty="0"/>
          </a:p>
        </p:txBody>
      </p:sp>
      <p:sp>
        <p:nvSpPr>
          <p:cNvPr id="3" name="Text Placeholder 2"/>
          <p:cNvSpPr>
            <a:spLocks noGrp="1"/>
          </p:cNvSpPr>
          <p:nvPr>
            <p:ph type="body" idx="101"/>
          </p:nvPr>
        </p:nvSpPr>
        <p:spPr>
          <a:xfrm>
            <a:off x="812800" y="1879501"/>
            <a:ext cx="10566400" cy="4165699"/>
          </a:xfrm>
          <a:prstGeom prst="rect">
            <a:avLst/>
          </a:prstGeom>
          <a:noFill/>
          <a:ln/>
        </p:spPr>
        <p:txBody>
          <a:bodyPr wrap="square" lIns="0" tIns="0" rIns="0" bIns="0" rtlCol="0" anchor="t"/>
          <a:lstStyle>
            <a:lvl1pPr marL="0" indent="0" algn="l">
              <a:lnSpc>
                <a:spcPct val="140000"/>
              </a:lnSpc>
              <a:buNone/>
              <a:defRPr lang="en-US" sz="1600" dirty="0">
                <a:solidFill>
                  <a:srgbClr val="1F1A24"/>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svenskhandboll.se/download/18.3d072caf192147753d056df4/1729578503839/schysstmatch-m%C3%B6te%20-%20manus%20HFV.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skarahf.se/page/116708"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fritidskortet.se/" TargetMode="Externa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hyperlink" Target="https://www.profixio.com/app/lx/competition/leagueid17813"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laget.se/SkaraHF-F2016"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enenda.se/club/skara-hf" TargetMode="Externa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Streckad bana för en handboll i en båge"/>
          <p:cNvPicPr>
            <a:picLocks noChangeAspect="1"/>
          </p:cNvPicPr>
          <p:nvPr/>
        </p:nvPicPr>
        <p:blipFill>
          <a:blip r:embed="rId3"/>
          <a:srcRect/>
          <a:stretch/>
        </p:blipFill>
        <p:spPr>
          <a:xfrm>
            <a:off x="5588000" y="609600"/>
            <a:ext cx="5715000" cy="2286000"/>
          </a:xfrm>
          <a:prstGeom prst="rect">
            <a:avLst/>
          </a:prstGeom>
        </p:spPr>
      </p:pic>
      <p:pic>
        <p:nvPicPr>
          <p:cNvPr id="3" name="Image 1" descr="Skara HF logga"/>
          <p:cNvPicPr>
            <a:picLocks noChangeAspect="1"/>
          </p:cNvPicPr>
          <p:nvPr/>
        </p:nvPicPr>
        <p:blipFill>
          <a:blip r:embed="rId4"/>
          <a:srcRect t="-20" b="-20"/>
          <a:stretch/>
        </p:blipFill>
        <p:spPr>
          <a:xfrm>
            <a:off x="8509000" y="1905000"/>
            <a:ext cx="2667000" cy="3175000"/>
          </a:xfrm>
          <a:prstGeom prst="rect">
            <a:avLst/>
          </a:prstGeom>
        </p:spPr>
      </p:pic>
      <p:sp>
        <p:nvSpPr>
          <p:cNvPr id="4" name="Text 0"/>
          <p:cNvSpPr/>
          <p:nvPr/>
        </p:nvSpPr>
        <p:spPr>
          <a:xfrm>
            <a:off x="812800" y="2312690"/>
            <a:ext cx="3167658" cy="408880"/>
          </a:xfrm>
          <a:prstGeom prst="roundRect">
            <a:avLst>
              <a:gd name="adj" fmla="val 50000"/>
            </a:avLst>
          </a:prstGeom>
          <a:solidFill>
            <a:srgbClr val="F4EFF8"/>
          </a:solidFill>
          <a:ln/>
        </p:spPr>
        <p:txBody>
          <a:bodyPr wrap="none" lIns="0" tIns="0" rIns="0" bIns="0" rtlCol="0" anchor="ctr">
            <a:normAutofit/>
          </a:bodyPr>
          <a:lstStyle/>
          <a:p>
            <a:pPr marL="0" indent="0" algn="ctr">
              <a:lnSpc>
                <a:spcPts val="1820"/>
              </a:lnSpc>
              <a:buNone/>
            </a:pPr>
            <a:r>
              <a:rPr lang="en-US" sz="1300" b="1" kern="0" spc="200" dirty="0">
                <a:solidFill>
                  <a:srgbClr val="572579"/>
                </a:solidFill>
                <a:latin typeface="Arial" pitchFamily="34" charset="0"/>
                <a:ea typeface="Arial" pitchFamily="34" charset="-122"/>
                <a:cs typeface="Arial" pitchFamily="34" charset="-120"/>
              </a:rPr>
              <a:t>F10 · SÄSONGEN 2026/2027</a:t>
            </a:r>
            <a:endParaRPr lang="en-US" sz="1300" dirty="0"/>
          </a:p>
        </p:txBody>
      </p:sp>
      <p:sp>
        <p:nvSpPr>
          <p:cNvPr id="5" name="Text 1"/>
          <p:cNvSpPr>
            <a:spLocks noGrp="1"/>
          </p:cNvSpPr>
          <p:nvPr>
            <p:ph type="title"/>
          </p:nvPr>
        </p:nvSpPr>
        <p:spPr>
          <a:xfrm>
            <a:off x="812800" y="2975570"/>
            <a:ext cx="7194550" cy="914400"/>
          </a:xfrm>
          <a:prstGeom prst="rect">
            <a:avLst/>
          </a:prstGeom>
          <a:noFill/>
          <a:ln/>
        </p:spPr>
        <p:txBody>
          <a:bodyPr wrap="square" lIns="0" tIns="0" rIns="0" bIns="0" rtlCol="0" anchor="t">
            <a:normAutofit/>
          </a:bodyPr>
          <a:lstStyle/>
          <a:p>
            <a:pPr marL="0" indent="0" algn="l">
              <a:lnSpc>
                <a:spcPts val="7000"/>
              </a:lnSpc>
              <a:buNone/>
            </a:pPr>
            <a:r>
              <a:rPr lang="en-US" sz="7000" b="1" i="0" kern="0" spc="-150" dirty="0">
                <a:solidFill>
                  <a:srgbClr val="1F1A24"/>
                </a:solidFill>
                <a:latin typeface="Arial" pitchFamily="34" charset="0"/>
                <a:ea typeface="Arial" pitchFamily="34" charset="-122"/>
                <a:cs typeface="Arial" pitchFamily="34" charset="-120"/>
              </a:rPr>
              <a:t>Föräldramöte</a:t>
            </a:r>
            <a:endParaRPr lang="en-US" sz="7000" dirty="0"/>
          </a:p>
        </p:txBody>
      </p:sp>
      <p:sp>
        <p:nvSpPr>
          <p:cNvPr id="6" name="Text 2"/>
          <p:cNvSpPr/>
          <p:nvPr/>
        </p:nvSpPr>
        <p:spPr>
          <a:xfrm>
            <a:off x="812800" y="4118570"/>
            <a:ext cx="6540500" cy="452041"/>
          </a:xfrm>
          <a:prstGeom prst="rect">
            <a:avLst/>
          </a:prstGeom>
          <a:noFill/>
          <a:ln/>
        </p:spPr>
        <p:txBody>
          <a:bodyPr wrap="square" lIns="0" tIns="0" rIns="0" bIns="0" rtlCol="0" anchor="t">
            <a:normAutofit/>
          </a:bodyPr>
          <a:lstStyle/>
          <a:p>
            <a:pPr marL="0" indent="0" algn="l">
              <a:lnSpc>
                <a:spcPts val="3360"/>
              </a:lnSpc>
              <a:buNone/>
            </a:pPr>
            <a:r>
              <a:rPr lang="en-US" sz="2800" dirty="0">
                <a:solidFill>
                  <a:srgbClr val="572579"/>
                </a:solidFill>
                <a:latin typeface="Arial" pitchFamily="34" charset="0"/>
                <a:ea typeface="Arial" pitchFamily="34" charset="-122"/>
                <a:cs typeface="Arial" pitchFamily="34" charset="-120"/>
              </a:rPr>
              <a:t>Skara HF · F10</a:t>
            </a:r>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01 · LAGET</a:t>
            </a:r>
            <a:endParaRPr lang="en-US" sz="1200" dirty="0"/>
          </a:p>
        </p:txBody>
      </p:sp>
      <p:sp>
        <p:nvSpPr>
          <p:cNvPr id="4" name="Text 1"/>
          <p:cNvSpPr>
            <a:spLocks noGrp="1"/>
          </p:cNvSpPr>
          <p:nvPr>
            <p:ph type="title"/>
          </p:nvPr>
        </p:nvSpPr>
        <p:spPr>
          <a:xfrm>
            <a:off x="812800" y="1127720"/>
            <a:ext cx="91567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Ledarna för F10</a:t>
            </a:r>
            <a:endParaRPr lang="en-US" sz="3200" dirty="0"/>
          </a:p>
        </p:txBody>
      </p:sp>
      <p:sp>
        <p:nvSpPr>
          <p:cNvPr id="5" name="Shape 2"/>
          <p:cNvSpPr/>
          <p:nvPr/>
        </p:nvSpPr>
        <p:spPr>
          <a:xfrm>
            <a:off x="812800" y="1930301"/>
            <a:ext cx="2489200" cy="1406525"/>
          </a:xfrm>
          <a:prstGeom prst="roundRect">
            <a:avLst>
              <a:gd name="adj" fmla="val 10835"/>
            </a:avLst>
          </a:prstGeom>
          <a:solidFill>
            <a:srgbClr val="F4EFF8"/>
          </a:solidFill>
          <a:ln/>
        </p:spPr>
        <p:txBody>
          <a:bodyPr/>
          <a:lstStyle/>
          <a:p>
            <a:endParaRPr lang="en-US"/>
          </a:p>
        </p:txBody>
      </p:sp>
      <p:sp>
        <p:nvSpPr>
          <p:cNvPr id="6" name="Text 3"/>
          <p:cNvSpPr/>
          <p:nvPr/>
        </p:nvSpPr>
        <p:spPr>
          <a:xfrm>
            <a:off x="1041400" y="2158901"/>
            <a:ext cx="558800" cy="558800"/>
          </a:xfrm>
          <a:custGeom>
            <a:avLst/>
            <a:gdLst/>
            <a:ahLst/>
            <a:cxnLst/>
            <a:rect l="l" t="t" r="r" b="b"/>
            <a:pathLst>
              <a:path w="558800" h="558800">
                <a:moveTo>
                  <a:pt x="279400" y="0"/>
                </a:moveTo>
                <a:lnTo>
                  <a:pt x="279400" y="0"/>
                </a:lnTo>
                <a:arcTo wR="279400" hR="279400" stAng="16200000" swAng="5400000"/>
                <a:lnTo>
                  <a:pt x="558800" y="279400"/>
                </a:lnTo>
                <a:arcTo wR="279400" hR="279400" stAng="0" swAng="5400000"/>
                <a:lnTo>
                  <a:pt x="279400" y="558800"/>
                </a:lnTo>
                <a:arcTo wR="279400" hR="279400" stAng="5400000" swAng="5400000"/>
                <a:lnTo>
                  <a:pt x="0" y="279400"/>
                </a:lnTo>
                <a:arcTo wR="279400" hR="279400" stAng="10800000" swAng="5400000"/>
                <a:close/>
              </a:path>
            </a:pathLst>
          </a:custGeom>
          <a:solidFill>
            <a:srgbClr val="572579"/>
          </a:solidFill>
          <a:ln/>
        </p:spPr>
        <p:txBody>
          <a:bodyPr wrap="square" lIns="0" tIns="0" rIns="0" bIns="0" rtlCol="0" anchor="ctr">
            <a:normAutofit/>
          </a:bodyPr>
          <a:lstStyle/>
          <a:p>
            <a:pPr marL="0" indent="0" algn="ctr">
              <a:lnSpc>
                <a:spcPts val="2100"/>
              </a:lnSpc>
              <a:buNone/>
            </a:pPr>
            <a:r>
              <a:rPr lang="en-US" sz="1500" b="1" dirty="0">
                <a:solidFill>
                  <a:srgbClr val="FFFFFF"/>
                </a:solidFill>
                <a:latin typeface="Arial" pitchFamily="34" charset="0"/>
                <a:ea typeface="Arial" pitchFamily="34" charset="-122"/>
                <a:cs typeface="Arial" pitchFamily="34" charset="-120"/>
              </a:rPr>
              <a:t>NH</a:t>
            </a:r>
            <a:endParaRPr lang="en-US" sz="1500" dirty="0"/>
          </a:p>
        </p:txBody>
      </p:sp>
      <p:sp>
        <p:nvSpPr>
          <p:cNvPr id="7" name="Text 4"/>
          <p:cNvSpPr/>
          <p:nvPr/>
        </p:nvSpPr>
        <p:spPr>
          <a:xfrm>
            <a:off x="1041400" y="2870101"/>
            <a:ext cx="2092960"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F1A24"/>
                </a:solidFill>
                <a:latin typeface="Arial" pitchFamily="34" charset="0"/>
                <a:ea typeface="Arial" pitchFamily="34" charset="-122"/>
                <a:cs typeface="Arial" pitchFamily="34" charset="-120"/>
              </a:rPr>
              <a:t>Niklas Huss</a:t>
            </a:r>
            <a:endParaRPr lang="en-US" sz="1500" dirty="0"/>
          </a:p>
        </p:txBody>
      </p:sp>
      <p:sp>
        <p:nvSpPr>
          <p:cNvPr id="8" name="Shape 5"/>
          <p:cNvSpPr/>
          <p:nvPr/>
        </p:nvSpPr>
        <p:spPr>
          <a:xfrm>
            <a:off x="3505200" y="1930301"/>
            <a:ext cx="2489200" cy="1406525"/>
          </a:xfrm>
          <a:prstGeom prst="roundRect">
            <a:avLst>
              <a:gd name="adj" fmla="val 10835"/>
            </a:avLst>
          </a:prstGeom>
          <a:solidFill>
            <a:srgbClr val="F4EFF8"/>
          </a:solidFill>
          <a:ln/>
        </p:spPr>
        <p:txBody>
          <a:bodyPr/>
          <a:lstStyle/>
          <a:p>
            <a:endParaRPr lang="en-US"/>
          </a:p>
        </p:txBody>
      </p:sp>
      <p:sp>
        <p:nvSpPr>
          <p:cNvPr id="9" name="Text 6"/>
          <p:cNvSpPr/>
          <p:nvPr/>
        </p:nvSpPr>
        <p:spPr>
          <a:xfrm>
            <a:off x="3733800" y="2158901"/>
            <a:ext cx="558800" cy="558800"/>
          </a:xfrm>
          <a:prstGeom prst="roundRect">
            <a:avLst>
              <a:gd name="adj" fmla="val 50000"/>
            </a:avLst>
          </a:prstGeom>
          <a:solidFill>
            <a:srgbClr val="572579"/>
          </a:solidFill>
          <a:ln/>
        </p:spPr>
        <p:txBody>
          <a:bodyPr wrap="square" lIns="0" tIns="0" rIns="0" bIns="0" rtlCol="0" anchor="ctr">
            <a:normAutofit/>
          </a:bodyPr>
          <a:lstStyle/>
          <a:p>
            <a:pPr marL="0" indent="0" algn="ctr">
              <a:lnSpc>
                <a:spcPts val="2100"/>
              </a:lnSpc>
              <a:buNone/>
            </a:pPr>
            <a:r>
              <a:rPr lang="en-US" sz="1500" b="1" dirty="0">
                <a:solidFill>
                  <a:srgbClr val="FFFFFF"/>
                </a:solidFill>
                <a:latin typeface="Arial" pitchFamily="34" charset="0"/>
                <a:ea typeface="Arial" pitchFamily="34" charset="-122"/>
                <a:cs typeface="Arial" pitchFamily="34" charset="-120"/>
              </a:rPr>
              <a:t>IG</a:t>
            </a:r>
            <a:endParaRPr lang="en-US" sz="1500" dirty="0"/>
          </a:p>
        </p:txBody>
      </p:sp>
      <p:sp>
        <p:nvSpPr>
          <p:cNvPr id="10" name="Text 7"/>
          <p:cNvSpPr/>
          <p:nvPr/>
        </p:nvSpPr>
        <p:spPr>
          <a:xfrm>
            <a:off x="3733800" y="2870101"/>
            <a:ext cx="2092960"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F1A24"/>
                </a:solidFill>
                <a:latin typeface="Arial" pitchFamily="34" charset="0"/>
                <a:ea typeface="Arial" pitchFamily="34" charset="-122"/>
                <a:cs typeface="Arial" pitchFamily="34" charset="-120"/>
              </a:rPr>
              <a:t>Ida Geiborg</a:t>
            </a:r>
            <a:endParaRPr lang="en-US" sz="1500" dirty="0"/>
          </a:p>
        </p:txBody>
      </p:sp>
      <p:sp>
        <p:nvSpPr>
          <p:cNvPr id="11" name="Shape 8"/>
          <p:cNvSpPr/>
          <p:nvPr/>
        </p:nvSpPr>
        <p:spPr>
          <a:xfrm>
            <a:off x="6197600" y="1930301"/>
            <a:ext cx="2489200" cy="1406525"/>
          </a:xfrm>
          <a:prstGeom prst="roundRect">
            <a:avLst>
              <a:gd name="adj" fmla="val 10835"/>
            </a:avLst>
          </a:prstGeom>
          <a:solidFill>
            <a:srgbClr val="F4EFF8"/>
          </a:solidFill>
          <a:ln/>
        </p:spPr>
        <p:txBody>
          <a:bodyPr/>
          <a:lstStyle/>
          <a:p>
            <a:endParaRPr lang="en-US"/>
          </a:p>
        </p:txBody>
      </p:sp>
      <p:sp>
        <p:nvSpPr>
          <p:cNvPr id="12" name="Text 9"/>
          <p:cNvSpPr/>
          <p:nvPr/>
        </p:nvSpPr>
        <p:spPr>
          <a:xfrm>
            <a:off x="6426200" y="2158901"/>
            <a:ext cx="558800" cy="558800"/>
          </a:xfrm>
          <a:prstGeom prst="roundRect">
            <a:avLst>
              <a:gd name="adj" fmla="val 50000"/>
            </a:avLst>
          </a:prstGeom>
          <a:solidFill>
            <a:srgbClr val="572579"/>
          </a:solidFill>
          <a:ln/>
        </p:spPr>
        <p:txBody>
          <a:bodyPr wrap="square" lIns="0" tIns="0" rIns="0" bIns="0" rtlCol="0" anchor="ctr">
            <a:normAutofit/>
          </a:bodyPr>
          <a:lstStyle/>
          <a:p>
            <a:pPr marL="0" indent="0" algn="ctr">
              <a:lnSpc>
                <a:spcPts val="2100"/>
              </a:lnSpc>
              <a:buNone/>
            </a:pPr>
            <a:r>
              <a:rPr lang="en-US" sz="1500" b="1" dirty="0">
                <a:solidFill>
                  <a:srgbClr val="FFFFFF"/>
                </a:solidFill>
                <a:latin typeface="Arial" pitchFamily="34" charset="0"/>
                <a:ea typeface="Arial" pitchFamily="34" charset="-122"/>
                <a:cs typeface="Arial" pitchFamily="34" charset="-120"/>
              </a:rPr>
              <a:t>JK</a:t>
            </a:r>
            <a:endParaRPr lang="en-US" sz="1500" dirty="0"/>
          </a:p>
        </p:txBody>
      </p:sp>
      <p:sp>
        <p:nvSpPr>
          <p:cNvPr id="13" name="Text 10"/>
          <p:cNvSpPr/>
          <p:nvPr/>
        </p:nvSpPr>
        <p:spPr>
          <a:xfrm>
            <a:off x="6426200" y="2870101"/>
            <a:ext cx="2092960"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F1A24"/>
                </a:solidFill>
                <a:latin typeface="Arial" pitchFamily="34" charset="0"/>
                <a:ea typeface="Arial" pitchFamily="34" charset="-122"/>
                <a:cs typeface="Arial" pitchFamily="34" charset="-120"/>
              </a:rPr>
              <a:t>Joakim Karlen</a:t>
            </a:r>
            <a:endParaRPr lang="en-US" sz="1500" dirty="0"/>
          </a:p>
        </p:txBody>
      </p:sp>
      <p:sp>
        <p:nvSpPr>
          <p:cNvPr id="14" name="Shape 11"/>
          <p:cNvSpPr/>
          <p:nvPr/>
        </p:nvSpPr>
        <p:spPr>
          <a:xfrm>
            <a:off x="8890000" y="1930301"/>
            <a:ext cx="2489200" cy="1406525"/>
          </a:xfrm>
          <a:prstGeom prst="roundRect">
            <a:avLst>
              <a:gd name="adj" fmla="val 10835"/>
            </a:avLst>
          </a:prstGeom>
          <a:solidFill>
            <a:srgbClr val="F4EFF8"/>
          </a:solidFill>
          <a:ln/>
        </p:spPr>
        <p:txBody>
          <a:bodyPr/>
          <a:lstStyle/>
          <a:p>
            <a:endParaRPr lang="en-US"/>
          </a:p>
        </p:txBody>
      </p:sp>
      <p:sp>
        <p:nvSpPr>
          <p:cNvPr id="15" name="Text 12"/>
          <p:cNvSpPr/>
          <p:nvPr/>
        </p:nvSpPr>
        <p:spPr>
          <a:xfrm>
            <a:off x="9118600" y="2158901"/>
            <a:ext cx="558800" cy="558800"/>
          </a:xfrm>
          <a:custGeom>
            <a:avLst/>
            <a:gdLst/>
            <a:ahLst/>
            <a:cxnLst/>
            <a:rect l="l" t="t" r="r" b="b"/>
            <a:pathLst>
              <a:path w="558800" h="558800">
                <a:moveTo>
                  <a:pt x="279400" y="0"/>
                </a:moveTo>
                <a:lnTo>
                  <a:pt x="279400" y="0"/>
                </a:lnTo>
                <a:arcTo wR="279400" hR="279400" stAng="16200000" swAng="5400000"/>
                <a:lnTo>
                  <a:pt x="558800" y="279400"/>
                </a:lnTo>
                <a:arcTo wR="279400" hR="279400" stAng="0" swAng="5400000"/>
                <a:lnTo>
                  <a:pt x="279400" y="558800"/>
                </a:lnTo>
                <a:arcTo wR="279400" hR="279400" stAng="5400000" swAng="5400000"/>
                <a:lnTo>
                  <a:pt x="0" y="279400"/>
                </a:lnTo>
                <a:arcTo wR="279400" hR="279400" stAng="10800000" swAng="5400000"/>
                <a:close/>
              </a:path>
            </a:pathLst>
          </a:custGeom>
          <a:solidFill>
            <a:srgbClr val="572579"/>
          </a:solidFill>
          <a:ln/>
        </p:spPr>
        <p:txBody>
          <a:bodyPr wrap="square" lIns="0" tIns="0" rIns="0" bIns="0" rtlCol="0" anchor="ctr">
            <a:normAutofit/>
          </a:bodyPr>
          <a:lstStyle/>
          <a:p>
            <a:pPr marL="0" indent="0" algn="ctr">
              <a:lnSpc>
                <a:spcPts val="2100"/>
              </a:lnSpc>
              <a:buNone/>
            </a:pPr>
            <a:r>
              <a:rPr lang="en-US" sz="1500" b="1" dirty="0">
                <a:solidFill>
                  <a:srgbClr val="FFFFFF"/>
                </a:solidFill>
                <a:latin typeface="Arial" pitchFamily="34" charset="0"/>
                <a:ea typeface="Arial" pitchFamily="34" charset="-122"/>
                <a:cs typeface="Arial" pitchFamily="34" charset="-120"/>
              </a:rPr>
              <a:t>SH</a:t>
            </a:r>
            <a:endParaRPr lang="en-US" sz="1500" dirty="0"/>
          </a:p>
        </p:txBody>
      </p:sp>
      <p:sp>
        <p:nvSpPr>
          <p:cNvPr id="16" name="Text 13"/>
          <p:cNvSpPr/>
          <p:nvPr/>
        </p:nvSpPr>
        <p:spPr>
          <a:xfrm>
            <a:off x="9118600" y="2870101"/>
            <a:ext cx="2092960"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F1A24"/>
                </a:solidFill>
                <a:latin typeface="Arial" pitchFamily="34" charset="0"/>
                <a:ea typeface="Arial" pitchFamily="34" charset="-122"/>
                <a:cs typeface="Arial" pitchFamily="34" charset="-120"/>
              </a:rPr>
              <a:t>Sara Huss</a:t>
            </a:r>
            <a:endParaRPr lang="en-US" sz="1500" dirty="0"/>
          </a:p>
        </p:txBody>
      </p:sp>
      <p:sp>
        <p:nvSpPr>
          <p:cNvPr id="17" name="Shape 14"/>
          <p:cNvSpPr/>
          <p:nvPr/>
        </p:nvSpPr>
        <p:spPr>
          <a:xfrm>
            <a:off x="812800" y="3540026"/>
            <a:ext cx="2489200" cy="1644650"/>
          </a:xfrm>
          <a:prstGeom prst="roundRect">
            <a:avLst>
              <a:gd name="adj" fmla="val 9266"/>
            </a:avLst>
          </a:prstGeom>
          <a:solidFill>
            <a:srgbClr val="F4EFF8"/>
          </a:solidFill>
          <a:ln/>
        </p:spPr>
        <p:txBody>
          <a:bodyPr/>
          <a:lstStyle/>
          <a:p>
            <a:endParaRPr lang="en-US"/>
          </a:p>
        </p:txBody>
      </p:sp>
      <p:sp>
        <p:nvSpPr>
          <p:cNvPr id="18" name="Text 15"/>
          <p:cNvSpPr/>
          <p:nvPr/>
        </p:nvSpPr>
        <p:spPr>
          <a:xfrm>
            <a:off x="1041400" y="3768626"/>
            <a:ext cx="558800" cy="558800"/>
          </a:xfrm>
          <a:custGeom>
            <a:avLst/>
            <a:gdLst/>
            <a:ahLst/>
            <a:cxnLst/>
            <a:rect l="l" t="t" r="r" b="b"/>
            <a:pathLst>
              <a:path w="558800" h="558800">
                <a:moveTo>
                  <a:pt x="279400" y="0"/>
                </a:moveTo>
                <a:lnTo>
                  <a:pt x="279400" y="0"/>
                </a:lnTo>
                <a:arcTo wR="279400" hR="279400" stAng="16200000" swAng="5400000"/>
                <a:lnTo>
                  <a:pt x="558800" y="279400"/>
                </a:lnTo>
                <a:arcTo wR="279400" hR="279400" stAng="0" swAng="5400000"/>
                <a:lnTo>
                  <a:pt x="279400" y="558800"/>
                </a:lnTo>
                <a:arcTo wR="279400" hR="279400" stAng="5400000" swAng="5400000"/>
                <a:lnTo>
                  <a:pt x="0" y="279400"/>
                </a:lnTo>
                <a:arcTo wR="279400" hR="279400" stAng="10800000" swAng="5400000"/>
                <a:close/>
              </a:path>
            </a:pathLst>
          </a:custGeom>
          <a:solidFill>
            <a:srgbClr val="572579"/>
          </a:solidFill>
          <a:ln/>
        </p:spPr>
        <p:txBody>
          <a:bodyPr wrap="square" lIns="0" tIns="0" rIns="0" bIns="0" rtlCol="0" anchor="ctr">
            <a:normAutofit/>
          </a:bodyPr>
          <a:lstStyle/>
          <a:p>
            <a:pPr marL="0" indent="0" algn="ctr">
              <a:lnSpc>
                <a:spcPts val="2100"/>
              </a:lnSpc>
              <a:buNone/>
            </a:pPr>
            <a:r>
              <a:rPr lang="en-US" sz="1500" b="1" dirty="0">
                <a:solidFill>
                  <a:srgbClr val="FFFFFF"/>
                </a:solidFill>
                <a:latin typeface="Arial" pitchFamily="34" charset="0"/>
                <a:ea typeface="Arial" pitchFamily="34" charset="-122"/>
                <a:cs typeface="Arial" pitchFamily="34" charset="-120"/>
              </a:rPr>
              <a:t>JM</a:t>
            </a:r>
            <a:endParaRPr lang="en-US" sz="1500" dirty="0"/>
          </a:p>
        </p:txBody>
      </p:sp>
      <p:sp>
        <p:nvSpPr>
          <p:cNvPr id="19" name="Text 16"/>
          <p:cNvSpPr/>
          <p:nvPr/>
        </p:nvSpPr>
        <p:spPr>
          <a:xfrm>
            <a:off x="1041400" y="4479826"/>
            <a:ext cx="2092960" cy="501650"/>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F1A24"/>
                </a:solidFill>
                <a:latin typeface="Arial" pitchFamily="34" charset="0"/>
                <a:ea typeface="Arial" pitchFamily="34" charset="-122"/>
                <a:cs typeface="Arial" pitchFamily="34" charset="-120"/>
              </a:rPr>
              <a:t>Jennifer Larsson Murati</a:t>
            </a:r>
            <a:endParaRPr lang="en-US" sz="1500" dirty="0"/>
          </a:p>
        </p:txBody>
      </p:sp>
      <p:sp>
        <p:nvSpPr>
          <p:cNvPr id="20" name="Shape 17"/>
          <p:cNvSpPr/>
          <p:nvPr/>
        </p:nvSpPr>
        <p:spPr>
          <a:xfrm>
            <a:off x="3505200" y="3540026"/>
            <a:ext cx="2489200" cy="1644650"/>
          </a:xfrm>
          <a:prstGeom prst="roundRect">
            <a:avLst>
              <a:gd name="adj" fmla="val 9266"/>
            </a:avLst>
          </a:prstGeom>
          <a:solidFill>
            <a:srgbClr val="F4EFF8"/>
          </a:solidFill>
          <a:ln/>
        </p:spPr>
        <p:txBody>
          <a:bodyPr/>
          <a:lstStyle/>
          <a:p>
            <a:endParaRPr lang="en-US"/>
          </a:p>
        </p:txBody>
      </p:sp>
      <p:sp>
        <p:nvSpPr>
          <p:cNvPr id="21" name="Text 18"/>
          <p:cNvSpPr/>
          <p:nvPr/>
        </p:nvSpPr>
        <p:spPr>
          <a:xfrm>
            <a:off x="3733800" y="3768626"/>
            <a:ext cx="558800" cy="558800"/>
          </a:xfrm>
          <a:prstGeom prst="roundRect">
            <a:avLst>
              <a:gd name="adj" fmla="val 50000"/>
            </a:avLst>
          </a:prstGeom>
          <a:solidFill>
            <a:srgbClr val="572579"/>
          </a:solidFill>
          <a:ln/>
        </p:spPr>
        <p:txBody>
          <a:bodyPr wrap="square" lIns="0" tIns="0" rIns="0" bIns="0" rtlCol="0" anchor="ctr">
            <a:normAutofit/>
          </a:bodyPr>
          <a:lstStyle/>
          <a:p>
            <a:pPr marL="0" indent="0" algn="ctr">
              <a:lnSpc>
                <a:spcPts val="2100"/>
              </a:lnSpc>
              <a:buNone/>
            </a:pPr>
            <a:r>
              <a:rPr lang="en-US" sz="1500" b="1" dirty="0">
                <a:solidFill>
                  <a:srgbClr val="FFFFFF"/>
                </a:solidFill>
                <a:latin typeface="Arial" pitchFamily="34" charset="0"/>
                <a:ea typeface="Arial" pitchFamily="34" charset="-122"/>
                <a:cs typeface="Arial" pitchFamily="34" charset="-120"/>
              </a:rPr>
              <a:t>AL</a:t>
            </a:r>
            <a:endParaRPr lang="en-US" sz="1500" dirty="0"/>
          </a:p>
        </p:txBody>
      </p:sp>
      <p:sp>
        <p:nvSpPr>
          <p:cNvPr id="22" name="Text 19"/>
          <p:cNvSpPr/>
          <p:nvPr/>
        </p:nvSpPr>
        <p:spPr>
          <a:xfrm>
            <a:off x="3733800" y="4479826"/>
            <a:ext cx="2092960"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F1A24"/>
                </a:solidFill>
                <a:latin typeface="Arial" pitchFamily="34" charset="0"/>
                <a:ea typeface="Arial" pitchFamily="34" charset="-122"/>
                <a:cs typeface="Arial" pitchFamily="34" charset="-120"/>
              </a:rPr>
              <a:t>Alexandra Lundahl</a:t>
            </a:r>
            <a:endParaRPr lang="en-US" sz="1500" dirty="0"/>
          </a:p>
        </p:txBody>
      </p:sp>
      <p:sp>
        <p:nvSpPr>
          <p:cNvPr id="23" name="Shape 20"/>
          <p:cNvSpPr/>
          <p:nvPr/>
        </p:nvSpPr>
        <p:spPr>
          <a:xfrm>
            <a:off x="6197600" y="3540026"/>
            <a:ext cx="2489200" cy="1644650"/>
          </a:xfrm>
          <a:prstGeom prst="roundRect">
            <a:avLst>
              <a:gd name="adj" fmla="val 9266"/>
            </a:avLst>
          </a:prstGeom>
          <a:solidFill>
            <a:srgbClr val="F4EFF8"/>
          </a:solidFill>
          <a:ln/>
        </p:spPr>
        <p:txBody>
          <a:bodyPr/>
          <a:lstStyle/>
          <a:p>
            <a:endParaRPr lang="en-US"/>
          </a:p>
        </p:txBody>
      </p:sp>
      <p:sp>
        <p:nvSpPr>
          <p:cNvPr id="24" name="Text 21"/>
          <p:cNvSpPr/>
          <p:nvPr/>
        </p:nvSpPr>
        <p:spPr>
          <a:xfrm>
            <a:off x="6426200" y="3768626"/>
            <a:ext cx="558800" cy="558800"/>
          </a:xfrm>
          <a:custGeom>
            <a:avLst/>
            <a:gdLst/>
            <a:ahLst/>
            <a:cxnLst/>
            <a:rect l="l" t="t" r="r" b="b"/>
            <a:pathLst>
              <a:path w="558800" h="558800">
                <a:moveTo>
                  <a:pt x="279400" y="0"/>
                </a:moveTo>
                <a:lnTo>
                  <a:pt x="279400" y="0"/>
                </a:lnTo>
                <a:arcTo wR="279400" hR="279400" stAng="16200000" swAng="5400000"/>
                <a:lnTo>
                  <a:pt x="558800" y="279400"/>
                </a:lnTo>
                <a:arcTo wR="279400" hR="279400" stAng="0" swAng="5400000"/>
                <a:lnTo>
                  <a:pt x="279400" y="558800"/>
                </a:lnTo>
                <a:arcTo wR="279400" hR="279400" stAng="5400000" swAng="5400000"/>
                <a:lnTo>
                  <a:pt x="0" y="279400"/>
                </a:lnTo>
                <a:arcTo wR="279400" hR="279400" stAng="10800000" swAng="5400000"/>
                <a:close/>
              </a:path>
            </a:pathLst>
          </a:custGeom>
          <a:solidFill>
            <a:srgbClr val="572579"/>
          </a:solidFill>
          <a:ln/>
        </p:spPr>
        <p:txBody>
          <a:bodyPr wrap="square" lIns="0" tIns="0" rIns="0" bIns="0" rtlCol="0" anchor="ctr">
            <a:normAutofit/>
          </a:bodyPr>
          <a:lstStyle/>
          <a:p>
            <a:pPr marL="0" indent="0" algn="ctr">
              <a:lnSpc>
                <a:spcPts val="2100"/>
              </a:lnSpc>
              <a:buNone/>
            </a:pPr>
            <a:r>
              <a:rPr lang="en-US" sz="1500" b="1" dirty="0">
                <a:solidFill>
                  <a:srgbClr val="FFFFFF"/>
                </a:solidFill>
                <a:latin typeface="Arial" pitchFamily="34" charset="0"/>
                <a:ea typeface="Arial" pitchFamily="34" charset="-122"/>
                <a:cs typeface="Arial" pitchFamily="34" charset="-120"/>
              </a:rPr>
              <a:t>SG</a:t>
            </a:r>
            <a:endParaRPr lang="en-US" sz="1500" dirty="0"/>
          </a:p>
        </p:txBody>
      </p:sp>
      <p:sp>
        <p:nvSpPr>
          <p:cNvPr id="25" name="Text 22"/>
          <p:cNvSpPr/>
          <p:nvPr/>
        </p:nvSpPr>
        <p:spPr>
          <a:xfrm>
            <a:off x="6426200" y="4479826"/>
            <a:ext cx="2092960" cy="263525"/>
          </a:xfrm>
          <a:prstGeom prst="rect">
            <a:avLst/>
          </a:prstGeom>
          <a:noFill/>
          <a:ln/>
        </p:spPr>
        <p:txBody>
          <a:bodyPr wrap="square" lIns="0" tIns="0" rIns="0" bIns="0" rtlCol="0" anchor="t">
            <a:normAutofit/>
          </a:bodyPr>
          <a:lstStyle/>
          <a:p>
            <a:pPr marL="0" indent="0" algn="l">
              <a:lnSpc>
                <a:spcPts val="1875"/>
              </a:lnSpc>
              <a:buNone/>
            </a:pPr>
            <a:r>
              <a:rPr lang="en-US" sz="1500" b="1" dirty="0">
                <a:solidFill>
                  <a:srgbClr val="1F1A24"/>
                </a:solidFill>
                <a:latin typeface="Arial" pitchFamily="34" charset="0"/>
                <a:ea typeface="Arial" pitchFamily="34" charset="-122"/>
                <a:cs typeface="Arial" pitchFamily="34" charset="-120"/>
              </a:rPr>
              <a:t>Sandra Gustafsson</a:t>
            </a:r>
            <a:endParaRPr lang="en-US" sz="1500" dirty="0"/>
          </a:p>
        </p:txBody>
      </p:sp>
      <p:sp>
        <p:nvSpPr>
          <p:cNvPr id="26" name="Text 23"/>
          <p:cNvSpPr/>
          <p:nvPr/>
        </p:nvSpPr>
        <p:spPr>
          <a:xfrm>
            <a:off x="8899525" y="3549551"/>
            <a:ext cx="2470150" cy="1625600"/>
          </a:xfrm>
          <a:prstGeom prst="roundRect">
            <a:avLst>
              <a:gd name="adj" fmla="val 8789"/>
            </a:avLst>
          </a:prstGeom>
          <a:noFill/>
          <a:ln w="19050">
            <a:solidFill>
              <a:srgbClr val="D9CBE6"/>
            </a:solidFill>
            <a:prstDash val="dash"/>
          </a:ln>
        </p:spPr>
        <p:txBody>
          <a:bodyPr wrap="square" lIns="196278" tIns="196278" rIns="136461" bIns="196278" rtlCol="0" anchor="ctr">
            <a:normAutofit/>
          </a:bodyPr>
          <a:lstStyle/>
          <a:p>
            <a:pPr marL="0" indent="0" algn="l">
              <a:lnSpc>
                <a:spcPts val="1875"/>
              </a:lnSpc>
              <a:buNone/>
            </a:pPr>
            <a:r>
              <a:rPr lang="en-US" sz="1500" b="1" dirty="0">
                <a:solidFill>
                  <a:srgbClr val="572579"/>
                </a:solidFill>
                <a:latin typeface="Arial" pitchFamily="34" charset="0"/>
                <a:ea typeface="Arial" pitchFamily="34" charset="-122"/>
                <a:cs typeface="Arial" pitchFamily="34" charset="-120"/>
              </a:rPr>
              <a:t>+ 1 lag med massor av energi</a:t>
            </a:r>
            <a:endParaRPr lang="en-US" sz="1500" dirty="0"/>
          </a:p>
        </p:txBody>
      </p:sp>
      <p:sp>
        <p:nvSpPr>
          <p:cNvPr id="27" name="Text 24"/>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28" name="Text 25"/>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2837259"/>
            <a:ext cx="6540500" cy="1412081"/>
          </a:xfrm>
          <a:prstGeom prst="rect">
            <a:avLst/>
          </a:prstGeom>
          <a:noFill/>
          <a:ln/>
        </p:spPr>
        <p:txBody>
          <a:bodyPr wrap="square" lIns="0" tIns="0" rIns="0" bIns="0" rtlCol="0" anchor="t">
            <a:normAutofit/>
          </a:bodyPr>
          <a:lstStyle/>
          <a:p>
            <a:pPr marL="0" indent="0" algn="l">
              <a:lnSpc>
                <a:spcPts val="5460"/>
              </a:lnSpc>
              <a:buNone/>
            </a:pPr>
            <a:r>
              <a:rPr lang="en-US" sz="5200" b="1" i="0" kern="0" spc="-100" dirty="0">
                <a:solidFill>
                  <a:srgbClr val="1F1A24"/>
                </a:solidFill>
                <a:latin typeface="Arial" pitchFamily="34" charset="0"/>
                <a:ea typeface="Arial" pitchFamily="34" charset="-122"/>
                <a:cs typeface="Arial" pitchFamily="34" charset="-120"/>
              </a:rPr>
              <a:t>Välkomna till </a:t>
            </a:r>
            <a:r>
              <a:rPr lang="en-US" sz="5200" b="1" i="0" kern="0" spc="-100" dirty="0">
                <a:solidFill>
                  <a:srgbClr val="572579"/>
                </a:solidFill>
                <a:latin typeface="Arial" pitchFamily="34" charset="0"/>
                <a:ea typeface="Arial" pitchFamily="34" charset="-122"/>
                <a:cs typeface="Arial" pitchFamily="34" charset="-120"/>
              </a:rPr>
              <a:t>ungdomsgruppen!</a:t>
            </a:r>
            <a:endParaRPr lang="en-US" sz="5200" dirty="0"/>
          </a:p>
        </p:txBody>
      </p:sp>
      <p:sp>
        <p:nvSpPr>
          <p:cNvPr id="3" name="Shape 1"/>
          <p:cNvSpPr/>
          <p:nvPr/>
        </p:nvSpPr>
        <p:spPr>
          <a:xfrm>
            <a:off x="8077200" y="1460500"/>
            <a:ext cx="3302000" cy="3937000"/>
          </a:xfrm>
          <a:custGeom>
            <a:avLst/>
            <a:gdLst/>
            <a:ahLst/>
            <a:cxnLst/>
            <a:rect l="l" t="t" r="r" b="b"/>
            <a:pathLst>
              <a:path w="3302000" h="3937000">
                <a:moveTo>
                  <a:pt x="1625600" y="0"/>
                </a:moveTo>
                <a:lnTo>
                  <a:pt x="1676400" y="0"/>
                </a:lnTo>
                <a:arcTo wR="1625600" hR="1625600" stAng="16200000" swAng="5400000"/>
                <a:lnTo>
                  <a:pt x="3302000" y="3632200"/>
                </a:lnTo>
                <a:arcTo wR="304800" hR="304800" stAng="0" swAng="5400000"/>
                <a:lnTo>
                  <a:pt x="304800" y="3937000"/>
                </a:lnTo>
                <a:arcTo wR="304800" hR="304800" stAng="5400000" swAng="5400000"/>
                <a:lnTo>
                  <a:pt x="0" y="1625600"/>
                </a:lnTo>
                <a:arcTo wR="1625600" hR="1625600" stAng="10800000" swAng="5400000"/>
                <a:close/>
              </a:path>
            </a:pathLst>
          </a:custGeom>
          <a:solidFill>
            <a:srgbClr val="F4EFF8"/>
          </a:solidFill>
          <a:ln/>
        </p:spPr>
        <p:txBody>
          <a:bodyPr/>
          <a:lstStyle/>
          <a:p>
            <a:endParaRPr lang="en-US"/>
          </a:p>
        </p:txBody>
      </p:sp>
      <p:pic>
        <p:nvPicPr>
          <p:cNvPr id="4" name="Image 0" descr="Skara HF logga"/>
          <p:cNvPicPr>
            <a:picLocks noChangeAspect="1"/>
          </p:cNvPicPr>
          <p:nvPr/>
        </p:nvPicPr>
        <p:blipFill>
          <a:blip r:embed="rId3"/>
          <a:srcRect t="-49" b="-49"/>
          <a:stretch/>
        </p:blipFill>
        <p:spPr>
          <a:xfrm>
            <a:off x="8648700" y="2143125"/>
            <a:ext cx="2159000" cy="25717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02 · FÖRÄLDRAR</a:t>
            </a:r>
            <a:endParaRPr lang="en-US" sz="1200" dirty="0"/>
          </a:p>
        </p:txBody>
      </p:sp>
      <p:sp>
        <p:nvSpPr>
          <p:cNvPr id="4" name="Text 1"/>
          <p:cNvSpPr>
            <a:spLocks noGrp="1"/>
          </p:cNvSpPr>
          <p:nvPr>
            <p:ph type="title"/>
          </p:nvPr>
        </p:nvSpPr>
        <p:spPr>
          <a:xfrm>
            <a:off x="812800" y="1127720"/>
            <a:ext cx="91567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Föräldrarollen i Skara HF</a:t>
            </a:r>
            <a:endParaRPr lang="en-US" sz="3200" dirty="0"/>
          </a:p>
        </p:txBody>
      </p:sp>
      <p:sp>
        <p:nvSpPr>
          <p:cNvPr id="5" name="Text 2"/>
          <p:cNvSpPr/>
          <p:nvPr/>
        </p:nvSpPr>
        <p:spPr>
          <a:xfrm>
            <a:off x="812800" y="1930301"/>
            <a:ext cx="5232400" cy="685800"/>
          </a:xfrm>
          <a:prstGeom prst="rect">
            <a:avLst/>
          </a:prstGeom>
          <a:noFill/>
          <a:ln/>
        </p:spPr>
        <p:txBody>
          <a:bodyPr wrap="square" lIns="0" tIns="0" rIns="0" bIns="0" rtlCol="0" anchor="t">
            <a:normAutofit/>
          </a:bodyPr>
          <a:lstStyle/>
          <a:p>
            <a:pPr marL="0" indent="0" algn="l">
              <a:lnSpc>
                <a:spcPts val="2600"/>
              </a:lnSpc>
              <a:buNone/>
            </a:pPr>
            <a:r>
              <a:rPr lang="en-US" sz="2000" b="1" dirty="0">
                <a:solidFill>
                  <a:srgbClr val="1F1A24"/>
                </a:solidFill>
                <a:latin typeface="Arial" pitchFamily="34" charset="0"/>
                <a:ea typeface="Arial" pitchFamily="34" charset="-122"/>
                <a:cs typeface="Arial" pitchFamily="34" charset="-120"/>
              </a:rPr>
              <a:t>Alla föräldrar bidrar till aktiviteter kring laget.</a:t>
            </a:r>
            <a:endParaRPr lang="en-US" sz="2000" dirty="0"/>
          </a:p>
        </p:txBody>
      </p:sp>
      <p:sp>
        <p:nvSpPr>
          <p:cNvPr id="6" name="Text 3"/>
          <p:cNvSpPr/>
          <p:nvPr/>
        </p:nvSpPr>
        <p:spPr>
          <a:xfrm>
            <a:off x="812800" y="2793901"/>
            <a:ext cx="5232400" cy="882650"/>
          </a:xfrm>
          <a:prstGeom prst="rect">
            <a:avLst/>
          </a:prstGeom>
          <a:noFill/>
          <a:ln/>
        </p:spPr>
        <p:txBody>
          <a:bodyPr wrap="square" lIns="0" tIns="0" rIns="0" bIns="0" rtlCol="0" anchor="t">
            <a:normAutofit/>
          </a:bodyPr>
          <a:lstStyle/>
          <a:p>
            <a:pPr marL="0" indent="0" algn="l">
              <a:lnSpc>
                <a:spcPts val="2250"/>
              </a:lnSpc>
              <a:buNone/>
            </a:pPr>
            <a:r>
              <a:rPr lang="en-US" sz="1500" dirty="0">
                <a:solidFill>
                  <a:srgbClr val="4A4252"/>
                </a:solidFill>
                <a:latin typeface="Arial" pitchFamily="34" charset="0"/>
                <a:ea typeface="Arial" pitchFamily="34" charset="-122"/>
                <a:cs typeface="Arial" pitchFamily="34" charset="-120"/>
              </a:rPr>
              <a:t>Antingen på uppmaning av tränare eller aktivitetsansvarig – eller genom egna initiativ, till exempel insamling till lagkassan.</a:t>
            </a:r>
            <a:endParaRPr lang="en-US" sz="1500" dirty="0"/>
          </a:p>
        </p:txBody>
      </p:sp>
      <p:sp>
        <p:nvSpPr>
          <p:cNvPr id="7" name="Shape 4"/>
          <p:cNvSpPr/>
          <p:nvPr/>
        </p:nvSpPr>
        <p:spPr>
          <a:xfrm>
            <a:off x="812800" y="3854351"/>
            <a:ext cx="5080000" cy="1535311"/>
          </a:xfrm>
          <a:prstGeom prst="roundRect">
            <a:avLst>
              <a:gd name="adj" fmla="val 9926"/>
            </a:avLst>
          </a:prstGeom>
          <a:solidFill>
            <a:srgbClr val="F4EFF8"/>
          </a:solidFill>
          <a:ln/>
        </p:spPr>
        <p:txBody>
          <a:bodyPr/>
          <a:lstStyle/>
          <a:p>
            <a:endParaRPr lang="en-US"/>
          </a:p>
        </p:txBody>
      </p:sp>
      <p:sp>
        <p:nvSpPr>
          <p:cNvPr id="8" name="Shape 5"/>
          <p:cNvSpPr/>
          <p:nvPr/>
        </p:nvSpPr>
        <p:spPr>
          <a:xfrm>
            <a:off x="812800" y="3854351"/>
            <a:ext cx="5080000" cy="1535311"/>
          </a:xfrm>
          <a:custGeom>
            <a:avLst/>
            <a:gdLst/>
            <a:ahLst/>
            <a:cxnLst/>
            <a:rect l="l" t="t" r="r" b="b"/>
            <a:pathLst>
              <a:path w="5080000" h="1535311">
                <a:moveTo>
                  <a:pt x="152400" y="1535311"/>
                </a:moveTo>
                <a:lnTo>
                  <a:pt x="152400" y="1535311"/>
                </a:lnTo>
                <a:arcTo wR="152400" hR="152400" stAng="5400000" swAng="5400000"/>
                <a:lnTo>
                  <a:pt x="0" y="152400"/>
                </a:lnTo>
                <a:arcTo wR="152400" hR="152400" stAng="10800000" swAng="5400000"/>
                <a:lnTo>
                  <a:pt x="152400" y="0"/>
                </a:lnTo>
                <a:arcTo wR="101600" hR="152400" stAng="16200000" swAng="-5400000"/>
                <a:lnTo>
                  <a:pt x="50800" y="1382911"/>
                </a:lnTo>
                <a:arcTo wR="101600" hR="152400" stAng="10800000" swAng="-5400000"/>
                <a:close/>
              </a:path>
            </a:pathLst>
          </a:custGeom>
          <a:solidFill>
            <a:srgbClr val="572579"/>
          </a:solidFill>
          <a:ln/>
        </p:spPr>
        <p:txBody>
          <a:bodyPr/>
          <a:lstStyle/>
          <a:p>
            <a:endParaRPr lang="en-US"/>
          </a:p>
        </p:txBody>
      </p:sp>
      <p:sp>
        <p:nvSpPr>
          <p:cNvPr id="9" name="Text 6"/>
          <p:cNvSpPr/>
          <p:nvPr/>
        </p:nvSpPr>
        <p:spPr>
          <a:xfrm>
            <a:off x="1092200" y="4082951"/>
            <a:ext cx="4709160" cy="254000"/>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572579"/>
                </a:solidFill>
                <a:latin typeface="Arial" pitchFamily="34" charset="0"/>
                <a:ea typeface="Arial" pitchFamily="34" charset="-122"/>
                <a:cs typeface="Arial" pitchFamily="34" charset="-120"/>
              </a:rPr>
              <a:t>Viktigt att tänka på</a:t>
            </a:r>
            <a:endParaRPr lang="en-US" sz="1500" dirty="0"/>
          </a:p>
        </p:txBody>
      </p:sp>
      <p:sp>
        <p:nvSpPr>
          <p:cNvPr id="10" name="Text 7"/>
          <p:cNvSpPr/>
          <p:nvPr/>
        </p:nvSpPr>
        <p:spPr>
          <a:xfrm>
            <a:off x="1092200" y="4387751"/>
            <a:ext cx="4709160" cy="79871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1F1A24"/>
                </a:solidFill>
                <a:latin typeface="Arial" pitchFamily="34" charset="0"/>
                <a:ea typeface="Arial" pitchFamily="34" charset="-122"/>
                <a:cs typeface="Arial" pitchFamily="34" charset="-120"/>
              </a:rPr>
              <a:t>Föräldrar uppträder – precis som ledare och spelare – respektfullt mot domare och motståndare. Var ett föredöme för ditt barn och för Skara HF.</a:t>
            </a:r>
            <a:endParaRPr lang="en-US" sz="1400" dirty="0"/>
          </a:p>
        </p:txBody>
      </p:sp>
      <p:sp>
        <p:nvSpPr>
          <p:cNvPr id="11" name="Text 8"/>
          <p:cNvSpPr/>
          <p:nvPr/>
        </p:nvSpPr>
        <p:spPr>
          <a:xfrm>
            <a:off x="6299200" y="1930301"/>
            <a:ext cx="5232400"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8194"/>
                </a:solidFill>
                <a:latin typeface="Arial" pitchFamily="34" charset="0"/>
                <a:ea typeface="Arial" pitchFamily="34" charset="-122"/>
                <a:cs typeface="Arial" pitchFamily="34" charset="-120"/>
              </a:rPr>
              <a:t>EXEMPEL PÅ UPPGIFTER</a:t>
            </a:r>
            <a:endParaRPr lang="en-US" sz="1200" dirty="0"/>
          </a:p>
        </p:txBody>
      </p:sp>
      <p:sp>
        <p:nvSpPr>
          <p:cNvPr id="12" name="Shape 9"/>
          <p:cNvSpPr/>
          <p:nvPr/>
        </p:nvSpPr>
        <p:spPr>
          <a:xfrm>
            <a:off x="6299200" y="2759571"/>
            <a:ext cx="5080000" cy="0"/>
          </a:xfrm>
          <a:prstGeom prst="line">
            <a:avLst/>
          </a:prstGeom>
          <a:noFill/>
          <a:ln w="12700">
            <a:solidFill>
              <a:srgbClr val="ECE5F2"/>
            </a:solidFill>
            <a:prstDash val="solid"/>
          </a:ln>
        </p:spPr>
        <p:txBody>
          <a:bodyPr/>
          <a:lstStyle/>
          <a:p>
            <a:endParaRPr lang="en-US"/>
          </a:p>
        </p:txBody>
      </p:sp>
      <p:pic>
        <p:nvPicPr>
          <p:cNvPr id="13" name="Image 1" descr="CheckCircle"/>
          <p:cNvPicPr>
            <a:picLocks noChangeAspect="1"/>
          </p:cNvPicPr>
          <p:nvPr/>
        </p:nvPicPr>
        <p:blipFill>
          <a:blip r:embed="rId4"/>
          <a:srcRect/>
          <a:stretch/>
        </p:blipFill>
        <p:spPr>
          <a:xfrm>
            <a:off x="6299200" y="2346821"/>
            <a:ext cx="279400" cy="279400"/>
          </a:xfrm>
          <a:prstGeom prst="rect">
            <a:avLst/>
          </a:prstGeom>
        </p:spPr>
      </p:pic>
      <p:sp>
        <p:nvSpPr>
          <p:cNvPr id="14" name="Text 10"/>
          <p:cNvSpPr/>
          <p:nvPr/>
        </p:nvSpPr>
        <p:spPr>
          <a:xfrm>
            <a:off x="6731000" y="2353171"/>
            <a:ext cx="3303865"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Föreningsgemensamma arbeten</a:t>
            </a:r>
            <a:endParaRPr lang="en-US" sz="1500" dirty="0"/>
          </a:p>
        </p:txBody>
      </p:sp>
      <p:sp>
        <p:nvSpPr>
          <p:cNvPr id="15" name="Shape 11"/>
          <p:cNvSpPr/>
          <p:nvPr/>
        </p:nvSpPr>
        <p:spPr>
          <a:xfrm>
            <a:off x="6299200" y="3381871"/>
            <a:ext cx="5080000" cy="0"/>
          </a:xfrm>
          <a:prstGeom prst="line">
            <a:avLst/>
          </a:prstGeom>
          <a:noFill/>
          <a:ln w="12700">
            <a:solidFill>
              <a:srgbClr val="ECE5F2"/>
            </a:solidFill>
            <a:prstDash val="solid"/>
          </a:ln>
        </p:spPr>
        <p:txBody>
          <a:bodyPr/>
          <a:lstStyle/>
          <a:p>
            <a:endParaRPr lang="en-US"/>
          </a:p>
        </p:txBody>
      </p:sp>
      <p:pic>
        <p:nvPicPr>
          <p:cNvPr id="16" name="Image 2" descr="CheckCircle"/>
          <p:cNvPicPr>
            <a:picLocks noChangeAspect="1"/>
          </p:cNvPicPr>
          <p:nvPr/>
        </p:nvPicPr>
        <p:blipFill>
          <a:blip r:embed="rId4"/>
          <a:srcRect/>
          <a:stretch/>
        </p:blipFill>
        <p:spPr>
          <a:xfrm>
            <a:off x="6299200" y="2969121"/>
            <a:ext cx="279400" cy="279400"/>
          </a:xfrm>
          <a:prstGeom prst="rect">
            <a:avLst/>
          </a:prstGeom>
        </p:spPr>
      </p:pic>
      <p:sp>
        <p:nvSpPr>
          <p:cNvPr id="17" name="Text 12"/>
          <p:cNvSpPr/>
          <p:nvPr/>
        </p:nvSpPr>
        <p:spPr>
          <a:xfrm>
            <a:off x="6731000" y="2975471"/>
            <a:ext cx="290953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Lagkiosk vid hemmamatcher</a:t>
            </a:r>
            <a:endParaRPr lang="en-US" sz="1500" dirty="0"/>
          </a:p>
        </p:txBody>
      </p:sp>
      <p:sp>
        <p:nvSpPr>
          <p:cNvPr id="18" name="Shape 13"/>
          <p:cNvSpPr/>
          <p:nvPr/>
        </p:nvSpPr>
        <p:spPr>
          <a:xfrm>
            <a:off x="6299200" y="4004171"/>
            <a:ext cx="5080000" cy="0"/>
          </a:xfrm>
          <a:prstGeom prst="line">
            <a:avLst/>
          </a:prstGeom>
          <a:noFill/>
          <a:ln w="12700">
            <a:solidFill>
              <a:srgbClr val="ECE5F2"/>
            </a:solidFill>
            <a:prstDash val="solid"/>
          </a:ln>
        </p:spPr>
        <p:txBody>
          <a:bodyPr/>
          <a:lstStyle/>
          <a:p>
            <a:endParaRPr lang="en-US"/>
          </a:p>
        </p:txBody>
      </p:sp>
      <p:pic>
        <p:nvPicPr>
          <p:cNvPr id="19" name="Image 3" descr="CheckCircle"/>
          <p:cNvPicPr>
            <a:picLocks noChangeAspect="1"/>
          </p:cNvPicPr>
          <p:nvPr/>
        </p:nvPicPr>
        <p:blipFill>
          <a:blip r:embed="rId4"/>
          <a:srcRect/>
          <a:stretch/>
        </p:blipFill>
        <p:spPr>
          <a:xfrm>
            <a:off x="6299200" y="3591421"/>
            <a:ext cx="279400" cy="279400"/>
          </a:xfrm>
          <a:prstGeom prst="rect">
            <a:avLst/>
          </a:prstGeom>
        </p:spPr>
      </p:pic>
      <p:sp>
        <p:nvSpPr>
          <p:cNvPr id="20" name="Text 14"/>
          <p:cNvSpPr/>
          <p:nvPr/>
        </p:nvSpPr>
        <p:spPr>
          <a:xfrm>
            <a:off x="6731000" y="3597771"/>
            <a:ext cx="2630091"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Matchvärd och sekretariat</a:t>
            </a:r>
            <a:endParaRPr lang="en-US" sz="1500" dirty="0"/>
          </a:p>
        </p:txBody>
      </p:sp>
      <p:sp>
        <p:nvSpPr>
          <p:cNvPr id="21" name="Shape 15"/>
          <p:cNvSpPr/>
          <p:nvPr/>
        </p:nvSpPr>
        <p:spPr>
          <a:xfrm>
            <a:off x="6299200" y="4626471"/>
            <a:ext cx="5080000" cy="0"/>
          </a:xfrm>
          <a:prstGeom prst="line">
            <a:avLst/>
          </a:prstGeom>
          <a:noFill/>
          <a:ln w="12700">
            <a:solidFill>
              <a:srgbClr val="ECE5F2"/>
            </a:solidFill>
            <a:prstDash val="solid"/>
          </a:ln>
        </p:spPr>
        <p:txBody>
          <a:bodyPr/>
          <a:lstStyle/>
          <a:p>
            <a:endParaRPr lang="en-US"/>
          </a:p>
        </p:txBody>
      </p:sp>
      <p:pic>
        <p:nvPicPr>
          <p:cNvPr id="22" name="Image 4" descr="CheckCircle"/>
          <p:cNvPicPr>
            <a:picLocks noChangeAspect="1"/>
          </p:cNvPicPr>
          <p:nvPr/>
        </p:nvPicPr>
        <p:blipFill>
          <a:blip r:embed="rId4"/>
          <a:srcRect/>
          <a:stretch/>
        </p:blipFill>
        <p:spPr>
          <a:xfrm>
            <a:off x="6299200" y="4213721"/>
            <a:ext cx="279400" cy="279400"/>
          </a:xfrm>
          <a:prstGeom prst="rect">
            <a:avLst/>
          </a:prstGeom>
        </p:spPr>
      </p:pic>
      <p:sp>
        <p:nvSpPr>
          <p:cNvPr id="23" name="Text 16"/>
          <p:cNvSpPr/>
          <p:nvPr/>
        </p:nvSpPr>
        <p:spPr>
          <a:xfrm>
            <a:off x="6731000" y="4220071"/>
            <a:ext cx="3418046"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Stöd vid matcher, cuper och resor</a:t>
            </a:r>
            <a:endParaRPr lang="en-US" sz="1500" dirty="0"/>
          </a:p>
        </p:txBody>
      </p:sp>
      <p:pic>
        <p:nvPicPr>
          <p:cNvPr id="24" name="Image 5" descr="CheckCircle"/>
          <p:cNvPicPr>
            <a:picLocks noChangeAspect="1"/>
          </p:cNvPicPr>
          <p:nvPr/>
        </p:nvPicPr>
        <p:blipFill>
          <a:blip r:embed="rId4"/>
          <a:srcRect/>
          <a:stretch/>
        </p:blipFill>
        <p:spPr>
          <a:xfrm>
            <a:off x="6299200" y="4836021"/>
            <a:ext cx="279400" cy="279400"/>
          </a:xfrm>
          <a:prstGeom prst="rect">
            <a:avLst/>
          </a:prstGeom>
        </p:spPr>
      </p:pic>
      <p:sp>
        <p:nvSpPr>
          <p:cNvPr id="25" name="Text 17"/>
          <p:cNvSpPr/>
          <p:nvPr/>
        </p:nvSpPr>
        <p:spPr>
          <a:xfrm>
            <a:off x="6731000" y="4842371"/>
            <a:ext cx="5107781"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Stöd i omklädningsrummet efter träning och match</a:t>
            </a:r>
            <a:endParaRPr lang="en-US" sz="1500" dirty="0"/>
          </a:p>
        </p:txBody>
      </p:sp>
      <p:sp>
        <p:nvSpPr>
          <p:cNvPr id="26" name="Text 18"/>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27" name="Text 19"/>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02 · FÖRÄLDRAR</a:t>
            </a:r>
            <a:endParaRPr lang="en-US" sz="1200" dirty="0"/>
          </a:p>
        </p:txBody>
      </p:sp>
      <p:sp>
        <p:nvSpPr>
          <p:cNvPr id="4" name="Text 1"/>
          <p:cNvSpPr>
            <a:spLocks noGrp="1"/>
          </p:cNvSpPr>
          <p:nvPr>
            <p:ph type="title"/>
          </p:nvPr>
        </p:nvSpPr>
        <p:spPr>
          <a:xfrm>
            <a:off x="812800" y="1127720"/>
            <a:ext cx="91567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Uppgifter vid hemmamatcher</a:t>
            </a:r>
            <a:endParaRPr lang="en-US" sz="3200" dirty="0"/>
          </a:p>
        </p:txBody>
      </p:sp>
      <p:sp>
        <p:nvSpPr>
          <p:cNvPr id="5" name="Shape 2"/>
          <p:cNvSpPr/>
          <p:nvPr/>
        </p:nvSpPr>
        <p:spPr>
          <a:xfrm>
            <a:off x="812800" y="1930301"/>
            <a:ext cx="3124994" cy="2985492"/>
          </a:xfrm>
          <a:prstGeom prst="roundRect">
            <a:avLst>
              <a:gd name="adj" fmla="val 5105"/>
            </a:avLst>
          </a:prstGeom>
          <a:solidFill>
            <a:srgbClr val="F4EFF8"/>
          </a:solidFill>
          <a:ln/>
        </p:spPr>
        <p:txBody>
          <a:bodyPr/>
          <a:lstStyle/>
          <a:p>
            <a:endParaRPr lang="en-US"/>
          </a:p>
        </p:txBody>
      </p:sp>
      <p:sp>
        <p:nvSpPr>
          <p:cNvPr id="6" name="Text 3"/>
          <p:cNvSpPr/>
          <p:nvPr/>
        </p:nvSpPr>
        <p:spPr>
          <a:xfrm>
            <a:off x="1066800" y="2184301"/>
            <a:ext cx="2695504"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572579"/>
                </a:solidFill>
                <a:latin typeface="Arial" pitchFamily="34" charset="0"/>
                <a:ea typeface="Arial" pitchFamily="34" charset="-122"/>
                <a:cs typeface="Arial" pitchFamily="34" charset="-120"/>
              </a:rPr>
              <a:t>1</a:t>
            </a:r>
            <a:endParaRPr lang="en-US" sz="3200" dirty="0"/>
          </a:p>
        </p:txBody>
      </p:sp>
      <p:sp>
        <p:nvSpPr>
          <p:cNvPr id="7" name="Text 4"/>
          <p:cNvSpPr/>
          <p:nvPr/>
        </p:nvSpPr>
        <p:spPr>
          <a:xfrm>
            <a:off x="1066800" y="2717701"/>
            <a:ext cx="2695504"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F1A24"/>
                </a:solidFill>
                <a:latin typeface="Arial" pitchFamily="34" charset="0"/>
                <a:ea typeface="Arial" pitchFamily="34" charset="-122"/>
                <a:cs typeface="Arial" pitchFamily="34" charset="-120"/>
              </a:rPr>
              <a:t>Sekretariatet</a:t>
            </a:r>
            <a:endParaRPr lang="en-US" sz="1800" dirty="0"/>
          </a:p>
        </p:txBody>
      </p:sp>
      <p:sp>
        <p:nvSpPr>
          <p:cNvPr id="8" name="Text 5"/>
          <p:cNvSpPr/>
          <p:nvPr/>
        </p:nvSpPr>
        <p:spPr>
          <a:xfrm>
            <a:off x="1066800" y="3118941"/>
            <a:ext cx="2695504" cy="54094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4252"/>
                </a:solidFill>
                <a:latin typeface="Arial" pitchFamily="34" charset="0"/>
                <a:ea typeface="Arial" pitchFamily="34" charset="-122"/>
                <a:cs typeface="Arial" pitchFamily="34" charset="-120"/>
              </a:rPr>
              <a:t>Sköter matchklockan under matchen.</a:t>
            </a:r>
            <a:endParaRPr lang="en-US" sz="1400" dirty="0"/>
          </a:p>
        </p:txBody>
      </p:sp>
      <p:sp>
        <p:nvSpPr>
          <p:cNvPr id="9" name="Shape 6"/>
          <p:cNvSpPr/>
          <p:nvPr/>
        </p:nvSpPr>
        <p:spPr>
          <a:xfrm>
            <a:off x="4140994" y="1930301"/>
            <a:ext cx="3124994" cy="2985492"/>
          </a:xfrm>
          <a:prstGeom prst="roundRect">
            <a:avLst>
              <a:gd name="adj" fmla="val 5105"/>
            </a:avLst>
          </a:prstGeom>
          <a:solidFill>
            <a:srgbClr val="F4EFF8"/>
          </a:solidFill>
          <a:ln/>
        </p:spPr>
        <p:txBody>
          <a:bodyPr/>
          <a:lstStyle/>
          <a:p>
            <a:endParaRPr lang="en-US"/>
          </a:p>
        </p:txBody>
      </p:sp>
      <p:sp>
        <p:nvSpPr>
          <p:cNvPr id="10" name="Text 7"/>
          <p:cNvSpPr/>
          <p:nvPr/>
        </p:nvSpPr>
        <p:spPr>
          <a:xfrm>
            <a:off x="4394994" y="2184301"/>
            <a:ext cx="2695504"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572579"/>
                </a:solidFill>
                <a:latin typeface="Arial" pitchFamily="34" charset="0"/>
                <a:ea typeface="Arial" pitchFamily="34" charset="-122"/>
                <a:cs typeface="Arial" pitchFamily="34" charset="-120"/>
              </a:rPr>
              <a:t>2</a:t>
            </a:r>
            <a:endParaRPr lang="en-US" sz="3200" dirty="0"/>
          </a:p>
        </p:txBody>
      </p:sp>
      <p:sp>
        <p:nvSpPr>
          <p:cNvPr id="11" name="Text 8"/>
          <p:cNvSpPr/>
          <p:nvPr/>
        </p:nvSpPr>
        <p:spPr>
          <a:xfrm>
            <a:off x="4394994" y="2717701"/>
            <a:ext cx="2695504"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F1A24"/>
                </a:solidFill>
                <a:latin typeface="Arial" pitchFamily="34" charset="0"/>
                <a:ea typeface="Arial" pitchFamily="34" charset="-122"/>
                <a:cs typeface="Arial" pitchFamily="34" charset="-120"/>
              </a:rPr>
              <a:t>Matchvärd</a:t>
            </a:r>
            <a:endParaRPr lang="en-US" sz="1800" dirty="0"/>
          </a:p>
        </p:txBody>
      </p:sp>
      <p:sp>
        <p:nvSpPr>
          <p:cNvPr id="12" name="Text 9"/>
          <p:cNvSpPr/>
          <p:nvPr/>
        </p:nvSpPr>
        <p:spPr>
          <a:xfrm>
            <a:off x="4394994" y="3118941"/>
            <a:ext cx="2695504" cy="54094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4252"/>
                </a:solidFill>
                <a:latin typeface="Arial" pitchFamily="34" charset="0"/>
                <a:ea typeface="Arial" pitchFamily="34" charset="-122"/>
                <a:cs typeface="Arial" pitchFamily="34" charset="-120"/>
              </a:rPr>
              <a:t>Håller i matchmötet fem minuter före avkast – </a:t>
            </a:r>
            <a:r>
              <a:rPr lang="en-US" sz="1400" b="1" u="sng" dirty="0">
                <a:solidFill>
                  <a:srgbClr val="572579"/>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se manus här</a:t>
            </a:r>
            <a:r>
              <a:rPr lang="en-US" sz="1400" dirty="0">
                <a:solidFill>
                  <a:srgbClr val="4A4252"/>
                </a:solidFill>
                <a:latin typeface="Arial" pitchFamily="34" charset="0"/>
                <a:ea typeface="Arial" pitchFamily="34" charset="-122"/>
                <a:cs typeface="Arial" pitchFamily="34" charset="-120"/>
              </a:rPr>
              <a:t>.</a:t>
            </a:r>
            <a:endParaRPr lang="en-US" sz="1400" dirty="0"/>
          </a:p>
        </p:txBody>
      </p:sp>
      <p:sp>
        <p:nvSpPr>
          <p:cNvPr id="13" name="Text 10"/>
          <p:cNvSpPr/>
          <p:nvPr/>
        </p:nvSpPr>
        <p:spPr>
          <a:xfrm>
            <a:off x="4394994" y="3761482"/>
            <a:ext cx="2695504" cy="54094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4252"/>
                </a:solidFill>
                <a:latin typeface="Arial" pitchFamily="34" charset="0"/>
                <a:ea typeface="Arial" pitchFamily="34" charset="-122"/>
                <a:cs typeface="Arial" pitchFamily="34" charset="-120"/>
              </a:rPr>
              <a:t>Ser till att </a:t>
            </a:r>
            <a:r>
              <a:rPr lang="en-US" sz="1400" b="1" dirty="0">
                <a:solidFill>
                  <a:srgbClr val="4A4252"/>
                </a:solidFill>
                <a:latin typeface="Arial" pitchFamily="34" charset="0"/>
                <a:ea typeface="Arial" pitchFamily="34" charset="-122"/>
                <a:cs typeface="Arial" pitchFamily="34" charset="-120"/>
              </a:rPr>
              <a:t>#schysstmatch</a:t>
            </a:r>
            <a:r>
              <a:rPr lang="en-US" sz="1400" dirty="0">
                <a:solidFill>
                  <a:srgbClr val="4A4252"/>
                </a:solidFill>
                <a:latin typeface="Arial" pitchFamily="34" charset="0"/>
                <a:ea typeface="Arial" pitchFamily="34" charset="-122"/>
                <a:cs typeface="Arial" pitchFamily="34" charset="-120"/>
              </a:rPr>
              <a:t> följs på läktaren.</a:t>
            </a:r>
            <a:endParaRPr lang="en-US" sz="1400" dirty="0"/>
          </a:p>
        </p:txBody>
      </p:sp>
      <p:sp>
        <p:nvSpPr>
          <p:cNvPr id="14" name="Shape 11"/>
          <p:cNvSpPr/>
          <p:nvPr/>
        </p:nvSpPr>
        <p:spPr>
          <a:xfrm>
            <a:off x="7469188" y="1930301"/>
            <a:ext cx="3910013" cy="2985492"/>
          </a:xfrm>
          <a:prstGeom prst="roundRect">
            <a:avLst>
              <a:gd name="adj" fmla="val 5105"/>
            </a:avLst>
          </a:prstGeom>
          <a:solidFill>
            <a:srgbClr val="F4EFF8"/>
          </a:solidFill>
          <a:ln/>
        </p:spPr>
        <p:txBody>
          <a:bodyPr/>
          <a:lstStyle/>
          <a:p>
            <a:endParaRPr lang="en-US"/>
          </a:p>
        </p:txBody>
      </p:sp>
      <p:sp>
        <p:nvSpPr>
          <p:cNvPr id="15" name="Text 12"/>
          <p:cNvSpPr/>
          <p:nvPr/>
        </p:nvSpPr>
        <p:spPr>
          <a:xfrm>
            <a:off x="7723188" y="2184301"/>
            <a:ext cx="3504073" cy="431800"/>
          </a:xfrm>
          <a:prstGeom prst="rect">
            <a:avLst/>
          </a:prstGeom>
          <a:noFill/>
          <a:ln/>
        </p:spPr>
        <p:txBody>
          <a:bodyPr wrap="square" lIns="0" tIns="0" rIns="0" bIns="0" rtlCol="0" anchor="t">
            <a:normAutofit/>
          </a:bodyPr>
          <a:lstStyle/>
          <a:p>
            <a:pPr marL="0" indent="0" algn="l">
              <a:lnSpc>
                <a:spcPts val="3200"/>
              </a:lnSpc>
              <a:buNone/>
            </a:pPr>
            <a:r>
              <a:rPr lang="en-US" sz="3200" b="1" dirty="0">
                <a:solidFill>
                  <a:srgbClr val="572579"/>
                </a:solidFill>
                <a:latin typeface="Arial" pitchFamily="34" charset="0"/>
                <a:ea typeface="Arial" pitchFamily="34" charset="-122"/>
                <a:cs typeface="Arial" pitchFamily="34" charset="-120"/>
              </a:rPr>
              <a:t>3</a:t>
            </a:r>
            <a:endParaRPr lang="en-US" sz="3200" dirty="0"/>
          </a:p>
        </p:txBody>
      </p:sp>
      <p:sp>
        <p:nvSpPr>
          <p:cNvPr id="16" name="Text 13"/>
          <p:cNvSpPr/>
          <p:nvPr/>
        </p:nvSpPr>
        <p:spPr>
          <a:xfrm>
            <a:off x="7723188" y="2717701"/>
            <a:ext cx="3504073" cy="299641"/>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1F1A24"/>
                </a:solidFill>
                <a:latin typeface="Arial" pitchFamily="34" charset="0"/>
                <a:ea typeface="Arial" pitchFamily="34" charset="-122"/>
                <a:cs typeface="Arial" pitchFamily="34" charset="-120"/>
              </a:rPr>
              <a:t>Kiosk</a:t>
            </a:r>
            <a:endParaRPr lang="en-US" sz="1800" dirty="0"/>
          </a:p>
        </p:txBody>
      </p:sp>
      <p:sp>
        <p:nvSpPr>
          <p:cNvPr id="17" name="Text 14"/>
          <p:cNvSpPr/>
          <p:nvPr/>
        </p:nvSpPr>
        <p:spPr>
          <a:xfrm>
            <a:off x="7723188" y="3118941"/>
            <a:ext cx="3656013" cy="283170"/>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4252"/>
                </a:solidFill>
                <a:latin typeface="Arial" pitchFamily="34" charset="0"/>
                <a:ea typeface="Arial" pitchFamily="34" charset="-122"/>
                <a:cs typeface="Arial" pitchFamily="34" charset="-120"/>
              </a:rPr>
              <a:t>Hembakat / ”hembakat” / </a:t>
            </a:r>
            <a:r>
              <a:rPr lang="en-US" sz="1400" b="1" dirty="0">
                <a:solidFill>
                  <a:srgbClr val="4A4252"/>
                </a:solidFill>
                <a:latin typeface="Arial" pitchFamily="34" charset="0"/>
                <a:ea typeface="Arial" pitchFamily="34" charset="-122"/>
                <a:cs typeface="Arial" pitchFamily="34" charset="-120"/>
              </a:rPr>
              <a:t>HEMBAKAT</a:t>
            </a:r>
            <a:r>
              <a:rPr lang="en-US" sz="1400" dirty="0">
                <a:solidFill>
                  <a:srgbClr val="4A4252"/>
                </a:solidFill>
                <a:latin typeface="Arial" pitchFamily="34" charset="0"/>
                <a:ea typeface="Arial" pitchFamily="34" charset="-122"/>
                <a:cs typeface="Arial" pitchFamily="34" charset="-120"/>
              </a:rPr>
              <a:t> 🍰</a:t>
            </a:r>
            <a:endParaRPr lang="en-US" sz="1400" dirty="0"/>
          </a:p>
        </p:txBody>
      </p:sp>
      <p:sp>
        <p:nvSpPr>
          <p:cNvPr id="18" name="Text 15"/>
          <p:cNvSpPr/>
          <p:nvPr/>
        </p:nvSpPr>
        <p:spPr>
          <a:xfrm>
            <a:off x="7723188" y="3503712"/>
            <a:ext cx="3504073" cy="54094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4252"/>
                </a:solidFill>
                <a:latin typeface="Arial" pitchFamily="34" charset="0"/>
                <a:ea typeface="Arial" pitchFamily="34" charset="-122"/>
                <a:cs typeface="Arial" pitchFamily="34" charset="-120"/>
              </a:rPr>
              <a:t>Hämta och lämna varor hos Per Hermansson.</a:t>
            </a:r>
            <a:endParaRPr lang="en-US" sz="1400" dirty="0"/>
          </a:p>
        </p:txBody>
      </p:sp>
      <p:sp>
        <p:nvSpPr>
          <p:cNvPr id="19" name="Text 16"/>
          <p:cNvSpPr/>
          <p:nvPr/>
        </p:nvSpPr>
        <p:spPr>
          <a:xfrm>
            <a:off x="7723188" y="4146252"/>
            <a:ext cx="3504073" cy="54094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4252"/>
                </a:solidFill>
                <a:latin typeface="Arial" pitchFamily="34" charset="0"/>
                <a:ea typeface="Arial" pitchFamily="34" charset="-122"/>
                <a:cs typeface="Arial" pitchFamily="34" charset="-120"/>
              </a:rPr>
              <a:t>Kakor och fika är alltid välkommet – även när du inte har kiosken.</a:t>
            </a:r>
            <a:endParaRPr lang="en-US" sz="1400" dirty="0"/>
          </a:p>
        </p:txBody>
      </p:sp>
      <p:pic>
        <p:nvPicPr>
          <p:cNvPr id="20" name="Image 1" descr="PaperPlane"/>
          <p:cNvPicPr>
            <a:picLocks noChangeAspect="1"/>
          </p:cNvPicPr>
          <p:nvPr/>
        </p:nvPicPr>
        <p:blipFill>
          <a:blip r:embed="rId5"/>
          <a:srcRect/>
          <a:stretch/>
        </p:blipFill>
        <p:spPr>
          <a:xfrm>
            <a:off x="812800" y="5271393"/>
            <a:ext cx="279400" cy="279400"/>
          </a:xfrm>
          <a:prstGeom prst="rect">
            <a:avLst/>
          </a:prstGeom>
        </p:spPr>
      </p:pic>
      <p:sp>
        <p:nvSpPr>
          <p:cNvPr id="21" name="Text 17"/>
          <p:cNvSpPr/>
          <p:nvPr/>
        </p:nvSpPr>
        <p:spPr>
          <a:xfrm>
            <a:off x="1244600" y="5277743"/>
            <a:ext cx="771275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Arbetsschemat kommer i kallelsen på </a:t>
            </a:r>
            <a:r>
              <a:rPr lang="en-US" sz="1500" b="1" dirty="0">
                <a:solidFill>
                  <a:srgbClr val="1F1A24"/>
                </a:solidFill>
                <a:latin typeface="Arial" pitchFamily="34" charset="0"/>
                <a:ea typeface="Arial" pitchFamily="34" charset="-122"/>
                <a:cs typeface="Arial" pitchFamily="34" charset="-120"/>
              </a:rPr>
              <a:t>laget.se</a:t>
            </a:r>
            <a:r>
              <a:rPr lang="en-US" sz="1500" dirty="0">
                <a:solidFill>
                  <a:srgbClr val="1F1A24"/>
                </a:solidFill>
                <a:latin typeface="Arial" pitchFamily="34" charset="0"/>
                <a:ea typeface="Arial" pitchFamily="34" charset="-122"/>
                <a:cs typeface="Arial" pitchFamily="34" charset="-120"/>
              </a:rPr>
              <a:t> – där kallas vårdnadshavare.</a:t>
            </a:r>
            <a:endParaRPr lang="en-US" sz="1500" dirty="0"/>
          </a:p>
        </p:txBody>
      </p:sp>
      <p:sp>
        <p:nvSpPr>
          <p:cNvPr id="22" name="Text 18"/>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23" name="Text 19"/>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02 · FÖRÄLDRAR</a:t>
            </a:r>
            <a:endParaRPr lang="en-US" sz="1200" dirty="0"/>
          </a:p>
        </p:txBody>
      </p:sp>
      <p:sp>
        <p:nvSpPr>
          <p:cNvPr id="4" name="Text 1"/>
          <p:cNvSpPr>
            <a:spLocks noGrp="1"/>
          </p:cNvSpPr>
          <p:nvPr>
            <p:ph type="title"/>
          </p:nvPr>
        </p:nvSpPr>
        <p:spPr>
          <a:xfrm>
            <a:off x="812800" y="1127720"/>
            <a:ext cx="91567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Föräldraroller</a:t>
            </a:r>
            <a:endParaRPr lang="en-US" sz="3200" dirty="0"/>
          </a:p>
        </p:txBody>
      </p:sp>
      <p:sp>
        <p:nvSpPr>
          <p:cNvPr id="5" name="Shape 2"/>
          <p:cNvSpPr/>
          <p:nvPr/>
        </p:nvSpPr>
        <p:spPr>
          <a:xfrm>
            <a:off x="819150" y="1936651"/>
            <a:ext cx="3373934" cy="2616002"/>
          </a:xfrm>
          <a:prstGeom prst="roundRect">
            <a:avLst>
              <a:gd name="adj" fmla="val 5583"/>
            </a:avLst>
          </a:prstGeom>
          <a:noFill/>
          <a:ln w="12700">
            <a:solidFill>
              <a:srgbClr val="E6DFEE"/>
            </a:solidFill>
            <a:prstDash val="solid"/>
          </a:ln>
        </p:spPr>
        <p:txBody>
          <a:bodyPr/>
          <a:lstStyle/>
          <a:p>
            <a:endParaRPr lang="en-US"/>
          </a:p>
        </p:txBody>
      </p:sp>
      <p:sp>
        <p:nvSpPr>
          <p:cNvPr id="6" name="Text 3"/>
          <p:cNvSpPr/>
          <p:nvPr/>
        </p:nvSpPr>
        <p:spPr>
          <a:xfrm>
            <a:off x="1079500" y="2197001"/>
            <a:ext cx="2938831"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572579"/>
                </a:solidFill>
                <a:latin typeface="Arial" pitchFamily="34" charset="0"/>
                <a:ea typeface="Arial" pitchFamily="34" charset="-122"/>
                <a:cs typeface="Arial" pitchFamily="34" charset="-120"/>
              </a:rPr>
              <a:t>FÖRSÄLJNINGSANSVARIGA</a:t>
            </a:r>
            <a:endParaRPr lang="en-US" sz="1200" dirty="0"/>
          </a:p>
        </p:txBody>
      </p:sp>
      <p:sp>
        <p:nvSpPr>
          <p:cNvPr id="7" name="Text 4"/>
          <p:cNvSpPr/>
          <p:nvPr/>
        </p:nvSpPr>
        <p:spPr>
          <a:xfrm>
            <a:off x="1079500" y="2537321"/>
            <a:ext cx="2938831" cy="596900"/>
          </a:xfrm>
          <a:prstGeom prst="rect">
            <a:avLst/>
          </a:prstGeom>
          <a:noFill/>
          <a:ln/>
        </p:spPr>
        <p:txBody>
          <a:bodyPr wrap="square" lIns="0" tIns="0" rIns="0" bIns="0" rtlCol="0" anchor="t">
            <a:normAutofit/>
          </a:bodyPr>
          <a:lstStyle/>
          <a:p>
            <a:pPr marL="0" indent="0" algn="l">
              <a:lnSpc>
                <a:spcPts val="2250"/>
              </a:lnSpc>
              <a:buNone/>
            </a:pPr>
            <a:r>
              <a:rPr lang="en-US" sz="1800" b="1" dirty="0">
                <a:solidFill>
                  <a:srgbClr val="1F1A24"/>
                </a:solidFill>
                <a:latin typeface="Arial" pitchFamily="34" charset="0"/>
                <a:ea typeface="Arial" pitchFamily="34" charset="-122"/>
                <a:cs typeface="Arial" pitchFamily="34" charset="-120"/>
              </a:rPr>
              <a:t>Maja Uppling &amp; Linda Lundberg</a:t>
            </a:r>
            <a:endParaRPr lang="en-US" sz="1800" dirty="0"/>
          </a:p>
        </p:txBody>
      </p:sp>
      <p:sp>
        <p:nvSpPr>
          <p:cNvPr id="8" name="Text 5"/>
          <p:cNvSpPr/>
          <p:nvPr/>
        </p:nvSpPr>
        <p:spPr>
          <a:xfrm>
            <a:off x="1079500" y="3235821"/>
            <a:ext cx="2938831" cy="79871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4252"/>
                </a:solidFill>
                <a:latin typeface="Arial" pitchFamily="34" charset="0"/>
                <a:ea typeface="Arial" pitchFamily="34" charset="-122"/>
                <a:cs typeface="Arial" pitchFamily="34" charset="-120"/>
              </a:rPr>
              <a:t>Har hand om all försäljning, till exempel bingolotter och toalettpapper.</a:t>
            </a:r>
            <a:endParaRPr lang="en-US" sz="1400" dirty="0"/>
          </a:p>
        </p:txBody>
      </p:sp>
      <p:sp>
        <p:nvSpPr>
          <p:cNvPr id="9" name="Shape 6"/>
          <p:cNvSpPr/>
          <p:nvPr/>
        </p:nvSpPr>
        <p:spPr>
          <a:xfrm>
            <a:off x="4408984" y="1936651"/>
            <a:ext cx="3374033" cy="2616002"/>
          </a:xfrm>
          <a:prstGeom prst="roundRect">
            <a:avLst>
              <a:gd name="adj" fmla="val 5583"/>
            </a:avLst>
          </a:prstGeom>
          <a:noFill/>
          <a:ln w="12700">
            <a:solidFill>
              <a:srgbClr val="E6DFEE"/>
            </a:solidFill>
            <a:prstDash val="solid"/>
          </a:ln>
        </p:spPr>
        <p:txBody>
          <a:bodyPr/>
          <a:lstStyle/>
          <a:p>
            <a:endParaRPr lang="en-US"/>
          </a:p>
        </p:txBody>
      </p:sp>
      <p:sp>
        <p:nvSpPr>
          <p:cNvPr id="10" name="Text 7"/>
          <p:cNvSpPr/>
          <p:nvPr/>
        </p:nvSpPr>
        <p:spPr>
          <a:xfrm>
            <a:off x="4669334" y="2197001"/>
            <a:ext cx="2938933"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572579"/>
                </a:solidFill>
                <a:latin typeface="Arial" pitchFamily="34" charset="0"/>
                <a:ea typeface="Arial" pitchFamily="34" charset="-122"/>
                <a:cs typeface="Arial" pitchFamily="34" charset="-120"/>
              </a:rPr>
              <a:t>KIOSKANSVARIG</a:t>
            </a:r>
            <a:endParaRPr lang="en-US" sz="1200" dirty="0"/>
          </a:p>
        </p:txBody>
      </p:sp>
      <p:sp>
        <p:nvSpPr>
          <p:cNvPr id="11" name="Text 8"/>
          <p:cNvSpPr/>
          <p:nvPr/>
        </p:nvSpPr>
        <p:spPr>
          <a:xfrm>
            <a:off x="4669334" y="2537321"/>
            <a:ext cx="2938933" cy="311150"/>
          </a:xfrm>
          <a:prstGeom prst="rect">
            <a:avLst/>
          </a:prstGeom>
          <a:noFill/>
          <a:ln/>
        </p:spPr>
        <p:txBody>
          <a:bodyPr wrap="square" lIns="0" tIns="0" rIns="0" bIns="0" rtlCol="0" anchor="t">
            <a:normAutofit/>
          </a:bodyPr>
          <a:lstStyle/>
          <a:p>
            <a:pPr marL="0" indent="0" algn="l">
              <a:lnSpc>
                <a:spcPts val="2250"/>
              </a:lnSpc>
              <a:buNone/>
            </a:pPr>
            <a:r>
              <a:rPr lang="en-US" sz="1800" b="1" dirty="0">
                <a:solidFill>
                  <a:srgbClr val="1F1A24"/>
                </a:solidFill>
                <a:latin typeface="Arial" pitchFamily="34" charset="0"/>
                <a:ea typeface="Arial" pitchFamily="34" charset="-122"/>
                <a:cs typeface="Arial" pitchFamily="34" charset="-120"/>
              </a:rPr>
              <a:t>Per Hermansson</a:t>
            </a:r>
            <a:endParaRPr lang="en-US" sz="1800" dirty="0"/>
          </a:p>
        </p:txBody>
      </p:sp>
      <p:sp>
        <p:nvSpPr>
          <p:cNvPr id="12" name="Text 9"/>
          <p:cNvSpPr/>
          <p:nvPr/>
        </p:nvSpPr>
        <p:spPr>
          <a:xfrm>
            <a:off x="4669334" y="2950071"/>
            <a:ext cx="2938933" cy="79871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4252"/>
                </a:solidFill>
                <a:latin typeface="Arial" pitchFamily="34" charset="0"/>
                <a:ea typeface="Arial" pitchFamily="34" charset="-122"/>
                <a:cs typeface="Arial" pitchFamily="34" charset="-120"/>
              </a:rPr>
              <a:t>Ser till att det finns varor att sälja under hemmamatcher och sammandrag.</a:t>
            </a:r>
            <a:endParaRPr lang="en-US" sz="1400" dirty="0"/>
          </a:p>
        </p:txBody>
      </p:sp>
      <p:sp>
        <p:nvSpPr>
          <p:cNvPr id="13" name="Shape 10"/>
          <p:cNvSpPr/>
          <p:nvPr/>
        </p:nvSpPr>
        <p:spPr>
          <a:xfrm>
            <a:off x="7998916" y="1936651"/>
            <a:ext cx="3373934" cy="2616002"/>
          </a:xfrm>
          <a:prstGeom prst="roundRect">
            <a:avLst>
              <a:gd name="adj" fmla="val 5583"/>
            </a:avLst>
          </a:prstGeom>
          <a:noFill/>
          <a:ln w="12700">
            <a:solidFill>
              <a:srgbClr val="E6DFEE"/>
            </a:solidFill>
            <a:prstDash val="solid"/>
          </a:ln>
        </p:spPr>
        <p:txBody>
          <a:bodyPr/>
          <a:lstStyle/>
          <a:p>
            <a:endParaRPr lang="en-US"/>
          </a:p>
        </p:txBody>
      </p:sp>
      <p:sp>
        <p:nvSpPr>
          <p:cNvPr id="14" name="Text 11"/>
          <p:cNvSpPr/>
          <p:nvPr/>
        </p:nvSpPr>
        <p:spPr>
          <a:xfrm>
            <a:off x="8259266" y="2197001"/>
            <a:ext cx="2938831"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572579"/>
                </a:solidFill>
                <a:latin typeface="Arial" pitchFamily="34" charset="0"/>
                <a:ea typeface="Arial" pitchFamily="34" charset="-122"/>
                <a:cs typeface="Arial" pitchFamily="34" charset="-120"/>
              </a:rPr>
              <a:t>AKTIVITETSANSVARIGA</a:t>
            </a:r>
            <a:endParaRPr lang="en-US" sz="1200" dirty="0"/>
          </a:p>
        </p:txBody>
      </p:sp>
      <p:sp>
        <p:nvSpPr>
          <p:cNvPr id="15" name="Text 12"/>
          <p:cNvSpPr/>
          <p:nvPr/>
        </p:nvSpPr>
        <p:spPr>
          <a:xfrm>
            <a:off x="8259266" y="2537321"/>
            <a:ext cx="3107234" cy="311150"/>
          </a:xfrm>
          <a:prstGeom prst="rect">
            <a:avLst/>
          </a:prstGeom>
          <a:noFill/>
          <a:ln/>
        </p:spPr>
        <p:txBody>
          <a:bodyPr wrap="square" lIns="0" tIns="0" rIns="0" bIns="0" rtlCol="0" anchor="t">
            <a:normAutofit/>
          </a:bodyPr>
          <a:lstStyle/>
          <a:p>
            <a:pPr marL="0" indent="0" algn="l">
              <a:lnSpc>
                <a:spcPts val="2250"/>
              </a:lnSpc>
              <a:buNone/>
            </a:pPr>
            <a:r>
              <a:rPr lang="en-US" sz="1800" b="1" dirty="0">
                <a:solidFill>
                  <a:srgbClr val="1F1A24"/>
                </a:solidFill>
                <a:latin typeface="Arial" pitchFamily="34" charset="0"/>
                <a:ea typeface="Arial" pitchFamily="34" charset="-122"/>
                <a:cs typeface="Arial" pitchFamily="34" charset="-120"/>
              </a:rPr>
              <a:t>Andreas &amp; Sara Polzer</a:t>
            </a:r>
            <a:endParaRPr lang="en-US" sz="1800" dirty="0"/>
          </a:p>
        </p:txBody>
      </p:sp>
      <p:sp>
        <p:nvSpPr>
          <p:cNvPr id="16" name="Text 13"/>
          <p:cNvSpPr/>
          <p:nvPr/>
        </p:nvSpPr>
        <p:spPr>
          <a:xfrm>
            <a:off x="8259266" y="2950071"/>
            <a:ext cx="2938831" cy="79871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4252"/>
                </a:solidFill>
                <a:latin typeface="Arial" pitchFamily="34" charset="0"/>
                <a:ea typeface="Arial" pitchFamily="34" charset="-122"/>
                <a:cs typeface="Arial" pitchFamily="34" charset="-120"/>
              </a:rPr>
              <a:t>Anordnar lagaktiviteter utanför handbollen – för laganda och för att ha kul ihop. Två tillfällen per år.</a:t>
            </a:r>
            <a:endParaRPr lang="en-US" sz="1400" dirty="0"/>
          </a:p>
        </p:txBody>
      </p:sp>
      <p:sp>
        <p:nvSpPr>
          <p:cNvPr id="17" name="Text 14"/>
          <p:cNvSpPr/>
          <p:nvPr/>
        </p:nvSpPr>
        <p:spPr>
          <a:xfrm>
            <a:off x="8259266" y="3850382"/>
            <a:ext cx="2938831" cy="467320"/>
          </a:xfrm>
          <a:prstGeom prst="rect">
            <a:avLst/>
          </a:prstGeom>
          <a:noFill/>
          <a:ln/>
        </p:spPr>
        <p:txBody>
          <a:bodyPr wrap="square" lIns="0" tIns="0" rIns="0" bIns="0" rtlCol="0" anchor="t">
            <a:normAutofit/>
          </a:bodyPr>
          <a:lstStyle/>
          <a:p>
            <a:pPr marL="0" indent="0" algn="l">
              <a:lnSpc>
                <a:spcPts val="1740"/>
              </a:lnSpc>
              <a:buNone/>
            </a:pPr>
            <a:r>
              <a:rPr lang="en-US" sz="1200" dirty="0">
                <a:solidFill>
                  <a:srgbClr val="8A8194"/>
                </a:solidFill>
                <a:latin typeface="Arial" pitchFamily="34" charset="0"/>
                <a:ea typeface="Arial" pitchFamily="34" charset="-122"/>
                <a:cs typeface="Arial" pitchFamily="34" charset="-120"/>
              </a:rPr>
              <a:t>Kan tillkomma en kostnad beroende på aktivitet.</a:t>
            </a:r>
            <a:endParaRPr lang="en-US" sz="1200" dirty="0"/>
          </a:p>
        </p:txBody>
      </p:sp>
      <p:sp>
        <p:nvSpPr>
          <p:cNvPr id="18" name="Text 15"/>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19" name="Text 16"/>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03 · AVGIFTER</a:t>
            </a:r>
            <a:endParaRPr lang="en-US" sz="1200" dirty="0"/>
          </a:p>
        </p:txBody>
      </p:sp>
      <p:sp>
        <p:nvSpPr>
          <p:cNvPr id="4" name="Text 1"/>
          <p:cNvSpPr>
            <a:spLocks noGrp="1"/>
          </p:cNvSpPr>
          <p:nvPr>
            <p:ph type="title"/>
          </p:nvPr>
        </p:nvSpPr>
        <p:spPr>
          <a:xfrm>
            <a:off x="812800" y="1127720"/>
            <a:ext cx="91567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Avgifter &amp; försäljning 2026/2027</a:t>
            </a:r>
            <a:endParaRPr lang="en-US" sz="3200" dirty="0"/>
          </a:p>
        </p:txBody>
      </p:sp>
      <p:sp>
        <p:nvSpPr>
          <p:cNvPr id="5" name="Shape 2"/>
          <p:cNvSpPr/>
          <p:nvPr/>
        </p:nvSpPr>
        <p:spPr>
          <a:xfrm>
            <a:off x="812800" y="1930301"/>
            <a:ext cx="5435600" cy="3378101"/>
          </a:xfrm>
          <a:prstGeom prst="roundRect">
            <a:avLst>
              <a:gd name="adj" fmla="val 4511"/>
            </a:avLst>
          </a:prstGeom>
          <a:solidFill>
            <a:srgbClr val="572579"/>
          </a:solidFill>
          <a:ln/>
        </p:spPr>
        <p:txBody>
          <a:bodyPr/>
          <a:lstStyle/>
          <a:p>
            <a:endParaRPr lang="en-US"/>
          </a:p>
        </p:txBody>
      </p:sp>
      <p:sp>
        <p:nvSpPr>
          <p:cNvPr id="6" name="Text 3"/>
          <p:cNvSpPr/>
          <p:nvPr/>
        </p:nvSpPr>
        <p:spPr>
          <a:xfrm>
            <a:off x="1117600" y="2235101"/>
            <a:ext cx="4970780"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D9CBE6"/>
                </a:solidFill>
                <a:latin typeface="Arial" pitchFamily="34" charset="0"/>
                <a:ea typeface="Arial" pitchFamily="34" charset="-122"/>
                <a:cs typeface="Arial" pitchFamily="34" charset="-120"/>
              </a:rPr>
              <a:t>AVGIFT I SKARA HF</a:t>
            </a:r>
            <a:endParaRPr lang="en-US" sz="1200" dirty="0"/>
          </a:p>
        </p:txBody>
      </p:sp>
      <p:sp>
        <p:nvSpPr>
          <p:cNvPr id="7" name="Text 4"/>
          <p:cNvSpPr/>
          <p:nvPr/>
        </p:nvSpPr>
        <p:spPr>
          <a:xfrm>
            <a:off x="1117600" y="2600821"/>
            <a:ext cx="4970780" cy="787400"/>
          </a:xfrm>
          <a:prstGeom prst="rect">
            <a:avLst/>
          </a:prstGeom>
          <a:noFill/>
          <a:ln/>
        </p:spPr>
        <p:txBody>
          <a:bodyPr wrap="square" lIns="0" tIns="0" rIns="0" bIns="0" rtlCol="0" anchor="t">
            <a:normAutofit/>
          </a:bodyPr>
          <a:lstStyle/>
          <a:p>
            <a:pPr marL="0" indent="0" algn="l">
              <a:lnSpc>
                <a:spcPts val="6000"/>
              </a:lnSpc>
              <a:buNone/>
            </a:pPr>
            <a:r>
              <a:rPr lang="en-US" sz="6000" b="1" kern="0" spc="-100" dirty="0">
                <a:solidFill>
                  <a:srgbClr val="FFFFFF"/>
                </a:solidFill>
                <a:latin typeface="Arial" pitchFamily="34" charset="0"/>
                <a:ea typeface="Arial" pitchFamily="34" charset="-122"/>
                <a:cs typeface="Arial" pitchFamily="34" charset="-120"/>
              </a:rPr>
              <a:t>1 610 kr</a:t>
            </a:r>
            <a:endParaRPr lang="en-US" sz="6000" dirty="0"/>
          </a:p>
        </p:txBody>
      </p:sp>
      <p:sp>
        <p:nvSpPr>
          <p:cNvPr id="8" name="Shape 5"/>
          <p:cNvSpPr/>
          <p:nvPr/>
        </p:nvSpPr>
        <p:spPr>
          <a:xfrm>
            <a:off x="1117600" y="3991471"/>
            <a:ext cx="4826000" cy="0"/>
          </a:xfrm>
          <a:prstGeom prst="line">
            <a:avLst/>
          </a:prstGeom>
          <a:noFill/>
          <a:ln w="12700">
            <a:solidFill>
              <a:srgbClr val="7A4D9A"/>
            </a:solidFill>
            <a:prstDash val="solid"/>
          </a:ln>
        </p:spPr>
        <p:txBody>
          <a:bodyPr/>
          <a:lstStyle/>
          <a:p>
            <a:endParaRPr lang="en-US"/>
          </a:p>
        </p:txBody>
      </p:sp>
      <p:sp>
        <p:nvSpPr>
          <p:cNvPr id="9" name="Text 6"/>
          <p:cNvSpPr/>
          <p:nvPr/>
        </p:nvSpPr>
        <p:spPr>
          <a:xfrm>
            <a:off x="1117600" y="3616821"/>
            <a:ext cx="1473756"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EFE7F5"/>
                </a:solidFill>
                <a:latin typeface="Arial" pitchFamily="34" charset="0"/>
                <a:ea typeface="Arial" pitchFamily="34" charset="-122"/>
                <a:cs typeface="Arial" pitchFamily="34" charset="-120"/>
              </a:rPr>
              <a:t>Medlemsavgift</a:t>
            </a:r>
            <a:endParaRPr lang="en-US" sz="1500" dirty="0"/>
          </a:p>
        </p:txBody>
      </p:sp>
      <p:sp>
        <p:nvSpPr>
          <p:cNvPr id="10" name="Text 7"/>
          <p:cNvSpPr/>
          <p:nvPr/>
        </p:nvSpPr>
        <p:spPr>
          <a:xfrm>
            <a:off x="5282565" y="3616821"/>
            <a:ext cx="661035" cy="292100"/>
          </a:xfrm>
          <a:prstGeom prst="rect">
            <a:avLst/>
          </a:prstGeom>
          <a:noFill/>
          <a:ln/>
        </p:spPr>
        <p:txBody>
          <a:bodyPr wrap="square" lIns="0" tIns="0" rIns="0" bIns="0" rtlCol="0" anchor="t">
            <a:normAutofit/>
          </a:bodyPr>
          <a:lstStyle/>
          <a:p>
            <a:pPr marL="0" indent="0" algn="r">
              <a:lnSpc>
                <a:spcPts val="2100"/>
              </a:lnSpc>
              <a:buNone/>
            </a:pPr>
            <a:r>
              <a:rPr lang="en-US" sz="1500" b="1" dirty="0">
                <a:solidFill>
                  <a:srgbClr val="FFFFFF"/>
                </a:solidFill>
                <a:latin typeface="Arial" pitchFamily="34" charset="0"/>
                <a:ea typeface="Arial" pitchFamily="34" charset="-122"/>
                <a:cs typeface="Arial" pitchFamily="34" charset="-120"/>
              </a:rPr>
              <a:t>525 kr</a:t>
            </a:r>
            <a:endParaRPr lang="en-US" sz="1500" dirty="0"/>
          </a:p>
        </p:txBody>
      </p:sp>
      <p:sp>
        <p:nvSpPr>
          <p:cNvPr id="11" name="Text 8"/>
          <p:cNvSpPr/>
          <p:nvPr/>
        </p:nvSpPr>
        <p:spPr>
          <a:xfrm>
            <a:off x="1117600" y="4251821"/>
            <a:ext cx="1427321"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EFE7F5"/>
                </a:solidFill>
                <a:latin typeface="Arial" pitchFamily="34" charset="0"/>
                <a:ea typeface="Arial" pitchFamily="34" charset="-122"/>
                <a:cs typeface="Arial" pitchFamily="34" charset="-120"/>
              </a:rPr>
              <a:t>Träningsavgift</a:t>
            </a:r>
            <a:endParaRPr lang="en-US" sz="1500" dirty="0"/>
          </a:p>
        </p:txBody>
      </p:sp>
      <p:sp>
        <p:nvSpPr>
          <p:cNvPr id="12" name="Text 9"/>
          <p:cNvSpPr/>
          <p:nvPr/>
        </p:nvSpPr>
        <p:spPr>
          <a:xfrm>
            <a:off x="5091827" y="4251821"/>
            <a:ext cx="851773" cy="292100"/>
          </a:xfrm>
          <a:prstGeom prst="rect">
            <a:avLst/>
          </a:prstGeom>
          <a:noFill/>
          <a:ln/>
        </p:spPr>
        <p:txBody>
          <a:bodyPr wrap="square" lIns="0" tIns="0" rIns="0" bIns="0" rtlCol="0" anchor="t">
            <a:normAutofit/>
          </a:bodyPr>
          <a:lstStyle/>
          <a:p>
            <a:pPr marL="0" indent="0" algn="r">
              <a:lnSpc>
                <a:spcPts val="2100"/>
              </a:lnSpc>
              <a:buNone/>
            </a:pPr>
            <a:r>
              <a:rPr lang="en-US" sz="1500" b="1" dirty="0">
                <a:solidFill>
                  <a:srgbClr val="FFFFFF"/>
                </a:solidFill>
                <a:latin typeface="Arial" pitchFamily="34" charset="0"/>
                <a:ea typeface="Arial" pitchFamily="34" charset="-122"/>
                <a:cs typeface="Arial" pitchFamily="34" charset="-120"/>
              </a:rPr>
              <a:t>1 085 kr</a:t>
            </a:r>
            <a:endParaRPr lang="en-US" sz="1500" dirty="0"/>
          </a:p>
        </p:txBody>
      </p:sp>
      <p:sp>
        <p:nvSpPr>
          <p:cNvPr id="13" name="Text 10"/>
          <p:cNvSpPr/>
          <p:nvPr/>
        </p:nvSpPr>
        <p:spPr>
          <a:xfrm>
            <a:off x="1117600" y="4772521"/>
            <a:ext cx="4970780"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D9CBE6"/>
                </a:solidFill>
                <a:latin typeface="Arial" pitchFamily="34" charset="0"/>
                <a:ea typeface="Arial" pitchFamily="34" charset="-122"/>
                <a:cs typeface="Arial" pitchFamily="34" charset="-120"/>
              </a:rPr>
              <a:t>Faktureras via laget.se · Mer info: </a:t>
            </a:r>
            <a:r>
              <a:rPr lang="en-US" sz="1300" u="sng" dirty="0">
                <a:solidFill>
                  <a:srgbClr val="FFFFFF"/>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skarahf.se</a:t>
            </a:r>
            <a:endParaRPr lang="en-US" sz="1300" dirty="0"/>
          </a:p>
        </p:txBody>
      </p:sp>
      <p:sp>
        <p:nvSpPr>
          <p:cNvPr id="14" name="Text 11"/>
          <p:cNvSpPr/>
          <p:nvPr/>
        </p:nvSpPr>
        <p:spPr>
          <a:xfrm>
            <a:off x="6553200" y="1930301"/>
            <a:ext cx="4970780"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8A8194"/>
                </a:solidFill>
                <a:latin typeface="Arial" pitchFamily="34" charset="0"/>
                <a:ea typeface="Arial" pitchFamily="34" charset="-122"/>
                <a:cs typeface="Arial" pitchFamily="34" charset="-120"/>
              </a:rPr>
              <a:t>FÖRSÄLJNING UNDER ÅRET</a:t>
            </a:r>
            <a:endParaRPr lang="en-US" sz="1200" dirty="0"/>
          </a:p>
        </p:txBody>
      </p:sp>
      <p:sp>
        <p:nvSpPr>
          <p:cNvPr id="15" name="Shape 12"/>
          <p:cNvSpPr/>
          <p:nvPr/>
        </p:nvSpPr>
        <p:spPr>
          <a:xfrm>
            <a:off x="6553200" y="2863652"/>
            <a:ext cx="4826000" cy="0"/>
          </a:xfrm>
          <a:prstGeom prst="line">
            <a:avLst/>
          </a:prstGeom>
          <a:noFill/>
          <a:ln w="12700">
            <a:solidFill>
              <a:srgbClr val="ECE5F2"/>
            </a:solidFill>
            <a:prstDash val="solid"/>
          </a:ln>
        </p:spPr>
        <p:txBody>
          <a:bodyPr/>
          <a:lstStyle/>
          <a:p>
            <a:endParaRPr lang="en-US"/>
          </a:p>
        </p:txBody>
      </p:sp>
      <p:sp>
        <p:nvSpPr>
          <p:cNvPr id="16" name="Text 13"/>
          <p:cNvSpPr/>
          <p:nvPr/>
        </p:nvSpPr>
        <p:spPr>
          <a:xfrm>
            <a:off x="6553200" y="2359521"/>
            <a:ext cx="1397000" cy="358080"/>
          </a:xfrm>
          <a:prstGeom prst="roundRect">
            <a:avLst>
              <a:gd name="adj" fmla="val 50000"/>
            </a:avLst>
          </a:prstGeom>
          <a:solidFill>
            <a:srgbClr val="F4EFF8"/>
          </a:solidFill>
          <a:ln/>
        </p:spPr>
        <p:txBody>
          <a:bodyPr wrap="square" lIns="49161" tIns="11061" rIns="49161" bIns="0" rtlCol="0" anchor="t">
            <a:normAutofit/>
          </a:bodyPr>
          <a:lstStyle/>
          <a:p>
            <a:pPr marL="0" indent="0" algn="ctr">
              <a:lnSpc>
                <a:spcPts val="1820"/>
              </a:lnSpc>
              <a:buNone/>
            </a:pPr>
            <a:r>
              <a:rPr lang="en-US" sz="1300" b="1" dirty="0">
                <a:solidFill>
                  <a:srgbClr val="572579"/>
                </a:solidFill>
                <a:latin typeface="Arial" pitchFamily="34" charset="0"/>
                <a:ea typeface="Arial" pitchFamily="34" charset="-122"/>
                <a:cs typeface="Arial" pitchFamily="34" charset="-120"/>
              </a:rPr>
              <a:t>Nov &amp; mars</a:t>
            </a:r>
            <a:endParaRPr lang="en-US" sz="1300" dirty="0"/>
          </a:p>
        </p:txBody>
      </p:sp>
      <p:sp>
        <p:nvSpPr>
          <p:cNvPr id="17" name="Text 14"/>
          <p:cNvSpPr/>
          <p:nvPr/>
        </p:nvSpPr>
        <p:spPr>
          <a:xfrm>
            <a:off x="8128000" y="2405162"/>
            <a:ext cx="32512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Toalett- och/eller hushållspapper</a:t>
            </a:r>
            <a:endParaRPr lang="en-US" sz="1500" dirty="0"/>
          </a:p>
        </p:txBody>
      </p:sp>
      <p:sp>
        <p:nvSpPr>
          <p:cNvPr id="18" name="Shape 15"/>
          <p:cNvSpPr/>
          <p:nvPr/>
        </p:nvSpPr>
        <p:spPr>
          <a:xfrm>
            <a:off x="6553200" y="3590032"/>
            <a:ext cx="4826000" cy="0"/>
          </a:xfrm>
          <a:prstGeom prst="line">
            <a:avLst/>
          </a:prstGeom>
          <a:noFill/>
          <a:ln w="12700">
            <a:solidFill>
              <a:srgbClr val="ECE5F2"/>
            </a:solidFill>
            <a:prstDash val="solid"/>
          </a:ln>
        </p:spPr>
        <p:txBody>
          <a:bodyPr/>
          <a:lstStyle/>
          <a:p>
            <a:endParaRPr lang="en-US"/>
          </a:p>
        </p:txBody>
      </p:sp>
      <p:sp>
        <p:nvSpPr>
          <p:cNvPr id="19" name="Text 16"/>
          <p:cNvSpPr/>
          <p:nvPr/>
        </p:nvSpPr>
        <p:spPr>
          <a:xfrm>
            <a:off x="6553200" y="3085902"/>
            <a:ext cx="1397000" cy="358080"/>
          </a:xfrm>
          <a:prstGeom prst="roundRect">
            <a:avLst>
              <a:gd name="adj" fmla="val 50000"/>
            </a:avLst>
          </a:prstGeom>
          <a:solidFill>
            <a:srgbClr val="F4EFF8"/>
          </a:solidFill>
          <a:ln/>
        </p:spPr>
        <p:txBody>
          <a:bodyPr wrap="square" lIns="49161" tIns="11061" rIns="49161" bIns="0" rtlCol="0" anchor="t">
            <a:normAutofit/>
          </a:bodyPr>
          <a:lstStyle/>
          <a:p>
            <a:pPr marL="0" indent="0" algn="ctr">
              <a:lnSpc>
                <a:spcPts val="1820"/>
              </a:lnSpc>
              <a:buNone/>
            </a:pPr>
            <a:r>
              <a:rPr lang="en-US" sz="1300" b="1" dirty="0">
                <a:solidFill>
                  <a:srgbClr val="572579"/>
                </a:solidFill>
                <a:latin typeface="Arial" pitchFamily="34" charset="0"/>
                <a:ea typeface="Arial" pitchFamily="34" charset="-122"/>
                <a:cs typeface="Arial" pitchFamily="34" charset="-120"/>
              </a:rPr>
              <a:t>Jul (påsk)</a:t>
            </a:r>
            <a:endParaRPr lang="en-US" sz="1300" dirty="0"/>
          </a:p>
        </p:txBody>
      </p:sp>
      <p:sp>
        <p:nvSpPr>
          <p:cNvPr id="20" name="Text 17"/>
          <p:cNvSpPr/>
          <p:nvPr/>
        </p:nvSpPr>
        <p:spPr>
          <a:xfrm>
            <a:off x="8128000" y="3131542"/>
            <a:ext cx="1092994"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Bingolotter</a:t>
            </a:r>
            <a:endParaRPr lang="en-US" sz="1500" dirty="0"/>
          </a:p>
        </p:txBody>
      </p:sp>
      <p:sp>
        <p:nvSpPr>
          <p:cNvPr id="21" name="Shape 18"/>
          <p:cNvSpPr/>
          <p:nvPr/>
        </p:nvSpPr>
        <p:spPr>
          <a:xfrm>
            <a:off x="6553200" y="4316413"/>
            <a:ext cx="4826000" cy="0"/>
          </a:xfrm>
          <a:prstGeom prst="line">
            <a:avLst/>
          </a:prstGeom>
          <a:noFill/>
          <a:ln w="12700">
            <a:solidFill>
              <a:srgbClr val="ECE5F2"/>
            </a:solidFill>
            <a:prstDash val="solid"/>
          </a:ln>
        </p:spPr>
        <p:txBody>
          <a:bodyPr/>
          <a:lstStyle/>
          <a:p>
            <a:endParaRPr lang="en-US"/>
          </a:p>
        </p:txBody>
      </p:sp>
      <p:sp>
        <p:nvSpPr>
          <p:cNvPr id="22" name="Text 19"/>
          <p:cNvSpPr/>
          <p:nvPr/>
        </p:nvSpPr>
        <p:spPr>
          <a:xfrm>
            <a:off x="6553200" y="3812282"/>
            <a:ext cx="1397000" cy="358080"/>
          </a:xfrm>
          <a:prstGeom prst="roundRect">
            <a:avLst>
              <a:gd name="adj" fmla="val 50000"/>
            </a:avLst>
          </a:prstGeom>
          <a:solidFill>
            <a:srgbClr val="F4EFF8"/>
          </a:solidFill>
          <a:ln/>
        </p:spPr>
        <p:txBody>
          <a:bodyPr wrap="square" lIns="49161" tIns="11061" rIns="49161" bIns="0" rtlCol="0" anchor="t">
            <a:normAutofit/>
          </a:bodyPr>
          <a:lstStyle/>
          <a:p>
            <a:pPr marL="0" indent="0" algn="ctr">
              <a:lnSpc>
                <a:spcPts val="1820"/>
              </a:lnSpc>
              <a:buNone/>
            </a:pPr>
            <a:r>
              <a:rPr lang="en-US" sz="1300" b="1" dirty="0">
                <a:solidFill>
                  <a:srgbClr val="572579"/>
                </a:solidFill>
                <a:latin typeface="Arial" pitchFamily="34" charset="0"/>
                <a:ea typeface="Arial" pitchFamily="34" charset="-122"/>
                <a:cs typeface="Arial" pitchFamily="34" charset="-120"/>
              </a:rPr>
              <a:t>Januari</a:t>
            </a:r>
            <a:endParaRPr lang="en-US" sz="1300" dirty="0"/>
          </a:p>
        </p:txBody>
      </p:sp>
      <p:sp>
        <p:nvSpPr>
          <p:cNvPr id="23" name="Text 20"/>
          <p:cNvSpPr/>
          <p:nvPr/>
        </p:nvSpPr>
        <p:spPr>
          <a:xfrm>
            <a:off x="8128000" y="3857923"/>
            <a:ext cx="13090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Rabatthäften</a:t>
            </a:r>
            <a:endParaRPr lang="en-US" sz="1500" dirty="0"/>
          </a:p>
        </p:txBody>
      </p:sp>
      <p:sp>
        <p:nvSpPr>
          <p:cNvPr id="24" name="Text 21"/>
          <p:cNvSpPr/>
          <p:nvPr/>
        </p:nvSpPr>
        <p:spPr>
          <a:xfrm>
            <a:off x="6553200" y="4525963"/>
            <a:ext cx="4970780" cy="743347"/>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4252"/>
                </a:solidFill>
                <a:latin typeface="Arial" pitchFamily="34" charset="0"/>
                <a:ea typeface="Arial" pitchFamily="34" charset="-122"/>
                <a:cs typeface="Arial" pitchFamily="34" charset="-120"/>
              </a:rPr>
              <a:t>Det äldsta syskonet ansvarar för försäljningen – yngre syskon behöver inte delta. Meddela ansvarig ledare eller aktivitetsförälder om det gäller er familj.</a:t>
            </a:r>
            <a:endParaRPr lang="en-US" sz="1300" dirty="0"/>
          </a:p>
        </p:txBody>
      </p:sp>
      <p:sp>
        <p:nvSpPr>
          <p:cNvPr id="25" name="Text 22"/>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26" name="Text 23"/>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03 · AVGIFTER</a:t>
            </a:r>
            <a:endParaRPr lang="en-US" sz="1200" dirty="0"/>
          </a:p>
        </p:txBody>
      </p:sp>
      <p:sp>
        <p:nvSpPr>
          <p:cNvPr id="4" name="Text 1"/>
          <p:cNvSpPr>
            <a:spLocks noGrp="1"/>
          </p:cNvSpPr>
          <p:nvPr>
            <p:ph type="title"/>
          </p:nvPr>
        </p:nvSpPr>
        <p:spPr>
          <a:xfrm>
            <a:off x="812800" y="1127720"/>
            <a:ext cx="9156700" cy="919361"/>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Avgifter, försäljning, kiosk… </a:t>
            </a:r>
            <a:r>
              <a:rPr lang="en-US" sz="3200" b="1" i="0" dirty="0">
                <a:solidFill>
                  <a:srgbClr val="572579"/>
                </a:solidFill>
                <a:latin typeface="Arial" pitchFamily="34" charset="0"/>
                <a:ea typeface="Arial" pitchFamily="34" charset="-122"/>
                <a:cs typeface="Arial" pitchFamily="34" charset="-120"/>
              </a:rPr>
              <a:t>men vad får vi för det?</a:t>
            </a:r>
            <a:r>
              <a:rPr lang="en-US" sz="3200" b="1" i="0" dirty="0">
                <a:solidFill>
                  <a:srgbClr val="1F1A24"/>
                </a:solidFill>
                <a:latin typeface="Arial" pitchFamily="34" charset="0"/>
                <a:ea typeface="Arial" pitchFamily="34" charset="-122"/>
                <a:cs typeface="Arial" pitchFamily="34" charset="-120"/>
              </a:rPr>
              <a:t> 🤔</a:t>
            </a:r>
            <a:endParaRPr lang="en-US" sz="3200" dirty="0"/>
          </a:p>
        </p:txBody>
      </p:sp>
      <p:sp>
        <p:nvSpPr>
          <p:cNvPr id="5" name="Shape 2"/>
          <p:cNvSpPr/>
          <p:nvPr/>
        </p:nvSpPr>
        <p:spPr>
          <a:xfrm>
            <a:off x="812800" y="2891631"/>
            <a:ext cx="5283200" cy="0"/>
          </a:xfrm>
          <a:prstGeom prst="line">
            <a:avLst/>
          </a:prstGeom>
          <a:noFill/>
          <a:ln w="12700">
            <a:solidFill>
              <a:srgbClr val="ECE5F2"/>
            </a:solidFill>
            <a:prstDash val="solid"/>
          </a:ln>
        </p:spPr>
        <p:txBody>
          <a:bodyPr/>
          <a:lstStyle/>
          <a:p>
            <a:endParaRPr lang="en-US"/>
          </a:p>
        </p:txBody>
      </p:sp>
      <p:pic>
        <p:nvPicPr>
          <p:cNvPr id="6" name="Image 1" descr="Clock"/>
          <p:cNvPicPr>
            <a:picLocks noChangeAspect="1"/>
          </p:cNvPicPr>
          <p:nvPr/>
        </p:nvPicPr>
        <p:blipFill>
          <a:blip r:embed="rId4"/>
          <a:srcRect/>
          <a:stretch/>
        </p:blipFill>
        <p:spPr>
          <a:xfrm>
            <a:off x="812800" y="2491581"/>
            <a:ext cx="279400" cy="279400"/>
          </a:xfrm>
          <a:prstGeom prst="rect">
            <a:avLst/>
          </a:prstGeom>
        </p:spPr>
      </p:pic>
      <p:sp>
        <p:nvSpPr>
          <p:cNvPr id="7" name="Text 3"/>
          <p:cNvSpPr/>
          <p:nvPr/>
        </p:nvSpPr>
        <p:spPr>
          <a:xfrm>
            <a:off x="1244600" y="2497931"/>
            <a:ext cx="132564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Träningstider</a:t>
            </a:r>
            <a:endParaRPr lang="en-US" sz="1500" dirty="0"/>
          </a:p>
        </p:txBody>
      </p:sp>
      <p:sp>
        <p:nvSpPr>
          <p:cNvPr id="8" name="Shape 4"/>
          <p:cNvSpPr/>
          <p:nvPr/>
        </p:nvSpPr>
        <p:spPr>
          <a:xfrm>
            <a:off x="6096000" y="2891631"/>
            <a:ext cx="5283200" cy="0"/>
          </a:xfrm>
          <a:prstGeom prst="line">
            <a:avLst/>
          </a:prstGeom>
          <a:noFill/>
          <a:ln w="12700">
            <a:solidFill>
              <a:srgbClr val="ECE5F2"/>
            </a:solidFill>
            <a:prstDash val="solid"/>
          </a:ln>
        </p:spPr>
        <p:txBody>
          <a:bodyPr/>
          <a:lstStyle/>
          <a:p>
            <a:endParaRPr lang="en-US"/>
          </a:p>
        </p:txBody>
      </p:sp>
      <p:pic>
        <p:nvPicPr>
          <p:cNvPr id="9" name="Image 2" descr="Tool"/>
          <p:cNvPicPr>
            <a:picLocks noChangeAspect="1"/>
          </p:cNvPicPr>
          <p:nvPr/>
        </p:nvPicPr>
        <p:blipFill>
          <a:blip r:embed="rId5"/>
          <a:srcRect/>
          <a:stretch/>
        </p:blipFill>
        <p:spPr>
          <a:xfrm>
            <a:off x="6096000" y="2491581"/>
            <a:ext cx="279400" cy="279400"/>
          </a:xfrm>
          <a:prstGeom prst="rect">
            <a:avLst/>
          </a:prstGeom>
        </p:spPr>
      </p:pic>
      <p:sp>
        <p:nvSpPr>
          <p:cNvPr id="10" name="Text 5"/>
          <p:cNvSpPr/>
          <p:nvPr/>
        </p:nvSpPr>
        <p:spPr>
          <a:xfrm>
            <a:off x="6527800" y="2497931"/>
            <a:ext cx="1694021"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Träningsmaterial</a:t>
            </a:r>
            <a:endParaRPr lang="en-US" sz="1500" dirty="0"/>
          </a:p>
        </p:txBody>
      </p:sp>
      <p:sp>
        <p:nvSpPr>
          <p:cNvPr id="11" name="Shape 6"/>
          <p:cNvSpPr/>
          <p:nvPr/>
        </p:nvSpPr>
        <p:spPr>
          <a:xfrm>
            <a:off x="812800" y="3412331"/>
            <a:ext cx="5283200" cy="0"/>
          </a:xfrm>
          <a:prstGeom prst="line">
            <a:avLst/>
          </a:prstGeom>
          <a:noFill/>
          <a:ln w="12700">
            <a:solidFill>
              <a:srgbClr val="ECE5F2"/>
            </a:solidFill>
            <a:prstDash val="solid"/>
          </a:ln>
        </p:spPr>
        <p:txBody>
          <a:bodyPr/>
          <a:lstStyle/>
          <a:p>
            <a:endParaRPr lang="en-US"/>
          </a:p>
        </p:txBody>
      </p:sp>
      <p:pic>
        <p:nvPicPr>
          <p:cNvPr id="12" name="Image 3" descr="Users"/>
          <p:cNvPicPr>
            <a:picLocks noChangeAspect="1"/>
          </p:cNvPicPr>
          <p:nvPr/>
        </p:nvPicPr>
        <p:blipFill>
          <a:blip r:embed="rId6"/>
          <a:srcRect/>
          <a:stretch/>
        </p:blipFill>
        <p:spPr>
          <a:xfrm>
            <a:off x="812800" y="3012281"/>
            <a:ext cx="279400" cy="279400"/>
          </a:xfrm>
          <a:prstGeom prst="rect">
            <a:avLst/>
          </a:prstGeom>
        </p:spPr>
      </p:pic>
      <p:sp>
        <p:nvSpPr>
          <p:cNvPr id="13" name="Text 7"/>
          <p:cNvSpPr/>
          <p:nvPr/>
        </p:nvSpPr>
        <p:spPr>
          <a:xfrm>
            <a:off x="1244600" y="3018631"/>
            <a:ext cx="3201829"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Spelarställ och sjukvårdsväskor</a:t>
            </a:r>
            <a:endParaRPr lang="en-US" sz="1500" dirty="0"/>
          </a:p>
        </p:txBody>
      </p:sp>
      <p:sp>
        <p:nvSpPr>
          <p:cNvPr id="14" name="Shape 8"/>
          <p:cNvSpPr/>
          <p:nvPr/>
        </p:nvSpPr>
        <p:spPr>
          <a:xfrm>
            <a:off x="6096000" y="3412331"/>
            <a:ext cx="5283200" cy="0"/>
          </a:xfrm>
          <a:prstGeom prst="line">
            <a:avLst/>
          </a:prstGeom>
          <a:noFill/>
          <a:ln w="12700">
            <a:solidFill>
              <a:srgbClr val="ECE5F2"/>
            </a:solidFill>
            <a:prstDash val="solid"/>
          </a:ln>
        </p:spPr>
        <p:txBody>
          <a:bodyPr/>
          <a:lstStyle/>
          <a:p>
            <a:endParaRPr lang="en-US"/>
          </a:p>
        </p:txBody>
      </p:sp>
      <p:pic>
        <p:nvPicPr>
          <p:cNvPr id="15" name="Image 4" descr="Play"/>
          <p:cNvPicPr>
            <a:picLocks noChangeAspect="1"/>
          </p:cNvPicPr>
          <p:nvPr/>
        </p:nvPicPr>
        <p:blipFill>
          <a:blip r:embed="rId7"/>
          <a:srcRect/>
          <a:stretch/>
        </p:blipFill>
        <p:spPr>
          <a:xfrm>
            <a:off x="6096000" y="3012281"/>
            <a:ext cx="279400" cy="279400"/>
          </a:xfrm>
          <a:prstGeom prst="rect">
            <a:avLst/>
          </a:prstGeom>
        </p:spPr>
      </p:pic>
      <p:sp>
        <p:nvSpPr>
          <p:cNvPr id="16" name="Text 9"/>
          <p:cNvSpPr/>
          <p:nvPr/>
        </p:nvSpPr>
        <p:spPr>
          <a:xfrm>
            <a:off x="6527800" y="3018631"/>
            <a:ext cx="3900607"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Anmälan till matcher och sammandrag</a:t>
            </a:r>
            <a:endParaRPr lang="en-US" sz="1500" dirty="0"/>
          </a:p>
        </p:txBody>
      </p:sp>
      <p:sp>
        <p:nvSpPr>
          <p:cNvPr id="17" name="Shape 10"/>
          <p:cNvSpPr/>
          <p:nvPr/>
        </p:nvSpPr>
        <p:spPr>
          <a:xfrm>
            <a:off x="812800" y="3933031"/>
            <a:ext cx="5283200" cy="0"/>
          </a:xfrm>
          <a:prstGeom prst="line">
            <a:avLst/>
          </a:prstGeom>
          <a:noFill/>
          <a:ln w="12700">
            <a:solidFill>
              <a:srgbClr val="ECE5F2"/>
            </a:solidFill>
            <a:prstDash val="solid"/>
          </a:ln>
        </p:spPr>
        <p:txBody>
          <a:bodyPr/>
          <a:lstStyle/>
          <a:p>
            <a:endParaRPr lang="en-US"/>
          </a:p>
        </p:txBody>
      </p:sp>
      <p:pic>
        <p:nvPicPr>
          <p:cNvPr id="18" name="Image 5" descr="Star"/>
          <p:cNvPicPr>
            <a:picLocks noChangeAspect="1"/>
          </p:cNvPicPr>
          <p:nvPr/>
        </p:nvPicPr>
        <p:blipFill>
          <a:blip r:embed="rId8"/>
          <a:srcRect/>
          <a:stretch/>
        </p:blipFill>
        <p:spPr>
          <a:xfrm>
            <a:off x="812800" y="3532981"/>
            <a:ext cx="279400" cy="279400"/>
          </a:xfrm>
          <a:prstGeom prst="rect">
            <a:avLst/>
          </a:prstGeom>
        </p:spPr>
      </p:pic>
      <p:sp>
        <p:nvSpPr>
          <p:cNvPr id="19" name="Text 11"/>
          <p:cNvSpPr/>
          <p:nvPr/>
        </p:nvSpPr>
        <p:spPr>
          <a:xfrm>
            <a:off x="1244600" y="3539331"/>
            <a:ext cx="2821067"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Anmälningsavgift för en cup</a:t>
            </a:r>
            <a:endParaRPr lang="en-US" sz="1500" dirty="0"/>
          </a:p>
        </p:txBody>
      </p:sp>
      <p:sp>
        <p:nvSpPr>
          <p:cNvPr id="20" name="Shape 12"/>
          <p:cNvSpPr/>
          <p:nvPr/>
        </p:nvSpPr>
        <p:spPr>
          <a:xfrm>
            <a:off x="6096000" y="3933031"/>
            <a:ext cx="5283200" cy="0"/>
          </a:xfrm>
          <a:prstGeom prst="line">
            <a:avLst/>
          </a:prstGeom>
          <a:noFill/>
          <a:ln w="12700">
            <a:solidFill>
              <a:srgbClr val="ECE5F2"/>
            </a:solidFill>
            <a:prstDash val="solid"/>
          </a:ln>
        </p:spPr>
        <p:txBody>
          <a:bodyPr/>
          <a:lstStyle/>
          <a:p>
            <a:endParaRPr lang="en-US"/>
          </a:p>
        </p:txBody>
      </p:sp>
      <p:pic>
        <p:nvPicPr>
          <p:cNvPr id="21" name="Image 6" descr="GraduationCap"/>
          <p:cNvPicPr>
            <a:picLocks noChangeAspect="1"/>
          </p:cNvPicPr>
          <p:nvPr/>
        </p:nvPicPr>
        <p:blipFill>
          <a:blip r:embed="rId9"/>
          <a:srcRect/>
          <a:stretch/>
        </p:blipFill>
        <p:spPr>
          <a:xfrm>
            <a:off x="6096000" y="3532981"/>
            <a:ext cx="279400" cy="279400"/>
          </a:xfrm>
          <a:prstGeom prst="rect">
            <a:avLst/>
          </a:prstGeom>
        </p:spPr>
      </p:pic>
      <p:sp>
        <p:nvSpPr>
          <p:cNvPr id="22" name="Text 13"/>
          <p:cNvSpPr/>
          <p:nvPr/>
        </p:nvSpPr>
        <p:spPr>
          <a:xfrm>
            <a:off x="6527800" y="3539331"/>
            <a:ext cx="367260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Kostnadsfria utbildningar för ledarna</a:t>
            </a:r>
            <a:endParaRPr lang="en-US" sz="1500" dirty="0"/>
          </a:p>
        </p:txBody>
      </p:sp>
      <p:sp>
        <p:nvSpPr>
          <p:cNvPr id="23" name="Text 14"/>
          <p:cNvSpPr/>
          <p:nvPr/>
        </p:nvSpPr>
        <p:spPr>
          <a:xfrm>
            <a:off x="812800" y="4294981"/>
            <a:ext cx="10883392" cy="301625"/>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4A4252"/>
                </a:solidFill>
                <a:latin typeface="Arial" pitchFamily="34" charset="0"/>
                <a:ea typeface="Arial" pitchFamily="34" charset="-122"/>
                <a:cs typeface="Arial" pitchFamily="34" charset="-120"/>
              </a:rPr>
              <a:t>…samt andra aktiviteter som stärker laget och dess utveckling.</a:t>
            </a:r>
            <a:endParaRPr lang="en-US" sz="1500" dirty="0"/>
          </a:p>
        </p:txBody>
      </p:sp>
      <p:sp>
        <p:nvSpPr>
          <p:cNvPr id="24" name="Text 15"/>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25" name="Text 16"/>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213112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BRA ATT VETA</a:t>
            </a:r>
            <a:endParaRPr lang="en-US" sz="1200" dirty="0"/>
          </a:p>
        </p:txBody>
      </p:sp>
      <p:sp>
        <p:nvSpPr>
          <p:cNvPr id="4" name="Text 1"/>
          <p:cNvSpPr>
            <a:spLocks noGrp="1"/>
          </p:cNvSpPr>
          <p:nvPr>
            <p:ph type="title"/>
          </p:nvPr>
        </p:nvSpPr>
        <p:spPr>
          <a:xfrm>
            <a:off x="812800" y="2598440"/>
            <a:ext cx="9156700" cy="1412081"/>
          </a:xfrm>
          <a:prstGeom prst="rect">
            <a:avLst/>
          </a:prstGeom>
          <a:noFill/>
          <a:ln/>
        </p:spPr>
        <p:txBody>
          <a:bodyPr wrap="square" lIns="0" tIns="0" rIns="0" bIns="0" rtlCol="0" anchor="t">
            <a:normAutofit/>
          </a:bodyPr>
          <a:lstStyle/>
          <a:p>
            <a:pPr marL="0" indent="0" algn="l">
              <a:lnSpc>
                <a:spcPts val="5460"/>
              </a:lnSpc>
              <a:buNone/>
            </a:pPr>
            <a:r>
              <a:rPr lang="en-US" sz="5200" b="1" i="0" kern="0" spc="-100" dirty="0">
                <a:solidFill>
                  <a:srgbClr val="1F1A24"/>
                </a:solidFill>
                <a:latin typeface="Arial" pitchFamily="34" charset="0"/>
                <a:ea typeface="Arial" pitchFamily="34" charset="-122"/>
                <a:cs typeface="Arial" pitchFamily="34" charset="-120"/>
              </a:rPr>
              <a:t>Skara HF är anslutna till </a:t>
            </a:r>
            <a:r>
              <a:rPr lang="en-US" sz="5200" b="1" i="0" kern="0" spc="-100" dirty="0">
                <a:solidFill>
                  <a:srgbClr val="572579"/>
                </a:solidFill>
                <a:latin typeface="Arial" pitchFamily="34" charset="0"/>
                <a:ea typeface="Arial" pitchFamily="34" charset="-122"/>
                <a:cs typeface="Arial" pitchFamily="34" charset="-120"/>
              </a:rPr>
              <a:t>Fritidskortet</a:t>
            </a:r>
            <a:endParaRPr lang="en-US" sz="5200" dirty="0"/>
          </a:p>
        </p:txBody>
      </p:sp>
      <p:pic>
        <p:nvPicPr>
          <p:cNvPr id="5" name="Image 1" descr="Link"/>
          <p:cNvPicPr>
            <a:picLocks noChangeAspect="1"/>
          </p:cNvPicPr>
          <p:nvPr/>
        </p:nvPicPr>
        <p:blipFill>
          <a:blip r:embed="rId4"/>
          <a:srcRect/>
          <a:stretch/>
        </p:blipFill>
        <p:spPr>
          <a:xfrm>
            <a:off x="812800" y="4241602"/>
            <a:ext cx="279400" cy="279400"/>
          </a:xfrm>
          <a:prstGeom prst="rect">
            <a:avLst/>
          </a:prstGeom>
        </p:spPr>
      </p:pic>
      <p:sp>
        <p:nvSpPr>
          <p:cNvPr id="6" name="Text 2"/>
          <p:cNvSpPr/>
          <p:nvPr/>
        </p:nvSpPr>
        <p:spPr>
          <a:xfrm>
            <a:off x="1244600" y="4239121"/>
            <a:ext cx="3347085"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1F1A24"/>
                </a:solidFill>
                <a:latin typeface="Arial" pitchFamily="34" charset="0"/>
                <a:ea typeface="Arial" pitchFamily="34" charset="-122"/>
                <a:cs typeface="Arial" pitchFamily="34" charset="-120"/>
              </a:rPr>
              <a:t>Mer information: </a:t>
            </a:r>
            <a:r>
              <a:rPr lang="en-US" sz="1600" u="sng" dirty="0">
                <a:solidFill>
                  <a:srgbClr val="572579"/>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fritidskortet.se</a:t>
            </a:r>
            <a:endParaRPr lang="en-US" sz="1600" dirty="0"/>
          </a:p>
        </p:txBody>
      </p:sp>
      <p:sp>
        <p:nvSpPr>
          <p:cNvPr id="7" name="Text 3"/>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8" name="Text 4"/>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04 · TRÄNING</a:t>
            </a:r>
            <a:endParaRPr lang="en-US" sz="1200" dirty="0"/>
          </a:p>
        </p:txBody>
      </p:sp>
      <p:sp>
        <p:nvSpPr>
          <p:cNvPr id="4" name="Text 1"/>
          <p:cNvSpPr>
            <a:spLocks noGrp="1"/>
          </p:cNvSpPr>
          <p:nvPr>
            <p:ph type="title"/>
          </p:nvPr>
        </p:nvSpPr>
        <p:spPr>
          <a:xfrm>
            <a:off x="812800" y="1127720"/>
            <a:ext cx="91567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Inför, under och efter träning</a:t>
            </a:r>
            <a:endParaRPr lang="en-US" sz="3200" dirty="0"/>
          </a:p>
        </p:txBody>
      </p:sp>
      <p:sp>
        <p:nvSpPr>
          <p:cNvPr id="5" name="Shape 2"/>
          <p:cNvSpPr/>
          <p:nvPr/>
        </p:nvSpPr>
        <p:spPr>
          <a:xfrm>
            <a:off x="812800" y="1930301"/>
            <a:ext cx="1991320" cy="2006600"/>
          </a:xfrm>
          <a:prstGeom prst="roundRect">
            <a:avLst>
              <a:gd name="adj" fmla="val 7653"/>
            </a:avLst>
          </a:prstGeom>
          <a:solidFill>
            <a:srgbClr val="F4EFF8"/>
          </a:solidFill>
          <a:ln/>
        </p:spPr>
        <p:txBody>
          <a:bodyPr/>
          <a:lstStyle/>
          <a:p>
            <a:endParaRPr lang="en-US"/>
          </a:p>
        </p:txBody>
      </p:sp>
      <p:sp>
        <p:nvSpPr>
          <p:cNvPr id="6" name="Text 3"/>
          <p:cNvSpPr/>
          <p:nvPr/>
        </p:nvSpPr>
        <p:spPr>
          <a:xfrm>
            <a:off x="990600" y="2158901"/>
            <a:ext cx="1686520" cy="431800"/>
          </a:xfrm>
          <a:prstGeom prst="rect">
            <a:avLst/>
          </a:prstGeom>
          <a:noFill/>
          <a:ln/>
        </p:spPr>
        <p:txBody>
          <a:bodyPr wrap="square" lIns="0" tIns="0" rIns="0" bIns="0" rtlCol="0" anchor="t">
            <a:normAutofit/>
          </a:bodyPr>
          <a:lstStyle/>
          <a:p>
            <a:pPr marL="0" indent="0" algn="l">
              <a:lnSpc>
                <a:spcPts val="3200"/>
              </a:lnSpc>
              <a:buNone/>
            </a:pPr>
            <a:r>
              <a:rPr lang="en-US" sz="3200" dirty="0">
                <a:solidFill>
                  <a:srgbClr val="1F1A24"/>
                </a:solidFill>
                <a:latin typeface="Arial" pitchFamily="34" charset="0"/>
                <a:ea typeface="Arial" pitchFamily="34" charset="-122"/>
                <a:cs typeface="Arial" pitchFamily="34" charset="-120"/>
              </a:rPr>
              <a:t>⏰</a:t>
            </a:r>
            <a:endParaRPr lang="en-US" sz="3200" dirty="0"/>
          </a:p>
        </p:txBody>
      </p:sp>
      <p:sp>
        <p:nvSpPr>
          <p:cNvPr id="7" name="Text 4"/>
          <p:cNvSpPr/>
          <p:nvPr/>
        </p:nvSpPr>
        <p:spPr>
          <a:xfrm>
            <a:off x="990600" y="2717701"/>
            <a:ext cx="1686520" cy="52070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F1A24"/>
                </a:solidFill>
                <a:latin typeface="Arial" pitchFamily="34" charset="0"/>
                <a:ea typeface="Arial" pitchFamily="34" charset="-122"/>
                <a:cs typeface="Arial" pitchFamily="34" charset="-120"/>
              </a:rPr>
              <a:t>Är i god tid och redo att träna</a:t>
            </a:r>
            <a:endParaRPr lang="en-US" sz="1500" dirty="0"/>
          </a:p>
        </p:txBody>
      </p:sp>
      <p:sp>
        <p:nvSpPr>
          <p:cNvPr id="8" name="Shape 5"/>
          <p:cNvSpPr/>
          <p:nvPr/>
        </p:nvSpPr>
        <p:spPr>
          <a:xfrm>
            <a:off x="2956520" y="1930301"/>
            <a:ext cx="1991420" cy="2006600"/>
          </a:xfrm>
          <a:prstGeom prst="roundRect">
            <a:avLst>
              <a:gd name="adj" fmla="val 7653"/>
            </a:avLst>
          </a:prstGeom>
          <a:solidFill>
            <a:srgbClr val="F4EFF8"/>
          </a:solidFill>
          <a:ln/>
        </p:spPr>
        <p:txBody>
          <a:bodyPr/>
          <a:lstStyle/>
          <a:p>
            <a:endParaRPr lang="en-US"/>
          </a:p>
        </p:txBody>
      </p:sp>
      <p:sp>
        <p:nvSpPr>
          <p:cNvPr id="9" name="Text 6"/>
          <p:cNvSpPr/>
          <p:nvPr/>
        </p:nvSpPr>
        <p:spPr>
          <a:xfrm>
            <a:off x="3134320" y="2158901"/>
            <a:ext cx="1686620" cy="431800"/>
          </a:xfrm>
          <a:prstGeom prst="rect">
            <a:avLst/>
          </a:prstGeom>
          <a:noFill/>
          <a:ln/>
        </p:spPr>
        <p:txBody>
          <a:bodyPr wrap="square" lIns="0" tIns="0" rIns="0" bIns="0" rtlCol="0" anchor="t">
            <a:normAutofit/>
          </a:bodyPr>
          <a:lstStyle/>
          <a:p>
            <a:pPr marL="0" indent="0" algn="l">
              <a:lnSpc>
                <a:spcPts val="3200"/>
              </a:lnSpc>
              <a:buNone/>
            </a:pPr>
            <a:r>
              <a:rPr lang="en-US" sz="3200" dirty="0">
                <a:solidFill>
                  <a:srgbClr val="1F1A24"/>
                </a:solidFill>
                <a:latin typeface="Arial" pitchFamily="34" charset="0"/>
                <a:ea typeface="Arial" pitchFamily="34" charset="-122"/>
                <a:cs typeface="Arial" pitchFamily="34" charset="-120"/>
              </a:rPr>
              <a:t>👟</a:t>
            </a:r>
            <a:endParaRPr lang="en-US" sz="3200" dirty="0"/>
          </a:p>
        </p:txBody>
      </p:sp>
      <p:sp>
        <p:nvSpPr>
          <p:cNvPr id="10" name="Text 7"/>
          <p:cNvSpPr/>
          <p:nvPr/>
        </p:nvSpPr>
        <p:spPr>
          <a:xfrm>
            <a:off x="3134320" y="2717701"/>
            <a:ext cx="1686620" cy="7683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F1A24"/>
                </a:solidFill>
                <a:latin typeface="Arial" pitchFamily="34" charset="0"/>
                <a:ea typeface="Arial" pitchFamily="34" charset="-122"/>
                <a:cs typeface="Arial" pitchFamily="34" charset="-120"/>
              </a:rPr>
              <a:t>Har rätt utrustning – och tar av smycken!</a:t>
            </a:r>
            <a:endParaRPr lang="en-US" sz="1500" dirty="0"/>
          </a:p>
        </p:txBody>
      </p:sp>
      <p:sp>
        <p:nvSpPr>
          <p:cNvPr id="11" name="Shape 8"/>
          <p:cNvSpPr/>
          <p:nvPr/>
        </p:nvSpPr>
        <p:spPr>
          <a:xfrm>
            <a:off x="5100340" y="1930301"/>
            <a:ext cx="1991320" cy="2006600"/>
          </a:xfrm>
          <a:prstGeom prst="roundRect">
            <a:avLst>
              <a:gd name="adj" fmla="val 7653"/>
            </a:avLst>
          </a:prstGeom>
          <a:solidFill>
            <a:srgbClr val="F4EFF8"/>
          </a:solidFill>
          <a:ln/>
        </p:spPr>
        <p:txBody>
          <a:bodyPr/>
          <a:lstStyle/>
          <a:p>
            <a:endParaRPr lang="en-US"/>
          </a:p>
        </p:txBody>
      </p:sp>
      <p:sp>
        <p:nvSpPr>
          <p:cNvPr id="12" name="Text 9"/>
          <p:cNvSpPr/>
          <p:nvPr/>
        </p:nvSpPr>
        <p:spPr>
          <a:xfrm>
            <a:off x="5278140" y="2158901"/>
            <a:ext cx="1686520" cy="431800"/>
          </a:xfrm>
          <a:prstGeom prst="rect">
            <a:avLst/>
          </a:prstGeom>
          <a:noFill/>
          <a:ln/>
        </p:spPr>
        <p:txBody>
          <a:bodyPr wrap="square" lIns="0" tIns="0" rIns="0" bIns="0" rtlCol="0" anchor="t">
            <a:normAutofit/>
          </a:bodyPr>
          <a:lstStyle/>
          <a:p>
            <a:pPr marL="0" indent="0" algn="l">
              <a:lnSpc>
                <a:spcPts val="3200"/>
              </a:lnSpc>
              <a:buNone/>
            </a:pPr>
            <a:r>
              <a:rPr lang="en-US" sz="3200" dirty="0">
                <a:solidFill>
                  <a:srgbClr val="1F1A24"/>
                </a:solidFill>
                <a:latin typeface="Arial" pitchFamily="34" charset="0"/>
                <a:ea typeface="Arial" pitchFamily="34" charset="-122"/>
                <a:cs typeface="Arial" pitchFamily="34" charset="-120"/>
              </a:rPr>
              <a:t>🍎</a:t>
            </a:r>
            <a:endParaRPr lang="en-US" sz="3200" dirty="0"/>
          </a:p>
        </p:txBody>
      </p:sp>
      <p:sp>
        <p:nvSpPr>
          <p:cNvPr id="13" name="Text 10"/>
          <p:cNvSpPr/>
          <p:nvPr/>
        </p:nvSpPr>
        <p:spPr>
          <a:xfrm>
            <a:off x="5278140" y="2717701"/>
            <a:ext cx="1686520"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F1A24"/>
                </a:solidFill>
                <a:latin typeface="Arial" pitchFamily="34" charset="0"/>
                <a:ea typeface="Arial" pitchFamily="34" charset="-122"/>
                <a:cs typeface="Arial" pitchFamily="34" charset="-120"/>
              </a:rPr>
              <a:t>Har ätit bra</a:t>
            </a:r>
            <a:endParaRPr lang="en-US" sz="1500" dirty="0"/>
          </a:p>
        </p:txBody>
      </p:sp>
      <p:sp>
        <p:nvSpPr>
          <p:cNvPr id="14" name="Shape 11"/>
          <p:cNvSpPr/>
          <p:nvPr/>
        </p:nvSpPr>
        <p:spPr>
          <a:xfrm>
            <a:off x="7244060" y="1930301"/>
            <a:ext cx="1991420" cy="2006600"/>
          </a:xfrm>
          <a:prstGeom prst="roundRect">
            <a:avLst>
              <a:gd name="adj" fmla="val 7653"/>
            </a:avLst>
          </a:prstGeom>
          <a:solidFill>
            <a:srgbClr val="F4EFF8"/>
          </a:solidFill>
          <a:ln/>
        </p:spPr>
        <p:txBody>
          <a:bodyPr/>
          <a:lstStyle/>
          <a:p>
            <a:endParaRPr lang="en-US"/>
          </a:p>
        </p:txBody>
      </p:sp>
      <p:sp>
        <p:nvSpPr>
          <p:cNvPr id="15" name="Text 12"/>
          <p:cNvSpPr/>
          <p:nvPr/>
        </p:nvSpPr>
        <p:spPr>
          <a:xfrm>
            <a:off x="7421860" y="2158901"/>
            <a:ext cx="1686620" cy="431800"/>
          </a:xfrm>
          <a:prstGeom prst="rect">
            <a:avLst/>
          </a:prstGeom>
          <a:noFill/>
          <a:ln/>
        </p:spPr>
        <p:txBody>
          <a:bodyPr wrap="square" lIns="0" tIns="0" rIns="0" bIns="0" rtlCol="0" anchor="t">
            <a:normAutofit/>
          </a:bodyPr>
          <a:lstStyle/>
          <a:p>
            <a:pPr marL="0" indent="0" algn="l">
              <a:lnSpc>
                <a:spcPts val="3200"/>
              </a:lnSpc>
              <a:buNone/>
            </a:pPr>
            <a:r>
              <a:rPr lang="en-US" sz="3200" dirty="0">
                <a:solidFill>
                  <a:srgbClr val="1F1A24"/>
                </a:solidFill>
                <a:latin typeface="Arial" pitchFamily="34" charset="0"/>
                <a:ea typeface="Arial" pitchFamily="34" charset="-122"/>
                <a:cs typeface="Arial" pitchFamily="34" charset="-120"/>
              </a:rPr>
              <a:t>🚿</a:t>
            </a:r>
            <a:endParaRPr lang="en-US" sz="3200" dirty="0"/>
          </a:p>
        </p:txBody>
      </p:sp>
      <p:sp>
        <p:nvSpPr>
          <p:cNvPr id="16" name="Text 13"/>
          <p:cNvSpPr/>
          <p:nvPr/>
        </p:nvSpPr>
        <p:spPr>
          <a:xfrm>
            <a:off x="7421860" y="2717701"/>
            <a:ext cx="1686620" cy="7683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F1A24"/>
                </a:solidFill>
                <a:latin typeface="Arial" pitchFamily="34" charset="0"/>
                <a:ea typeface="Arial" pitchFamily="34" charset="-122"/>
                <a:cs typeface="Arial" pitchFamily="34" charset="-120"/>
              </a:rPr>
              <a:t>Byter om och duschar tillsammans</a:t>
            </a:r>
            <a:endParaRPr lang="en-US" sz="1500" dirty="0"/>
          </a:p>
        </p:txBody>
      </p:sp>
      <p:sp>
        <p:nvSpPr>
          <p:cNvPr id="17" name="Shape 14"/>
          <p:cNvSpPr/>
          <p:nvPr/>
        </p:nvSpPr>
        <p:spPr>
          <a:xfrm>
            <a:off x="9387880" y="1930301"/>
            <a:ext cx="1991320" cy="2006600"/>
          </a:xfrm>
          <a:prstGeom prst="roundRect">
            <a:avLst>
              <a:gd name="adj" fmla="val 7653"/>
            </a:avLst>
          </a:prstGeom>
          <a:solidFill>
            <a:srgbClr val="572579"/>
          </a:solidFill>
          <a:ln/>
        </p:spPr>
        <p:txBody>
          <a:bodyPr/>
          <a:lstStyle/>
          <a:p>
            <a:endParaRPr lang="en-US"/>
          </a:p>
        </p:txBody>
      </p:sp>
      <p:sp>
        <p:nvSpPr>
          <p:cNvPr id="18" name="Text 15"/>
          <p:cNvSpPr/>
          <p:nvPr/>
        </p:nvSpPr>
        <p:spPr>
          <a:xfrm>
            <a:off x="9565680" y="2158901"/>
            <a:ext cx="1686520" cy="431800"/>
          </a:xfrm>
          <a:prstGeom prst="rect">
            <a:avLst/>
          </a:prstGeom>
          <a:noFill/>
          <a:ln/>
        </p:spPr>
        <p:txBody>
          <a:bodyPr wrap="square" lIns="0" tIns="0" rIns="0" bIns="0" rtlCol="0" anchor="t">
            <a:normAutofit/>
          </a:bodyPr>
          <a:lstStyle/>
          <a:p>
            <a:pPr marL="0" indent="0" algn="l">
              <a:lnSpc>
                <a:spcPts val="3200"/>
              </a:lnSpc>
              <a:buNone/>
            </a:pPr>
            <a:r>
              <a:rPr lang="en-US" sz="3200" dirty="0">
                <a:solidFill>
                  <a:srgbClr val="1F1A24"/>
                </a:solidFill>
                <a:latin typeface="Arial" pitchFamily="34" charset="0"/>
                <a:ea typeface="Arial" pitchFamily="34" charset="-122"/>
                <a:cs typeface="Arial" pitchFamily="34" charset="-120"/>
              </a:rPr>
              <a:t>💜</a:t>
            </a:r>
            <a:endParaRPr lang="en-US" sz="3200" dirty="0"/>
          </a:p>
        </p:txBody>
      </p:sp>
      <p:sp>
        <p:nvSpPr>
          <p:cNvPr id="19" name="Text 16"/>
          <p:cNvSpPr/>
          <p:nvPr/>
        </p:nvSpPr>
        <p:spPr>
          <a:xfrm>
            <a:off x="9565680" y="2717701"/>
            <a:ext cx="1686520" cy="101600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FFFFFF"/>
                </a:solidFill>
                <a:latin typeface="Arial" pitchFamily="34" charset="0"/>
                <a:ea typeface="Arial" pitchFamily="34" charset="-122"/>
                <a:cs typeface="Arial" pitchFamily="34" charset="-120"/>
              </a:rPr>
              <a:t>Respekterar lagkamrater, ledare och alla runt laget</a:t>
            </a:r>
            <a:endParaRPr lang="en-US" sz="1500" dirty="0"/>
          </a:p>
        </p:txBody>
      </p:sp>
      <p:sp>
        <p:nvSpPr>
          <p:cNvPr id="20" name="Text 17"/>
          <p:cNvSpPr/>
          <p:nvPr/>
        </p:nvSpPr>
        <p:spPr>
          <a:xfrm>
            <a:off x="812800" y="4292501"/>
            <a:ext cx="10883392" cy="301625"/>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4A4252"/>
                </a:solidFill>
                <a:latin typeface="Arial" pitchFamily="34" charset="0"/>
                <a:ea typeface="Arial" pitchFamily="34" charset="-122"/>
                <a:cs typeface="Arial" pitchFamily="34" charset="-120"/>
              </a:rPr>
              <a:t>Det här vill vi att ert barn gör – varje gång.</a:t>
            </a:r>
            <a:endParaRPr lang="en-US" sz="1500" dirty="0"/>
          </a:p>
        </p:txBody>
      </p:sp>
      <p:sp>
        <p:nvSpPr>
          <p:cNvPr id="21" name="Text 18"/>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22" name="Text 19"/>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04 · TRÄNING</a:t>
            </a:r>
            <a:endParaRPr lang="en-US" sz="1200" dirty="0"/>
          </a:p>
        </p:txBody>
      </p:sp>
      <p:sp>
        <p:nvSpPr>
          <p:cNvPr id="4" name="Text 1"/>
          <p:cNvSpPr>
            <a:spLocks noGrp="1"/>
          </p:cNvSpPr>
          <p:nvPr>
            <p:ph type="title"/>
          </p:nvPr>
        </p:nvSpPr>
        <p:spPr>
          <a:xfrm>
            <a:off x="812800" y="1127720"/>
            <a:ext cx="9156700" cy="957461"/>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Övergång till ungdomsidrott – </a:t>
            </a:r>
            <a:r>
              <a:rPr lang="en-US" sz="3200" b="1" i="1" dirty="0">
                <a:solidFill>
                  <a:srgbClr val="572579"/>
                </a:solidFill>
                <a:latin typeface="Arial" pitchFamily="34" charset="0"/>
                <a:ea typeface="Arial" pitchFamily="34" charset="-122"/>
                <a:cs typeface="Arial" pitchFamily="34" charset="-120"/>
              </a:rPr>
              <a:t>träna för att träna</a:t>
            </a:r>
            <a:endParaRPr lang="en-US" sz="3200" dirty="0"/>
          </a:p>
        </p:txBody>
      </p:sp>
      <p:sp>
        <p:nvSpPr>
          <p:cNvPr id="5" name="Shape 2"/>
          <p:cNvSpPr/>
          <p:nvPr/>
        </p:nvSpPr>
        <p:spPr>
          <a:xfrm>
            <a:off x="812800" y="2828131"/>
            <a:ext cx="6096000" cy="0"/>
          </a:xfrm>
          <a:prstGeom prst="line">
            <a:avLst/>
          </a:prstGeom>
          <a:noFill/>
          <a:ln w="12700">
            <a:solidFill>
              <a:srgbClr val="ECE5F2"/>
            </a:solidFill>
            <a:prstDash val="solid"/>
          </a:ln>
        </p:spPr>
        <p:txBody>
          <a:bodyPr/>
          <a:lstStyle/>
          <a:p>
            <a:endParaRPr lang="en-US"/>
          </a:p>
        </p:txBody>
      </p:sp>
      <p:pic>
        <p:nvPicPr>
          <p:cNvPr id="6" name="Image 1" descr="Check"/>
          <p:cNvPicPr>
            <a:picLocks noChangeAspect="1"/>
          </p:cNvPicPr>
          <p:nvPr/>
        </p:nvPicPr>
        <p:blipFill>
          <a:blip r:embed="rId4"/>
          <a:srcRect/>
          <a:stretch/>
        </p:blipFill>
        <p:spPr>
          <a:xfrm>
            <a:off x="812800" y="2491581"/>
            <a:ext cx="254000" cy="254000"/>
          </a:xfrm>
          <a:prstGeom prst="rect">
            <a:avLst/>
          </a:prstGeom>
        </p:spPr>
      </p:pic>
      <p:sp>
        <p:nvSpPr>
          <p:cNvPr id="7" name="Text 3"/>
          <p:cNvSpPr/>
          <p:nvPr/>
        </p:nvSpPr>
        <p:spPr>
          <a:xfrm>
            <a:off x="1219200" y="2507159"/>
            <a:ext cx="5194221"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F1A24"/>
                </a:solidFill>
                <a:latin typeface="Arial" pitchFamily="34" charset="0"/>
                <a:ea typeface="Arial" pitchFamily="34" charset="-122"/>
                <a:cs typeface="Arial" pitchFamily="34" charset="-120"/>
              </a:rPr>
              <a:t>Vi förbereder tjejerna för steget från barn- till ungdomsidrott</a:t>
            </a:r>
            <a:endParaRPr lang="en-US" sz="1300" dirty="0"/>
          </a:p>
        </p:txBody>
      </p:sp>
      <p:sp>
        <p:nvSpPr>
          <p:cNvPr id="8" name="Shape 4"/>
          <p:cNvSpPr/>
          <p:nvPr/>
        </p:nvSpPr>
        <p:spPr>
          <a:xfrm>
            <a:off x="812800" y="3323431"/>
            <a:ext cx="6096000" cy="0"/>
          </a:xfrm>
          <a:prstGeom prst="line">
            <a:avLst/>
          </a:prstGeom>
          <a:noFill/>
          <a:ln w="12700">
            <a:solidFill>
              <a:srgbClr val="ECE5F2"/>
            </a:solidFill>
            <a:prstDash val="solid"/>
          </a:ln>
        </p:spPr>
        <p:txBody>
          <a:bodyPr/>
          <a:lstStyle/>
          <a:p>
            <a:endParaRPr lang="en-US"/>
          </a:p>
        </p:txBody>
      </p:sp>
      <p:pic>
        <p:nvPicPr>
          <p:cNvPr id="9" name="Image 2" descr="Check"/>
          <p:cNvPicPr>
            <a:picLocks noChangeAspect="1"/>
          </p:cNvPicPr>
          <p:nvPr/>
        </p:nvPicPr>
        <p:blipFill>
          <a:blip r:embed="rId4"/>
          <a:srcRect/>
          <a:stretch/>
        </p:blipFill>
        <p:spPr>
          <a:xfrm>
            <a:off x="812800" y="2986881"/>
            <a:ext cx="254000" cy="254000"/>
          </a:xfrm>
          <a:prstGeom prst="rect">
            <a:avLst/>
          </a:prstGeom>
        </p:spPr>
      </p:pic>
      <p:sp>
        <p:nvSpPr>
          <p:cNvPr id="10" name="Text 5"/>
          <p:cNvSpPr/>
          <p:nvPr/>
        </p:nvSpPr>
        <p:spPr>
          <a:xfrm>
            <a:off x="1219200" y="3002459"/>
            <a:ext cx="3546038"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F1A24"/>
                </a:solidFill>
                <a:latin typeface="Arial" pitchFamily="34" charset="0"/>
                <a:ea typeface="Arial" pitchFamily="34" charset="-122"/>
                <a:cs typeface="Arial" pitchFamily="34" charset="-120"/>
              </a:rPr>
              <a:t>Högre krav på respekt och positiv energi</a:t>
            </a:r>
            <a:endParaRPr lang="en-US" sz="1300" dirty="0"/>
          </a:p>
        </p:txBody>
      </p:sp>
      <p:sp>
        <p:nvSpPr>
          <p:cNvPr id="11" name="Shape 6"/>
          <p:cNvSpPr/>
          <p:nvPr/>
        </p:nvSpPr>
        <p:spPr>
          <a:xfrm>
            <a:off x="812800" y="3818731"/>
            <a:ext cx="6096000" cy="0"/>
          </a:xfrm>
          <a:prstGeom prst="line">
            <a:avLst/>
          </a:prstGeom>
          <a:noFill/>
          <a:ln w="12700">
            <a:solidFill>
              <a:srgbClr val="ECE5F2"/>
            </a:solidFill>
            <a:prstDash val="solid"/>
          </a:ln>
        </p:spPr>
        <p:txBody>
          <a:bodyPr/>
          <a:lstStyle/>
          <a:p>
            <a:endParaRPr lang="en-US"/>
          </a:p>
        </p:txBody>
      </p:sp>
      <p:pic>
        <p:nvPicPr>
          <p:cNvPr id="12" name="Image 3" descr="Check"/>
          <p:cNvPicPr>
            <a:picLocks noChangeAspect="1"/>
          </p:cNvPicPr>
          <p:nvPr/>
        </p:nvPicPr>
        <p:blipFill>
          <a:blip r:embed="rId4"/>
          <a:srcRect/>
          <a:stretch/>
        </p:blipFill>
        <p:spPr>
          <a:xfrm>
            <a:off x="812800" y="3482181"/>
            <a:ext cx="254000" cy="254000"/>
          </a:xfrm>
          <a:prstGeom prst="rect">
            <a:avLst/>
          </a:prstGeom>
        </p:spPr>
      </p:pic>
      <p:sp>
        <p:nvSpPr>
          <p:cNvPr id="13" name="Text 7"/>
          <p:cNvSpPr/>
          <p:nvPr/>
        </p:nvSpPr>
        <p:spPr>
          <a:xfrm>
            <a:off x="1219200" y="3497759"/>
            <a:ext cx="4831199"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F1A24"/>
                </a:solidFill>
                <a:latin typeface="Arial" pitchFamily="34" charset="0"/>
                <a:ea typeface="Arial" pitchFamily="34" charset="-122"/>
                <a:cs typeface="Arial" pitchFamily="34" charset="-120"/>
              </a:rPr>
              <a:t>Vi hejar på och stöttar varandra – på träning och match</a:t>
            </a:r>
            <a:endParaRPr lang="en-US" sz="1300" dirty="0"/>
          </a:p>
        </p:txBody>
      </p:sp>
      <p:sp>
        <p:nvSpPr>
          <p:cNvPr id="14" name="Shape 8"/>
          <p:cNvSpPr/>
          <p:nvPr/>
        </p:nvSpPr>
        <p:spPr>
          <a:xfrm>
            <a:off x="812800" y="4314031"/>
            <a:ext cx="6096000" cy="0"/>
          </a:xfrm>
          <a:prstGeom prst="line">
            <a:avLst/>
          </a:prstGeom>
          <a:noFill/>
          <a:ln w="12700">
            <a:solidFill>
              <a:srgbClr val="ECE5F2"/>
            </a:solidFill>
            <a:prstDash val="solid"/>
          </a:ln>
        </p:spPr>
        <p:txBody>
          <a:bodyPr/>
          <a:lstStyle/>
          <a:p>
            <a:endParaRPr lang="en-US"/>
          </a:p>
        </p:txBody>
      </p:sp>
      <p:pic>
        <p:nvPicPr>
          <p:cNvPr id="15" name="Image 4" descr="Check"/>
          <p:cNvPicPr>
            <a:picLocks noChangeAspect="1"/>
          </p:cNvPicPr>
          <p:nvPr/>
        </p:nvPicPr>
        <p:blipFill>
          <a:blip r:embed="rId4"/>
          <a:srcRect/>
          <a:stretch/>
        </p:blipFill>
        <p:spPr>
          <a:xfrm>
            <a:off x="812800" y="3977481"/>
            <a:ext cx="254000" cy="254000"/>
          </a:xfrm>
          <a:prstGeom prst="rect">
            <a:avLst/>
          </a:prstGeom>
        </p:spPr>
      </p:pic>
      <p:sp>
        <p:nvSpPr>
          <p:cNvPr id="16" name="Text 9"/>
          <p:cNvSpPr/>
          <p:nvPr/>
        </p:nvSpPr>
        <p:spPr>
          <a:xfrm>
            <a:off x="1219200" y="3993059"/>
            <a:ext cx="4658558"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F1A24"/>
                </a:solidFill>
                <a:latin typeface="Arial" pitchFamily="34" charset="0"/>
                <a:ea typeface="Arial" pitchFamily="34" charset="-122"/>
                <a:cs typeface="Arial" pitchFamily="34" charset="-120"/>
              </a:rPr>
              <a:t>Negativa beteenden mot lagkamrater accepteras inte</a:t>
            </a:r>
            <a:endParaRPr lang="en-US" sz="1300" dirty="0"/>
          </a:p>
        </p:txBody>
      </p:sp>
      <p:pic>
        <p:nvPicPr>
          <p:cNvPr id="17" name="Image 5" descr="Check"/>
          <p:cNvPicPr>
            <a:picLocks noChangeAspect="1"/>
          </p:cNvPicPr>
          <p:nvPr/>
        </p:nvPicPr>
        <p:blipFill>
          <a:blip r:embed="rId4"/>
          <a:srcRect/>
          <a:stretch/>
        </p:blipFill>
        <p:spPr>
          <a:xfrm>
            <a:off x="812800" y="4472781"/>
            <a:ext cx="254000" cy="254000"/>
          </a:xfrm>
          <a:prstGeom prst="rect">
            <a:avLst/>
          </a:prstGeom>
        </p:spPr>
      </p:pic>
      <p:sp>
        <p:nvSpPr>
          <p:cNvPr id="18" name="Text 10"/>
          <p:cNvSpPr/>
          <p:nvPr/>
        </p:nvSpPr>
        <p:spPr>
          <a:xfrm>
            <a:off x="1219200" y="4488359"/>
            <a:ext cx="4309705" cy="248245"/>
          </a:xfrm>
          <a:prstGeom prst="rect">
            <a:avLst/>
          </a:prstGeom>
          <a:noFill/>
          <a:ln/>
        </p:spPr>
        <p:txBody>
          <a:bodyPr wrap="square" lIns="0" tIns="0" rIns="0" bIns="0" rtlCol="0" anchor="t">
            <a:normAutofit/>
          </a:bodyPr>
          <a:lstStyle/>
          <a:p>
            <a:pPr marL="0" indent="0" algn="l">
              <a:lnSpc>
                <a:spcPts val="1755"/>
              </a:lnSpc>
              <a:buNone/>
            </a:pPr>
            <a:r>
              <a:rPr lang="en-US" sz="1300" dirty="0">
                <a:solidFill>
                  <a:srgbClr val="1F1A24"/>
                </a:solidFill>
                <a:latin typeface="Arial" pitchFamily="34" charset="0"/>
                <a:ea typeface="Arial" pitchFamily="34" charset="-122"/>
                <a:cs typeface="Arial" pitchFamily="34" charset="-120"/>
              </a:rPr>
              <a:t>Träningarna blir mer utmanande och utvecklande</a:t>
            </a:r>
            <a:endParaRPr lang="en-US" sz="1300" dirty="0"/>
          </a:p>
        </p:txBody>
      </p:sp>
      <p:sp>
        <p:nvSpPr>
          <p:cNvPr id="19" name="Shape 11"/>
          <p:cNvSpPr/>
          <p:nvPr/>
        </p:nvSpPr>
        <p:spPr>
          <a:xfrm>
            <a:off x="7315200" y="2415381"/>
            <a:ext cx="4064000" cy="3236813"/>
          </a:xfrm>
          <a:prstGeom prst="roundRect">
            <a:avLst>
              <a:gd name="adj" fmla="val 4708"/>
            </a:avLst>
          </a:prstGeom>
          <a:solidFill>
            <a:srgbClr val="F4EFF8"/>
          </a:solidFill>
          <a:ln/>
        </p:spPr>
        <p:txBody>
          <a:bodyPr/>
          <a:lstStyle/>
          <a:p>
            <a:endParaRPr lang="en-US"/>
          </a:p>
        </p:txBody>
      </p:sp>
      <p:sp>
        <p:nvSpPr>
          <p:cNvPr id="20" name="Text 12"/>
          <p:cNvSpPr/>
          <p:nvPr/>
        </p:nvSpPr>
        <p:spPr>
          <a:xfrm>
            <a:off x="7620000" y="2720181"/>
            <a:ext cx="3558032" cy="513060"/>
          </a:xfrm>
          <a:prstGeom prst="rect">
            <a:avLst/>
          </a:prstGeom>
          <a:noFill/>
          <a:ln/>
        </p:spPr>
        <p:txBody>
          <a:bodyPr wrap="square" lIns="0" tIns="0" rIns="0" bIns="0" rtlCol="0" anchor="t">
            <a:normAutofit/>
          </a:bodyPr>
          <a:lstStyle/>
          <a:p>
            <a:pPr marL="0" indent="0" algn="l">
              <a:lnSpc>
                <a:spcPts val="3840"/>
              </a:lnSpc>
              <a:buNone/>
            </a:pPr>
            <a:r>
              <a:rPr lang="en-US" sz="4800" b="1" dirty="0">
                <a:solidFill>
                  <a:srgbClr val="572579"/>
                </a:solidFill>
                <a:latin typeface="Arial" pitchFamily="34" charset="0"/>
                <a:ea typeface="Arial" pitchFamily="34" charset="-122"/>
                <a:cs typeface="Arial" pitchFamily="34" charset="-120"/>
              </a:rPr>
              <a:t>”</a:t>
            </a:r>
            <a:endParaRPr lang="en-US" sz="4800" dirty="0"/>
          </a:p>
        </p:txBody>
      </p:sp>
      <p:sp>
        <p:nvSpPr>
          <p:cNvPr id="21" name="Text 13"/>
          <p:cNvSpPr/>
          <p:nvPr/>
        </p:nvSpPr>
        <p:spPr>
          <a:xfrm>
            <a:off x="7620000" y="3411041"/>
            <a:ext cx="3558032" cy="1279922"/>
          </a:xfrm>
          <a:prstGeom prst="rect">
            <a:avLst/>
          </a:prstGeom>
          <a:noFill/>
          <a:ln/>
        </p:spPr>
        <p:txBody>
          <a:bodyPr wrap="square" lIns="0" tIns="0" rIns="0" bIns="0" rtlCol="0" anchor="t">
            <a:normAutofit/>
          </a:bodyPr>
          <a:lstStyle/>
          <a:p>
            <a:pPr marL="0" indent="0" algn="l">
              <a:lnSpc>
                <a:spcPts val="2470"/>
              </a:lnSpc>
              <a:buNone/>
            </a:pPr>
            <a:r>
              <a:rPr lang="en-US" sz="1900" b="1" dirty="0">
                <a:solidFill>
                  <a:srgbClr val="1F1A24"/>
                </a:solidFill>
                <a:latin typeface="Arial" pitchFamily="34" charset="0"/>
                <a:ea typeface="Arial" pitchFamily="34" charset="-122"/>
                <a:cs typeface="Arial" pitchFamily="34" charset="-120"/>
              </a:rPr>
              <a:t>Det viktigaste är inte att lyckas varje gång, utan att alltid försöka och göra sitt bästa.</a:t>
            </a:r>
            <a:endParaRPr lang="en-US" sz="1900" dirty="0"/>
          </a:p>
        </p:txBody>
      </p:sp>
      <p:sp>
        <p:nvSpPr>
          <p:cNvPr id="22" name="Text 14"/>
          <p:cNvSpPr/>
          <p:nvPr/>
        </p:nvSpPr>
        <p:spPr>
          <a:xfrm>
            <a:off x="7620000" y="4868763"/>
            <a:ext cx="3558032" cy="504031"/>
          </a:xfrm>
          <a:prstGeom prst="rect">
            <a:avLst/>
          </a:prstGeom>
          <a:noFill/>
          <a:ln/>
        </p:spPr>
        <p:txBody>
          <a:bodyPr wrap="square" lIns="0" tIns="0" rIns="0" bIns="0" rtlCol="0" anchor="t">
            <a:normAutofit/>
          </a:bodyPr>
          <a:lstStyle/>
          <a:p>
            <a:pPr marL="0" indent="0" algn="l">
              <a:lnSpc>
                <a:spcPts val="1885"/>
              </a:lnSpc>
              <a:buNone/>
            </a:pPr>
            <a:r>
              <a:rPr lang="en-US" sz="1300" dirty="0">
                <a:solidFill>
                  <a:srgbClr val="4A4252"/>
                </a:solidFill>
                <a:latin typeface="Arial" pitchFamily="34" charset="0"/>
                <a:ea typeface="Arial" pitchFamily="34" charset="-122"/>
                <a:cs typeface="Arial" pitchFamily="34" charset="-120"/>
              </a:rPr>
              <a:t>Engagemang, inställning och viljan att utvecklas värdesätter vi mest.</a:t>
            </a:r>
            <a:endParaRPr lang="en-US" sz="1300" dirty="0"/>
          </a:p>
        </p:txBody>
      </p:sp>
      <p:sp>
        <p:nvSpPr>
          <p:cNvPr id="23" name="Text 15"/>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24" name="Text 16"/>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04 · TRÄNING</a:t>
            </a:r>
            <a:endParaRPr lang="en-US" sz="1200" dirty="0"/>
          </a:p>
        </p:txBody>
      </p:sp>
      <p:sp>
        <p:nvSpPr>
          <p:cNvPr id="4" name="Text 1"/>
          <p:cNvSpPr>
            <a:spLocks noGrp="1"/>
          </p:cNvSpPr>
          <p:nvPr>
            <p:ph type="title"/>
          </p:nvPr>
        </p:nvSpPr>
        <p:spPr>
          <a:xfrm>
            <a:off x="812800" y="1127720"/>
            <a:ext cx="91567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Träningstider 2026/2027</a:t>
            </a:r>
            <a:endParaRPr lang="en-US" sz="3200" dirty="0"/>
          </a:p>
        </p:txBody>
      </p:sp>
      <p:sp>
        <p:nvSpPr>
          <p:cNvPr id="5" name="Shape 2"/>
          <p:cNvSpPr/>
          <p:nvPr/>
        </p:nvSpPr>
        <p:spPr>
          <a:xfrm>
            <a:off x="812800" y="1930301"/>
            <a:ext cx="3373934" cy="1748730"/>
          </a:xfrm>
          <a:prstGeom prst="roundRect">
            <a:avLst>
              <a:gd name="adj" fmla="val 8715"/>
            </a:avLst>
          </a:prstGeom>
          <a:solidFill>
            <a:srgbClr val="572579"/>
          </a:solidFill>
          <a:ln/>
        </p:spPr>
        <p:txBody>
          <a:bodyPr/>
          <a:lstStyle/>
          <a:p>
            <a:endParaRPr lang="en-US"/>
          </a:p>
        </p:txBody>
      </p:sp>
      <p:sp>
        <p:nvSpPr>
          <p:cNvPr id="6" name="Text 3"/>
          <p:cNvSpPr/>
          <p:nvPr/>
        </p:nvSpPr>
        <p:spPr>
          <a:xfrm>
            <a:off x="1117600" y="2235101"/>
            <a:ext cx="2847264" cy="256480"/>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D9CBE6"/>
                </a:solidFill>
                <a:latin typeface="Arial" pitchFamily="34" charset="0"/>
                <a:ea typeface="Arial" pitchFamily="34" charset="-122"/>
                <a:cs typeface="Arial" pitchFamily="34" charset="-120"/>
              </a:rPr>
              <a:t>MÅNDAG</a:t>
            </a:r>
            <a:endParaRPr lang="en-US" sz="1300" dirty="0"/>
          </a:p>
        </p:txBody>
      </p:sp>
      <p:sp>
        <p:nvSpPr>
          <p:cNvPr id="7" name="Text 4"/>
          <p:cNvSpPr/>
          <p:nvPr/>
        </p:nvSpPr>
        <p:spPr>
          <a:xfrm>
            <a:off x="1117600" y="2567781"/>
            <a:ext cx="2847264" cy="425450"/>
          </a:xfrm>
          <a:prstGeom prst="rect">
            <a:avLst/>
          </a:prstGeom>
          <a:noFill/>
          <a:ln/>
        </p:spPr>
        <p:txBody>
          <a:bodyPr wrap="square" lIns="0" tIns="0" rIns="0" bIns="0" rtlCol="0" anchor="t">
            <a:normAutofit/>
          </a:bodyPr>
          <a:lstStyle/>
          <a:p>
            <a:pPr marL="0" indent="0" algn="l">
              <a:lnSpc>
                <a:spcPts val="3150"/>
              </a:lnSpc>
              <a:buNone/>
            </a:pPr>
            <a:r>
              <a:rPr lang="en-US" sz="3000" b="1" dirty="0">
                <a:solidFill>
                  <a:srgbClr val="FFFFFF"/>
                </a:solidFill>
                <a:latin typeface="Arial" pitchFamily="34" charset="0"/>
                <a:ea typeface="Arial" pitchFamily="34" charset="-122"/>
                <a:cs typeface="Arial" pitchFamily="34" charset="-120"/>
              </a:rPr>
              <a:t>18:00–19:30</a:t>
            </a:r>
            <a:endParaRPr lang="en-US" sz="3000" dirty="0"/>
          </a:p>
        </p:txBody>
      </p:sp>
      <p:sp>
        <p:nvSpPr>
          <p:cNvPr id="8" name="Text 5"/>
          <p:cNvSpPr/>
          <p:nvPr/>
        </p:nvSpPr>
        <p:spPr>
          <a:xfrm>
            <a:off x="1117600" y="3069431"/>
            <a:ext cx="2847264"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EFE7F5"/>
                </a:solidFill>
                <a:latin typeface="Arial" pitchFamily="34" charset="0"/>
                <a:ea typeface="Arial" pitchFamily="34" charset="-122"/>
                <a:cs typeface="Arial" pitchFamily="34" charset="-120"/>
              </a:rPr>
              <a:t>Katedralskolan</a:t>
            </a:r>
            <a:endParaRPr lang="en-US" sz="1500" dirty="0"/>
          </a:p>
        </p:txBody>
      </p:sp>
      <p:sp>
        <p:nvSpPr>
          <p:cNvPr id="9" name="Shape 6"/>
          <p:cNvSpPr/>
          <p:nvPr/>
        </p:nvSpPr>
        <p:spPr>
          <a:xfrm>
            <a:off x="4389934" y="1930301"/>
            <a:ext cx="3374033" cy="1748730"/>
          </a:xfrm>
          <a:prstGeom prst="roundRect">
            <a:avLst>
              <a:gd name="adj" fmla="val 8715"/>
            </a:avLst>
          </a:prstGeom>
          <a:solidFill>
            <a:srgbClr val="572579"/>
          </a:solidFill>
          <a:ln/>
        </p:spPr>
        <p:txBody>
          <a:bodyPr/>
          <a:lstStyle/>
          <a:p>
            <a:endParaRPr lang="en-US"/>
          </a:p>
        </p:txBody>
      </p:sp>
      <p:sp>
        <p:nvSpPr>
          <p:cNvPr id="10" name="Text 7"/>
          <p:cNvSpPr/>
          <p:nvPr/>
        </p:nvSpPr>
        <p:spPr>
          <a:xfrm>
            <a:off x="4694734" y="2235101"/>
            <a:ext cx="2847366" cy="256480"/>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D9CBE6"/>
                </a:solidFill>
                <a:latin typeface="Arial" pitchFamily="34" charset="0"/>
                <a:ea typeface="Arial" pitchFamily="34" charset="-122"/>
                <a:cs typeface="Arial" pitchFamily="34" charset="-120"/>
              </a:rPr>
              <a:t>ONSDAG</a:t>
            </a:r>
            <a:endParaRPr lang="en-US" sz="1300" dirty="0"/>
          </a:p>
        </p:txBody>
      </p:sp>
      <p:sp>
        <p:nvSpPr>
          <p:cNvPr id="11" name="Text 8"/>
          <p:cNvSpPr/>
          <p:nvPr/>
        </p:nvSpPr>
        <p:spPr>
          <a:xfrm>
            <a:off x="4694734" y="2567781"/>
            <a:ext cx="2847366" cy="425450"/>
          </a:xfrm>
          <a:prstGeom prst="rect">
            <a:avLst/>
          </a:prstGeom>
          <a:noFill/>
          <a:ln/>
        </p:spPr>
        <p:txBody>
          <a:bodyPr wrap="square" lIns="0" tIns="0" rIns="0" bIns="0" rtlCol="0" anchor="t">
            <a:normAutofit/>
          </a:bodyPr>
          <a:lstStyle/>
          <a:p>
            <a:pPr marL="0" indent="0" algn="l">
              <a:lnSpc>
                <a:spcPts val="3150"/>
              </a:lnSpc>
              <a:buNone/>
            </a:pPr>
            <a:r>
              <a:rPr lang="en-US" sz="3000" b="1" dirty="0">
                <a:solidFill>
                  <a:srgbClr val="FFFFFF"/>
                </a:solidFill>
                <a:latin typeface="Arial" pitchFamily="34" charset="0"/>
                <a:ea typeface="Arial" pitchFamily="34" charset="-122"/>
                <a:cs typeface="Arial" pitchFamily="34" charset="-120"/>
              </a:rPr>
              <a:t>18:00–19:30</a:t>
            </a:r>
            <a:endParaRPr lang="en-US" sz="3000" dirty="0"/>
          </a:p>
        </p:txBody>
      </p:sp>
      <p:sp>
        <p:nvSpPr>
          <p:cNvPr id="12" name="Text 9"/>
          <p:cNvSpPr/>
          <p:nvPr/>
        </p:nvSpPr>
        <p:spPr>
          <a:xfrm>
            <a:off x="4694734" y="3069431"/>
            <a:ext cx="2847366"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EFE7F5"/>
                </a:solidFill>
                <a:latin typeface="Arial" pitchFamily="34" charset="0"/>
                <a:ea typeface="Arial" pitchFamily="34" charset="-122"/>
                <a:cs typeface="Arial" pitchFamily="34" charset="-120"/>
              </a:rPr>
              <a:t>Katedralskolan</a:t>
            </a:r>
            <a:endParaRPr lang="en-US" sz="1500" dirty="0"/>
          </a:p>
        </p:txBody>
      </p:sp>
      <p:sp>
        <p:nvSpPr>
          <p:cNvPr id="13" name="Shape 10"/>
          <p:cNvSpPr/>
          <p:nvPr/>
        </p:nvSpPr>
        <p:spPr>
          <a:xfrm>
            <a:off x="7976691" y="1939826"/>
            <a:ext cx="3392984" cy="1729680"/>
          </a:xfrm>
          <a:prstGeom prst="roundRect">
            <a:avLst>
              <a:gd name="adj" fmla="val 8260"/>
            </a:avLst>
          </a:prstGeom>
          <a:noFill/>
          <a:ln w="19050">
            <a:solidFill>
              <a:srgbClr val="C9B5DC"/>
            </a:solidFill>
            <a:prstDash val="dash"/>
          </a:ln>
        </p:spPr>
        <p:txBody>
          <a:bodyPr/>
          <a:lstStyle/>
          <a:p>
            <a:endParaRPr lang="en-US"/>
          </a:p>
        </p:txBody>
      </p:sp>
      <p:sp>
        <p:nvSpPr>
          <p:cNvPr id="14" name="Text 11"/>
          <p:cNvSpPr/>
          <p:nvPr/>
        </p:nvSpPr>
        <p:spPr>
          <a:xfrm>
            <a:off x="8291016" y="2254151"/>
            <a:ext cx="2847264" cy="256480"/>
          </a:xfrm>
          <a:prstGeom prst="rect">
            <a:avLst/>
          </a:prstGeom>
          <a:noFill/>
          <a:ln/>
        </p:spPr>
        <p:txBody>
          <a:bodyPr wrap="square" lIns="0" tIns="0" rIns="0" bIns="0" rtlCol="0" anchor="t">
            <a:normAutofit/>
          </a:bodyPr>
          <a:lstStyle/>
          <a:p>
            <a:pPr marL="0" indent="0" algn="l">
              <a:lnSpc>
                <a:spcPts val="1820"/>
              </a:lnSpc>
              <a:buNone/>
            </a:pPr>
            <a:r>
              <a:rPr lang="en-US" sz="1300" b="1" kern="0" spc="100" dirty="0">
                <a:solidFill>
                  <a:srgbClr val="572579"/>
                </a:solidFill>
                <a:latin typeface="Arial" pitchFamily="34" charset="0"/>
                <a:ea typeface="Arial" pitchFamily="34" charset="-122"/>
                <a:cs typeface="Arial" pitchFamily="34" charset="-120"/>
              </a:rPr>
              <a:t>FREDAG · EVENTUELLT</a:t>
            </a:r>
            <a:endParaRPr lang="en-US" sz="1300" dirty="0"/>
          </a:p>
        </p:txBody>
      </p:sp>
      <p:sp>
        <p:nvSpPr>
          <p:cNvPr id="15" name="Text 12"/>
          <p:cNvSpPr/>
          <p:nvPr/>
        </p:nvSpPr>
        <p:spPr>
          <a:xfrm>
            <a:off x="8291016" y="2586831"/>
            <a:ext cx="2847264" cy="425450"/>
          </a:xfrm>
          <a:prstGeom prst="rect">
            <a:avLst/>
          </a:prstGeom>
          <a:noFill/>
          <a:ln/>
        </p:spPr>
        <p:txBody>
          <a:bodyPr wrap="square" lIns="0" tIns="0" rIns="0" bIns="0" rtlCol="0" anchor="t">
            <a:normAutofit/>
          </a:bodyPr>
          <a:lstStyle/>
          <a:p>
            <a:pPr marL="0" indent="0" algn="l">
              <a:lnSpc>
                <a:spcPts val="3150"/>
              </a:lnSpc>
              <a:buNone/>
            </a:pPr>
            <a:r>
              <a:rPr lang="en-US" sz="3000" b="1" dirty="0">
                <a:solidFill>
                  <a:srgbClr val="572579"/>
                </a:solidFill>
                <a:latin typeface="Arial" pitchFamily="34" charset="0"/>
                <a:ea typeface="Arial" pitchFamily="34" charset="-122"/>
                <a:cs typeface="Arial" pitchFamily="34" charset="-120"/>
              </a:rPr>
              <a:t>15:00 ?</a:t>
            </a:r>
            <a:endParaRPr lang="en-US" sz="3000" dirty="0"/>
          </a:p>
        </p:txBody>
      </p:sp>
      <p:sp>
        <p:nvSpPr>
          <p:cNvPr id="16" name="Text 13"/>
          <p:cNvSpPr/>
          <p:nvPr/>
        </p:nvSpPr>
        <p:spPr>
          <a:xfrm>
            <a:off x="8291016" y="3088481"/>
            <a:ext cx="2847264"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4A4252"/>
                </a:solidFill>
                <a:latin typeface="Arial" pitchFamily="34" charset="0"/>
                <a:ea typeface="Arial" pitchFamily="34" charset="-122"/>
                <a:cs typeface="Arial" pitchFamily="34" charset="-120"/>
              </a:rPr>
              <a:t>Mer info kommer</a:t>
            </a:r>
            <a:endParaRPr lang="en-US" sz="1500" dirty="0"/>
          </a:p>
        </p:txBody>
      </p:sp>
      <p:pic>
        <p:nvPicPr>
          <p:cNvPr id="17" name="Image 1" descr="Star"/>
          <p:cNvPicPr>
            <a:picLocks noChangeAspect="1"/>
          </p:cNvPicPr>
          <p:nvPr/>
        </p:nvPicPr>
        <p:blipFill>
          <a:blip r:embed="rId4"/>
          <a:srcRect/>
          <a:stretch/>
        </p:blipFill>
        <p:spPr>
          <a:xfrm>
            <a:off x="812800" y="4034631"/>
            <a:ext cx="279400" cy="279400"/>
          </a:xfrm>
          <a:prstGeom prst="rect">
            <a:avLst/>
          </a:prstGeom>
        </p:spPr>
      </p:pic>
      <p:sp>
        <p:nvSpPr>
          <p:cNvPr id="18" name="Text 14"/>
          <p:cNvSpPr/>
          <p:nvPr/>
        </p:nvSpPr>
        <p:spPr>
          <a:xfrm>
            <a:off x="1244600" y="4040981"/>
            <a:ext cx="6742986"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Vår ambition är att erbjuda lovträning under höst-, jul- och sportlov.</a:t>
            </a:r>
            <a:endParaRPr lang="en-US" sz="1500" dirty="0"/>
          </a:p>
        </p:txBody>
      </p:sp>
      <p:sp>
        <p:nvSpPr>
          <p:cNvPr id="19" name="Text 15"/>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20" name="Text 16"/>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04 · TRÄNING</a:t>
            </a:r>
            <a:endParaRPr lang="en-US" sz="1200" dirty="0"/>
          </a:p>
        </p:txBody>
      </p:sp>
      <p:sp>
        <p:nvSpPr>
          <p:cNvPr id="4" name="Text 1"/>
          <p:cNvSpPr>
            <a:spLocks noGrp="1"/>
          </p:cNvSpPr>
          <p:nvPr>
            <p:ph type="title"/>
          </p:nvPr>
        </p:nvSpPr>
        <p:spPr>
          <a:xfrm>
            <a:off x="812800" y="1127720"/>
            <a:ext cx="91567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Samarbete med övriga lag</a:t>
            </a:r>
            <a:endParaRPr lang="en-US" sz="3200" dirty="0"/>
          </a:p>
        </p:txBody>
      </p:sp>
      <p:sp>
        <p:nvSpPr>
          <p:cNvPr id="5" name="Text 2"/>
          <p:cNvSpPr/>
          <p:nvPr/>
        </p:nvSpPr>
        <p:spPr>
          <a:xfrm>
            <a:off x="907256" y="2194421"/>
            <a:ext cx="1397000" cy="1397000"/>
          </a:xfrm>
          <a:prstGeom prst="roundRect">
            <a:avLst>
              <a:gd name="adj" fmla="val 50000"/>
            </a:avLst>
          </a:prstGeom>
          <a:solidFill>
            <a:srgbClr val="572579"/>
          </a:solidFill>
          <a:ln/>
        </p:spPr>
        <p:txBody>
          <a:bodyPr wrap="square" lIns="0" tIns="0" rIns="0" bIns="0" rtlCol="0" anchor="ctr">
            <a:normAutofit/>
          </a:bodyPr>
          <a:lstStyle/>
          <a:p>
            <a:pPr marL="0" indent="0" algn="ctr">
              <a:lnSpc>
                <a:spcPts val="4480"/>
              </a:lnSpc>
              <a:buNone/>
            </a:pPr>
            <a:r>
              <a:rPr lang="en-US" sz="3200" b="1" dirty="0">
                <a:solidFill>
                  <a:srgbClr val="FFFFFF"/>
                </a:solidFill>
                <a:latin typeface="Arial" pitchFamily="34" charset="0"/>
                <a:ea typeface="Arial" pitchFamily="34" charset="-122"/>
                <a:cs typeface="Arial" pitchFamily="34" charset="-120"/>
              </a:rPr>
              <a:t>F10</a:t>
            </a:r>
            <a:endParaRPr lang="en-US" sz="3200" dirty="0"/>
          </a:p>
        </p:txBody>
      </p:sp>
      <p:sp>
        <p:nvSpPr>
          <p:cNvPr id="6" name="Text 3"/>
          <p:cNvSpPr/>
          <p:nvPr/>
        </p:nvSpPr>
        <p:spPr>
          <a:xfrm>
            <a:off x="2456656" y="2608461"/>
            <a:ext cx="321945" cy="594320"/>
          </a:xfrm>
          <a:prstGeom prst="rect">
            <a:avLst/>
          </a:prstGeom>
          <a:noFill/>
          <a:ln/>
        </p:spPr>
        <p:txBody>
          <a:bodyPr wrap="square" lIns="0" tIns="0" rIns="0" bIns="0" rtlCol="0" anchor="t">
            <a:normAutofit/>
          </a:bodyPr>
          <a:lstStyle/>
          <a:p>
            <a:pPr marL="0" indent="0" algn="l">
              <a:lnSpc>
                <a:spcPts val="4480"/>
              </a:lnSpc>
              <a:buNone/>
            </a:pPr>
            <a:r>
              <a:rPr lang="en-US" sz="3200" b="1" dirty="0">
                <a:solidFill>
                  <a:srgbClr val="C9B5DC"/>
                </a:solidFill>
                <a:latin typeface="Arial" pitchFamily="34" charset="0"/>
                <a:ea typeface="Arial" pitchFamily="34" charset="-122"/>
                <a:cs typeface="Arial" pitchFamily="34" charset="-120"/>
              </a:rPr>
              <a:t>+</a:t>
            </a:r>
            <a:endParaRPr lang="en-US" sz="3200" dirty="0"/>
          </a:p>
        </p:txBody>
      </p:sp>
      <p:sp>
        <p:nvSpPr>
          <p:cNvPr id="7" name="Text 4"/>
          <p:cNvSpPr/>
          <p:nvPr/>
        </p:nvSpPr>
        <p:spPr>
          <a:xfrm>
            <a:off x="2890044" y="2207121"/>
            <a:ext cx="1371600" cy="1371600"/>
          </a:xfrm>
          <a:prstGeom prst="roundRect">
            <a:avLst>
              <a:gd name="adj" fmla="val 50000"/>
            </a:avLst>
          </a:prstGeom>
          <a:solidFill>
            <a:srgbClr val="F4EFF8"/>
          </a:solidFill>
          <a:ln w="25400">
            <a:solidFill>
              <a:srgbClr val="572579"/>
            </a:solidFill>
            <a:prstDash val="solid"/>
          </a:ln>
        </p:spPr>
        <p:txBody>
          <a:bodyPr wrap="square" lIns="0" tIns="0" rIns="0" bIns="0" rtlCol="0" anchor="ctr">
            <a:normAutofit/>
          </a:bodyPr>
          <a:lstStyle/>
          <a:p>
            <a:pPr marL="0" indent="0" algn="ctr">
              <a:lnSpc>
                <a:spcPts val="4480"/>
              </a:lnSpc>
              <a:buNone/>
            </a:pPr>
            <a:r>
              <a:rPr lang="en-US" sz="3200" b="1" dirty="0">
                <a:solidFill>
                  <a:srgbClr val="572579"/>
                </a:solidFill>
                <a:latin typeface="Arial" pitchFamily="34" charset="0"/>
                <a:ea typeface="Arial" pitchFamily="34" charset="-122"/>
                <a:cs typeface="Arial" pitchFamily="34" charset="-120"/>
              </a:rPr>
              <a:t>F11</a:t>
            </a:r>
            <a:endParaRPr lang="en-US" sz="3200" dirty="0"/>
          </a:p>
        </p:txBody>
      </p:sp>
      <p:sp>
        <p:nvSpPr>
          <p:cNvPr id="8" name="Text 5"/>
          <p:cNvSpPr/>
          <p:nvPr/>
        </p:nvSpPr>
        <p:spPr>
          <a:xfrm>
            <a:off x="4775200" y="1930301"/>
            <a:ext cx="6802120" cy="854075"/>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1F1A24"/>
                </a:solidFill>
                <a:latin typeface="Arial" pitchFamily="34" charset="0"/>
                <a:ea typeface="Arial" pitchFamily="34" charset="-122"/>
                <a:cs typeface="Arial" pitchFamily="34" charset="-120"/>
              </a:rPr>
              <a:t>Under hösten erbjuder vi, precis som förra året, </a:t>
            </a:r>
            <a:r>
              <a:rPr lang="en-US" sz="1500" b="1" dirty="0">
                <a:solidFill>
                  <a:srgbClr val="1F1A24"/>
                </a:solidFill>
                <a:latin typeface="Arial" pitchFamily="34" charset="0"/>
                <a:ea typeface="Arial" pitchFamily="34" charset="-122"/>
                <a:cs typeface="Arial" pitchFamily="34" charset="-120"/>
              </a:rPr>
              <a:t>gemensamma träningar med F11</a:t>
            </a:r>
            <a:r>
              <a:rPr lang="en-US" sz="1500" dirty="0">
                <a:solidFill>
                  <a:srgbClr val="1F1A24"/>
                </a:solidFill>
                <a:latin typeface="Arial" pitchFamily="34" charset="0"/>
                <a:ea typeface="Arial" pitchFamily="34" charset="-122"/>
                <a:cs typeface="Arial" pitchFamily="34" charset="-120"/>
              </a:rPr>
              <a:t> – för att stärka samarbetet och skapa en sammanhållen föreningskänsla.</a:t>
            </a:r>
            <a:endParaRPr lang="en-US" sz="1500" dirty="0"/>
          </a:p>
        </p:txBody>
      </p:sp>
      <p:sp>
        <p:nvSpPr>
          <p:cNvPr id="9" name="Text 6"/>
          <p:cNvSpPr/>
          <p:nvPr/>
        </p:nvSpPr>
        <p:spPr>
          <a:xfrm>
            <a:off x="4775200" y="2911376"/>
            <a:ext cx="6802120" cy="301625"/>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1F1A24"/>
                </a:solidFill>
                <a:latin typeface="Arial" pitchFamily="34" charset="0"/>
                <a:ea typeface="Arial" pitchFamily="34" charset="-122"/>
                <a:cs typeface="Arial" pitchFamily="34" charset="-120"/>
              </a:rPr>
              <a:t>Barnen delas in i grupper om 3–5 personer som roteras varje vecka.</a:t>
            </a:r>
            <a:endParaRPr lang="en-US" sz="1500" dirty="0"/>
          </a:p>
        </p:txBody>
      </p:sp>
      <p:sp>
        <p:nvSpPr>
          <p:cNvPr id="10" name="Text 7"/>
          <p:cNvSpPr/>
          <p:nvPr/>
        </p:nvSpPr>
        <p:spPr>
          <a:xfrm>
            <a:off x="4775200" y="3340001"/>
            <a:ext cx="6802120" cy="54094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4A4252"/>
                </a:solidFill>
                <a:latin typeface="Arial" pitchFamily="34" charset="0"/>
                <a:ea typeface="Arial" pitchFamily="34" charset="-122"/>
                <a:cs typeface="Arial" pitchFamily="34" charset="-120"/>
              </a:rPr>
              <a:t>Det är inte en extra träning varje vecka, utan sker vid utvalda tillfällen som meddelas separat.</a:t>
            </a:r>
            <a:endParaRPr lang="en-US" sz="1400" dirty="0"/>
          </a:p>
        </p:txBody>
      </p:sp>
      <p:sp>
        <p:nvSpPr>
          <p:cNvPr id="11" name="Shape 8"/>
          <p:cNvSpPr/>
          <p:nvPr/>
        </p:nvSpPr>
        <p:spPr>
          <a:xfrm>
            <a:off x="812800" y="4211141"/>
            <a:ext cx="10566400" cy="635000"/>
          </a:xfrm>
          <a:prstGeom prst="roundRect">
            <a:avLst>
              <a:gd name="adj" fmla="val 20000"/>
            </a:avLst>
          </a:prstGeom>
          <a:solidFill>
            <a:srgbClr val="F4EFF8"/>
          </a:solidFill>
          <a:ln/>
        </p:spPr>
        <p:txBody>
          <a:bodyPr/>
          <a:lstStyle/>
          <a:p>
            <a:endParaRPr lang="en-US"/>
          </a:p>
        </p:txBody>
      </p:sp>
      <p:pic>
        <p:nvPicPr>
          <p:cNvPr id="12" name="Image 1" descr="Chat"/>
          <p:cNvPicPr>
            <a:picLocks noChangeAspect="1"/>
          </p:cNvPicPr>
          <p:nvPr/>
        </p:nvPicPr>
        <p:blipFill>
          <a:blip r:embed="rId4"/>
          <a:srcRect/>
          <a:stretch/>
        </p:blipFill>
        <p:spPr>
          <a:xfrm>
            <a:off x="1041400" y="4388941"/>
            <a:ext cx="279400" cy="279400"/>
          </a:xfrm>
          <a:prstGeom prst="rect">
            <a:avLst/>
          </a:prstGeom>
        </p:spPr>
      </p:pic>
      <p:sp>
        <p:nvSpPr>
          <p:cNvPr id="13" name="Text 9"/>
          <p:cNvSpPr/>
          <p:nvPr/>
        </p:nvSpPr>
        <p:spPr>
          <a:xfrm>
            <a:off x="1473200" y="4395291"/>
            <a:ext cx="4549140"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1F1A24"/>
                </a:solidFill>
                <a:latin typeface="Arial" pitchFamily="34" charset="0"/>
                <a:ea typeface="Arial" pitchFamily="34" charset="-122"/>
                <a:cs typeface="Arial" pitchFamily="34" charset="-120"/>
              </a:rPr>
              <a:t>Anmälan till Niklas via sms: 0767-68 00 99</a:t>
            </a:r>
            <a:endParaRPr lang="en-US" sz="1500" dirty="0"/>
          </a:p>
        </p:txBody>
      </p:sp>
      <p:sp>
        <p:nvSpPr>
          <p:cNvPr id="14" name="Text 10"/>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15" name="Text 11"/>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05 · MATCH</a:t>
            </a:r>
            <a:endParaRPr lang="en-US" sz="1200" dirty="0"/>
          </a:p>
        </p:txBody>
      </p:sp>
      <p:sp>
        <p:nvSpPr>
          <p:cNvPr id="4" name="Text 1"/>
          <p:cNvSpPr>
            <a:spLocks noGrp="1"/>
          </p:cNvSpPr>
          <p:nvPr>
            <p:ph type="title"/>
          </p:nvPr>
        </p:nvSpPr>
        <p:spPr>
          <a:xfrm>
            <a:off x="812800" y="1127720"/>
            <a:ext cx="91567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Matchspel 2026/2027</a:t>
            </a:r>
            <a:endParaRPr lang="en-US" sz="3200" dirty="0"/>
          </a:p>
        </p:txBody>
      </p:sp>
      <p:sp>
        <p:nvSpPr>
          <p:cNvPr id="5" name="Shape 2"/>
          <p:cNvSpPr/>
          <p:nvPr/>
        </p:nvSpPr>
        <p:spPr>
          <a:xfrm>
            <a:off x="812800" y="2444651"/>
            <a:ext cx="6604000" cy="0"/>
          </a:xfrm>
          <a:prstGeom prst="line">
            <a:avLst/>
          </a:prstGeom>
          <a:noFill/>
          <a:ln w="12700">
            <a:solidFill>
              <a:srgbClr val="ECE5F2"/>
            </a:solidFill>
            <a:prstDash val="solid"/>
          </a:ln>
        </p:spPr>
        <p:txBody>
          <a:bodyPr/>
          <a:lstStyle/>
          <a:p>
            <a:endParaRPr lang="en-US"/>
          </a:p>
        </p:txBody>
      </p:sp>
      <p:pic>
        <p:nvPicPr>
          <p:cNvPr id="6" name="Image 1" descr="CheckCircle"/>
          <p:cNvPicPr>
            <a:picLocks noChangeAspect="1"/>
          </p:cNvPicPr>
          <p:nvPr/>
        </p:nvPicPr>
        <p:blipFill>
          <a:blip r:embed="rId4"/>
          <a:srcRect/>
          <a:stretch/>
        </p:blipFill>
        <p:spPr>
          <a:xfrm>
            <a:off x="812800" y="2044601"/>
            <a:ext cx="279400" cy="279400"/>
          </a:xfrm>
          <a:prstGeom prst="rect">
            <a:avLst/>
          </a:prstGeom>
        </p:spPr>
      </p:pic>
      <p:sp>
        <p:nvSpPr>
          <p:cNvPr id="7" name="Text 3"/>
          <p:cNvSpPr/>
          <p:nvPr/>
        </p:nvSpPr>
        <p:spPr>
          <a:xfrm>
            <a:off x="1244600" y="2050951"/>
            <a:ext cx="4447818"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Alla matcher finns redan inlagda på laget.se</a:t>
            </a:r>
            <a:endParaRPr lang="en-US" sz="1500" dirty="0"/>
          </a:p>
        </p:txBody>
      </p:sp>
      <p:sp>
        <p:nvSpPr>
          <p:cNvPr id="8" name="Shape 4"/>
          <p:cNvSpPr/>
          <p:nvPr/>
        </p:nvSpPr>
        <p:spPr>
          <a:xfrm>
            <a:off x="812800" y="3041551"/>
            <a:ext cx="6604000" cy="0"/>
          </a:xfrm>
          <a:prstGeom prst="line">
            <a:avLst/>
          </a:prstGeom>
          <a:noFill/>
          <a:ln w="12700">
            <a:solidFill>
              <a:srgbClr val="ECE5F2"/>
            </a:solidFill>
            <a:prstDash val="solid"/>
          </a:ln>
        </p:spPr>
        <p:txBody>
          <a:bodyPr/>
          <a:lstStyle/>
          <a:p>
            <a:endParaRPr lang="en-US"/>
          </a:p>
        </p:txBody>
      </p:sp>
      <p:pic>
        <p:nvPicPr>
          <p:cNvPr id="9" name="Image 2" descr="PaperPlane"/>
          <p:cNvPicPr>
            <a:picLocks noChangeAspect="1"/>
          </p:cNvPicPr>
          <p:nvPr/>
        </p:nvPicPr>
        <p:blipFill>
          <a:blip r:embed="rId5"/>
          <a:srcRect/>
          <a:stretch/>
        </p:blipFill>
        <p:spPr>
          <a:xfrm>
            <a:off x="812800" y="2641501"/>
            <a:ext cx="279400" cy="279400"/>
          </a:xfrm>
          <a:prstGeom prst="rect">
            <a:avLst/>
          </a:prstGeom>
        </p:spPr>
      </p:pic>
      <p:sp>
        <p:nvSpPr>
          <p:cNvPr id="10" name="Text 5"/>
          <p:cNvSpPr/>
          <p:nvPr/>
        </p:nvSpPr>
        <p:spPr>
          <a:xfrm>
            <a:off x="1244600" y="2647851"/>
            <a:ext cx="36712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Kallelser fram till jul kommer snarast</a:t>
            </a:r>
            <a:endParaRPr lang="en-US" sz="1500" dirty="0"/>
          </a:p>
        </p:txBody>
      </p:sp>
      <p:sp>
        <p:nvSpPr>
          <p:cNvPr id="11" name="Shape 6"/>
          <p:cNvSpPr/>
          <p:nvPr/>
        </p:nvSpPr>
        <p:spPr>
          <a:xfrm>
            <a:off x="812800" y="3638451"/>
            <a:ext cx="6604000" cy="0"/>
          </a:xfrm>
          <a:prstGeom prst="line">
            <a:avLst/>
          </a:prstGeom>
          <a:noFill/>
          <a:ln w="12700">
            <a:solidFill>
              <a:srgbClr val="ECE5F2"/>
            </a:solidFill>
            <a:prstDash val="solid"/>
          </a:ln>
        </p:spPr>
        <p:txBody>
          <a:bodyPr/>
          <a:lstStyle/>
          <a:p>
            <a:endParaRPr lang="en-US"/>
          </a:p>
        </p:txBody>
      </p:sp>
      <p:pic>
        <p:nvPicPr>
          <p:cNvPr id="12" name="Image 3" descr="Link"/>
          <p:cNvPicPr>
            <a:picLocks noChangeAspect="1"/>
          </p:cNvPicPr>
          <p:nvPr/>
        </p:nvPicPr>
        <p:blipFill>
          <a:blip r:embed="rId6"/>
          <a:srcRect/>
          <a:stretch/>
        </p:blipFill>
        <p:spPr>
          <a:xfrm>
            <a:off x="812800" y="3238401"/>
            <a:ext cx="279400" cy="279400"/>
          </a:xfrm>
          <a:prstGeom prst="rect">
            <a:avLst/>
          </a:prstGeom>
        </p:spPr>
      </p:pic>
      <p:sp>
        <p:nvSpPr>
          <p:cNvPr id="13" name="Text 7"/>
          <p:cNvSpPr/>
          <p:nvPr/>
        </p:nvSpPr>
        <p:spPr>
          <a:xfrm>
            <a:off x="1244600" y="3244751"/>
            <a:ext cx="4752499" cy="292100"/>
          </a:xfrm>
          <a:prstGeom prst="rect">
            <a:avLst/>
          </a:prstGeom>
          <a:noFill/>
          <a:ln/>
        </p:spPr>
        <p:txBody>
          <a:bodyPr wrap="square" lIns="0" tIns="0" rIns="0" bIns="0" rtlCol="0" anchor="t">
            <a:normAutofit/>
          </a:bodyPr>
          <a:lstStyle/>
          <a:p>
            <a:pPr marL="0" indent="0" algn="l">
              <a:lnSpc>
                <a:spcPts val="2100"/>
              </a:lnSpc>
              <a:buNone/>
            </a:pPr>
            <a:r>
              <a:rPr lang="en-US" sz="1500" u="sng" dirty="0">
                <a:solidFill>
                  <a:srgbClr val="572579"/>
                </a:solidFill>
                <a:latin typeface="Arial" pitchFamily="34" charset="0"/>
                <a:ea typeface="Arial" pitchFamily="34" charset="-122"/>
                <a:cs typeface="Arial" pitchFamily="34" charset="-120"/>
                <a:hlinkClick r:id="rId7">
                  <a:extLst>
                    <a:ext uri="{A12FA001-AC4F-418D-AE19-62706E023703}">
                      <ahyp:hlinkClr xmlns:ahyp="http://schemas.microsoft.com/office/drawing/2018/hyperlinkcolor" val="tx"/>
                    </a:ext>
                  </a:extLst>
                </a:hlinkClick>
              </a:rPr>
              <a:t>Höstens spelschema</a:t>
            </a:r>
            <a:r>
              <a:rPr lang="en-US" sz="1500" dirty="0">
                <a:solidFill>
                  <a:srgbClr val="1F1A24"/>
                </a:solidFill>
                <a:latin typeface="Arial" pitchFamily="34" charset="0"/>
                <a:ea typeface="Arial" pitchFamily="34" charset="-122"/>
                <a:cs typeface="Arial" pitchFamily="34" charset="-120"/>
              </a:rPr>
              <a:t> och kortplan där det finns</a:t>
            </a:r>
            <a:endParaRPr lang="en-US" sz="1500" dirty="0"/>
          </a:p>
        </p:txBody>
      </p:sp>
      <p:pic>
        <p:nvPicPr>
          <p:cNvPr id="14" name="Image 4" descr="Warning"/>
          <p:cNvPicPr>
            <a:picLocks noChangeAspect="1"/>
          </p:cNvPicPr>
          <p:nvPr/>
        </p:nvPicPr>
        <p:blipFill>
          <a:blip r:embed="rId8"/>
          <a:srcRect/>
          <a:stretch/>
        </p:blipFill>
        <p:spPr>
          <a:xfrm>
            <a:off x="812800" y="3835301"/>
            <a:ext cx="279400" cy="279400"/>
          </a:xfrm>
          <a:prstGeom prst="rect">
            <a:avLst/>
          </a:prstGeom>
        </p:spPr>
      </p:pic>
      <p:sp>
        <p:nvSpPr>
          <p:cNvPr id="15" name="Text 8"/>
          <p:cNvSpPr/>
          <p:nvPr/>
        </p:nvSpPr>
        <p:spPr>
          <a:xfrm>
            <a:off x="1244600" y="3850580"/>
            <a:ext cx="6578600"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4252"/>
                </a:solidFill>
                <a:latin typeface="Arial" pitchFamily="34" charset="0"/>
                <a:ea typeface="Arial" pitchFamily="34" charset="-122"/>
                <a:cs typeface="Arial" pitchFamily="34" charset="-120"/>
              </a:rPr>
              <a:t>Tider och datum kan ändras – kolla laget.se för senaste informationen.</a:t>
            </a:r>
            <a:endParaRPr lang="en-US" sz="1400" dirty="0"/>
          </a:p>
        </p:txBody>
      </p:sp>
      <p:sp>
        <p:nvSpPr>
          <p:cNvPr id="16" name="Shape 9"/>
          <p:cNvSpPr/>
          <p:nvPr/>
        </p:nvSpPr>
        <p:spPr>
          <a:xfrm>
            <a:off x="7823200" y="1930301"/>
            <a:ext cx="3556000" cy="2298700"/>
          </a:xfrm>
          <a:prstGeom prst="roundRect">
            <a:avLst>
              <a:gd name="adj" fmla="val 6630"/>
            </a:avLst>
          </a:prstGeom>
          <a:solidFill>
            <a:srgbClr val="572579"/>
          </a:solidFill>
          <a:ln/>
        </p:spPr>
        <p:txBody>
          <a:bodyPr/>
          <a:lstStyle/>
          <a:p>
            <a:endParaRPr lang="en-US"/>
          </a:p>
        </p:txBody>
      </p:sp>
      <p:sp>
        <p:nvSpPr>
          <p:cNvPr id="17" name="Text 10"/>
          <p:cNvSpPr/>
          <p:nvPr/>
        </p:nvSpPr>
        <p:spPr>
          <a:xfrm>
            <a:off x="8128000" y="2235101"/>
            <a:ext cx="3034792" cy="238720"/>
          </a:xfrm>
          <a:prstGeom prst="rect">
            <a:avLst/>
          </a:prstGeom>
          <a:noFill/>
          <a:ln/>
        </p:spPr>
        <p:txBody>
          <a:bodyPr wrap="square" lIns="0" tIns="0" rIns="0" bIns="0" rtlCol="0" anchor="t">
            <a:normAutofit/>
          </a:bodyPr>
          <a:lstStyle/>
          <a:p>
            <a:pPr marL="0" indent="0" algn="l">
              <a:lnSpc>
                <a:spcPts val="1680"/>
              </a:lnSpc>
              <a:buNone/>
            </a:pPr>
            <a:r>
              <a:rPr lang="en-US" sz="1200" b="1" kern="0" spc="100" dirty="0">
                <a:solidFill>
                  <a:srgbClr val="D9CBE6"/>
                </a:solidFill>
                <a:latin typeface="Arial" pitchFamily="34" charset="0"/>
                <a:ea typeface="Arial" pitchFamily="34" charset="-122"/>
                <a:cs typeface="Arial" pitchFamily="34" charset="-120"/>
              </a:rPr>
              <a:t>ÅRETS CUP 🏆</a:t>
            </a:r>
            <a:endParaRPr lang="en-US" sz="1200" dirty="0"/>
          </a:p>
        </p:txBody>
      </p:sp>
      <p:sp>
        <p:nvSpPr>
          <p:cNvPr id="18" name="Text 11"/>
          <p:cNvSpPr/>
          <p:nvPr/>
        </p:nvSpPr>
        <p:spPr>
          <a:xfrm>
            <a:off x="8128000" y="2575421"/>
            <a:ext cx="3034792" cy="425450"/>
          </a:xfrm>
          <a:prstGeom prst="rect">
            <a:avLst/>
          </a:prstGeom>
          <a:noFill/>
          <a:ln/>
        </p:spPr>
        <p:txBody>
          <a:bodyPr wrap="square" lIns="0" tIns="0" rIns="0" bIns="0" rtlCol="0" anchor="t">
            <a:normAutofit/>
          </a:bodyPr>
          <a:lstStyle/>
          <a:p>
            <a:pPr marL="0" indent="0" algn="l">
              <a:lnSpc>
                <a:spcPts val="3150"/>
              </a:lnSpc>
              <a:buNone/>
            </a:pPr>
            <a:r>
              <a:rPr lang="en-US" sz="3000" b="1" dirty="0">
                <a:solidFill>
                  <a:srgbClr val="FFFFFF"/>
                </a:solidFill>
                <a:latin typeface="Arial" pitchFamily="34" charset="0"/>
                <a:ea typeface="Arial" pitchFamily="34" charset="-122"/>
                <a:cs typeface="Arial" pitchFamily="34" charset="-120"/>
              </a:rPr>
              <a:t>Vänerbollen</a:t>
            </a:r>
            <a:endParaRPr lang="en-US" sz="3000" dirty="0"/>
          </a:p>
        </p:txBody>
      </p:sp>
      <p:sp>
        <p:nvSpPr>
          <p:cNvPr id="19" name="Text 12"/>
          <p:cNvSpPr/>
          <p:nvPr/>
        </p:nvSpPr>
        <p:spPr>
          <a:xfrm>
            <a:off x="8128000" y="3102471"/>
            <a:ext cx="3034792" cy="327620"/>
          </a:xfrm>
          <a:prstGeom prst="rect">
            <a:avLst/>
          </a:prstGeom>
          <a:noFill/>
          <a:ln/>
        </p:spPr>
        <p:txBody>
          <a:bodyPr wrap="square" lIns="0" tIns="0" rIns="0" bIns="0" rtlCol="0" anchor="t">
            <a:normAutofit/>
          </a:bodyPr>
          <a:lstStyle/>
          <a:p>
            <a:pPr marL="0" indent="0" algn="l">
              <a:lnSpc>
                <a:spcPts val="2380"/>
              </a:lnSpc>
              <a:buNone/>
            </a:pPr>
            <a:r>
              <a:rPr lang="en-US" sz="1700" b="1" dirty="0">
                <a:solidFill>
                  <a:srgbClr val="FFFFFF"/>
                </a:solidFill>
                <a:latin typeface="Arial" pitchFamily="34" charset="0"/>
                <a:ea typeface="Arial" pitchFamily="34" charset="-122"/>
                <a:cs typeface="Arial" pitchFamily="34" charset="-120"/>
              </a:rPr>
              <a:t>9–11 april</a:t>
            </a:r>
            <a:endParaRPr lang="en-US" sz="1700" dirty="0"/>
          </a:p>
        </p:txBody>
      </p:sp>
      <p:sp>
        <p:nvSpPr>
          <p:cNvPr id="20" name="Text 13"/>
          <p:cNvSpPr/>
          <p:nvPr/>
        </p:nvSpPr>
        <p:spPr>
          <a:xfrm>
            <a:off x="8128000" y="3531691"/>
            <a:ext cx="303479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EFE7F5"/>
                </a:solidFill>
                <a:latin typeface="Arial" pitchFamily="34" charset="0"/>
                <a:ea typeface="Arial" pitchFamily="34" charset="-122"/>
                <a:cs typeface="Arial" pitchFamily="34" charset="-120"/>
              </a:rPr>
              <a:t>Lidköping</a:t>
            </a:r>
            <a:endParaRPr lang="en-US" sz="1500" dirty="0"/>
          </a:p>
        </p:txBody>
      </p:sp>
      <p:sp>
        <p:nvSpPr>
          <p:cNvPr id="21" name="Text 14"/>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22" name="Text 15"/>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14</a:t>
            </a:r>
            <a:endParaRPr lang="en-US" sz="1200" dirty="0"/>
          </a:p>
        </p:txBody>
      </p:sp>
      <p:pic>
        <p:nvPicPr>
          <p:cNvPr id="24" name="Picture 23">
            <a:extLst>
              <a:ext uri="{FF2B5EF4-FFF2-40B4-BE49-F238E27FC236}">
                <a16:creationId xmlns:a16="http://schemas.microsoft.com/office/drawing/2014/main" id="{54BC2D31-427B-E147-8425-1D9E2D4EE5DC}"/>
              </a:ext>
            </a:extLst>
          </p:cNvPr>
          <p:cNvPicPr>
            <a:picLocks noChangeAspect="1"/>
          </p:cNvPicPr>
          <p:nvPr/>
        </p:nvPicPr>
        <p:blipFill>
          <a:blip r:embed="rId9"/>
          <a:stretch>
            <a:fillRect/>
          </a:stretch>
        </p:blipFill>
        <p:spPr>
          <a:xfrm>
            <a:off x="673442" y="4263330"/>
            <a:ext cx="3395019" cy="190800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05 · MATCH</a:t>
            </a:r>
            <a:endParaRPr lang="en-US" sz="1200" dirty="0"/>
          </a:p>
        </p:txBody>
      </p:sp>
      <p:sp>
        <p:nvSpPr>
          <p:cNvPr id="4" name="Text 1"/>
          <p:cNvSpPr>
            <a:spLocks noGrp="1"/>
          </p:cNvSpPr>
          <p:nvPr>
            <p:ph type="title"/>
          </p:nvPr>
        </p:nvSpPr>
        <p:spPr>
          <a:xfrm>
            <a:off x="812800" y="1127720"/>
            <a:ext cx="91567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Om vi behöver kalla in fler spelare</a:t>
            </a:r>
            <a:endParaRPr lang="en-US" sz="3200" dirty="0"/>
          </a:p>
        </p:txBody>
      </p:sp>
      <p:sp>
        <p:nvSpPr>
          <p:cNvPr id="5" name="Text 2"/>
          <p:cNvSpPr/>
          <p:nvPr/>
        </p:nvSpPr>
        <p:spPr>
          <a:xfrm>
            <a:off x="812800" y="1930301"/>
            <a:ext cx="9156700" cy="338435"/>
          </a:xfrm>
          <a:prstGeom prst="rect">
            <a:avLst/>
          </a:prstGeom>
          <a:noFill/>
          <a:ln/>
        </p:spPr>
        <p:txBody>
          <a:bodyPr wrap="square" lIns="0" tIns="0" rIns="0" bIns="0" rtlCol="0" anchor="t">
            <a:normAutofit/>
          </a:bodyPr>
          <a:lstStyle/>
          <a:p>
            <a:pPr marL="0" indent="0" algn="l">
              <a:lnSpc>
                <a:spcPts val="2465"/>
              </a:lnSpc>
              <a:buNone/>
            </a:pPr>
            <a:r>
              <a:rPr lang="en-US" sz="1700" dirty="0">
                <a:solidFill>
                  <a:srgbClr val="1F1A24"/>
                </a:solidFill>
                <a:latin typeface="Arial" pitchFamily="34" charset="0"/>
                <a:ea typeface="Arial" pitchFamily="34" charset="-122"/>
                <a:cs typeface="Arial" pitchFamily="34" charset="-120"/>
              </a:rPr>
              <a:t>Vid för få spelare till en match frågar vi utifrån </a:t>
            </a:r>
            <a:r>
              <a:rPr lang="en-US" sz="1700" b="1" dirty="0">
                <a:solidFill>
                  <a:srgbClr val="1F1A24"/>
                </a:solidFill>
                <a:latin typeface="Arial" pitchFamily="34" charset="0"/>
                <a:ea typeface="Arial" pitchFamily="34" charset="-122"/>
                <a:cs typeface="Arial" pitchFamily="34" charset="-120"/>
              </a:rPr>
              <a:t>närvaron på träning</a:t>
            </a:r>
            <a:r>
              <a:rPr lang="en-US" sz="1700" dirty="0">
                <a:solidFill>
                  <a:srgbClr val="1F1A24"/>
                </a:solidFill>
                <a:latin typeface="Arial" pitchFamily="34" charset="0"/>
                <a:ea typeface="Arial" pitchFamily="34" charset="-122"/>
                <a:cs typeface="Arial" pitchFamily="34" charset="-120"/>
              </a:rPr>
              <a:t>.</a:t>
            </a:r>
            <a:endParaRPr lang="en-US" sz="1700" dirty="0"/>
          </a:p>
        </p:txBody>
      </p:sp>
      <p:sp>
        <p:nvSpPr>
          <p:cNvPr id="6" name="Shape 3"/>
          <p:cNvSpPr/>
          <p:nvPr/>
        </p:nvSpPr>
        <p:spPr>
          <a:xfrm>
            <a:off x="812800" y="2598936"/>
            <a:ext cx="8514457" cy="622300"/>
          </a:xfrm>
          <a:prstGeom prst="roundRect">
            <a:avLst>
              <a:gd name="adj" fmla="val 50000"/>
            </a:avLst>
          </a:prstGeom>
          <a:gradFill rotWithShape="1">
            <a:gsLst>
              <a:gs pos="0">
                <a:srgbClr val="572579"/>
              </a:gs>
              <a:gs pos="100000">
                <a:srgbClr val="B79AD0"/>
              </a:gs>
            </a:gsLst>
            <a:lin ang="0" scaled="0"/>
          </a:gradFill>
          <a:ln/>
        </p:spPr>
        <p:txBody>
          <a:bodyPr/>
          <a:lstStyle/>
          <a:p>
            <a:endParaRPr lang="en-US"/>
          </a:p>
        </p:txBody>
      </p:sp>
      <p:sp>
        <p:nvSpPr>
          <p:cNvPr id="7" name="Text 4"/>
          <p:cNvSpPr/>
          <p:nvPr/>
        </p:nvSpPr>
        <p:spPr>
          <a:xfrm>
            <a:off x="1066800" y="2776736"/>
            <a:ext cx="2448163" cy="292100"/>
          </a:xfrm>
          <a:prstGeom prst="rect">
            <a:avLst/>
          </a:prstGeom>
          <a:noFill/>
          <a:ln/>
        </p:spPr>
        <p:txBody>
          <a:bodyPr wrap="square" lIns="0" tIns="0" rIns="0" bIns="0" rtlCol="0" anchor="t">
            <a:normAutofit/>
          </a:bodyPr>
          <a:lstStyle/>
          <a:p>
            <a:pPr marL="0" indent="0" algn="l">
              <a:lnSpc>
                <a:spcPts val="2100"/>
              </a:lnSpc>
              <a:buNone/>
            </a:pPr>
            <a:r>
              <a:rPr lang="en-US" sz="1500" b="1" dirty="0">
                <a:solidFill>
                  <a:srgbClr val="FFFFFF"/>
                </a:solidFill>
                <a:latin typeface="Arial" pitchFamily="34" charset="0"/>
                <a:ea typeface="Arial" pitchFamily="34" charset="-122"/>
                <a:cs typeface="Arial" pitchFamily="34" charset="-120"/>
              </a:rPr>
              <a:t>Högst närvaro först</a:t>
            </a:r>
            <a:endParaRPr lang="en-US" sz="1500" dirty="0"/>
          </a:p>
        </p:txBody>
      </p:sp>
      <p:sp>
        <p:nvSpPr>
          <p:cNvPr id="8" name="Text 5"/>
          <p:cNvSpPr/>
          <p:nvPr/>
        </p:nvSpPr>
        <p:spPr>
          <a:xfrm>
            <a:off x="7523659" y="2776736"/>
            <a:ext cx="1549598" cy="292100"/>
          </a:xfrm>
          <a:prstGeom prst="rect">
            <a:avLst/>
          </a:prstGeom>
          <a:noFill/>
          <a:ln/>
        </p:spPr>
        <p:txBody>
          <a:bodyPr wrap="square" lIns="0" tIns="0" rIns="0" bIns="0" rtlCol="0" anchor="t">
            <a:normAutofit/>
          </a:bodyPr>
          <a:lstStyle/>
          <a:p>
            <a:pPr marL="0" indent="0" algn="r">
              <a:lnSpc>
                <a:spcPts val="2100"/>
              </a:lnSpc>
              <a:buNone/>
            </a:pPr>
            <a:r>
              <a:rPr lang="en-US" sz="1500" b="1" dirty="0">
                <a:solidFill>
                  <a:srgbClr val="FFFFFF"/>
                </a:solidFill>
                <a:latin typeface="Arial" pitchFamily="34" charset="0"/>
                <a:ea typeface="Arial" pitchFamily="34" charset="-122"/>
                <a:cs typeface="Arial" pitchFamily="34" charset="-120"/>
              </a:rPr>
              <a:t>ned till 70 %</a:t>
            </a:r>
            <a:endParaRPr lang="en-US" sz="1500" dirty="0"/>
          </a:p>
        </p:txBody>
      </p:sp>
      <p:sp>
        <p:nvSpPr>
          <p:cNvPr id="9" name="Text 6"/>
          <p:cNvSpPr/>
          <p:nvPr/>
        </p:nvSpPr>
        <p:spPr>
          <a:xfrm>
            <a:off x="9479657" y="2776736"/>
            <a:ext cx="1956529" cy="292100"/>
          </a:xfrm>
          <a:prstGeom prst="rect">
            <a:avLst/>
          </a:prstGeom>
          <a:noFill/>
          <a:ln/>
        </p:spPr>
        <p:txBody>
          <a:bodyPr wrap="none" lIns="0" tIns="0" rIns="0" bIns="0" rtlCol="0" anchor="t">
            <a:normAutofit/>
          </a:bodyPr>
          <a:lstStyle/>
          <a:p>
            <a:pPr marL="0" indent="0" algn="l">
              <a:lnSpc>
                <a:spcPts val="2100"/>
              </a:lnSpc>
              <a:buNone/>
            </a:pPr>
            <a:r>
              <a:rPr lang="en-US" sz="1500" b="1" dirty="0">
                <a:solidFill>
                  <a:srgbClr val="572579"/>
                </a:solidFill>
                <a:latin typeface="Arial" pitchFamily="34" charset="0"/>
                <a:ea typeface="Arial" pitchFamily="34" charset="-122"/>
                <a:cs typeface="Arial" pitchFamily="34" charset="-120"/>
              </a:rPr>
              <a:t>↻ sedan börjar vi om</a:t>
            </a:r>
            <a:endParaRPr lang="en-US" sz="1500" dirty="0"/>
          </a:p>
        </p:txBody>
      </p:sp>
      <p:sp>
        <p:nvSpPr>
          <p:cNvPr id="10" name="Shape 7"/>
          <p:cNvSpPr/>
          <p:nvPr/>
        </p:nvSpPr>
        <p:spPr>
          <a:xfrm>
            <a:off x="812800" y="3576836"/>
            <a:ext cx="10566400" cy="635000"/>
          </a:xfrm>
          <a:prstGeom prst="roundRect">
            <a:avLst>
              <a:gd name="adj" fmla="val 20000"/>
            </a:avLst>
          </a:prstGeom>
          <a:solidFill>
            <a:srgbClr val="F4EFF8"/>
          </a:solidFill>
          <a:ln/>
        </p:spPr>
        <p:txBody>
          <a:bodyPr/>
          <a:lstStyle/>
          <a:p>
            <a:endParaRPr lang="en-US"/>
          </a:p>
        </p:txBody>
      </p:sp>
      <p:pic>
        <p:nvPicPr>
          <p:cNvPr id="11" name="Image 1" descr="Users"/>
          <p:cNvPicPr>
            <a:picLocks noChangeAspect="1"/>
          </p:cNvPicPr>
          <p:nvPr/>
        </p:nvPicPr>
        <p:blipFill>
          <a:blip r:embed="rId4"/>
          <a:srcRect/>
          <a:stretch/>
        </p:blipFill>
        <p:spPr>
          <a:xfrm>
            <a:off x="1041400" y="3754636"/>
            <a:ext cx="279400" cy="279400"/>
          </a:xfrm>
          <a:prstGeom prst="rect">
            <a:avLst/>
          </a:prstGeom>
        </p:spPr>
      </p:pic>
      <p:sp>
        <p:nvSpPr>
          <p:cNvPr id="12" name="Text 8"/>
          <p:cNvSpPr/>
          <p:nvPr/>
        </p:nvSpPr>
        <p:spPr>
          <a:xfrm>
            <a:off x="1473200" y="3760986"/>
            <a:ext cx="5819537"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Ledarbarn har förtur om föräldern ”dubblerar” som ledare.</a:t>
            </a:r>
            <a:endParaRPr lang="en-US" sz="1500" dirty="0"/>
          </a:p>
        </p:txBody>
      </p:sp>
      <p:sp>
        <p:nvSpPr>
          <p:cNvPr id="13" name="Text 9"/>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14" name="Text 10"/>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1993602"/>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05 · MATCH</a:t>
            </a:r>
            <a:endParaRPr lang="en-US" sz="1200" dirty="0"/>
          </a:p>
        </p:txBody>
      </p:sp>
      <p:sp>
        <p:nvSpPr>
          <p:cNvPr id="4" name="Text 1"/>
          <p:cNvSpPr>
            <a:spLocks noGrp="1"/>
          </p:cNvSpPr>
          <p:nvPr>
            <p:ph type="title"/>
          </p:nvPr>
        </p:nvSpPr>
        <p:spPr>
          <a:xfrm>
            <a:off x="812800" y="2511723"/>
            <a:ext cx="10883392" cy="1041400"/>
          </a:xfrm>
          <a:prstGeom prst="rect">
            <a:avLst/>
          </a:prstGeom>
          <a:noFill/>
          <a:ln/>
        </p:spPr>
        <p:txBody>
          <a:bodyPr wrap="square" lIns="0" tIns="0" rIns="0" bIns="0" rtlCol="0" anchor="t">
            <a:normAutofit/>
          </a:bodyPr>
          <a:lstStyle/>
          <a:p>
            <a:pPr marL="0" indent="0" algn="l">
              <a:lnSpc>
                <a:spcPts val="8000"/>
              </a:lnSpc>
              <a:buNone/>
            </a:pPr>
            <a:r>
              <a:rPr lang="en-US" sz="8000" b="1" i="0" kern="0" spc="-200" dirty="0">
                <a:solidFill>
                  <a:srgbClr val="572579"/>
                </a:solidFill>
                <a:latin typeface="Arial" pitchFamily="34" charset="0"/>
                <a:ea typeface="Arial" pitchFamily="34" charset="-122"/>
                <a:cs typeface="Arial" pitchFamily="34" charset="-120"/>
              </a:rPr>
              <a:t>#schysstmatch</a:t>
            </a:r>
            <a:endParaRPr lang="en-US" sz="8000" dirty="0"/>
          </a:p>
        </p:txBody>
      </p:sp>
      <p:sp>
        <p:nvSpPr>
          <p:cNvPr id="5" name="Text 2"/>
          <p:cNvSpPr/>
          <p:nvPr/>
        </p:nvSpPr>
        <p:spPr>
          <a:xfrm>
            <a:off x="812800" y="3832523"/>
            <a:ext cx="3418433" cy="854075"/>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1F1A24"/>
                </a:solidFill>
                <a:latin typeface="Arial" pitchFamily="34" charset="0"/>
                <a:ea typeface="Arial" pitchFamily="34" charset="-122"/>
                <a:cs typeface="Arial" pitchFamily="34" charset="-120"/>
              </a:rPr>
              <a:t>Svensk handboll vill skapa en positiv hallmiljö runt handbollen.</a:t>
            </a:r>
            <a:endParaRPr lang="en-US" sz="1500" dirty="0"/>
          </a:p>
        </p:txBody>
      </p:sp>
      <p:sp>
        <p:nvSpPr>
          <p:cNvPr id="6" name="Text 3"/>
          <p:cNvSpPr/>
          <p:nvPr/>
        </p:nvSpPr>
        <p:spPr>
          <a:xfrm>
            <a:off x="4436467" y="3832523"/>
            <a:ext cx="3418535" cy="854075"/>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1F1A24"/>
                </a:solidFill>
                <a:latin typeface="Arial" pitchFamily="34" charset="0"/>
                <a:ea typeface="Arial" pitchFamily="34" charset="-122"/>
                <a:cs typeface="Arial" pitchFamily="34" charset="-120"/>
              </a:rPr>
              <a:t>En hållbar kultur av fair play – där handbollen är ett föredöme inom idrotten.</a:t>
            </a:r>
            <a:endParaRPr lang="en-US" sz="1500" dirty="0"/>
          </a:p>
        </p:txBody>
      </p:sp>
      <p:sp>
        <p:nvSpPr>
          <p:cNvPr id="7" name="Text 4"/>
          <p:cNvSpPr/>
          <p:nvPr/>
        </p:nvSpPr>
        <p:spPr>
          <a:xfrm>
            <a:off x="8060234" y="3832523"/>
            <a:ext cx="3418535" cy="854075"/>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1F1A24"/>
                </a:solidFill>
                <a:latin typeface="Arial" pitchFamily="34" charset="0"/>
                <a:ea typeface="Arial" pitchFamily="34" charset="-122"/>
                <a:cs typeface="Arial" pitchFamily="34" charset="-120"/>
              </a:rPr>
              <a:t>En bättre matchmiljö för domare, spelare, ledare, föräldrar och publik.</a:t>
            </a:r>
            <a:endParaRPr lang="en-US" sz="1500" dirty="0"/>
          </a:p>
        </p:txBody>
      </p:sp>
      <p:sp>
        <p:nvSpPr>
          <p:cNvPr id="8" name="Text 5"/>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9" name="Text 6"/>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05 · MATCH</a:t>
            </a:r>
            <a:endParaRPr lang="en-US" sz="1200" dirty="0"/>
          </a:p>
        </p:txBody>
      </p:sp>
      <p:sp>
        <p:nvSpPr>
          <p:cNvPr id="4" name="Text 1"/>
          <p:cNvSpPr>
            <a:spLocks noGrp="1"/>
          </p:cNvSpPr>
          <p:nvPr>
            <p:ph type="title"/>
          </p:nvPr>
        </p:nvSpPr>
        <p:spPr>
          <a:xfrm>
            <a:off x="812800" y="1127720"/>
            <a:ext cx="91567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Klimat i hallen</a:t>
            </a:r>
            <a:endParaRPr lang="en-US" sz="3200" dirty="0"/>
          </a:p>
        </p:txBody>
      </p:sp>
      <p:sp>
        <p:nvSpPr>
          <p:cNvPr id="5" name="Text 2"/>
          <p:cNvSpPr/>
          <p:nvPr/>
        </p:nvSpPr>
        <p:spPr>
          <a:xfrm>
            <a:off x="812800" y="1930301"/>
            <a:ext cx="9156700" cy="850900"/>
          </a:xfrm>
          <a:prstGeom prst="rect">
            <a:avLst/>
          </a:prstGeom>
          <a:noFill/>
          <a:ln/>
        </p:spPr>
        <p:txBody>
          <a:bodyPr wrap="square" lIns="0" tIns="0" rIns="0" bIns="0" rtlCol="0" anchor="t">
            <a:normAutofit/>
          </a:bodyPr>
          <a:lstStyle/>
          <a:p>
            <a:pPr marL="0" indent="0" algn="l">
              <a:lnSpc>
                <a:spcPts val="3250"/>
              </a:lnSpc>
              <a:buNone/>
            </a:pPr>
            <a:r>
              <a:rPr lang="en-US" sz="2600" b="1" dirty="0">
                <a:solidFill>
                  <a:srgbClr val="1F1A24"/>
                </a:solidFill>
                <a:latin typeface="Arial" pitchFamily="34" charset="0"/>
                <a:ea typeface="Arial" pitchFamily="34" charset="-122"/>
                <a:cs typeface="Arial" pitchFamily="34" charset="-120"/>
              </a:rPr>
              <a:t>Barnhandboll ska kännetecknas av ett </a:t>
            </a:r>
            <a:r>
              <a:rPr lang="en-US" sz="2600" b="1" dirty="0">
                <a:solidFill>
                  <a:srgbClr val="572579"/>
                </a:solidFill>
                <a:latin typeface="Arial" pitchFamily="34" charset="0"/>
                <a:ea typeface="Arial" pitchFamily="34" charset="-122"/>
                <a:cs typeface="Arial" pitchFamily="34" charset="-120"/>
              </a:rPr>
              <a:t>varmt, välkomnande och positivt</a:t>
            </a:r>
            <a:r>
              <a:rPr lang="en-US" sz="2600" b="1" dirty="0">
                <a:solidFill>
                  <a:srgbClr val="1F1A24"/>
                </a:solidFill>
                <a:latin typeface="Arial" pitchFamily="34" charset="0"/>
                <a:ea typeface="Arial" pitchFamily="34" charset="-122"/>
                <a:cs typeface="Arial" pitchFamily="34" charset="-120"/>
              </a:rPr>
              <a:t> klimat.</a:t>
            </a:r>
            <a:endParaRPr lang="en-US" sz="2600" dirty="0"/>
          </a:p>
        </p:txBody>
      </p:sp>
      <p:sp>
        <p:nvSpPr>
          <p:cNvPr id="6" name="Shape 3"/>
          <p:cNvSpPr/>
          <p:nvPr/>
        </p:nvSpPr>
        <p:spPr>
          <a:xfrm>
            <a:off x="812800" y="3111401"/>
            <a:ext cx="3386634" cy="1460500"/>
          </a:xfrm>
          <a:prstGeom prst="roundRect">
            <a:avLst>
              <a:gd name="adj" fmla="val 10435"/>
            </a:avLst>
          </a:prstGeom>
          <a:solidFill>
            <a:srgbClr val="F4EFF8"/>
          </a:solidFill>
          <a:ln/>
        </p:spPr>
        <p:txBody>
          <a:bodyPr/>
          <a:lstStyle/>
          <a:p>
            <a:endParaRPr lang="en-US"/>
          </a:p>
        </p:txBody>
      </p:sp>
      <p:sp>
        <p:nvSpPr>
          <p:cNvPr id="7" name="Text 4"/>
          <p:cNvSpPr/>
          <p:nvPr/>
        </p:nvSpPr>
        <p:spPr>
          <a:xfrm>
            <a:off x="1066800" y="3365401"/>
            <a:ext cx="2964993"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1F1A24"/>
                </a:solidFill>
                <a:latin typeface="Arial" pitchFamily="34" charset="0"/>
                <a:ea typeface="Arial" pitchFamily="34" charset="-122"/>
                <a:cs typeface="Arial" pitchFamily="34" charset="-120"/>
              </a:rPr>
              <a:t>🎯</a:t>
            </a:r>
            <a:endParaRPr lang="en-US" sz="2800" dirty="0"/>
          </a:p>
        </p:txBody>
      </p:sp>
      <p:sp>
        <p:nvSpPr>
          <p:cNvPr id="8" name="Text 5"/>
          <p:cNvSpPr/>
          <p:nvPr/>
        </p:nvSpPr>
        <p:spPr>
          <a:xfrm>
            <a:off x="1066800" y="3822601"/>
            <a:ext cx="2964993" cy="52070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F1A24"/>
                </a:solidFill>
                <a:latin typeface="Arial" pitchFamily="34" charset="0"/>
                <a:ea typeface="Arial" pitchFamily="34" charset="-122"/>
                <a:cs typeface="Arial" pitchFamily="34" charset="-120"/>
              </a:rPr>
              <a:t>Vi ”tränar på att spela match” – resultatet är oviktigt</a:t>
            </a:r>
            <a:endParaRPr lang="en-US" sz="1500" dirty="0"/>
          </a:p>
        </p:txBody>
      </p:sp>
      <p:sp>
        <p:nvSpPr>
          <p:cNvPr id="9" name="Shape 6"/>
          <p:cNvSpPr/>
          <p:nvPr/>
        </p:nvSpPr>
        <p:spPr>
          <a:xfrm>
            <a:off x="4402634" y="3111401"/>
            <a:ext cx="3386733" cy="1460500"/>
          </a:xfrm>
          <a:prstGeom prst="roundRect">
            <a:avLst>
              <a:gd name="adj" fmla="val 10435"/>
            </a:avLst>
          </a:prstGeom>
          <a:solidFill>
            <a:srgbClr val="F4EFF8"/>
          </a:solidFill>
          <a:ln/>
        </p:spPr>
        <p:txBody>
          <a:bodyPr/>
          <a:lstStyle/>
          <a:p>
            <a:endParaRPr lang="en-US"/>
          </a:p>
        </p:txBody>
      </p:sp>
      <p:sp>
        <p:nvSpPr>
          <p:cNvPr id="10" name="Text 7"/>
          <p:cNvSpPr/>
          <p:nvPr/>
        </p:nvSpPr>
        <p:spPr>
          <a:xfrm>
            <a:off x="4656634" y="3365401"/>
            <a:ext cx="2965095"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1F1A24"/>
                </a:solidFill>
                <a:latin typeface="Arial" pitchFamily="34" charset="0"/>
                <a:ea typeface="Arial" pitchFamily="34" charset="-122"/>
                <a:cs typeface="Arial" pitchFamily="34" charset="-120"/>
              </a:rPr>
              <a:t>⚖️</a:t>
            </a:r>
            <a:endParaRPr lang="en-US" sz="2800" dirty="0"/>
          </a:p>
        </p:txBody>
      </p:sp>
      <p:sp>
        <p:nvSpPr>
          <p:cNvPr id="11" name="Text 8"/>
          <p:cNvSpPr/>
          <p:nvPr/>
        </p:nvSpPr>
        <p:spPr>
          <a:xfrm>
            <a:off x="4656634" y="3822601"/>
            <a:ext cx="2965095"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F1A24"/>
                </a:solidFill>
                <a:latin typeface="Arial" pitchFamily="34" charset="0"/>
                <a:ea typeface="Arial" pitchFamily="34" charset="-122"/>
                <a:cs typeface="Arial" pitchFamily="34" charset="-120"/>
              </a:rPr>
              <a:t>Utvecklande, jämna matcher</a:t>
            </a:r>
            <a:endParaRPr lang="en-US" sz="1500" dirty="0"/>
          </a:p>
        </p:txBody>
      </p:sp>
      <p:sp>
        <p:nvSpPr>
          <p:cNvPr id="12" name="Shape 9"/>
          <p:cNvSpPr/>
          <p:nvPr/>
        </p:nvSpPr>
        <p:spPr>
          <a:xfrm>
            <a:off x="7992566" y="3111401"/>
            <a:ext cx="3386634" cy="1460500"/>
          </a:xfrm>
          <a:prstGeom prst="roundRect">
            <a:avLst>
              <a:gd name="adj" fmla="val 10435"/>
            </a:avLst>
          </a:prstGeom>
          <a:solidFill>
            <a:srgbClr val="F4EFF8"/>
          </a:solidFill>
          <a:ln/>
        </p:spPr>
        <p:txBody>
          <a:bodyPr/>
          <a:lstStyle/>
          <a:p>
            <a:endParaRPr lang="en-US"/>
          </a:p>
        </p:txBody>
      </p:sp>
      <p:sp>
        <p:nvSpPr>
          <p:cNvPr id="13" name="Text 10"/>
          <p:cNvSpPr/>
          <p:nvPr/>
        </p:nvSpPr>
        <p:spPr>
          <a:xfrm>
            <a:off x="8246566" y="3365401"/>
            <a:ext cx="2964993" cy="381000"/>
          </a:xfrm>
          <a:prstGeom prst="rect">
            <a:avLst/>
          </a:prstGeom>
          <a:noFill/>
          <a:ln/>
        </p:spPr>
        <p:txBody>
          <a:bodyPr wrap="square" lIns="0" tIns="0" rIns="0" bIns="0" rtlCol="0" anchor="t">
            <a:normAutofit/>
          </a:bodyPr>
          <a:lstStyle/>
          <a:p>
            <a:pPr marL="0" indent="0" algn="l">
              <a:lnSpc>
                <a:spcPts val="2800"/>
              </a:lnSpc>
              <a:buNone/>
            </a:pPr>
            <a:r>
              <a:rPr lang="en-US" sz="2800" dirty="0">
                <a:solidFill>
                  <a:srgbClr val="1F1A24"/>
                </a:solidFill>
                <a:latin typeface="Arial" pitchFamily="34" charset="0"/>
                <a:ea typeface="Arial" pitchFamily="34" charset="-122"/>
                <a:cs typeface="Arial" pitchFamily="34" charset="-120"/>
              </a:rPr>
              <a:t>🤝</a:t>
            </a:r>
            <a:endParaRPr lang="en-US" sz="2800" dirty="0"/>
          </a:p>
        </p:txBody>
      </p:sp>
      <p:sp>
        <p:nvSpPr>
          <p:cNvPr id="14" name="Text 11"/>
          <p:cNvSpPr/>
          <p:nvPr/>
        </p:nvSpPr>
        <p:spPr>
          <a:xfrm>
            <a:off x="8246566" y="3822601"/>
            <a:ext cx="2964993" cy="273050"/>
          </a:xfrm>
          <a:prstGeom prst="rect">
            <a:avLst/>
          </a:prstGeom>
          <a:noFill/>
          <a:ln/>
        </p:spPr>
        <p:txBody>
          <a:bodyPr wrap="square" lIns="0" tIns="0" rIns="0" bIns="0" rtlCol="0" anchor="t">
            <a:normAutofit/>
          </a:bodyPr>
          <a:lstStyle/>
          <a:p>
            <a:pPr marL="0" indent="0" algn="l">
              <a:lnSpc>
                <a:spcPts val="1950"/>
              </a:lnSpc>
              <a:buNone/>
            </a:pPr>
            <a:r>
              <a:rPr lang="en-US" sz="1500" b="1" dirty="0">
                <a:solidFill>
                  <a:srgbClr val="1F1A24"/>
                </a:solidFill>
                <a:latin typeface="Arial" pitchFamily="34" charset="0"/>
                <a:ea typeface="Arial" pitchFamily="34" charset="-122"/>
                <a:cs typeface="Arial" pitchFamily="34" charset="-120"/>
              </a:rPr>
              <a:t>Matchvärdar på plats</a:t>
            </a:r>
            <a:endParaRPr lang="en-US" sz="1500" dirty="0"/>
          </a:p>
        </p:txBody>
      </p:sp>
      <p:sp>
        <p:nvSpPr>
          <p:cNvPr id="15" name="Text 12"/>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16" name="Text 13"/>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17</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05 · MATCH</a:t>
            </a:r>
            <a:endParaRPr lang="en-US" sz="1200" dirty="0"/>
          </a:p>
        </p:txBody>
      </p:sp>
      <p:sp>
        <p:nvSpPr>
          <p:cNvPr id="4" name="Text 1"/>
          <p:cNvSpPr>
            <a:spLocks noGrp="1"/>
          </p:cNvSpPr>
          <p:nvPr>
            <p:ph type="title"/>
          </p:nvPr>
        </p:nvSpPr>
        <p:spPr>
          <a:xfrm>
            <a:off x="812800" y="1127720"/>
            <a:ext cx="91567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A-lagsmatcher – vi går tillsammans!</a:t>
            </a:r>
            <a:endParaRPr lang="en-US" sz="3200" dirty="0"/>
          </a:p>
        </p:txBody>
      </p:sp>
      <p:pic>
        <p:nvPicPr>
          <p:cNvPr id="5" name="Image 1" descr="Skara HF:s A-lag firar på planen"/>
          <p:cNvPicPr>
            <a:picLocks noChangeAspect="1"/>
          </p:cNvPicPr>
          <p:nvPr/>
        </p:nvPicPr>
        <p:blipFill>
          <a:blip r:embed="rId4"/>
          <a:srcRect t="7393" b="7393"/>
          <a:stretch/>
        </p:blipFill>
        <p:spPr>
          <a:xfrm>
            <a:off x="812800" y="1930301"/>
            <a:ext cx="4826000" cy="2159000"/>
          </a:xfrm>
          <a:prstGeom prst="roundRect">
            <a:avLst>
              <a:gd name="adj" fmla="val 7059"/>
            </a:avLst>
          </a:prstGeom>
        </p:spPr>
      </p:pic>
      <p:sp>
        <p:nvSpPr>
          <p:cNvPr id="6" name="Shape 2"/>
          <p:cNvSpPr/>
          <p:nvPr/>
        </p:nvSpPr>
        <p:spPr>
          <a:xfrm>
            <a:off x="812800" y="4241701"/>
            <a:ext cx="4826000" cy="637480"/>
          </a:xfrm>
          <a:prstGeom prst="roundRect">
            <a:avLst>
              <a:gd name="adj" fmla="val 19922"/>
            </a:avLst>
          </a:prstGeom>
          <a:solidFill>
            <a:srgbClr val="572579"/>
          </a:solidFill>
          <a:ln/>
        </p:spPr>
        <p:txBody>
          <a:bodyPr/>
          <a:lstStyle/>
          <a:p>
            <a:endParaRPr lang="en-US"/>
          </a:p>
        </p:txBody>
      </p:sp>
      <p:sp>
        <p:nvSpPr>
          <p:cNvPr id="7" name="Text 3"/>
          <p:cNvSpPr/>
          <p:nvPr/>
        </p:nvSpPr>
        <p:spPr>
          <a:xfrm>
            <a:off x="1016000" y="4394101"/>
            <a:ext cx="1118592" cy="332680"/>
          </a:xfrm>
          <a:prstGeom prst="roundRect">
            <a:avLst>
              <a:gd name="adj" fmla="val 22905"/>
            </a:avLst>
          </a:prstGeom>
          <a:solidFill>
            <a:srgbClr val="FFFFFF"/>
          </a:solidFill>
          <a:ln/>
        </p:spPr>
        <p:txBody>
          <a:bodyPr wrap="none" lIns="0" tIns="0" rIns="0" bIns="0" rtlCol="0" anchor="ctr">
            <a:normAutofit/>
          </a:bodyPr>
          <a:lstStyle/>
          <a:p>
            <a:pPr marL="0" indent="0" algn="ctr">
              <a:lnSpc>
                <a:spcPts val="1820"/>
              </a:lnSpc>
              <a:buNone/>
            </a:pPr>
            <a:r>
              <a:rPr lang="en-US" sz="1300" b="1" dirty="0">
                <a:solidFill>
                  <a:srgbClr val="572579"/>
                </a:solidFill>
                <a:latin typeface="Arial" pitchFamily="34" charset="0"/>
                <a:ea typeface="Arial" pitchFamily="34" charset="-122"/>
                <a:cs typeface="Arial" pitchFamily="34" charset="-120"/>
              </a:rPr>
              <a:t>Ons 28/10</a:t>
            </a:r>
            <a:endParaRPr lang="en-US" sz="1300" dirty="0"/>
          </a:p>
        </p:txBody>
      </p:sp>
      <p:sp>
        <p:nvSpPr>
          <p:cNvPr id="8" name="Text 4"/>
          <p:cNvSpPr/>
          <p:nvPr/>
        </p:nvSpPr>
        <p:spPr>
          <a:xfrm>
            <a:off x="2286992" y="4435971"/>
            <a:ext cx="2331958"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FFFFFF"/>
                </a:solidFill>
                <a:latin typeface="Arial" pitchFamily="34" charset="0"/>
                <a:ea typeface="Arial" pitchFamily="34" charset="-122"/>
                <a:cs typeface="Arial" pitchFamily="34" charset="-120"/>
              </a:rPr>
              <a:t>Skara HF – Ystad IF HF</a:t>
            </a:r>
            <a:endParaRPr lang="en-US" sz="1400" dirty="0"/>
          </a:p>
        </p:txBody>
      </p:sp>
      <p:sp>
        <p:nvSpPr>
          <p:cNvPr id="9" name="Text 5"/>
          <p:cNvSpPr/>
          <p:nvPr/>
        </p:nvSpPr>
        <p:spPr>
          <a:xfrm>
            <a:off x="812800" y="5031581"/>
            <a:ext cx="4970780"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4252"/>
                </a:solidFill>
                <a:latin typeface="Arial" pitchFamily="34" charset="0"/>
                <a:ea typeface="Arial" pitchFamily="34" charset="-122"/>
                <a:cs typeface="Arial" pitchFamily="34" charset="-120"/>
              </a:rPr>
              <a:t>Maskot + kiosk/entré. Kallelse kommer – anmäler ni ert barn räknar vi med att en vårdnadshavare tar ett arbetspass.</a:t>
            </a:r>
            <a:endParaRPr lang="en-US" sz="1300" dirty="0"/>
          </a:p>
        </p:txBody>
      </p:sp>
      <p:sp>
        <p:nvSpPr>
          <p:cNvPr id="10" name="Text 6"/>
          <p:cNvSpPr/>
          <p:nvPr/>
        </p:nvSpPr>
        <p:spPr>
          <a:xfrm>
            <a:off x="5994400" y="1930301"/>
            <a:ext cx="5546344" cy="854075"/>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1F1A24"/>
                </a:solidFill>
                <a:latin typeface="Arial" pitchFamily="34" charset="0"/>
                <a:ea typeface="Arial" pitchFamily="34" charset="-122"/>
                <a:cs typeface="Arial" pitchFamily="34" charset="-120"/>
              </a:rPr>
              <a:t>Vi fortsätter gå på matcher </a:t>
            </a:r>
            <a:r>
              <a:rPr lang="en-US" sz="1500" b="1" dirty="0">
                <a:solidFill>
                  <a:srgbClr val="1F1A24"/>
                </a:solidFill>
                <a:latin typeface="Arial" pitchFamily="34" charset="0"/>
                <a:ea typeface="Arial" pitchFamily="34" charset="-122"/>
                <a:cs typeface="Arial" pitchFamily="34" charset="-120"/>
              </a:rPr>
              <a:t>tillsammans som lag</a:t>
            </a:r>
            <a:r>
              <a:rPr lang="en-US" sz="1500" dirty="0">
                <a:solidFill>
                  <a:srgbClr val="1F1A24"/>
                </a:solidFill>
                <a:latin typeface="Arial" pitchFamily="34" charset="0"/>
                <a:ea typeface="Arial" pitchFamily="34" charset="-122"/>
                <a:cs typeface="Arial" pitchFamily="34" charset="-120"/>
              </a:rPr>
              <a:t> – även när vi inte är maskotar. Det ger glädje till sporten och stärker sammanhållningen.</a:t>
            </a:r>
            <a:endParaRPr lang="en-US" sz="1500" dirty="0"/>
          </a:p>
        </p:txBody>
      </p:sp>
      <p:sp>
        <p:nvSpPr>
          <p:cNvPr id="11" name="Text 7"/>
          <p:cNvSpPr/>
          <p:nvPr/>
        </p:nvSpPr>
        <p:spPr>
          <a:xfrm>
            <a:off x="5994400" y="2936776"/>
            <a:ext cx="5546344" cy="577850"/>
          </a:xfrm>
          <a:prstGeom prst="rect">
            <a:avLst/>
          </a:prstGeom>
          <a:noFill/>
          <a:ln/>
        </p:spPr>
        <p:txBody>
          <a:bodyPr wrap="square" lIns="0" tIns="0" rIns="0" bIns="0" rtlCol="0" anchor="t">
            <a:normAutofit/>
          </a:bodyPr>
          <a:lstStyle/>
          <a:p>
            <a:pPr marL="0" indent="0" algn="l">
              <a:lnSpc>
                <a:spcPts val="2175"/>
              </a:lnSpc>
              <a:buNone/>
            </a:pPr>
            <a:r>
              <a:rPr lang="en-US" sz="1500" dirty="0">
                <a:solidFill>
                  <a:srgbClr val="1F1A24"/>
                </a:solidFill>
                <a:latin typeface="Arial" pitchFamily="34" charset="0"/>
                <a:ea typeface="Arial" pitchFamily="34" charset="-122"/>
                <a:cs typeface="Arial" pitchFamily="34" charset="-120"/>
              </a:rPr>
              <a:t>Se mycket handboll! Ungdoms-, dam- eller herrhandboll – </a:t>
            </a:r>
            <a:r>
              <a:rPr lang="en-US" sz="1500" b="1" dirty="0">
                <a:solidFill>
                  <a:srgbClr val="1F1A24"/>
                </a:solidFill>
                <a:latin typeface="Arial" pitchFamily="34" charset="0"/>
                <a:ea typeface="Arial" pitchFamily="34" charset="-122"/>
                <a:cs typeface="Arial" pitchFamily="34" charset="-120"/>
              </a:rPr>
              <a:t>alla matcher</a:t>
            </a:r>
            <a:r>
              <a:rPr lang="en-US" sz="1500" dirty="0">
                <a:solidFill>
                  <a:srgbClr val="1F1A24"/>
                </a:solidFill>
                <a:latin typeface="Arial" pitchFamily="34" charset="0"/>
                <a:ea typeface="Arial" pitchFamily="34" charset="-122"/>
                <a:cs typeface="Arial" pitchFamily="34" charset="-120"/>
              </a:rPr>
              <a:t> ger nya lärdomar och reflektioner.</a:t>
            </a:r>
            <a:endParaRPr lang="en-US" sz="1500" dirty="0"/>
          </a:p>
        </p:txBody>
      </p:sp>
      <p:sp>
        <p:nvSpPr>
          <p:cNvPr id="12" name="Text 8"/>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13" name="Text 9"/>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18</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06 · KOMMUNIKATION</a:t>
            </a:r>
            <a:endParaRPr lang="en-US" sz="1200" dirty="0"/>
          </a:p>
        </p:txBody>
      </p:sp>
      <p:sp>
        <p:nvSpPr>
          <p:cNvPr id="4" name="Text 1"/>
          <p:cNvSpPr>
            <a:spLocks noGrp="1"/>
          </p:cNvSpPr>
          <p:nvPr>
            <p:ph type="title"/>
          </p:nvPr>
        </p:nvSpPr>
        <p:spPr>
          <a:xfrm>
            <a:off x="812800" y="1127720"/>
            <a:ext cx="91567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Alla kallelser kommer via laget.se</a:t>
            </a:r>
            <a:endParaRPr lang="en-US" sz="3200" dirty="0"/>
          </a:p>
        </p:txBody>
      </p:sp>
      <p:sp>
        <p:nvSpPr>
          <p:cNvPr id="5" name="Shape 2"/>
          <p:cNvSpPr/>
          <p:nvPr/>
        </p:nvSpPr>
        <p:spPr>
          <a:xfrm>
            <a:off x="812800" y="2546251"/>
            <a:ext cx="6604000" cy="0"/>
          </a:xfrm>
          <a:prstGeom prst="line">
            <a:avLst/>
          </a:prstGeom>
          <a:noFill/>
          <a:ln w="12700">
            <a:solidFill>
              <a:srgbClr val="ECE5F2"/>
            </a:solidFill>
            <a:prstDash val="solid"/>
          </a:ln>
        </p:spPr>
        <p:txBody>
          <a:bodyPr/>
          <a:lstStyle/>
          <a:p>
            <a:endParaRPr lang="en-US"/>
          </a:p>
        </p:txBody>
      </p:sp>
      <p:sp>
        <p:nvSpPr>
          <p:cNvPr id="6" name="Text 3"/>
          <p:cNvSpPr/>
          <p:nvPr/>
        </p:nvSpPr>
        <p:spPr>
          <a:xfrm>
            <a:off x="812800" y="2057301"/>
            <a:ext cx="3556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572579"/>
                </a:solidFill>
                <a:latin typeface="Arial" pitchFamily="34" charset="0"/>
                <a:ea typeface="Arial" pitchFamily="34" charset="-122"/>
                <a:cs typeface="Arial" pitchFamily="34" charset="-120"/>
              </a:rPr>
              <a:t>1</a:t>
            </a:r>
            <a:endParaRPr lang="en-US" sz="2000" dirty="0"/>
          </a:p>
        </p:txBody>
      </p:sp>
      <p:sp>
        <p:nvSpPr>
          <p:cNvPr id="7" name="Text 4"/>
          <p:cNvSpPr/>
          <p:nvPr/>
        </p:nvSpPr>
        <p:spPr>
          <a:xfrm>
            <a:off x="1295400" y="2101751"/>
            <a:ext cx="4257794"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Ladda ner appen Laget om ni inte har den</a:t>
            </a:r>
            <a:endParaRPr lang="en-US" sz="1500" dirty="0"/>
          </a:p>
        </p:txBody>
      </p:sp>
      <p:sp>
        <p:nvSpPr>
          <p:cNvPr id="8" name="Shape 5"/>
          <p:cNvSpPr/>
          <p:nvPr/>
        </p:nvSpPr>
        <p:spPr>
          <a:xfrm>
            <a:off x="812800" y="3244751"/>
            <a:ext cx="6604000" cy="0"/>
          </a:xfrm>
          <a:prstGeom prst="line">
            <a:avLst/>
          </a:prstGeom>
          <a:noFill/>
          <a:ln w="12700">
            <a:solidFill>
              <a:srgbClr val="ECE5F2"/>
            </a:solidFill>
            <a:prstDash val="solid"/>
          </a:ln>
        </p:spPr>
        <p:txBody>
          <a:bodyPr/>
          <a:lstStyle/>
          <a:p>
            <a:endParaRPr lang="en-US"/>
          </a:p>
        </p:txBody>
      </p:sp>
      <p:sp>
        <p:nvSpPr>
          <p:cNvPr id="9" name="Text 6"/>
          <p:cNvSpPr/>
          <p:nvPr/>
        </p:nvSpPr>
        <p:spPr>
          <a:xfrm>
            <a:off x="812800" y="2755801"/>
            <a:ext cx="3556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572579"/>
                </a:solidFill>
                <a:latin typeface="Arial" pitchFamily="34" charset="0"/>
                <a:ea typeface="Arial" pitchFamily="34" charset="-122"/>
                <a:cs typeface="Arial" pitchFamily="34" charset="-120"/>
              </a:rPr>
              <a:t>2</a:t>
            </a:r>
            <a:endParaRPr lang="en-US" sz="2000" dirty="0"/>
          </a:p>
        </p:txBody>
      </p:sp>
      <p:sp>
        <p:nvSpPr>
          <p:cNvPr id="10" name="Text 7"/>
          <p:cNvSpPr/>
          <p:nvPr/>
        </p:nvSpPr>
        <p:spPr>
          <a:xfrm>
            <a:off x="1295400" y="2800251"/>
            <a:ext cx="51460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Kolla att era uppgifter och telefonnummer stämmer</a:t>
            </a:r>
            <a:endParaRPr lang="en-US" sz="1500" dirty="0"/>
          </a:p>
        </p:txBody>
      </p:sp>
      <p:sp>
        <p:nvSpPr>
          <p:cNvPr id="11" name="Text 8"/>
          <p:cNvSpPr/>
          <p:nvPr/>
        </p:nvSpPr>
        <p:spPr>
          <a:xfrm>
            <a:off x="812800" y="3454301"/>
            <a:ext cx="355600" cy="381000"/>
          </a:xfrm>
          <a:prstGeom prst="rect">
            <a:avLst/>
          </a:prstGeom>
          <a:noFill/>
          <a:ln/>
        </p:spPr>
        <p:txBody>
          <a:bodyPr wrap="square" lIns="0" tIns="0" rIns="0" bIns="0" rtlCol="0" anchor="t">
            <a:normAutofit/>
          </a:bodyPr>
          <a:lstStyle/>
          <a:p>
            <a:pPr marL="0" indent="0" algn="l">
              <a:lnSpc>
                <a:spcPts val="2800"/>
              </a:lnSpc>
              <a:buNone/>
            </a:pPr>
            <a:r>
              <a:rPr lang="en-US" sz="2000" b="1" dirty="0">
                <a:solidFill>
                  <a:srgbClr val="572579"/>
                </a:solidFill>
                <a:latin typeface="Arial" pitchFamily="34" charset="0"/>
                <a:ea typeface="Arial" pitchFamily="34" charset="-122"/>
                <a:cs typeface="Arial" pitchFamily="34" charset="-120"/>
              </a:rPr>
              <a:t>3</a:t>
            </a:r>
            <a:endParaRPr lang="en-US" sz="2000" dirty="0"/>
          </a:p>
        </p:txBody>
      </p:sp>
      <p:sp>
        <p:nvSpPr>
          <p:cNvPr id="12" name="Text 9"/>
          <p:cNvSpPr/>
          <p:nvPr/>
        </p:nvSpPr>
        <p:spPr>
          <a:xfrm>
            <a:off x="1295400" y="3498751"/>
            <a:ext cx="6527800"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Svara på alla kallelser i god tid – då vet vi hur många vi planerar för</a:t>
            </a:r>
            <a:endParaRPr lang="en-US" sz="1500" dirty="0"/>
          </a:p>
        </p:txBody>
      </p:sp>
      <p:sp>
        <p:nvSpPr>
          <p:cNvPr id="13" name="Shape 10"/>
          <p:cNvSpPr/>
          <p:nvPr/>
        </p:nvSpPr>
        <p:spPr>
          <a:xfrm>
            <a:off x="7823200" y="1930301"/>
            <a:ext cx="3556000" cy="2006600"/>
          </a:xfrm>
          <a:prstGeom prst="roundRect">
            <a:avLst>
              <a:gd name="adj" fmla="val 7595"/>
            </a:avLst>
          </a:prstGeom>
          <a:solidFill>
            <a:srgbClr val="572579"/>
          </a:solidFill>
          <a:ln/>
        </p:spPr>
        <p:txBody>
          <a:bodyPr/>
          <a:lstStyle/>
          <a:p>
            <a:endParaRPr lang="en-US"/>
          </a:p>
        </p:txBody>
      </p:sp>
      <p:sp>
        <p:nvSpPr>
          <p:cNvPr id="14" name="Text 11"/>
          <p:cNvSpPr/>
          <p:nvPr/>
        </p:nvSpPr>
        <p:spPr>
          <a:xfrm>
            <a:off x="8128000" y="2320230"/>
            <a:ext cx="3034792" cy="482600"/>
          </a:xfrm>
          <a:prstGeom prst="rect">
            <a:avLst/>
          </a:prstGeom>
          <a:noFill/>
          <a:ln/>
        </p:spPr>
        <p:txBody>
          <a:bodyPr wrap="square" lIns="0" tIns="0" rIns="0" bIns="0" rtlCol="0" anchor="t">
            <a:normAutofit/>
          </a:bodyPr>
          <a:lstStyle/>
          <a:p>
            <a:pPr marL="0" indent="0" algn="l">
              <a:lnSpc>
                <a:spcPts val="3600"/>
              </a:lnSpc>
              <a:buNone/>
            </a:pPr>
            <a:r>
              <a:rPr lang="en-US" sz="3600" dirty="0">
                <a:solidFill>
                  <a:srgbClr val="1F1A24"/>
                </a:solidFill>
                <a:latin typeface="Arial" pitchFamily="34" charset="0"/>
                <a:ea typeface="Arial" pitchFamily="34" charset="-122"/>
                <a:cs typeface="Arial" pitchFamily="34" charset="-120"/>
              </a:rPr>
              <a:t>🔔</a:t>
            </a:r>
            <a:endParaRPr lang="en-US" sz="3600" dirty="0"/>
          </a:p>
        </p:txBody>
      </p:sp>
      <p:sp>
        <p:nvSpPr>
          <p:cNvPr id="15" name="Text 12"/>
          <p:cNvSpPr/>
          <p:nvPr/>
        </p:nvSpPr>
        <p:spPr>
          <a:xfrm>
            <a:off x="8128000" y="2904430"/>
            <a:ext cx="3034792" cy="667941"/>
          </a:xfrm>
          <a:prstGeom prst="rect">
            <a:avLst/>
          </a:prstGeom>
          <a:noFill/>
          <a:ln/>
        </p:spPr>
        <p:txBody>
          <a:bodyPr wrap="square" lIns="0" tIns="0" rIns="0" bIns="0" rtlCol="0" anchor="t">
            <a:normAutofit/>
          </a:bodyPr>
          <a:lstStyle/>
          <a:p>
            <a:pPr marL="0" indent="0" algn="l">
              <a:lnSpc>
                <a:spcPts val="2530"/>
              </a:lnSpc>
              <a:buNone/>
            </a:pPr>
            <a:r>
              <a:rPr lang="en-US" sz="2200" b="1" dirty="0">
                <a:solidFill>
                  <a:srgbClr val="FFFFFF"/>
                </a:solidFill>
                <a:latin typeface="Arial" pitchFamily="34" charset="0"/>
                <a:ea typeface="Arial" pitchFamily="34" charset="-122"/>
                <a:cs typeface="Arial" pitchFamily="34" charset="-120"/>
              </a:rPr>
              <a:t>SÄTT PÅ NOTIFIKATIONER!</a:t>
            </a:r>
            <a:endParaRPr lang="en-US" sz="2200" dirty="0"/>
          </a:p>
        </p:txBody>
      </p:sp>
      <p:sp>
        <p:nvSpPr>
          <p:cNvPr id="16" name="Text 13"/>
          <p:cNvSpPr/>
          <p:nvPr/>
        </p:nvSpPr>
        <p:spPr>
          <a:xfrm>
            <a:off x="812800" y="4292501"/>
            <a:ext cx="10883392" cy="256480"/>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4252"/>
                </a:solidFill>
                <a:latin typeface="Arial" pitchFamily="34" charset="0"/>
                <a:ea typeface="Arial" pitchFamily="34" charset="-122"/>
                <a:cs typeface="Arial" pitchFamily="34" charset="-120"/>
              </a:rPr>
              <a:t>Lagets sida: </a:t>
            </a:r>
            <a:r>
              <a:rPr lang="en-US" sz="1300" u="sng" dirty="0">
                <a:solidFill>
                  <a:srgbClr val="572579"/>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laget.se/SkaraHF-F2016</a:t>
            </a:r>
            <a:endParaRPr lang="en-US" sz="1300" dirty="0"/>
          </a:p>
        </p:txBody>
      </p:sp>
      <p:sp>
        <p:nvSpPr>
          <p:cNvPr id="17" name="Text 14"/>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18" name="Text 15"/>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19</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06 · KOMMUNIKATION</a:t>
            </a:r>
            <a:endParaRPr lang="en-US" sz="1200" dirty="0"/>
          </a:p>
        </p:txBody>
      </p:sp>
      <p:sp>
        <p:nvSpPr>
          <p:cNvPr id="4" name="Text 1"/>
          <p:cNvSpPr>
            <a:spLocks noGrp="1"/>
          </p:cNvSpPr>
          <p:nvPr>
            <p:ph type="title"/>
          </p:nvPr>
        </p:nvSpPr>
        <p:spPr>
          <a:xfrm>
            <a:off x="812800" y="1127720"/>
            <a:ext cx="91567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Vilken kanal till vad?</a:t>
            </a:r>
            <a:endParaRPr lang="en-US" sz="3200" dirty="0"/>
          </a:p>
        </p:txBody>
      </p:sp>
      <p:sp>
        <p:nvSpPr>
          <p:cNvPr id="5" name="Shape 2"/>
          <p:cNvSpPr/>
          <p:nvPr/>
        </p:nvSpPr>
        <p:spPr>
          <a:xfrm>
            <a:off x="819150" y="1936651"/>
            <a:ext cx="2476500" cy="3057723"/>
          </a:xfrm>
          <a:prstGeom prst="roundRect">
            <a:avLst>
              <a:gd name="adj" fmla="val 5897"/>
            </a:avLst>
          </a:prstGeom>
          <a:noFill/>
          <a:ln w="12700">
            <a:solidFill>
              <a:srgbClr val="E6DFEE"/>
            </a:solidFill>
            <a:prstDash val="solid"/>
          </a:ln>
        </p:spPr>
        <p:txBody>
          <a:bodyPr/>
          <a:lstStyle/>
          <a:p>
            <a:endParaRPr lang="en-US"/>
          </a:p>
        </p:txBody>
      </p:sp>
      <p:pic>
        <p:nvPicPr>
          <p:cNvPr id="6" name="Image 1" descr="Globe"/>
          <p:cNvPicPr>
            <a:picLocks noChangeAspect="1"/>
          </p:cNvPicPr>
          <p:nvPr/>
        </p:nvPicPr>
        <p:blipFill>
          <a:blip r:embed="rId4"/>
          <a:srcRect/>
          <a:stretch/>
        </p:blipFill>
        <p:spPr>
          <a:xfrm>
            <a:off x="1054100" y="2171601"/>
            <a:ext cx="304800" cy="304800"/>
          </a:xfrm>
          <a:prstGeom prst="rect">
            <a:avLst/>
          </a:prstGeom>
        </p:spPr>
      </p:pic>
      <p:sp>
        <p:nvSpPr>
          <p:cNvPr id="7" name="Text 3"/>
          <p:cNvSpPr/>
          <p:nvPr/>
        </p:nvSpPr>
        <p:spPr>
          <a:xfrm>
            <a:off x="1054100" y="2578001"/>
            <a:ext cx="2066798"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1A24"/>
                </a:solidFill>
                <a:latin typeface="Arial" pitchFamily="34" charset="0"/>
                <a:ea typeface="Arial" pitchFamily="34" charset="-122"/>
                <a:cs typeface="Arial" pitchFamily="34" charset="-120"/>
              </a:rPr>
              <a:t>Laget.se</a:t>
            </a:r>
            <a:endParaRPr lang="en-US" sz="1700" dirty="0"/>
          </a:p>
        </p:txBody>
      </p:sp>
      <p:sp>
        <p:nvSpPr>
          <p:cNvPr id="8" name="Text 4"/>
          <p:cNvSpPr/>
          <p:nvPr/>
        </p:nvSpPr>
        <p:spPr>
          <a:xfrm>
            <a:off x="1054100" y="2938661"/>
            <a:ext cx="2066798"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4252"/>
                </a:solidFill>
                <a:latin typeface="Arial" pitchFamily="34" charset="0"/>
                <a:ea typeface="Arial" pitchFamily="34" charset="-122"/>
                <a:cs typeface="Arial" pitchFamily="34" charset="-120"/>
              </a:rPr>
              <a:t>All löpande information om vad som händer och vilka aktiviteter vi har.</a:t>
            </a:r>
            <a:endParaRPr lang="en-US" sz="1300" dirty="0"/>
          </a:p>
        </p:txBody>
      </p:sp>
      <p:sp>
        <p:nvSpPr>
          <p:cNvPr id="9" name="Text 5"/>
          <p:cNvSpPr/>
          <p:nvPr/>
        </p:nvSpPr>
        <p:spPr>
          <a:xfrm>
            <a:off x="1054100" y="3733502"/>
            <a:ext cx="2066798"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4252"/>
                </a:solidFill>
                <a:latin typeface="Arial" pitchFamily="34" charset="0"/>
                <a:ea typeface="Arial" pitchFamily="34" charset="-122"/>
                <a:cs typeface="Arial" pitchFamily="34" charset="-120"/>
              </a:rPr>
              <a:t>Är något oklart? Skriv en kommentar där.</a:t>
            </a:r>
            <a:endParaRPr lang="en-US" sz="1300" dirty="0"/>
          </a:p>
        </p:txBody>
      </p:sp>
      <p:sp>
        <p:nvSpPr>
          <p:cNvPr id="10" name="Shape 6"/>
          <p:cNvSpPr/>
          <p:nvPr/>
        </p:nvSpPr>
        <p:spPr>
          <a:xfrm>
            <a:off x="3511550" y="1936651"/>
            <a:ext cx="2476500" cy="3057723"/>
          </a:xfrm>
          <a:prstGeom prst="roundRect">
            <a:avLst>
              <a:gd name="adj" fmla="val 5897"/>
            </a:avLst>
          </a:prstGeom>
          <a:noFill/>
          <a:ln w="12700">
            <a:solidFill>
              <a:srgbClr val="E6DFEE"/>
            </a:solidFill>
            <a:prstDash val="solid"/>
          </a:ln>
        </p:spPr>
        <p:txBody>
          <a:bodyPr/>
          <a:lstStyle/>
          <a:p>
            <a:endParaRPr lang="en-US"/>
          </a:p>
        </p:txBody>
      </p:sp>
      <p:pic>
        <p:nvPicPr>
          <p:cNvPr id="11" name="Image 2" descr="Lightning"/>
          <p:cNvPicPr>
            <a:picLocks noChangeAspect="1"/>
          </p:cNvPicPr>
          <p:nvPr/>
        </p:nvPicPr>
        <p:blipFill>
          <a:blip r:embed="rId5"/>
          <a:srcRect/>
          <a:stretch/>
        </p:blipFill>
        <p:spPr>
          <a:xfrm>
            <a:off x="3746500" y="2171601"/>
            <a:ext cx="304800" cy="304800"/>
          </a:xfrm>
          <a:prstGeom prst="rect">
            <a:avLst/>
          </a:prstGeom>
        </p:spPr>
      </p:pic>
      <p:sp>
        <p:nvSpPr>
          <p:cNvPr id="12" name="Text 7"/>
          <p:cNvSpPr/>
          <p:nvPr/>
        </p:nvSpPr>
        <p:spPr>
          <a:xfrm>
            <a:off x="3746500" y="2578001"/>
            <a:ext cx="2066798"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1A24"/>
                </a:solidFill>
                <a:latin typeface="Arial" pitchFamily="34" charset="0"/>
                <a:ea typeface="Arial" pitchFamily="34" charset="-122"/>
                <a:cs typeface="Arial" pitchFamily="34" charset="-120"/>
              </a:rPr>
              <a:t>Supertext</a:t>
            </a:r>
            <a:endParaRPr lang="en-US" sz="1700" dirty="0"/>
          </a:p>
        </p:txBody>
      </p:sp>
      <p:sp>
        <p:nvSpPr>
          <p:cNvPr id="13" name="Text 8"/>
          <p:cNvSpPr/>
          <p:nvPr/>
        </p:nvSpPr>
        <p:spPr>
          <a:xfrm>
            <a:off x="3746500" y="2938661"/>
            <a:ext cx="2066798"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4252"/>
                </a:solidFill>
                <a:latin typeface="Arial" pitchFamily="34" charset="0"/>
                <a:ea typeface="Arial" pitchFamily="34" charset="-122"/>
                <a:cs typeface="Arial" pitchFamily="34" charset="-120"/>
              </a:rPr>
              <a:t>Ledarnas kanal för snabb information till vårdnadshavare.</a:t>
            </a:r>
            <a:endParaRPr lang="en-US" sz="1300" dirty="0"/>
          </a:p>
        </p:txBody>
      </p:sp>
      <p:sp>
        <p:nvSpPr>
          <p:cNvPr id="14" name="Text 9"/>
          <p:cNvSpPr/>
          <p:nvPr/>
        </p:nvSpPr>
        <p:spPr>
          <a:xfrm>
            <a:off x="3746500" y="3733502"/>
            <a:ext cx="2066798" cy="718641"/>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4A4252"/>
                </a:solidFill>
                <a:latin typeface="Arial" pitchFamily="34" charset="0"/>
                <a:ea typeface="Arial" pitchFamily="34" charset="-122"/>
                <a:cs typeface="Arial" pitchFamily="34" charset="-120"/>
              </a:rPr>
              <a:t>Inga</a:t>
            </a:r>
            <a:r>
              <a:rPr lang="en-US" sz="1300" dirty="0">
                <a:solidFill>
                  <a:srgbClr val="4A4252"/>
                </a:solidFill>
                <a:latin typeface="Arial" pitchFamily="34" charset="0"/>
                <a:ea typeface="Arial" pitchFamily="34" charset="-122"/>
                <a:cs typeface="Arial" pitchFamily="34" charset="-120"/>
              </a:rPr>
              <a:t> sjukanmälningar, frågor eller diskussioner – ta dem direkt med ledarna.</a:t>
            </a:r>
            <a:endParaRPr lang="en-US" sz="1300" dirty="0"/>
          </a:p>
        </p:txBody>
      </p:sp>
      <p:sp>
        <p:nvSpPr>
          <p:cNvPr id="15" name="Shape 10"/>
          <p:cNvSpPr/>
          <p:nvPr/>
        </p:nvSpPr>
        <p:spPr>
          <a:xfrm>
            <a:off x="6203950" y="1936651"/>
            <a:ext cx="2476500" cy="3057723"/>
          </a:xfrm>
          <a:prstGeom prst="roundRect">
            <a:avLst>
              <a:gd name="adj" fmla="val 5897"/>
            </a:avLst>
          </a:prstGeom>
          <a:noFill/>
          <a:ln w="12700">
            <a:solidFill>
              <a:srgbClr val="E6DFEE"/>
            </a:solidFill>
            <a:prstDash val="solid"/>
          </a:ln>
        </p:spPr>
        <p:txBody>
          <a:bodyPr/>
          <a:lstStyle/>
          <a:p>
            <a:endParaRPr lang="en-US"/>
          </a:p>
        </p:txBody>
      </p:sp>
      <p:pic>
        <p:nvPicPr>
          <p:cNvPr id="16" name="Image 3" descr="Warning"/>
          <p:cNvPicPr>
            <a:picLocks noChangeAspect="1"/>
          </p:cNvPicPr>
          <p:nvPr/>
        </p:nvPicPr>
        <p:blipFill>
          <a:blip r:embed="rId6"/>
          <a:srcRect/>
          <a:stretch/>
        </p:blipFill>
        <p:spPr>
          <a:xfrm>
            <a:off x="6438900" y="2171601"/>
            <a:ext cx="304800" cy="304800"/>
          </a:xfrm>
          <a:prstGeom prst="rect">
            <a:avLst/>
          </a:prstGeom>
        </p:spPr>
      </p:pic>
      <p:sp>
        <p:nvSpPr>
          <p:cNvPr id="17" name="Text 11"/>
          <p:cNvSpPr/>
          <p:nvPr/>
        </p:nvSpPr>
        <p:spPr>
          <a:xfrm>
            <a:off x="6438900" y="2578001"/>
            <a:ext cx="2066798"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1A24"/>
                </a:solidFill>
                <a:latin typeface="Arial" pitchFamily="34" charset="0"/>
                <a:ea typeface="Arial" pitchFamily="34" charset="-122"/>
                <a:cs typeface="Arial" pitchFamily="34" charset="-120"/>
              </a:rPr>
              <a:t>Sjukanmälan</a:t>
            </a:r>
            <a:endParaRPr lang="en-US" sz="1700" dirty="0"/>
          </a:p>
        </p:txBody>
      </p:sp>
      <p:sp>
        <p:nvSpPr>
          <p:cNvPr id="18" name="Text 12"/>
          <p:cNvSpPr/>
          <p:nvPr/>
        </p:nvSpPr>
        <p:spPr>
          <a:xfrm>
            <a:off x="6438900" y="2938661"/>
            <a:ext cx="2066798" cy="487561"/>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4A4252"/>
                </a:solidFill>
                <a:latin typeface="Arial" pitchFamily="34" charset="0"/>
                <a:ea typeface="Arial" pitchFamily="34" charset="-122"/>
                <a:cs typeface="Arial" pitchFamily="34" charset="-120"/>
              </a:rPr>
              <a:t>Träning:</a:t>
            </a:r>
            <a:r>
              <a:rPr lang="en-US" sz="1300" dirty="0">
                <a:solidFill>
                  <a:srgbClr val="4A4252"/>
                </a:solidFill>
                <a:latin typeface="Arial" pitchFamily="34" charset="0"/>
                <a:ea typeface="Arial" pitchFamily="34" charset="-122"/>
                <a:cs typeface="Arial" pitchFamily="34" charset="-120"/>
              </a:rPr>
              <a:t> laget.se – vid kort varsel till en ledare.</a:t>
            </a:r>
            <a:endParaRPr lang="en-US" sz="1300" dirty="0"/>
          </a:p>
        </p:txBody>
      </p:sp>
      <p:sp>
        <p:nvSpPr>
          <p:cNvPr id="19" name="Text 13"/>
          <p:cNvSpPr/>
          <p:nvPr/>
        </p:nvSpPr>
        <p:spPr>
          <a:xfrm>
            <a:off x="6438900" y="3502422"/>
            <a:ext cx="2066798" cy="487561"/>
          </a:xfrm>
          <a:prstGeom prst="rect">
            <a:avLst/>
          </a:prstGeom>
          <a:noFill/>
          <a:ln/>
        </p:spPr>
        <p:txBody>
          <a:bodyPr wrap="square" lIns="0" tIns="0" rIns="0" bIns="0" rtlCol="0" anchor="t">
            <a:normAutofit/>
          </a:bodyPr>
          <a:lstStyle/>
          <a:p>
            <a:pPr marL="0" indent="0" algn="l">
              <a:lnSpc>
                <a:spcPts val="1820"/>
              </a:lnSpc>
              <a:buNone/>
            </a:pPr>
            <a:r>
              <a:rPr lang="en-US" sz="1300" b="1" dirty="0">
                <a:solidFill>
                  <a:srgbClr val="4A4252"/>
                </a:solidFill>
                <a:latin typeface="Arial" pitchFamily="34" charset="0"/>
                <a:ea typeface="Arial" pitchFamily="34" charset="-122"/>
                <a:cs typeface="Arial" pitchFamily="34" charset="-120"/>
              </a:rPr>
              <a:t>Match:</a:t>
            </a:r>
            <a:r>
              <a:rPr lang="en-US" sz="1300" dirty="0">
                <a:solidFill>
                  <a:srgbClr val="4A4252"/>
                </a:solidFill>
                <a:latin typeface="Arial" pitchFamily="34" charset="0"/>
                <a:ea typeface="Arial" pitchFamily="34" charset="-122"/>
                <a:cs typeface="Arial" pitchFamily="34" charset="-120"/>
              </a:rPr>
              <a:t> berörd ledare, så tidigt som möjligt.</a:t>
            </a:r>
            <a:endParaRPr lang="en-US" sz="1300" dirty="0"/>
          </a:p>
        </p:txBody>
      </p:sp>
      <p:sp>
        <p:nvSpPr>
          <p:cNvPr id="20" name="Text 14"/>
          <p:cNvSpPr/>
          <p:nvPr/>
        </p:nvSpPr>
        <p:spPr>
          <a:xfrm>
            <a:off x="6438900" y="4066183"/>
            <a:ext cx="2066798"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4252"/>
                </a:solidFill>
                <a:latin typeface="Arial" pitchFamily="34" charset="0"/>
                <a:ea typeface="Arial" pitchFamily="34" charset="-122"/>
                <a:cs typeface="Arial" pitchFamily="34" charset="-120"/>
              </a:rPr>
              <a:t>Skicka inte ner sjuka barn – kan man inte träna, kom inte ner.</a:t>
            </a:r>
            <a:endParaRPr lang="en-US" sz="1300" dirty="0"/>
          </a:p>
        </p:txBody>
      </p:sp>
      <p:sp>
        <p:nvSpPr>
          <p:cNvPr id="21" name="Shape 15"/>
          <p:cNvSpPr/>
          <p:nvPr/>
        </p:nvSpPr>
        <p:spPr>
          <a:xfrm>
            <a:off x="8896350" y="1936651"/>
            <a:ext cx="2476500" cy="3057723"/>
          </a:xfrm>
          <a:prstGeom prst="roundRect">
            <a:avLst>
              <a:gd name="adj" fmla="val 5897"/>
            </a:avLst>
          </a:prstGeom>
          <a:noFill/>
          <a:ln w="12700">
            <a:solidFill>
              <a:srgbClr val="E6DFEE"/>
            </a:solidFill>
            <a:prstDash val="solid"/>
          </a:ln>
        </p:spPr>
        <p:txBody>
          <a:bodyPr/>
          <a:lstStyle/>
          <a:p>
            <a:endParaRPr lang="en-US"/>
          </a:p>
        </p:txBody>
      </p:sp>
      <p:pic>
        <p:nvPicPr>
          <p:cNvPr id="22" name="Image 4" descr="Users"/>
          <p:cNvPicPr>
            <a:picLocks noChangeAspect="1"/>
          </p:cNvPicPr>
          <p:nvPr/>
        </p:nvPicPr>
        <p:blipFill>
          <a:blip r:embed="rId7"/>
          <a:srcRect/>
          <a:stretch/>
        </p:blipFill>
        <p:spPr>
          <a:xfrm>
            <a:off x="9131300" y="2171601"/>
            <a:ext cx="304800" cy="304800"/>
          </a:xfrm>
          <a:prstGeom prst="rect">
            <a:avLst/>
          </a:prstGeom>
        </p:spPr>
      </p:pic>
      <p:sp>
        <p:nvSpPr>
          <p:cNvPr id="23" name="Text 16"/>
          <p:cNvSpPr/>
          <p:nvPr/>
        </p:nvSpPr>
        <p:spPr>
          <a:xfrm>
            <a:off x="9131300" y="2578001"/>
            <a:ext cx="2066798" cy="284460"/>
          </a:xfrm>
          <a:prstGeom prst="rect">
            <a:avLst/>
          </a:prstGeom>
          <a:noFill/>
          <a:ln/>
        </p:spPr>
        <p:txBody>
          <a:bodyPr wrap="square" lIns="0" tIns="0" rIns="0" bIns="0" rtlCol="0" anchor="t">
            <a:normAutofit/>
          </a:bodyPr>
          <a:lstStyle/>
          <a:p>
            <a:pPr marL="0" indent="0" algn="l">
              <a:lnSpc>
                <a:spcPts val="2040"/>
              </a:lnSpc>
              <a:buNone/>
            </a:pPr>
            <a:r>
              <a:rPr lang="en-US" sz="1700" b="1" dirty="0">
                <a:solidFill>
                  <a:srgbClr val="1F1A24"/>
                </a:solidFill>
                <a:latin typeface="Arial" pitchFamily="34" charset="0"/>
                <a:ea typeface="Arial" pitchFamily="34" charset="-122"/>
                <a:cs typeface="Arial" pitchFamily="34" charset="-120"/>
              </a:rPr>
              <a:t>Byte av pass</a:t>
            </a:r>
            <a:endParaRPr lang="en-US" sz="1700" dirty="0"/>
          </a:p>
        </p:txBody>
      </p:sp>
      <p:sp>
        <p:nvSpPr>
          <p:cNvPr id="24" name="Text 17"/>
          <p:cNvSpPr/>
          <p:nvPr/>
        </p:nvSpPr>
        <p:spPr>
          <a:xfrm>
            <a:off x="9131300" y="2938661"/>
            <a:ext cx="2066798" cy="71864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4252"/>
                </a:solidFill>
                <a:latin typeface="Arial" pitchFamily="34" charset="0"/>
                <a:ea typeface="Arial" pitchFamily="34" charset="-122"/>
                <a:cs typeface="Arial" pitchFamily="34" charset="-120"/>
              </a:rPr>
              <a:t>Använd kontaktboken i laget.se-appen för att nå andra vårdnadshavare.</a:t>
            </a:r>
            <a:endParaRPr lang="en-US" sz="1300" dirty="0"/>
          </a:p>
        </p:txBody>
      </p:sp>
      <p:sp>
        <p:nvSpPr>
          <p:cNvPr id="25" name="Text 18"/>
          <p:cNvSpPr/>
          <p:nvPr/>
        </p:nvSpPr>
        <p:spPr>
          <a:xfrm>
            <a:off x="9131300" y="3733502"/>
            <a:ext cx="2066798" cy="487561"/>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4A4252"/>
                </a:solidFill>
                <a:latin typeface="Arial" pitchFamily="34" charset="0"/>
                <a:ea typeface="Arial" pitchFamily="34" charset="-122"/>
                <a:cs typeface="Arial" pitchFamily="34" charset="-120"/>
              </a:rPr>
              <a:t>Meddela en ledare när bytet är klart.</a:t>
            </a:r>
            <a:endParaRPr lang="en-US" sz="1300" dirty="0"/>
          </a:p>
        </p:txBody>
      </p:sp>
      <p:sp>
        <p:nvSpPr>
          <p:cNvPr id="26" name="Text 19"/>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27" name="Text 20"/>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20</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06 · KOMMUNIKATION</a:t>
            </a:r>
            <a:endParaRPr lang="en-US" sz="1200" dirty="0"/>
          </a:p>
        </p:txBody>
      </p:sp>
      <p:sp>
        <p:nvSpPr>
          <p:cNvPr id="4" name="Text 1"/>
          <p:cNvSpPr>
            <a:spLocks noGrp="1"/>
          </p:cNvSpPr>
          <p:nvPr>
            <p:ph type="title"/>
          </p:nvPr>
        </p:nvSpPr>
        <p:spPr>
          <a:xfrm>
            <a:off x="812800" y="1127720"/>
            <a:ext cx="91567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Mobiltelefoner och sociala medier</a:t>
            </a:r>
            <a:endParaRPr lang="en-US" sz="3200" dirty="0"/>
          </a:p>
        </p:txBody>
      </p:sp>
      <p:sp>
        <p:nvSpPr>
          <p:cNvPr id="5" name="Shape 2"/>
          <p:cNvSpPr/>
          <p:nvPr/>
        </p:nvSpPr>
        <p:spPr>
          <a:xfrm>
            <a:off x="812800" y="2444948"/>
            <a:ext cx="3302000" cy="2114550"/>
          </a:xfrm>
          <a:prstGeom prst="roundRect">
            <a:avLst>
              <a:gd name="adj" fmla="val 7207"/>
            </a:avLst>
          </a:prstGeom>
          <a:solidFill>
            <a:srgbClr val="F4EFF8"/>
          </a:solidFill>
          <a:ln/>
        </p:spPr>
        <p:txBody>
          <a:bodyPr/>
          <a:lstStyle/>
          <a:p>
            <a:endParaRPr lang="en-US"/>
          </a:p>
        </p:txBody>
      </p:sp>
      <p:sp>
        <p:nvSpPr>
          <p:cNvPr id="6" name="Text 3"/>
          <p:cNvSpPr/>
          <p:nvPr/>
        </p:nvSpPr>
        <p:spPr>
          <a:xfrm>
            <a:off x="1835993" y="2800548"/>
            <a:ext cx="1255514" cy="787400"/>
          </a:xfrm>
          <a:prstGeom prst="rect">
            <a:avLst/>
          </a:prstGeom>
          <a:noFill/>
          <a:ln/>
        </p:spPr>
        <p:txBody>
          <a:bodyPr wrap="square" lIns="0" tIns="0" rIns="0" bIns="0" rtlCol="0" anchor="t">
            <a:normAutofit/>
          </a:bodyPr>
          <a:lstStyle/>
          <a:p>
            <a:pPr marL="0" indent="0" algn="ctr">
              <a:lnSpc>
                <a:spcPts val="6000"/>
              </a:lnSpc>
              <a:buNone/>
            </a:pPr>
            <a:r>
              <a:rPr lang="en-US" sz="6000" dirty="0">
                <a:solidFill>
                  <a:srgbClr val="1F1A24"/>
                </a:solidFill>
                <a:latin typeface="Arial" pitchFamily="34" charset="0"/>
                <a:ea typeface="Arial" pitchFamily="34" charset="-122"/>
                <a:cs typeface="Arial" pitchFamily="34" charset="-120"/>
              </a:rPr>
              <a:t>📵</a:t>
            </a:r>
            <a:endParaRPr lang="en-US" sz="6000" dirty="0"/>
          </a:p>
        </p:txBody>
      </p:sp>
      <p:sp>
        <p:nvSpPr>
          <p:cNvPr id="7" name="Text 4"/>
          <p:cNvSpPr/>
          <p:nvPr/>
        </p:nvSpPr>
        <p:spPr>
          <a:xfrm>
            <a:off x="1024890" y="3664148"/>
            <a:ext cx="2877820" cy="565150"/>
          </a:xfrm>
          <a:prstGeom prst="rect">
            <a:avLst/>
          </a:prstGeom>
          <a:noFill/>
          <a:ln/>
        </p:spPr>
        <p:txBody>
          <a:bodyPr wrap="square" lIns="0" tIns="0" rIns="0" bIns="0" rtlCol="0" anchor="t">
            <a:normAutofit/>
          </a:bodyPr>
          <a:lstStyle/>
          <a:p>
            <a:pPr marL="0" indent="0" algn="ctr">
              <a:lnSpc>
                <a:spcPts val="2125"/>
              </a:lnSpc>
              <a:buNone/>
            </a:pPr>
            <a:r>
              <a:rPr lang="en-US" sz="1700" b="1" dirty="0">
                <a:solidFill>
                  <a:srgbClr val="572579"/>
                </a:solidFill>
                <a:latin typeface="Arial" pitchFamily="34" charset="0"/>
                <a:ea typeface="Arial" pitchFamily="34" charset="-122"/>
                <a:cs typeface="Arial" pitchFamily="34" charset="-120"/>
              </a:rPr>
              <a:t>Från ytterdörren tills man lämnar hallen</a:t>
            </a:r>
            <a:endParaRPr lang="en-US" sz="1700" dirty="0"/>
          </a:p>
        </p:txBody>
      </p:sp>
      <p:sp>
        <p:nvSpPr>
          <p:cNvPr id="8" name="Shape 5"/>
          <p:cNvSpPr/>
          <p:nvPr/>
        </p:nvSpPr>
        <p:spPr>
          <a:xfrm>
            <a:off x="4521200" y="3008313"/>
            <a:ext cx="6858000" cy="0"/>
          </a:xfrm>
          <a:prstGeom prst="line">
            <a:avLst/>
          </a:prstGeom>
          <a:noFill/>
          <a:ln w="12700">
            <a:solidFill>
              <a:srgbClr val="ECE5F2"/>
            </a:solidFill>
            <a:prstDash val="solid"/>
          </a:ln>
        </p:spPr>
        <p:txBody>
          <a:bodyPr/>
          <a:lstStyle/>
          <a:p>
            <a:endParaRPr lang="en-US"/>
          </a:p>
        </p:txBody>
      </p:sp>
      <p:sp>
        <p:nvSpPr>
          <p:cNvPr id="9" name="Text 6"/>
          <p:cNvSpPr/>
          <p:nvPr/>
        </p:nvSpPr>
        <p:spPr>
          <a:xfrm>
            <a:off x="4521200" y="2070001"/>
            <a:ext cx="7063740"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F1A24"/>
                </a:solidFill>
                <a:latin typeface="Arial" pitchFamily="34" charset="0"/>
                <a:ea typeface="Arial" pitchFamily="34" charset="-122"/>
                <a:cs typeface="Arial" pitchFamily="34" charset="-120"/>
              </a:rPr>
              <a:t>Ingen telefon i hallen</a:t>
            </a:r>
            <a:endParaRPr lang="en-US" sz="1600" dirty="0"/>
          </a:p>
        </p:txBody>
      </p:sp>
      <p:sp>
        <p:nvSpPr>
          <p:cNvPr id="10" name="Text 7"/>
          <p:cNvSpPr/>
          <p:nvPr/>
        </p:nvSpPr>
        <p:spPr>
          <a:xfrm>
            <a:off x="4521200" y="2364581"/>
            <a:ext cx="7063740"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4252"/>
                </a:solidFill>
                <a:latin typeface="Arial" pitchFamily="34" charset="0"/>
                <a:ea typeface="Arial" pitchFamily="34" charset="-122"/>
                <a:cs typeface="Arial" pitchFamily="34" charset="-120"/>
              </a:rPr>
              <a:t>Vid behov går det alltid att låna en ledares telefon – och en ledare är alltid sist ut från hallen.</a:t>
            </a:r>
            <a:endParaRPr lang="en-US" sz="1400" dirty="0"/>
          </a:p>
        </p:txBody>
      </p:sp>
      <p:sp>
        <p:nvSpPr>
          <p:cNvPr id="11" name="Shape 8"/>
          <p:cNvSpPr/>
          <p:nvPr/>
        </p:nvSpPr>
        <p:spPr>
          <a:xfrm>
            <a:off x="4521200" y="3920034"/>
            <a:ext cx="6858000" cy="0"/>
          </a:xfrm>
          <a:prstGeom prst="line">
            <a:avLst/>
          </a:prstGeom>
          <a:noFill/>
          <a:ln w="12700">
            <a:solidFill>
              <a:srgbClr val="ECE5F2"/>
            </a:solidFill>
            <a:prstDash val="solid"/>
          </a:ln>
        </p:spPr>
        <p:txBody>
          <a:bodyPr/>
          <a:lstStyle/>
          <a:p>
            <a:endParaRPr lang="en-US"/>
          </a:p>
        </p:txBody>
      </p:sp>
      <p:sp>
        <p:nvSpPr>
          <p:cNvPr id="12" name="Text 9"/>
          <p:cNvSpPr/>
          <p:nvPr/>
        </p:nvSpPr>
        <p:spPr>
          <a:xfrm>
            <a:off x="4521200" y="3230563"/>
            <a:ext cx="7063740"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F1A24"/>
                </a:solidFill>
                <a:latin typeface="Arial" pitchFamily="34" charset="0"/>
                <a:ea typeface="Arial" pitchFamily="34" charset="-122"/>
                <a:cs typeface="Arial" pitchFamily="34" charset="-120"/>
              </a:rPr>
              <a:t>Värdesaker</a:t>
            </a:r>
            <a:endParaRPr lang="en-US" sz="1600" dirty="0"/>
          </a:p>
        </p:txBody>
      </p:sp>
      <p:sp>
        <p:nvSpPr>
          <p:cNvPr id="13" name="Text 10"/>
          <p:cNvSpPr/>
          <p:nvPr/>
        </p:nvSpPr>
        <p:spPr>
          <a:xfrm>
            <a:off x="4521200" y="3525143"/>
            <a:ext cx="7063740"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4252"/>
                </a:solidFill>
                <a:latin typeface="Arial" pitchFamily="34" charset="0"/>
                <a:ea typeface="Arial" pitchFamily="34" charset="-122"/>
                <a:cs typeface="Arial" pitchFamily="34" charset="-120"/>
              </a:rPr>
              <a:t>Vi ansvarar inte för värdesaker.</a:t>
            </a:r>
            <a:endParaRPr lang="en-US" sz="1400" dirty="0"/>
          </a:p>
        </p:txBody>
      </p:sp>
      <p:sp>
        <p:nvSpPr>
          <p:cNvPr id="14" name="Text 11"/>
          <p:cNvSpPr/>
          <p:nvPr/>
        </p:nvSpPr>
        <p:spPr>
          <a:xfrm>
            <a:off x="4521200" y="4142284"/>
            <a:ext cx="7063740"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F1A24"/>
                </a:solidFill>
                <a:latin typeface="Arial" pitchFamily="34" charset="0"/>
                <a:ea typeface="Arial" pitchFamily="34" charset="-122"/>
                <a:cs typeface="Arial" pitchFamily="34" charset="-120"/>
              </a:rPr>
              <a:t>Grupper i sociala medier</a:t>
            </a:r>
            <a:endParaRPr lang="en-US" sz="1600" dirty="0"/>
          </a:p>
        </p:txBody>
      </p:sp>
      <p:sp>
        <p:nvSpPr>
          <p:cNvPr id="15" name="Text 12"/>
          <p:cNvSpPr/>
          <p:nvPr/>
        </p:nvSpPr>
        <p:spPr>
          <a:xfrm>
            <a:off x="4521200" y="4436864"/>
            <a:ext cx="7063740" cy="52308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4252"/>
                </a:solidFill>
                <a:latin typeface="Arial" pitchFamily="34" charset="0"/>
                <a:ea typeface="Arial" pitchFamily="34" charset="-122"/>
                <a:cs typeface="Arial" pitchFamily="34" charset="-120"/>
              </a:rPr>
              <a:t>Vi ansvarar inte för grupper som skapas där. Är ert barn med i en grupp – ta ansvar och läs vad de skriver.</a:t>
            </a:r>
            <a:endParaRPr lang="en-US" sz="1400" dirty="0"/>
          </a:p>
        </p:txBody>
      </p:sp>
      <p:sp>
        <p:nvSpPr>
          <p:cNvPr id="16" name="Text 13"/>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17" name="Text 14"/>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21</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2047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07 · ÖVRIGT</a:t>
            </a:r>
            <a:endParaRPr lang="en-US" sz="1200" dirty="0"/>
          </a:p>
        </p:txBody>
      </p:sp>
      <p:sp>
        <p:nvSpPr>
          <p:cNvPr id="4" name="Text 1"/>
          <p:cNvSpPr>
            <a:spLocks noGrp="1"/>
          </p:cNvSpPr>
          <p:nvPr>
            <p:ph type="title"/>
          </p:nvPr>
        </p:nvSpPr>
        <p:spPr>
          <a:xfrm>
            <a:off x="812800" y="2514600"/>
            <a:ext cx="9156700" cy="718741"/>
          </a:xfrm>
          <a:prstGeom prst="rect">
            <a:avLst/>
          </a:prstGeom>
          <a:noFill/>
          <a:ln/>
        </p:spPr>
        <p:txBody>
          <a:bodyPr wrap="square" lIns="0" tIns="0" rIns="0" bIns="0" rtlCol="0" anchor="t">
            <a:normAutofit/>
          </a:bodyPr>
          <a:lstStyle/>
          <a:p>
            <a:pPr marL="0" indent="0" algn="l">
              <a:lnSpc>
                <a:spcPts val="5460"/>
              </a:lnSpc>
              <a:buNone/>
            </a:pPr>
            <a:r>
              <a:rPr lang="en-US" sz="5200" b="1" i="0" kern="0" spc="-100" dirty="0">
                <a:solidFill>
                  <a:srgbClr val="1F1A24"/>
                </a:solidFill>
                <a:latin typeface="Arial" pitchFamily="34" charset="0"/>
                <a:ea typeface="Arial" pitchFamily="34" charset="-122"/>
                <a:cs typeface="Arial" pitchFamily="34" charset="-120"/>
              </a:rPr>
              <a:t>Skara HF-kläder 👕</a:t>
            </a:r>
            <a:endParaRPr lang="en-US" sz="5200" dirty="0"/>
          </a:p>
        </p:txBody>
      </p:sp>
      <p:sp>
        <p:nvSpPr>
          <p:cNvPr id="5" name="Text 2"/>
          <p:cNvSpPr/>
          <p:nvPr/>
        </p:nvSpPr>
        <p:spPr>
          <a:xfrm>
            <a:off x="812800" y="3461941"/>
            <a:ext cx="7848600" cy="345380"/>
          </a:xfrm>
          <a:prstGeom prst="rect">
            <a:avLst/>
          </a:prstGeom>
          <a:noFill/>
          <a:ln/>
        </p:spPr>
        <p:txBody>
          <a:bodyPr wrap="square" lIns="0" tIns="0" rIns="0" bIns="0" rtlCol="0" anchor="t">
            <a:normAutofit/>
          </a:bodyPr>
          <a:lstStyle/>
          <a:p>
            <a:pPr marL="0" indent="0" algn="l">
              <a:lnSpc>
                <a:spcPts val="2520"/>
              </a:lnSpc>
              <a:buNone/>
            </a:pPr>
            <a:r>
              <a:rPr lang="en-US" sz="1800" dirty="0">
                <a:solidFill>
                  <a:srgbClr val="4A4252"/>
                </a:solidFill>
                <a:latin typeface="Arial" pitchFamily="34" charset="0"/>
                <a:ea typeface="Arial" pitchFamily="34" charset="-122"/>
                <a:cs typeface="Arial" pitchFamily="34" charset="-120"/>
              </a:rPr>
              <a:t>Klubbkläderna beställs i Enendas klubbshop.</a:t>
            </a:r>
            <a:endParaRPr lang="en-US" sz="1800" dirty="0"/>
          </a:p>
        </p:txBody>
      </p:sp>
      <p:sp>
        <p:nvSpPr>
          <p:cNvPr id="6" name="Shape 3"/>
          <p:cNvSpPr/>
          <p:nvPr/>
        </p:nvSpPr>
        <p:spPr>
          <a:xfrm>
            <a:off x="812800" y="4035921"/>
            <a:ext cx="3059410" cy="571500"/>
          </a:xfrm>
          <a:prstGeom prst="roundRect">
            <a:avLst>
              <a:gd name="adj" fmla="val 50000"/>
            </a:avLst>
          </a:prstGeom>
          <a:solidFill>
            <a:srgbClr val="572579"/>
          </a:solidFill>
          <a:ln/>
        </p:spPr>
        <p:txBody>
          <a:bodyPr/>
          <a:lstStyle/>
          <a:p>
            <a:endParaRPr lang="en-US"/>
          </a:p>
        </p:txBody>
      </p:sp>
      <p:pic>
        <p:nvPicPr>
          <p:cNvPr id="7" name="Image 1" descr="Link"/>
          <p:cNvPicPr>
            <a:picLocks noChangeAspect="1"/>
          </p:cNvPicPr>
          <p:nvPr/>
        </p:nvPicPr>
        <p:blipFill>
          <a:blip r:embed="rId4"/>
          <a:srcRect/>
          <a:stretch/>
        </p:blipFill>
        <p:spPr>
          <a:xfrm>
            <a:off x="1066800" y="4194671"/>
            <a:ext cx="254000" cy="254000"/>
          </a:xfrm>
          <a:prstGeom prst="rect">
            <a:avLst/>
          </a:prstGeom>
        </p:spPr>
      </p:pic>
      <p:sp>
        <p:nvSpPr>
          <p:cNvPr id="8" name="Text 4"/>
          <p:cNvSpPr/>
          <p:nvPr/>
        </p:nvSpPr>
        <p:spPr>
          <a:xfrm>
            <a:off x="1447800" y="4188321"/>
            <a:ext cx="2424410" cy="292100"/>
          </a:xfrm>
          <a:prstGeom prst="rect">
            <a:avLst/>
          </a:prstGeom>
          <a:noFill/>
          <a:ln/>
        </p:spPr>
        <p:txBody>
          <a:bodyPr wrap="square" lIns="0" tIns="0" rIns="0" bIns="0" rtlCol="0" anchor="t">
            <a:normAutofit/>
          </a:bodyPr>
          <a:lstStyle/>
          <a:p>
            <a:pPr marL="0" indent="0" algn="l">
              <a:lnSpc>
                <a:spcPts val="2100"/>
              </a:lnSpc>
              <a:buNone/>
            </a:pPr>
            <a:r>
              <a:rPr lang="en-US" sz="1500" b="1" u="sng" dirty="0">
                <a:solidFill>
                  <a:srgbClr val="FFFFFF"/>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enenda.se/club/skara-hf</a:t>
            </a:r>
            <a:endParaRPr lang="en-US" sz="1500" dirty="0"/>
          </a:p>
        </p:txBody>
      </p:sp>
      <p:sp>
        <p:nvSpPr>
          <p:cNvPr id="9" name="Text 5"/>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10" name="Text 6"/>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22</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812800"/>
            <a:ext cx="91567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07 · ÖVRIGT</a:t>
            </a:r>
            <a:endParaRPr lang="en-US" sz="1200" dirty="0"/>
          </a:p>
        </p:txBody>
      </p:sp>
      <p:sp>
        <p:nvSpPr>
          <p:cNvPr id="4" name="Text 1"/>
          <p:cNvSpPr>
            <a:spLocks noGrp="1"/>
          </p:cNvSpPr>
          <p:nvPr>
            <p:ph type="title"/>
          </p:nvPr>
        </p:nvSpPr>
        <p:spPr>
          <a:xfrm>
            <a:off x="812800" y="1127720"/>
            <a:ext cx="9156700" cy="472380"/>
          </a:xfrm>
          <a:prstGeom prst="rect">
            <a:avLst/>
          </a:prstGeom>
          <a:noFill/>
          <a:ln/>
        </p:spPr>
        <p:txBody>
          <a:bodyPr wrap="square" lIns="0" tIns="0" rIns="0" bIns="0" rtlCol="0" anchor="t">
            <a:normAutofit/>
          </a:bodyPr>
          <a:lstStyle/>
          <a:p>
            <a:pPr marL="0" indent="0" algn="l">
              <a:lnSpc>
                <a:spcPts val="3520"/>
              </a:lnSpc>
              <a:buNone/>
            </a:pPr>
            <a:r>
              <a:rPr lang="en-US" sz="3200" b="1" i="0" dirty="0">
                <a:solidFill>
                  <a:srgbClr val="1F1A24"/>
                </a:solidFill>
                <a:latin typeface="Arial" pitchFamily="34" charset="0"/>
                <a:ea typeface="Arial" pitchFamily="34" charset="-122"/>
                <a:cs typeface="Arial" pitchFamily="34" charset="-120"/>
              </a:rPr>
              <a:t>Har du en idé eller vill bidra? 💡</a:t>
            </a:r>
            <a:endParaRPr lang="en-US" sz="3200" dirty="0"/>
          </a:p>
        </p:txBody>
      </p:sp>
      <p:sp>
        <p:nvSpPr>
          <p:cNvPr id="5" name="Text 2"/>
          <p:cNvSpPr/>
          <p:nvPr/>
        </p:nvSpPr>
        <p:spPr>
          <a:xfrm>
            <a:off x="812800" y="1930301"/>
            <a:ext cx="7063740" cy="651470"/>
          </a:xfrm>
          <a:prstGeom prst="rect">
            <a:avLst/>
          </a:prstGeom>
          <a:noFill/>
          <a:ln/>
        </p:spPr>
        <p:txBody>
          <a:bodyPr wrap="square" lIns="0" tIns="0" rIns="0" bIns="0" rtlCol="0" anchor="t">
            <a:normAutofit/>
          </a:bodyPr>
          <a:lstStyle/>
          <a:p>
            <a:pPr marL="0" indent="0" algn="l">
              <a:lnSpc>
                <a:spcPts val="2465"/>
              </a:lnSpc>
              <a:buNone/>
            </a:pPr>
            <a:r>
              <a:rPr lang="en-US" sz="1700" dirty="0">
                <a:solidFill>
                  <a:srgbClr val="1F1A24"/>
                </a:solidFill>
                <a:latin typeface="Arial" pitchFamily="34" charset="0"/>
                <a:ea typeface="Arial" pitchFamily="34" charset="-122"/>
                <a:cs typeface="Arial" pitchFamily="34" charset="-120"/>
              </a:rPr>
              <a:t>Vi välkomnar all hjälp och alla initiativ – </a:t>
            </a:r>
            <a:r>
              <a:rPr lang="en-US" sz="1700" b="1" dirty="0">
                <a:solidFill>
                  <a:srgbClr val="1F1A24"/>
                </a:solidFill>
                <a:latin typeface="Arial" pitchFamily="34" charset="0"/>
                <a:ea typeface="Arial" pitchFamily="34" charset="-122"/>
                <a:cs typeface="Arial" pitchFamily="34" charset="-120"/>
              </a:rPr>
              <a:t>stort som smått!</a:t>
            </a:r>
            <a:r>
              <a:rPr lang="en-US" sz="1700" dirty="0">
                <a:solidFill>
                  <a:srgbClr val="1F1A24"/>
                </a:solidFill>
                <a:latin typeface="Arial" pitchFamily="34" charset="0"/>
                <a:ea typeface="Arial" pitchFamily="34" charset="-122"/>
                <a:cs typeface="Arial" pitchFamily="34" charset="-120"/>
              </a:rPr>
              <a:t> Har du något du vill engagera dig i som vi inte redan tänkt på? Hör av dig.</a:t>
            </a:r>
            <a:endParaRPr lang="en-US" sz="1700" dirty="0"/>
          </a:p>
        </p:txBody>
      </p:sp>
      <p:sp>
        <p:nvSpPr>
          <p:cNvPr id="6" name="Shape 3"/>
          <p:cNvSpPr/>
          <p:nvPr/>
        </p:nvSpPr>
        <p:spPr>
          <a:xfrm>
            <a:off x="812800" y="3248521"/>
            <a:ext cx="6858000" cy="0"/>
          </a:xfrm>
          <a:prstGeom prst="line">
            <a:avLst/>
          </a:prstGeom>
          <a:noFill/>
          <a:ln w="12700">
            <a:solidFill>
              <a:srgbClr val="ECE5F2"/>
            </a:solidFill>
            <a:prstDash val="solid"/>
          </a:ln>
        </p:spPr>
        <p:txBody>
          <a:bodyPr/>
          <a:lstStyle/>
          <a:p>
            <a:endParaRPr lang="en-US"/>
          </a:p>
        </p:txBody>
      </p:sp>
      <p:pic>
        <p:nvPicPr>
          <p:cNvPr id="7" name="Image 1" descr="Star"/>
          <p:cNvPicPr>
            <a:picLocks noChangeAspect="1"/>
          </p:cNvPicPr>
          <p:nvPr/>
        </p:nvPicPr>
        <p:blipFill>
          <a:blip r:embed="rId4"/>
          <a:srcRect/>
          <a:stretch/>
        </p:blipFill>
        <p:spPr>
          <a:xfrm>
            <a:off x="812800" y="2848471"/>
            <a:ext cx="279400" cy="279400"/>
          </a:xfrm>
          <a:prstGeom prst="rect">
            <a:avLst/>
          </a:prstGeom>
        </p:spPr>
      </p:pic>
      <p:sp>
        <p:nvSpPr>
          <p:cNvPr id="8" name="Text 4"/>
          <p:cNvSpPr/>
          <p:nvPr/>
        </p:nvSpPr>
        <p:spPr>
          <a:xfrm>
            <a:off x="1244600" y="2854821"/>
            <a:ext cx="2591991"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Extra försäljning i kiosken</a:t>
            </a:r>
            <a:endParaRPr lang="en-US" sz="1500" dirty="0"/>
          </a:p>
        </p:txBody>
      </p:sp>
      <p:pic>
        <p:nvPicPr>
          <p:cNvPr id="9" name="Image 2" descr="Star"/>
          <p:cNvPicPr>
            <a:picLocks noChangeAspect="1"/>
          </p:cNvPicPr>
          <p:nvPr/>
        </p:nvPicPr>
        <p:blipFill>
          <a:blip r:embed="rId4"/>
          <a:srcRect/>
          <a:stretch/>
        </p:blipFill>
        <p:spPr>
          <a:xfrm>
            <a:off x="812800" y="3546971"/>
            <a:ext cx="279400" cy="279400"/>
          </a:xfrm>
          <a:prstGeom prst="rect">
            <a:avLst/>
          </a:prstGeom>
        </p:spPr>
      </p:pic>
      <p:sp>
        <p:nvSpPr>
          <p:cNvPr id="10" name="Text 5"/>
          <p:cNvSpPr/>
          <p:nvPr/>
        </p:nvSpPr>
        <p:spPr>
          <a:xfrm>
            <a:off x="1244600" y="3553321"/>
            <a:ext cx="4421981"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F1A24"/>
                </a:solidFill>
                <a:latin typeface="Arial" pitchFamily="34" charset="0"/>
                <a:ea typeface="Arial" pitchFamily="34" charset="-122"/>
                <a:cs typeface="Arial" pitchFamily="34" charset="-120"/>
              </a:rPr>
              <a:t>Extra pengar till lagkassan, t.ex. inventering</a:t>
            </a:r>
            <a:endParaRPr lang="en-US" sz="1500" dirty="0"/>
          </a:p>
        </p:txBody>
      </p:sp>
      <p:sp>
        <p:nvSpPr>
          <p:cNvPr id="11" name="Shape 6"/>
          <p:cNvSpPr/>
          <p:nvPr/>
        </p:nvSpPr>
        <p:spPr>
          <a:xfrm>
            <a:off x="8077200" y="1930301"/>
            <a:ext cx="3302000" cy="2010370"/>
          </a:xfrm>
          <a:prstGeom prst="roundRect">
            <a:avLst>
              <a:gd name="adj" fmla="val 7581"/>
            </a:avLst>
          </a:prstGeom>
          <a:solidFill>
            <a:srgbClr val="572579"/>
          </a:solidFill>
          <a:ln/>
        </p:spPr>
        <p:txBody>
          <a:bodyPr/>
          <a:lstStyle/>
          <a:p>
            <a:endParaRPr lang="en-US"/>
          </a:p>
        </p:txBody>
      </p:sp>
      <p:sp>
        <p:nvSpPr>
          <p:cNvPr id="12" name="Text 7"/>
          <p:cNvSpPr/>
          <p:nvPr/>
        </p:nvSpPr>
        <p:spPr>
          <a:xfrm>
            <a:off x="8382000" y="2416076"/>
            <a:ext cx="2773172" cy="69592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FFFFFF"/>
                </a:solidFill>
                <a:latin typeface="Arial" pitchFamily="34" charset="0"/>
                <a:ea typeface="Arial" pitchFamily="34" charset="-122"/>
                <a:cs typeface="Arial" pitchFamily="34" charset="-120"/>
              </a:rPr>
              <a:t>Tillsammans gör vi laget starkare</a:t>
            </a:r>
            <a:endParaRPr lang="en-US" sz="2200" dirty="0"/>
          </a:p>
        </p:txBody>
      </p:sp>
      <p:sp>
        <p:nvSpPr>
          <p:cNvPr id="13" name="Text 8"/>
          <p:cNvSpPr/>
          <p:nvPr/>
        </p:nvSpPr>
        <p:spPr>
          <a:xfrm>
            <a:off x="8382000" y="3188196"/>
            <a:ext cx="2773172" cy="2921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EFE7F5"/>
                </a:solidFill>
                <a:latin typeface="Arial" pitchFamily="34" charset="0"/>
                <a:ea typeface="Arial" pitchFamily="34" charset="-122"/>
                <a:cs typeface="Arial" pitchFamily="34" charset="-120"/>
              </a:rPr>
              <a:t>– både på och utanför planen!</a:t>
            </a:r>
            <a:endParaRPr lang="en-US" sz="1500" dirty="0"/>
          </a:p>
        </p:txBody>
      </p:sp>
      <p:sp>
        <p:nvSpPr>
          <p:cNvPr id="14" name="Text 9"/>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15" name="Text 10"/>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23</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pic>
        <p:nvPicPr>
          <p:cNvPr id="2" name="Image 0" descr="Skara HF logga"/>
          <p:cNvPicPr>
            <a:picLocks noChangeAspect="1"/>
          </p:cNvPicPr>
          <p:nvPr/>
        </p:nvPicPr>
        <p:blipFill>
          <a:blip r:embed="rId3"/>
          <a:srcRect l="-105" r="-105"/>
          <a:stretch/>
        </p:blipFill>
        <p:spPr>
          <a:xfrm>
            <a:off x="10871200" y="711200"/>
            <a:ext cx="508000" cy="603250"/>
          </a:xfrm>
          <a:prstGeom prst="rect">
            <a:avLst/>
          </a:prstGeom>
        </p:spPr>
      </p:pic>
      <p:sp>
        <p:nvSpPr>
          <p:cNvPr id="3" name="Text 0"/>
          <p:cNvSpPr/>
          <p:nvPr/>
        </p:nvSpPr>
        <p:spPr>
          <a:xfrm>
            <a:off x="812800" y="1942009"/>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07 · ÖVRIGT</a:t>
            </a:r>
            <a:endParaRPr lang="en-US" sz="1200" dirty="0"/>
          </a:p>
        </p:txBody>
      </p:sp>
      <p:sp>
        <p:nvSpPr>
          <p:cNvPr id="4" name="Text 1"/>
          <p:cNvSpPr>
            <a:spLocks noGrp="1"/>
          </p:cNvSpPr>
          <p:nvPr>
            <p:ph type="title"/>
          </p:nvPr>
        </p:nvSpPr>
        <p:spPr>
          <a:xfrm>
            <a:off x="812800" y="2409329"/>
            <a:ext cx="9156700" cy="1412081"/>
          </a:xfrm>
          <a:prstGeom prst="rect">
            <a:avLst/>
          </a:prstGeom>
          <a:noFill/>
          <a:ln/>
        </p:spPr>
        <p:txBody>
          <a:bodyPr wrap="square" lIns="0" tIns="0" rIns="0" bIns="0" rtlCol="0" anchor="t">
            <a:normAutofit/>
          </a:bodyPr>
          <a:lstStyle/>
          <a:p>
            <a:pPr marL="0" indent="0" algn="l">
              <a:lnSpc>
                <a:spcPts val="5460"/>
              </a:lnSpc>
              <a:buNone/>
            </a:pPr>
            <a:r>
              <a:rPr lang="en-US" sz="5200" b="1" i="0" kern="0" spc="-100" dirty="0">
                <a:solidFill>
                  <a:srgbClr val="1F1A24"/>
                </a:solidFill>
                <a:latin typeface="Arial" pitchFamily="34" charset="0"/>
                <a:ea typeface="Arial" pitchFamily="34" charset="-122"/>
                <a:cs typeface="Arial" pitchFamily="34" charset="-120"/>
              </a:rPr>
              <a:t>…eller är det något som </a:t>
            </a:r>
            <a:r>
              <a:rPr lang="en-US" sz="5200" b="1" i="0" kern="0" spc="-100" dirty="0">
                <a:solidFill>
                  <a:srgbClr val="572579"/>
                </a:solidFill>
                <a:latin typeface="Arial" pitchFamily="34" charset="0"/>
                <a:ea typeface="Arial" pitchFamily="34" charset="-122"/>
                <a:cs typeface="Arial" pitchFamily="34" charset="-120"/>
              </a:rPr>
              <a:t>skaver?</a:t>
            </a:r>
            <a:endParaRPr lang="en-US" sz="5200" dirty="0"/>
          </a:p>
        </p:txBody>
      </p:sp>
      <p:sp>
        <p:nvSpPr>
          <p:cNvPr id="5" name="Text 2"/>
          <p:cNvSpPr/>
          <p:nvPr/>
        </p:nvSpPr>
        <p:spPr>
          <a:xfrm>
            <a:off x="812800" y="4050010"/>
            <a:ext cx="8502650" cy="688181"/>
          </a:xfrm>
          <a:prstGeom prst="rect">
            <a:avLst/>
          </a:prstGeom>
          <a:noFill/>
          <a:ln/>
        </p:spPr>
        <p:txBody>
          <a:bodyPr wrap="square" lIns="0" tIns="0" rIns="0" bIns="0" rtlCol="0" anchor="t">
            <a:normAutofit/>
          </a:bodyPr>
          <a:lstStyle/>
          <a:p>
            <a:pPr marL="0" indent="0" algn="l">
              <a:lnSpc>
                <a:spcPts val="2610"/>
              </a:lnSpc>
              <a:buNone/>
            </a:pPr>
            <a:r>
              <a:rPr lang="en-US" sz="1800" dirty="0">
                <a:solidFill>
                  <a:srgbClr val="4A4252"/>
                </a:solidFill>
                <a:latin typeface="Arial" pitchFamily="34" charset="0"/>
                <a:ea typeface="Arial" pitchFamily="34" charset="-122"/>
                <a:cs typeface="Arial" pitchFamily="34" charset="-120"/>
              </a:rPr>
              <a:t>Lyft frågor och funderingar – stort som smått – till oss ledare. Vi är här för våra döttrar och vill att det ska bli så bra som möjligt för dem! 💜</a:t>
            </a:r>
            <a:endParaRPr lang="en-US" sz="1800" dirty="0"/>
          </a:p>
        </p:txBody>
      </p:sp>
      <p:sp>
        <p:nvSpPr>
          <p:cNvPr id="6" name="Text 3"/>
          <p:cNvSpPr/>
          <p:nvPr/>
        </p:nvSpPr>
        <p:spPr>
          <a:xfrm>
            <a:off x="812800" y="6238280"/>
            <a:ext cx="7848600"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A8194"/>
                </a:solidFill>
                <a:latin typeface="Arial" pitchFamily="34" charset="0"/>
                <a:ea typeface="Arial" pitchFamily="34" charset="-122"/>
                <a:cs typeface="Arial" pitchFamily="34" charset="-120"/>
              </a:rPr>
              <a:t>Skara HF · F10 · Föräldramöte 2026/2027</a:t>
            </a:r>
            <a:endParaRPr lang="en-US" sz="1200" dirty="0"/>
          </a:p>
        </p:txBody>
      </p:sp>
      <p:sp>
        <p:nvSpPr>
          <p:cNvPr id="7" name="Text 4"/>
          <p:cNvSpPr/>
          <p:nvPr/>
        </p:nvSpPr>
        <p:spPr>
          <a:xfrm>
            <a:off x="10566400" y="6238280"/>
            <a:ext cx="812800" cy="238720"/>
          </a:xfrm>
          <a:prstGeom prst="rect">
            <a:avLst/>
          </a:prstGeom>
          <a:noFill/>
          <a:ln/>
        </p:spPr>
        <p:txBody>
          <a:bodyPr wrap="square" lIns="0" tIns="0" rIns="0" bIns="0" rtlCol="0" anchor="t">
            <a:normAutofit/>
          </a:bodyPr>
          <a:lstStyle/>
          <a:p>
            <a:pPr marL="0" indent="0" algn="r">
              <a:lnSpc>
                <a:spcPts val="1680"/>
              </a:lnSpc>
              <a:buNone/>
            </a:pPr>
            <a:r>
              <a:rPr lang="en-US" sz="1200" dirty="0">
                <a:solidFill>
                  <a:srgbClr val="8A8194"/>
                </a:solidFill>
                <a:latin typeface="Arial" pitchFamily="34" charset="0"/>
                <a:ea typeface="Arial" pitchFamily="34" charset="-122"/>
                <a:cs typeface="Arial" pitchFamily="34" charset="-120"/>
              </a:rPr>
              <a:t>24</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812800" y="2446040"/>
            <a:ext cx="6540500" cy="238720"/>
          </a:xfrm>
          <a:prstGeom prst="rect">
            <a:avLst/>
          </a:prstGeom>
          <a:noFill/>
          <a:ln/>
        </p:spPr>
        <p:txBody>
          <a:bodyPr wrap="square" lIns="0" tIns="0" rIns="0" bIns="0" rtlCol="0" anchor="t">
            <a:normAutofit/>
          </a:bodyPr>
          <a:lstStyle/>
          <a:p>
            <a:pPr marL="0" indent="0" algn="l">
              <a:lnSpc>
                <a:spcPts val="1680"/>
              </a:lnSpc>
              <a:buNone/>
            </a:pPr>
            <a:r>
              <a:rPr lang="en-US" sz="1200" b="1" kern="0" spc="150" dirty="0">
                <a:solidFill>
                  <a:srgbClr val="572579"/>
                </a:solidFill>
                <a:latin typeface="Arial" pitchFamily="34" charset="0"/>
                <a:ea typeface="Arial" pitchFamily="34" charset="-122"/>
                <a:cs typeface="Arial" pitchFamily="34" charset="-120"/>
              </a:rPr>
              <a:t>TACK FÖR I KVÄLL!</a:t>
            </a:r>
            <a:endParaRPr lang="en-US" sz="1200" dirty="0"/>
          </a:p>
        </p:txBody>
      </p:sp>
      <p:sp>
        <p:nvSpPr>
          <p:cNvPr id="3" name="Text 1"/>
          <p:cNvSpPr>
            <a:spLocks noGrp="1"/>
          </p:cNvSpPr>
          <p:nvPr>
            <p:ph type="title"/>
          </p:nvPr>
        </p:nvSpPr>
        <p:spPr>
          <a:xfrm>
            <a:off x="812800" y="2862560"/>
            <a:ext cx="6540500" cy="1041400"/>
          </a:xfrm>
          <a:prstGeom prst="rect">
            <a:avLst/>
          </a:prstGeom>
          <a:noFill/>
          <a:ln/>
        </p:spPr>
        <p:txBody>
          <a:bodyPr wrap="square" lIns="0" tIns="0" rIns="0" bIns="0" rtlCol="0" anchor="t">
            <a:normAutofit/>
          </a:bodyPr>
          <a:lstStyle/>
          <a:p>
            <a:pPr marL="0" indent="0" algn="l">
              <a:lnSpc>
                <a:spcPts val="8000"/>
              </a:lnSpc>
              <a:buNone/>
            </a:pPr>
            <a:r>
              <a:rPr lang="en-US" sz="8000" b="1" i="0" kern="0" spc="-200" dirty="0">
                <a:solidFill>
                  <a:srgbClr val="1F1A24"/>
                </a:solidFill>
                <a:latin typeface="Arial" pitchFamily="34" charset="0"/>
                <a:ea typeface="Arial" pitchFamily="34" charset="-122"/>
                <a:cs typeface="Arial" pitchFamily="34" charset="-120"/>
              </a:rPr>
              <a:t>Frågor?</a:t>
            </a:r>
            <a:endParaRPr lang="en-US" sz="8000" dirty="0"/>
          </a:p>
        </p:txBody>
      </p:sp>
      <p:sp>
        <p:nvSpPr>
          <p:cNvPr id="4" name="Text 2"/>
          <p:cNvSpPr/>
          <p:nvPr/>
        </p:nvSpPr>
        <p:spPr>
          <a:xfrm>
            <a:off x="812800" y="4081760"/>
            <a:ext cx="6540500" cy="355600"/>
          </a:xfrm>
          <a:prstGeom prst="rect">
            <a:avLst/>
          </a:prstGeom>
          <a:noFill/>
          <a:ln/>
        </p:spPr>
        <p:txBody>
          <a:bodyPr wrap="square" lIns="0" tIns="0" rIns="0" bIns="0" rtlCol="0" anchor="t">
            <a:normAutofit/>
          </a:bodyPr>
          <a:lstStyle/>
          <a:p>
            <a:pPr marL="0" indent="0" algn="l">
              <a:lnSpc>
                <a:spcPts val="2600"/>
              </a:lnSpc>
              <a:buNone/>
            </a:pPr>
            <a:r>
              <a:rPr lang="en-US" sz="2000" dirty="0">
                <a:solidFill>
                  <a:srgbClr val="572579"/>
                </a:solidFill>
                <a:latin typeface="Arial" pitchFamily="34" charset="0"/>
                <a:ea typeface="Arial" pitchFamily="34" charset="-122"/>
                <a:cs typeface="Arial" pitchFamily="34" charset="-120"/>
              </a:rPr>
              <a:t>Heja Skara HF F10! 💜</a:t>
            </a:r>
            <a:endParaRPr lang="en-US" sz="2000" dirty="0"/>
          </a:p>
        </p:txBody>
      </p:sp>
      <p:sp>
        <p:nvSpPr>
          <p:cNvPr id="5" name="Text 3"/>
          <p:cNvSpPr/>
          <p:nvPr/>
        </p:nvSpPr>
        <p:spPr>
          <a:xfrm>
            <a:off x="8077200" y="1460500"/>
            <a:ext cx="3302000" cy="3937000"/>
          </a:xfrm>
          <a:custGeom>
            <a:avLst/>
            <a:gdLst/>
            <a:ahLst/>
            <a:cxnLst/>
            <a:rect l="l" t="t" r="r" b="b"/>
            <a:pathLst>
              <a:path w="3302000" h="3937000">
                <a:moveTo>
                  <a:pt x="1625600" y="0"/>
                </a:moveTo>
                <a:lnTo>
                  <a:pt x="1676400" y="0"/>
                </a:lnTo>
                <a:arcTo wR="1625600" hR="1625600" stAng="16200000" swAng="5400000"/>
                <a:lnTo>
                  <a:pt x="3302000" y="3632200"/>
                </a:lnTo>
                <a:arcTo wR="304800" hR="304800" stAng="0" swAng="5400000"/>
                <a:lnTo>
                  <a:pt x="304800" y="3937000"/>
                </a:lnTo>
                <a:arcTo wR="304800" hR="304800" stAng="5400000" swAng="5400000"/>
                <a:lnTo>
                  <a:pt x="0" y="1625600"/>
                </a:lnTo>
                <a:arcTo wR="1625600" hR="1625600" stAng="10800000" swAng="5400000"/>
                <a:close/>
              </a:path>
            </a:pathLst>
          </a:custGeom>
          <a:solidFill>
            <a:srgbClr val="F4EFF8"/>
          </a:solidFill>
          <a:ln/>
        </p:spPr>
        <p:txBody>
          <a:bodyPr wrap="square" lIns="0" tIns="0" rIns="0" bIns="0" rtlCol="0" anchor="ctr">
            <a:normAutofit/>
          </a:bodyPr>
          <a:lstStyle/>
          <a:p>
            <a:pPr marL="0" indent="0" algn="ctr">
              <a:lnSpc>
                <a:spcPts val="20000"/>
              </a:lnSpc>
              <a:buNone/>
            </a:pPr>
            <a:r>
              <a:rPr lang="en-US" sz="20000" b="1" dirty="0">
                <a:solidFill>
                  <a:srgbClr val="572579"/>
                </a:solidFill>
                <a:latin typeface="Arial" pitchFamily="34" charset="0"/>
                <a:ea typeface="Arial" pitchFamily="34" charset="-122"/>
                <a:cs typeface="Arial" pitchFamily="34" charset="-120"/>
              </a:rPr>
              <a:t>?</a:t>
            </a:r>
            <a:endParaRPr lang="en-US" sz="20000" dirty="0"/>
          </a:p>
        </p:txBody>
      </p:sp>
    </p:spTree>
  </p:cSld>
  <p:clrMapOvr>
    <a:masterClrMapping/>
  </p:clrMapOvr>
</p:sld>
</file>

<file path=ppt/theme/theme1.xml><?xml version="1.0" encoding="utf-8"?>
<a:theme xmlns:a="http://schemas.openxmlformats.org/drawingml/2006/main" name="Föräldramöte Skara HF F10 2026/2027">
  <a:themeElements>
    <a:clrScheme name="Föräldramöte Skara HF F10 2026/2027">
      <a:dk1>
        <a:srgbClr val="1F1A24"/>
      </a:dk1>
      <a:lt1>
        <a:srgbClr val="FFFFFF"/>
      </a:lt1>
      <a:dk2>
        <a:srgbClr val="57535B"/>
      </a:dk2>
      <a:lt2>
        <a:srgbClr val="E9E8E9"/>
      </a:lt2>
      <a:accent1>
        <a:srgbClr val="572579"/>
      </a:accent1>
      <a:accent2>
        <a:srgbClr val="B79AD0"/>
      </a:accent2>
      <a:accent3>
        <a:srgbClr val="C9B5DC"/>
      </a:accent3>
      <a:accent4>
        <a:srgbClr val="8A8194"/>
      </a:accent4>
      <a:accent5>
        <a:srgbClr val="4A4252"/>
      </a:accent5>
      <a:accent6>
        <a:srgbClr val="D9CBE6"/>
      </a:accent6>
      <a:hlink>
        <a:srgbClr val="0563C1"/>
      </a:hlink>
      <a:folHlink>
        <a:srgbClr val="954F72"/>
      </a:folHlink>
    </a:clrScheme>
    <a:fontScheme name="Föräldramöte Skara HF F10 2026/2027">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1676</Words>
  <Application>Microsoft Office PowerPoint</Application>
  <PresentationFormat>Widescreen</PresentationFormat>
  <Paragraphs>298</Paragraphs>
  <Slides>25</Slides>
  <Notes>25</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25</vt:i4>
      </vt:variant>
    </vt:vector>
  </HeadingPairs>
  <TitlesOfParts>
    <vt:vector size="27" baseType="lpstr">
      <vt:lpstr>Arial</vt:lpstr>
      <vt:lpstr>Föräldramöte Skara HF F10 2026/2027</vt:lpstr>
      <vt:lpstr>Föräldramöte</vt:lpstr>
      <vt:lpstr>Ledarna för F10</vt:lpstr>
      <vt:lpstr>Välkomna till ungdomsgruppen!</vt:lpstr>
      <vt:lpstr>Föräldrarollen i Skara HF</vt:lpstr>
      <vt:lpstr>Uppgifter vid hemmamatcher</vt:lpstr>
      <vt:lpstr>Föräldraroller</vt:lpstr>
      <vt:lpstr>Avgifter &amp; försäljning 2026/2027</vt:lpstr>
      <vt:lpstr>Avgifter, försäljning, kiosk… men vad får vi för det? 🤔</vt:lpstr>
      <vt:lpstr>Skara HF är anslutna till Fritidskortet</vt:lpstr>
      <vt:lpstr>Inför, under och efter träning</vt:lpstr>
      <vt:lpstr>Övergång till ungdomsidrott – träna för att träna</vt:lpstr>
      <vt:lpstr>Träningstider 2026/2027</vt:lpstr>
      <vt:lpstr>Samarbete med övriga lag</vt:lpstr>
      <vt:lpstr>Matchspel 2026/2027</vt:lpstr>
      <vt:lpstr>Om vi behöver kalla in fler spelare</vt:lpstr>
      <vt:lpstr>#schysstmatch</vt:lpstr>
      <vt:lpstr>Klimat i hallen</vt:lpstr>
      <vt:lpstr>A-lagsmatcher – vi går tillsammans!</vt:lpstr>
      <vt:lpstr>Alla kallelser kommer via laget.se</vt:lpstr>
      <vt:lpstr>Vilken kanal till vad?</vt:lpstr>
      <vt:lpstr>Mobiltelefoner och sociala medier</vt:lpstr>
      <vt:lpstr>Skara HF-kläder 👕</vt:lpstr>
      <vt:lpstr>Har du en idé eller vill bidra? 💡</vt:lpstr>
      <vt:lpstr>…eller är det något som skaver?</vt:lpstr>
      <vt:lpstr>Frågor?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Skara HF F10 2026/2027</dc:title>
  <dc:subject/>
  <dc:creator/>
  <cp:lastModifiedBy>Sara Huss</cp:lastModifiedBy>
  <cp:revision>1</cp:revision>
  <dcterms:created xsi:type="dcterms:W3CDTF">2026-10-06T06:15:16Z</dcterms:created>
  <dcterms:modified xsi:type="dcterms:W3CDTF">2026-10-06T06:18:28Z</dcterms:modified>
</cp:coreProperties>
</file>