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9" r:id="rId3"/>
    <p:sldId id="260" r:id="rId4"/>
    <p:sldId id="261" r:id="rId5"/>
    <p:sldId id="266" r:id="rId6"/>
    <p:sldId id="269" r:id="rId7"/>
    <p:sldId id="262" r:id="rId8"/>
    <p:sldId id="270" r:id="rId9"/>
    <p:sldId id="271"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cNm8G3Ki92VlAbAILmmAiS3HR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1" d="100"/>
          <a:sy n="111" d="100"/>
        </p:scale>
        <p:origin x="83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7ababf86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
        <p:nvSpPr>
          <p:cNvPr id="120" name="Google Shape;120;g127ababf86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127ababf86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7ababf86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
        <p:nvSpPr>
          <p:cNvPr id="128" name="Google Shape;128;g127ababf86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127ababf86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7ababf86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
        <p:nvSpPr>
          <p:cNvPr id="136" name="Google Shape;136;g127ababf86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27ababf86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Viktig resurs i vår förening, för att barnen ska få uppleva största möjliga trygghet och därmed gynnsam utveckling är det viktigt att föräldrarna på nära och bästa sätta följer och stöttar sitt barns med och motgångar. </a:t>
            </a: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7ababf8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
        <p:nvSpPr>
          <p:cNvPr id="162" name="Google Shape;162;g127ababf8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27ababf86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a:lstStyle/>
          <a:p>
            <a:endParaRPr lang="sv-SE"/>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90" name="Google Shape;90;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5251100" y="628650"/>
            <a:ext cx="5366100" cy="469773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2"/>
              </a:buClr>
              <a:buSzPts val="5200"/>
              <a:buFont typeface="Calibri"/>
              <a:buNone/>
            </a:pPr>
            <a:r>
              <a:rPr lang="en-GB" sz="4400" dirty="0">
                <a:solidFill>
                  <a:srgbClr val="385723"/>
                </a:solidFill>
              </a:rPr>
              <a:t>Föräldramöte P-2014 </a:t>
            </a:r>
            <a:br>
              <a:rPr lang="en-GB" b="1" dirty="0">
                <a:solidFill>
                  <a:srgbClr val="385723"/>
                </a:solidFill>
              </a:rPr>
            </a:br>
            <a:r>
              <a:rPr lang="en-GB" sz="2400" b="1" dirty="0">
                <a:solidFill>
                  <a:srgbClr val="385723"/>
                </a:solidFill>
              </a:rPr>
              <a:t>2026-03-17</a:t>
            </a:r>
            <a:br>
              <a:rPr lang="en-GB" sz="2400" b="1" dirty="0">
                <a:solidFill>
                  <a:srgbClr val="385723"/>
                </a:solidFill>
              </a:rPr>
            </a:br>
            <a:br>
              <a:rPr lang="en-GB" b="1" dirty="0">
                <a:solidFill>
                  <a:srgbClr val="385723"/>
                </a:solidFill>
              </a:rPr>
            </a:br>
            <a:r>
              <a:rPr lang="en-GB" b="1" dirty="0">
                <a:solidFill>
                  <a:srgbClr val="385723"/>
                </a:solidFill>
              </a:rPr>
              <a:t>VÄLKOMNA!</a:t>
            </a:r>
            <a:br>
              <a:rPr lang="en-GB" b="1" dirty="0">
                <a:solidFill>
                  <a:srgbClr val="385723"/>
                </a:solidFill>
              </a:rPr>
            </a:br>
            <a:endParaRPr b="1" dirty="0">
              <a:solidFill>
                <a:srgbClr val="385723"/>
              </a:solidFill>
            </a:endParaRPr>
          </a:p>
        </p:txBody>
      </p:sp>
      <p:grpSp>
        <p:nvGrpSpPr>
          <p:cNvPr id="92" name="Google Shape;92;p1"/>
          <p:cNvGrpSpPr/>
          <p:nvPr/>
        </p:nvGrpSpPr>
        <p:grpSpPr>
          <a:xfrm rot="10800000">
            <a:off x="9058275" y="4146310"/>
            <a:ext cx="3142400" cy="2716805"/>
            <a:chOff x="-305" y="-4155"/>
            <a:chExt cx="2514948" cy="2174333"/>
          </a:xfrm>
        </p:grpSpPr>
        <p:sp>
          <p:nvSpPr>
            <p:cNvPr id="93" name="Google Shape;93;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96" name="Google Shape;96;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7" name="Google Shape;97;p1"/>
          <p:cNvPicPr preferRelativeResize="0"/>
          <p:nvPr/>
        </p:nvPicPr>
        <p:blipFill>
          <a:blip r:embed="rId3">
            <a:alphaModFix/>
          </a:blip>
          <a:stretch>
            <a:fillRect/>
          </a:stretch>
        </p:blipFill>
        <p:spPr>
          <a:xfrm>
            <a:off x="1667173" y="1656919"/>
            <a:ext cx="3360679" cy="29098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27ababf86b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b="1" dirty="0">
                <a:solidFill>
                  <a:schemeClr val="accent6">
                    <a:lumMod val="50000"/>
                  </a:schemeClr>
                </a:solidFill>
              </a:rPr>
              <a:t>Frågor, funderingar, input…</a:t>
            </a:r>
            <a:endParaRPr b="1" dirty="0">
              <a:solidFill>
                <a:schemeClr val="accent6">
                  <a:lumMod val="50000"/>
                </a:schemeClr>
              </a:solidFill>
            </a:endParaRPr>
          </a:p>
        </p:txBody>
      </p:sp>
      <p:sp>
        <p:nvSpPr>
          <p:cNvPr id="166" name="Google Shape;166;g127ababf86b_0_0"/>
          <p:cNvSpPr txBox="1">
            <a:spLocks noGrp="1"/>
          </p:cNvSpPr>
          <p:nvPr>
            <p:ph type="body" idx="1"/>
          </p:nvPr>
        </p:nvSpPr>
        <p:spPr>
          <a:xfrm>
            <a:off x="2444425" y="3564870"/>
            <a:ext cx="7223423" cy="228345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1800" dirty="0">
              <a:solidFill>
                <a:schemeClr val="dk2"/>
              </a:solidFill>
            </a:endParaRPr>
          </a:p>
          <a:p>
            <a:pPr marL="0" lvl="0" indent="0" algn="l" rtl="0">
              <a:spcBef>
                <a:spcPts val="1000"/>
              </a:spcBef>
              <a:spcAft>
                <a:spcPts val="0"/>
              </a:spcAft>
              <a:buNone/>
            </a:pPr>
            <a:endParaRPr sz="1800" dirty="0">
              <a:solidFill>
                <a:schemeClr val="dk2"/>
              </a:solidFill>
            </a:endParaRPr>
          </a:p>
          <a:p>
            <a:pPr marL="0" lvl="0" indent="0" algn="l" rtl="0">
              <a:spcBef>
                <a:spcPts val="1000"/>
              </a:spcBef>
              <a:spcAft>
                <a:spcPts val="0"/>
              </a:spcAft>
              <a:buNone/>
            </a:pPr>
            <a:endParaRPr sz="1800" dirty="0">
              <a:solidFill>
                <a:schemeClr val="dk2"/>
              </a:solidFill>
            </a:endParaRPr>
          </a:p>
          <a:p>
            <a:pPr marL="0" lvl="0" indent="0" algn="l" rtl="0">
              <a:spcBef>
                <a:spcPts val="1000"/>
              </a:spcBef>
              <a:spcAft>
                <a:spcPts val="0"/>
              </a:spcAft>
              <a:buNone/>
            </a:pPr>
            <a:endParaRPr sz="1800" dirty="0">
              <a:solidFill>
                <a:schemeClr val="dk2"/>
              </a:solidFill>
            </a:endParaRPr>
          </a:p>
          <a:p>
            <a:pPr marL="0" lvl="0" indent="0" algn="l" rtl="0">
              <a:spcBef>
                <a:spcPts val="1000"/>
              </a:spcBef>
              <a:spcAft>
                <a:spcPts val="0"/>
              </a:spcAft>
              <a:buNone/>
            </a:pPr>
            <a:endParaRPr sz="1800" dirty="0">
              <a:solidFill>
                <a:schemeClr val="dk2"/>
              </a:solidFill>
            </a:endParaRPr>
          </a:p>
          <a:p>
            <a:pPr marL="0" lvl="0" indent="0" algn="ctr" rtl="0">
              <a:spcBef>
                <a:spcPts val="1000"/>
              </a:spcBef>
              <a:spcAft>
                <a:spcPts val="0"/>
              </a:spcAft>
              <a:buNone/>
            </a:pPr>
            <a:endParaRPr sz="3300" dirty="0"/>
          </a:p>
          <a:p>
            <a:pPr marL="0" lvl="0" indent="0" algn="ctr" rtl="0">
              <a:spcBef>
                <a:spcPts val="1000"/>
              </a:spcBef>
              <a:spcAft>
                <a:spcPts val="0"/>
              </a:spcAft>
              <a:buNone/>
            </a:pPr>
            <a:endParaRPr dirty="0"/>
          </a:p>
        </p:txBody>
      </p:sp>
      <p:pic>
        <p:nvPicPr>
          <p:cNvPr id="167" name="Google Shape;167;g127ababf86b_0_0"/>
          <p:cNvPicPr preferRelativeResize="0"/>
          <p:nvPr/>
        </p:nvPicPr>
        <p:blipFill>
          <a:blip r:embed="rId3">
            <a:alphaModFix/>
          </a:blip>
          <a:stretch>
            <a:fillRect/>
          </a:stretch>
        </p:blipFill>
        <p:spPr>
          <a:xfrm>
            <a:off x="10044613" y="482150"/>
            <a:ext cx="1490512" cy="1325700"/>
          </a:xfrm>
          <a:prstGeom prst="rect">
            <a:avLst/>
          </a:prstGeom>
          <a:noFill/>
          <a:ln>
            <a:noFill/>
          </a:ln>
        </p:spPr>
      </p:pic>
      <p:pic>
        <p:nvPicPr>
          <p:cNvPr id="3" name="Picture 2">
            <a:extLst>
              <a:ext uri="{FF2B5EF4-FFF2-40B4-BE49-F238E27FC236}">
                <a16:creationId xmlns:a16="http://schemas.microsoft.com/office/drawing/2014/main" id="{6F161627-CF6E-FABE-8475-419598CFFDDB}"/>
              </a:ext>
            </a:extLst>
          </p:cNvPr>
          <p:cNvPicPr>
            <a:picLocks noChangeAspect="1"/>
          </p:cNvPicPr>
          <p:nvPr/>
        </p:nvPicPr>
        <p:blipFill>
          <a:blip r:embed="rId4"/>
          <a:stretch>
            <a:fillRect/>
          </a:stretch>
        </p:blipFill>
        <p:spPr>
          <a:xfrm>
            <a:off x="2646946" y="1754998"/>
            <a:ext cx="6215171" cy="4272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27ababf86b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b="1">
                <a:solidFill>
                  <a:srgbClr val="385723"/>
                </a:solidFill>
              </a:rPr>
              <a:t>LAGET P-2014</a:t>
            </a:r>
            <a:endParaRPr b="1">
              <a:solidFill>
                <a:srgbClr val="385723"/>
              </a:solidFill>
            </a:endParaRPr>
          </a:p>
        </p:txBody>
      </p:sp>
      <p:sp>
        <p:nvSpPr>
          <p:cNvPr id="124" name="Google Shape;124;g127ababf86b_0_6"/>
          <p:cNvSpPr txBox="1">
            <a:spLocks noGrp="1"/>
          </p:cNvSpPr>
          <p:nvPr>
            <p:ph type="body" idx="1"/>
          </p:nvPr>
        </p:nvSpPr>
        <p:spPr>
          <a:xfrm>
            <a:off x="838200" y="1554480"/>
            <a:ext cx="11106150" cy="4938395"/>
          </a:xfrm>
          <a:prstGeom prst="rect">
            <a:avLst/>
          </a:prstGeom>
        </p:spPr>
        <p:txBody>
          <a:bodyPr spcFirstLastPara="1" wrap="square" lIns="91425" tIns="45700" rIns="91425" bIns="45700" anchor="t" anchorCtr="0">
            <a:normAutofit fontScale="25000" lnSpcReduction="20000"/>
          </a:bodyPr>
          <a:lstStyle/>
          <a:p>
            <a:pPr indent="-374650">
              <a:buSzPts val="2300"/>
            </a:pPr>
            <a:r>
              <a:rPr lang="sv-SE" sz="11200" b="1" dirty="0"/>
              <a:t>16 spelare – </a:t>
            </a:r>
            <a:r>
              <a:rPr lang="sv-SE" sz="11200" dirty="0"/>
              <a:t>något färre än förra säsongen</a:t>
            </a:r>
          </a:p>
          <a:p>
            <a:pPr marL="82550" lvl="0" indent="0" algn="l" rtl="0">
              <a:spcBef>
                <a:spcPts val="1000"/>
              </a:spcBef>
              <a:spcAft>
                <a:spcPts val="0"/>
              </a:spcAft>
              <a:buSzPts val="2300"/>
              <a:buNone/>
            </a:pPr>
            <a:endParaRPr lang="sv-SE" sz="11200" b="1" dirty="0"/>
          </a:p>
          <a:p>
            <a:pPr marL="457200" lvl="0" indent="-374650" algn="l" rtl="0">
              <a:spcBef>
                <a:spcPts val="1000"/>
              </a:spcBef>
              <a:spcAft>
                <a:spcPts val="0"/>
              </a:spcAft>
              <a:buSzPts val="2300"/>
              <a:buChar char="•"/>
            </a:pPr>
            <a:r>
              <a:rPr lang="sv-SE" sz="11200" b="1" dirty="0"/>
              <a:t>5 ledare</a:t>
            </a:r>
          </a:p>
          <a:p>
            <a:pPr marL="457200" lvl="0" indent="-374650" algn="l" rtl="0">
              <a:spcBef>
                <a:spcPts val="1000"/>
              </a:spcBef>
              <a:spcAft>
                <a:spcPts val="0"/>
              </a:spcAft>
              <a:buSzPts val="2300"/>
              <a:buChar char="•"/>
            </a:pPr>
            <a:endParaRPr lang="sv-SE" sz="11200" b="1" dirty="0"/>
          </a:p>
          <a:p>
            <a:pPr>
              <a:lnSpc>
                <a:spcPct val="107000"/>
              </a:lnSpc>
              <a:spcAft>
                <a:spcPts val="800"/>
              </a:spcAft>
              <a:buNone/>
            </a:pPr>
            <a:r>
              <a:rPr lang="sv" sz="9600" b="1" kern="100" dirty="0">
                <a:effectLst/>
                <a:latin typeface="Calibri" panose="020F0502020204030204" pitchFamily="34" charset="0"/>
                <a:ea typeface="Calibri" panose="020F0502020204030204" pitchFamily="34" charset="0"/>
                <a:cs typeface="Calibri" panose="020F0502020204030204" pitchFamily="34" charset="0"/>
              </a:rPr>
              <a:t>Fredrik</a:t>
            </a:r>
            <a:r>
              <a:rPr lang="sv" sz="9600" kern="100" dirty="0">
                <a:effectLst/>
                <a:latin typeface="Calibri" panose="020F0502020204030204" pitchFamily="34" charset="0"/>
                <a:ea typeface="Calibri" panose="020F0502020204030204" pitchFamily="34" charset="0"/>
                <a:cs typeface="Calibri" panose="020F0502020204030204" pitchFamily="34" charset="0"/>
              </a:rPr>
              <a:t> – </a:t>
            </a:r>
            <a:r>
              <a:rPr lang="sv" sz="9600" i="1" kern="100" dirty="0">
                <a:effectLst/>
                <a:latin typeface="Calibri" panose="020F0502020204030204" pitchFamily="34" charset="0"/>
                <a:ea typeface="Calibri" panose="020F0502020204030204" pitchFamily="34" charset="0"/>
                <a:cs typeface="Calibri" panose="020F0502020204030204" pitchFamily="34" charset="0"/>
              </a:rPr>
              <a:t>planerar och leder träningar</a:t>
            </a:r>
          </a:p>
          <a:p>
            <a:pPr>
              <a:lnSpc>
                <a:spcPct val="107000"/>
              </a:lnSpc>
              <a:spcAft>
                <a:spcPts val="800"/>
              </a:spcAft>
              <a:buNone/>
            </a:pPr>
            <a:r>
              <a:rPr lang="sv" sz="9600" b="1" kern="100" dirty="0">
                <a:effectLst/>
                <a:latin typeface="Calibri" panose="020F0502020204030204" pitchFamily="34" charset="0"/>
                <a:ea typeface="Calibri" panose="020F0502020204030204" pitchFamily="34" charset="0"/>
                <a:cs typeface="Calibri" panose="020F0502020204030204" pitchFamily="34" charset="0"/>
              </a:rPr>
              <a:t>Josefin</a:t>
            </a:r>
            <a:r>
              <a:rPr lang="sv" sz="9600" kern="100" dirty="0">
                <a:effectLst/>
                <a:latin typeface="Calibri" panose="020F0502020204030204" pitchFamily="34" charset="0"/>
                <a:ea typeface="Calibri" panose="020F0502020204030204" pitchFamily="34" charset="0"/>
                <a:cs typeface="Calibri" panose="020F0502020204030204" pitchFamily="34" charset="0"/>
              </a:rPr>
              <a:t> – </a:t>
            </a:r>
            <a:r>
              <a:rPr lang="sv" sz="9600" i="1" kern="100" dirty="0">
                <a:effectLst/>
                <a:latin typeface="Calibri" panose="020F0502020204030204" pitchFamily="34" charset="0"/>
                <a:ea typeface="Calibri" panose="020F0502020204030204" pitchFamily="34" charset="0"/>
                <a:cs typeface="Calibri" panose="020F0502020204030204" pitchFamily="34" charset="0"/>
              </a:rPr>
              <a:t>admin, </a:t>
            </a:r>
            <a:r>
              <a:rPr lang="sv" sz="9600" i="1" kern="100" dirty="0">
                <a:latin typeface="Calibri" panose="020F0502020204030204" pitchFamily="34" charset="0"/>
                <a:ea typeface="Calibri" panose="020F0502020204030204" pitchFamily="34" charset="0"/>
                <a:cs typeface="Calibri" panose="020F0502020204030204" pitchFamily="34" charset="0"/>
              </a:rPr>
              <a:t>deltar</a:t>
            </a:r>
            <a:r>
              <a:rPr lang="sv" sz="9600" i="1" kern="100" dirty="0">
                <a:effectLst/>
                <a:latin typeface="Calibri" panose="020F0502020204030204" pitchFamily="34" charset="0"/>
                <a:ea typeface="Calibri" panose="020F0502020204030204" pitchFamily="34" charset="0"/>
                <a:cs typeface="Calibri" panose="020F0502020204030204" pitchFamily="34" charset="0"/>
              </a:rPr>
              <a:t> på hälften av träningarna, coachar matcher</a:t>
            </a:r>
            <a:endParaRPr lang="en-SE" sz="9600" i="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None/>
            </a:pPr>
            <a:r>
              <a:rPr lang="sv" sz="9600" b="1" kern="100" dirty="0">
                <a:latin typeface="Calibri" panose="020F0502020204030204" pitchFamily="34" charset="0"/>
                <a:ea typeface="Calibri" panose="020F0502020204030204" pitchFamily="34" charset="0"/>
                <a:cs typeface="Calibri" panose="020F0502020204030204" pitchFamily="34" charset="0"/>
              </a:rPr>
              <a:t>Nichlas</a:t>
            </a:r>
            <a:r>
              <a:rPr lang="sv" sz="9600" kern="100" dirty="0">
                <a:latin typeface="Calibri" panose="020F0502020204030204" pitchFamily="34" charset="0"/>
                <a:ea typeface="Calibri" panose="020F0502020204030204" pitchFamily="34" charset="0"/>
                <a:cs typeface="Calibri" panose="020F0502020204030204" pitchFamily="34" charset="0"/>
              </a:rPr>
              <a:t> – </a:t>
            </a:r>
            <a:r>
              <a:rPr lang="sv" sz="9600" i="1" kern="100" dirty="0">
                <a:latin typeface="Calibri" panose="020F0502020204030204" pitchFamily="34" charset="0"/>
                <a:ea typeface="Calibri" panose="020F0502020204030204" pitchFamily="34" charset="0"/>
                <a:cs typeface="Calibri" panose="020F0502020204030204" pitchFamily="34" charset="0"/>
              </a:rPr>
              <a:t>leder träningar och coachar matcher</a:t>
            </a:r>
            <a:endParaRPr lang="sv" sz="9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None/>
            </a:pPr>
            <a:r>
              <a:rPr lang="sv" sz="9600" b="1" kern="100" dirty="0">
                <a:effectLst/>
                <a:latin typeface="Calibri" panose="020F0502020204030204" pitchFamily="34" charset="0"/>
                <a:ea typeface="Calibri" panose="020F0502020204030204" pitchFamily="34" charset="0"/>
                <a:cs typeface="Calibri" panose="020F0502020204030204" pitchFamily="34" charset="0"/>
              </a:rPr>
              <a:t>Patrick</a:t>
            </a:r>
            <a:r>
              <a:rPr lang="sv" sz="9600" kern="100" dirty="0">
                <a:effectLst/>
                <a:latin typeface="Calibri" panose="020F0502020204030204" pitchFamily="34" charset="0"/>
                <a:ea typeface="Calibri" panose="020F0502020204030204" pitchFamily="34" charset="0"/>
                <a:cs typeface="Calibri" panose="020F0502020204030204" pitchFamily="34" charset="0"/>
              </a:rPr>
              <a:t> – </a:t>
            </a:r>
            <a:r>
              <a:rPr lang="sv" sz="9600" i="1" kern="100" dirty="0">
                <a:effectLst/>
                <a:latin typeface="Calibri" panose="020F0502020204030204" pitchFamily="34" charset="0"/>
                <a:ea typeface="Calibri" panose="020F0502020204030204" pitchFamily="34" charset="0"/>
                <a:cs typeface="Calibri" panose="020F0502020204030204" pitchFamily="34" charset="0"/>
              </a:rPr>
              <a:t>planerar och </a:t>
            </a:r>
            <a:r>
              <a:rPr lang="sv" sz="9600" i="1" kern="100" dirty="0">
                <a:latin typeface="Calibri" panose="020F0502020204030204" pitchFamily="34" charset="0"/>
                <a:ea typeface="Calibri" panose="020F0502020204030204" pitchFamily="34" charset="0"/>
                <a:cs typeface="Calibri" panose="020F0502020204030204" pitchFamily="34" charset="0"/>
              </a:rPr>
              <a:t>leder</a:t>
            </a:r>
            <a:r>
              <a:rPr lang="sv" sz="9600" i="1" kern="100" dirty="0">
                <a:effectLst/>
                <a:latin typeface="Calibri" panose="020F0502020204030204" pitchFamily="34" charset="0"/>
                <a:ea typeface="Calibri" panose="020F0502020204030204" pitchFamily="34" charset="0"/>
                <a:cs typeface="Calibri" panose="020F0502020204030204" pitchFamily="34" charset="0"/>
              </a:rPr>
              <a:t> träningar, coachar matcher </a:t>
            </a:r>
            <a:endParaRPr lang="en-SE" sz="9600" i="1" kern="100" dirty="0">
              <a:effectLst/>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sv" sz="9600" b="1" kern="100" dirty="0">
                <a:effectLst/>
                <a:latin typeface="Calibri" panose="020F0502020204030204" pitchFamily="34" charset="0"/>
                <a:ea typeface="Calibri" panose="020F0502020204030204" pitchFamily="34" charset="0"/>
                <a:cs typeface="Calibri" panose="020F0502020204030204" pitchFamily="34" charset="0"/>
              </a:rPr>
              <a:t>Stina</a:t>
            </a:r>
            <a:r>
              <a:rPr lang="sv" sz="9600" kern="100" dirty="0">
                <a:effectLst/>
                <a:latin typeface="Calibri" panose="020F0502020204030204" pitchFamily="34" charset="0"/>
                <a:ea typeface="Calibri" panose="020F0502020204030204" pitchFamily="34" charset="0"/>
                <a:cs typeface="Calibri" panose="020F0502020204030204" pitchFamily="34" charset="0"/>
              </a:rPr>
              <a:t> – </a:t>
            </a:r>
            <a:r>
              <a:rPr lang="sv" sz="9600" i="1" kern="100" dirty="0">
                <a:effectLst/>
                <a:latin typeface="Calibri" panose="020F0502020204030204" pitchFamily="34" charset="0"/>
                <a:ea typeface="Calibri" panose="020F0502020204030204" pitchFamily="34" charset="0"/>
                <a:cs typeface="Calibri" panose="020F0502020204030204" pitchFamily="34" charset="0"/>
              </a:rPr>
              <a:t>admin, med på träningar och matcher vid behov, (styrelseuppdrag i SIF)</a:t>
            </a:r>
          </a:p>
          <a:p>
            <a:pPr marL="457200" lvl="0" indent="-374650" algn="l" rtl="0">
              <a:spcBef>
                <a:spcPts val="1000"/>
              </a:spcBef>
              <a:spcAft>
                <a:spcPts val="0"/>
              </a:spcAft>
              <a:buSzPts val="2300"/>
              <a:buChar char="•"/>
            </a:pPr>
            <a:endParaRPr sz="3300" b="1" dirty="0"/>
          </a:p>
          <a:p>
            <a:pPr marL="0" lvl="0" indent="0" algn="l" rtl="0">
              <a:spcBef>
                <a:spcPts val="1000"/>
              </a:spcBef>
              <a:spcAft>
                <a:spcPts val="0"/>
              </a:spcAft>
              <a:buNone/>
            </a:pPr>
            <a:endParaRPr dirty="0"/>
          </a:p>
          <a:p>
            <a:pPr marL="457200" lvl="0" indent="0" algn="l" rtl="0">
              <a:spcBef>
                <a:spcPts val="1000"/>
              </a:spcBef>
              <a:spcAft>
                <a:spcPts val="0"/>
              </a:spcAft>
              <a:buNone/>
            </a:pPr>
            <a:endParaRPr dirty="0"/>
          </a:p>
        </p:txBody>
      </p:sp>
      <p:pic>
        <p:nvPicPr>
          <p:cNvPr id="125" name="Google Shape;125;g127ababf86b_0_6"/>
          <p:cNvPicPr preferRelativeResize="0"/>
          <p:nvPr/>
        </p:nvPicPr>
        <p:blipFill>
          <a:blip r:embed="rId3">
            <a:alphaModFix/>
          </a:blip>
          <a:stretch>
            <a:fillRect/>
          </a:stretch>
        </p:blipFill>
        <p:spPr>
          <a:xfrm>
            <a:off x="9870925" y="482150"/>
            <a:ext cx="1664200" cy="148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27ababf86b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b="1" dirty="0">
                <a:solidFill>
                  <a:srgbClr val="385723"/>
                </a:solidFill>
              </a:rPr>
              <a:t>TRÄNING</a:t>
            </a:r>
            <a:endParaRPr b="1" dirty="0">
              <a:solidFill>
                <a:srgbClr val="385723"/>
              </a:solidFill>
            </a:endParaRPr>
          </a:p>
        </p:txBody>
      </p:sp>
      <p:sp>
        <p:nvSpPr>
          <p:cNvPr id="132" name="Google Shape;132;g127ababf86b_0_12"/>
          <p:cNvSpPr txBox="1">
            <a:spLocks noGrp="1"/>
          </p:cNvSpPr>
          <p:nvPr>
            <p:ph type="body" idx="1"/>
          </p:nvPr>
        </p:nvSpPr>
        <p:spPr>
          <a:xfrm>
            <a:off x="838200" y="1468866"/>
            <a:ext cx="10515600" cy="4906983"/>
          </a:xfrm>
          <a:prstGeom prst="rect">
            <a:avLst/>
          </a:prstGeom>
        </p:spPr>
        <p:txBody>
          <a:bodyPr spcFirstLastPara="1" wrap="square" lIns="91425" tIns="45700" rIns="91425" bIns="45700" anchor="t" anchorCtr="0">
            <a:normAutofit fontScale="25000" lnSpcReduction="20000"/>
          </a:bodyPr>
          <a:lstStyle/>
          <a:p>
            <a:pPr marL="0" lvl="0" indent="0">
              <a:lnSpc>
                <a:spcPct val="107000"/>
              </a:lnSpc>
              <a:buNone/>
            </a:pPr>
            <a:r>
              <a:rPr lang="sv" sz="11200" kern="100" dirty="0">
                <a:latin typeface="Calibri" panose="020F0502020204030204" pitchFamily="34" charset="0"/>
                <a:ea typeface="Calibri" panose="020F0502020204030204" pitchFamily="34" charset="0"/>
                <a:cs typeface="Calibri" panose="020F0502020204030204" pitchFamily="34" charset="0"/>
              </a:rPr>
              <a:t>v</a:t>
            </a:r>
            <a:r>
              <a:rPr lang="sv" sz="11200" kern="100" dirty="0">
                <a:effectLst/>
                <a:latin typeface="Calibri" panose="020F0502020204030204" pitchFamily="34" charset="0"/>
                <a:ea typeface="Calibri" panose="020F0502020204030204" pitchFamily="34" charset="0"/>
                <a:cs typeface="Calibri" panose="020F0502020204030204" pitchFamily="34" charset="0"/>
              </a:rPr>
              <a:t>:9-1</a:t>
            </a:r>
            <a:r>
              <a:rPr lang="sv" sz="11200" kern="100" dirty="0">
                <a:latin typeface="Calibri" panose="020F0502020204030204" pitchFamily="34" charset="0"/>
                <a:ea typeface="Calibri" panose="020F0502020204030204" pitchFamily="34" charset="0"/>
                <a:cs typeface="Calibri" panose="020F0502020204030204" pitchFamily="34" charset="0"/>
              </a:rPr>
              <a:t>5</a:t>
            </a:r>
            <a:r>
              <a:rPr lang="sv" sz="11200" kern="100" dirty="0">
                <a:effectLst/>
                <a:latin typeface="Calibri" panose="020F0502020204030204" pitchFamily="34" charset="0"/>
                <a:ea typeface="Calibri" panose="020F0502020204030204" pitchFamily="34" charset="0"/>
                <a:cs typeface="Calibri" panose="020F0502020204030204" pitchFamily="34" charset="0"/>
              </a:rPr>
              <a:t> tisdag 17:30-19:00, torsdag 17:15-18:30 (konstgräs)</a:t>
            </a:r>
            <a:r>
              <a:rPr lang="en-GB" sz="11200" kern="100" dirty="0">
                <a:latin typeface="Calibri" panose="020F0502020204030204" pitchFamily="34" charset="0"/>
                <a:ea typeface="Calibri" panose="020F0502020204030204" pitchFamily="34" charset="0"/>
                <a:cs typeface="Calibri" panose="020F0502020204030204" pitchFamily="34" charset="0"/>
              </a:rPr>
              <a:t> </a:t>
            </a:r>
          </a:p>
          <a:p>
            <a:pPr marL="0" lvl="0" indent="0">
              <a:lnSpc>
                <a:spcPct val="107000"/>
              </a:lnSpc>
              <a:buNone/>
            </a:pPr>
            <a:r>
              <a:rPr lang="sv" sz="11200" i="1" kern="100" dirty="0">
                <a:latin typeface="Calibri" panose="020F0502020204030204" pitchFamily="34" charset="0"/>
                <a:ea typeface="Calibri" panose="020F0502020204030204" pitchFamily="34" charset="0"/>
                <a:cs typeface="Calibri" panose="020F0502020204030204" pitchFamily="34" charset="0"/>
              </a:rPr>
              <a:t>(v:</a:t>
            </a:r>
            <a:r>
              <a:rPr lang="sv" sz="11200" i="1" kern="100" dirty="0">
                <a:effectLst/>
                <a:latin typeface="Calibri" panose="020F0502020204030204" pitchFamily="34" charset="0"/>
                <a:ea typeface="Calibri" panose="020F0502020204030204" pitchFamily="34" charset="0"/>
                <a:cs typeface="Calibri" panose="020F0502020204030204" pitchFamily="34" charset="0"/>
              </a:rPr>
              <a:t>16-40 tisdag + torsdag 17:30-19:00 (gräs)</a:t>
            </a:r>
          </a:p>
          <a:p>
            <a:pPr marL="0" lvl="0" indent="0">
              <a:lnSpc>
                <a:spcPct val="107000"/>
              </a:lnSpc>
              <a:buNone/>
            </a:pPr>
            <a:endParaRPr lang="sv" sz="11200" b="1" kern="100"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r>
              <a:rPr lang="sv" sz="11200" kern="100" dirty="0">
                <a:latin typeface="Calibri" panose="020F0502020204030204" pitchFamily="34" charset="0"/>
                <a:ea typeface="Calibri" panose="020F0502020204030204" pitchFamily="34" charset="0"/>
                <a:cs typeface="Calibri" panose="020F0502020204030204" pitchFamily="34" charset="0"/>
              </a:rPr>
              <a:t>Sommaru</a:t>
            </a:r>
            <a:r>
              <a:rPr lang="sv" sz="11200" kern="100" dirty="0">
                <a:effectLst/>
                <a:latin typeface="Calibri" panose="020F0502020204030204" pitchFamily="34" charset="0"/>
                <a:ea typeface="Calibri" panose="020F0502020204030204" pitchFamily="34" charset="0"/>
                <a:cs typeface="Calibri" panose="020F0502020204030204" pitchFamily="34" charset="0"/>
              </a:rPr>
              <a:t>ppehåll </a:t>
            </a:r>
            <a:r>
              <a:rPr lang="sv" sz="11200" kern="100" dirty="0">
                <a:latin typeface="Calibri" panose="020F0502020204030204" pitchFamily="34" charset="0"/>
                <a:ea typeface="Calibri" panose="020F0502020204030204" pitchFamily="34" charset="0"/>
                <a:cs typeface="Calibri" panose="020F0502020204030204" pitchFamily="34" charset="0"/>
              </a:rPr>
              <a:t>hela </a:t>
            </a:r>
            <a:r>
              <a:rPr lang="sv" sz="11200" kern="100" dirty="0">
                <a:effectLst/>
                <a:latin typeface="Calibri" panose="020F0502020204030204" pitchFamily="34" charset="0"/>
                <a:ea typeface="Calibri" panose="020F0502020204030204" pitchFamily="34" charset="0"/>
                <a:cs typeface="Calibri" panose="020F0502020204030204" pitchFamily="34" charset="0"/>
              </a:rPr>
              <a:t>juli.</a:t>
            </a:r>
          </a:p>
          <a:p>
            <a:pPr marL="0" lvl="0" indent="0">
              <a:lnSpc>
                <a:spcPct val="107000"/>
              </a:lnSpc>
              <a:buNone/>
            </a:pPr>
            <a:r>
              <a:rPr lang="sv" sz="11200" kern="100" dirty="0">
                <a:latin typeface="Calibri" panose="020F0502020204030204" pitchFamily="34" charset="0"/>
                <a:ea typeface="Calibri" panose="020F0502020204030204" pitchFamily="34" charset="0"/>
                <a:cs typeface="Calibri" panose="020F0502020204030204" pitchFamily="34" charset="0"/>
              </a:rPr>
              <a:t>Vissa träningar kommer vi låna spelare från P-2015.</a:t>
            </a:r>
            <a:endParaRPr lang="sv" sz="1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endParaRPr lang="en-SE" sz="11200" kern="100" dirty="0">
              <a:effectLst/>
              <a:latin typeface="Calibri" panose="020F0502020204030204" pitchFamily="34" charset="0"/>
              <a:ea typeface="Calibri" panose="020F0502020204030204" pitchFamily="34" charset="0"/>
              <a:cs typeface="Calibri" panose="020F0502020204030204" pitchFamily="34" charset="0"/>
            </a:endParaRPr>
          </a:p>
          <a:p>
            <a:pPr marL="457200" lvl="0" indent="-438150" algn="l" rtl="0">
              <a:lnSpc>
                <a:spcPct val="115000"/>
              </a:lnSpc>
              <a:spcBef>
                <a:spcPts val="0"/>
              </a:spcBef>
              <a:spcAft>
                <a:spcPts val="0"/>
              </a:spcAft>
              <a:buSzPct val="100000"/>
              <a:buChar char="•"/>
            </a:pPr>
            <a:r>
              <a:rPr lang="sv-SE" sz="11200" dirty="0"/>
              <a:t>Anmäl via laget.se - “</a:t>
            </a:r>
            <a:r>
              <a:rPr lang="sv-SE" sz="11200" i="1" dirty="0"/>
              <a:t>kommer</a:t>
            </a:r>
            <a:r>
              <a:rPr lang="sv-SE" sz="11200" dirty="0"/>
              <a:t>” eller “</a:t>
            </a:r>
            <a:r>
              <a:rPr lang="sv-SE" sz="11200" i="1" dirty="0"/>
              <a:t>kommer inte</a:t>
            </a:r>
            <a:r>
              <a:rPr lang="sv-SE" sz="11200" dirty="0"/>
              <a:t>”. Skriv gärna kommentar.</a:t>
            </a:r>
            <a:endParaRPr sz="11200" dirty="0"/>
          </a:p>
          <a:p>
            <a:pPr marL="457200" lvl="0" indent="-438150" algn="l" rtl="0">
              <a:lnSpc>
                <a:spcPct val="115000"/>
              </a:lnSpc>
              <a:spcBef>
                <a:spcPts val="0"/>
              </a:spcBef>
              <a:spcAft>
                <a:spcPts val="0"/>
              </a:spcAft>
              <a:buSzPct val="100000"/>
              <a:buChar char="•"/>
            </a:pPr>
            <a:r>
              <a:rPr lang="sv-SE" sz="11200" dirty="0"/>
              <a:t>Kom 10 minuter innan träningsstart!</a:t>
            </a:r>
            <a:endParaRPr sz="11200" dirty="0"/>
          </a:p>
          <a:p>
            <a:pPr marL="457200" lvl="0" indent="-438150" algn="l" rtl="0">
              <a:lnSpc>
                <a:spcPct val="115000"/>
              </a:lnSpc>
              <a:spcBef>
                <a:spcPts val="0"/>
              </a:spcBef>
              <a:spcAft>
                <a:spcPts val="0"/>
              </a:spcAft>
              <a:buSzPct val="100000"/>
              <a:buChar char="•"/>
            </a:pPr>
            <a:r>
              <a:rPr lang="sv-SE" sz="11200" dirty="0"/>
              <a:t>Fotbollsskor, benskydd och vattenflaska. </a:t>
            </a:r>
          </a:p>
          <a:p>
            <a:pPr marL="45720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33" name="Google Shape;133;g127ababf86b_0_12"/>
          <p:cNvPicPr preferRelativeResize="0"/>
          <p:nvPr/>
        </p:nvPicPr>
        <p:blipFill>
          <a:blip r:embed="rId3">
            <a:alphaModFix/>
          </a:blip>
          <a:stretch>
            <a:fillRect/>
          </a:stretch>
        </p:blipFill>
        <p:spPr>
          <a:xfrm>
            <a:off x="9842225" y="482150"/>
            <a:ext cx="1692900" cy="150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27ababf86b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b="1" dirty="0">
                <a:solidFill>
                  <a:srgbClr val="385723"/>
                </a:solidFill>
              </a:rPr>
              <a:t>MATCH</a:t>
            </a:r>
            <a:endParaRPr b="1" dirty="0">
              <a:solidFill>
                <a:srgbClr val="385723"/>
              </a:solidFill>
            </a:endParaRPr>
          </a:p>
        </p:txBody>
      </p:sp>
      <p:sp>
        <p:nvSpPr>
          <p:cNvPr id="140" name="Google Shape;140;g127ababf86b_0_18"/>
          <p:cNvSpPr txBox="1">
            <a:spLocks noGrp="1"/>
          </p:cNvSpPr>
          <p:nvPr>
            <p:ph type="body" idx="1"/>
          </p:nvPr>
        </p:nvSpPr>
        <p:spPr>
          <a:xfrm>
            <a:off x="838200" y="1520800"/>
            <a:ext cx="10515600" cy="5074310"/>
          </a:xfrm>
          <a:prstGeom prst="rect">
            <a:avLst/>
          </a:prstGeom>
        </p:spPr>
        <p:txBody>
          <a:bodyPr spcFirstLastPara="1" wrap="square" lIns="91425" tIns="45700" rIns="91425" bIns="45700" anchor="t" anchorCtr="0">
            <a:normAutofit fontScale="92500" lnSpcReduction="10000"/>
          </a:bodyPr>
          <a:lstStyle/>
          <a:p>
            <a:pPr marL="457200" lvl="0" indent="-349042" algn="l" rtl="0">
              <a:lnSpc>
                <a:spcPct val="115000"/>
              </a:lnSpc>
              <a:spcBef>
                <a:spcPts val="0"/>
              </a:spcBef>
              <a:spcAft>
                <a:spcPts val="0"/>
              </a:spcAft>
              <a:buSzPct val="77521"/>
              <a:buChar char="•"/>
            </a:pPr>
            <a:r>
              <a:rPr lang="sv-SE" sz="3000" dirty="0"/>
              <a:t>Spelform 7 mot 7 (sex utespelare + en målvakt)</a:t>
            </a:r>
            <a:endParaRPr sz="3000" dirty="0"/>
          </a:p>
          <a:p>
            <a:pPr marL="457200" lvl="0" indent="-349042" algn="l" rtl="0">
              <a:lnSpc>
                <a:spcPct val="115000"/>
              </a:lnSpc>
              <a:spcBef>
                <a:spcPts val="0"/>
              </a:spcBef>
              <a:spcAft>
                <a:spcPts val="0"/>
              </a:spcAft>
              <a:buSzPct val="77521"/>
              <a:buChar char="•"/>
            </a:pPr>
            <a:r>
              <a:rPr lang="sv-SE" sz="3000" dirty="0"/>
              <a:t>Speltid 3 x 20 min.</a:t>
            </a:r>
            <a:endParaRPr sz="3000" dirty="0"/>
          </a:p>
          <a:p>
            <a:pPr marL="457200" lvl="0" indent="-349042" algn="l" rtl="0">
              <a:lnSpc>
                <a:spcPct val="115000"/>
              </a:lnSpc>
              <a:spcBef>
                <a:spcPts val="0"/>
              </a:spcBef>
              <a:spcAft>
                <a:spcPts val="0"/>
              </a:spcAft>
              <a:buSzPct val="77521"/>
              <a:buChar char="•"/>
            </a:pPr>
            <a:r>
              <a:rPr lang="sv-SE" sz="3000" dirty="0"/>
              <a:t>Seriespel: En hel serie (ca 14 matcher) + en halv serie (ca 7 matcher). Se kalendern!</a:t>
            </a:r>
          </a:p>
          <a:p>
            <a:pPr marL="457200" lvl="0" indent="-349042" algn="l" rtl="0">
              <a:lnSpc>
                <a:spcPct val="115000"/>
              </a:lnSpc>
              <a:spcBef>
                <a:spcPts val="0"/>
              </a:spcBef>
              <a:spcAft>
                <a:spcPts val="0"/>
              </a:spcAft>
              <a:buSzPct val="77521"/>
              <a:buChar char="•"/>
            </a:pPr>
            <a:r>
              <a:rPr lang="sv-SE" sz="3000" dirty="0"/>
              <a:t>Anmäl via laget.se - “</a:t>
            </a:r>
            <a:r>
              <a:rPr lang="sv-SE" sz="3000" i="1" dirty="0"/>
              <a:t>kommer</a:t>
            </a:r>
            <a:r>
              <a:rPr lang="sv-SE" sz="3000" dirty="0"/>
              <a:t>” eller “</a:t>
            </a:r>
            <a:r>
              <a:rPr lang="sv-SE" sz="3000" i="1" dirty="0"/>
              <a:t>kommer inte</a:t>
            </a:r>
            <a:r>
              <a:rPr lang="sv-SE" sz="3000" dirty="0"/>
              <a:t>”. Skriv gärna en kommentar!</a:t>
            </a:r>
            <a:endParaRPr sz="3000" dirty="0"/>
          </a:p>
          <a:p>
            <a:pPr marL="457200" lvl="0" indent="-349042" algn="l" rtl="0">
              <a:lnSpc>
                <a:spcPct val="115000"/>
              </a:lnSpc>
              <a:spcBef>
                <a:spcPts val="0"/>
              </a:spcBef>
              <a:spcAft>
                <a:spcPts val="0"/>
              </a:spcAft>
              <a:buSzPct val="77521"/>
              <a:buChar char="•"/>
            </a:pPr>
            <a:r>
              <a:rPr lang="sv-SE" sz="3000" dirty="0"/>
              <a:t>Alltid samling på Idrottsgården om inget annat anges. Gemensamt ombyte och dusch = skapar lagkänsla och sammanhållning!</a:t>
            </a:r>
          </a:p>
          <a:p>
            <a:pPr marL="0" indent="0" algn="ctr">
              <a:buNone/>
            </a:pPr>
            <a:endParaRPr lang="sv-SE" b="1" dirty="0"/>
          </a:p>
          <a:p>
            <a:pPr marL="0" indent="0" algn="ctr">
              <a:buNone/>
            </a:pPr>
            <a:r>
              <a:rPr lang="sv-SE" b="1" dirty="0"/>
              <a:t>Påminnelse om att utveckling kommer före att vinna matcher till varje pris! </a:t>
            </a:r>
          </a:p>
          <a:p>
            <a:pPr marL="0" lvl="0" indent="0" algn="l" rtl="0">
              <a:spcBef>
                <a:spcPts val="1000"/>
              </a:spcBef>
              <a:spcAft>
                <a:spcPts val="0"/>
              </a:spcAft>
              <a:buNone/>
            </a:pPr>
            <a:endParaRPr dirty="0"/>
          </a:p>
          <a:p>
            <a:pPr marL="0" lvl="0" indent="0" algn="l" rtl="0">
              <a:spcBef>
                <a:spcPts val="1000"/>
              </a:spcBef>
              <a:spcAft>
                <a:spcPts val="0"/>
              </a:spcAft>
              <a:buNone/>
            </a:pPr>
            <a:endParaRPr sz="2981" dirty="0"/>
          </a:p>
        </p:txBody>
      </p:sp>
      <p:pic>
        <p:nvPicPr>
          <p:cNvPr id="141" name="Google Shape;141;g127ababf86b_0_18"/>
          <p:cNvPicPr preferRelativeResize="0"/>
          <p:nvPr/>
        </p:nvPicPr>
        <p:blipFill>
          <a:blip r:embed="rId3">
            <a:alphaModFix/>
          </a:blip>
          <a:stretch>
            <a:fillRect/>
          </a:stretch>
        </p:blipFill>
        <p:spPr>
          <a:xfrm>
            <a:off x="9899625" y="482150"/>
            <a:ext cx="1635500" cy="145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2538-BA7A-B12E-2126-0452EE28F952}"/>
              </a:ext>
            </a:extLst>
          </p:cNvPr>
          <p:cNvSpPr>
            <a:spLocks noGrp="1"/>
          </p:cNvSpPr>
          <p:nvPr>
            <p:ph type="title"/>
          </p:nvPr>
        </p:nvSpPr>
        <p:spPr/>
        <p:txBody>
          <a:bodyPr/>
          <a:lstStyle/>
          <a:p>
            <a:r>
              <a:rPr lang="sv-SE" b="1" dirty="0">
                <a:solidFill>
                  <a:schemeClr val="accent6">
                    <a:lumMod val="50000"/>
                  </a:schemeClr>
                </a:solidFill>
              </a:rPr>
              <a:t>FOTBOLLSAKTIVITETER 2026</a:t>
            </a:r>
          </a:p>
        </p:txBody>
      </p:sp>
      <p:sp>
        <p:nvSpPr>
          <p:cNvPr id="3" name="Text Placeholder 2">
            <a:extLst>
              <a:ext uri="{FF2B5EF4-FFF2-40B4-BE49-F238E27FC236}">
                <a16:creationId xmlns:a16="http://schemas.microsoft.com/office/drawing/2014/main" id="{23665444-9DB0-C354-AFD1-A809C38C66F3}"/>
              </a:ext>
            </a:extLst>
          </p:cNvPr>
          <p:cNvSpPr>
            <a:spLocks noGrp="1"/>
          </p:cNvSpPr>
          <p:nvPr>
            <p:ph type="body" idx="1"/>
          </p:nvPr>
        </p:nvSpPr>
        <p:spPr/>
        <p:txBody>
          <a:bodyPr>
            <a:normAutofit fontScale="70000" lnSpcReduction="20000"/>
          </a:bodyPr>
          <a:lstStyle/>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endParaRPr lang="sv-SE" dirty="0"/>
          </a:p>
          <a:p>
            <a:pPr marL="114300" indent="0">
              <a:buNone/>
            </a:pPr>
            <a:r>
              <a:rPr lang="sv-SE" i="1" dirty="0"/>
              <a:t>Mer information om läger och cuper mm kommer på laget.se!</a:t>
            </a:r>
          </a:p>
        </p:txBody>
      </p:sp>
      <p:pic>
        <p:nvPicPr>
          <p:cNvPr id="4" name="Google Shape;106;p2">
            <a:extLst>
              <a:ext uri="{FF2B5EF4-FFF2-40B4-BE49-F238E27FC236}">
                <a16:creationId xmlns:a16="http://schemas.microsoft.com/office/drawing/2014/main" id="{A9135E07-459E-7028-DDA8-DB5F781B9F7A}"/>
              </a:ext>
            </a:extLst>
          </p:cNvPr>
          <p:cNvPicPr preferRelativeResize="0"/>
          <p:nvPr/>
        </p:nvPicPr>
        <p:blipFill>
          <a:blip r:embed="rId2">
            <a:alphaModFix/>
          </a:blip>
          <a:stretch>
            <a:fillRect/>
          </a:stretch>
        </p:blipFill>
        <p:spPr>
          <a:xfrm>
            <a:off x="9776575" y="482152"/>
            <a:ext cx="1758550" cy="1564100"/>
          </a:xfrm>
          <a:prstGeom prst="rect">
            <a:avLst/>
          </a:prstGeom>
          <a:noFill/>
          <a:ln>
            <a:noFill/>
          </a:ln>
        </p:spPr>
      </p:pic>
      <p:pic>
        <p:nvPicPr>
          <p:cNvPr id="6" name="Picture 5">
            <a:extLst>
              <a:ext uri="{FF2B5EF4-FFF2-40B4-BE49-F238E27FC236}">
                <a16:creationId xmlns:a16="http://schemas.microsoft.com/office/drawing/2014/main" id="{3C7DEB2D-995D-D930-DEC2-CC78943DF3EE}"/>
              </a:ext>
            </a:extLst>
          </p:cNvPr>
          <p:cNvPicPr>
            <a:picLocks noChangeAspect="1"/>
          </p:cNvPicPr>
          <p:nvPr/>
        </p:nvPicPr>
        <p:blipFill>
          <a:blip r:embed="rId3"/>
          <a:srcRect t="11047"/>
          <a:stretch>
            <a:fillRect/>
          </a:stretch>
        </p:blipFill>
        <p:spPr>
          <a:xfrm>
            <a:off x="838199" y="1413112"/>
            <a:ext cx="8568877" cy="4279544"/>
          </a:xfrm>
          <a:prstGeom prst="rect">
            <a:avLst/>
          </a:prstGeom>
        </p:spPr>
      </p:pic>
    </p:spTree>
    <p:extLst>
      <p:ext uri="{BB962C8B-B14F-4D97-AF65-F5344CB8AC3E}">
        <p14:creationId xmlns:p14="http://schemas.microsoft.com/office/powerpoint/2010/main" val="401602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762B-ED4E-7AAB-94E7-8BD6316EADCB}"/>
              </a:ext>
            </a:extLst>
          </p:cNvPr>
          <p:cNvSpPr>
            <a:spLocks noGrp="1"/>
          </p:cNvSpPr>
          <p:nvPr>
            <p:ph type="title"/>
          </p:nvPr>
        </p:nvSpPr>
        <p:spPr/>
        <p:txBody>
          <a:bodyPr/>
          <a:lstStyle/>
          <a:p>
            <a:r>
              <a:rPr lang="sv-SE" b="1" dirty="0">
                <a:solidFill>
                  <a:schemeClr val="accent6">
                    <a:lumMod val="50000"/>
                  </a:schemeClr>
                </a:solidFill>
              </a:rPr>
              <a:t>Råd och vård vid idrottsskador</a:t>
            </a:r>
          </a:p>
        </p:txBody>
      </p:sp>
      <p:sp>
        <p:nvSpPr>
          <p:cNvPr id="3" name="Text Placeholder 2">
            <a:extLst>
              <a:ext uri="{FF2B5EF4-FFF2-40B4-BE49-F238E27FC236}">
                <a16:creationId xmlns:a16="http://schemas.microsoft.com/office/drawing/2014/main" id="{4074C152-B8AC-0361-39A9-C10433CB438D}"/>
              </a:ext>
            </a:extLst>
          </p:cNvPr>
          <p:cNvSpPr>
            <a:spLocks noGrp="1"/>
          </p:cNvSpPr>
          <p:nvPr>
            <p:ph type="body" idx="1"/>
          </p:nvPr>
        </p:nvSpPr>
        <p:spPr/>
        <p:txBody>
          <a:bodyPr>
            <a:normAutofit/>
          </a:bodyPr>
          <a:lstStyle/>
          <a:p>
            <a:pPr marL="114300" indent="0">
              <a:buNone/>
            </a:pPr>
            <a:r>
              <a:rPr lang="sv-SE" sz="2400" dirty="0"/>
              <a:t>Alla spelare som är medlemmar i en förening som tillhör SvFF har gratis tillgång till tjänsten ”</a:t>
            </a:r>
            <a:r>
              <a:rPr lang="sv-SE" sz="2400" i="1" dirty="0"/>
              <a:t>Råd och Vård för </a:t>
            </a:r>
            <a:r>
              <a:rPr lang="sv-SE" sz="2400" i="1" dirty="0" err="1"/>
              <a:t>idrottskador</a:t>
            </a:r>
            <a:r>
              <a:rPr lang="sv-SE" sz="2400" i="1" dirty="0"/>
              <a:t>”</a:t>
            </a:r>
            <a:r>
              <a:rPr lang="sv-SE" sz="2400" dirty="0"/>
              <a:t>. Genom tjänsten kan spelare snabbt få hjälp av specialister på idrottsskador.</a:t>
            </a:r>
          </a:p>
          <a:p>
            <a:pPr marL="114300" indent="0">
              <a:buNone/>
            </a:pPr>
            <a:endParaRPr lang="sv-SE" sz="2000" dirty="0"/>
          </a:p>
          <a:p>
            <a:pPr marL="114300" indent="0">
              <a:buNone/>
            </a:pPr>
            <a:r>
              <a:rPr lang="sv-SE" sz="2000" dirty="0"/>
              <a:t>Så här går det till:</a:t>
            </a:r>
          </a:p>
          <a:p>
            <a:pPr marL="628650" indent="-514350">
              <a:buAutoNum type="arabicPeriod"/>
            </a:pPr>
            <a:r>
              <a:rPr lang="sv-SE" sz="2000" dirty="0"/>
              <a:t>En spelare, ledare eller förälder ringer 020-44 11 11</a:t>
            </a:r>
          </a:p>
          <a:p>
            <a:pPr marL="628650" indent="-514350">
              <a:buAutoNum type="arabicPeriod"/>
            </a:pPr>
            <a:r>
              <a:rPr lang="sv-SE" sz="2000" dirty="0"/>
              <a:t>En fysioterapeut svarar och ger råd för den aktuella situationen</a:t>
            </a:r>
          </a:p>
          <a:p>
            <a:pPr marL="628650" indent="-514350">
              <a:buAutoNum type="arabicPeriod"/>
            </a:pPr>
            <a:r>
              <a:rPr lang="sv-SE" sz="2000" dirty="0"/>
              <a:t>Om fysioterapeuten bedömer att spelaren bör träffa en vårdgivare bokas en tid under samtalet</a:t>
            </a:r>
          </a:p>
          <a:p>
            <a:pPr marL="628650" indent="-514350">
              <a:buAutoNum type="arabicPeriod"/>
            </a:pPr>
            <a:r>
              <a:rPr lang="sv-SE" sz="2000" dirty="0"/>
              <a:t>Vid behov ingår två besök hos fysioterapeut eller ett besök hos läkare / en röntgen</a:t>
            </a:r>
          </a:p>
        </p:txBody>
      </p:sp>
      <p:pic>
        <p:nvPicPr>
          <p:cNvPr id="4" name="Google Shape;106;p2">
            <a:extLst>
              <a:ext uri="{FF2B5EF4-FFF2-40B4-BE49-F238E27FC236}">
                <a16:creationId xmlns:a16="http://schemas.microsoft.com/office/drawing/2014/main" id="{A90FF5F1-1FB1-E942-932D-9FB41AA30A8A}"/>
              </a:ext>
            </a:extLst>
          </p:cNvPr>
          <p:cNvPicPr preferRelativeResize="0"/>
          <p:nvPr/>
        </p:nvPicPr>
        <p:blipFill>
          <a:blip r:embed="rId2">
            <a:alphaModFix/>
          </a:blip>
          <a:stretch>
            <a:fillRect/>
          </a:stretch>
        </p:blipFill>
        <p:spPr>
          <a:xfrm>
            <a:off x="9776575" y="482152"/>
            <a:ext cx="1758550" cy="1564100"/>
          </a:xfrm>
          <a:prstGeom prst="rect">
            <a:avLst/>
          </a:prstGeom>
          <a:noFill/>
          <a:ln>
            <a:noFill/>
          </a:ln>
        </p:spPr>
      </p:pic>
    </p:spTree>
    <p:extLst>
      <p:ext uri="{BB962C8B-B14F-4D97-AF65-F5344CB8AC3E}">
        <p14:creationId xmlns:p14="http://schemas.microsoft.com/office/powerpoint/2010/main" val="98440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6"/>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6"/>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49" name="Google Shape;149;p6"/>
          <p:cNvSpPr txBox="1">
            <a:spLocks noGrp="1"/>
          </p:cNvSpPr>
          <p:nvPr>
            <p:ph type="title"/>
          </p:nvPr>
        </p:nvSpPr>
        <p:spPr>
          <a:xfrm>
            <a:off x="863600" y="528722"/>
            <a:ext cx="9833400" cy="791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ts val="3600"/>
              <a:buFont typeface="Calibri"/>
              <a:buNone/>
            </a:pPr>
            <a:r>
              <a:rPr lang="en-GB" sz="5200" b="1" dirty="0">
                <a:solidFill>
                  <a:srgbClr val="385723"/>
                </a:solidFill>
              </a:rPr>
              <a:t>Hur </a:t>
            </a:r>
            <a:r>
              <a:rPr lang="en-GB" sz="5200" b="1" dirty="0" err="1">
                <a:solidFill>
                  <a:srgbClr val="385723"/>
                </a:solidFill>
              </a:rPr>
              <a:t>kan</a:t>
            </a:r>
            <a:r>
              <a:rPr lang="en-GB" sz="5200" b="1" dirty="0">
                <a:solidFill>
                  <a:srgbClr val="385723"/>
                </a:solidFill>
              </a:rPr>
              <a:t> jag </a:t>
            </a:r>
            <a:r>
              <a:rPr lang="en-GB" sz="5200" b="1" dirty="0" err="1">
                <a:solidFill>
                  <a:srgbClr val="385723"/>
                </a:solidFill>
              </a:rPr>
              <a:t>stötta</a:t>
            </a:r>
            <a:r>
              <a:rPr lang="en-GB" sz="5200" b="1" dirty="0">
                <a:solidFill>
                  <a:srgbClr val="385723"/>
                </a:solidFill>
              </a:rPr>
              <a:t> mitt barn?</a:t>
            </a:r>
            <a:endParaRPr sz="5200" b="1" dirty="0">
              <a:solidFill>
                <a:srgbClr val="385723"/>
              </a:solidFill>
            </a:endParaRPr>
          </a:p>
        </p:txBody>
      </p:sp>
      <p:sp>
        <p:nvSpPr>
          <p:cNvPr id="150" name="Google Shape;150;p6"/>
          <p:cNvSpPr txBox="1">
            <a:spLocks noGrp="1"/>
          </p:cNvSpPr>
          <p:nvPr>
            <p:ph type="body" idx="1"/>
          </p:nvPr>
        </p:nvSpPr>
        <p:spPr>
          <a:xfrm>
            <a:off x="863600" y="1319825"/>
            <a:ext cx="10577400" cy="4187201"/>
          </a:xfrm>
          <a:prstGeom prst="rect">
            <a:avLst/>
          </a:prstGeom>
          <a:noFill/>
          <a:ln>
            <a:noFill/>
          </a:ln>
        </p:spPr>
        <p:txBody>
          <a:bodyPr spcFirstLastPara="1" wrap="square" lIns="91425" tIns="45700" rIns="91425" bIns="45700" anchor="t" anchorCtr="0">
            <a:normAutofit fontScale="77500" lnSpcReduction="20000"/>
          </a:bodyPr>
          <a:lstStyle/>
          <a:p>
            <a:pPr marL="228600" lvl="0" indent="-300672" algn="l" rtl="0">
              <a:lnSpc>
                <a:spcPct val="90000"/>
              </a:lnSpc>
              <a:spcBef>
                <a:spcPts val="1000"/>
              </a:spcBef>
              <a:spcAft>
                <a:spcPts val="0"/>
              </a:spcAft>
              <a:buSzPts val="2800"/>
              <a:buChar char="•"/>
            </a:pPr>
            <a:endParaRPr lang="sv-SE" dirty="0"/>
          </a:p>
          <a:p>
            <a:pPr marL="228600" lvl="0" indent="-300672" algn="l" rtl="0">
              <a:lnSpc>
                <a:spcPct val="90000"/>
              </a:lnSpc>
              <a:spcBef>
                <a:spcPts val="1000"/>
              </a:spcBef>
              <a:spcAft>
                <a:spcPts val="0"/>
              </a:spcAft>
              <a:buSzPts val="2800"/>
              <a:buChar char="•"/>
            </a:pPr>
            <a:endParaRPr lang="sv-SE" dirty="0"/>
          </a:p>
          <a:p>
            <a:pPr marL="228600" lvl="0" indent="-300672" algn="l" rtl="0">
              <a:lnSpc>
                <a:spcPct val="90000"/>
              </a:lnSpc>
              <a:spcBef>
                <a:spcPts val="1000"/>
              </a:spcBef>
              <a:spcAft>
                <a:spcPts val="0"/>
              </a:spcAft>
              <a:buSzPts val="2800"/>
              <a:buChar char="•"/>
            </a:pPr>
            <a:r>
              <a:rPr lang="sv-SE" dirty="0"/>
              <a:t>Hjälpa att </a:t>
            </a:r>
            <a:r>
              <a:rPr lang="sv-SE" b="1" dirty="0"/>
              <a:t>komma i tid </a:t>
            </a:r>
            <a:r>
              <a:rPr lang="sv-SE" dirty="0"/>
              <a:t>och </a:t>
            </a:r>
            <a:r>
              <a:rPr lang="sv-SE" b="1" dirty="0"/>
              <a:t>vara förberedd </a:t>
            </a:r>
            <a:r>
              <a:rPr lang="sv-SE" dirty="0"/>
              <a:t>till träning och </a:t>
            </a:r>
          </a:p>
          <a:p>
            <a:pPr marL="228600" lvl="0" indent="0" algn="l" rtl="0">
              <a:lnSpc>
                <a:spcPct val="90000"/>
              </a:lnSpc>
              <a:spcBef>
                <a:spcPts val="1000"/>
              </a:spcBef>
              <a:spcAft>
                <a:spcPts val="0"/>
              </a:spcAft>
              <a:buNone/>
            </a:pPr>
            <a:r>
              <a:rPr lang="sv-SE" dirty="0"/>
              <a:t>match (sovit, ätit, rätt utrustning) </a:t>
            </a:r>
          </a:p>
          <a:p>
            <a:pPr marL="228600" lvl="0" indent="0" algn="l" rtl="0">
              <a:lnSpc>
                <a:spcPct val="90000"/>
              </a:lnSpc>
              <a:spcBef>
                <a:spcPts val="1000"/>
              </a:spcBef>
              <a:spcAft>
                <a:spcPts val="0"/>
              </a:spcAft>
              <a:buNone/>
            </a:pPr>
            <a:endParaRPr lang="sv-SE" dirty="0"/>
          </a:p>
          <a:p>
            <a:pPr marL="228600" lvl="0" indent="-300672" algn="l" rtl="0">
              <a:lnSpc>
                <a:spcPct val="90000"/>
              </a:lnSpc>
              <a:spcBef>
                <a:spcPts val="1000"/>
              </a:spcBef>
              <a:spcAft>
                <a:spcPts val="0"/>
              </a:spcAft>
              <a:buSzPts val="2800"/>
              <a:buChar char="•"/>
            </a:pPr>
            <a:r>
              <a:rPr lang="sv-SE" dirty="0"/>
              <a:t>Som åskådare </a:t>
            </a:r>
            <a:r>
              <a:rPr lang="sv-SE" b="1" dirty="0"/>
              <a:t>stötta och uppmuntra </a:t>
            </a:r>
            <a:r>
              <a:rPr lang="sv-SE" dirty="0"/>
              <a:t>från motsatt långsida laget befinner sig på </a:t>
            </a:r>
          </a:p>
          <a:p>
            <a:pPr marL="228600" lvl="0" indent="-300672" algn="l" rtl="0">
              <a:lnSpc>
                <a:spcPct val="90000"/>
              </a:lnSpc>
              <a:spcBef>
                <a:spcPts val="1000"/>
              </a:spcBef>
              <a:spcAft>
                <a:spcPts val="0"/>
              </a:spcAft>
              <a:buSzPts val="2800"/>
              <a:buChar char="•"/>
            </a:pPr>
            <a:endParaRPr lang="sv-SE" dirty="0"/>
          </a:p>
          <a:p>
            <a:pPr marL="228600" lvl="0" indent="-300672" algn="l" rtl="0">
              <a:lnSpc>
                <a:spcPct val="90000"/>
              </a:lnSpc>
              <a:spcBef>
                <a:spcPts val="1000"/>
              </a:spcBef>
              <a:spcAft>
                <a:spcPts val="0"/>
              </a:spcAft>
              <a:buSzPts val="2800"/>
              <a:buChar char="•"/>
            </a:pPr>
            <a:r>
              <a:rPr lang="sv-SE" dirty="0"/>
              <a:t>Uppmuntra ditt barn till </a:t>
            </a:r>
            <a:r>
              <a:rPr lang="sv-SE" b="1" dirty="0"/>
              <a:t>schysst spel </a:t>
            </a:r>
          </a:p>
          <a:p>
            <a:pPr marL="228600" lvl="0" indent="-300672" algn="l" rtl="0">
              <a:lnSpc>
                <a:spcPct val="90000"/>
              </a:lnSpc>
              <a:spcBef>
                <a:spcPts val="1000"/>
              </a:spcBef>
              <a:spcAft>
                <a:spcPts val="0"/>
              </a:spcAft>
              <a:buSzPts val="2800"/>
              <a:buChar char="•"/>
            </a:pPr>
            <a:endParaRPr lang="sv-SE" b="1" dirty="0"/>
          </a:p>
          <a:p>
            <a:pPr marL="228600" lvl="0" indent="-300672" algn="l" rtl="0">
              <a:lnSpc>
                <a:spcPct val="90000"/>
              </a:lnSpc>
              <a:spcBef>
                <a:spcPts val="1000"/>
              </a:spcBef>
              <a:spcAft>
                <a:spcPts val="0"/>
              </a:spcAft>
              <a:buSzPts val="2800"/>
              <a:buChar char="•"/>
            </a:pPr>
            <a:r>
              <a:rPr lang="sv-SE" b="1" dirty="0"/>
              <a:t>Uppträda föredömligt </a:t>
            </a:r>
            <a:r>
              <a:rPr lang="sv-SE" dirty="0"/>
              <a:t>mot motståndare, domare och övriga matchfunktionärer</a:t>
            </a:r>
          </a:p>
          <a:p>
            <a:pPr marL="0" lvl="0" indent="0" algn="l" rtl="0">
              <a:lnSpc>
                <a:spcPct val="90000"/>
              </a:lnSpc>
              <a:spcBef>
                <a:spcPts val="1000"/>
              </a:spcBef>
              <a:spcAft>
                <a:spcPts val="0"/>
              </a:spcAft>
              <a:buSzPts val="2800"/>
              <a:buNone/>
            </a:pPr>
            <a:r>
              <a:rPr lang="sv-SE" dirty="0"/>
              <a:t> </a:t>
            </a:r>
          </a:p>
          <a:p>
            <a:pPr marL="0" lvl="0" indent="0" algn="l" rtl="0">
              <a:lnSpc>
                <a:spcPct val="90000"/>
              </a:lnSpc>
              <a:spcBef>
                <a:spcPts val="1000"/>
              </a:spcBef>
              <a:spcAft>
                <a:spcPts val="0"/>
              </a:spcAft>
              <a:buNone/>
            </a:pPr>
            <a:endParaRPr dirty="0"/>
          </a:p>
        </p:txBody>
      </p:sp>
      <p:pic>
        <p:nvPicPr>
          <p:cNvPr id="151" name="Google Shape;151;p6"/>
          <p:cNvPicPr preferRelativeResize="0"/>
          <p:nvPr/>
        </p:nvPicPr>
        <p:blipFill>
          <a:blip r:embed="rId3">
            <a:alphaModFix/>
          </a:blip>
          <a:stretch>
            <a:fillRect/>
          </a:stretch>
        </p:blipFill>
        <p:spPr>
          <a:xfrm>
            <a:off x="9809400" y="528725"/>
            <a:ext cx="1631600" cy="145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7186-6806-24D4-7810-49C7FFE026E5}"/>
              </a:ext>
            </a:extLst>
          </p:cNvPr>
          <p:cNvSpPr>
            <a:spLocks noGrp="1"/>
          </p:cNvSpPr>
          <p:nvPr>
            <p:ph type="title"/>
          </p:nvPr>
        </p:nvSpPr>
        <p:spPr/>
        <p:txBody>
          <a:bodyPr/>
          <a:lstStyle/>
          <a:p>
            <a:r>
              <a:rPr lang="sv-SE" b="1" dirty="0">
                <a:solidFill>
                  <a:schemeClr val="accent6">
                    <a:lumMod val="50000"/>
                  </a:schemeClr>
                </a:solidFill>
              </a:rPr>
              <a:t>Hur kan jag stötta laget?</a:t>
            </a:r>
          </a:p>
        </p:txBody>
      </p:sp>
      <p:sp>
        <p:nvSpPr>
          <p:cNvPr id="3" name="Text Placeholder 2">
            <a:extLst>
              <a:ext uri="{FF2B5EF4-FFF2-40B4-BE49-F238E27FC236}">
                <a16:creationId xmlns:a16="http://schemas.microsoft.com/office/drawing/2014/main" id="{50F2781A-57EC-F1EA-E445-87EB3CDE7E56}"/>
              </a:ext>
            </a:extLst>
          </p:cNvPr>
          <p:cNvSpPr>
            <a:spLocks noGrp="1"/>
          </p:cNvSpPr>
          <p:nvPr>
            <p:ph type="body" idx="1"/>
          </p:nvPr>
        </p:nvSpPr>
        <p:spPr>
          <a:xfrm>
            <a:off x="838200" y="1600200"/>
            <a:ext cx="10515600" cy="4353713"/>
          </a:xfrm>
        </p:spPr>
        <p:txBody>
          <a:bodyPr>
            <a:normAutofit/>
          </a:bodyPr>
          <a:lstStyle/>
          <a:p>
            <a:endParaRPr lang="sv-SE" b="1" dirty="0"/>
          </a:p>
          <a:p>
            <a:r>
              <a:rPr lang="sv-SE" sz="2400" b="1" dirty="0"/>
              <a:t>Hjälpa till som extra vuxen </a:t>
            </a:r>
            <a:r>
              <a:rPr lang="sv-SE" sz="2400" dirty="0"/>
              <a:t>– om ledare får förhinder</a:t>
            </a:r>
          </a:p>
          <a:p>
            <a:r>
              <a:rPr lang="sv-SE" sz="2400" b="1" dirty="0"/>
              <a:t>Matchvärd </a:t>
            </a:r>
            <a:r>
              <a:rPr lang="sv-SE" sz="2400" dirty="0"/>
              <a:t>– väljer ut förälder till varje hemmamatch</a:t>
            </a:r>
            <a:endParaRPr lang="sv-SE" sz="2400" b="1" dirty="0"/>
          </a:p>
          <a:p>
            <a:r>
              <a:rPr lang="sv-SE" sz="2400" b="1" dirty="0"/>
              <a:t>”Markservice” </a:t>
            </a:r>
            <a:r>
              <a:rPr lang="sv-SE" sz="2400" dirty="0"/>
              <a:t>–</a:t>
            </a:r>
            <a:r>
              <a:rPr lang="sv-SE" sz="2400" b="1" dirty="0"/>
              <a:t> </a:t>
            </a:r>
            <a:r>
              <a:rPr lang="sv-SE" sz="2400" dirty="0"/>
              <a:t>vid ex. träningsläger</a:t>
            </a:r>
          </a:p>
          <a:p>
            <a:r>
              <a:rPr lang="sv-SE" sz="2400" b="1" dirty="0"/>
              <a:t>Hjälpa till med försäljningar </a:t>
            </a:r>
            <a:r>
              <a:rPr lang="sv-SE" sz="2400" dirty="0"/>
              <a:t>–</a:t>
            </a:r>
            <a:r>
              <a:rPr lang="sv-SE" sz="2400" b="1" dirty="0"/>
              <a:t>  </a:t>
            </a:r>
            <a:r>
              <a:rPr lang="sv-SE" sz="2400" dirty="0"/>
              <a:t>stärker lagkassan</a:t>
            </a:r>
          </a:p>
          <a:p>
            <a:r>
              <a:rPr lang="sv-SE" sz="2400" b="1" dirty="0"/>
              <a:t>Bidra med ”specialkompetens” </a:t>
            </a:r>
            <a:r>
              <a:rPr lang="sv-SE" sz="2400" dirty="0"/>
              <a:t>– kanske kan jag något som skulle uppskattas av laget?</a:t>
            </a:r>
            <a:endParaRPr lang="sv-SE" sz="2400" b="1" dirty="0"/>
          </a:p>
          <a:p>
            <a:r>
              <a:rPr lang="sv-SE" sz="2400" b="1" dirty="0"/>
              <a:t>Föräldramöten</a:t>
            </a:r>
            <a:r>
              <a:rPr lang="sv-SE" sz="2400" dirty="0"/>
              <a:t> – delta </a:t>
            </a:r>
          </a:p>
          <a:p>
            <a:r>
              <a:rPr lang="sv-SE" sz="2400" b="1" dirty="0"/>
              <a:t>Trivselgruppen</a:t>
            </a:r>
            <a:r>
              <a:rPr lang="sv-SE" sz="2400" dirty="0"/>
              <a:t> – samarbeta med Hong och Martina som planerar aktiviteter</a:t>
            </a:r>
          </a:p>
        </p:txBody>
      </p:sp>
      <p:pic>
        <p:nvPicPr>
          <p:cNvPr id="4" name="Google Shape;106;p2">
            <a:extLst>
              <a:ext uri="{FF2B5EF4-FFF2-40B4-BE49-F238E27FC236}">
                <a16:creationId xmlns:a16="http://schemas.microsoft.com/office/drawing/2014/main" id="{6A3683F5-5BBD-6355-4D9C-9F11583CB429}"/>
              </a:ext>
            </a:extLst>
          </p:cNvPr>
          <p:cNvPicPr preferRelativeResize="0"/>
          <p:nvPr/>
        </p:nvPicPr>
        <p:blipFill>
          <a:blip r:embed="rId2">
            <a:alphaModFix/>
          </a:blip>
          <a:stretch>
            <a:fillRect/>
          </a:stretch>
        </p:blipFill>
        <p:spPr>
          <a:xfrm>
            <a:off x="9776575" y="482152"/>
            <a:ext cx="1758550" cy="1564100"/>
          </a:xfrm>
          <a:prstGeom prst="rect">
            <a:avLst/>
          </a:prstGeom>
          <a:noFill/>
          <a:ln>
            <a:noFill/>
          </a:ln>
        </p:spPr>
      </p:pic>
    </p:spTree>
    <p:extLst>
      <p:ext uri="{BB962C8B-B14F-4D97-AF65-F5344CB8AC3E}">
        <p14:creationId xmlns:p14="http://schemas.microsoft.com/office/powerpoint/2010/main" val="133430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5E7E-EB4A-54B2-AEC5-4019C365B99C}"/>
              </a:ext>
            </a:extLst>
          </p:cNvPr>
          <p:cNvSpPr>
            <a:spLocks noGrp="1"/>
          </p:cNvSpPr>
          <p:nvPr>
            <p:ph type="title"/>
          </p:nvPr>
        </p:nvSpPr>
        <p:spPr/>
        <p:txBody>
          <a:bodyPr/>
          <a:lstStyle/>
          <a:p>
            <a:r>
              <a:rPr lang="sv-SE" b="1" dirty="0">
                <a:solidFill>
                  <a:schemeClr val="accent6">
                    <a:lumMod val="50000"/>
                  </a:schemeClr>
                </a:solidFill>
              </a:rPr>
              <a:t>Hur kan jag stötta föreningen?</a:t>
            </a:r>
          </a:p>
        </p:txBody>
      </p:sp>
      <p:sp>
        <p:nvSpPr>
          <p:cNvPr id="3" name="Text Placeholder 2">
            <a:extLst>
              <a:ext uri="{FF2B5EF4-FFF2-40B4-BE49-F238E27FC236}">
                <a16:creationId xmlns:a16="http://schemas.microsoft.com/office/drawing/2014/main" id="{0A1107D2-CF14-2E58-E359-793FFAEE6B02}"/>
              </a:ext>
            </a:extLst>
          </p:cNvPr>
          <p:cNvSpPr>
            <a:spLocks noGrp="1"/>
          </p:cNvSpPr>
          <p:nvPr>
            <p:ph type="body" idx="1"/>
          </p:nvPr>
        </p:nvSpPr>
        <p:spPr>
          <a:xfrm>
            <a:off x="838200" y="1825624"/>
            <a:ext cx="10515600" cy="4803775"/>
          </a:xfrm>
        </p:spPr>
        <p:txBody>
          <a:bodyPr>
            <a:normAutofit/>
          </a:bodyPr>
          <a:lstStyle/>
          <a:p>
            <a:endParaRPr lang="sv-SE" sz="2400" b="1" dirty="0"/>
          </a:p>
          <a:p>
            <a:r>
              <a:rPr lang="sv-SE" sz="2400" b="1" dirty="0"/>
              <a:t>Bli stödmedlem för 200:- </a:t>
            </a:r>
            <a:r>
              <a:rPr lang="sv-SE" sz="2400" dirty="0"/>
              <a:t>– Varje medlem är oerhört viktig för klubbens ekonomi (</a:t>
            </a:r>
            <a:r>
              <a:rPr lang="en-GB" sz="2400" dirty="0" err="1">
                <a:solidFill>
                  <a:srgbClr val="000000"/>
                </a:solidFill>
                <a:latin typeface="ProximaNova"/>
              </a:rPr>
              <a:t>S</a:t>
            </a:r>
            <a:r>
              <a:rPr lang="en-GB" sz="2400" b="0" i="0" dirty="0" err="1">
                <a:solidFill>
                  <a:srgbClr val="000000"/>
                </a:solidFill>
                <a:effectLst/>
                <a:latin typeface="ProximaNova"/>
              </a:rPr>
              <a:t>wishnummer</a:t>
            </a:r>
            <a:r>
              <a:rPr lang="en-GB" sz="2400" b="0" i="0" dirty="0">
                <a:solidFill>
                  <a:srgbClr val="000000"/>
                </a:solidFill>
                <a:effectLst/>
                <a:latin typeface="ProximaNova"/>
              </a:rPr>
              <a:t>: 123 013 45 10)</a:t>
            </a:r>
          </a:p>
          <a:p>
            <a:pPr marL="114300" indent="0">
              <a:buNone/>
            </a:pPr>
            <a:endParaRPr lang="sv-SE" sz="2400" dirty="0"/>
          </a:p>
          <a:p>
            <a:r>
              <a:rPr lang="sv-SE" sz="2400" b="1" dirty="0"/>
              <a:t>Välja SIF som klubb när du handlar på Stadium </a:t>
            </a:r>
            <a:r>
              <a:rPr lang="sv-SE" sz="2400" dirty="0"/>
              <a:t>– Återbäring till klubben</a:t>
            </a:r>
          </a:p>
          <a:p>
            <a:pPr marL="114300" indent="0">
              <a:buNone/>
            </a:pPr>
            <a:endParaRPr lang="sv-SE" sz="2400" dirty="0"/>
          </a:p>
          <a:p>
            <a:r>
              <a:rPr lang="sv-SE" sz="2400" b="1" dirty="0"/>
              <a:t>Hjälpa till med försäljningar </a:t>
            </a:r>
            <a:r>
              <a:rPr lang="sv-SE" sz="2400" dirty="0"/>
              <a:t>– exempelvis Bingolotter vid jul </a:t>
            </a:r>
          </a:p>
          <a:p>
            <a:endParaRPr lang="sv-SE" sz="2400" dirty="0"/>
          </a:p>
          <a:p>
            <a:r>
              <a:rPr lang="sv-SE" sz="2400" b="1" dirty="0"/>
              <a:t>Sprida information </a:t>
            </a:r>
            <a:r>
              <a:rPr lang="sv-SE" sz="2400" dirty="0"/>
              <a:t>om föreningens aktiviteter till nära och kära</a:t>
            </a:r>
          </a:p>
          <a:p>
            <a:endParaRPr lang="sv-SE" dirty="0"/>
          </a:p>
        </p:txBody>
      </p:sp>
      <p:pic>
        <p:nvPicPr>
          <p:cNvPr id="4" name="Google Shape;106;p2">
            <a:extLst>
              <a:ext uri="{FF2B5EF4-FFF2-40B4-BE49-F238E27FC236}">
                <a16:creationId xmlns:a16="http://schemas.microsoft.com/office/drawing/2014/main" id="{5854A1FD-8DA9-DC1F-699D-11A9E2D0AF45}"/>
              </a:ext>
            </a:extLst>
          </p:cNvPr>
          <p:cNvPicPr preferRelativeResize="0"/>
          <p:nvPr/>
        </p:nvPicPr>
        <p:blipFill>
          <a:blip r:embed="rId2">
            <a:alphaModFix/>
          </a:blip>
          <a:stretch>
            <a:fillRect/>
          </a:stretch>
        </p:blipFill>
        <p:spPr>
          <a:xfrm>
            <a:off x="9776575" y="482152"/>
            <a:ext cx="1758550" cy="1564100"/>
          </a:xfrm>
          <a:prstGeom prst="rect">
            <a:avLst/>
          </a:prstGeom>
          <a:noFill/>
          <a:ln>
            <a:noFill/>
          </a:ln>
        </p:spPr>
      </p:pic>
    </p:spTree>
    <p:extLst>
      <p:ext uri="{BB962C8B-B14F-4D97-AF65-F5344CB8AC3E}">
        <p14:creationId xmlns:p14="http://schemas.microsoft.com/office/powerpoint/2010/main" val="2443619621"/>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570</Words>
  <Application>Microsoft Office PowerPoint</Application>
  <PresentationFormat>Widescreen</PresentationFormat>
  <Paragraphs>95</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ProximaNova</vt:lpstr>
      <vt:lpstr>Office-tema</vt:lpstr>
      <vt:lpstr>Föräldramöte P-2014  2026-03-17  VÄLKOMNA! </vt:lpstr>
      <vt:lpstr>LAGET P-2014</vt:lpstr>
      <vt:lpstr>TRÄNING</vt:lpstr>
      <vt:lpstr>MATCH</vt:lpstr>
      <vt:lpstr>FOTBOLLSAKTIVITETER 2026</vt:lpstr>
      <vt:lpstr>Råd och vård vid idrottsskador</vt:lpstr>
      <vt:lpstr>Hur kan jag stötta mitt barn?</vt:lpstr>
      <vt:lpstr>Hur kan jag stötta laget?</vt:lpstr>
      <vt:lpstr>Hur kan jag stötta föreningen?</vt:lpstr>
      <vt:lpstr>Frågor, funderingar,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Josefin Svedahl</dc:creator>
  <cp:lastModifiedBy>Anders Berfner</cp:lastModifiedBy>
  <cp:revision>13</cp:revision>
  <dcterms:created xsi:type="dcterms:W3CDTF">2022-05-01T19:17:31Z</dcterms:created>
  <dcterms:modified xsi:type="dcterms:W3CDTF">2026-03-15T18:49:02Z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2025-03-25T15:06:46Z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56ce7509-0748-4ca4-94e5-b315dde3f4a3</vt:lpwstr>
  </property>
  <property fmtid="{D5CDD505-2E9C-101B-9397-08002B2CF9AE}" pid="8" name="MSIP_Label_19540963-e559-4020-8a90-fe8a502c2801_ContentBits">
    <vt:lpwstr>0</vt:lpwstr>
  </property>
  <property fmtid="{D5CDD505-2E9C-101B-9397-08002B2CF9AE}" pid="9" name="MSIP_Label_19540963-e559-4020-8a90-fe8a502c2801_Tag">
    <vt:lpwstr>10, 3, 0, 1</vt:lpwstr>
  </property>
</Properties>
</file>