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3"/>
  </p:notesMasterIdLst>
  <p:sldIdLst>
    <p:sldId id="256" r:id="rId2"/>
    <p:sldId id="259" r:id="rId3"/>
    <p:sldId id="268" r:id="rId4"/>
    <p:sldId id="260" r:id="rId5"/>
    <p:sldId id="261" r:id="rId6"/>
    <p:sldId id="266" r:id="rId7"/>
    <p:sldId id="269" r:id="rId8"/>
    <p:sldId id="262" r:id="rId9"/>
    <p:sldId id="270" r:id="rId10"/>
    <p:sldId id="271" r:id="rId11"/>
    <p:sldId id="264" r:id="rId12"/>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6" roundtripDataSignature="AMtx7mjcNm8G3Ki92VlAbAILmmAiS3HRiw=="/>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56" d="100"/>
          <a:sy n="56" d="100"/>
        </p:scale>
        <p:origin x="1000"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customschemas.google.com/relationships/presentationmetadata" Target="metadata"/><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sv-SE"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6" name="Google Shape;86;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127ababf86b_0_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0" name="Google Shape;120;g127ababf86b_0_6: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1" name="Google Shape;121;g127ababf86b_0_6: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sv-SE"/>
              <a:t>2</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Google Shape;127;g127ababf86b_0_1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8" name="Google Shape;128;g127ababf86b_0_12: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9" name="Google Shape;129;g127ababf86b_0_12: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sv-SE"/>
              <a:t>4</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Google Shape;135;g127ababf86b_0_1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6" name="Google Shape;136;g127ababf86b_0_18: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7" name="Google Shape;137;g127ababf86b_0_18: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sv-SE"/>
              <a:t>5</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Google Shape;143;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4" name="Google Shape;144;p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sv-SE"/>
              <a:t>Viktig resurs i vår förening, för att barnen ska få uppleva största möjliga trygghet och därmed gynnsam utveckling är det viktigt att föräldrarna på nära och bästa sätta följer och stöttar sitt barns med och motgångar. </a:t>
            </a:r>
            <a:endParaRPr/>
          </a:p>
        </p:txBody>
      </p:sp>
      <p:sp>
        <p:nvSpPr>
          <p:cNvPr id="145" name="Google Shape;145;p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sv-SE"/>
              <a:t>8</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Google Shape;161;g127ababf86b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2" name="Google Shape;162;g127ababf86b_0_0: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3" name="Google Shape;163;g127ababf86b_0_0: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sv-SE"/>
              <a:t>11</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Rubrikbild" type="title">
  <p:cSld name="TITLE">
    <p:spTree>
      <p:nvGrpSpPr>
        <p:cNvPr id="1" name="Shape 15"/>
        <p:cNvGrpSpPr/>
        <p:nvPr/>
      </p:nvGrpSpPr>
      <p:grpSpPr>
        <a:xfrm>
          <a:off x="0" y="0"/>
          <a:ext cx="0" cy="0"/>
          <a:chOff x="0" y="0"/>
          <a:chExt cx="0" cy="0"/>
        </a:xfrm>
      </p:grpSpPr>
      <p:sp>
        <p:nvSpPr>
          <p:cNvPr id="16" name="Google Shape;16;p9"/>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9"/>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Rubrik och lodrät text" type="vertTx">
  <p:cSld name="VERTICAL_TEXT">
    <p:spTree>
      <p:nvGrpSpPr>
        <p:cNvPr id="1" name="Shape 72"/>
        <p:cNvGrpSpPr/>
        <p:nvPr/>
      </p:nvGrpSpPr>
      <p:grpSpPr>
        <a:xfrm>
          <a:off x="0" y="0"/>
          <a:ext cx="0" cy="0"/>
          <a:chOff x="0" y="0"/>
          <a:chExt cx="0" cy="0"/>
        </a:xfrm>
      </p:grpSpPr>
      <p:sp>
        <p:nvSpPr>
          <p:cNvPr id="73" name="Google Shape;73;p1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18"/>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1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Lodrät rubrik och text" type="vertTitleAndTx">
  <p:cSld name="VERTICAL_TITLE_AND_VERTICAL_TEXT">
    <p:spTree>
      <p:nvGrpSpPr>
        <p:cNvPr id="1" name="Shape 78"/>
        <p:cNvGrpSpPr/>
        <p:nvPr/>
      </p:nvGrpSpPr>
      <p:grpSpPr>
        <a:xfrm>
          <a:off x="0" y="0"/>
          <a:ext cx="0" cy="0"/>
          <a:chOff x="0" y="0"/>
          <a:chExt cx="0" cy="0"/>
        </a:xfrm>
      </p:grpSpPr>
      <p:sp>
        <p:nvSpPr>
          <p:cNvPr id="79" name="Google Shape;79;p19"/>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19"/>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1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1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Rubrik och innehåll" type="obj">
  <p:cSld name="OBJECT">
    <p:spTree>
      <p:nvGrpSpPr>
        <p:cNvPr id="1" name="Shape 21"/>
        <p:cNvGrpSpPr/>
        <p:nvPr/>
      </p:nvGrpSpPr>
      <p:grpSpPr>
        <a:xfrm>
          <a:off x="0" y="0"/>
          <a:ext cx="0" cy="0"/>
          <a:chOff x="0" y="0"/>
          <a:chExt cx="0" cy="0"/>
        </a:xfrm>
      </p:grpSpPr>
      <p:sp>
        <p:nvSpPr>
          <p:cNvPr id="22" name="Google Shape;22;p1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10"/>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Avsnittsrubrik" type="secHead">
  <p:cSld name="SECTION_HEADER">
    <p:spTree>
      <p:nvGrpSpPr>
        <p:cNvPr id="1" name="Shape 27"/>
        <p:cNvGrpSpPr/>
        <p:nvPr/>
      </p:nvGrpSpPr>
      <p:grpSpPr>
        <a:xfrm>
          <a:off x="0" y="0"/>
          <a:ext cx="0" cy="0"/>
          <a:chOff x="0" y="0"/>
          <a:chExt cx="0" cy="0"/>
        </a:xfrm>
      </p:grpSpPr>
      <p:sp>
        <p:nvSpPr>
          <p:cNvPr id="28" name="Google Shape;28;p11"/>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11"/>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0" name="Google Shape;30;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vå delar" type="twoObj">
  <p:cSld name="TWO_OBJECTS">
    <p:spTree>
      <p:nvGrpSpPr>
        <p:cNvPr id="1" name="Shape 33"/>
        <p:cNvGrpSpPr/>
        <p:nvPr/>
      </p:nvGrpSpPr>
      <p:grpSpPr>
        <a:xfrm>
          <a:off x="0" y="0"/>
          <a:ext cx="0" cy="0"/>
          <a:chOff x="0" y="0"/>
          <a:chExt cx="0" cy="0"/>
        </a:xfrm>
      </p:grpSpPr>
      <p:sp>
        <p:nvSpPr>
          <p:cNvPr id="34" name="Google Shape;34;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12"/>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12"/>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Jämförelse" type="twoTxTwoObj">
  <p:cSld name="TWO_OBJECTS_WITH_TEXT">
    <p:spTree>
      <p:nvGrpSpPr>
        <p:cNvPr id="1" name="Shape 40"/>
        <p:cNvGrpSpPr/>
        <p:nvPr/>
      </p:nvGrpSpPr>
      <p:grpSpPr>
        <a:xfrm>
          <a:off x="0" y="0"/>
          <a:ext cx="0" cy="0"/>
          <a:chOff x="0" y="0"/>
          <a:chExt cx="0" cy="0"/>
        </a:xfrm>
      </p:grpSpPr>
      <p:sp>
        <p:nvSpPr>
          <p:cNvPr id="41" name="Google Shape;41;p13"/>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13"/>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13"/>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13"/>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13"/>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Endast rubrik" type="titleOnly">
  <p:cSld name="TITLE_ONLY">
    <p:spTree>
      <p:nvGrpSpPr>
        <p:cNvPr id="1" name="Shape 49"/>
        <p:cNvGrpSpPr/>
        <p:nvPr/>
      </p:nvGrpSpPr>
      <p:grpSpPr>
        <a:xfrm>
          <a:off x="0" y="0"/>
          <a:ext cx="0" cy="0"/>
          <a:chOff x="0" y="0"/>
          <a:chExt cx="0" cy="0"/>
        </a:xfrm>
      </p:grpSpPr>
      <p:sp>
        <p:nvSpPr>
          <p:cNvPr id="50" name="Google Shape;50;p1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om" type="blank">
  <p:cSld name="BLANK">
    <p:spTree>
      <p:nvGrpSpPr>
        <p:cNvPr id="1" name="Shape 54"/>
        <p:cNvGrpSpPr/>
        <p:nvPr/>
      </p:nvGrpSpPr>
      <p:grpSpPr>
        <a:xfrm>
          <a:off x="0" y="0"/>
          <a:ext cx="0" cy="0"/>
          <a:chOff x="0" y="0"/>
          <a:chExt cx="0" cy="0"/>
        </a:xfrm>
      </p:grpSpPr>
      <p:sp>
        <p:nvSpPr>
          <p:cNvPr id="55" name="Google Shape;55;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ext med bildtext" type="objTx">
  <p:cSld name="OBJECT_WITH_CAPTION_TEXT">
    <p:spTree>
      <p:nvGrpSpPr>
        <p:cNvPr id="1" name="Shape 58"/>
        <p:cNvGrpSpPr/>
        <p:nvPr/>
      </p:nvGrpSpPr>
      <p:grpSpPr>
        <a:xfrm>
          <a:off x="0" y="0"/>
          <a:ext cx="0" cy="0"/>
          <a:chOff x="0" y="0"/>
          <a:chExt cx="0" cy="0"/>
        </a:xfrm>
      </p:grpSpPr>
      <p:sp>
        <p:nvSpPr>
          <p:cNvPr id="59" name="Google Shape;59;p16"/>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16"/>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16"/>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ild med bildtext" type="picTx">
  <p:cSld name="PICTURE_WITH_CAPTION_TEXT">
    <p:spTree>
      <p:nvGrpSpPr>
        <p:cNvPr id="1" name="Shape 65"/>
        <p:cNvGrpSpPr/>
        <p:nvPr/>
      </p:nvGrpSpPr>
      <p:grpSpPr>
        <a:xfrm>
          <a:off x="0" y="0"/>
          <a:ext cx="0" cy="0"/>
          <a:chOff x="0" y="0"/>
          <a:chExt cx="0" cy="0"/>
        </a:xfrm>
      </p:grpSpPr>
      <p:sp>
        <p:nvSpPr>
          <p:cNvPr id="66" name="Google Shape;66;p17"/>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17"/>
          <p:cNvSpPr>
            <a:spLocks noGrp="1"/>
          </p:cNvSpPr>
          <p:nvPr>
            <p:ph type="pic" idx="2"/>
          </p:nvPr>
        </p:nvSpPr>
        <p:spPr>
          <a:xfrm>
            <a:off x="5183188" y="987425"/>
            <a:ext cx="6172200" cy="4873625"/>
          </a:xfrm>
          <a:prstGeom prst="rect">
            <a:avLst/>
          </a:prstGeom>
          <a:noFill/>
          <a:ln>
            <a:noFill/>
          </a:ln>
        </p:spPr>
      </p:sp>
      <p:sp>
        <p:nvSpPr>
          <p:cNvPr id="68" name="Google Shape;68;p17"/>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sv-SE"/>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8"/>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sv-SE"/>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Google Shape;88;p1"/>
          <p:cNvSpPr/>
          <p:nvPr/>
        </p:nvSpPr>
        <p:spPr>
          <a:xfrm>
            <a:off x="0" y="1"/>
            <a:ext cx="12191695"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89" name="Google Shape;89;p1"/>
          <p:cNvSpPr/>
          <p:nvPr/>
        </p:nvSpPr>
        <p:spPr>
          <a:xfrm>
            <a:off x="305" y="0"/>
            <a:ext cx="12191695"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800" b="0" i="0" u="none" strike="noStrike" cap="none">
              <a:solidFill>
                <a:schemeClr val="lt1"/>
              </a:solidFill>
              <a:latin typeface="Calibri"/>
              <a:ea typeface="Calibri"/>
              <a:cs typeface="Calibri"/>
              <a:sym typeface="Calibri"/>
            </a:endParaRPr>
          </a:p>
        </p:txBody>
      </p:sp>
      <p:sp>
        <p:nvSpPr>
          <p:cNvPr id="90" name="Google Shape;90;p1"/>
          <p:cNvSpPr/>
          <p:nvPr/>
        </p:nvSpPr>
        <p:spPr>
          <a:xfrm>
            <a:off x="0" y="0"/>
            <a:ext cx="12191695"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91" name="Google Shape;91;p1"/>
          <p:cNvSpPr txBox="1">
            <a:spLocks noGrp="1"/>
          </p:cNvSpPr>
          <p:nvPr>
            <p:ph type="ctrTitle"/>
          </p:nvPr>
        </p:nvSpPr>
        <p:spPr>
          <a:xfrm>
            <a:off x="5251100" y="628650"/>
            <a:ext cx="5366100" cy="4697730"/>
          </a:xfrm>
          <a:prstGeom prst="rect">
            <a:avLst/>
          </a:prstGeom>
          <a:noFill/>
          <a:ln>
            <a:noFill/>
          </a:ln>
        </p:spPr>
        <p:txBody>
          <a:bodyPr spcFirstLastPara="1" wrap="square" lIns="91425" tIns="45700" rIns="91425" bIns="45700" anchor="b" anchorCtr="0">
            <a:normAutofit/>
          </a:bodyPr>
          <a:lstStyle/>
          <a:p>
            <a:pPr marL="0" lvl="0" indent="0" rtl="0">
              <a:lnSpc>
                <a:spcPct val="90000"/>
              </a:lnSpc>
              <a:spcBef>
                <a:spcPts val="0"/>
              </a:spcBef>
              <a:spcAft>
                <a:spcPts val="0"/>
              </a:spcAft>
              <a:buClr>
                <a:schemeClr val="dk2"/>
              </a:buClr>
              <a:buSzPts val="5200"/>
              <a:buFont typeface="Calibri"/>
              <a:buNone/>
            </a:pPr>
            <a:r>
              <a:rPr lang="en-GB" sz="4400" dirty="0" err="1">
                <a:solidFill>
                  <a:srgbClr val="385723"/>
                </a:solidFill>
              </a:rPr>
              <a:t>Föräldramöte</a:t>
            </a:r>
            <a:r>
              <a:rPr lang="en-GB" sz="4400" dirty="0">
                <a:solidFill>
                  <a:srgbClr val="385723"/>
                </a:solidFill>
              </a:rPr>
              <a:t> P-2014 </a:t>
            </a:r>
            <a:br>
              <a:rPr lang="en-GB" b="1" dirty="0">
                <a:solidFill>
                  <a:srgbClr val="385723"/>
                </a:solidFill>
              </a:rPr>
            </a:br>
            <a:br>
              <a:rPr lang="en-GB" b="1" dirty="0">
                <a:solidFill>
                  <a:srgbClr val="385723"/>
                </a:solidFill>
              </a:rPr>
            </a:br>
            <a:r>
              <a:rPr lang="en-GB" b="1" dirty="0">
                <a:solidFill>
                  <a:srgbClr val="385723"/>
                </a:solidFill>
              </a:rPr>
              <a:t>VÄLKOMNA!</a:t>
            </a:r>
            <a:br>
              <a:rPr lang="en-GB" b="1" dirty="0">
                <a:solidFill>
                  <a:srgbClr val="385723"/>
                </a:solidFill>
              </a:rPr>
            </a:br>
            <a:endParaRPr b="1" dirty="0">
              <a:solidFill>
                <a:srgbClr val="385723"/>
              </a:solidFill>
            </a:endParaRPr>
          </a:p>
        </p:txBody>
      </p:sp>
      <p:grpSp>
        <p:nvGrpSpPr>
          <p:cNvPr id="92" name="Google Shape;92;p1"/>
          <p:cNvGrpSpPr/>
          <p:nvPr/>
        </p:nvGrpSpPr>
        <p:grpSpPr>
          <a:xfrm rot="10800000">
            <a:off x="9058275" y="4146310"/>
            <a:ext cx="3142400" cy="2716805"/>
            <a:chOff x="-305" y="-4155"/>
            <a:chExt cx="2514948" cy="2174333"/>
          </a:xfrm>
        </p:grpSpPr>
        <p:sp>
          <p:nvSpPr>
            <p:cNvPr id="93" name="Google Shape;93;p1"/>
            <p:cNvSpPr/>
            <p:nvPr/>
          </p:nvSpPr>
          <p:spPr>
            <a:xfrm>
              <a:off x="-305" y="0"/>
              <a:ext cx="2514948" cy="2170178"/>
            </a:xfrm>
            <a:custGeom>
              <a:avLst/>
              <a:gdLst/>
              <a:ahLst/>
              <a:cxnLst/>
              <a:rect l="l" t="t" r="r" b="b"/>
              <a:pathLst>
                <a:path w="2514948" h="2170178" extrusionOk="0">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solidFill>
              <a:schemeClr val="lt1">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94" name="Google Shape;94;p1"/>
            <p:cNvSpPr/>
            <p:nvPr/>
          </p:nvSpPr>
          <p:spPr>
            <a:xfrm>
              <a:off x="-305" y="-4155"/>
              <a:ext cx="2493062" cy="1947896"/>
            </a:xfrm>
            <a:custGeom>
              <a:avLst/>
              <a:gdLst/>
              <a:ahLst/>
              <a:cxnLst/>
              <a:rect l="l" t="t" r="r" b="b"/>
              <a:pathLst>
                <a:path w="2493062" h="1947896" extrusionOk="0">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solidFill>
              <a:schemeClr val="lt1">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95" name="Google Shape;95;p1"/>
            <p:cNvSpPr/>
            <p:nvPr/>
          </p:nvSpPr>
          <p:spPr>
            <a:xfrm>
              <a:off x="-305" y="0"/>
              <a:ext cx="2501089" cy="1972702"/>
            </a:xfrm>
            <a:custGeom>
              <a:avLst/>
              <a:gdLst/>
              <a:ahLst/>
              <a:cxnLst/>
              <a:rect l="l" t="t" r="r" b="b"/>
              <a:pathLst>
                <a:path w="2501089" h="1972702" extrusionOk="0">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solidFill>
              <a:schemeClr val="lt1">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800" b="0" i="0" u="none" strike="noStrike" cap="none">
                <a:solidFill>
                  <a:schemeClr val="lt1"/>
                </a:solidFill>
                <a:latin typeface="Calibri"/>
                <a:ea typeface="Calibri"/>
                <a:cs typeface="Calibri"/>
                <a:sym typeface="Calibri"/>
              </a:endParaRPr>
            </a:p>
          </p:txBody>
        </p:sp>
        <p:sp>
          <p:nvSpPr>
            <p:cNvPr id="96" name="Google Shape;96;p1"/>
            <p:cNvSpPr/>
            <p:nvPr/>
          </p:nvSpPr>
          <p:spPr>
            <a:xfrm>
              <a:off x="305" y="1"/>
              <a:ext cx="2491105" cy="1943661"/>
            </a:xfrm>
            <a:custGeom>
              <a:avLst/>
              <a:gdLst/>
              <a:ahLst/>
              <a:cxnLst/>
              <a:rect l="l" t="t" r="r" b="b"/>
              <a:pathLst>
                <a:path w="2491105" h="1943661" extrusionOk="0">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solidFill>
              <a:schemeClr val="lt1">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grpSp>
      <p:pic>
        <p:nvPicPr>
          <p:cNvPr id="97" name="Google Shape;97;p1"/>
          <p:cNvPicPr preferRelativeResize="0"/>
          <p:nvPr/>
        </p:nvPicPr>
        <p:blipFill>
          <a:blip r:embed="rId3">
            <a:alphaModFix/>
          </a:blip>
          <a:stretch>
            <a:fillRect/>
          </a:stretch>
        </p:blipFill>
        <p:spPr>
          <a:xfrm>
            <a:off x="1224273" y="912573"/>
            <a:ext cx="3807077" cy="338610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E95E7E-EB4A-54B2-AEC5-4019C365B99C}"/>
              </a:ext>
            </a:extLst>
          </p:cNvPr>
          <p:cNvSpPr>
            <a:spLocks noGrp="1"/>
          </p:cNvSpPr>
          <p:nvPr>
            <p:ph type="title"/>
          </p:nvPr>
        </p:nvSpPr>
        <p:spPr/>
        <p:txBody>
          <a:bodyPr/>
          <a:lstStyle/>
          <a:p>
            <a:r>
              <a:rPr lang="sv-SE" b="1" dirty="0">
                <a:solidFill>
                  <a:schemeClr val="accent6">
                    <a:lumMod val="50000"/>
                  </a:schemeClr>
                </a:solidFill>
              </a:rPr>
              <a:t>Hur kan jag stötta föreningen?</a:t>
            </a:r>
          </a:p>
        </p:txBody>
      </p:sp>
      <p:sp>
        <p:nvSpPr>
          <p:cNvPr id="3" name="Text Placeholder 2">
            <a:extLst>
              <a:ext uri="{FF2B5EF4-FFF2-40B4-BE49-F238E27FC236}">
                <a16:creationId xmlns:a16="http://schemas.microsoft.com/office/drawing/2014/main" id="{0A1107D2-CF14-2E58-E359-793FFAEE6B02}"/>
              </a:ext>
            </a:extLst>
          </p:cNvPr>
          <p:cNvSpPr>
            <a:spLocks noGrp="1"/>
          </p:cNvSpPr>
          <p:nvPr>
            <p:ph type="body" idx="1"/>
          </p:nvPr>
        </p:nvSpPr>
        <p:spPr>
          <a:xfrm>
            <a:off x="838200" y="1825624"/>
            <a:ext cx="10515600" cy="4803775"/>
          </a:xfrm>
        </p:spPr>
        <p:txBody>
          <a:bodyPr>
            <a:normAutofit lnSpcReduction="10000"/>
          </a:bodyPr>
          <a:lstStyle/>
          <a:p>
            <a:r>
              <a:rPr lang="sv-SE" b="1" dirty="0"/>
              <a:t>Bli stödmedlem för 200:- </a:t>
            </a:r>
            <a:r>
              <a:rPr lang="sv-SE" dirty="0"/>
              <a:t>– Varje medlem är oerhört viktig för klubbens ekonomi (</a:t>
            </a:r>
            <a:r>
              <a:rPr lang="en-GB" dirty="0" err="1">
                <a:solidFill>
                  <a:srgbClr val="000000"/>
                </a:solidFill>
                <a:latin typeface="ProximaNova"/>
              </a:rPr>
              <a:t>S</a:t>
            </a:r>
            <a:r>
              <a:rPr lang="en-GB" b="0" i="0" dirty="0" err="1">
                <a:solidFill>
                  <a:srgbClr val="000000"/>
                </a:solidFill>
                <a:effectLst/>
                <a:latin typeface="ProximaNova"/>
              </a:rPr>
              <a:t>wishnummer</a:t>
            </a:r>
            <a:r>
              <a:rPr lang="en-GB" b="0" i="0" dirty="0">
                <a:solidFill>
                  <a:srgbClr val="000000"/>
                </a:solidFill>
                <a:effectLst/>
                <a:latin typeface="ProximaNova"/>
              </a:rPr>
              <a:t>: 123 013 45 10)</a:t>
            </a:r>
          </a:p>
          <a:p>
            <a:pPr marL="114300" indent="0">
              <a:buNone/>
            </a:pPr>
            <a:endParaRPr lang="sv-SE" dirty="0"/>
          </a:p>
          <a:p>
            <a:r>
              <a:rPr lang="sv-SE" b="1" dirty="0"/>
              <a:t>Välja SIF som klubb när du handlar på Intersport </a:t>
            </a:r>
            <a:r>
              <a:rPr lang="sv-SE" dirty="0"/>
              <a:t>– Återbäring till klubben</a:t>
            </a:r>
          </a:p>
          <a:p>
            <a:endParaRPr lang="sv-SE" dirty="0"/>
          </a:p>
          <a:p>
            <a:r>
              <a:rPr lang="sv-SE" b="1" dirty="0"/>
              <a:t>Samla kvitton från inköp på City Gross</a:t>
            </a:r>
            <a:r>
              <a:rPr lang="sv-SE" dirty="0"/>
              <a:t> i </a:t>
            </a:r>
            <a:r>
              <a:rPr lang="sv-SE" dirty="0" err="1"/>
              <a:t>Lundaskog</a:t>
            </a:r>
            <a:r>
              <a:rPr lang="sv-SE" dirty="0"/>
              <a:t> – Lämnas till kansliet och ger återbäring till klubben</a:t>
            </a:r>
          </a:p>
          <a:p>
            <a:pPr marL="114300" indent="0">
              <a:buNone/>
            </a:pPr>
            <a:endParaRPr lang="sv-SE" dirty="0"/>
          </a:p>
          <a:p>
            <a:r>
              <a:rPr lang="sv-SE" b="1" dirty="0"/>
              <a:t>Hjälpa till med försäljningar </a:t>
            </a:r>
            <a:r>
              <a:rPr lang="sv-SE" dirty="0"/>
              <a:t>– exempelvis Bingolotter vid jul</a:t>
            </a:r>
          </a:p>
          <a:p>
            <a:endParaRPr lang="sv-SE" dirty="0"/>
          </a:p>
        </p:txBody>
      </p:sp>
      <p:pic>
        <p:nvPicPr>
          <p:cNvPr id="4" name="Google Shape;106;p2">
            <a:extLst>
              <a:ext uri="{FF2B5EF4-FFF2-40B4-BE49-F238E27FC236}">
                <a16:creationId xmlns:a16="http://schemas.microsoft.com/office/drawing/2014/main" id="{5854A1FD-8DA9-DC1F-699D-11A9E2D0AF45}"/>
              </a:ext>
            </a:extLst>
          </p:cNvPr>
          <p:cNvPicPr preferRelativeResize="0"/>
          <p:nvPr/>
        </p:nvPicPr>
        <p:blipFill>
          <a:blip r:embed="rId2">
            <a:alphaModFix/>
          </a:blip>
          <a:stretch>
            <a:fillRect/>
          </a:stretch>
        </p:blipFill>
        <p:spPr>
          <a:xfrm>
            <a:off x="9776575" y="482152"/>
            <a:ext cx="1758550" cy="1564100"/>
          </a:xfrm>
          <a:prstGeom prst="rect">
            <a:avLst/>
          </a:prstGeom>
          <a:noFill/>
          <a:ln>
            <a:noFill/>
          </a:ln>
        </p:spPr>
      </p:pic>
    </p:spTree>
    <p:extLst>
      <p:ext uri="{BB962C8B-B14F-4D97-AF65-F5344CB8AC3E}">
        <p14:creationId xmlns:p14="http://schemas.microsoft.com/office/powerpoint/2010/main" val="24436196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64"/>
        <p:cNvGrpSpPr/>
        <p:nvPr/>
      </p:nvGrpSpPr>
      <p:grpSpPr>
        <a:xfrm>
          <a:off x="0" y="0"/>
          <a:ext cx="0" cy="0"/>
          <a:chOff x="0" y="0"/>
          <a:chExt cx="0" cy="0"/>
        </a:xfrm>
      </p:grpSpPr>
      <p:sp>
        <p:nvSpPr>
          <p:cNvPr id="165" name="Google Shape;165;g127ababf86b_0_0"/>
          <p:cNvSpPr txBox="1">
            <a:spLocks noGrp="1"/>
          </p:cNvSpPr>
          <p:nvPr>
            <p:ph type="title"/>
          </p:nvPr>
        </p:nvSpPr>
        <p:spPr>
          <a:xfrm>
            <a:off x="838200" y="365125"/>
            <a:ext cx="10515600" cy="13257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sv-SE" b="1" dirty="0">
                <a:solidFill>
                  <a:schemeClr val="accent6">
                    <a:lumMod val="50000"/>
                  </a:schemeClr>
                </a:solidFill>
              </a:rPr>
              <a:t>Frågor, funderingar, input…</a:t>
            </a:r>
            <a:endParaRPr b="1" dirty="0">
              <a:solidFill>
                <a:schemeClr val="accent6">
                  <a:lumMod val="50000"/>
                </a:schemeClr>
              </a:solidFill>
            </a:endParaRPr>
          </a:p>
        </p:txBody>
      </p:sp>
      <p:sp>
        <p:nvSpPr>
          <p:cNvPr id="166" name="Google Shape;166;g127ababf86b_0_0"/>
          <p:cNvSpPr txBox="1">
            <a:spLocks noGrp="1"/>
          </p:cNvSpPr>
          <p:nvPr>
            <p:ph type="body" idx="1"/>
          </p:nvPr>
        </p:nvSpPr>
        <p:spPr>
          <a:xfrm>
            <a:off x="2444425" y="3564870"/>
            <a:ext cx="7223423" cy="2283454"/>
          </a:xfrm>
          <a:prstGeom prst="rect">
            <a:avLst/>
          </a:prstGeom>
        </p:spPr>
        <p:txBody>
          <a:bodyPr spcFirstLastPara="1" wrap="square" lIns="91425" tIns="45700" rIns="91425" bIns="45700" anchor="t" anchorCtr="0">
            <a:normAutofit/>
          </a:bodyPr>
          <a:lstStyle/>
          <a:p>
            <a:pPr marL="0" lvl="0" indent="0" algn="l" rtl="0">
              <a:spcBef>
                <a:spcPts val="1000"/>
              </a:spcBef>
              <a:spcAft>
                <a:spcPts val="0"/>
              </a:spcAft>
              <a:buNone/>
            </a:pPr>
            <a:endParaRPr sz="1800" dirty="0">
              <a:solidFill>
                <a:schemeClr val="dk2"/>
              </a:solidFill>
            </a:endParaRPr>
          </a:p>
          <a:p>
            <a:pPr marL="0" lvl="0" indent="0" algn="l" rtl="0">
              <a:spcBef>
                <a:spcPts val="1000"/>
              </a:spcBef>
              <a:spcAft>
                <a:spcPts val="0"/>
              </a:spcAft>
              <a:buNone/>
            </a:pPr>
            <a:endParaRPr sz="1800" dirty="0">
              <a:solidFill>
                <a:schemeClr val="dk2"/>
              </a:solidFill>
            </a:endParaRPr>
          </a:p>
          <a:p>
            <a:pPr marL="0" lvl="0" indent="0" algn="l" rtl="0">
              <a:spcBef>
                <a:spcPts val="1000"/>
              </a:spcBef>
              <a:spcAft>
                <a:spcPts val="0"/>
              </a:spcAft>
              <a:buNone/>
            </a:pPr>
            <a:endParaRPr sz="1800" dirty="0">
              <a:solidFill>
                <a:schemeClr val="dk2"/>
              </a:solidFill>
            </a:endParaRPr>
          </a:p>
          <a:p>
            <a:pPr marL="0" lvl="0" indent="0" algn="l" rtl="0">
              <a:spcBef>
                <a:spcPts val="1000"/>
              </a:spcBef>
              <a:spcAft>
                <a:spcPts val="0"/>
              </a:spcAft>
              <a:buNone/>
            </a:pPr>
            <a:endParaRPr sz="1800" dirty="0">
              <a:solidFill>
                <a:schemeClr val="dk2"/>
              </a:solidFill>
            </a:endParaRPr>
          </a:p>
          <a:p>
            <a:pPr marL="0" lvl="0" indent="0" algn="l" rtl="0">
              <a:spcBef>
                <a:spcPts val="1000"/>
              </a:spcBef>
              <a:spcAft>
                <a:spcPts val="0"/>
              </a:spcAft>
              <a:buNone/>
            </a:pPr>
            <a:endParaRPr sz="1800" dirty="0">
              <a:solidFill>
                <a:schemeClr val="dk2"/>
              </a:solidFill>
            </a:endParaRPr>
          </a:p>
          <a:p>
            <a:pPr marL="0" lvl="0" indent="0" algn="ctr" rtl="0">
              <a:spcBef>
                <a:spcPts val="1000"/>
              </a:spcBef>
              <a:spcAft>
                <a:spcPts val="0"/>
              </a:spcAft>
              <a:buNone/>
            </a:pPr>
            <a:endParaRPr sz="3300" dirty="0"/>
          </a:p>
          <a:p>
            <a:pPr marL="0" lvl="0" indent="0" algn="ctr" rtl="0">
              <a:spcBef>
                <a:spcPts val="1000"/>
              </a:spcBef>
              <a:spcAft>
                <a:spcPts val="0"/>
              </a:spcAft>
              <a:buNone/>
            </a:pPr>
            <a:endParaRPr dirty="0"/>
          </a:p>
        </p:txBody>
      </p:sp>
      <p:pic>
        <p:nvPicPr>
          <p:cNvPr id="167" name="Google Shape;167;g127ababf86b_0_0"/>
          <p:cNvPicPr preferRelativeResize="0"/>
          <p:nvPr/>
        </p:nvPicPr>
        <p:blipFill>
          <a:blip r:embed="rId3">
            <a:alphaModFix/>
          </a:blip>
          <a:stretch>
            <a:fillRect/>
          </a:stretch>
        </p:blipFill>
        <p:spPr>
          <a:xfrm>
            <a:off x="10044613" y="482150"/>
            <a:ext cx="1490512" cy="1325700"/>
          </a:xfrm>
          <a:prstGeom prst="rect">
            <a:avLst/>
          </a:prstGeom>
          <a:noFill/>
          <a:ln>
            <a:noFill/>
          </a:ln>
        </p:spPr>
      </p:pic>
      <p:pic>
        <p:nvPicPr>
          <p:cNvPr id="1026" name="Picture 2">
            <a:extLst>
              <a:ext uri="{FF2B5EF4-FFF2-40B4-BE49-F238E27FC236}">
                <a16:creationId xmlns:a16="http://schemas.microsoft.com/office/drawing/2014/main" id="{590B5DDC-2D45-7EB5-0158-BDDE701FA49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82753" y="1807850"/>
            <a:ext cx="6281237" cy="4436124"/>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22"/>
        <p:cNvGrpSpPr/>
        <p:nvPr/>
      </p:nvGrpSpPr>
      <p:grpSpPr>
        <a:xfrm>
          <a:off x="0" y="0"/>
          <a:ext cx="0" cy="0"/>
          <a:chOff x="0" y="0"/>
          <a:chExt cx="0" cy="0"/>
        </a:xfrm>
      </p:grpSpPr>
      <p:sp>
        <p:nvSpPr>
          <p:cNvPr id="123" name="Google Shape;123;g127ababf86b_0_6"/>
          <p:cNvSpPr txBox="1">
            <a:spLocks noGrp="1"/>
          </p:cNvSpPr>
          <p:nvPr>
            <p:ph type="title"/>
          </p:nvPr>
        </p:nvSpPr>
        <p:spPr>
          <a:xfrm>
            <a:off x="838200" y="365125"/>
            <a:ext cx="10515600" cy="13257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sv-SE" b="1">
                <a:solidFill>
                  <a:srgbClr val="385723"/>
                </a:solidFill>
              </a:rPr>
              <a:t>LAGET P-2014</a:t>
            </a:r>
            <a:endParaRPr b="1">
              <a:solidFill>
                <a:srgbClr val="385723"/>
              </a:solidFill>
            </a:endParaRPr>
          </a:p>
        </p:txBody>
      </p:sp>
      <p:sp>
        <p:nvSpPr>
          <p:cNvPr id="124" name="Google Shape;124;g127ababf86b_0_6"/>
          <p:cNvSpPr txBox="1">
            <a:spLocks noGrp="1"/>
          </p:cNvSpPr>
          <p:nvPr>
            <p:ph type="body" idx="1"/>
          </p:nvPr>
        </p:nvSpPr>
        <p:spPr>
          <a:xfrm>
            <a:off x="838200" y="1554480"/>
            <a:ext cx="11106150" cy="4938395"/>
          </a:xfrm>
          <a:prstGeom prst="rect">
            <a:avLst/>
          </a:prstGeom>
        </p:spPr>
        <p:txBody>
          <a:bodyPr spcFirstLastPara="1" wrap="square" lIns="91425" tIns="45700" rIns="91425" bIns="45700" anchor="t" anchorCtr="0">
            <a:normAutofit fontScale="25000" lnSpcReduction="20000"/>
          </a:bodyPr>
          <a:lstStyle/>
          <a:p>
            <a:pPr indent="-374650">
              <a:buSzPts val="2300"/>
            </a:pPr>
            <a:r>
              <a:rPr lang="sv-SE" sz="11200" b="1" dirty="0"/>
              <a:t>19 spelare – </a:t>
            </a:r>
            <a:r>
              <a:rPr lang="sv-SE" sz="11200" dirty="0"/>
              <a:t>tappat några spelare sedan förra säsongen</a:t>
            </a:r>
          </a:p>
          <a:p>
            <a:pPr marL="82550" lvl="0" indent="0" algn="l" rtl="0">
              <a:spcBef>
                <a:spcPts val="1000"/>
              </a:spcBef>
              <a:spcAft>
                <a:spcPts val="0"/>
              </a:spcAft>
              <a:buSzPts val="2300"/>
              <a:buNone/>
            </a:pPr>
            <a:endParaRPr lang="sv-SE" sz="11200" b="1" dirty="0"/>
          </a:p>
          <a:p>
            <a:pPr marL="457200" lvl="0" indent="-374650" algn="l" rtl="0">
              <a:spcBef>
                <a:spcPts val="1000"/>
              </a:spcBef>
              <a:spcAft>
                <a:spcPts val="0"/>
              </a:spcAft>
              <a:buSzPts val="2300"/>
              <a:buChar char="•"/>
            </a:pPr>
            <a:r>
              <a:rPr lang="sv-SE" sz="11200" b="1" dirty="0"/>
              <a:t>5 (+ 1) ledare</a:t>
            </a:r>
          </a:p>
          <a:p>
            <a:pPr>
              <a:lnSpc>
                <a:spcPct val="107000"/>
              </a:lnSpc>
              <a:spcAft>
                <a:spcPts val="800"/>
              </a:spcAft>
              <a:buNone/>
            </a:pPr>
            <a:r>
              <a:rPr lang="sv" sz="9600" b="1" i="1" kern="100" dirty="0">
                <a:effectLst/>
                <a:latin typeface="Calibri" panose="020F0502020204030204" pitchFamily="34" charset="0"/>
                <a:ea typeface="Calibri" panose="020F0502020204030204" pitchFamily="34" charset="0"/>
                <a:cs typeface="Calibri" panose="020F0502020204030204" pitchFamily="34" charset="0"/>
              </a:rPr>
              <a:t>Fredrik</a:t>
            </a:r>
            <a:r>
              <a:rPr lang="sv" sz="9600" kern="100" dirty="0">
                <a:effectLst/>
                <a:latin typeface="Calibri" panose="020F0502020204030204" pitchFamily="34" charset="0"/>
                <a:ea typeface="Calibri" panose="020F0502020204030204" pitchFamily="34" charset="0"/>
                <a:cs typeface="Calibri" panose="020F0502020204030204" pitchFamily="34" charset="0"/>
              </a:rPr>
              <a:t> – planerar träningar, med på de flesta träningar, reserv som ledare till matcher </a:t>
            </a:r>
          </a:p>
          <a:p>
            <a:pPr>
              <a:lnSpc>
                <a:spcPct val="107000"/>
              </a:lnSpc>
              <a:spcAft>
                <a:spcPts val="800"/>
              </a:spcAft>
              <a:buNone/>
            </a:pPr>
            <a:r>
              <a:rPr lang="sv" sz="9600" b="1" i="1" kern="100" dirty="0">
                <a:effectLst/>
                <a:latin typeface="Calibri" panose="020F0502020204030204" pitchFamily="34" charset="0"/>
                <a:ea typeface="Calibri" panose="020F0502020204030204" pitchFamily="34" charset="0"/>
                <a:cs typeface="Calibri" panose="020F0502020204030204" pitchFamily="34" charset="0"/>
              </a:rPr>
              <a:t>Josefin</a:t>
            </a:r>
            <a:r>
              <a:rPr lang="sv" sz="9600" kern="100" dirty="0">
                <a:effectLst/>
                <a:latin typeface="Calibri" panose="020F0502020204030204" pitchFamily="34" charset="0"/>
                <a:ea typeface="Calibri" panose="020F0502020204030204" pitchFamily="34" charset="0"/>
                <a:cs typeface="Calibri" panose="020F0502020204030204" pitchFamily="34" charset="0"/>
              </a:rPr>
              <a:t> – admin, med på ungefär en träning per vecka, deltar vid matcher</a:t>
            </a:r>
            <a:endParaRPr lang="en-SE" sz="9600" kern="100" dirty="0">
              <a:effectLst/>
              <a:latin typeface="Calibri" panose="020F0502020204030204" pitchFamily="34" charset="0"/>
              <a:ea typeface="Calibri" panose="020F0502020204030204" pitchFamily="34" charset="0"/>
              <a:cs typeface="Calibri" panose="020F0502020204030204" pitchFamily="34" charset="0"/>
            </a:endParaRPr>
          </a:p>
          <a:p>
            <a:pPr>
              <a:lnSpc>
                <a:spcPct val="107000"/>
              </a:lnSpc>
              <a:spcAft>
                <a:spcPts val="800"/>
              </a:spcAft>
              <a:buNone/>
            </a:pPr>
            <a:r>
              <a:rPr lang="sv" sz="9600" b="1" i="1" kern="100" dirty="0">
                <a:effectLst/>
                <a:latin typeface="Calibri" panose="020F0502020204030204" pitchFamily="34" charset="0"/>
                <a:ea typeface="Calibri" panose="020F0502020204030204" pitchFamily="34" charset="0"/>
                <a:cs typeface="Calibri" panose="020F0502020204030204" pitchFamily="34" charset="0"/>
              </a:rPr>
              <a:t>Patrick</a:t>
            </a:r>
            <a:r>
              <a:rPr lang="sv" sz="9600" kern="100" dirty="0">
                <a:effectLst/>
                <a:latin typeface="Calibri" panose="020F0502020204030204" pitchFamily="34" charset="0"/>
                <a:ea typeface="Calibri" panose="020F0502020204030204" pitchFamily="34" charset="0"/>
                <a:cs typeface="Calibri" panose="020F0502020204030204" pitchFamily="34" charset="0"/>
              </a:rPr>
              <a:t> – planerar träningar, med på träningar och matcher </a:t>
            </a:r>
            <a:endParaRPr lang="en-SE" sz="9600" kern="100" dirty="0">
              <a:effectLst/>
              <a:latin typeface="Calibri" panose="020F0502020204030204" pitchFamily="34" charset="0"/>
              <a:ea typeface="Calibri" panose="020F0502020204030204" pitchFamily="34" charset="0"/>
              <a:cs typeface="Calibri" panose="020F0502020204030204" pitchFamily="34" charset="0"/>
            </a:endParaRPr>
          </a:p>
          <a:p>
            <a:pPr>
              <a:lnSpc>
                <a:spcPct val="107000"/>
              </a:lnSpc>
              <a:spcAft>
                <a:spcPts val="800"/>
              </a:spcAft>
              <a:buNone/>
            </a:pPr>
            <a:r>
              <a:rPr lang="sv" sz="9600" b="1" i="1" kern="100" dirty="0">
                <a:effectLst/>
                <a:latin typeface="Calibri" panose="020F0502020204030204" pitchFamily="34" charset="0"/>
                <a:ea typeface="Calibri" panose="020F0502020204030204" pitchFamily="34" charset="0"/>
                <a:cs typeface="Calibri" panose="020F0502020204030204" pitchFamily="34" charset="0"/>
              </a:rPr>
              <a:t>Nichlas</a:t>
            </a:r>
            <a:r>
              <a:rPr lang="sv" sz="9600" kern="100" dirty="0">
                <a:effectLst/>
                <a:latin typeface="Calibri" panose="020F0502020204030204" pitchFamily="34" charset="0"/>
                <a:ea typeface="Calibri" panose="020F0502020204030204" pitchFamily="34" charset="0"/>
                <a:cs typeface="Calibri" panose="020F0502020204030204" pitchFamily="34" charset="0"/>
              </a:rPr>
              <a:t> – med på träningar och matcher, ”materialare” (matchställ och sjukvårdsväska)</a:t>
            </a:r>
            <a:endParaRPr lang="en-SE" sz="9600" kern="100" dirty="0">
              <a:effectLst/>
              <a:latin typeface="Calibri" panose="020F0502020204030204" pitchFamily="34" charset="0"/>
              <a:ea typeface="Calibri" panose="020F0502020204030204" pitchFamily="34" charset="0"/>
              <a:cs typeface="Calibri" panose="020F0502020204030204" pitchFamily="34" charset="0"/>
            </a:endParaRPr>
          </a:p>
          <a:p>
            <a:pPr marL="114300" indent="0">
              <a:lnSpc>
                <a:spcPct val="107000"/>
              </a:lnSpc>
              <a:spcAft>
                <a:spcPts val="800"/>
              </a:spcAft>
              <a:buNone/>
            </a:pPr>
            <a:r>
              <a:rPr lang="sv" sz="9600" b="1" i="1" kern="100" dirty="0">
                <a:effectLst/>
                <a:latin typeface="Calibri" panose="020F0502020204030204" pitchFamily="34" charset="0"/>
                <a:ea typeface="Calibri" panose="020F0502020204030204" pitchFamily="34" charset="0"/>
                <a:cs typeface="Calibri" panose="020F0502020204030204" pitchFamily="34" charset="0"/>
              </a:rPr>
              <a:t>Stina</a:t>
            </a:r>
            <a:r>
              <a:rPr lang="sv" sz="9600" kern="100" dirty="0">
                <a:effectLst/>
                <a:latin typeface="Calibri" panose="020F0502020204030204" pitchFamily="34" charset="0"/>
                <a:ea typeface="Calibri" panose="020F0502020204030204" pitchFamily="34" charset="0"/>
                <a:cs typeface="Calibri" panose="020F0502020204030204" pitchFamily="34" charset="0"/>
              </a:rPr>
              <a:t> – admin, med på träningar och matcher vid behov, (ev. mindre närvaro pga. styrelseuppdrag i SIF)</a:t>
            </a:r>
          </a:p>
          <a:p>
            <a:pPr marL="114300" indent="0">
              <a:lnSpc>
                <a:spcPct val="107000"/>
              </a:lnSpc>
              <a:spcAft>
                <a:spcPts val="800"/>
              </a:spcAft>
              <a:buNone/>
            </a:pPr>
            <a:r>
              <a:rPr lang="sv" sz="9600" b="1" i="1" kern="100" dirty="0">
                <a:effectLst/>
                <a:latin typeface="Calibri" panose="020F0502020204030204" pitchFamily="34" charset="0"/>
                <a:ea typeface="Calibri" panose="020F0502020204030204" pitchFamily="34" charset="0"/>
                <a:cs typeface="Calibri" panose="020F0502020204030204" pitchFamily="34" charset="0"/>
              </a:rPr>
              <a:t>Anton</a:t>
            </a:r>
            <a:r>
              <a:rPr lang="sv" sz="9600" kern="100" dirty="0">
                <a:effectLst/>
                <a:latin typeface="Calibri" panose="020F0502020204030204" pitchFamily="34" charset="0"/>
                <a:ea typeface="Calibri" panose="020F0502020204030204" pitchFamily="34" charset="0"/>
                <a:cs typeface="Calibri" panose="020F0502020204030204" pitchFamily="34" charset="0"/>
              </a:rPr>
              <a:t> – ”bollplank” för ledarna</a:t>
            </a:r>
            <a:endParaRPr lang="en-SE" sz="9600" kern="100" dirty="0">
              <a:effectLst/>
              <a:latin typeface="Calibri" panose="020F0502020204030204" pitchFamily="34" charset="0"/>
              <a:ea typeface="Calibri" panose="020F0502020204030204" pitchFamily="34" charset="0"/>
              <a:cs typeface="Calibri" panose="020F0502020204030204" pitchFamily="34" charset="0"/>
            </a:endParaRPr>
          </a:p>
          <a:p>
            <a:pPr marL="457200" lvl="0" indent="-374650" algn="l" rtl="0">
              <a:spcBef>
                <a:spcPts val="1000"/>
              </a:spcBef>
              <a:spcAft>
                <a:spcPts val="0"/>
              </a:spcAft>
              <a:buSzPts val="2300"/>
              <a:buChar char="•"/>
            </a:pPr>
            <a:endParaRPr sz="3300" b="1" dirty="0"/>
          </a:p>
          <a:p>
            <a:pPr marL="0" lvl="0" indent="0" algn="l" rtl="0">
              <a:spcBef>
                <a:spcPts val="1000"/>
              </a:spcBef>
              <a:spcAft>
                <a:spcPts val="0"/>
              </a:spcAft>
              <a:buNone/>
            </a:pPr>
            <a:endParaRPr dirty="0"/>
          </a:p>
          <a:p>
            <a:pPr marL="457200" lvl="0" indent="0" algn="l" rtl="0">
              <a:spcBef>
                <a:spcPts val="1000"/>
              </a:spcBef>
              <a:spcAft>
                <a:spcPts val="0"/>
              </a:spcAft>
              <a:buNone/>
            </a:pPr>
            <a:endParaRPr dirty="0"/>
          </a:p>
        </p:txBody>
      </p:sp>
      <p:pic>
        <p:nvPicPr>
          <p:cNvPr id="125" name="Google Shape;125;g127ababf86b_0_6"/>
          <p:cNvPicPr preferRelativeResize="0"/>
          <p:nvPr/>
        </p:nvPicPr>
        <p:blipFill>
          <a:blip r:embed="rId3">
            <a:alphaModFix/>
          </a:blip>
          <a:stretch>
            <a:fillRect/>
          </a:stretch>
        </p:blipFill>
        <p:spPr>
          <a:xfrm>
            <a:off x="9870925" y="482150"/>
            <a:ext cx="1664200" cy="148017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80740F-29DC-332D-9AF5-AE8404D2694D}"/>
              </a:ext>
            </a:extLst>
          </p:cNvPr>
          <p:cNvSpPr>
            <a:spLocks noGrp="1"/>
          </p:cNvSpPr>
          <p:nvPr>
            <p:ph type="title"/>
          </p:nvPr>
        </p:nvSpPr>
        <p:spPr/>
        <p:txBody>
          <a:bodyPr/>
          <a:lstStyle/>
          <a:p>
            <a:r>
              <a:rPr lang="sv-SE" b="1" dirty="0">
                <a:solidFill>
                  <a:schemeClr val="accent6">
                    <a:lumMod val="50000"/>
                  </a:schemeClr>
                </a:solidFill>
              </a:rPr>
              <a:t>UTVECKLING BARN 10-12 ÅR</a:t>
            </a:r>
          </a:p>
        </p:txBody>
      </p:sp>
      <p:sp>
        <p:nvSpPr>
          <p:cNvPr id="3" name="Text Placeholder 2">
            <a:extLst>
              <a:ext uri="{FF2B5EF4-FFF2-40B4-BE49-F238E27FC236}">
                <a16:creationId xmlns:a16="http://schemas.microsoft.com/office/drawing/2014/main" id="{23D87887-52F2-CA4D-3AB8-5907AAD85876}"/>
              </a:ext>
            </a:extLst>
          </p:cNvPr>
          <p:cNvSpPr>
            <a:spLocks noGrp="1"/>
          </p:cNvSpPr>
          <p:nvPr>
            <p:ph type="body" idx="1"/>
          </p:nvPr>
        </p:nvSpPr>
        <p:spPr>
          <a:xfrm>
            <a:off x="838200" y="1825625"/>
            <a:ext cx="10515600" cy="4667250"/>
          </a:xfrm>
        </p:spPr>
        <p:txBody>
          <a:bodyPr>
            <a:normAutofit fontScale="92500" lnSpcReduction="10000"/>
          </a:bodyPr>
          <a:lstStyle/>
          <a:p>
            <a:pPr marL="114300" indent="0">
              <a:buNone/>
            </a:pPr>
            <a:r>
              <a:rPr lang="sv-SE" sz="2600" dirty="0"/>
              <a:t>I åldern 10-12 år </a:t>
            </a:r>
            <a:r>
              <a:rPr lang="sv-SE" sz="2600" b="1" dirty="0"/>
              <a:t>förbättras finmotorik </a:t>
            </a:r>
            <a:r>
              <a:rPr lang="sv-SE" sz="2600" dirty="0"/>
              <a:t>och </a:t>
            </a:r>
            <a:r>
              <a:rPr lang="sv-SE" sz="2600" b="1" dirty="0"/>
              <a:t>förmågan att samarbeta ökar</a:t>
            </a:r>
            <a:r>
              <a:rPr lang="sv-SE" sz="2600" dirty="0"/>
              <a:t>. Spelarna </a:t>
            </a:r>
            <a:r>
              <a:rPr lang="sv-SE" sz="2600" b="1" dirty="0"/>
              <a:t>uppfattar mer och mer </a:t>
            </a:r>
            <a:r>
              <a:rPr lang="sv-SE" sz="2600" dirty="0"/>
              <a:t>av</a:t>
            </a:r>
            <a:r>
              <a:rPr lang="sv-SE" sz="2600" b="1" dirty="0"/>
              <a:t> </a:t>
            </a:r>
            <a:r>
              <a:rPr lang="sv-SE" sz="2600" dirty="0"/>
              <a:t>det som händer runt dem. I anfallsspelet syns detta genom att </a:t>
            </a:r>
            <a:r>
              <a:rPr lang="sv-SE" sz="2600" b="1" dirty="0"/>
              <a:t>passningsspelet och spelbarheten förbättras</a:t>
            </a:r>
            <a:r>
              <a:rPr lang="sv-SE" sz="2600" dirty="0"/>
              <a:t>. I försvarsspelet förstår spelarna allt </a:t>
            </a:r>
            <a:r>
              <a:rPr lang="sv-SE" sz="2600" b="1" dirty="0"/>
              <a:t>bättre vilka ytor och motspelare som bra att bevaka.</a:t>
            </a:r>
          </a:p>
          <a:p>
            <a:pPr marL="114300" indent="0">
              <a:buNone/>
            </a:pPr>
            <a:r>
              <a:rPr lang="sv-SE" sz="2600" dirty="0"/>
              <a:t>Med större omvärldsperspektiv </a:t>
            </a:r>
            <a:r>
              <a:rPr lang="sv-SE" sz="2600" b="1" dirty="0"/>
              <a:t>ökar risken att spelare blir irriterade </a:t>
            </a:r>
            <a:r>
              <a:rPr lang="sv-SE" sz="2600" dirty="0"/>
              <a:t>på exempelvis domare och motspelare. Vuxna bör därför lägga stor vikt vid och </a:t>
            </a:r>
            <a:r>
              <a:rPr lang="sv-SE" sz="2600" b="1" dirty="0"/>
              <a:t>berömma goda beteenden hos spelaren och tidigt stävja irritation mot andra. </a:t>
            </a:r>
          </a:p>
          <a:p>
            <a:pPr marL="114300" indent="0">
              <a:buNone/>
            </a:pPr>
            <a:r>
              <a:rPr lang="sv-SE" sz="2600" dirty="0"/>
              <a:t>Spelarna har </a:t>
            </a:r>
            <a:r>
              <a:rPr lang="sv-SE" sz="2600" b="1" dirty="0"/>
              <a:t>stort behov av bekräftelse från vuxna </a:t>
            </a:r>
            <a:r>
              <a:rPr lang="sv-SE" sz="2600" dirty="0"/>
              <a:t>och att få individuell feedback kan ha stor effekt på dennes motivation. </a:t>
            </a:r>
            <a:r>
              <a:rPr lang="sv-SE" sz="2600" b="1" dirty="0"/>
              <a:t>Mer mottagliga för att resonera</a:t>
            </a:r>
            <a:r>
              <a:rPr lang="sv-SE" sz="2600" dirty="0"/>
              <a:t> kring olika delar av spelet och dra egna slutsatser.</a:t>
            </a:r>
          </a:p>
          <a:p>
            <a:pPr marL="114300" indent="0">
              <a:buNone/>
            </a:pPr>
            <a:r>
              <a:rPr lang="sv-SE" sz="2600" b="1" dirty="0"/>
              <a:t>Spontan och allsidig träning bör dominera </a:t>
            </a:r>
            <a:r>
              <a:rPr lang="sv-SE" sz="2600" dirty="0"/>
              <a:t>men den strukturerade träningen kan ökas i omfattning.</a:t>
            </a:r>
          </a:p>
          <a:p>
            <a:pPr marL="114300" indent="0" algn="r">
              <a:buNone/>
            </a:pPr>
            <a:r>
              <a:rPr lang="sv-SE" b="1" dirty="0"/>
              <a:t>					</a:t>
            </a:r>
            <a:r>
              <a:rPr lang="sv-SE" sz="1600" b="1" dirty="0"/>
              <a:t>Källa: </a:t>
            </a:r>
            <a:r>
              <a:rPr lang="sv-SE" sz="1600" dirty="0"/>
              <a:t>SvFF, Spelarutbildningsplan</a:t>
            </a:r>
            <a:endParaRPr lang="sv-SE" dirty="0"/>
          </a:p>
        </p:txBody>
      </p:sp>
      <p:pic>
        <p:nvPicPr>
          <p:cNvPr id="4" name="Google Shape;106;p2">
            <a:extLst>
              <a:ext uri="{FF2B5EF4-FFF2-40B4-BE49-F238E27FC236}">
                <a16:creationId xmlns:a16="http://schemas.microsoft.com/office/drawing/2014/main" id="{AF9E7AF2-3E27-8A81-3550-3A7B92707E68}"/>
              </a:ext>
            </a:extLst>
          </p:cNvPr>
          <p:cNvPicPr preferRelativeResize="0"/>
          <p:nvPr/>
        </p:nvPicPr>
        <p:blipFill>
          <a:blip r:embed="rId2">
            <a:alphaModFix/>
          </a:blip>
          <a:stretch>
            <a:fillRect/>
          </a:stretch>
        </p:blipFill>
        <p:spPr>
          <a:xfrm>
            <a:off x="9776575" y="482152"/>
            <a:ext cx="1758550" cy="1564100"/>
          </a:xfrm>
          <a:prstGeom prst="rect">
            <a:avLst/>
          </a:prstGeom>
          <a:noFill/>
          <a:ln>
            <a:noFill/>
          </a:ln>
        </p:spPr>
      </p:pic>
    </p:spTree>
    <p:extLst>
      <p:ext uri="{BB962C8B-B14F-4D97-AF65-F5344CB8AC3E}">
        <p14:creationId xmlns:p14="http://schemas.microsoft.com/office/powerpoint/2010/main" val="32267587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30"/>
        <p:cNvGrpSpPr/>
        <p:nvPr/>
      </p:nvGrpSpPr>
      <p:grpSpPr>
        <a:xfrm>
          <a:off x="0" y="0"/>
          <a:ext cx="0" cy="0"/>
          <a:chOff x="0" y="0"/>
          <a:chExt cx="0" cy="0"/>
        </a:xfrm>
      </p:grpSpPr>
      <p:sp>
        <p:nvSpPr>
          <p:cNvPr id="131" name="Google Shape;131;g127ababf86b_0_12"/>
          <p:cNvSpPr txBox="1">
            <a:spLocks noGrp="1"/>
          </p:cNvSpPr>
          <p:nvPr>
            <p:ph type="title"/>
          </p:nvPr>
        </p:nvSpPr>
        <p:spPr>
          <a:xfrm>
            <a:off x="838200" y="365125"/>
            <a:ext cx="10515600" cy="13257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sv-SE" b="1" dirty="0">
                <a:solidFill>
                  <a:srgbClr val="385723"/>
                </a:solidFill>
              </a:rPr>
              <a:t>TRÄNING</a:t>
            </a:r>
            <a:endParaRPr b="1" dirty="0">
              <a:solidFill>
                <a:srgbClr val="385723"/>
              </a:solidFill>
            </a:endParaRPr>
          </a:p>
        </p:txBody>
      </p:sp>
      <p:sp>
        <p:nvSpPr>
          <p:cNvPr id="132" name="Google Shape;132;g127ababf86b_0_12"/>
          <p:cNvSpPr txBox="1">
            <a:spLocks noGrp="1"/>
          </p:cNvSpPr>
          <p:nvPr>
            <p:ph type="body" idx="1"/>
          </p:nvPr>
        </p:nvSpPr>
        <p:spPr>
          <a:xfrm>
            <a:off x="838200" y="1468866"/>
            <a:ext cx="10515600" cy="4906983"/>
          </a:xfrm>
          <a:prstGeom prst="rect">
            <a:avLst/>
          </a:prstGeom>
        </p:spPr>
        <p:txBody>
          <a:bodyPr spcFirstLastPara="1" wrap="square" lIns="91425" tIns="45700" rIns="91425" bIns="45700" anchor="t" anchorCtr="0">
            <a:normAutofit fontScale="25000" lnSpcReduction="20000"/>
          </a:bodyPr>
          <a:lstStyle/>
          <a:p>
            <a:pPr marL="0" lvl="0" indent="0">
              <a:lnSpc>
                <a:spcPct val="107000"/>
              </a:lnSpc>
              <a:buNone/>
            </a:pPr>
            <a:r>
              <a:rPr lang="sv" sz="11200" kern="100" dirty="0">
                <a:latin typeface="Calibri" panose="020F0502020204030204" pitchFamily="34" charset="0"/>
                <a:ea typeface="Calibri" panose="020F0502020204030204" pitchFamily="34" charset="0"/>
                <a:cs typeface="Calibri" panose="020F0502020204030204" pitchFamily="34" charset="0"/>
              </a:rPr>
              <a:t>v</a:t>
            </a:r>
            <a:r>
              <a:rPr lang="sv" sz="11200" kern="100" dirty="0">
                <a:effectLst/>
                <a:latin typeface="Calibri" panose="020F0502020204030204" pitchFamily="34" charset="0"/>
                <a:ea typeface="Calibri" panose="020F0502020204030204" pitchFamily="34" charset="0"/>
                <a:cs typeface="Calibri" panose="020F0502020204030204" pitchFamily="34" charset="0"/>
              </a:rPr>
              <a:t>:9-13 torsdag 17:15-18:30 (konstgräs)</a:t>
            </a:r>
            <a:r>
              <a:rPr lang="en-GB" sz="11200" kern="100" dirty="0">
                <a:latin typeface="Calibri" panose="020F0502020204030204" pitchFamily="34" charset="0"/>
                <a:ea typeface="Calibri" panose="020F0502020204030204" pitchFamily="34" charset="0"/>
                <a:cs typeface="Calibri" panose="020F0502020204030204" pitchFamily="34" charset="0"/>
              </a:rPr>
              <a:t> </a:t>
            </a:r>
          </a:p>
          <a:p>
            <a:pPr marL="0" lvl="0" indent="0">
              <a:lnSpc>
                <a:spcPct val="107000"/>
              </a:lnSpc>
              <a:buNone/>
            </a:pPr>
            <a:r>
              <a:rPr lang="sv" sz="11200" i="1" kern="100" dirty="0">
                <a:latin typeface="Calibri" panose="020F0502020204030204" pitchFamily="34" charset="0"/>
                <a:ea typeface="Calibri" panose="020F0502020204030204" pitchFamily="34" charset="0"/>
                <a:cs typeface="Calibri" panose="020F0502020204030204" pitchFamily="34" charset="0"/>
              </a:rPr>
              <a:t>v:</a:t>
            </a:r>
            <a:r>
              <a:rPr lang="sv" sz="11200" i="1" kern="100" dirty="0">
                <a:effectLst/>
                <a:latin typeface="Calibri" panose="020F0502020204030204" pitchFamily="34" charset="0"/>
                <a:ea typeface="Calibri" panose="020F0502020204030204" pitchFamily="34" charset="0"/>
                <a:cs typeface="Calibri" panose="020F0502020204030204" pitchFamily="34" charset="0"/>
              </a:rPr>
              <a:t>14-40 tisdag + torsdag 17:30-19:00 (gräs)</a:t>
            </a:r>
          </a:p>
          <a:p>
            <a:pPr marL="0" lvl="0" indent="0">
              <a:lnSpc>
                <a:spcPct val="107000"/>
              </a:lnSpc>
              <a:buNone/>
            </a:pPr>
            <a:endParaRPr lang="sv" sz="11200" b="1" kern="100" dirty="0">
              <a:latin typeface="Calibri" panose="020F0502020204030204" pitchFamily="34" charset="0"/>
              <a:ea typeface="Calibri" panose="020F0502020204030204" pitchFamily="34" charset="0"/>
              <a:cs typeface="Calibri" panose="020F0502020204030204" pitchFamily="34" charset="0"/>
            </a:endParaRPr>
          </a:p>
          <a:p>
            <a:pPr marL="0" lvl="0" indent="0">
              <a:lnSpc>
                <a:spcPct val="107000"/>
              </a:lnSpc>
              <a:buNone/>
            </a:pPr>
            <a:r>
              <a:rPr lang="sv" sz="11200" b="1" kern="100" dirty="0">
                <a:latin typeface="Calibri" panose="020F0502020204030204" pitchFamily="34" charset="0"/>
                <a:ea typeface="Calibri" panose="020F0502020204030204" pitchFamily="34" charset="0"/>
                <a:cs typeface="Calibri" panose="020F0502020204030204" pitchFamily="34" charset="0"/>
              </a:rPr>
              <a:t>Extraträningar</a:t>
            </a:r>
            <a:r>
              <a:rPr lang="sv" sz="11200" kern="100" dirty="0">
                <a:latin typeface="Calibri" panose="020F0502020204030204" pitchFamily="34" charset="0"/>
                <a:ea typeface="Calibri" panose="020F0502020204030204" pitchFamily="34" charset="0"/>
                <a:cs typeface="Calibri" panose="020F0502020204030204" pitchFamily="34" charset="0"/>
              </a:rPr>
              <a:t> med P-2013 för de som svarat på intresseanmälan.</a:t>
            </a:r>
            <a:endParaRPr lang="sv" sz="11200" kern="100" dirty="0">
              <a:effectLst/>
              <a:latin typeface="Calibri" panose="020F0502020204030204" pitchFamily="34" charset="0"/>
              <a:ea typeface="Calibri" panose="020F0502020204030204" pitchFamily="34" charset="0"/>
              <a:cs typeface="Calibri" panose="020F0502020204030204" pitchFamily="34" charset="0"/>
            </a:endParaRPr>
          </a:p>
          <a:p>
            <a:pPr marL="0" lvl="0" indent="0">
              <a:lnSpc>
                <a:spcPct val="107000"/>
              </a:lnSpc>
              <a:buNone/>
            </a:pPr>
            <a:r>
              <a:rPr lang="sv" sz="11200" kern="100" dirty="0">
                <a:latin typeface="Calibri" panose="020F0502020204030204" pitchFamily="34" charset="0"/>
                <a:ea typeface="Calibri" panose="020F0502020204030204" pitchFamily="34" charset="0"/>
                <a:cs typeface="Calibri" panose="020F0502020204030204" pitchFamily="34" charset="0"/>
              </a:rPr>
              <a:t>Sommaru</a:t>
            </a:r>
            <a:r>
              <a:rPr lang="sv" sz="11200" kern="100" dirty="0">
                <a:effectLst/>
                <a:latin typeface="Calibri" panose="020F0502020204030204" pitchFamily="34" charset="0"/>
                <a:ea typeface="Calibri" panose="020F0502020204030204" pitchFamily="34" charset="0"/>
                <a:cs typeface="Calibri" panose="020F0502020204030204" pitchFamily="34" charset="0"/>
              </a:rPr>
              <a:t>ppehåll </a:t>
            </a:r>
            <a:r>
              <a:rPr lang="sv" sz="11200" kern="100" dirty="0">
                <a:latin typeface="Calibri" panose="020F0502020204030204" pitchFamily="34" charset="0"/>
                <a:ea typeface="Calibri" panose="020F0502020204030204" pitchFamily="34" charset="0"/>
                <a:cs typeface="Calibri" panose="020F0502020204030204" pitchFamily="34" charset="0"/>
              </a:rPr>
              <a:t>hela </a:t>
            </a:r>
            <a:r>
              <a:rPr lang="sv" sz="11200" kern="100" dirty="0">
                <a:effectLst/>
                <a:latin typeface="Calibri" panose="020F0502020204030204" pitchFamily="34" charset="0"/>
                <a:ea typeface="Calibri" panose="020F0502020204030204" pitchFamily="34" charset="0"/>
                <a:cs typeface="Calibri" panose="020F0502020204030204" pitchFamily="34" charset="0"/>
              </a:rPr>
              <a:t>juli.</a:t>
            </a:r>
          </a:p>
          <a:p>
            <a:pPr marL="0" lvl="0" indent="0">
              <a:lnSpc>
                <a:spcPct val="107000"/>
              </a:lnSpc>
              <a:buNone/>
            </a:pPr>
            <a:endParaRPr lang="en-SE" sz="11200" kern="100" dirty="0">
              <a:effectLst/>
              <a:latin typeface="Calibri" panose="020F0502020204030204" pitchFamily="34" charset="0"/>
              <a:ea typeface="Calibri" panose="020F0502020204030204" pitchFamily="34" charset="0"/>
              <a:cs typeface="Calibri" panose="020F0502020204030204" pitchFamily="34" charset="0"/>
            </a:endParaRPr>
          </a:p>
          <a:p>
            <a:pPr marL="457200" lvl="0" indent="-438150" algn="l" rtl="0">
              <a:lnSpc>
                <a:spcPct val="115000"/>
              </a:lnSpc>
              <a:spcBef>
                <a:spcPts val="0"/>
              </a:spcBef>
              <a:spcAft>
                <a:spcPts val="0"/>
              </a:spcAft>
              <a:buSzPct val="100000"/>
              <a:buChar char="•"/>
            </a:pPr>
            <a:r>
              <a:rPr lang="sv-SE" sz="11200" dirty="0"/>
              <a:t>Anmäl via laget.se - “</a:t>
            </a:r>
            <a:r>
              <a:rPr lang="sv-SE" sz="11200" i="1" dirty="0"/>
              <a:t>kommer</a:t>
            </a:r>
            <a:r>
              <a:rPr lang="sv-SE" sz="11200" dirty="0"/>
              <a:t>” eller “</a:t>
            </a:r>
            <a:r>
              <a:rPr lang="sv-SE" sz="11200" i="1" dirty="0"/>
              <a:t>kommer inte</a:t>
            </a:r>
            <a:r>
              <a:rPr lang="sv-SE" sz="11200" dirty="0"/>
              <a:t>”. Skriv gärna kommentar.</a:t>
            </a:r>
            <a:endParaRPr sz="11200" dirty="0"/>
          </a:p>
          <a:p>
            <a:pPr marL="457200" lvl="0" indent="-438150" algn="l" rtl="0">
              <a:lnSpc>
                <a:spcPct val="115000"/>
              </a:lnSpc>
              <a:spcBef>
                <a:spcPts val="0"/>
              </a:spcBef>
              <a:spcAft>
                <a:spcPts val="0"/>
              </a:spcAft>
              <a:buSzPct val="100000"/>
              <a:buChar char="•"/>
            </a:pPr>
            <a:r>
              <a:rPr lang="sv-SE" sz="11200" dirty="0"/>
              <a:t>Kom 10 minuter innan träningsstart!</a:t>
            </a:r>
            <a:endParaRPr sz="11200" dirty="0"/>
          </a:p>
          <a:p>
            <a:pPr marL="457200" lvl="0" indent="-438150" algn="l" rtl="0">
              <a:lnSpc>
                <a:spcPct val="115000"/>
              </a:lnSpc>
              <a:spcBef>
                <a:spcPts val="0"/>
              </a:spcBef>
              <a:spcAft>
                <a:spcPts val="0"/>
              </a:spcAft>
              <a:buSzPct val="100000"/>
              <a:buChar char="•"/>
            </a:pPr>
            <a:r>
              <a:rPr lang="sv-SE" sz="11200" dirty="0"/>
              <a:t>Fotbollsskor, benskydd och vattenflaska. </a:t>
            </a:r>
          </a:p>
          <a:p>
            <a:pPr marL="457200" lvl="0" indent="0" algn="l" rtl="0">
              <a:spcBef>
                <a:spcPts val="1000"/>
              </a:spcBef>
              <a:spcAft>
                <a:spcPts val="0"/>
              </a:spcAft>
              <a:buNone/>
            </a:pPr>
            <a:endParaRPr dirty="0"/>
          </a:p>
          <a:p>
            <a:pPr marL="0" lvl="0" indent="0" algn="l" rtl="0">
              <a:spcBef>
                <a:spcPts val="1000"/>
              </a:spcBef>
              <a:spcAft>
                <a:spcPts val="0"/>
              </a:spcAft>
              <a:buNone/>
            </a:pPr>
            <a:endParaRPr dirty="0"/>
          </a:p>
          <a:p>
            <a:pPr marL="0" lvl="0" indent="0" algn="l" rtl="0">
              <a:spcBef>
                <a:spcPts val="1000"/>
              </a:spcBef>
              <a:spcAft>
                <a:spcPts val="0"/>
              </a:spcAft>
              <a:buNone/>
            </a:pPr>
            <a:endParaRPr dirty="0"/>
          </a:p>
          <a:p>
            <a:pPr marL="0" lvl="0" indent="0" algn="l" rtl="0">
              <a:spcBef>
                <a:spcPts val="1000"/>
              </a:spcBef>
              <a:spcAft>
                <a:spcPts val="0"/>
              </a:spcAft>
              <a:buNone/>
            </a:pPr>
            <a:endParaRPr dirty="0"/>
          </a:p>
        </p:txBody>
      </p:sp>
      <p:pic>
        <p:nvPicPr>
          <p:cNvPr id="133" name="Google Shape;133;g127ababf86b_0_12"/>
          <p:cNvPicPr preferRelativeResize="0"/>
          <p:nvPr/>
        </p:nvPicPr>
        <p:blipFill>
          <a:blip r:embed="rId3">
            <a:alphaModFix/>
          </a:blip>
          <a:stretch>
            <a:fillRect/>
          </a:stretch>
        </p:blipFill>
        <p:spPr>
          <a:xfrm>
            <a:off x="9842225" y="482150"/>
            <a:ext cx="1692900" cy="150570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38"/>
        <p:cNvGrpSpPr/>
        <p:nvPr/>
      </p:nvGrpSpPr>
      <p:grpSpPr>
        <a:xfrm>
          <a:off x="0" y="0"/>
          <a:ext cx="0" cy="0"/>
          <a:chOff x="0" y="0"/>
          <a:chExt cx="0" cy="0"/>
        </a:xfrm>
      </p:grpSpPr>
      <p:sp>
        <p:nvSpPr>
          <p:cNvPr id="139" name="Google Shape;139;g127ababf86b_0_18"/>
          <p:cNvSpPr txBox="1">
            <a:spLocks noGrp="1"/>
          </p:cNvSpPr>
          <p:nvPr>
            <p:ph type="title"/>
          </p:nvPr>
        </p:nvSpPr>
        <p:spPr>
          <a:xfrm>
            <a:off x="838200" y="365125"/>
            <a:ext cx="10515600" cy="13257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sv-SE" b="1" dirty="0">
                <a:solidFill>
                  <a:srgbClr val="385723"/>
                </a:solidFill>
              </a:rPr>
              <a:t>MATCH</a:t>
            </a:r>
            <a:endParaRPr b="1" dirty="0">
              <a:solidFill>
                <a:srgbClr val="385723"/>
              </a:solidFill>
            </a:endParaRPr>
          </a:p>
        </p:txBody>
      </p:sp>
      <p:sp>
        <p:nvSpPr>
          <p:cNvPr id="140" name="Google Shape;140;g127ababf86b_0_18"/>
          <p:cNvSpPr txBox="1">
            <a:spLocks noGrp="1"/>
          </p:cNvSpPr>
          <p:nvPr>
            <p:ph type="body" idx="1"/>
          </p:nvPr>
        </p:nvSpPr>
        <p:spPr>
          <a:xfrm>
            <a:off x="838200" y="1520800"/>
            <a:ext cx="10515600" cy="5074310"/>
          </a:xfrm>
          <a:prstGeom prst="rect">
            <a:avLst/>
          </a:prstGeom>
        </p:spPr>
        <p:txBody>
          <a:bodyPr spcFirstLastPara="1" wrap="square" lIns="91425" tIns="45700" rIns="91425" bIns="45700" anchor="t" anchorCtr="0">
            <a:normAutofit fontScale="92500" lnSpcReduction="10000"/>
          </a:bodyPr>
          <a:lstStyle/>
          <a:p>
            <a:pPr marL="457200" lvl="0" indent="-349042" algn="l" rtl="0">
              <a:lnSpc>
                <a:spcPct val="115000"/>
              </a:lnSpc>
              <a:spcBef>
                <a:spcPts val="0"/>
              </a:spcBef>
              <a:spcAft>
                <a:spcPts val="0"/>
              </a:spcAft>
              <a:buSzPct val="77521"/>
              <a:buChar char="•"/>
            </a:pPr>
            <a:r>
              <a:rPr lang="sv-SE" sz="3000" dirty="0"/>
              <a:t>Spelform 7 mot 7 (sex utespelare + en målvakt)</a:t>
            </a:r>
            <a:endParaRPr sz="3000" dirty="0"/>
          </a:p>
          <a:p>
            <a:pPr marL="457200" lvl="0" indent="-349042" algn="l" rtl="0">
              <a:lnSpc>
                <a:spcPct val="115000"/>
              </a:lnSpc>
              <a:spcBef>
                <a:spcPts val="0"/>
              </a:spcBef>
              <a:spcAft>
                <a:spcPts val="0"/>
              </a:spcAft>
              <a:buSzPct val="77521"/>
              <a:buChar char="•"/>
            </a:pPr>
            <a:r>
              <a:rPr lang="sv-SE" sz="3000" dirty="0"/>
              <a:t>Speltid 3 x 20 min.</a:t>
            </a:r>
            <a:endParaRPr sz="3000" dirty="0"/>
          </a:p>
          <a:p>
            <a:pPr marL="457200" lvl="0" indent="-349042" algn="l" rtl="0">
              <a:lnSpc>
                <a:spcPct val="115000"/>
              </a:lnSpc>
              <a:spcBef>
                <a:spcPts val="0"/>
              </a:spcBef>
              <a:spcAft>
                <a:spcPts val="0"/>
              </a:spcAft>
              <a:buSzPct val="77521"/>
              <a:buChar char="•"/>
            </a:pPr>
            <a:r>
              <a:rPr lang="sv-SE" sz="3000" dirty="0"/>
              <a:t>Seriespel: En hel serie (ca 14 matcher) + en halv serie (ca 7 matcher). Se kalendern!</a:t>
            </a:r>
          </a:p>
          <a:p>
            <a:pPr marL="457200" lvl="0" indent="-349042" algn="l" rtl="0">
              <a:lnSpc>
                <a:spcPct val="115000"/>
              </a:lnSpc>
              <a:spcBef>
                <a:spcPts val="0"/>
              </a:spcBef>
              <a:spcAft>
                <a:spcPts val="0"/>
              </a:spcAft>
              <a:buSzPct val="77521"/>
              <a:buChar char="•"/>
            </a:pPr>
            <a:r>
              <a:rPr lang="sv-SE" sz="3000" dirty="0"/>
              <a:t>Anmäl via laget.se - “</a:t>
            </a:r>
            <a:r>
              <a:rPr lang="sv-SE" sz="3000" i="1" dirty="0"/>
              <a:t>kommer</a:t>
            </a:r>
            <a:r>
              <a:rPr lang="sv-SE" sz="3000" dirty="0"/>
              <a:t>” eller “</a:t>
            </a:r>
            <a:r>
              <a:rPr lang="sv-SE" sz="3000" i="1" dirty="0"/>
              <a:t>kommer inte</a:t>
            </a:r>
            <a:r>
              <a:rPr lang="sv-SE" sz="3000" dirty="0"/>
              <a:t>”. Skriv gärna en kommentar!</a:t>
            </a:r>
            <a:endParaRPr sz="3000" dirty="0"/>
          </a:p>
          <a:p>
            <a:pPr marL="457200" lvl="0" indent="-349042" algn="l" rtl="0">
              <a:lnSpc>
                <a:spcPct val="115000"/>
              </a:lnSpc>
              <a:spcBef>
                <a:spcPts val="0"/>
              </a:spcBef>
              <a:spcAft>
                <a:spcPts val="0"/>
              </a:spcAft>
              <a:buSzPct val="77521"/>
              <a:buChar char="•"/>
            </a:pPr>
            <a:r>
              <a:rPr lang="sv-SE" sz="3000" dirty="0"/>
              <a:t>Alltid samling på Idrottsgården om inget annat anges. Ombyte och gemensam dusch = skapar lagkänsla och sammanhållning!</a:t>
            </a:r>
          </a:p>
          <a:p>
            <a:pPr marL="0" indent="0" algn="ctr">
              <a:buNone/>
            </a:pPr>
            <a:endParaRPr lang="sv-SE" b="1" dirty="0"/>
          </a:p>
          <a:p>
            <a:pPr marL="0" indent="0" algn="ctr">
              <a:buNone/>
            </a:pPr>
            <a:r>
              <a:rPr lang="sv-SE" b="1" dirty="0"/>
              <a:t>Påminnelse om att utveckling kommer före att vinna matcher till varje pris! </a:t>
            </a:r>
          </a:p>
          <a:p>
            <a:pPr marL="0" lvl="0" indent="0" algn="l" rtl="0">
              <a:spcBef>
                <a:spcPts val="1000"/>
              </a:spcBef>
              <a:spcAft>
                <a:spcPts val="0"/>
              </a:spcAft>
              <a:buNone/>
            </a:pPr>
            <a:endParaRPr dirty="0"/>
          </a:p>
          <a:p>
            <a:pPr marL="0" lvl="0" indent="0" algn="l" rtl="0">
              <a:spcBef>
                <a:spcPts val="1000"/>
              </a:spcBef>
              <a:spcAft>
                <a:spcPts val="0"/>
              </a:spcAft>
              <a:buNone/>
            </a:pPr>
            <a:endParaRPr sz="2981" dirty="0"/>
          </a:p>
        </p:txBody>
      </p:sp>
      <p:pic>
        <p:nvPicPr>
          <p:cNvPr id="141" name="Google Shape;141;g127ababf86b_0_18"/>
          <p:cNvPicPr preferRelativeResize="0"/>
          <p:nvPr/>
        </p:nvPicPr>
        <p:blipFill>
          <a:blip r:embed="rId3">
            <a:alphaModFix/>
          </a:blip>
          <a:stretch>
            <a:fillRect/>
          </a:stretch>
        </p:blipFill>
        <p:spPr>
          <a:xfrm>
            <a:off x="9899625" y="482150"/>
            <a:ext cx="1635500" cy="145465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ED2538-BA7A-B12E-2126-0452EE28F952}"/>
              </a:ext>
            </a:extLst>
          </p:cNvPr>
          <p:cNvSpPr>
            <a:spLocks noGrp="1"/>
          </p:cNvSpPr>
          <p:nvPr>
            <p:ph type="title"/>
          </p:nvPr>
        </p:nvSpPr>
        <p:spPr/>
        <p:txBody>
          <a:bodyPr/>
          <a:lstStyle/>
          <a:p>
            <a:r>
              <a:rPr lang="sv-SE" b="1" dirty="0">
                <a:solidFill>
                  <a:schemeClr val="accent6">
                    <a:lumMod val="50000"/>
                  </a:schemeClr>
                </a:solidFill>
              </a:rPr>
              <a:t>NYTT FÖR I ÅR</a:t>
            </a:r>
          </a:p>
        </p:txBody>
      </p:sp>
      <p:sp>
        <p:nvSpPr>
          <p:cNvPr id="3" name="Text Placeholder 2">
            <a:extLst>
              <a:ext uri="{FF2B5EF4-FFF2-40B4-BE49-F238E27FC236}">
                <a16:creationId xmlns:a16="http://schemas.microsoft.com/office/drawing/2014/main" id="{23665444-9DB0-C354-AFD1-A809C38C66F3}"/>
              </a:ext>
            </a:extLst>
          </p:cNvPr>
          <p:cNvSpPr>
            <a:spLocks noGrp="1"/>
          </p:cNvSpPr>
          <p:nvPr>
            <p:ph type="body" idx="1"/>
          </p:nvPr>
        </p:nvSpPr>
        <p:spPr/>
        <p:txBody>
          <a:bodyPr/>
          <a:lstStyle/>
          <a:p>
            <a:r>
              <a:rPr lang="sv-SE" b="1" dirty="0"/>
              <a:t>P-2014´s spelidé - </a:t>
            </a:r>
            <a:r>
              <a:rPr lang="sv-SE" dirty="0"/>
              <a:t>Gemensamt förhållningssätt </a:t>
            </a:r>
            <a:r>
              <a:rPr lang="sv-SE" u="sng" dirty="0"/>
              <a:t>hur</a:t>
            </a:r>
            <a:r>
              <a:rPr lang="sv-SE" dirty="0"/>
              <a:t> vi ska spela</a:t>
            </a:r>
          </a:p>
          <a:p>
            <a:r>
              <a:rPr lang="sv-SE" b="1" dirty="0"/>
              <a:t>”Spelarsamtal” – </a:t>
            </a:r>
            <a:r>
              <a:rPr lang="sv-SE" dirty="0"/>
              <a:t>korta</a:t>
            </a:r>
            <a:r>
              <a:rPr lang="sv-SE" b="1" dirty="0"/>
              <a:t> </a:t>
            </a:r>
            <a:r>
              <a:rPr lang="sv-SE" dirty="0"/>
              <a:t>individuella samtal med spelaren i fokus, ex. hur man trivs i laget, vad man vill utveckla som spelare mm</a:t>
            </a:r>
          </a:p>
          <a:p>
            <a:r>
              <a:rPr lang="sv-SE" b="1" dirty="0"/>
              <a:t>Fysträningar/kondition - </a:t>
            </a:r>
            <a:r>
              <a:rPr lang="sv-SE" dirty="0"/>
              <a:t>mellan säsongerna, under lågsäsong</a:t>
            </a:r>
          </a:p>
          <a:p>
            <a:r>
              <a:rPr lang="sv-SE" b="1" dirty="0"/>
              <a:t>Miniläger - </a:t>
            </a:r>
            <a:r>
              <a:rPr lang="sv-SE" dirty="0"/>
              <a:t>11-12/4 på Idrottsgården </a:t>
            </a:r>
          </a:p>
          <a:p>
            <a:r>
              <a:rPr lang="sv-SE" b="1" dirty="0"/>
              <a:t>Alingsås </a:t>
            </a:r>
            <a:r>
              <a:rPr lang="sv-SE" b="1" dirty="0" err="1"/>
              <a:t>Sommarcup</a:t>
            </a:r>
            <a:r>
              <a:rPr lang="sv-SE" dirty="0"/>
              <a:t>, 9-10/8 på Mjörnvallen</a:t>
            </a:r>
          </a:p>
          <a:p>
            <a:pPr marL="114300" indent="0">
              <a:buNone/>
            </a:pPr>
            <a:endParaRPr lang="sv-SE" dirty="0"/>
          </a:p>
          <a:p>
            <a:pPr marL="114300" indent="0">
              <a:buNone/>
            </a:pPr>
            <a:r>
              <a:rPr lang="sv-SE" i="1" dirty="0"/>
              <a:t>Mer information om läger och </a:t>
            </a:r>
            <a:r>
              <a:rPr lang="sv-SE" i="1" dirty="0" err="1"/>
              <a:t>sommarcup</a:t>
            </a:r>
            <a:r>
              <a:rPr lang="sv-SE" i="1" dirty="0"/>
              <a:t> kommer på laget.se!</a:t>
            </a:r>
          </a:p>
        </p:txBody>
      </p:sp>
      <p:pic>
        <p:nvPicPr>
          <p:cNvPr id="4" name="Google Shape;106;p2">
            <a:extLst>
              <a:ext uri="{FF2B5EF4-FFF2-40B4-BE49-F238E27FC236}">
                <a16:creationId xmlns:a16="http://schemas.microsoft.com/office/drawing/2014/main" id="{A9135E07-459E-7028-DDA8-DB5F781B9F7A}"/>
              </a:ext>
            </a:extLst>
          </p:cNvPr>
          <p:cNvPicPr preferRelativeResize="0"/>
          <p:nvPr/>
        </p:nvPicPr>
        <p:blipFill>
          <a:blip r:embed="rId2">
            <a:alphaModFix/>
          </a:blip>
          <a:stretch>
            <a:fillRect/>
          </a:stretch>
        </p:blipFill>
        <p:spPr>
          <a:xfrm>
            <a:off x="9776575" y="482152"/>
            <a:ext cx="1758550" cy="1564100"/>
          </a:xfrm>
          <a:prstGeom prst="rect">
            <a:avLst/>
          </a:prstGeom>
          <a:noFill/>
          <a:ln>
            <a:noFill/>
          </a:ln>
        </p:spPr>
      </p:pic>
    </p:spTree>
    <p:extLst>
      <p:ext uri="{BB962C8B-B14F-4D97-AF65-F5344CB8AC3E}">
        <p14:creationId xmlns:p14="http://schemas.microsoft.com/office/powerpoint/2010/main" val="40160211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2762B-ED4E-7AAB-94E7-8BD6316EADCB}"/>
              </a:ext>
            </a:extLst>
          </p:cNvPr>
          <p:cNvSpPr>
            <a:spLocks noGrp="1"/>
          </p:cNvSpPr>
          <p:nvPr>
            <p:ph type="title"/>
          </p:nvPr>
        </p:nvSpPr>
        <p:spPr/>
        <p:txBody>
          <a:bodyPr/>
          <a:lstStyle/>
          <a:p>
            <a:r>
              <a:rPr lang="sv-SE" b="1" dirty="0">
                <a:solidFill>
                  <a:schemeClr val="accent6">
                    <a:lumMod val="50000"/>
                  </a:schemeClr>
                </a:solidFill>
              </a:rPr>
              <a:t>Råd och vård vid idrottsskador</a:t>
            </a:r>
          </a:p>
        </p:txBody>
      </p:sp>
      <p:sp>
        <p:nvSpPr>
          <p:cNvPr id="3" name="Text Placeholder 2">
            <a:extLst>
              <a:ext uri="{FF2B5EF4-FFF2-40B4-BE49-F238E27FC236}">
                <a16:creationId xmlns:a16="http://schemas.microsoft.com/office/drawing/2014/main" id="{4074C152-B8AC-0361-39A9-C10433CB438D}"/>
              </a:ext>
            </a:extLst>
          </p:cNvPr>
          <p:cNvSpPr>
            <a:spLocks noGrp="1"/>
          </p:cNvSpPr>
          <p:nvPr>
            <p:ph type="body" idx="1"/>
          </p:nvPr>
        </p:nvSpPr>
        <p:spPr/>
        <p:txBody>
          <a:bodyPr>
            <a:normAutofit/>
          </a:bodyPr>
          <a:lstStyle/>
          <a:p>
            <a:pPr marL="114300" indent="0">
              <a:buNone/>
            </a:pPr>
            <a:r>
              <a:rPr lang="sv-SE" dirty="0"/>
              <a:t>Alla spelare som är medlemmar i en förening som tillhör SvFF har gratis tillgång till tjänsten ”</a:t>
            </a:r>
            <a:r>
              <a:rPr lang="sv-SE" i="1" dirty="0"/>
              <a:t>Råd och Vård för </a:t>
            </a:r>
            <a:r>
              <a:rPr lang="sv-SE" i="1" dirty="0" err="1"/>
              <a:t>idrottskador</a:t>
            </a:r>
            <a:r>
              <a:rPr lang="sv-SE" i="1" dirty="0"/>
              <a:t>”</a:t>
            </a:r>
            <a:r>
              <a:rPr lang="sv-SE" dirty="0"/>
              <a:t>. Genom tjänsten kan spelare snabbt få hjälp av specialister på idrottsskador.</a:t>
            </a:r>
          </a:p>
          <a:p>
            <a:pPr marL="114300" indent="0">
              <a:buNone/>
            </a:pPr>
            <a:r>
              <a:rPr lang="sv-SE" sz="2400" dirty="0"/>
              <a:t>Så här går det till:</a:t>
            </a:r>
          </a:p>
          <a:p>
            <a:pPr marL="628650" indent="-514350">
              <a:buAutoNum type="arabicPeriod"/>
            </a:pPr>
            <a:r>
              <a:rPr lang="sv-SE" sz="2400" dirty="0"/>
              <a:t>En spelare, ledare eller förälder ringer 020-44 11 11</a:t>
            </a:r>
          </a:p>
          <a:p>
            <a:pPr marL="628650" indent="-514350">
              <a:buAutoNum type="arabicPeriod"/>
            </a:pPr>
            <a:r>
              <a:rPr lang="sv-SE" sz="2400" dirty="0"/>
              <a:t>En fysioterapeut svarar och ger råd för den aktuella situationen</a:t>
            </a:r>
          </a:p>
          <a:p>
            <a:pPr marL="628650" indent="-514350">
              <a:buAutoNum type="arabicPeriod"/>
            </a:pPr>
            <a:r>
              <a:rPr lang="sv-SE" sz="2400" dirty="0"/>
              <a:t>Om fysioterapeuten bedömer att spelaren bör träffa en vårdgivare bokas en tid under samtalet</a:t>
            </a:r>
          </a:p>
          <a:p>
            <a:pPr marL="628650" indent="-514350">
              <a:buAutoNum type="arabicPeriod"/>
            </a:pPr>
            <a:r>
              <a:rPr lang="sv-SE" sz="2400" dirty="0"/>
              <a:t>Vid behov ingår två besök hos fysioterapeut eller ett besök hos läkare / en röntgen</a:t>
            </a:r>
          </a:p>
        </p:txBody>
      </p:sp>
      <p:pic>
        <p:nvPicPr>
          <p:cNvPr id="4" name="Google Shape;106;p2">
            <a:extLst>
              <a:ext uri="{FF2B5EF4-FFF2-40B4-BE49-F238E27FC236}">
                <a16:creationId xmlns:a16="http://schemas.microsoft.com/office/drawing/2014/main" id="{A90FF5F1-1FB1-E942-932D-9FB41AA30A8A}"/>
              </a:ext>
            </a:extLst>
          </p:cNvPr>
          <p:cNvPicPr preferRelativeResize="0"/>
          <p:nvPr/>
        </p:nvPicPr>
        <p:blipFill>
          <a:blip r:embed="rId2">
            <a:alphaModFix/>
          </a:blip>
          <a:stretch>
            <a:fillRect/>
          </a:stretch>
        </p:blipFill>
        <p:spPr>
          <a:xfrm>
            <a:off x="9776575" y="482152"/>
            <a:ext cx="1758550" cy="1564100"/>
          </a:xfrm>
          <a:prstGeom prst="rect">
            <a:avLst/>
          </a:prstGeom>
          <a:noFill/>
          <a:ln>
            <a:noFill/>
          </a:ln>
        </p:spPr>
      </p:pic>
    </p:spTree>
    <p:extLst>
      <p:ext uri="{BB962C8B-B14F-4D97-AF65-F5344CB8AC3E}">
        <p14:creationId xmlns:p14="http://schemas.microsoft.com/office/powerpoint/2010/main" val="9844096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46"/>
        <p:cNvGrpSpPr/>
        <p:nvPr/>
      </p:nvGrpSpPr>
      <p:grpSpPr>
        <a:xfrm>
          <a:off x="0" y="0"/>
          <a:ext cx="0" cy="0"/>
          <a:chOff x="0" y="0"/>
          <a:chExt cx="0" cy="0"/>
        </a:xfrm>
      </p:grpSpPr>
      <p:sp>
        <p:nvSpPr>
          <p:cNvPr id="147" name="Google Shape;147;p6"/>
          <p:cNvSpPr/>
          <p:nvPr/>
        </p:nvSpPr>
        <p:spPr>
          <a:xfrm>
            <a:off x="0" y="1"/>
            <a:ext cx="12191695"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48" name="Google Shape;148;p6"/>
          <p:cNvSpPr/>
          <p:nvPr/>
        </p:nvSpPr>
        <p:spPr>
          <a:xfrm>
            <a:off x="305" y="0"/>
            <a:ext cx="12191695"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800" b="0" i="0" u="none" strike="noStrike" cap="none">
              <a:solidFill>
                <a:schemeClr val="lt1"/>
              </a:solidFill>
              <a:latin typeface="Calibri"/>
              <a:ea typeface="Calibri"/>
              <a:cs typeface="Calibri"/>
              <a:sym typeface="Calibri"/>
            </a:endParaRPr>
          </a:p>
        </p:txBody>
      </p:sp>
      <p:sp>
        <p:nvSpPr>
          <p:cNvPr id="149" name="Google Shape;149;p6"/>
          <p:cNvSpPr txBox="1">
            <a:spLocks noGrp="1"/>
          </p:cNvSpPr>
          <p:nvPr>
            <p:ph type="title"/>
          </p:nvPr>
        </p:nvSpPr>
        <p:spPr>
          <a:xfrm>
            <a:off x="863600" y="528722"/>
            <a:ext cx="9833400" cy="791100"/>
          </a:xfrm>
          <a:prstGeom prst="rect">
            <a:avLst/>
          </a:prstGeom>
          <a:noFill/>
          <a:ln>
            <a:noFill/>
          </a:ln>
        </p:spPr>
        <p:txBody>
          <a:bodyPr spcFirstLastPara="1" wrap="square" lIns="91425" tIns="45700" rIns="91425" bIns="45700" anchor="b" anchorCtr="0">
            <a:normAutofit fontScale="90000"/>
          </a:bodyPr>
          <a:lstStyle/>
          <a:p>
            <a:pPr marL="0" lvl="0" indent="0" algn="l" rtl="0">
              <a:lnSpc>
                <a:spcPct val="90000"/>
              </a:lnSpc>
              <a:spcBef>
                <a:spcPts val="0"/>
              </a:spcBef>
              <a:spcAft>
                <a:spcPts val="0"/>
              </a:spcAft>
              <a:buClr>
                <a:schemeClr val="dk2"/>
              </a:buClr>
              <a:buSzPts val="3600"/>
              <a:buFont typeface="Calibri"/>
              <a:buNone/>
            </a:pPr>
            <a:r>
              <a:rPr lang="en-GB" sz="5200" b="1" dirty="0">
                <a:solidFill>
                  <a:srgbClr val="385723"/>
                </a:solidFill>
              </a:rPr>
              <a:t>Hur </a:t>
            </a:r>
            <a:r>
              <a:rPr lang="en-GB" sz="5200" b="1" dirty="0" err="1">
                <a:solidFill>
                  <a:srgbClr val="385723"/>
                </a:solidFill>
              </a:rPr>
              <a:t>kan</a:t>
            </a:r>
            <a:r>
              <a:rPr lang="en-GB" sz="5200" b="1" dirty="0">
                <a:solidFill>
                  <a:srgbClr val="385723"/>
                </a:solidFill>
              </a:rPr>
              <a:t> jag </a:t>
            </a:r>
            <a:r>
              <a:rPr lang="en-GB" sz="5200" b="1" dirty="0" err="1">
                <a:solidFill>
                  <a:srgbClr val="385723"/>
                </a:solidFill>
              </a:rPr>
              <a:t>stötta</a:t>
            </a:r>
            <a:r>
              <a:rPr lang="en-GB" sz="5200" b="1" dirty="0">
                <a:solidFill>
                  <a:srgbClr val="385723"/>
                </a:solidFill>
              </a:rPr>
              <a:t> mitt barn?</a:t>
            </a:r>
            <a:endParaRPr sz="5200" b="1" dirty="0">
              <a:solidFill>
                <a:srgbClr val="385723"/>
              </a:solidFill>
            </a:endParaRPr>
          </a:p>
        </p:txBody>
      </p:sp>
      <p:sp>
        <p:nvSpPr>
          <p:cNvPr id="150" name="Google Shape;150;p6"/>
          <p:cNvSpPr txBox="1">
            <a:spLocks noGrp="1"/>
          </p:cNvSpPr>
          <p:nvPr>
            <p:ph type="body" idx="1"/>
          </p:nvPr>
        </p:nvSpPr>
        <p:spPr>
          <a:xfrm>
            <a:off x="863600" y="1319825"/>
            <a:ext cx="10577400" cy="5050500"/>
          </a:xfrm>
          <a:prstGeom prst="rect">
            <a:avLst/>
          </a:prstGeom>
          <a:noFill/>
          <a:ln>
            <a:noFill/>
          </a:ln>
        </p:spPr>
        <p:txBody>
          <a:bodyPr spcFirstLastPara="1" wrap="square" lIns="91425" tIns="45700" rIns="91425" bIns="45700" anchor="t" anchorCtr="0">
            <a:normAutofit/>
          </a:bodyPr>
          <a:lstStyle/>
          <a:p>
            <a:pPr marL="228600" lvl="0" indent="-300672" algn="l" rtl="0">
              <a:lnSpc>
                <a:spcPct val="90000"/>
              </a:lnSpc>
              <a:spcBef>
                <a:spcPts val="1000"/>
              </a:spcBef>
              <a:spcAft>
                <a:spcPts val="0"/>
              </a:spcAft>
              <a:buSzPts val="2800"/>
              <a:buChar char="•"/>
            </a:pPr>
            <a:endParaRPr lang="sv-SE" dirty="0"/>
          </a:p>
          <a:p>
            <a:pPr marL="228600" lvl="0" indent="-300672" algn="l" rtl="0">
              <a:lnSpc>
                <a:spcPct val="90000"/>
              </a:lnSpc>
              <a:spcBef>
                <a:spcPts val="1000"/>
              </a:spcBef>
              <a:spcAft>
                <a:spcPts val="0"/>
              </a:spcAft>
              <a:buSzPts val="2800"/>
              <a:buChar char="•"/>
            </a:pPr>
            <a:r>
              <a:rPr lang="sv-SE" dirty="0"/>
              <a:t>Hjälpa att </a:t>
            </a:r>
            <a:r>
              <a:rPr lang="sv-SE" b="1" dirty="0"/>
              <a:t>komma i tid </a:t>
            </a:r>
            <a:r>
              <a:rPr lang="sv-SE" dirty="0"/>
              <a:t>och </a:t>
            </a:r>
            <a:r>
              <a:rPr lang="sv-SE" b="1" dirty="0"/>
              <a:t>vara förberedd </a:t>
            </a:r>
            <a:r>
              <a:rPr lang="sv-SE" dirty="0"/>
              <a:t>till träning och </a:t>
            </a:r>
          </a:p>
          <a:p>
            <a:pPr marL="228600" lvl="0" indent="0" algn="l" rtl="0">
              <a:lnSpc>
                <a:spcPct val="90000"/>
              </a:lnSpc>
              <a:spcBef>
                <a:spcPts val="1000"/>
              </a:spcBef>
              <a:spcAft>
                <a:spcPts val="0"/>
              </a:spcAft>
              <a:buNone/>
            </a:pPr>
            <a:r>
              <a:rPr lang="sv-SE" dirty="0"/>
              <a:t>match (sovit, ätit, rätt utrustning) </a:t>
            </a:r>
          </a:p>
          <a:p>
            <a:pPr marL="228600" lvl="0" indent="-300672" algn="l" rtl="0">
              <a:lnSpc>
                <a:spcPct val="90000"/>
              </a:lnSpc>
              <a:spcBef>
                <a:spcPts val="1000"/>
              </a:spcBef>
              <a:spcAft>
                <a:spcPts val="0"/>
              </a:spcAft>
              <a:buSzPts val="2800"/>
              <a:buChar char="•"/>
            </a:pPr>
            <a:r>
              <a:rPr lang="sv-SE" dirty="0"/>
              <a:t>Som åskådare </a:t>
            </a:r>
            <a:r>
              <a:rPr lang="sv-SE" b="1" dirty="0"/>
              <a:t>stötta och uppmuntra </a:t>
            </a:r>
            <a:r>
              <a:rPr lang="sv-SE" dirty="0"/>
              <a:t>från motsatt långsida laget befinner sig på </a:t>
            </a:r>
          </a:p>
          <a:p>
            <a:pPr marL="228600" lvl="0" indent="-300672" algn="l" rtl="0">
              <a:lnSpc>
                <a:spcPct val="90000"/>
              </a:lnSpc>
              <a:spcBef>
                <a:spcPts val="1000"/>
              </a:spcBef>
              <a:spcAft>
                <a:spcPts val="0"/>
              </a:spcAft>
              <a:buSzPts val="2800"/>
              <a:buChar char="•"/>
            </a:pPr>
            <a:r>
              <a:rPr lang="sv-SE" dirty="0"/>
              <a:t>Uppmuntra ditt barn till </a:t>
            </a:r>
            <a:r>
              <a:rPr lang="sv-SE" b="1" dirty="0"/>
              <a:t>rent spel och fair play </a:t>
            </a:r>
          </a:p>
          <a:p>
            <a:pPr marL="228600" lvl="0" indent="-300672" algn="l" rtl="0">
              <a:lnSpc>
                <a:spcPct val="90000"/>
              </a:lnSpc>
              <a:spcBef>
                <a:spcPts val="1000"/>
              </a:spcBef>
              <a:spcAft>
                <a:spcPts val="0"/>
              </a:spcAft>
              <a:buSzPts val="2800"/>
              <a:buChar char="•"/>
            </a:pPr>
            <a:r>
              <a:rPr lang="sv-SE" b="1" dirty="0"/>
              <a:t>Uppträda föredömligt </a:t>
            </a:r>
            <a:r>
              <a:rPr lang="sv-SE" dirty="0"/>
              <a:t>mot motståndare, domare och övriga matchfunktionärer</a:t>
            </a:r>
          </a:p>
          <a:p>
            <a:pPr marL="228600" indent="-300672">
              <a:buSzPts val="2800"/>
            </a:pPr>
            <a:r>
              <a:rPr lang="sv-SE" b="1" dirty="0"/>
              <a:t>Uppmuntra andra spelare i laget </a:t>
            </a:r>
            <a:r>
              <a:rPr lang="sv-SE" dirty="0"/>
              <a:t>inte bara sitt eget </a:t>
            </a:r>
          </a:p>
          <a:p>
            <a:pPr marL="0" lvl="0" indent="0" algn="l" rtl="0">
              <a:lnSpc>
                <a:spcPct val="90000"/>
              </a:lnSpc>
              <a:spcBef>
                <a:spcPts val="1000"/>
              </a:spcBef>
              <a:spcAft>
                <a:spcPts val="0"/>
              </a:spcAft>
              <a:buSzPts val="2800"/>
              <a:buNone/>
            </a:pPr>
            <a:r>
              <a:rPr lang="sv-SE" dirty="0"/>
              <a:t> </a:t>
            </a:r>
          </a:p>
          <a:p>
            <a:pPr marL="0" lvl="0" indent="0" algn="l" rtl="0">
              <a:lnSpc>
                <a:spcPct val="90000"/>
              </a:lnSpc>
              <a:spcBef>
                <a:spcPts val="1000"/>
              </a:spcBef>
              <a:spcAft>
                <a:spcPts val="0"/>
              </a:spcAft>
              <a:buNone/>
            </a:pPr>
            <a:endParaRPr dirty="0"/>
          </a:p>
        </p:txBody>
      </p:sp>
      <p:pic>
        <p:nvPicPr>
          <p:cNvPr id="151" name="Google Shape;151;p6"/>
          <p:cNvPicPr preferRelativeResize="0"/>
          <p:nvPr/>
        </p:nvPicPr>
        <p:blipFill>
          <a:blip r:embed="rId3">
            <a:alphaModFix/>
          </a:blip>
          <a:stretch>
            <a:fillRect/>
          </a:stretch>
        </p:blipFill>
        <p:spPr>
          <a:xfrm>
            <a:off x="9809400" y="528725"/>
            <a:ext cx="1631600" cy="1451200"/>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A67186-6806-24D4-7810-49C7FFE026E5}"/>
              </a:ext>
            </a:extLst>
          </p:cNvPr>
          <p:cNvSpPr>
            <a:spLocks noGrp="1"/>
          </p:cNvSpPr>
          <p:nvPr>
            <p:ph type="title"/>
          </p:nvPr>
        </p:nvSpPr>
        <p:spPr/>
        <p:txBody>
          <a:bodyPr/>
          <a:lstStyle/>
          <a:p>
            <a:r>
              <a:rPr lang="sv-SE" b="1" dirty="0">
                <a:solidFill>
                  <a:schemeClr val="accent6">
                    <a:lumMod val="50000"/>
                  </a:schemeClr>
                </a:solidFill>
              </a:rPr>
              <a:t>Hur kan jag stötta laget?</a:t>
            </a:r>
          </a:p>
        </p:txBody>
      </p:sp>
      <p:sp>
        <p:nvSpPr>
          <p:cNvPr id="3" name="Text Placeholder 2">
            <a:extLst>
              <a:ext uri="{FF2B5EF4-FFF2-40B4-BE49-F238E27FC236}">
                <a16:creationId xmlns:a16="http://schemas.microsoft.com/office/drawing/2014/main" id="{50F2781A-57EC-F1EA-E445-87EB3CDE7E56}"/>
              </a:ext>
            </a:extLst>
          </p:cNvPr>
          <p:cNvSpPr>
            <a:spLocks noGrp="1"/>
          </p:cNvSpPr>
          <p:nvPr>
            <p:ph type="body" idx="1"/>
          </p:nvPr>
        </p:nvSpPr>
        <p:spPr>
          <a:xfrm>
            <a:off x="838200" y="1600200"/>
            <a:ext cx="10515600" cy="4892675"/>
          </a:xfrm>
        </p:spPr>
        <p:txBody>
          <a:bodyPr>
            <a:normAutofit fontScale="92500" lnSpcReduction="20000"/>
          </a:bodyPr>
          <a:lstStyle/>
          <a:p>
            <a:r>
              <a:rPr lang="sv-SE" b="1" dirty="0"/>
              <a:t>Hjälpa till som extra vuxen </a:t>
            </a:r>
            <a:r>
              <a:rPr lang="sv-SE" dirty="0"/>
              <a:t>– om ledare får förhinder</a:t>
            </a:r>
          </a:p>
          <a:p>
            <a:r>
              <a:rPr lang="sv-SE" b="1" dirty="0"/>
              <a:t>Fysträningar/kondition </a:t>
            </a:r>
            <a:r>
              <a:rPr lang="sv-SE" dirty="0"/>
              <a:t>– träning mellan säsonger</a:t>
            </a:r>
            <a:endParaRPr lang="sv-SE" b="1" dirty="0"/>
          </a:p>
          <a:p>
            <a:r>
              <a:rPr lang="sv-SE" b="1" dirty="0"/>
              <a:t>Matchvärd </a:t>
            </a:r>
            <a:r>
              <a:rPr lang="sv-SE" dirty="0"/>
              <a:t>– välkomnar motståndarlag och coachar publiken</a:t>
            </a:r>
            <a:endParaRPr lang="sv-SE" b="1" dirty="0"/>
          </a:p>
          <a:p>
            <a:r>
              <a:rPr lang="sv-SE" b="1" dirty="0"/>
              <a:t>Gröna kortet – </a:t>
            </a:r>
            <a:r>
              <a:rPr lang="sv-SE" dirty="0"/>
              <a:t>hjälper ledarna att utse vilken spelare som utmärkt sig i fair play</a:t>
            </a:r>
          </a:p>
          <a:p>
            <a:r>
              <a:rPr lang="sv-SE" b="1" dirty="0"/>
              <a:t>Föräldrautbildning</a:t>
            </a:r>
            <a:r>
              <a:rPr lang="sv-SE" dirty="0"/>
              <a:t> – ”Fotbollens spela lek och lär”, SvFF</a:t>
            </a:r>
          </a:p>
          <a:p>
            <a:r>
              <a:rPr lang="sv-SE" b="1" dirty="0"/>
              <a:t>Trivselgruppen</a:t>
            </a:r>
            <a:r>
              <a:rPr lang="sv-SE" dirty="0"/>
              <a:t> – behövs en förälder till!</a:t>
            </a:r>
          </a:p>
          <a:p>
            <a:r>
              <a:rPr lang="sv-SE" b="1" dirty="0"/>
              <a:t>”Markservice” - </a:t>
            </a:r>
            <a:r>
              <a:rPr lang="sv-SE" dirty="0"/>
              <a:t>vid Miniläger</a:t>
            </a:r>
          </a:p>
          <a:p>
            <a:r>
              <a:rPr lang="sv-SE" b="1" dirty="0"/>
              <a:t>Hjälpa till med försäljningar - </a:t>
            </a:r>
            <a:r>
              <a:rPr lang="sv-SE" dirty="0"/>
              <a:t>stärker lagkassan</a:t>
            </a:r>
          </a:p>
          <a:p>
            <a:r>
              <a:rPr lang="sv-SE" b="1" dirty="0"/>
              <a:t>Bidra med ”specialkompetens” </a:t>
            </a:r>
            <a:r>
              <a:rPr lang="sv-SE" dirty="0"/>
              <a:t>– kanske kan jag något som skulle uppskattas av laget?</a:t>
            </a:r>
            <a:endParaRPr lang="sv-SE" b="1" dirty="0"/>
          </a:p>
          <a:p>
            <a:r>
              <a:rPr lang="sv-SE" b="1" dirty="0"/>
              <a:t>Föräldramöten</a:t>
            </a:r>
            <a:r>
              <a:rPr lang="sv-SE" dirty="0"/>
              <a:t> – delta </a:t>
            </a:r>
          </a:p>
        </p:txBody>
      </p:sp>
      <p:pic>
        <p:nvPicPr>
          <p:cNvPr id="4" name="Google Shape;106;p2">
            <a:extLst>
              <a:ext uri="{FF2B5EF4-FFF2-40B4-BE49-F238E27FC236}">
                <a16:creationId xmlns:a16="http://schemas.microsoft.com/office/drawing/2014/main" id="{6A3683F5-5BBD-6355-4D9C-9F11583CB429}"/>
              </a:ext>
            </a:extLst>
          </p:cNvPr>
          <p:cNvPicPr preferRelativeResize="0"/>
          <p:nvPr/>
        </p:nvPicPr>
        <p:blipFill>
          <a:blip r:embed="rId2">
            <a:alphaModFix/>
          </a:blip>
          <a:stretch>
            <a:fillRect/>
          </a:stretch>
        </p:blipFill>
        <p:spPr>
          <a:xfrm>
            <a:off x="9776575" y="482152"/>
            <a:ext cx="1758550" cy="1564100"/>
          </a:xfrm>
          <a:prstGeom prst="rect">
            <a:avLst/>
          </a:prstGeom>
          <a:noFill/>
          <a:ln>
            <a:noFill/>
          </a:ln>
        </p:spPr>
      </p:pic>
    </p:spTree>
    <p:extLst>
      <p:ext uri="{BB962C8B-B14F-4D97-AF65-F5344CB8AC3E}">
        <p14:creationId xmlns:p14="http://schemas.microsoft.com/office/powerpoint/2010/main" val="1334308685"/>
      </p:ext>
    </p:extLst>
  </p:cSld>
  <p:clrMapOvr>
    <a:masterClrMapping/>
  </p:clrMapOvr>
</p:sld>
</file>

<file path=ppt/theme/theme1.xml><?xml version="1.0" encoding="utf-8"?>
<a:theme xmlns:a="http://schemas.openxmlformats.org/drawingml/2006/main" name="Office-tema">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ema">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245</TotalTime>
  <Words>861</Words>
  <Application>Microsoft Office PowerPoint</Application>
  <PresentationFormat>Widescreen</PresentationFormat>
  <Paragraphs>93</Paragraphs>
  <Slides>11</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ProximaNova</vt:lpstr>
      <vt:lpstr>Office-tema</vt:lpstr>
      <vt:lpstr>Föräldramöte P-2014   VÄLKOMNA! </vt:lpstr>
      <vt:lpstr>LAGET P-2014</vt:lpstr>
      <vt:lpstr>UTVECKLING BARN 10-12 ÅR</vt:lpstr>
      <vt:lpstr>TRÄNING</vt:lpstr>
      <vt:lpstr>MATCH</vt:lpstr>
      <vt:lpstr>NYTT FÖR I ÅR</vt:lpstr>
      <vt:lpstr>Råd och vård vid idrottsskador</vt:lpstr>
      <vt:lpstr>Hur kan jag stötta mitt barn?</vt:lpstr>
      <vt:lpstr>Hur kan jag stötta laget?</vt:lpstr>
      <vt:lpstr>Hur kan jag stötta föreningen?</vt:lpstr>
      <vt:lpstr>Frågor, funderingar, input…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Josefin Svedahl</dc:creator>
  <cp:lastModifiedBy>Berfner Anders</cp:lastModifiedBy>
  <cp:revision>5</cp:revision>
  <dcterms:created xsi:type="dcterms:W3CDTF">2022-05-01T19:17:31Z</dcterms:created>
  <dcterms:modified xsi:type="dcterms:W3CDTF">2025-03-27T10:53:14Z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19540963-e559-4020-8a90-fe8a502c2801_Enabled">
    <vt:lpwstr>true</vt:lpwstr>
  </property>
  <property fmtid="{D5CDD505-2E9C-101B-9397-08002B2CF9AE}" pid="3" name="MSIP_Label_19540963-e559-4020-8a90-fe8a502c2801_SetDate">
    <vt:lpwstr>2025-03-25T15:06:46Z</vt:lpwstr>
  </property>
  <property fmtid="{D5CDD505-2E9C-101B-9397-08002B2CF9AE}" pid="4" name="MSIP_Label_19540963-e559-4020-8a90-fe8a502c2801_Method">
    <vt:lpwstr>Standard</vt:lpwstr>
  </property>
  <property fmtid="{D5CDD505-2E9C-101B-9397-08002B2CF9AE}" pid="5" name="MSIP_Label_19540963-e559-4020-8a90-fe8a502c2801_Name">
    <vt:lpwstr>19540963-e559-4020-8a90-fe8a502c2801</vt:lpwstr>
  </property>
  <property fmtid="{D5CDD505-2E9C-101B-9397-08002B2CF9AE}" pid="6" name="MSIP_Label_19540963-e559-4020-8a90-fe8a502c2801_SiteId">
    <vt:lpwstr>f25493ae-1c98-41d7-8a33-0be75f5fe603</vt:lpwstr>
  </property>
  <property fmtid="{D5CDD505-2E9C-101B-9397-08002B2CF9AE}" pid="7" name="MSIP_Label_19540963-e559-4020-8a90-fe8a502c2801_ActionId">
    <vt:lpwstr>56ce7509-0748-4ca4-94e5-b315dde3f4a3</vt:lpwstr>
  </property>
  <property fmtid="{D5CDD505-2E9C-101B-9397-08002B2CF9AE}" pid="8" name="MSIP_Label_19540963-e559-4020-8a90-fe8a502c2801_ContentBits">
    <vt:lpwstr>0</vt:lpwstr>
  </property>
  <property fmtid="{D5CDD505-2E9C-101B-9397-08002B2CF9AE}" pid="9" name="MSIP_Label_19540963-e559-4020-8a90-fe8a502c2801_Tag">
    <vt:lpwstr>10, 3, 0, 1</vt:lpwstr>
  </property>
</Properties>
</file>