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24"/>
  </p:handoutMasterIdLst>
  <p:sldIdLst>
    <p:sldId id="284" r:id="rId2"/>
    <p:sldId id="285" r:id="rId3"/>
    <p:sldId id="286" r:id="rId4"/>
    <p:sldId id="310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308" r:id="rId13"/>
    <p:sldId id="294" r:id="rId14"/>
    <p:sldId id="309" r:id="rId15"/>
    <p:sldId id="295" r:id="rId16"/>
    <p:sldId id="296" r:id="rId17"/>
    <p:sldId id="297" r:id="rId18"/>
    <p:sldId id="328" r:id="rId19"/>
    <p:sldId id="298" r:id="rId20"/>
    <p:sldId id="299" r:id="rId21"/>
    <p:sldId id="300" r:id="rId22"/>
    <p:sldId id="301" r:id="rId23"/>
  </p:sldIdLst>
  <p:sldSz cx="9144000" cy="6858000" type="screen4x3"/>
  <p:notesSz cx="6797675" cy="9928225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8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28" autoAdjust="0"/>
  </p:normalViewPr>
  <p:slideViewPr>
    <p:cSldViewPr>
      <p:cViewPr varScale="1">
        <p:scale>
          <a:sx n="117" d="100"/>
          <a:sy n="117" d="100"/>
        </p:scale>
        <p:origin x="-23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B676C9-CAF2-4D0A-BF46-E6925D6BA9D6}" type="datetimeFigureOut">
              <a:rPr lang="sv-SE" smtClean="0"/>
              <a:pPr/>
              <a:t>2014-11-11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492080-09AD-47E7-9A6D-AF5B370E2D9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774201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pPr/>
              <a:t>2014-11-11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18907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pPr/>
              <a:t>2014-11-11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1570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pPr/>
              <a:t>2014-11-11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23061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pPr/>
              <a:t>2014-11-11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97433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pPr/>
              <a:t>2014-11-11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8407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pPr/>
              <a:t>2014-11-11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07425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pPr/>
              <a:t>2014-11-11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01622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pPr/>
              <a:t>2014-11-11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7448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pPr/>
              <a:t>2014-11-11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05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pPr/>
              <a:t>2014-11-11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53460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pPr/>
              <a:t>2014-11-11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08781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BD319-C441-4740-BDB2-35E25C52CCE7}" type="datetimeFigureOut">
              <a:rPr lang="sv-SE" smtClean="0"/>
              <a:pPr/>
              <a:t>2014-11-11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F0B53-9592-4779-891F-997228E46E0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81090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jan.lundgren@skaneboll.se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179512" y="188640"/>
            <a:ext cx="8780128" cy="648072"/>
          </a:xfrm>
          <a:prstGeom prst="rect">
            <a:avLst/>
          </a:prstGeom>
          <a:solidFill>
            <a:srgbClr val="FF0000"/>
          </a:solidFill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REGEL 1 - SPELPLANEN</a:t>
            </a:r>
            <a:endParaRPr lang="sv-SE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185" y="5805264"/>
            <a:ext cx="2738438" cy="895350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956612" y="1340768"/>
            <a:ext cx="538820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>
                <a:solidFill>
                  <a:prstClr val="black"/>
                </a:solidFill>
              </a:rPr>
              <a:t>                                             Tejpa spelplanen vid behov!</a:t>
            </a:r>
          </a:p>
          <a:p>
            <a:endParaRPr lang="sv-SE" b="1" dirty="0" smtClean="0">
              <a:solidFill>
                <a:prstClr val="black"/>
              </a:solidFill>
            </a:endParaRPr>
          </a:p>
          <a:p>
            <a:endParaRPr lang="sv-SE" b="1" dirty="0">
              <a:solidFill>
                <a:prstClr val="black"/>
              </a:solidFill>
            </a:endParaRPr>
          </a:p>
          <a:p>
            <a:r>
              <a:rPr lang="sv-SE" sz="3600" b="1" dirty="0" smtClean="0">
                <a:solidFill>
                  <a:prstClr val="black"/>
                </a:solidFill>
              </a:rPr>
              <a:t> </a:t>
            </a:r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3" name="AutoShape 2" descr="data:image/jpeg;base64,/9j/4AAQSkZJRgABAQAAAQABAAD/2wCEAAkGBhQSEBUUEhQUFRUVFxUXGBgYGBQUFBYcGBYYFBoWFxYXHCYeGBkkGhYaIC8gIycpLCwtGCAxNTAqNSYrLCkBCQoKDgwOGA8PGiwfHB8pLCksLCkqKSwsLCwsKSkpKSwpKSwpLCwpLCwpLCwpKSksKSwsKSwpLCkpLCwsNSksLP/AABEIAL4BCgMBIgACEQEDEQH/xAAbAAACAwEBAQAAAAAAAAAAAAAAAwECBAUGB//EAEIQAAEDAQQGBwYEBQMEAwAAAAEAAhEhAxIxQQQFUWFxgRQiQlKRodEGEzKxwfBicpLhFYKiwvEzQ1MWI6Oyk7PS/8QAGQEBAQEBAQEAAAAAAAAAAAAAAAECAwQF/8QAJhEBAQACAQUBAAIBBQAAAAAAAAECERIhIjFBUQNhcTJSYqHR8P/aAAwDAQACEQMRAD8A+hwXnYB5bvzEY7BTNWe4H8ooAO0cgNw+mwKXR8IoAOsdgxx2nbz2KgEmlKUyut+jj5Dz9jAY3Ek0FSciR/a35+cPMzM1FdoBwb+Zx+6BWecgKNIAG12Q4D7wUWYxccBJnacC76D/AAqJdQVoTVxGQGQ+Q5lJceXDKBED8oMfmcrkmd812AxIHBoqd8Kg3U2TlSQTwEvO8jYrBBHDZuyEcJAbwDilax0VrLJh7VoS/wDlAgHdJJPPcteh6N7x4bgM9zQKj9Jji9y52t9M97bOcPhHVbwFB680nXKRL4Z26S8CA5wH5iPqp6W/vv8A1O9UpPtLraXSXDEzAnMADf8AJdLr4yr0p/ff+p3qjpT++/8AU71UX293+ooD293+opqfBI0p/fd+o+qOlv77/wBTvVTa3QSLvDrGoyPMLHpGtbNhcCxxLW3zBJgba44HDYkm/RvTX0p/ff8Aqd6rpfxG1ayzuiZaSSW3jN94xO4BeeOvLEXpY4FkSKzUgQIzkptvr2zkMLTLSLMQaVBtcSdhNUy/O30kzn12Rra2A+Fv/wAa5ntHre0srY3S4tvvvAF9AMLoBpUjlKyfxqx6ouuF8tDZvAEOm678pumql3tNY2ji6DLg55+ICl8nh8Dvspj+Vl3xZucs1thb7R28Em9SzfMe8u+8ALomcLrdua7VnpziJFo4g4EOdB81jGubOGyxwlrXdqG3iWgE5G80jitGjaYy0YHhpg1EuM+RK3lP9pjf52cNKf33fqd6qelv77/1O9VLroA6tTX4jhl9fJUvt7v9RWOl9N7A0l/edX8Tq78VPS399/6neqgPb3f6iptmihbIB21IIx8iE6eNBZKdoL2i1YXfDIngaFIQtWbmh29I0b3bizADA7sQeMAO4sdtVI5fIEH5An9LxsWhtp73R2v7Vn1HcOy48Kci5ZwPSDzAB82HkvPK2vZviuwV/KD82mnAqXsgxEiDA2tzbxGIVGnMbsduAJ4jqneE2zqLvNpzEZcWmnBWiW1ETUVado279h/wqNyGFer+E5sO7Zu4BA8DNNgdiW/ldiOPBXeA4XgDscM6f3A/eCAe28JAqKEYGlYnbmD9Cl9KPes+cg8xkVdrjiKkCsdtuRG/9xmCmi0BrI8QoEnYK1/W7Gu4YnhGUK5EC6D1jUn5u+g5LNY6Rd+OvZa4CAYpcjsvnLPlCa7OazF7+2zH3t2q6A0TAFBFNze9xd8uataOrAilAMi70aK/4VjIH4nHlx4AfdUkxG6Od2fm8+SCOFZw3gnPe51TuCPOfOv9zvIKds0xndHxHkOqOavYWBe8NwvGOAivg2G8XFUNdae60Zz+1a9Vpzisu51dzC86ut7SaXetbjfhsxdHHP6DkuStfnOm77ZplgKycBU8svGBzVCVfBn5j5D9/wD1S1uIEIQqGNtaQ4SMsiOB+iRb6us3mSa3S3rXhAdQxdJFdtFdJ0297t1ww6KUvHHZ/nmknxKi01JZucSWscSZPWEE7SCaxJiRSVez1M1sQwUII6wNQz3YqTXq0XL0jpEEsvgkWcNPu6EteXCbmRDRzymk+90gz1SA5zLp6ohodddNHXZHWqDFV045fXPePx0LT2eZEFgIiPjmBDmgDrdUAONBhKh2oLM4tZv642uJBF74ZcaYeAWC5pJiDH+qa3Tg4Bgi4IJE57yTgofbaRMtDruwtaD/ALQnkfeHhO5NZf6jc+OiNSWQPZEZAvLcS74RShcSNkp+jWLLJoawEgYXsBykk8yuVo/vyG3y9pviYDIuQa1BrIrsngV1VjKXxbtvHXqJc6TJxUIQo0z6eX3D7uA7fGGeJieKNS6T7yycC4Pc0nrAgg3ScIApdJEwJurQQuboulObpOZ7JhgawRDm1vFzjBgnDrBa8zTF6XbpIV7VkEgYZcDUeSzaTpjLNpc9wAbE7pMLM6tO37O6SG2tx3w2gunjl6c063sSxxa7KQd4jHm2HcWnauIHQQRxBXp9Md72ys7YUkBrtxBoeTvIlcc+3Lf1uMJ31xnfSTHEQ4bwdqsONZFcpijuDhQ71Aw2YchND/K6RwQN4wmRu7QG9pqNxCimWkEXq7HDOh/9mn67kNfBk7r2w7Hjl90RZvg1zgHj2XcCPON6HNumm+7vGbPqP2QFoyDTbTYCcj+F3z5RUvs82Vz6hNeIxUOtwOoBfvCWgbMIPdA2n5hZOluFPfeFi5w/VFeOaIkjGIMiIPwuwxB+eUjY5XsLW6ZqWiTWr2SYl2bm78RnuqHVuuF1wyNabR3h8695SdoxoR4im/LjTvLQ0F4NciJ4NyHFx+6IMzGc12Ax8mtrxhZLNxB6oE43JhryAasnA5xgeIWiyeCMaVnaADLpGTnOy2cFNG1tkDGIG7sg8TLjuBW/QnCysX2x2XWTnv5uMrFZ2Re6M3GOE/Ef5Ww3jKv7UaSBcsW4NAJ+QHhJ5rF62Yq4LnEmTialRCEywoS7uieeA8zPJei9IwLc1gYCg5Z8zJ5paEKwCEIQI0rTBZxIJvGBAmuTeJyWc6122b/ie3/bxY0uOD9jStr7MGJEwQRuIwKo7RGnFoxcebgWk8wSOa1LGbL6ZdD1wy0c1rQZcCalkUJFId1sD8Mo/jDYBDXkEvHYkXGlxkXpBgExitFnoLGuvNbB3E+YmCjoLK9UVJJxJJLbhqTPwmOCvandoiz16x9z4pcHRMGLs0kEiDBiJwKT/wBQWd2YMXWuxssHOujt7cdma1/w2ymbjZkGc6VocsThtTBojO6Oxt7BlvgU7U72V+umAAw6CTlWjmMMidrx4FQzXTHXroc4taXEC78O2phaToLLxddEkgzXEEOnxaDvgKtnq2zb8LAIBbngRdI4R8k7TWR1jaXmh0ESJgxInbBIV1DWwIGAopWWwuXrazAe1xIivxz7tpAoQGi9fOAg5HPHqJGnWF+zc0UJFOOOGfA0VxuqmU3GiztL9k10QYAIzE9YA7x1hyXH1xo4vguqy0HunjxLD5ub/ME72Z0gEOsaCKABpbE1E3qzexJA+LPFa9M0YWlm5hpeETmDiDxBg8knblpn/LFy/ZvTTDrC0MvsaA95nZd4U8F7j2Ztw4PsXYPBI44Hyg8l4yx1E4usNJcbrrrmvaMTiIO68CfBdrRdINm9rxi0g/t4LP7SZb0v57nl1rRhaSDUgkHfAr+psHi1RhhiIrt7ruY6pXR1tZA3bVuDwBOw4td4/MrnA0rQAGR+GYcP5T5RtXnxu47JpspBptb2m8Wn0VLbSZaWipbi/stzBpi7cPlim0tSRMkNn4hMuMESwjBpGLt5jGVAGAgANkBowbhgdsjHbXIrekF3EYAzeJxcZmXUoKGgwrsqFwFDd/VaDyFBwClzwBJ8s8IgeH9OwqQbWKNcBsvsEciKcFUXtbEQQQXRFQYIccQ2cMqJLwWxewODo6pnIjIwcM5pktjco3hv9zzt+9qpcAylpBF2aFoHxGaYxyIWZVZyJ+WP1+u0g5lQTWZAdSHdl0RAtBxmuURxl1iWtvNBLDkfiZkaZjEbYOdFNn1ou1nDfgAOZjyKqOxqRkB9o8FtwRBrgJJnOZmeC81pWkG0e55xcSeG7wXoNfPFjo7LFpq7HgKk83LzRMYrP5Te8lyVFoJIkSMvA/UeITnUaBt6x+Q+p5rh6tsxbW99oMEzeqGnANuuEB4ETDhIgVXbtXySRhgOAoPJejKaunPG7m1ELLrLSHMYCwAm80RBNMThnAWCz1lbOmgbVsSxx6rntaJqKhrpO8LUxtm0ucl07KFyn6xtG3r10/613quElgaWjEzN4+CozWtpJBYMadV0Ee+FmOd28TwBThTnHYQsmq9JNpZNc7E40iN0Sfn4LWs3o1LsKzbMnAE8AT8ldxDaULsyagbgPr/lUdak4knms72qx0d3dd4FLQCmDSD2usN+PI4hOoWhXtGRBGBw27wd/qqK7AhCEAhCEHGdNnbkAvFmCww2AAXuiSTFL00Ekmcse7bis96vPPzlc/T9Xi0LTN0tJqAL3AOiRyIxxW6xb/27sklkVOJFGmd8wfFXOy6rGMs2y2mmAPLcwA7kSR8wUyytw6YMxAO4kAx4ELi6/HurWyt+z/pWmwNcZa7k75rfo9rddEANMlxzkABvot8ekpMutj2vs/ai1sHWLsW4cD6GfFcu1knriojqbahpdaEYT3Nw5K1PpvurZrjhg7gfTHkuvr3RLlpeAo6TTb2vEV5uK8euOevrr5jmRJk1OBNBwA2D9zkoLqgNF52zdtOwRThTMos2l5hmGBdlujad2Q4lPbZtALY6s9ZxMucJi9hheEY7VtFbKwLXZOfFHE0aam62nOTjJVhYWGYaDvx5700MihpgHRAg9l440+wrX3Z2c7wWwd9VFRE7pHC6wfIn7wUF01OFCfy9lvEn0Uu359Z2dMAznh47VFeJBk73nAcAPpsUVUtgzWQRMdouxGMQG/dFu1LoTXWhtRIDSQRSC7C94HLasd2sD8oO81c7l8yV09Z2o0fRobRzuqOJEE8gI8FjO+p7Hndcab722c7IUbwHrjzXI1hb3WwG3nOkBsE3hHWw3ZrUuZrTRXvcAGgtF2sg4uh3VINQIM0oDVevCSajllejXqOyDLM2jQG36iCXfEIFXVPVk1wlbOkO2+Q9FDmhrWsFABMbJiB+kDxVFn/K7WdJozpDtvkPRHSHbfIeiWhNRTekO2+Q9FHSHbfIeiWhNQM6Q7b5D0Ut0lwIOzcPRKQnGDRbWrgcaGoMCvlil9Idt8h6JbdKDZF5sSAQSIk4Ag5xzVTp9jm5o4WjfkZ+anH+DZ50l23yb6KOkO2+Q9Et2k2QmXYYy5gjjsxHipdpzW1BY3feE5Zk0xGEYjamv4NtFpbOAAmtSaCmAAwxole/dt8h6JTXg4EHhVSrMYbM9+7b5N9Ee/dt8m+iWhOMDPfu2+TfRHv3bfJvoloTjAzpDtvkPRWs9JM1NDQ0GBocklcnWRey0a++bsiGC9WCL03RAbGLnTjhMKzCXolunQ1joAtGPsn4OBad2w8jVW1V7P3tDs3WpdfDJcKRLCd34QtD3XmtcKyInhgebY80q10i6BLoBMYnE5Ju61E1N7SvWaFGk6IGum8yAawZGFd7aeK8I3XDeke4zLA8HJ1TLRwAnx2L03szpty2unB9OeXpzXP9sLrfvy1jlKtRwaA26BN2YiQJbI2ESVYbhSCQNx+NnI1W3W2i3bSRQPjkZ6p8acwsmOFCajc4YjnXzXOXc22g4bYEH8TDgfvYdqvdtMi0jKQSeZ2qjXRUZSQM47TeIPorDRtj3AZQREZRTBVEV4kHkXnAcAPuiMMKxQb3HE8p+aBTCsUbvccSfP8AqQRkMuqDv7TuQ8yUVt1Not585NoN9anm6vJcz2m02/bXRgynPP6DkvQF40fRy7MCg34NHyXiXOkyak1WfznLK5fC+EK9kySAcM+AqfJUTGUaTt6o+Z+g5r01hV75JO0qqEIBCEIBCEIBCEIOZb6kDrQvvYua+IzbdAz2Bw/m3JllqoAATMGxOH/EGjbnd5Tmt6FvlWOGLlu1JIa2/RmENh0X2Pq6au6mMZqjPZ+GkB9T7vs4e7uREOBHwmYOY2V66E504Ys+iaOWXpIILi4UIImpkyZ8ua0IQs27ak0EIQooQhCASNOcQwxexHwkAmsYkGBWScYCeoc2QQcDQ86KxLNxn1K+bM2eBb2b18tjrAE4zdJFdmeKprfQja2LmtMOo5h2OabzfMLJq2391bBhMEl1HXcbxcy66b7pEkzThgu1bNg0wxHA1Ct7ctszux08XrQm1sLPSbOlpZ9beIPWaeBHkdq9PqnWQtrJlqyk/wBLhiOR+i5RsvdaS+z7FsDaNGV7C0b8ncyuXqO3Oi6Y6wM+7tSCzcT8J/tPALvljzx/5cZeGUt99L/b7Q5w0jRg7OK8cHD73LjCtMCfJ7ag8CIPLeneyWmwXWRz6zeIoR4QeSZrPRbtpsDorsMy08jTmF8uduVxe30zY1FJqNzhiOBr5pd2y75G68RG6MkzHde/pe3/AB5b1B0hvaYZz6sic65roixphl1W8czy+jlq1Vo15/4W0HAGp5u+SyEZDLqjj2nch5ztXd0GzFlZFxoIngAKeS553UWOP7W6bJbZjLrO4nAeEnmF51N0rSDaPc84uJPoPBKXo/PHjjpi3YTbakN7o8zU+nJRYDrScBU8suZgc1QmcVr2iEIQqBCEIBCEIFW2lNZAcYnDGtQKbTJFN6R/FrPvHtdi0Hwze7OUGVottHDi0nsuvDjBH1SbTVrSIM/7uf8Ayzey/EYWpr2zeXpew05jzDSSfyupUtgyOqZaRBrRLdrSzABvGCHEG6+CG1JmIiKyo0bVTGPvNkUIjqwAXOdApIq45qP4SyCJdX3k4D/UbddAAgUGzGTVXtTu0Y3WNme0MHOioMMMOkESIOWNDsUHWdmMScuxadrDs4nZsrgqWns8xpreBIpDqBrr3VAFI67sZNVB1NZd0dilI6mAww2hO1O83+JWcA3xDjAxg9YMx/MQFB1rZQTekASYDjAgGSAKCHD7lLOqGE1vESSGyLol14gCMCf2hVsdSWbQ4Av6zbjq1cLoYJpiIod52p2nc3sfIBGe4g+BqFKAhZdAhCFAIQhBx9c2Tmva9hcCer1YkmZoKnCZhrjA3LtWb71m1xBBESDiLwvAHgZCzafY3rNwGMGIkGYpgQeSR7O2wN5ozDZdfvkl0kXoo0ggdUEwCFu9cd/HPxl/Y1roHvAwt+JloxwO6YeObSfJb9YajsW2lnaN6zm3wCSDEgbFEIWd3o3xhui6QbN7XjFpB/bwXtNYWQtbIOFRE8iF4Zes9ldMvWZszi3D8p/efFef9p4ynpvH4wRNDiaE7HCoPMAHkNqnpoGIdOdDEp+n6NdeRkYE7M2u8aeCR09ooZBGIgxKku4rRq7R7zwMhTkMTzKd7VaZdsxZjF+PAfvC36q0e6yduHALyOuNN97bOdkKN4D1x5rGM55/xC9IxIQgBetgzBn5j5D9/wD1S0y3xjJtPDE+MnmlpAIQhAIQhAIQhAIQqW1sGNLnGAOO2BhvKouhZbTWdm0kEuERPUtMwSOzsB8DsKsdYMr1pgtBgOcZdVtADM7ldVnlPrQhZDrWzGLo+LFrwOqYNSNtONFZ2srMGC4Tsrsadmx7fHinGnKNKFlGs7OkOJkhohrzUiYoKGFqUs0u5QhCFFCEIQCEIQCyWGrmteXy4uM1JJoSTFcqj9IWtCqaMt6kO7wnngfP5paa2rSNnWHyP0PIpSzFC26n033Vs12WDuB+55LEhLNzQ9zrfRrzZ5HgfRcPpLhQscYzEQd4XY1DpfvbAA1Leo76HwSHaveCaLx4XjvGumttGvtM91YEChd1W88T4LxK7HtPpt+2ujBlOefpyXHXf8cOOP8AbGV6hMsKEu7onngPOvJLTHUaBtqeAoPqutQtCEKgQhCAQhCAQrssidwGJOA+9iteaMBeO00HgPr4KbC2icKottCLmlrhAIitweT6eIVnW7jnA2Cg8AqK9UZrTUFmW3XEEQwVdPwBzRWD3z5Ko1BZZumSCZL3BxDr4kFsYzhGK1oV3l9TjPhB1DYg4sNH5O/3DLuz8VInYlu1BZnF8mZkuINCz8Iys2jhO1a0JvL6cZ8IsNSNYAGmgcHgX2xeAInnNd/NajYuHZPhTxVFLTGFOFFLtZJEITOkE4w7iJPjj5qYafwnfUeOI81N/VKQrPYRj+x4HNVVAhCEAhCEF7J8EE4Z8DQ+Si0ZBI2FVTbSoB/lPLDyjwU8UKQhCo6/szpty2unB9OeXpzXs182a6DIxFQvXWPtPZXRemYE8YqvJ+/53e43jXkXOkknE1UIQvWwljJIAzMK1s6XGMMBwFB5KbKgLtggcXSPlKWp7AhCFoCEIUAmMYIl2GQzd6Df9iLJmZwGO/YBx9VD3kmT+w3Dcp56AtLQnHLAZDgFVCFQLn6frI2bnABtLMvEk9a7Uinw024zuXQUXVqX6llvhyLXXrmue0sBc0hrYvdYzBikwBJphFcUwa3cXQ1oLS9rQYcZBsvezQbMss107qA1a3PjHHL6459oIuktbBulxDpuNIe43qfG0MkjiqN9oT2mAdV2ZJkG0AbhUksAjGp2Lt3UXU3j8OOX1yWa7PVo0m628JIdeLnsN1sVALJO5b9X6V7yza8x1hNJjzT7o2IDYwopbPUWS761KEIWW12WkUxGw4fsd6l9nSRUeY3H7qlq1naQdoNCNo2LOhVCvasg0qDUH7zyVFQIQhAJllWW7RI4ivykc0tS10EEYiqUQhXtmwaYGo4Gv7clRPIEIQqBCFeyZLgMs9wxPkpRNpQNH8x54eUeKWr256xJitaYQcI5KkqTwBCJRKoEIlMsDBLu6J54DzryS0FtTq7Md5z9OSWiVMUnL79VJ0EIRKJVAhEolBtsbjbIOdZ3yXOHxObAAacvzI6VZf8AD/5HqjnD3LKA9e0292z2FIvjujxd6rnOu/8AtWrpVl/w/wDkeo6VZf8AB/5HrNfHdHi71RfHdHi71TU/9Q3T7MNtCGiBDSBJMSxrsTxWdadZH/ufy2f/ANbVmlaxvSAQiUStIEIlTFJ+/uqbF7OoLeY5YjmB5Jalj4IIxFVa2aA4xhiOBqPIqexRCJRKoEIlEoGGrPynyP7z4padozZJkgAiCTvw8xPJKIhSXroQhCFQKWuIqCRwooQgZ0l3ed4lHSXd53iUtCagZ0l3ed4lHSXd53iUtCagZ0l3ed4lc229oi20LOtIexvxQCHRLuDbw8RtW5Ldo7TUtaeIB2f/AJHgNis4zzGbu+GTRfaQvBIJP+oaOyYA5vMtcOCnS/agsgEPoy9N7a28J5w1aX6KwxLWmIiQDEUEKBobAIDGRhF1scIhXs+JrP6pY66c61NmL1L0m87suc3IR2cyMc1t6S7vO8SszdFYCCGtBEwbokTUwcsT4pqzZPUam/ZnSXd53iUdId3neJS0JqKedIddHWdi7M7GqnSXd53iVDXCIM4k0IzjduR1fxeI9FmT+BPSXd53iUdJd3neJUdX8XiPRHV/F4j0V6fAy10l0/E7BuZ7oVOku7zvEqr3SZ4eQhVSSaDOku7zvEo6S7vO8SloV1AzpLu87xKt0p8ReOM4ngkoU1AzpLu87xKOku7zvEpaFdQM6S7vO8SjpLu87xKWhTUGTS/aA2bi0l5iDQnC49/DsRE5pX/Ubw5rXA3i66YeYHwEQc6WgxjA40B3GyEzAngJpI+RPiVUaMwCA1sDKBGIOEbQDyC3OPxizL1WXRPaN1pdDQ6TFC+I6rXGTGIvCNuNAsv/AFKDJLHQA0kzJ6wadn49uRmKLpnRWd1uR+EZCAcMgIUjRm91tNw3eg8BsV7Piaz+sllrOX3S2Ou1kgk1LL/dAIyofBb0joNn/wAbMuy3LDLJPhZuvTeMs8v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3" t="14925" r="12500" b="12334"/>
          <a:stretch/>
        </p:blipFill>
        <p:spPr bwMode="auto">
          <a:xfrm>
            <a:off x="1733811" y="1844824"/>
            <a:ext cx="5859101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Rak pil 7"/>
          <p:cNvCxnSpPr/>
          <p:nvPr/>
        </p:nvCxnSpPr>
        <p:spPr>
          <a:xfrm flipH="1">
            <a:off x="3707904" y="1700808"/>
            <a:ext cx="144016" cy="7920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513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179512" y="188640"/>
            <a:ext cx="8780128" cy="648072"/>
          </a:xfrm>
          <a:prstGeom prst="rect">
            <a:avLst/>
          </a:prstGeom>
          <a:solidFill>
            <a:srgbClr val="FF0000"/>
          </a:solidFill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REGEL 10 – HUR MÅL GÖRS</a:t>
            </a:r>
            <a:endParaRPr lang="sv-SE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185" y="5805264"/>
            <a:ext cx="2738438" cy="895350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956612" y="1340768"/>
            <a:ext cx="7421840" cy="40164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v-SE" b="1" dirty="0" smtClean="0">
                <a:solidFill>
                  <a:prstClr val="black"/>
                </a:solidFill>
              </a:rPr>
              <a:t>Mål är gjort när hela bollen passerat över mållinjen mellan stolparna och</a:t>
            </a:r>
          </a:p>
          <a:p>
            <a:r>
              <a:rPr lang="sv-SE" b="1" dirty="0" smtClean="0">
                <a:solidFill>
                  <a:prstClr val="black"/>
                </a:solidFill>
              </a:rPr>
              <a:t>      under ribban, om den inte blivit kastad, buren eller avsiktligt slagen med</a:t>
            </a:r>
          </a:p>
          <a:p>
            <a:r>
              <a:rPr lang="sv-SE" b="1" dirty="0" smtClean="0">
                <a:solidFill>
                  <a:prstClr val="black"/>
                </a:solidFill>
              </a:rPr>
              <a:t>      handen eller armen av en spelare från det anfallande laget, </a:t>
            </a:r>
          </a:p>
          <a:p>
            <a:r>
              <a:rPr lang="sv-SE" b="1" dirty="0">
                <a:solidFill>
                  <a:prstClr val="black"/>
                </a:solidFill>
              </a:rPr>
              <a:t> </a:t>
            </a:r>
            <a:r>
              <a:rPr lang="sv-SE" b="1" dirty="0" smtClean="0">
                <a:solidFill>
                  <a:prstClr val="black"/>
                </a:solidFill>
              </a:rPr>
              <a:t>     </a:t>
            </a:r>
            <a:r>
              <a:rPr lang="sv-SE" b="1" u="sng" dirty="0" smtClean="0">
                <a:solidFill>
                  <a:prstClr val="black"/>
                </a:solidFill>
              </a:rPr>
              <a:t>målvakten inräknad!</a:t>
            </a:r>
          </a:p>
          <a:p>
            <a:endParaRPr lang="sv-SE" b="1" u="sng" dirty="0">
              <a:solidFill>
                <a:prstClr val="black"/>
              </a:solidFill>
            </a:endParaRPr>
          </a:p>
          <a:p>
            <a:r>
              <a:rPr lang="sv-SE" b="1" dirty="0" smtClean="0">
                <a:solidFill>
                  <a:srgbClr val="C00000"/>
                </a:solidFill>
              </a:rPr>
              <a:t>     Om tävlingsbestämmelserna anger att en match måste sluta med att ett </a:t>
            </a:r>
          </a:p>
          <a:p>
            <a:r>
              <a:rPr lang="sv-SE" b="1" dirty="0">
                <a:solidFill>
                  <a:srgbClr val="C00000"/>
                </a:solidFill>
              </a:rPr>
              <a:t> </a:t>
            </a:r>
            <a:r>
              <a:rPr lang="sv-SE" b="1" dirty="0" smtClean="0">
                <a:solidFill>
                  <a:srgbClr val="C00000"/>
                </a:solidFill>
              </a:rPr>
              <a:t>    lag vinner, eller om ett slutspel slutar oavgjort får endast följande </a:t>
            </a:r>
          </a:p>
          <a:p>
            <a:r>
              <a:rPr lang="sv-SE" b="1" dirty="0">
                <a:solidFill>
                  <a:srgbClr val="C00000"/>
                </a:solidFill>
              </a:rPr>
              <a:t> </a:t>
            </a:r>
            <a:r>
              <a:rPr lang="sv-SE" b="1" dirty="0" smtClean="0">
                <a:solidFill>
                  <a:srgbClr val="C00000"/>
                </a:solidFill>
              </a:rPr>
              <a:t>    metoder användas;</a:t>
            </a:r>
          </a:p>
          <a:p>
            <a:endParaRPr lang="sv-SE" b="1" dirty="0" smtClean="0">
              <a:solidFill>
                <a:srgbClr val="C00000"/>
              </a:solidFill>
            </a:endParaRPr>
          </a:p>
          <a:p>
            <a:r>
              <a:rPr lang="sv-SE" b="1" dirty="0">
                <a:solidFill>
                  <a:srgbClr val="C00000"/>
                </a:solidFill>
              </a:rPr>
              <a:t> </a:t>
            </a:r>
            <a:r>
              <a:rPr lang="sv-SE" b="1" dirty="0" smtClean="0">
                <a:solidFill>
                  <a:srgbClr val="C00000"/>
                </a:solidFill>
              </a:rPr>
              <a:t>      </a:t>
            </a:r>
            <a:r>
              <a:rPr lang="sv-SE" sz="2500" b="1" dirty="0" smtClean="0">
                <a:solidFill>
                  <a:srgbClr val="C00000"/>
                </a:solidFill>
              </a:rPr>
              <a:t>* antal mål gjorda på bortaplan</a:t>
            </a:r>
          </a:p>
          <a:p>
            <a:r>
              <a:rPr lang="sv-SE" sz="2500" b="1" dirty="0">
                <a:solidFill>
                  <a:srgbClr val="C00000"/>
                </a:solidFill>
              </a:rPr>
              <a:t> </a:t>
            </a:r>
            <a:r>
              <a:rPr lang="sv-SE" sz="2500" b="1" dirty="0" smtClean="0">
                <a:solidFill>
                  <a:srgbClr val="C00000"/>
                </a:solidFill>
              </a:rPr>
              <a:t>    * förlängning </a:t>
            </a:r>
            <a:r>
              <a:rPr lang="sv-SE" sz="1000" b="1" dirty="0" smtClean="0">
                <a:solidFill>
                  <a:srgbClr val="C00000"/>
                </a:solidFill>
              </a:rPr>
              <a:t>(perioder om 3 eller 5minuter, även med </a:t>
            </a:r>
            <a:r>
              <a:rPr lang="sv-SE" sz="1000" b="1" dirty="0" err="1" smtClean="0">
                <a:solidFill>
                  <a:srgbClr val="C00000"/>
                </a:solidFill>
              </a:rPr>
              <a:t>sk</a:t>
            </a:r>
            <a:r>
              <a:rPr lang="sv-SE" sz="1000" b="1" dirty="0" smtClean="0">
                <a:solidFill>
                  <a:srgbClr val="C00000"/>
                </a:solidFill>
              </a:rPr>
              <a:t> ”sudden-</a:t>
            </a:r>
            <a:r>
              <a:rPr lang="sv-SE" sz="1000" b="1" dirty="0" err="1" smtClean="0">
                <a:solidFill>
                  <a:srgbClr val="C00000"/>
                </a:solidFill>
              </a:rPr>
              <a:t>death”och</a:t>
            </a:r>
            <a:r>
              <a:rPr lang="sv-SE" sz="1000" b="1" dirty="0" smtClean="0">
                <a:solidFill>
                  <a:srgbClr val="C00000"/>
                </a:solidFill>
              </a:rPr>
              <a:t> spelarreducering)</a:t>
            </a:r>
          </a:p>
          <a:p>
            <a:r>
              <a:rPr lang="sv-SE" sz="2500" b="1" dirty="0">
                <a:solidFill>
                  <a:srgbClr val="C00000"/>
                </a:solidFill>
              </a:rPr>
              <a:t> </a:t>
            </a:r>
            <a:r>
              <a:rPr lang="sv-SE" sz="2500" b="1" dirty="0" smtClean="0">
                <a:solidFill>
                  <a:srgbClr val="C00000"/>
                </a:solidFill>
              </a:rPr>
              <a:t>    * straffsparkstävling </a:t>
            </a:r>
            <a:r>
              <a:rPr lang="sv-SE" sz="1000" b="1" dirty="0" smtClean="0">
                <a:solidFill>
                  <a:srgbClr val="C00000"/>
                </a:solidFill>
              </a:rPr>
              <a:t>(tre straffar per lag)</a:t>
            </a:r>
          </a:p>
          <a:p>
            <a:r>
              <a:rPr lang="sv-SE" b="1" dirty="0" smtClean="0">
                <a:solidFill>
                  <a:prstClr val="black"/>
                </a:solidFill>
              </a:rPr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309209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179512" y="188640"/>
            <a:ext cx="8780128" cy="648072"/>
          </a:xfrm>
          <a:prstGeom prst="rect">
            <a:avLst/>
          </a:prstGeom>
          <a:solidFill>
            <a:srgbClr val="FF0000"/>
          </a:solidFill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REGEL 12 – OTILLÅTET SPEL/OLÄMPL UPPTR</a:t>
            </a:r>
            <a:endParaRPr lang="sv-SE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185" y="5805264"/>
            <a:ext cx="2738438" cy="895350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959071" y="1340768"/>
            <a:ext cx="5879623" cy="55245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5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Direkt frispark </a:t>
            </a:r>
            <a:r>
              <a:rPr lang="sv-SE" b="1" dirty="0" smtClean="0">
                <a:solidFill>
                  <a:prstClr val="black"/>
                </a:solidFill>
              </a:rPr>
              <a:t>= </a:t>
            </a:r>
            <a:r>
              <a:rPr lang="sv-SE" sz="2500" b="1" u="sng" dirty="0" smtClean="0">
                <a:solidFill>
                  <a:prstClr val="black"/>
                </a:solidFill>
              </a:rPr>
              <a:t>ackumulerade regelbrott</a:t>
            </a:r>
          </a:p>
          <a:p>
            <a:endParaRPr lang="sv-SE" sz="800" b="1" dirty="0" smtClean="0">
              <a:solidFill>
                <a:prstClr val="black"/>
              </a:solidFill>
            </a:endParaRPr>
          </a:p>
          <a:p>
            <a:pPr marL="285750" indent="-285750">
              <a:buFontTx/>
              <a:buChar char="-"/>
            </a:pPr>
            <a:r>
              <a:rPr lang="sv-SE" b="1" dirty="0" smtClean="0">
                <a:solidFill>
                  <a:prstClr val="black"/>
                </a:solidFill>
              </a:rPr>
              <a:t>Sparkar eller försöker sparka en motspelare</a:t>
            </a:r>
          </a:p>
          <a:p>
            <a:pPr marL="285750" indent="-285750">
              <a:buFontTx/>
              <a:buChar char="-"/>
            </a:pPr>
            <a:r>
              <a:rPr lang="sv-SE" b="1" dirty="0" smtClean="0">
                <a:solidFill>
                  <a:prstClr val="black"/>
                </a:solidFill>
              </a:rPr>
              <a:t>Fäller eller försöker fälla en motspelare</a:t>
            </a:r>
          </a:p>
          <a:p>
            <a:pPr marL="285750" indent="-285750">
              <a:buFontTx/>
              <a:buChar char="-"/>
            </a:pPr>
            <a:r>
              <a:rPr lang="sv-SE" b="1" dirty="0" smtClean="0">
                <a:solidFill>
                  <a:prstClr val="black"/>
                </a:solidFill>
              </a:rPr>
              <a:t>Hoppar mot en motspelare</a:t>
            </a:r>
          </a:p>
          <a:p>
            <a:pPr marL="285750" indent="-285750">
              <a:buFontTx/>
              <a:buChar char="-"/>
            </a:pPr>
            <a:r>
              <a:rPr lang="sv-SE" b="1" dirty="0" smtClean="0">
                <a:solidFill>
                  <a:prstClr val="black"/>
                </a:solidFill>
              </a:rPr>
              <a:t>Angriper en motspelare</a:t>
            </a:r>
          </a:p>
          <a:p>
            <a:pPr marL="285750" indent="-285750">
              <a:buFontTx/>
              <a:buChar char="-"/>
            </a:pPr>
            <a:r>
              <a:rPr lang="sv-SE" b="1" dirty="0" smtClean="0">
                <a:solidFill>
                  <a:prstClr val="black"/>
                </a:solidFill>
              </a:rPr>
              <a:t>Slår eller försöker slå en motspelare</a:t>
            </a:r>
          </a:p>
          <a:p>
            <a:pPr marL="285750" indent="-285750">
              <a:buFontTx/>
              <a:buChar char="-"/>
            </a:pPr>
            <a:r>
              <a:rPr lang="sv-SE" b="1" dirty="0" smtClean="0">
                <a:solidFill>
                  <a:srgbClr val="C00000"/>
                </a:solidFill>
              </a:rPr>
              <a:t>Tacklar en motspelare</a:t>
            </a:r>
          </a:p>
          <a:p>
            <a:pPr marL="285750" indent="-285750">
              <a:buFontTx/>
              <a:buChar char="-"/>
            </a:pPr>
            <a:r>
              <a:rPr lang="sv-SE" b="1" dirty="0" smtClean="0">
                <a:solidFill>
                  <a:srgbClr val="C00000"/>
                </a:solidFill>
              </a:rPr>
              <a:t>Knuffar en motspelare</a:t>
            </a:r>
          </a:p>
          <a:p>
            <a:pPr marL="285750" indent="-285750">
              <a:buFontTx/>
              <a:buChar char="-"/>
            </a:pPr>
            <a:r>
              <a:rPr lang="sv-SE" b="1" dirty="0" smtClean="0">
                <a:solidFill>
                  <a:prstClr val="black"/>
                </a:solidFill>
              </a:rPr>
              <a:t>Håller fast en motspelare</a:t>
            </a:r>
          </a:p>
          <a:p>
            <a:pPr marL="285750" indent="-285750">
              <a:buFontTx/>
              <a:buChar char="-"/>
            </a:pPr>
            <a:r>
              <a:rPr lang="sv-SE" b="1" dirty="0" smtClean="0">
                <a:solidFill>
                  <a:prstClr val="black"/>
                </a:solidFill>
              </a:rPr>
              <a:t>Spottar på en motspelare</a:t>
            </a:r>
          </a:p>
          <a:p>
            <a:pPr marL="285750" indent="-285750">
              <a:buFontTx/>
              <a:buChar char="-"/>
            </a:pPr>
            <a:r>
              <a:rPr lang="sv-SE" b="1" dirty="0" smtClean="0">
                <a:solidFill>
                  <a:srgbClr val="C00000"/>
                </a:solidFill>
              </a:rPr>
              <a:t>Oaktsamt glider i ett försök att spela bollen (glidtackling)</a:t>
            </a:r>
          </a:p>
          <a:p>
            <a:pPr marL="285750" indent="-285750">
              <a:buFontTx/>
              <a:buChar char="-"/>
            </a:pPr>
            <a:r>
              <a:rPr lang="sv-SE" b="1" dirty="0" smtClean="0">
                <a:solidFill>
                  <a:prstClr val="black"/>
                </a:solidFill>
              </a:rPr>
              <a:t>Avsiktligt berör bollen med händerna (hands)</a:t>
            </a:r>
          </a:p>
          <a:p>
            <a:pPr marL="285750" indent="-285750">
              <a:buFontTx/>
              <a:buChar char="-"/>
            </a:pPr>
            <a:endParaRPr lang="sv-SE" b="1" dirty="0">
              <a:solidFill>
                <a:prstClr val="black"/>
              </a:solidFill>
            </a:endParaRPr>
          </a:p>
          <a:p>
            <a:r>
              <a:rPr lang="sv-SE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Domare ska hålla en konsekvent nivå,</a:t>
            </a:r>
          </a:p>
          <a:p>
            <a:r>
              <a:rPr lang="sv-SE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även efter förseelsen som medför yttre straff (10m)</a:t>
            </a:r>
          </a:p>
          <a:p>
            <a:pPr marL="285750" indent="-285750">
              <a:buFontTx/>
              <a:buChar char="-"/>
            </a:pPr>
            <a:endParaRPr lang="sv-SE" b="1" dirty="0">
              <a:solidFill>
                <a:prstClr val="black"/>
              </a:solidFill>
            </a:endParaRPr>
          </a:p>
          <a:p>
            <a:r>
              <a:rPr lang="sv-SE" sz="3200" b="1" dirty="0" smtClean="0">
                <a:solidFill>
                  <a:srgbClr val="C00000"/>
                </a:solidFill>
              </a:rPr>
              <a:t>   </a:t>
            </a:r>
            <a:endParaRPr lang="sv-SE" b="1" dirty="0">
              <a:solidFill>
                <a:prstClr val="black"/>
              </a:solidFill>
            </a:endParaRPr>
          </a:p>
          <a:p>
            <a:r>
              <a:rPr lang="sv-SE" b="1" dirty="0" smtClean="0">
                <a:solidFill>
                  <a:srgbClr val="C00000"/>
                </a:solidFill>
              </a:rPr>
              <a:t>     </a:t>
            </a:r>
            <a:endParaRPr lang="sv-SE" sz="3600" b="1" dirty="0" smtClean="0">
              <a:solidFill>
                <a:srgbClr val="C00000"/>
              </a:solidFill>
            </a:endParaRP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348880"/>
            <a:ext cx="1152128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90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179512" y="188640"/>
            <a:ext cx="8780128" cy="648072"/>
          </a:xfrm>
          <a:prstGeom prst="rect">
            <a:avLst/>
          </a:prstGeom>
          <a:solidFill>
            <a:srgbClr val="FF0000"/>
          </a:solidFill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REGEL 12 – ”glidtackling”</a:t>
            </a:r>
            <a:endParaRPr lang="sv-SE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185" y="5805264"/>
            <a:ext cx="2738438" cy="895350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959071" y="1340768"/>
            <a:ext cx="6844374" cy="57708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500" b="1" dirty="0" smtClean="0">
                <a:solidFill>
                  <a:prstClr val="black"/>
                </a:solidFill>
              </a:rPr>
              <a:t>Glidtacklingar är ingen särskild företeelse i futsal!</a:t>
            </a:r>
          </a:p>
          <a:p>
            <a:endParaRPr lang="sv-SE" sz="1000" b="1" dirty="0">
              <a:solidFill>
                <a:prstClr val="black"/>
              </a:solidFill>
            </a:endParaRPr>
          </a:p>
          <a:p>
            <a:r>
              <a:rPr lang="sv-SE" sz="2500" b="1" dirty="0" smtClean="0">
                <a:solidFill>
                  <a:prstClr val="black"/>
                </a:solidFill>
              </a:rPr>
              <a:t>Bollförande spelare </a:t>
            </a:r>
            <a:r>
              <a:rPr lang="sv-SE" sz="2500" b="1" u="sng" dirty="0" smtClean="0">
                <a:solidFill>
                  <a:prstClr val="black"/>
                </a:solidFill>
              </a:rPr>
              <a:t>är tacklingsbar</a:t>
            </a:r>
            <a:r>
              <a:rPr lang="sv-SE" sz="2500" b="1" dirty="0" smtClean="0">
                <a:solidFill>
                  <a:prstClr val="black"/>
                </a:solidFill>
              </a:rPr>
              <a:t> men utförs det</a:t>
            </a:r>
          </a:p>
          <a:p>
            <a:r>
              <a:rPr lang="sv-SE" sz="2500" b="1" dirty="0" smtClean="0">
                <a:solidFill>
                  <a:prstClr val="black"/>
                </a:solidFill>
              </a:rPr>
              <a:t>oaktsamt renderar det i en direkt frispark;</a:t>
            </a:r>
          </a:p>
          <a:p>
            <a:r>
              <a:rPr lang="sv-SE" sz="2500" b="1" dirty="0" smtClean="0">
                <a:solidFill>
                  <a:prstClr val="black"/>
                </a:solidFill>
              </a:rPr>
              <a:t>- vårdlöst ger gult kort </a:t>
            </a:r>
          </a:p>
          <a:p>
            <a:r>
              <a:rPr lang="sv-SE" sz="2500" b="1" dirty="0" smtClean="0">
                <a:solidFill>
                  <a:prstClr val="black"/>
                </a:solidFill>
              </a:rPr>
              <a:t>- våldsamt eller överdriven kraft ger rött kort</a:t>
            </a:r>
          </a:p>
          <a:p>
            <a:endParaRPr lang="sv-SE" b="1" dirty="0" smtClean="0">
              <a:solidFill>
                <a:prstClr val="black"/>
              </a:solidFill>
            </a:endParaRPr>
          </a:p>
          <a:p>
            <a:r>
              <a:rPr lang="sv-SE" sz="1500" b="1" dirty="0" smtClean="0">
                <a:solidFill>
                  <a:prstClr val="black"/>
                </a:solidFill>
              </a:rPr>
              <a:t>Det spelar ingen roll om tacklingen kommer framifrån, från sidan eller bakifrån.</a:t>
            </a:r>
          </a:p>
          <a:p>
            <a:r>
              <a:rPr lang="sv-SE" sz="1500" b="1" dirty="0" smtClean="0">
                <a:solidFill>
                  <a:prstClr val="black"/>
                </a:solidFill>
              </a:rPr>
              <a:t>Om en spelare oaktsamt glidtacklar en motståndare och bryter ett lovande anfall,</a:t>
            </a:r>
          </a:p>
          <a:p>
            <a:r>
              <a:rPr lang="sv-SE" sz="1500" b="1" dirty="0" smtClean="0">
                <a:solidFill>
                  <a:prstClr val="black"/>
                </a:solidFill>
              </a:rPr>
              <a:t>måste spelaren visas det gula kortet för osportsligt uppträdande!</a:t>
            </a:r>
            <a:endParaRPr lang="sv-SE" sz="1500" b="1" dirty="0">
              <a:solidFill>
                <a:prstClr val="black"/>
              </a:solidFill>
            </a:endParaRPr>
          </a:p>
          <a:p>
            <a:endParaRPr lang="sv-SE" sz="1500" b="1" dirty="0" smtClean="0">
              <a:solidFill>
                <a:prstClr val="black"/>
              </a:solidFill>
            </a:endParaRPr>
          </a:p>
          <a:p>
            <a:r>
              <a:rPr lang="sv-SE" sz="1500" b="1" dirty="0" smtClean="0">
                <a:solidFill>
                  <a:srgbClr val="008000"/>
                </a:solidFill>
              </a:rPr>
              <a:t>OBS!</a:t>
            </a:r>
            <a:endParaRPr lang="sv-SE" sz="1500" b="1" dirty="0">
              <a:solidFill>
                <a:srgbClr val="008000"/>
              </a:solidFill>
            </a:endParaRPr>
          </a:p>
          <a:p>
            <a:r>
              <a:rPr lang="sv-SE" sz="1500" b="1" dirty="0" smtClean="0">
                <a:solidFill>
                  <a:srgbClr val="008000"/>
                </a:solidFill>
              </a:rPr>
              <a:t>Det är också tillåtet att ”glida” för att </a:t>
            </a:r>
            <a:r>
              <a:rPr lang="sv-SE" sz="1500" b="1" u="wavy" dirty="0" smtClean="0">
                <a:solidFill>
                  <a:srgbClr val="008000"/>
                </a:solidFill>
              </a:rPr>
              <a:t>täcka</a:t>
            </a:r>
            <a:r>
              <a:rPr lang="sv-SE" sz="1500" b="1" dirty="0" smtClean="0">
                <a:solidFill>
                  <a:srgbClr val="008000"/>
                </a:solidFill>
              </a:rPr>
              <a:t> bollen…</a:t>
            </a:r>
          </a:p>
          <a:p>
            <a:endParaRPr lang="sv-SE" sz="2500" b="1" dirty="0">
              <a:solidFill>
                <a:srgbClr val="008000"/>
              </a:solidFill>
            </a:endParaRPr>
          </a:p>
          <a:p>
            <a:endParaRPr lang="sv-SE" sz="2500" b="1" dirty="0" smtClean="0">
              <a:solidFill>
                <a:srgbClr val="008000"/>
              </a:solidFill>
            </a:endParaRPr>
          </a:p>
          <a:p>
            <a:endParaRPr lang="sv-SE" sz="800" b="1" dirty="0" smtClean="0">
              <a:solidFill>
                <a:prstClr val="black"/>
              </a:solidFill>
            </a:endParaRPr>
          </a:p>
          <a:p>
            <a:endParaRPr lang="sv-SE" b="1" dirty="0">
              <a:solidFill>
                <a:prstClr val="black"/>
              </a:solidFill>
            </a:endParaRPr>
          </a:p>
          <a:p>
            <a:r>
              <a:rPr lang="sv-SE" sz="3200" b="1" dirty="0" smtClean="0">
                <a:solidFill>
                  <a:srgbClr val="C00000"/>
                </a:solidFill>
              </a:rPr>
              <a:t>   </a:t>
            </a:r>
            <a:endParaRPr lang="sv-SE" b="1" dirty="0">
              <a:solidFill>
                <a:prstClr val="black"/>
              </a:solidFill>
            </a:endParaRPr>
          </a:p>
          <a:p>
            <a:r>
              <a:rPr lang="sv-SE" b="1" dirty="0" smtClean="0">
                <a:solidFill>
                  <a:srgbClr val="C00000"/>
                </a:solidFill>
              </a:rPr>
              <a:t>     </a:t>
            </a:r>
            <a:endParaRPr lang="sv-SE" sz="3600" b="1" dirty="0" smtClean="0">
              <a:solidFill>
                <a:srgbClr val="C00000"/>
              </a:solidFill>
            </a:endParaRP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5139283"/>
            <a:ext cx="1071608" cy="1113656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163570" y="923106"/>
            <a:ext cx="13404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 smtClean="0">
                <a:solidFill>
                  <a:srgbClr val="FF0000"/>
                </a:solidFill>
              </a:rPr>
              <a:t>Reviderad 2014-10-07</a:t>
            </a:r>
          </a:p>
        </p:txBody>
      </p:sp>
    </p:spTree>
    <p:extLst>
      <p:ext uri="{BB962C8B-B14F-4D97-AF65-F5344CB8AC3E}">
        <p14:creationId xmlns:p14="http://schemas.microsoft.com/office/powerpoint/2010/main" val="15024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179512" y="188640"/>
            <a:ext cx="8780128" cy="648072"/>
          </a:xfrm>
          <a:prstGeom prst="rect">
            <a:avLst/>
          </a:prstGeom>
          <a:solidFill>
            <a:srgbClr val="FF0000"/>
          </a:solidFill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REGEL 12 – OTILLÅTET SPEL/OLÄMPL UPPTR</a:t>
            </a:r>
            <a:endParaRPr lang="sv-SE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185" y="5805264"/>
            <a:ext cx="2738438" cy="895350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956612" y="1340768"/>
            <a:ext cx="6853671" cy="65556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Indirekt frispark </a:t>
            </a:r>
            <a:r>
              <a:rPr lang="sv-SE" b="1" dirty="0" smtClean="0">
                <a:solidFill>
                  <a:prstClr val="black"/>
                </a:solidFill>
              </a:rPr>
              <a:t>(tekniska fel, olämpligt uppträdande)</a:t>
            </a:r>
            <a:endParaRPr lang="sv-SE" b="1" u="sng" dirty="0" smtClean="0">
              <a:solidFill>
                <a:prstClr val="black"/>
              </a:solidFill>
            </a:endParaRPr>
          </a:p>
          <a:p>
            <a:endParaRPr lang="sv-SE" sz="800" b="1" dirty="0" smtClean="0">
              <a:solidFill>
                <a:prstClr val="black"/>
              </a:solidFill>
            </a:endParaRPr>
          </a:p>
          <a:p>
            <a:pPr marL="285750" indent="-285750">
              <a:buFontTx/>
              <a:buChar char="-"/>
            </a:pPr>
            <a:r>
              <a:rPr lang="sv-SE" b="1" dirty="0" smtClean="0">
                <a:solidFill>
                  <a:prstClr val="black"/>
                </a:solidFill>
              </a:rPr>
              <a:t>Spelar på ett farligt sätt…</a:t>
            </a:r>
          </a:p>
          <a:p>
            <a:pPr marL="285750" indent="-285750">
              <a:buFontTx/>
              <a:buChar char="-"/>
            </a:pPr>
            <a:r>
              <a:rPr lang="sv-SE" b="1" dirty="0" smtClean="0">
                <a:solidFill>
                  <a:prstClr val="black"/>
                </a:solidFill>
              </a:rPr>
              <a:t>Avsiktligt hindrar en motspelares förflyttning när bollen inte spelas</a:t>
            </a:r>
          </a:p>
          <a:p>
            <a:pPr marL="285750" indent="-285750">
              <a:buFontTx/>
              <a:buChar char="-"/>
            </a:pPr>
            <a:r>
              <a:rPr lang="sv-SE" b="1" dirty="0" smtClean="0">
                <a:solidFill>
                  <a:prstClr val="black"/>
                </a:solidFill>
              </a:rPr>
              <a:t>Förhindrar målvakten att spela ut bollen med händerna</a:t>
            </a:r>
          </a:p>
          <a:p>
            <a:pPr marL="285750" indent="-285750">
              <a:buFontTx/>
              <a:buChar char="-"/>
            </a:pPr>
            <a:endParaRPr lang="sv-SE" b="1" dirty="0">
              <a:solidFill>
                <a:prstClr val="black"/>
              </a:solidFill>
            </a:endParaRPr>
          </a:p>
          <a:p>
            <a:r>
              <a:rPr lang="sv-S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Gula och röda kort</a:t>
            </a:r>
            <a:r>
              <a:rPr lang="sv-SE" b="1" dirty="0" smtClean="0"/>
              <a:t> (visas endast spelare och avbytare):</a:t>
            </a:r>
          </a:p>
          <a:p>
            <a:endParaRPr lang="sv-SE" sz="800" b="1" dirty="0" smtClean="0"/>
          </a:p>
          <a:p>
            <a:pPr marL="285750" indent="-285750">
              <a:buFontTx/>
              <a:buChar char="-"/>
            </a:pPr>
            <a:r>
              <a:rPr lang="sv-SE" b="1" dirty="0" smtClean="0">
                <a:solidFill>
                  <a:prstClr val="black"/>
                </a:solidFill>
              </a:rPr>
              <a:t>Gult kort lika fotbollen </a:t>
            </a:r>
          </a:p>
          <a:p>
            <a:pPr marL="285750" indent="-285750">
              <a:buFontTx/>
              <a:buChar char="-"/>
            </a:pPr>
            <a:r>
              <a:rPr lang="sv-SE" b="1" dirty="0">
                <a:solidFill>
                  <a:prstClr val="black"/>
                </a:solidFill>
              </a:rPr>
              <a:t>R</a:t>
            </a:r>
            <a:r>
              <a:rPr lang="sv-SE" b="1" dirty="0" smtClean="0">
                <a:solidFill>
                  <a:prstClr val="black"/>
                </a:solidFill>
              </a:rPr>
              <a:t>ött kort lika fotbollen förutom målchans</a:t>
            </a:r>
          </a:p>
          <a:p>
            <a:pPr marL="285750" indent="-285750">
              <a:buFontTx/>
              <a:buChar char="-"/>
            </a:pPr>
            <a:r>
              <a:rPr lang="sv-SE" b="1" dirty="0" smtClean="0">
                <a:solidFill>
                  <a:prstClr val="black"/>
                </a:solidFill>
              </a:rPr>
              <a:t>Kriterier för målchansutvisning</a:t>
            </a:r>
          </a:p>
          <a:p>
            <a:r>
              <a:rPr lang="sv-SE" b="1" dirty="0">
                <a:solidFill>
                  <a:prstClr val="black"/>
                </a:solidFill>
              </a:rPr>
              <a:t> </a:t>
            </a:r>
            <a:r>
              <a:rPr lang="sv-SE" b="1" dirty="0" smtClean="0">
                <a:solidFill>
                  <a:prstClr val="black"/>
                </a:solidFill>
              </a:rPr>
              <a:t>     1. Bollkontroll</a:t>
            </a:r>
          </a:p>
          <a:p>
            <a:r>
              <a:rPr lang="sv-SE" b="1" dirty="0">
                <a:solidFill>
                  <a:prstClr val="black"/>
                </a:solidFill>
              </a:rPr>
              <a:t> </a:t>
            </a:r>
            <a:r>
              <a:rPr lang="sv-SE" b="1" dirty="0" smtClean="0">
                <a:solidFill>
                  <a:prstClr val="black"/>
                </a:solidFill>
              </a:rPr>
              <a:t>     2. På väg mot mål med möjlighet att göra mål</a:t>
            </a:r>
          </a:p>
          <a:p>
            <a:r>
              <a:rPr lang="sv-SE" b="1" dirty="0">
                <a:solidFill>
                  <a:prstClr val="black"/>
                </a:solidFill>
              </a:rPr>
              <a:t> </a:t>
            </a:r>
            <a:r>
              <a:rPr lang="sv-SE" b="1" dirty="0" smtClean="0">
                <a:solidFill>
                  <a:prstClr val="black"/>
                </a:solidFill>
              </a:rPr>
              <a:t>     3. Inga försvarare </a:t>
            </a:r>
            <a:r>
              <a:rPr lang="sv-SE" b="1" dirty="0">
                <a:solidFill>
                  <a:prstClr val="black"/>
                </a:solidFill>
              </a:rPr>
              <a:t>förutom </a:t>
            </a:r>
            <a:r>
              <a:rPr lang="sv-SE" b="1" dirty="0" smtClean="0">
                <a:solidFill>
                  <a:prstClr val="black"/>
                </a:solidFill>
              </a:rPr>
              <a:t>målvakten kan hindra målchansen</a:t>
            </a:r>
          </a:p>
          <a:p>
            <a:endParaRPr lang="sv-SE" b="1" dirty="0">
              <a:solidFill>
                <a:prstClr val="black"/>
              </a:solidFill>
            </a:endParaRPr>
          </a:p>
          <a:p>
            <a:r>
              <a:rPr lang="sv-SE" b="1" dirty="0" smtClean="0">
                <a:solidFill>
                  <a:srgbClr val="C00000"/>
                </a:solidFill>
              </a:rPr>
              <a:t>UTVISNING = 2 minuters ”hockey” utvisning</a:t>
            </a:r>
          </a:p>
          <a:p>
            <a:r>
              <a:rPr lang="sv-SE" sz="1000" b="1" i="1" dirty="0" smtClean="0">
                <a:solidFill>
                  <a:srgbClr val="C00000"/>
                </a:solidFill>
              </a:rPr>
              <a:t>OBS!</a:t>
            </a:r>
          </a:p>
          <a:p>
            <a:r>
              <a:rPr lang="sv-SE" sz="1000" b="1" i="1" dirty="0" smtClean="0">
                <a:solidFill>
                  <a:srgbClr val="C00000"/>
                </a:solidFill>
              </a:rPr>
              <a:t>Den utvisade spelaren får inte delta mer i den pågående matchen!</a:t>
            </a:r>
          </a:p>
          <a:p>
            <a:r>
              <a:rPr lang="sv-SE" sz="1000" b="1" i="1" dirty="0" smtClean="0">
                <a:solidFill>
                  <a:srgbClr val="C00000"/>
                </a:solidFill>
              </a:rPr>
              <a:t>Utvisad spelare ska även stå över nästkommande match i tävlingen!</a:t>
            </a:r>
          </a:p>
          <a:p>
            <a:endParaRPr lang="sv-SE" b="1" dirty="0">
              <a:solidFill>
                <a:prstClr val="black"/>
              </a:solidFill>
            </a:endParaRPr>
          </a:p>
          <a:p>
            <a:endParaRPr lang="sv-SE" b="1" dirty="0" smtClean="0">
              <a:solidFill>
                <a:prstClr val="black"/>
              </a:solidFill>
            </a:endParaRPr>
          </a:p>
          <a:p>
            <a:pPr marL="285750" indent="-285750">
              <a:buFontTx/>
              <a:buChar char="-"/>
            </a:pPr>
            <a:endParaRPr lang="sv-SE" b="1" dirty="0" smtClean="0">
              <a:solidFill>
                <a:prstClr val="black"/>
              </a:solidFill>
            </a:endParaRPr>
          </a:p>
          <a:p>
            <a:pPr marL="285750" indent="-285750">
              <a:buFontTx/>
              <a:buChar char="-"/>
            </a:pPr>
            <a:endParaRPr lang="sv-SE" b="1" dirty="0">
              <a:solidFill>
                <a:prstClr val="black"/>
              </a:solidFill>
            </a:endParaRPr>
          </a:p>
          <a:p>
            <a:r>
              <a:rPr lang="sv-SE" sz="3200" b="1" dirty="0" smtClean="0">
                <a:solidFill>
                  <a:srgbClr val="C00000"/>
                </a:solidFill>
              </a:rPr>
              <a:t>   </a:t>
            </a:r>
            <a:endParaRPr lang="sv-SE" b="1" dirty="0">
              <a:solidFill>
                <a:prstClr val="black"/>
              </a:solidFill>
            </a:endParaRPr>
          </a:p>
          <a:p>
            <a:r>
              <a:rPr lang="sv-SE" b="1" dirty="0" smtClean="0">
                <a:solidFill>
                  <a:srgbClr val="C00000"/>
                </a:solidFill>
              </a:rPr>
              <a:t>     </a:t>
            </a:r>
            <a:endParaRPr lang="sv-SE" sz="3600" b="1" dirty="0" smtClean="0">
              <a:solidFill>
                <a:srgbClr val="C00000"/>
              </a:solidFill>
            </a:endParaRP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713579"/>
            <a:ext cx="792088" cy="81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81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179512" y="188640"/>
            <a:ext cx="8780128" cy="648072"/>
          </a:xfrm>
          <a:prstGeom prst="rect">
            <a:avLst/>
          </a:prstGeom>
          <a:solidFill>
            <a:srgbClr val="FF0000"/>
          </a:solidFill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REGEL 12 – OLÄMPL UPPTR (avstånd)</a:t>
            </a:r>
            <a:endParaRPr lang="sv-SE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185" y="5805264"/>
            <a:ext cx="2738438" cy="895350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956612" y="1340768"/>
            <a:ext cx="6718891" cy="4462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 en motståndare placerar sig </a:t>
            </a:r>
            <a:r>
              <a:rPr lang="sv-SE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avsiktligt</a:t>
            </a:r>
            <a:r>
              <a:rPr lang="sv-SE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på ett avstånd närmare än</a:t>
            </a:r>
          </a:p>
          <a:p>
            <a:r>
              <a:rPr lang="sv-SE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meter </a:t>
            </a:r>
            <a:r>
              <a:rPr lang="sv-SE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vid;</a:t>
            </a:r>
          </a:p>
          <a:p>
            <a:endParaRPr lang="sv-SE" b="1" u="sng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Tx/>
              <a:buChar char="-"/>
            </a:pPr>
            <a:r>
              <a:rPr lang="sv-SE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Hörna</a:t>
            </a:r>
          </a:p>
          <a:p>
            <a:pPr marL="285750" indent="-285750">
              <a:buFontTx/>
              <a:buChar char="-"/>
            </a:pPr>
            <a:r>
              <a:rPr lang="sv-SE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Inspark</a:t>
            </a:r>
          </a:p>
          <a:p>
            <a:pPr marL="285750" indent="-285750">
              <a:buFontTx/>
              <a:buChar char="-"/>
            </a:pPr>
            <a:r>
              <a:rPr lang="sv-SE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Frispark</a:t>
            </a:r>
          </a:p>
          <a:p>
            <a:pPr marL="285750" indent="-285750">
              <a:buFontTx/>
              <a:buChar char="-"/>
            </a:pPr>
            <a:endParaRPr lang="sv-SE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v-SE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skall han bestraffas med gult kort, oavsett om bollen vidrörs eller ej!</a:t>
            </a:r>
            <a:endParaRPr lang="sv-SE" b="1" dirty="0" smtClean="0">
              <a:solidFill>
                <a:prstClr val="black"/>
              </a:solidFill>
            </a:endParaRPr>
          </a:p>
          <a:p>
            <a:endParaRPr lang="sv-SE" sz="800" b="1" dirty="0" smtClean="0">
              <a:solidFill>
                <a:prstClr val="black"/>
              </a:solidFill>
            </a:endParaRPr>
          </a:p>
          <a:p>
            <a:endParaRPr lang="sv-SE" b="1" dirty="0">
              <a:solidFill>
                <a:prstClr val="black"/>
              </a:solidFill>
            </a:endParaRPr>
          </a:p>
          <a:p>
            <a:endParaRPr lang="sv-SE" b="1" dirty="0" smtClean="0">
              <a:solidFill>
                <a:prstClr val="black"/>
              </a:solidFill>
            </a:endParaRPr>
          </a:p>
          <a:p>
            <a:pPr marL="285750" indent="-285750">
              <a:buFontTx/>
              <a:buChar char="-"/>
            </a:pPr>
            <a:endParaRPr lang="sv-SE" b="1" dirty="0" smtClean="0">
              <a:solidFill>
                <a:prstClr val="black"/>
              </a:solidFill>
            </a:endParaRPr>
          </a:p>
          <a:p>
            <a:pPr marL="285750" indent="-285750">
              <a:buFontTx/>
              <a:buChar char="-"/>
            </a:pPr>
            <a:endParaRPr lang="sv-SE" b="1" dirty="0">
              <a:solidFill>
                <a:prstClr val="black"/>
              </a:solidFill>
            </a:endParaRPr>
          </a:p>
          <a:p>
            <a:r>
              <a:rPr lang="sv-SE" sz="3200" b="1" dirty="0" smtClean="0">
                <a:solidFill>
                  <a:srgbClr val="C00000"/>
                </a:solidFill>
              </a:rPr>
              <a:t>   </a:t>
            </a:r>
            <a:endParaRPr lang="sv-SE" b="1" dirty="0">
              <a:solidFill>
                <a:prstClr val="black"/>
              </a:solidFill>
            </a:endParaRPr>
          </a:p>
          <a:p>
            <a:r>
              <a:rPr lang="sv-SE" b="1" dirty="0" smtClean="0">
                <a:solidFill>
                  <a:srgbClr val="C00000"/>
                </a:solidFill>
              </a:rPr>
              <a:t>     </a:t>
            </a:r>
            <a:endParaRPr lang="sv-SE" sz="3600" b="1" dirty="0" smtClean="0">
              <a:solidFill>
                <a:srgbClr val="C00000"/>
              </a:solidFill>
            </a:endParaRP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067175"/>
            <a:ext cx="1276350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92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179512" y="188640"/>
            <a:ext cx="8780128" cy="648072"/>
          </a:xfrm>
          <a:prstGeom prst="rect">
            <a:avLst/>
          </a:prstGeom>
          <a:solidFill>
            <a:srgbClr val="FF0000"/>
          </a:solidFill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REGEL 12 – OTILLÅTET SPEL/OLÄMPL UPPTR</a:t>
            </a:r>
            <a:endParaRPr lang="sv-SE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185" y="5805264"/>
            <a:ext cx="2738438" cy="895350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956612" y="1340768"/>
            <a:ext cx="7581819" cy="68172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>
                <a:solidFill>
                  <a:prstClr val="black"/>
                </a:solidFill>
              </a:rPr>
              <a:t>Indirekt frispark (tekniska fel, olämpligt uppträdande)</a:t>
            </a:r>
            <a:endParaRPr lang="sv-SE" b="1" u="sng" dirty="0" smtClean="0">
              <a:solidFill>
                <a:prstClr val="black"/>
              </a:solidFill>
            </a:endParaRPr>
          </a:p>
          <a:p>
            <a:r>
              <a:rPr lang="sv-SE" b="1" dirty="0" smtClean="0">
                <a:solidFill>
                  <a:prstClr val="black"/>
                </a:solidFill>
              </a:rPr>
              <a:t>Om </a:t>
            </a:r>
            <a:r>
              <a:rPr lang="sv-SE" b="1" u="sng" dirty="0" smtClean="0">
                <a:solidFill>
                  <a:prstClr val="black"/>
                </a:solidFill>
              </a:rPr>
              <a:t>målvakten</a:t>
            </a:r>
            <a:r>
              <a:rPr lang="sv-SE" b="1" dirty="0" smtClean="0">
                <a:solidFill>
                  <a:prstClr val="black"/>
                </a:solidFill>
              </a:rPr>
              <a:t> begår något av följande regelbrott;</a:t>
            </a:r>
          </a:p>
          <a:p>
            <a:endParaRPr lang="sv-SE" sz="500" b="1" i="1" dirty="0" smtClean="0">
              <a:solidFill>
                <a:prstClr val="black"/>
              </a:solidFill>
            </a:endParaRPr>
          </a:p>
          <a:p>
            <a:r>
              <a:rPr lang="sv-SE" b="1" i="1" dirty="0" smtClean="0">
                <a:solidFill>
                  <a:srgbClr val="0070C0"/>
                </a:solidFill>
              </a:rPr>
              <a:t>Efter spelat bollen, rör den igen på sin egen planhalva efter att den avsiktligt</a:t>
            </a:r>
          </a:p>
          <a:p>
            <a:r>
              <a:rPr lang="sv-SE" b="1" i="1" dirty="0" smtClean="0">
                <a:solidFill>
                  <a:srgbClr val="0070C0"/>
                </a:solidFill>
              </a:rPr>
              <a:t>sparkats direkt till honom av en medspelare.</a:t>
            </a:r>
          </a:p>
          <a:p>
            <a:endParaRPr lang="sv-SE" sz="800" b="1" i="1" dirty="0" smtClean="0">
              <a:solidFill>
                <a:srgbClr val="7030A0"/>
              </a:solidFill>
            </a:endParaRPr>
          </a:p>
          <a:p>
            <a:r>
              <a:rPr lang="sv-SE" b="1" i="1" dirty="0" smtClean="0">
                <a:solidFill>
                  <a:srgbClr val="7030A0"/>
                </a:solidFill>
              </a:rPr>
              <a:t>Rör bollen med händerna i eget straffområde efter att den avsiktligt sparkats</a:t>
            </a:r>
          </a:p>
          <a:p>
            <a:r>
              <a:rPr lang="sv-SE" b="1" i="1" dirty="0" smtClean="0">
                <a:solidFill>
                  <a:srgbClr val="7030A0"/>
                </a:solidFill>
              </a:rPr>
              <a:t>direkt till honom av en medspelare.</a:t>
            </a:r>
          </a:p>
          <a:p>
            <a:endParaRPr lang="sv-SE" sz="800" b="1" i="1" dirty="0" smtClean="0">
              <a:solidFill>
                <a:srgbClr val="0070C0"/>
              </a:solidFill>
            </a:endParaRPr>
          </a:p>
          <a:p>
            <a:r>
              <a:rPr lang="sv-SE" b="1" i="1" dirty="0" smtClean="0">
                <a:solidFill>
                  <a:srgbClr val="0070C0"/>
                </a:solidFill>
              </a:rPr>
              <a:t>Vidrör bollen med händerna efter att fått den direkt från en inspark utförd</a:t>
            </a:r>
          </a:p>
          <a:p>
            <a:r>
              <a:rPr lang="sv-SE" b="1" i="1" dirty="0" smtClean="0">
                <a:solidFill>
                  <a:srgbClr val="0070C0"/>
                </a:solidFill>
              </a:rPr>
              <a:t>av en medspelare</a:t>
            </a:r>
          </a:p>
          <a:p>
            <a:endParaRPr lang="sv-SE" sz="800" b="1" i="1" dirty="0" smtClean="0">
              <a:solidFill>
                <a:srgbClr val="0070C0"/>
              </a:solidFill>
            </a:endParaRPr>
          </a:p>
          <a:p>
            <a:r>
              <a:rPr lang="sv-SE" b="1" i="1" dirty="0" smtClean="0">
                <a:solidFill>
                  <a:srgbClr val="7030A0"/>
                </a:solidFill>
              </a:rPr>
              <a:t>Vidrör eller kontrollerar bollen med händerna eller fötterna på sin egen plan-</a:t>
            </a:r>
          </a:p>
          <a:p>
            <a:r>
              <a:rPr lang="sv-SE" b="1" i="1" dirty="0" smtClean="0">
                <a:solidFill>
                  <a:srgbClr val="7030A0"/>
                </a:solidFill>
              </a:rPr>
              <a:t>halva i mer än fyra (4) sekunder.</a:t>
            </a:r>
          </a:p>
          <a:p>
            <a:endParaRPr lang="sv-SE" sz="800" b="1" i="1" dirty="0">
              <a:solidFill>
                <a:srgbClr val="7030A0"/>
              </a:solidFill>
            </a:endParaRPr>
          </a:p>
          <a:p>
            <a:r>
              <a:rPr lang="sv-SE" b="1" i="1" dirty="0" smtClean="0">
                <a:solidFill>
                  <a:srgbClr val="0070C0"/>
                </a:solidFill>
              </a:rPr>
              <a:t>Om bollen är i spel och målvakten rör den en andra gång på sin egen </a:t>
            </a:r>
          </a:p>
          <a:p>
            <a:r>
              <a:rPr lang="sv-SE" b="1" i="1" dirty="0" smtClean="0">
                <a:solidFill>
                  <a:srgbClr val="0070C0"/>
                </a:solidFill>
              </a:rPr>
              <a:t>planhalva om den avsiktligt sparkats direkt till honom </a:t>
            </a:r>
          </a:p>
          <a:p>
            <a:r>
              <a:rPr lang="sv-SE" b="1" i="1" dirty="0" smtClean="0">
                <a:solidFill>
                  <a:srgbClr val="0070C0"/>
                </a:solidFill>
              </a:rPr>
              <a:t>av en medspelare</a:t>
            </a:r>
            <a:endParaRPr lang="sv-SE" b="1" i="1" dirty="0">
              <a:solidFill>
                <a:srgbClr val="0070C0"/>
              </a:solidFill>
            </a:endParaRPr>
          </a:p>
          <a:p>
            <a:endParaRPr lang="sv-SE" b="1" i="1" dirty="0" smtClean="0">
              <a:solidFill>
                <a:srgbClr val="7030A0"/>
              </a:solidFill>
            </a:endParaRPr>
          </a:p>
          <a:p>
            <a:pPr marL="285750" indent="-285750">
              <a:buFontTx/>
              <a:buChar char="-"/>
            </a:pPr>
            <a:endParaRPr lang="sv-SE" b="1" dirty="0">
              <a:solidFill>
                <a:prstClr val="black"/>
              </a:solidFill>
            </a:endParaRPr>
          </a:p>
          <a:p>
            <a:endParaRPr lang="sv-SE" b="1" dirty="0">
              <a:solidFill>
                <a:prstClr val="black"/>
              </a:solidFill>
            </a:endParaRPr>
          </a:p>
          <a:p>
            <a:endParaRPr lang="sv-SE" b="1" dirty="0" smtClean="0">
              <a:solidFill>
                <a:prstClr val="black"/>
              </a:solidFill>
            </a:endParaRPr>
          </a:p>
          <a:p>
            <a:pPr marL="285750" indent="-285750">
              <a:buFontTx/>
              <a:buChar char="-"/>
            </a:pPr>
            <a:endParaRPr lang="sv-SE" b="1" dirty="0" smtClean="0">
              <a:solidFill>
                <a:prstClr val="black"/>
              </a:solidFill>
            </a:endParaRPr>
          </a:p>
          <a:p>
            <a:pPr marL="285750" indent="-285750">
              <a:buFontTx/>
              <a:buChar char="-"/>
            </a:pPr>
            <a:endParaRPr lang="sv-SE" b="1" dirty="0">
              <a:solidFill>
                <a:prstClr val="black"/>
              </a:solidFill>
            </a:endParaRPr>
          </a:p>
          <a:p>
            <a:r>
              <a:rPr lang="sv-SE" sz="3200" b="1" dirty="0" smtClean="0">
                <a:solidFill>
                  <a:srgbClr val="C00000"/>
                </a:solidFill>
              </a:rPr>
              <a:t>   </a:t>
            </a:r>
            <a:endParaRPr lang="sv-SE" b="1" dirty="0">
              <a:solidFill>
                <a:prstClr val="black"/>
              </a:solidFill>
            </a:endParaRPr>
          </a:p>
          <a:p>
            <a:r>
              <a:rPr lang="sv-SE" b="1" dirty="0" smtClean="0">
                <a:solidFill>
                  <a:srgbClr val="C00000"/>
                </a:solidFill>
              </a:rPr>
              <a:t>     </a:t>
            </a:r>
            <a:endParaRPr lang="sv-SE" sz="3600" b="1" dirty="0" smtClean="0">
              <a:solidFill>
                <a:srgbClr val="C00000"/>
              </a:solidFill>
            </a:endParaRPr>
          </a:p>
        </p:txBody>
      </p:sp>
      <p:sp>
        <p:nvSpPr>
          <p:cNvPr id="2" name="AutoShape 2" descr="data:image/jpeg;base64,/9j/4AAQSkZJRgABAQAAAQABAAD/2wCEAAkGBhQSEBQUExQWFBQWGBwVGBgXFx0aGBgXGhoWGBweFhcdHCYfFx0kGRYdHy8gIycpLCwsGh4xNTAqNiYrLCkBCQoKDgwOGg8PGjQkHyQ0LSwyKywvLy8yLDAsKS00Ky8wKjUsKi0pLS0uLCwvMS4sLC8pLCwsKS8sNiwsLCwqLP/AABEIAMEBBgMBIgACEQEDEQH/xAAcAAEAAgMBAQEAAAAAAAAAAAAABgcEBQgDAgH/xABNEAACAQMABgYFBwgIBAcBAAABAgMABBEFBgcSITETQVFhcYEiMpGhsRRCUnKSssEII2JzgpOiwhYkMzRDU1TRF4PS8BVjs8PT4eKj/8QAGwEAAQUBAQAAAAAAAAAAAAAAAAIDBAUGAQf/xAA6EQABAwIDBAgGAAUEAwAAAAABAAIDBBEFITESQVGBBhNhcZGx0fAUIjKhweEVI1Ji8SQzQrIWcpL/2gAMAwEAAhEDEQA/ALxpSlCEpSlCEpSlCEpSlCEpSlCFg6dP9Vn/AFT/AHGqutRdqGN2C8buWY+4Sn+f29tWJp7+6z/qpPuNVQ6m6sx3lnMrei6yDcfHFTujge1T1iqjEqz4PZkOm/xWlwuKnkpJfiBlduY1F94V2K2RkcRX7VVat6wXGi5Bb3oJtmOEkGWVPqnrXtXmOYHUbTjkDAMpBBGQQcgg8iD1ip1NUx1DNthuqmtonUrtbtOjhof3xC+qUpUlQEpSlCEpSlCEpSlCEpSlCEryublY0LuwRFGSzHAA7ya0+tWt8NjHvSek59SMH0m/6V7/AI8qp/T2nLvSAaWTKwJxAGREp5AD6bknHWePUOUSoqmQ66q6w7B5av53HZZxO/sA3++5W5oLW4XkziCJmgTIM5YAFxg4EZ9LBBzk48K2+j9JJOrNGd5AxQN81ivAlT1gNkZ7QerjVC6H0/OLc2UHAzyjLA+k28FQIPognmescO3N86I0ctvBHCvKNQvjgcT4k8fOu08xkTuL4cyiOW/IDsGpPaTwsFl0pSpSoEpSlCEpSlCEpSlCEpSlCEpSlCEpSlCEpXnPOqKzscKoLEnkABkk+Qr4sb6OaMSROro3JlOQer41y+5K2TbatlxX1d24kjdGzh1KnHPBBBx5Gqq2fyG2u7myfiQxIYdZQ7p9owfI1bVVNbxGLWKUN88uV7wyb49wx41RY/EH0jiRp+M/wr3CTtxTxHTZ2ubSpxfWKTRtHIoZGGCD/wB8D39VRbRWlZNESiCcmSyc/m5OZiJ44bu7R5jrFTCvC+sUmjaORQyMMEH8OwjnmsBhuJSUMm036d4SYJw0GKUXYdRw7RwI++hW/jkDAMpBBGQQcgg8QQesV9VWltpC40P6LA3Fjngf8SLJ5dmO7kT1qTip7ojTcN1GJIXDr145qexhzU9xr1GkrYqtgfGVBqqF8A22/Mw6OHkeB7Cs6qz1ya6u9INHb4j+RKHDb2GZ5FVwPPGAOXA5PHFWYaqjZneyTS3csrF3cxkses/nPIYGBgchioGN1T6alLma5eY9VMwlpY2WpAB2AAL8XG3lfxUt1I13W8Xo5PQuU9dOW9jgWUH3jqqVVVWuugnglW/tuDxsGkA7vnY7DyYdnHtqw9X9PR3kCzRHgeBB5qwxlW7xn3g07heItrYg7fvSMQpIw0VMH0O1H9J4d3BbKlK/CatlTr9qJ60a8CFxb2wE92x3Qg4qh7ZD3dmfHHXHdZ9dZ7yb5Jo4nd5PKvDPbut8xB9Lmer9Lbaq6pR2aE+vK3rOfgvYufb19WM5iuNspGljM3e/fkr6KgZTMEtV9RzDPy7gOzU+KwdFajhnM963yidjkg+oO7HzsdmMDkBWk2qaRAENuuAB+cYDkPmr4cN7h4VYV3dLHG0jnCopYnuAyaojS+kmuJ3lbm7Zx2DkAPAYHlWVw3rayoM8pvs+ZV5hDZKuo66Q5M0G4cABoLD8KW7I9CdLeGYj0YFyPrtkL7BvHxAq6aj2ourvyOzRCMSN+ck+u2OH7Iwvke2pDXotPH1cYB1Wcxms+LqnPb9IyHcPU5pSlKkKoSlKUISlKUISlKUISlKUISlKUISlKUIWt1k/uVz+pk+41VNqXf39nEJoYjPbyMcx8ScrwLDHFScEZwc7vEcqtrWT+53P6mT7jVodVR/Ubb9UnwFZrHq+Si6t8eqv6CoEVI9rmhwc4Ag9x+622rOtMN9FvxnDDg8Z9ZD3jrB6j1+OQITtFmEWlbKQcDhQx7V6Qj4Ma2GktVnW5W6s5Fhm474IO5JnnvAdvX28+BGTDtctamnaNbi3EV1A/rKfRZeeCp44yAQQx5ntrkeKQ4jTFn/K2YU/DaNhqusgzYQQW3zbcEcxfeOataleNndCWNJF9V1DDwIz+Ne1eakEGxVKQQbFfLoGBBAIIwQeIIPaOuoLpfVOazkNzo5mUji0Q48P0R89f0T5d08pUqkrJaV+3GeXFSaaqfTn5cwdQdD3hR+22nI+j5Zwo+URAb0ROBlmVAw6ymWz2jl2E+Wzu0CWEZ3cFyzt3+kQD9lRWPrJqElzOkiERZz02BxccMYHLPPie7nipYq4GByq6xfFxWwMaNdT2f5/CkTvpmQbNPltnaI4WFg3tFySOV0dAQQRkHgQeRHfUGjvW0LcuQhks5+IAPFHGeAzw68ceYxxytTqsPS2ikuIWikGVYc+sHqI7warMNr30UweNN6YpZ2xkslF2OycPz3hbSbWGFLZbiR1SNlDgkjjkZwuPWPcM1W93rNdaXlMEAMFt/iHrKn6ZHPPUg59ZIGR76G2ahW/rLiZFGEUFgBxJOR35zgGpjZWEcK7kSKi88KMce09p7602IdJAWlkGvHcpDRSURJi+d+4kZN5bz3714aG0JFax7kS4HWTxZj2seus+lfjMACTwA4k1iXOc92043JVc97nuLnG5Kg+1HTW5Ctup9KQ7zfUU8Pa33TWh2X6u/KbwSMMxwYc9hf5g9o3v2e+tDrNpg3V1JL80nCDsQcF8OHE95NSrVbaHDY2fRRwM8pJZmLAKWPDvOAABju6s16HhNMynja1+W89/vyW0dTT02H9TA273a9l9TyGSuWvO4uFjQu7BVUZLE4AHaTVQf0q0ndDfMyWkB+e27EgH6Lt6TeRr0t9TLi6QM2kOmhfjvK7yK2D1ZO6eI51ZT41TQ6n3yusr/B2Ru2aiZoO8C5P+VYv9NLL/VQ/bFbW1u0lQPGwdG4hlOQR3GqV1y1btbQRRoW6VyMs7ZCoOBZgAOZ+Bq1dUngFskVvMsyxAIWBB48+OOXhT+H1/wAY3bAsEivw+CGBs0JcbneNw3+K3VKUqzVGlKUoQlKUoQleVzcrGhd2CKvEsxwAO8nlXrWHpe5hjhdp8dEB6e8u8uO9cHPsrhNglsbtOAtfu15LE/pfZf6qD96v+9P6X2X+qg/er/vVO6Q0rZrpBnhiD2r+i6MuB6XrGIHimOYxg8wMCpVBszs3UOkkzKwyCHQgg9h3Kz9XjYpXbMjctxGYK00uEUsDWumc9u0L6DmDwIU4/pfZf6qD96v+9P6X2X+qg/er/vULTZbag+tMe4uv4IDW2tNSrOPlApP6eX+8SKgP6VQj6Wk++9Q30tA0fK955Be2t2ulqtlOI5opXdDGqo4YkuN3OAeQBz5V9asKRZW4IweiT7or0GgLb/Tw/uk/2rPrO4vi/wDEA0BtrJLnRNh6qIHW5J7rWSsLSOhoZxiWNW5cSBvDByMNzHH8e2s2viWdVGWYKB1k4HtNUTXOabt1TLXuYdppsV+xRBQFUBQOQAwB4AV9V521ykih0ZXU8mUhgcHHAjgeIxWDpjWS2tQDcTxxZGQGYBiB9FebeQpTWPe7ZAJPDekk7ytlSotofaVZXdytvbu8rsGOQjKoCgk5LYPdwB5ioZpT8oGNSRDaO2OGZHCYPeqhvjU+LCayV+w2M3Fjnlkb21twKQZGjercpUX2da3NpGz6d1VHEjRkLnAxukcyT6rCqz2z6VubbSI6K5njSSJHCpK6qCCyHADYHqA+dLpcLknqjSuOy4X7dFxzwG7SvStVpTWu0tm3J7iKJ8A7rOA2DyO7zxw51VGxDWW4mvZYpp5ZQYSwEkjPhldBwDE44MfZWFt+tcX0D9TwAeau/wCDCpsWCgV/wcrt17juSTJ8u0FZU21nRi87pT9VJG+CGtfcbb9GryaV/qxH+YiudaVpW9FqMauceY9Ez17l0dNtftvkBvEimZBN8n3SFVt4pvgn0iAuOGeeeqoNp3bxJNG8cdqiK6lCXkLHBGOG6FxwPfUe1b/OaF0nH1xtbzr9so38NQulUWCUTXv2mXLXWFyeAI810zPFiCtr/SWcMGVgpHEYUH4g1amxeUXkN5HcASMCpDMAWAkV19E49HG5nh21S1Wr+T/Iwu7hcHcaHJODu7yuuATyzhmqTjcLRQyOYLEWN+4hO/FzyyAyPJ7yVWV+HErrISXVirbxJOVODxPeK6M2SXY/8FgZjgIJASeoLJIefZu1SW0zR3Q6Wu16mk6Qf8wCT4uR5VKdVNZNzQht1PpvO6nuj3Y2PX85mx4BqjYvF8dRRFm8tPIg+qXQU7p6gRDf7K9dYtLtd3TyccE7qDrCjgox29fiTV56m6B+R2ccR9fG/Ie124nxxwXwUVVWy3V/5ReiRhmODDnvf5g9oLfs1eFWmHQCNlwMtAr/AKR1LW7FHHo3M/geGfNKUpVmsglKUoQlKUoQlY9/YJNE8Ug3kcFWHLge/qrIpRqutcWm41VBa66kyWEmeLwMfQfv+i/Y3uI4jrAxNXNbZrNvQO9GTlo29U+H0T3jzzXQF/YRzxtHKodGGCD/AN8D1gjlVDa76pNYXG7neicFo2PPGeIb9IcOXPIPDOBSVtE0tNxdp3L0HCcUZiDPhqkXd/29D/kK0YNZoXtHulyyIjOygemNxSzLu59bA5Z48O2ob/x5sPoXH7tP/krQal6RZZjBgtHcgwuvPG8Cobyzx7iap5lwcdlUNBgNPJJI2W+ViM9xv6LN4vSuoZthv0nMLrnQWm47u3juISTHIMjIwRgkEEdRBBHlUB2ua+3ej5Io7fo1WRC2+U3mDBsHGTu4wR1GtNsD1lwZbJzz/PRePAOB5brY7mrI/KFtMxWkn0WkT7QRh9w1ApsPjp8WFNKLtztfhYkeneq0vJjuF4aiaXvNKWOkY2uZflC9G8Tq24QxD+iNzACsUwRj52aqK7uZHYmRmZuR3ySfPPGrL2AXeL2ePqeHe80dB8HNa3bPqv8AJb8zKMRXOZBjkJBjpB5kh/2+6tLSSx0+JS0tgA4BzbDsFx9r8imXAlgcpfsD1i34ZrRjxjPSx/UY4YDuD4P/ADK0O3+4JvoE6lgDebSSD+UVD9QtYfkWkIJicJvbkn6t/RbPbgHe8VFbvbXdb+l5B9CONf4Q/wDPTTaHqsZ60DJzS7nkD535ru1eOy22wCx3r2eXqjh3fN3X8ENQTW+06LSF0mMBZ5APDfbHuxVufk/WGLW5l+nKqeUa5+Mpqvtrtp0emLnhgNuOP2o0z/FmlUlTt4vOz+0fa3qVxw/lgqc/k93+YruHPqskgH1gyn7i14/lCWP90lA/zIyfsMv81aLYRf7mkmQnhLCwH1lKuPcGqfbcrHpNF74/wpUfyO9H8ZBVXP8A6fHWu3Ot9xbzTgziVX7HLvc0xAOpxIh842I96ipn+ULa5Szk7GkQ/tCNh9w1WOpN30WkrR84Anjz4Fgp9xNXPt2tN7Rit/lzI3kVdPiwqdiH8rGKeTiLeY/KQzOMhU1qhqfLpGZoYWjVlTpD0hYDdBCnG6rZ4sKn9p+T3Kf7W7jX6kbP8WWoLqBrMthfxzvvGMBlcLgkqykcASAcNg8+qrMvvyhIh/Y2sj98kip7lD/Gn8Ufion2aMfLbWw17yuMDLfMt1q5sehtY7hDPJILiIwv6KrgEg7y88MCOGcjjyNaTaLs1s7TRMj28WJI2jYuzFnILBDxJwB6ecAAcKl2zfXZtJ28sjosbJLubqkkbu6rAknryT7K2eu1h02jruPGSYXx9YKWX+ICsmK6sgrQ2d5uHN2huOnDI5J/ZaW5LlvRUypPEzgMqyKWBGQVDAkEdYI6q67ggVFCooVRwAUAADuA4CuO6660FedLawS/5kSP9pFb8auulrDaJ3ePL9puDeqU2+6O3L6GUDhLFu+LRsc/wutRPVV/QcdhB9oP+1Wnt+0dvWUE2OMcu74LIpz/ABIvtqvNlc0C3oNy27EpVz6JbJUnAIAPAkjPdmrPCZOvwxg4ZeB9FaYTL1Ne11r5OyG/5Tl4rovUDV/5JZIrDEj/AJyTtDMBgfsrgeOaklYejdMQ3C70MqSDr3WBI+sOa+dZlaFgAaA3RVVVJJJM58v1E3KUpSlqOlKUoQlKrnTe2OJRi2jMjfSk9FR5es3u8aiDa86SupMRu+epIUwAPIE47yahyVkTN6v6fo/Vyt2n2YP7vT1srxuLlUUs7KijmzEADxJ4ColpfapZw5CM07dkY9HPe5wMd4zUNGpmkLzdN3OVUcg7b5HggO6D5g1JNEbP7WDBK9K/bJxHknq+3NUVX0kgiyZmezP76eadFBQ0/wDvSbZ4M08fRYVrtIvrlv6tZKU6ixYgeL5VayZ9WZ73dbSEwIU5WKEBVXPPL43j/wB8alCrjgK/ay9V0gqpxstOyOzXx/SQatjDenjDO3U+J05WKwNF6DgthiGNU7SOLHxY8T7a5b1stOiv7qPkFnkUeAdse6us65l2s2vR6YuR1MUf7UaE/wARNWPRaZzqmRrjckX8D+1V1TnP+Zxue1aHV3TTWl1DcJzjcNj6S8mXzUkedXbtoK3Gh45ozvJ0kUqntV1dQfPfFUXfqmUMfBWRcjrDgBX9rAsO5hViaD058p1bvbVjmS23XXt6LpUfh27pDDuBWr/E6famgq2jNrgD3E2+x81HYci1anYzd7ml4R1OsiH7DMPegq59pWq/y7R8iKMyp+di7d9QfRH1lyviQequftRLvo9J2bf+fGD4MwU+5q6rqh6SOdT10U7NbD7E+qdhzaQuN6ydI6ReeTfkOW3UTPaERYxnv3UFS3a5qv8AI9IOyjEU+Zk7ASfTXybjjqDLUIrbU0zKmNs7d489R4j7KMQQbLpXY/Y9HoiDhgvvyHzdgP4QKrfb5a7ukInxweAe1XkHwIq6tWrHobK2iPOOGND4hFB99Vh+ULaejZyY5GRCfERsPutWAwmp28XL/wCou/JHkpcg/lqn7DSEkEgkido5FzhlOGGQQcEdxI862F9rfeTRtHLdTSRtjeVpGKnBBGQTx4gGtPX6BXojoo3ODnNBI32US5X3BKVZWHAqQw8RxrpTafF02hbgrx9BJR4K6P8AAGuaK6YsP6zq+o5l7Hc/aEJX7wrL9Ifkkppv6XfkH8J6LMELmalftXbqnsZsZ7WC4eSd+ljWQqGVVBYAkcFzwPDn1VeV2IQ0LA+a+eWQTbWF2iw/yerv0ryPtEbjyLqfvLVzOuQQeR4VotXdRrOxYvbQ7jsu6WLMxIyDj0mPWByrfV5jitVHV1TpogQDbXsFu3gpjGlrbFcgaTszDPLEecbsh8VYr+FdL7MbzpNEWjdke5+7Zo/5aojajYdFpe6XqZ+k/eKrn3sat3YZeb+it3/LmdPbuyfz1rekB6/Dopu1p8WlMRZPIW52n6O6bRN0vWqdKP8AlkSH3KR51Uuw6BH0hLHIgdGgbIZQRkPERnPLrq69a9Nw2lq8twrNF6jBV3sh/RwRkcDnHnVax7b7SDdjtLLcjyBxKRADrO4gYHh31UYW6qfQyQQxF20dbgAZD0CdcQ14dexCmOlNn/53prOU20g6lyFz3EHKg9YwR3V83OuGlbRMTW8cwH+KATkdrbhAHmBUzpUGkxyqphs3uO319bq2FcXgNnaHgcdf/rXxuopq/tgikO7dJ0R+mmWTzHrL7/Kp/a3iSqGjdXU8ipBHtFRTSuqdtcZMkS7x+cvot5kc/PNQHWjVFbECSK5KknCqciQ+DJz8SAO+tTQ9I2TEMcDc+9R6BOfBUNa8CEmNx3W2hy3jnkrvpVUahaY0mRMFUzgbn94kYbud/wBQnic44+Ar9rTMnDhex8FW1GFvgkMZe3L+4DdwJX1rbskIzJZcRzMLHiP1bHn4N7TyquJoJIZN1g8ci9RBVh+IrpusW/0XFOu7LGki9jqDjwzy8qYlomuzbkrSh6SSwt2Jxtjjv/fvNURo7X67hwOk6Qdkg3v4vW99SnRu1dDwniZf0kO8PsnBHtNbzS+yC1kyYWeBuwemn2WOf4qi99sbulz0ckUg7yUb2EEe+qOowSOTVnMZe/BWvxWD1g+b5T3bP3GSmmjtarWfHRzISfmk7rfZbBPlW2qjNLarXVt/bQuoHzsbyfbGV99fOjtZrmDHRzOoHzSd5fstke6qCfACP9t3I+v6SX4CyRu3TSAjtz+49FetUBt5td3SUbfTgU+atIvwAqw9UNfpriZYZIg2R66AjGOtwTjHeMcxUW/KFteNnJj/ADEP/wDNh/NXcEikpMSbHJvB8r/hZrEKSSmOxJrqoJDoPpdCtOgy9vdMJMdUUscIBPcHTH7RrT6E0ubdpMZ3ZYZIHHasiED2Nut4qKsrYPuSrfW0g3kkRCVPWv5xG9zCq71r1eexvJbd+O4fRb6SHireanj2HI6q2FPUNfUTUcm7MdoIB+xPkqwiwDgtba3BSRXHNWDDxBz+FdhRuCARyIyPA1xxXWWp910uj7R+ZaCMnx3Fz781Q9LY/lif3jxt6J2A6qM7adDrNot5CPTgZZFPXgsqMPDdbP7I7K50U4NdX652fS6Ou05loJMeIQke8CuUKk9FZS6mfGdx8x63SZx8112FZXIkjRxydQ48GAI+NV9t3tN7Rit/lzI3kVdPiwqSbOb7pdFWbdkSp5x5jPvSsbapadJoi6HYof7Do59ymsjR/wCmxFjeD7feykOzYuYq6q1Q0bbC1gmhgiiMkSPlEUH0lB4sBk8+2uVa6W2RX/S6Ig45Me/Ee7ddsfwFa13Sprvh2PB0NjzH6UeDVc96yQbl5cp9GaRfY7D8K6A2O3Ik0PCvPcMkZ+2zfdYVR+0ODc0reDtmdvtHe/mq1dgF5mynj60m3vJ0UfFDXceHW4YyThsnxFvyiLJ9lR99bGOV0PNGZD+ySPwq2tRNrtrZ6OigmErSRlxhFB9EuWXizAcmx5VX2v8AadHpS8X/AM92Hg7Fx7mqP1cz0kWI07BLpk7Lu/abDiw5K7Lz8oSMH81aO3e8gX3BW+NWXq5pj5VaQXGN3pUDkA5wSOIz14ORXJFdJbGrzf0RCOuNpEP22Ye5xWVx7CaakpmyQNsb2OZO4p+KQuNiq6292O7pCKTHCSEce1kZwf4Stb/8nu7zFdx/ReN/tK6n/wBMV6/lAaMLwWsqgnckeM4GfXUN/wC1Wk2ByMl7OhVgHh3uII4o6j4OafLhPgPaB/1d6LmkqsfaradJoi6HYqv9h0c+5TXMddSa7aWgFncQvKoeSKSMLnLZZGA9EcRxPM4Fc6RaryH1mVfaT/t76d6MS9XTPa/IXuO24Hopv8OqqggxRkjju8dF1DoW96W1hlJ9eJJM/WQN+NavSuv1pBkb/St9GP0va3q++qf/APEpjDHC8rMkaKirnC4UYHojhyHPnXjVWzA2bZMjri+g9VqqXo8LB07s+A9fRTPSu1CeTIhVYR2+s/tIwPZ51Ebq7eRi8jM7HmWJJ9pqU6ubMrq5wzjoIj85x6RH6Kcz54HfVk6D2aWdvglOmcfOl4jPcnqjzBPfWipMMbGP5bQ3t95p+XEsOw27Yhd3Bufi79r32dTM2jLcsSxwwyTk4EjgeQAA8BSpGoxwFK0LRstAXn1RL1srpALXJNuFyv2lKUpMpSlRPWbXtYX6C2X5RdHhurxVP1hHZ2e0im5JGxt2nmwT9PTyVD9iMXPl2k7gt9pfS0NvEZJ3CJyOeOc9QUZLeAHbVSaT1et7+4J0cjJGD+cdhuw5PH82uN7PdwHLgK3NtqXJcyifSMokfAG4mFGByDMoGefV7TUxtbVI0CRqEUcgowKxWKdImEFkAv2+/wDHer+B7MOzheXPOtvo8NXW46LW6t6tx2cW4nFjxdyOLH8AOofjk1C9vdrvaOifHFJ19jJIPjirLqHbXLXf0Pc8OK7jj9mRCf4c1nMOnd8fHI83JcPvkqyokdLtPebkqrNhV7uaUKn/ABIXXzBR/ghqb7b9UentRdxjMluMPjrhPE/ZPpeBeqr2Y3vRaWtG7ZOj/eK0f81dPTRB1KsAysCCDxBB4EEdYxV/jkzqLEo6hnAc8yCPBRohtMIXHNdMbIrrf0Pbccld9D+zI+P4cVROvWqjWF9JDgmPO/Ee2Ns7vHrI4qe9TVubBbgnR0qHmk7Y8GSM/HNWPSJzKjD2ysNxcHkQfVIhyfZWTImQQeR4HwNcf3tsY5XjPNGKHxUkfhXYVUXp/Y3e3F/cyRiJInld1Z35h2LclDEc+sdVU3RqtipnSCVwaCBr2X9U5M0m1lM9h19v6KC/5Urp5Hdk/wDcNTDWKz6WzuI/pwyJ9pGH41Hdmmo8ujIZUklSTpGDgICApAIPE888OocqmdU2ISsNa+WE3F7g/fzTrAdmxXG9Xj+T7pDNtcw/QlWTykXd+MVTOx2caOi9W0iP1x0n3y1b62s0jG7GioOxVCj2CrvFsfhrYDCxhztmbZWPDPzTUcRab3XPG1LQ0smmrkRRSSk9G2ERnPGKPqUdtTjYjq5d2puTcQPEkgjK7+Ad5S/zc5HB+sdVWrSoNRjj5qMUmwALAX3/AC27radqUIgHbSpjX7ZXeXmk5poVQROEIZ3AGQiqeAy3Neysex/J8mP9tdRp+rRn97FKu+lJb0grWRNiYQA0AacO+671Tb3VZWOwOzXHSSzyHuKovsCk++pzq9q1BYxGK3QohYuQWZssQATliepRwHCtpSq+oxCpqRaV5I4bvDRKDGjQJTFKVBS1TmvmgZILp5GGY5XLKw5ZJzunsI9/PtxhauaqTXrMsJTK8TvOAQO3HFiO8CrsuLZZFKuoZTzDAEHxBqGaT1FeGQXGj2Mci8dwnge0KT28t1uB7q1mHYvFZsdRlbK+79eXctXS40XQ9S4hr7WDjpz4eW/sXno7Yq2QZ7gAdaxqTnwZsY+yanOg9S7S0wYohvj57+k/kT6v7OKwtA6+RSAJckW1yODJJ6AJ7UZuBB6hnPjzMoVsjI4it3AyEgOjz7dVm8Qra9x2KhxA4DIHw1Hiv2lKVKVKlKUoQlKUoQqi102ptJvQ2hKR8jLydvqfQHfz8KromuoOjHYK0ulNSrO4OZIE3ue8uUY+JQjPnVfLSvkNy5a/D8epaVvVthLRxBuT35Bc85rJtdKTR/2csifVcj4Gru/4X6P/AMg/vZP+qvC52TWLeqskf1ZCfvb1RnUDyLGxVp/5LRPyc11u0D1VWw693qjAnbzVWPtKk14aU1wu7iCSF5spIpRhuJyIx1KD76sK62KxH+zuHX66BvgVrE/4JN/qh+6P/XUYYWGu2hGL8bBd/iODvHzAZ/2H0VSaE0UltNHNjpHjYOu8SF3lIIOFIPAjtq5tT9eWvJTE0SoQhfeVjjgVGN0j9Lt6q0mndkklvbyTLOsnRgsVK7nojicEsRkDq66zdlOjFEcs5HpFujHcoCsceJI+yKq8diHVGScXdoOf2UepZhrqN0tO0ZZZXGfP8qe0r5kkCgliABxJJwAO89VRvSW0O0iB3X6Vs43UH8xwMd4JrFRQSSm0bSe5ZyGnlmNo2k9yk1Kx9H36zRJKmd1xvDIwfMVkU0QWmxTTmlpIOqUpWjTXG3N38mDZflvfM3/oZ7fdnhzpbInyX2Re2ZS44nyX2Be2Z7lvKUpTabSlK8bu7SJC8jBEHNicAZIA95roBJsF0Ak2C9qV529yrrvIyup5FSCPaK9KCLZFcIIyKV+MwAyeAHEmv2sDT1sZLWdF4s0bqO8lTiusAc4ApTGhzgCbLwt9a7RzhbiLzYL7N7Ga2ccysMqQw7Qcj3Vz0a+o5mU5UlT2g4+Fad+At/4P8Rf0Wtf0cYfokI7xf0XQ1Kou31quk9W4l8C5Yexsitxo/aZdIfTKyj9JQp8iuPeDUOTA525tIP29+KgydHqhouxwP29+KsvTmgIruPclX6rD1lPap/DkaimiNLz6Gk6G4Bls2PoOvzCePojq708x158RtcH+mP7z/wDFZtrtHtJ1KXCFAeYdd9D44GfatSaE4hh5uGEt4ZHw1SY6OsijMU0RdGd1wSO0WuQVY9hpCOeNZInDo3EMp4f/AEe48RWRVK3Ono7GXptHTqUb+0gYOVz2jIHDzBHVwOBONVtptvdlY3/MzNwCnijHsV+09hx2DNbukrmVDASC08DkqirwaaJvWxglnaLEd4/IyUypSlWCpEpSlCEpSlCEpSlCEpSlCFA9q2lyIY7SPjJcMAR+gCMDu3nIHgGrSvrrb2EKW8A6doxukg4Te4ljvcc5Yk8AR3166T1Oub/SrvOhjgU4VjxDRowACkHKlhvNnqyahuvFlBDevFbKVSMBTli2X5txPLGd3H6JrN4lR/FuDpfpGg0v7/K3eHU1LIyOlJ2iBtuA0ueJ7BlYdq89Ydb57zAchUByEXIGe05JLGtHW+1Y1MuL5vza7sYOGkbgg8PpHuHnirHGyi0it3L78siozbxYqMgE8FXkOHXnxpdPR2ZaNtgrebEqLD7QjXg3d3+7rw2bX7SWQDKAI2MakfOHrcR3b2KlE86opZiFVRkk8AAO01pNRoguj4MDGVLHxLMTUR2ka1LJ/VojkK2ZCORYclHbg8T3gdlYQ0xq6xzGCwub9mazBpTWVz2MFhc37BfXmsLWraBLO7JAzRwjhkcGfvJ5qO729giUMpVgynDKQQRzBHEEedfFSnUnUaS+k3jlLdT6b9Z/RTtPfyGfAHZ01IyNojib++9bLZpsPgJNmtGvb6kq2bC9WaJJEOVdQw8+3v6q96iWq7GzuZtHyE4BMkBPzozk4Hx4de/2VLawdbSupZ3RO3eS89qYRFJZubTmDxB098UqvNq2lcCK3B5/nHH8K+/ePkKsCeYIrMxwqgsSeoAZJ9lUVp/S5ubiSU/OPojsUcFHs9+an4NT9ZP1h0b57lbYFTdbUdYdG+Z09VjWd/JE29G7Ie1WI9uOdSnRm0+5jwJQsw7/AEW+0OHtFWNqLqbHbWidJGrTSAPIWUEjPELx5YBwe/NfWnNm1ncktudC/wBKLC58Vxun2A99beXCWTtu8An7+KlVGN0EspjmjuBlte87c1pNEbR7aUHpD0BHU3EEdxA91Sa1ukkQPGwZWGQRxBqttO7I7mHjARcL2D0XH7JOD5HyqI3Amt3aJi8bKeK5IwfDPv66ztT0eaD8hLe/Me+aBhdHWDapJeWtuWRHNWbqnHHDpG6spUVo5T00QZQRnGSACPokj/lmpXd6i2MnrW0Q+oNz7hFV1s71UluWjvOnx0UwUggliF3WIDZ4AhyPM1cdbCgjcIGtkztv4qlxiQwVH8qQ7VgHWuPmGX3yUJu9kVk/q9LH9V8/fDVp7rYovHo7kjsDxg+8MPhVnUqUaaI/8VEjxmuj0lPOx87qmbrY5dr6jwuPrMp9hXHvrTXWzq/j4m3Yj9Blf3KxPuq/6UyaKM6Kwj6TVjfqDTy9CuabnQ80X9rDKg/SRl+IqzdA7PLC6YXMMjtAVAEWcMknWHbORjs785IxVk18JCoJIABPPA5+PbRHSNac81yr6QzTsswFh4g5G/ZbwN8s+K+6UpU1ZpKUpQhKUpQhKUpQhKUpQhfL5wcYz1Z5Z76hOjNlMCyGW5drmRiWOfRQsTkkqDk8e047qnFKQ6NrrbQUmCrmga5sTrbWttfHUcl5wQKihUUKo4AKAAB3AcBWt1p0tHb2kskhIG6VGBklmBAA8621aDXbV5720MMbKrFlbLZxgZ7AaH3DTs6opdh07OtNm3FyqruddjHYQ20BIfcxI44buSfRXvxzPV1ceUPq1NZtUo7LQpXcQzbyF5AMkkuOTEZAxgY4e81pdQNnZuiJ5wVtweC8jLjs7E7T18h2jPxUHUu2GDN2Z5r0Olr6OKnkqG5N2jnvcdcvHIcOaxtRdQHvWEkmUtwefXIQeITu7W8ufK7LS0SJFSNQqKMBQMACvuGFUUKoCqoAAAwABwAA6hX3V5DC2IZarD4lictdJd2TRoOHqVC9qGiwbUXSZWa2ZWVgOOCygg9wyG8j2msrQGlhc28co4bw4jsYcGHtB8sVJbq2WRGRxvK4KsD1gjBHsNVjs0Z4jc2snBonBxnjnirY7R6I49/fWV6UUgdGJxqPfopVMRPQuadYyCP/AFdqORz5rZbRrzcsHHW7Kg9u8fcpqvdQ9GifSMCMMqG32HVhAX49xIA86ke1jSXGGAdWZG8/RX+avrYzo0tcTTEeiibgP6TkHh+yp9oprAILRNvvN/fgtFTH4XCXyaE3++QVvUpStsvP0rHutHRSAiSNHyN07yg5HZxrIpRa66HFpuCtboHV+KzjMcIIQsXwWJ4kKOBPVhRWypSuAACwSnyOkcXPNyd5SlKV1ISlKUISlKUISlKUISlKUISlKUISlKUISlKUISlKUISlKUIWHpXRMdzH0co3k3lYr1HdOQD2jI5VlqoAwBgDgBX7SuWF7pRe4tDb5BKUpXUlKrbaPu2d5a3sceWYusvMBgFUDJ5Bt0nH1RzxVk1i6T0ZHcRNFKoZGGCD8QeojmDUepgE8RjdvU6gqRTTB7hduYI4gix9eS530/pc3NxJKeG8eA7FHBR7Pfmrv1A0H8lsIlIw7/nX7d5scD3hcL5VBX2a9HpWGJVZrY/nN5iGJVApdWwBjLELy5MKt2otDTdVcWtbIK/x6vikgihgPy2v+APO6UpSrJZJKUpQhKUpQhKUpQhKUpQhKUpQhKUpQhKUpQhKUpQhKUpQhKUpQhKUpQhKUpQhKUpQhKUpQhKUpQhY0n9sn1H+9FWTSlcCW7Qe95SlKV1ISlKUISlKUISlKUISlKUISlKUISlKUIX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3" name="textruta 2"/>
          <p:cNvSpPr txBox="1"/>
          <p:nvPr/>
        </p:nvSpPr>
        <p:spPr>
          <a:xfrm rot="21000820">
            <a:off x="2328631" y="5783475"/>
            <a:ext cx="220348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sv-SE" dirty="0" smtClean="0"/>
              <a:t>Obs 12 år och yngre!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4133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179512" y="188640"/>
            <a:ext cx="8780128" cy="648072"/>
          </a:xfrm>
          <a:prstGeom prst="rect">
            <a:avLst/>
          </a:prstGeom>
          <a:solidFill>
            <a:srgbClr val="FF0000"/>
          </a:solidFill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REGEL 13 – FRISPARK</a:t>
            </a:r>
            <a:endParaRPr lang="sv-SE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185" y="5805264"/>
            <a:ext cx="2738438" cy="895350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956612" y="1340768"/>
            <a:ext cx="6902402" cy="4462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v-SE" b="1" dirty="0" smtClean="0">
                <a:solidFill>
                  <a:prstClr val="black"/>
                </a:solidFill>
              </a:rPr>
              <a:t>Direkta eller indirekta frisparkar</a:t>
            </a:r>
          </a:p>
          <a:p>
            <a:pPr marL="285750" indent="-285750">
              <a:buFontTx/>
              <a:buChar char="-"/>
            </a:pPr>
            <a:r>
              <a:rPr lang="sv-SE" b="1" dirty="0" smtClean="0">
                <a:solidFill>
                  <a:prstClr val="black"/>
                </a:solidFill>
              </a:rPr>
              <a:t>Endast direkta frisparkar får gå direkt i mål </a:t>
            </a:r>
            <a:r>
              <a:rPr lang="sv-SE" sz="1000" b="1" dirty="0" smtClean="0">
                <a:solidFill>
                  <a:srgbClr val="FF0000"/>
                </a:solidFill>
              </a:rPr>
              <a:t>(</a:t>
            </a:r>
            <a:r>
              <a:rPr lang="sv-SE" sz="1000" b="1" i="1" dirty="0" smtClean="0">
                <a:solidFill>
                  <a:srgbClr val="FF0000"/>
                </a:solidFill>
              </a:rPr>
              <a:t>skillnad jämfört med 5-á-side)</a:t>
            </a:r>
            <a:endParaRPr lang="sv-SE" sz="1000" b="1" dirty="0" smtClean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r>
              <a:rPr lang="sv-SE" b="1" dirty="0" smtClean="0">
                <a:solidFill>
                  <a:prstClr val="black"/>
                </a:solidFill>
              </a:rPr>
              <a:t>Indirekt frispark som går direkt i mål = målkast!</a:t>
            </a:r>
          </a:p>
          <a:p>
            <a:pPr marL="285750" indent="-285750">
              <a:buFontTx/>
              <a:buChar char="-"/>
            </a:pPr>
            <a:r>
              <a:rPr lang="sv-SE" b="1" dirty="0" smtClean="0">
                <a:solidFill>
                  <a:prstClr val="black"/>
                </a:solidFill>
              </a:rPr>
              <a:t>Avstånd till mur är fem (5) meter</a:t>
            </a:r>
          </a:p>
          <a:p>
            <a:pPr marL="285750" indent="-285750">
              <a:buFontTx/>
              <a:buChar char="-"/>
            </a:pPr>
            <a:r>
              <a:rPr lang="sv-SE" b="1" dirty="0" smtClean="0">
                <a:solidFill>
                  <a:prstClr val="black"/>
                </a:solidFill>
              </a:rPr>
              <a:t>Frispark i eget straffområde får läggas på valfri plats i straffområdet</a:t>
            </a:r>
          </a:p>
          <a:p>
            <a:endParaRPr lang="sv-SE" sz="1000" b="1" dirty="0" smtClean="0">
              <a:solidFill>
                <a:prstClr val="black"/>
              </a:solidFill>
            </a:endParaRPr>
          </a:p>
          <a:p>
            <a:pPr marL="285750" indent="-285750">
              <a:buFontTx/>
              <a:buChar char="-"/>
            </a:pPr>
            <a:r>
              <a:rPr lang="sv-SE" b="1" dirty="0" smtClean="0">
                <a:solidFill>
                  <a:prstClr val="black"/>
                </a:solidFill>
              </a:rPr>
              <a:t>Blockeringar (screening) = direkt frispark till motståndare</a:t>
            </a:r>
          </a:p>
          <a:p>
            <a:pPr marL="285750" indent="-285750">
              <a:buFontTx/>
              <a:buChar char="-"/>
            </a:pPr>
            <a:r>
              <a:rPr lang="sv-SE" b="1" dirty="0" smtClean="0">
                <a:solidFill>
                  <a:prstClr val="black"/>
                </a:solidFill>
              </a:rPr>
              <a:t>En spelare måste äga ytan före motståndaren som skall blockeras!</a:t>
            </a:r>
          </a:p>
          <a:p>
            <a:r>
              <a:rPr lang="sv-SE" b="1" dirty="0">
                <a:solidFill>
                  <a:prstClr val="black"/>
                </a:solidFill>
              </a:rPr>
              <a:t> </a:t>
            </a:r>
            <a:r>
              <a:rPr lang="sv-SE" b="1" dirty="0" smtClean="0">
                <a:solidFill>
                  <a:prstClr val="black"/>
                </a:solidFill>
              </a:rPr>
              <a:t>     </a:t>
            </a:r>
          </a:p>
          <a:p>
            <a:endParaRPr lang="sv-SE" b="1" dirty="0">
              <a:solidFill>
                <a:prstClr val="black"/>
              </a:solidFill>
            </a:endParaRPr>
          </a:p>
          <a:p>
            <a:endParaRPr lang="sv-SE" b="1" dirty="0" smtClean="0">
              <a:solidFill>
                <a:prstClr val="black"/>
              </a:solidFill>
            </a:endParaRPr>
          </a:p>
          <a:p>
            <a:pPr marL="285750" indent="-285750">
              <a:buFontTx/>
              <a:buChar char="-"/>
            </a:pPr>
            <a:endParaRPr lang="sv-SE" b="1" dirty="0" smtClean="0">
              <a:solidFill>
                <a:prstClr val="black"/>
              </a:solidFill>
            </a:endParaRPr>
          </a:p>
          <a:p>
            <a:pPr marL="285750" indent="-285750">
              <a:buFontTx/>
              <a:buChar char="-"/>
            </a:pPr>
            <a:endParaRPr lang="sv-SE" b="1" dirty="0">
              <a:solidFill>
                <a:prstClr val="black"/>
              </a:solidFill>
            </a:endParaRPr>
          </a:p>
          <a:p>
            <a:r>
              <a:rPr lang="sv-SE" sz="3200" b="1" dirty="0" smtClean="0">
                <a:solidFill>
                  <a:srgbClr val="C00000"/>
                </a:solidFill>
              </a:rPr>
              <a:t>   </a:t>
            </a:r>
            <a:endParaRPr lang="sv-SE" b="1" dirty="0">
              <a:solidFill>
                <a:prstClr val="black"/>
              </a:solidFill>
            </a:endParaRPr>
          </a:p>
          <a:p>
            <a:r>
              <a:rPr lang="sv-SE" b="1" dirty="0" smtClean="0">
                <a:solidFill>
                  <a:srgbClr val="C00000"/>
                </a:solidFill>
              </a:rPr>
              <a:t>     </a:t>
            </a:r>
            <a:endParaRPr lang="sv-SE" sz="3600" b="1" dirty="0" smtClean="0">
              <a:solidFill>
                <a:srgbClr val="C00000"/>
              </a:solidFill>
            </a:endParaRPr>
          </a:p>
        </p:txBody>
      </p:sp>
      <p:sp>
        <p:nvSpPr>
          <p:cNvPr id="3" name="textruta 2"/>
          <p:cNvSpPr txBox="1"/>
          <p:nvPr/>
        </p:nvSpPr>
        <p:spPr>
          <a:xfrm>
            <a:off x="2771800" y="3933056"/>
            <a:ext cx="4003340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sv-SE" b="1" dirty="0" smtClean="0">
                <a:solidFill>
                  <a:srgbClr val="FF0000"/>
                </a:solidFill>
              </a:rPr>
              <a:t>SKULDERTACKLING </a:t>
            </a:r>
            <a:r>
              <a:rPr lang="sv-SE" b="1" u="sng" dirty="0" smtClean="0">
                <a:solidFill>
                  <a:srgbClr val="FF0000"/>
                </a:solidFill>
              </a:rPr>
              <a:t>ÄR</a:t>
            </a:r>
            <a:r>
              <a:rPr lang="sv-SE" b="1" dirty="0" smtClean="0">
                <a:solidFill>
                  <a:srgbClr val="FF0000"/>
                </a:solidFill>
              </a:rPr>
              <a:t> TILLÅTEN!</a:t>
            </a:r>
          </a:p>
          <a:p>
            <a:r>
              <a:rPr lang="sv-SE" b="1" dirty="0">
                <a:solidFill>
                  <a:srgbClr val="FF0000"/>
                </a:solidFill>
              </a:rPr>
              <a:t>N</a:t>
            </a:r>
            <a:r>
              <a:rPr lang="sv-SE" b="1" dirty="0" smtClean="0">
                <a:solidFill>
                  <a:srgbClr val="FF0000"/>
                </a:solidFill>
              </a:rPr>
              <a:t>ormal fysisk kontakt i spelet är tillåtet.</a:t>
            </a:r>
          </a:p>
          <a:p>
            <a:r>
              <a:rPr lang="sv-SE" b="1" dirty="0" smtClean="0">
                <a:solidFill>
                  <a:srgbClr val="FF0000"/>
                </a:solidFill>
              </a:rPr>
              <a:t>Dvs en bollförare är tacklingsbar…</a:t>
            </a:r>
            <a:endParaRPr lang="sv-SE" b="1" dirty="0">
              <a:solidFill>
                <a:srgbClr val="FF0000"/>
              </a:solidFill>
            </a:endParaRPr>
          </a:p>
        </p:txBody>
      </p:sp>
      <p:sp>
        <p:nvSpPr>
          <p:cNvPr id="8" name="textruta 7"/>
          <p:cNvSpPr txBox="1"/>
          <p:nvPr/>
        </p:nvSpPr>
        <p:spPr>
          <a:xfrm>
            <a:off x="163570" y="923106"/>
            <a:ext cx="13404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 smtClean="0">
                <a:solidFill>
                  <a:srgbClr val="FF0000"/>
                </a:solidFill>
              </a:rPr>
              <a:t>Reviderad 2014-10-07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847527"/>
            <a:ext cx="12668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653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179512" y="188640"/>
            <a:ext cx="8780128" cy="648072"/>
          </a:xfrm>
          <a:prstGeom prst="rect">
            <a:avLst/>
          </a:prstGeom>
          <a:solidFill>
            <a:srgbClr val="FF0000"/>
          </a:solidFill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REGEL 13 – ACK.REGELBROTT</a:t>
            </a:r>
            <a:endParaRPr lang="sv-SE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185" y="5805264"/>
            <a:ext cx="2738438" cy="895350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956612" y="1340768"/>
            <a:ext cx="7713778" cy="4985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v-SE" b="1" dirty="0" smtClean="0">
                <a:solidFill>
                  <a:prstClr val="black"/>
                </a:solidFill>
              </a:rPr>
              <a:t>Direkta frisparkar enligt regel 11</a:t>
            </a:r>
          </a:p>
          <a:p>
            <a:pPr marL="285750" indent="-285750">
              <a:buFontTx/>
              <a:buChar char="-"/>
            </a:pPr>
            <a:r>
              <a:rPr lang="sv-SE" b="1" dirty="0" smtClean="0">
                <a:solidFill>
                  <a:prstClr val="black"/>
                </a:solidFill>
              </a:rPr>
              <a:t>Från 4:e, 5:e eller 6:e (beroende på speltid) frispark från yttre straffpunkten</a:t>
            </a:r>
          </a:p>
          <a:p>
            <a:pPr marL="285750" indent="-285750">
              <a:buFontTx/>
              <a:buChar char="-"/>
            </a:pPr>
            <a:r>
              <a:rPr lang="sv-SE" b="1" dirty="0" smtClean="0">
                <a:solidFill>
                  <a:prstClr val="black"/>
                </a:solidFill>
              </a:rPr>
              <a:t>Målvakten ska vara fem (5) meter från bollen</a:t>
            </a:r>
          </a:p>
          <a:p>
            <a:endParaRPr lang="sv-SE" sz="800" b="1" dirty="0" smtClean="0">
              <a:solidFill>
                <a:prstClr val="black"/>
              </a:solidFill>
            </a:endParaRPr>
          </a:p>
          <a:p>
            <a:pPr marL="285750" indent="-285750">
              <a:buFontTx/>
              <a:buChar char="-"/>
            </a:pPr>
            <a:r>
              <a:rPr lang="sv-SE" b="1" dirty="0" smtClean="0">
                <a:solidFill>
                  <a:srgbClr val="C00000"/>
                </a:solidFill>
              </a:rPr>
              <a:t>Om en spelare begår lagets 4:e, 5:e eller 6:e (beroende på speltid) på sin</a:t>
            </a:r>
          </a:p>
          <a:p>
            <a:r>
              <a:rPr lang="sv-SE" b="1" dirty="0" smtClean="0">
                <a:solidFill>
                  <a:srgbClr val="C00000"/>
                </a:solidFill>
              </a:rPr>
              <a:t>      planhalva mellan 10m-linjen och mållinjen, får laget som fått frisparken</a:t>
            </a:r>
          </a:p>
          <a:p>
            <a:r>
              <a:rPr lang="sv-SE" b="1" dirty="0">
                <a:solidFill>
                  <a:srgbClr val="C00000"/>
                </a:solidFill>
              </a:rPr>
              <a:t> </a:t>
            </a:r>
            <a:r>
              <a:rPr lang="sv-SE" b="1" dirty="0" smtClean="0">
                <a:solidFill>
                  <a:srgbClr val="C00000"/>
                </a:solidFill>
              </a:rPr>
              <a:t>     välja om de vill lägga  frisparken från den yttre straffpunkten eller från den</a:t>
            </a:r>
          </a:p>
          <a:p>
            <a:r>
              <a:rPr lang="sv-SE" b="1" dirty="0">
                <a:solidFill>
                  <a:srgbClr val="C00000"/>
                </a:solidFill>
              </a:rPr>
              <a:t> </a:t>
            </a:r>
            <a:r>
              <a:rPr lang="sv-SE" b="1" dirty="0" smtClean="0">
                <a:solidFill>
                  <a:srgbClr val="C00000"/>
                </a:solidFill>
              </a:rPr>
              <a:t>     plats regelbrottet begicks</a:t>
            </a:r>
          </a:p>
          <a:p>
            <a:endParaRPr lang="sv-SE" sz="800" b="1" dirty="0" smtClean="0">
              <a:solidFill>
                <a:prstClr val="black"/>
              </a:solidFill>
            </a:endParaRPr>
          </a:p>
          <a:p>
            <a:pPr marL="285750" indent="-285750">
              <a:buFontTx/>
              <a:buChar char="-"/>
            </a:pPr>
            <a:r>
              <a:rPr lang="sv-SE" b="1" dirty="0" smtClean="0">
                <a:solidFill>
                  <a:prstClr val="black"/>
                </a:solidFill>
              </a:rPr>
              <a:t>Tillägg ska göras för att möjliggöra en frispark vid slutet av varje halvlek</a:t>
            </a:r>
          </a:p>
          <a:p>
            <a:pPr marL="285750" indent="-285750">
              <a:buFontTx/>
              <a:buChar char="-"/>
            </a:pPr>
            <a:r>
              <a:rPr lang="sv-SE" b="1" dirty="0" smtClean="0">
                <a:solidFill>
                  <a:prstClr val="black"/>
                </a:solidFill>
              </a:rPr>
              <a:t>Om matchen fortsätter till förlängning ska alla regelbrott från andra</a:t>
            </a:r>
          </a:p>
          <a:p>
            <a:r>
              <a:rPr lang="sv-SE" b="1" dirty="0" smtClean="0">
                <a:solidFill>
                  <a:prstClr val="black"/>
                </a:solidFill>
              </a:rPr>
              <a:t>      halvlek fortsätta att ackumuleras under förlängningen</a:t>
            </a:r>
          </a:p>
          <a:p>
            <a:endParaRPr lang="sv-SE" b="1" dirty="0">
              <a:solidFill>
                <a:prstClr val="black"/>
              </a:solidFill>
            </a:endParaRPr>
          </a:p>
          <a:p>
            <a:endParaRPr lang="sv-SE" b="1" dirty="0" smtClean="0">
              <a:solidFill>
                <a:prstClr val="black"/>
              </a:solidFill>
            </a:endParaRPr>
          </a:p>
          <a:p>
            <a:pPr marL="285750" indent="-285750">
              <a:buFontTx/>
              <a:buChar char="-"/>
            </a:pPr>
            <a:endParaRPr lang="sv-SE" b="1" dirty="0" smtClean="0">
              <a:solidFill>
                <a:prstClr val="black"/>
              </a:solidFill>
            </a:endParaRPr>
          </a:p>
          <a:p>
            <a:pPr marL="285750" indent="-285750">
              <a:buFontTx/>
              <a:buChar char="-"/>
            </a:pPr>
            <a:endParaRPr lang="sv-SE" b="1" dirty="0">
              <a:solidFill>
                <a:prstClr val="black"/>
              </a:solidFill>
            </a:endParaRPr>
          </a:p>
          <a:p>
            <a:r>
              <a:rPr lang="sv-SE" sz="3200" b="1" dirty="0" smtClean="0">
                <a:solidFill>
                  <a:srgbClr val="C00000"/>
                </a:solidFill>
              </a:rPr>
              <a:t>   </a:t>
            </a:r>
            <a:endParaRPr lang="sv-SE" b="1" dirty="0">
              <a:solidFill>
                <a:prstClr val="black"/>
              </a:solidFill>
            </a:endParaRPr>
          </a:p>
          <a:p>
            <a:r>
              <a:rPr lang="sv-SE" b="1" dirty="0" smtClean="0">
                <a:solidFill>
                  <a:srgbClr val="C00000"/>
                </a:solidFill>
              </a:rPr>
              <a:t>     </a:t>
            </a:r>
            <a:endParaRPr lang="sv-SE" sz="3600" b="1" dirty="0" smtClean="0">
              <a:solidFill>
                <a:srgbClr val="C0000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909" y="450183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529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179512" y="188640"/>
            <a:ext cx="8780128" cy="648072"/>
          </a:xfrm>
          <a:prstGeom prst="rect">
            <a:avLst/>
          </a:prstGeom>
          <a:solidFill>
            <a:srgbClr val="FF0000"/>
          </a:solidFill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REGEL 13 – ACK.REGELBROTT</a:t>
            </a:r>
            <a:endParaRPr lang="sv-SE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185" y="5805264"/>
            <a:ext cx="2738438" cy="895350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956612" y="1340768"/>
            <a:ext cx="473206" cy="1969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b="1" dirty="0">
              <a:solidFill>
                <a:prstClr val="black"/>
              </a:solidFill>
            </a:endParaRPr>
          </a:p>
          <a:p>
            <a:endParaRPr lang="sv-SE" b="1" dirty="0" smtClean="0">
              <a:solidFill>
                <a:prstClr val="black"/>
              </a:solidFill>
            </a:endParaRPr>
          </a:p>
          <a:p>
            <a:pPr marL="285750" indent="-285750">
              <a:buFontTx/>
              <a:buChar char="-"/>
            </a:pPr>
            <a:endParaRPr lang="sv-SE" b="1" dirty="0" smtClean="0">
              <a:solidFill>
                <a:prstClr val="black"/>
              </a:solidFill>
            </a:endParaRPr>
          </a:p>
          <a:p>
            <a:pPr marL="285750" indent="-285750">
              <a:buFontTx/>
              <a:buChar char="-"/>
            </a:pPr>
            <a:endParaRPr lang="sv-SE" b="1" dirty="0">
              <a:solidFill>
                <a:prstClr val="black"/>
              </a:solidFill>
            </a:endParaRPr>
          </a:p>
          <a:p>
            <a:r>
              <a:rPr lang="sv-SE" sz="3200" b="1" dirty="0" smtClean="0">
                <a:solidFill>
                  <a:srgbClr val="C00000"/>
                </a:solidFill>
              </a:rPr>
              <a:t>   </a:t>
            </a:r>
            <a:endParaRPr lang="sv-SE" b="1" dirty="0">
              <a:solidFill>
                <a:prstClr val="black"/>
              </a:solidFill>
            </a:endParaRPr>
          </a:p>
          <a:p>
            <a:r>
              <a:rPr lang="sv-SE" b="1" dirty="0" smtClean="0">
                <a:solidFill>
                  <a:srgbClr val="C00000"/>
                </a:solidFill>
              </a:rPr>
              <a:t>     </a:t>
            </a:r>
            <a:endParaRPr lang="sv-SE" sz="3600" b="1" dirty="0" smtClean="0">
              <a:solidFill>
                <a:srgbClr val="C00000"/>
              </a:solidFill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3" t="14925" r="12500" b="12334"/>
          <a:stretch/>
        </p:blipFill>
        <p:spPr bwMode="auto">
          <a:xfrm>
            <a:off x="1733811" y="1844824"/>
            <a:ext cx="5859101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Rak 2"/>
          <p:cNvCxnSpPr/>
          <p:nvPr/>
        </p:nvCxnSpPr>
        <p:spPr>
          <a:xfrm flipV="1">
            <a:off x="4067944" y="3153874"/>
            <a:ext cx="1872208" cy="936104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832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179512" y="188640"/>
            <a:ext cx="8780128" cy="648072"/>
          </a:xfrm>
          <a:prstGeom prst="rect">
            <a:avLst/>
          </a:prstGeom>
          <a:solidFill>
            <a:srgbClr val="FF0000"/>
          </a:solidFill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REGEL 14 – STRAFFSPARK</a:t>
            </a:r>
            <a:endParaRPr lang="sv-SE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185" y="5805264"/>
            <a:ext cx="2738438" cy="895350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956612" y="1340768"/>
            <a:ext cx="7547323" cy="41857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v-SE" b="1" dirty="0" smtClean="0">
                <a:solidFill>
                  <a:prstClr val="black"/>
                </a:solidFill>
              </a:rPr>
              <a:t>Straffpunkt 6m från mållinjen</a:t>
            </a:r>
          </a:p>
          <a:p>
            <a:pPr marL="285750" indent="-285750">
              <a:buFontTx/>
              <a:buChar char="-"/>
            </a:pPr>
            <a:r>
              <a:rPr lang="sv-SE" b="1" dirty="0" smtClean="0">
                <a:solidFill>
                  <a:srgbClr val="FF0000"/>
                </a:solidFill>
              </a:rPr>
              <a:t>Straffpunkten kan även vara 7,5m från mållinjen vid spel med 7-mannamål</a:t>
            </a:r>
          </a:p>
          <a:p>
            <a:pPr marL="285750" indent="-285750">
              <a:buFontTx/>
              <a:buChar char="-"/>
            </a:pPr>
            <a:r>
              <a:rPr lang="sv-SE" b="1" dirty="0" smtClean="0">
                <a:solidFill>
                  <a:prstClr val="black"/>
                </a:solidFill>
              </a:rPr>
              <a:t>Målvakten måste stå kval på mållinjen vänd mot straffsparksläggaren</a:t>
            </a:r>
          </a:p>
          <a:p>
            <a:pPr marL="285750" indent="-285750">
              <a:buFontTx/>
              <a:buChar char="-"/>
            </a:pPr>
            <a:r>
              <a:rPr lang="sv-SE" b="1" dirty="0" smtClean="0">
                <a:solidFill>
                  <a:prstClr val="black"/>
                </a:solidFill>
              </a:rPr>
              <a:t>Avstånd, minst fem (5) meter från straffpunkten och bakom bollen</a:t>
            </a:r>
          </a:p>
          <a:p>
            <a:pPr marL="285750" indent="-285750">
              <a:buFontTx/>
              <a:buChar char="-"/>
            </a:pPr>
            <a:r>
              <a:rPr lang="sv-SE" b="1" dirty="0">
                <a:solidFill>
                  <a:prstClr val="black"/>
                </a:solidFill>
              </a:rPr>
              <a:t>Tillägg ska göras för att möjliggöra en </a:t>
            </a:r>
            <a:r>
              <a:rPr lang="sv-SE" b="1" dirty="0" smtClean="0">
                <a:solidFill>
                  <a:prstClr val="black"/>
                </a:solidFill>
              </a:rPr>
              <a:t>straffspark </a:t>
            </a:r>
            <a:r>
              <a:rPr lang="sv-SE" b="1" dirty="0">
                <a:solidFill>
                  <a:prstClr val="black"/>
                </a:solidFill>
              </a:rPr>
              <a:t>vid slutet av varje </a:t>
            </a:r>
            <a:endParaRPr lang="sv-SE" b="1" dirty="0" smtClean="0">
              <a:solidFill>
                <a:prstClr val="black"/>
              </a:solidFill>
            </a:endParaRPr>
          </a:p>
          <a:p>
            <a:r>
              <a:rPr lang="sv-SE" b="1" dirty="0" smtClean="0">
                <a:solidFill>
                  <a:prstClr val="black"/>
                </a:solidFill>
              </a:rPr>
              <a:t>      halvlek eller i slutet av varje förlängningsperiod.</a:t>
            </a:r>
          </a:p>
          <a:p>
            <a:pPr marL="285750" indent="-285750">
              <a:buFontTx/>
              <a:buChar char="-"/>
            </a:pPr>
            <a:endParaRPr lang="sv-SE" b="1" dirty="0">
              <a:solidFill>
                <a:prstClr val="black"/>
              </a:solidFill>
            </a:endParaRPr>
          </a:p>
          <a:p>
            <a:pPr marL="285750" indent="-285750">
              <a:buFontTx/>
              <a:buChar char="-"/>
            </a:pPr>
            <a:endParaRPr lang="sv-SE" b="1" dirty="0" smtClean="0">
              <a:solidFill>
                <a:prstClr val="black"/>
              </a:solidFill>
            </a:endParaRPr>
          </a:p>
          <a:p>
            <a:endParaRPr lang="sv-SE" b="1" dirty="0">
              <a:solidFill>
                <a:prstClr val="black"/>
              </a:solidFill>
            </a:endParaRPr>
          </a:p>
          <a:p>
            <a:endParaRPr lang="sv-SE" b="1" dirty="0" smtClean="0">
              <a:solidFill>
                <a:prstClr val="black"/>
              </a:solidFill>
            </a:endParaRPr>
          </a:p>
          <a:p>
            <a:pPr marL="285750" indent="-285750">
              <a:buFontTx/>
              <a:buChar char="-"/>
            </a:pPr>
            <a:endParaRPr lang="sv-SE" b="1" dirty="0" smtClean="0">
              <a:solidFill>
                <a:prstClr val="black"/>
              </a:solidFill>
            </a:endParaRPr>
          </a:p>
          <a:p>
            <a:pPr marL="285750" indent="-285750">
              <a:buFontTx/>
              <a:buChar char="-"/>
            </a:pPr>
            <a:endParaRPr lang="sv-SE" b="1" dirty="0">
              <a:solidFill>
                <a:prstClr val="black"/>
              </a:solidFill>
            </a:endParaRPr>
          </a:p>
          <a:p>
            <a:r>
              <a:rPr lang="sv-SE" sz="3200" b="1" dirty="0" smtClean="0">
                <a:solidFill>
                  <a:srgbClr val="C00000"/>
                </a:solidFill>
              </a:rPr>
              <a:t>   </a:t>
            </a:r>
            <a:endParaRPr lang="sv-SE" b="1" dirty="0">
              <a:solidFill>
                <a:prstClr val="black"/>
              </a:solidFill>
            </a:endParaRPr>
          </a:p>
          <a:p>
            <a:r>
              <a:rPr lang="sv-SE" b="1" dirty="0" smtClean="0">
                <a:solidFill>
                  <a:srgbClr val="C00000"/>
                </a:solidFill>
              </a:rPr>
              <a:t>     </a:t>
            </a:r>
            <a:endParaRPr lang="sv-SE" sz="3600" b="1" dirty="0" smtClean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22" t="39068" r="37557" b="27005"/>
          <a:stretch/>
        </p:blipFill>
        <p:spPr bwMode="auto">
          <a:xfrm>
            <a:off x="1162511" y="3140968"/>
            <a:ext cx="2854848" cy="2481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528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179512" y="188640"/>
            <a:ext cx="8780128" cy="648072"/>
          </a:xfrm>
          <a:prstGeom prst="rect">
            <a:avLst/>
          </a:prstGeom>
          <a:solidFill>
            <a:srgbClr val="FF0000"/>
          </a:solidFill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REGEL 1 - SPELPLANEN</a:t>
            </a:r>
            <a:endParaRPr lang="sv-SE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185" y="5805264"/>
            <a:ext cx="2738438" cy="895350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956612" y="1340768"/>
            <a:ext cx="567520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>
                <a:solidFill>
                  <a:prstClr val="black"/>
                </a:solidFill>
              </a:rPr>
              <a:t>                              ”Handbollsmål” (2x3m) rekommenderas</a:t>
            </a:r>
          </a:p>
          <a:p>
            <a:endParaRPr lang="sv-SE" b="1" dirty="0" smtClean="0">
              <a:solidFill>
                <a:prstClr val="black"/>
              </a:solidFill>
            </a:endParaRPr>
          </a:p>
          <a:p>
            <a:endParaRPr lang="sv-SE" b="1" dirty="0">
              <a:solidFill>
                <a:prstClr val="black"/>
              </a:solidFill>
            </a:endParaRPr>
          </a:p>
          <a:p>
            <a:r>
              <a:rPr lang="sv-SE" sz="3600" b="1" dirty="0" smtClean="0">
                <a:solidFill>
                  <a:prstClr val="black"/>
                </a:solidFill>
              </a:rPr>
              <a:t> </a:t>
            </a:r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3" name="AutoShape 2" descr="data:image/jpeg;base64,/9j/4AAQSkZJRgABAQAAAQABAAD/2wCEAAkGBhQSEBUUEhQUFRUVFxUXGBgYGBQUFBYcGBYYFBoWFxYXHCYeGBkkGhYaIC8gIycpLCwtGCAxNTAqNSYrLCkBCQoKDgwOGA8PGiwfHB8pLCksLCkqKSwsLCwsKSkpKSwpKSwpLCwpLCwpLCwpKSksKSwsKSwpLCkpLCwsNSksLP/AABEIAL4BCgMBIgACEQEDEQH/xAAbAAACAwEBAQAAAAAAAAAAAAAAAwECBAUGB//EAEIQAAEDAQQGBwYEBQMEAwAAAAEAAhEhAxIxQQQFUWFxgRQiQlKRodEGEzKxwfBicpLhFYKiwvEzQ1MWI6Oyk7PS/8QAGQEBAQEBAQEAAAAAAAAAAAAAAAECAwQF/8QAJhEBAQACAQUBAAIBBQAAAAAAAAECERIhIjFBUQNhcTJSYqHR8P/aAAwDAQACEQMRAD8A+hwXnYB5bvzEY7BTNWe4H8ooAO0cgNw+mwKXR8IoAOsdgxx2nbz2KgEmlKUyut+jj5Dz9jAY3Ek0FSciR/a35+cPMzM1FdoBwb+Zx+6BWecgKNIAG12Q4D7wUWYxccBJnacC76D/AAqJdQVoTVxGQGQ+Q5lJceXDKBED8oMfmcrkmd812AxIHBoqd8Kg3U2TlSQTwEvO8jYrBBHDZuyEcJAbwDilax0VrLJh7VoS/wDlAgHdJJPPcteh6N7x4bgM9zQKj9Jji9y52t9M97bOcPhHVbwFB680nXKRL4Z26S8CA5wH5iPqp6W/vv8A1O9UpPtLraXSXDEzAnMADf8AJdLr4yr0p/ff+p3qjpT++/8AU71UX293+ooD293+opqfBI0p/fd+o+qOlv77/wBTvVTa3QSLvDrGoyPMLHpGtbNhcCxxLW3zBJgba44HDYkm/RvTX0p/ff8Aqd6rpfxG1ayzuiZaSSW3jN94xO4BeeOvLEXpY4FkSKzUgQIzkptvr2zkMLTLSLMQaVBtcSdhNUy/O30kzn12Rra2A+Fv/wAa5ntHre0srY3S4tvvvAF9AMLoBpUjlKyfxqx6ouuF8tDZvAEOm678pumql3tNY2ji6DLg55+ICl8nh8Dvspj+Vl3xZucs1thb7R28Em9SzfMe8u+8ALomcLrdua7VnpziJFo4g4EOdB81jGubOGyxwlrXdqG3iWgE5G80jitGjaYy0YHhpg1EuM+RK3lP9pjf52cNKf33fqd6qelv77/1O9VLroA6tTX4jhl9fJUvt7v9RWOl9N7A0l/edX8Tq78VPS399/6neqgPb3f6iptmihbIB21IIx8iE6eNBZKdoL2i1YXfDIngaFIQtWbmh29I0b3bizADA7sQeMAO4sdtVI5fIEH5An9LxsWhtp73R2v7Vn1HcOy48Kci5ZwPSDzAB82HkvPK2vZviuwV/KD82mnAqXsgxEiDA2tzbxGIVGnMbsduAJ4jqneE2zqLvNpzEZcWmnBWiW1ETUVado279h/wqNyGFer+E5sO7Zu4BA8DNNgdiW/ldiOPBXeA4XgDscM6f3A/eCAe28JAqKEYGlYnbmD9Cl9KPes+cg8xkVdrjiKkCsdtuRG/9xmCmi0BrI8QoEnYK1/W7Gu4YnhGUK5EC6D1jUn5u+g5LNY6Rd+OvZa4CAYpcjsvnLPlCa7OazF7+2zH3t2q6A0TAFBFNze9xd8uataOrAilAMi70aK/4VjIH4nHlx4AfdUkxG6Od2fm8+SCOFZw3gnPe51TuCPOfOv9zvIKds0xndHxHkOqOavYWBe8NwvGOAivg2G8XFUNdae60Zz+1a9Vpzisu51dzC86ut7SaXetbjfhsxdHHP6DkuStfnOm77ZplgKycBU8svGBzVCVfBn5j5D9/wD1S1uIEIQqGNtaQ4SMsiOB+iRb6us3mSa3S3rXhAdQxdJFdtFdJ0297t1ww6KUvHHZ/nmknxKi01JZucSWscSZPWEE7SCaxJiRSVez1M1sQwUII6wNQz3YqTXq0XL0jpEEsvgkWcNPu6EteXCbmRDRzymk+90gz1SA5zLp6ohodddNHXZHWqDFV045fXPePx0LT2eZEFgIiPjmBDmgDrdUAONBhKh2oLM4tZv642uJBF74ZcaYeAWC5pJiDH+qa3Tg4Bgi4IJE57yTgofbaRMtDruwtaD/ALQnkfeHhO5NZf6jc+OiNSWQPZEZAvLcS74RShcSNkp+jWLLJoawEgYXsBykk8yuVo/vyG3y9pviYDIuQa1BrIrsngV1VjKXxbtvHXqJc6TJxUIQo0z6eX3D7uA7fGGeJieKNS6T7yycC4Pc0nrAgg3ScIApdJEwJurQQuboulObpOZ7JhgawRDm1vFzjBgnDrBa8zTF6XbpIV7VkEgYZcDUeSzaTpjLNpc9wAbE7pMLM6tO37O6SG2tx3w2gunjl6c063sSxxa7KQd4jHm2HcWnauIHQQRxBXp9Md72ys7YUkBrtxBoeTvIlcc+3Lf1uMJ31xnfSTHEQ4bwdqsONZFcpijuDhQ71Aw2YchND/K6RwQN4wmRu7QG9pqNxCimWkEXq7HDOh/9mn67kNfBk7r2w7Hjl90RZvg1zgHj2XcCPON6HNumm+7vGbPqP2QFoyDTbTYCcj+F3z5RUvs82Vz6hNeIxUOtwOoBfvCWgbMIPdA2n5hZOluFPfeFi5w/VFeOaIkjGIMiIPwuwxB+eUjY5XsLW6ZqWiTWr2SYl2bm78RnuqHVuuF1wyNabR3h8695SdoxoR4im/LjTvLQ0F4NciJ4NyHFx+6IMzGc12Ax8mtrxhZLNxB6oE43JhryAasnA5xgeIWiyeCMaVnaADLpGTnOy2cFNG1tkDGIG7sg8TLjuBW/QnCysX2x2XWTnv5uMrFZ2Re6M3GOE/Ef5Ww3jKv7UaSBcsW4NAJ+QHhJ5rF62Yq4LnEmTialRCEywoS7uieeA8zPJei9IwLc1gYCg5Z8zJ5paEKwCEIQI0rTBZxIJvGBAmuTeJyWc6122b/ie3/bxY0uOD9jStr7MGJEwQRuIwKo7RGnFoxcebgWk8wSOa1LGbL6ZdD1wy0c1rQZcCalkUJFId1sD8Mo/jDYBDXkEvHYkXGlxkXpBgExitFnoLGuvNbB3E+YmCjoLK9UVJJxJJLbhqTPwmOCvandoiz16x9z4pcHRMGLs0kEiDBiJwKT/wBQWd2YMXWuxssHOujt7cdma1/w2ymbjZkGc6VocsThtTBojO6Oxt7BlvgU7U72V+umAAw6CTlWjmMMidrx4FQzXTHXroc4taXEC78O2phaToLLxddEkgzXEEOnxaDvgKtnq2zb8LAIBbngRdI4R8k7TWR1jaXmh0ESJgxInbBIV1DWwIGAopWWwuXrazAe1xIivxz7tpAoQGi9fOAg5HPHqJGnWF+zc0UJFOOOGfA0VxuqmU3GiztL9k10QYAIzE9YA7x1hyXH1xo4vguqy0HunjxLD5ub/ME72Z0gEOsaCKABpbE1E3qzexJA+LPFa9M0YWlm5hpeETmDiDxBg8knblpn/LFy/ZvTTDrC0MvsaA95nZd4U8F7j2Ztw4PsXYPBI44Hyg8l4yx1E4usNJcbrrrmvaMTiIO68CfBdrRdINm9rxi0g/t4LP7SZb0v57nl1rRhaSDUgkHfAr+psHi1RhhiIrt7ruY6pXR1tZA3bVuDwBOw4td4/MrnA0rQAGR+GYcP5T5RtXnxu47JpspBptb2m8Wn0VLbSZaWipbi/stzBpi7cPlim0tSRMkNn4hMuMESwjBpGLt5jGVAGAgANkBowbhgdsjHbXIrekF3EYAzeJxcZmXUoKGgwrsqFwFDd/VaDyFBwClzwBJ8s8IgeH9OwqQbWKNcBsvsEciKcFUXtbEQQQXRFQYIccQ2cMqJLwWxewODo6pnIjIwcM5pktjco3hv9zzt+9qpcAylpBF2aFoHxGaYxyIWZVZyJ+WP1+u0g5lQTWZAdSHdl0RAtBxmuURxl1iWtvNBLDkfiZkaZjEbYOdFNn1ou1nDfgAOZjyKqOxqRkB9o8FtwRBrgJJnOZmeC81pWkG0e55xcSeG7wXoNfPFjo7LFpq7HgKk83LzRMYrP5Te8lyVFoJIkSMvA/UeITnUaBt6x+Q+p5rh6tsxbW99oMEzeqGnANuuEB4ETDhIgVXbtXySRhgOAoPJejKaunPG7m1ELLrLSHMYCwAm80RBNMThnAWCz1lbOmgbVsSxx6rntaJqKhrpO8LUxtm0ucl07KFyn6xtG3r10/613quElgaWjEzN4+CozWtpJBYMadV0Ee+FmOd28TwBThTnHYQsmq9JNpZNc7E40iN0Sfn4LWs3o1LsKzbMnAE8AT8ldxDaULsyagbgPr/lUdak4knms72qx0d3dd4FLQCmDSD2usN+PI4hOoWhXtGRBGBw27wd/qqK7AhCEAhCEHGdNnbkAvFmCww2AAXuiSTFL00Ekmcse7bis96vPPzlc/T9Xi0LTN0tJqAL3AOiRyIxxW6xb/27sklkVOJFGmd8wfFXOy6rGMs2y2mmAPLcwA7kSR8wUyytw6YMxAO4kAx4ELi6/HurWyt+z/pWmwNcZa7k75rfo9rddEANMlxzkABvot8ekpMutj2vs/ai1sHWLsW4cD6GfFcu1knriojqbahpdaEYT3Nw5K1PpvurZrjhg7gfTHkuvr3RLlpeAo6TTb2vEV5uK8euOevrr5jmRJk1OBNBwA2D9zkoLqgNF52zdtOwRThTMos2l5hmGBdlujad2Q4lPbZtALY6s9ZxMucJi9hheEY7VtFbKwLXZOfFHE0aam62nOTjJVhYWGYaDvx5700MihpgHRAg9l440+wrX3Z2c7wWwd9VFRE7pHC6wfIn7wUF01OFCfy9lvEn0Uu359Z2dMAznh47VFeJBk73nAcAPpsUVUtgzWQRMdouxGMQG/dFu1LoTXWhtRIDSQRSC7C94HLasd2sD8oO81c7l8yV09Z2o0fRobRzuqOJEE8gI8FjO+p7Hndcab722c7IUbwHrjzXI1hb3WwG3nOkBsE3hHWw3ZrUuZrTRXvcAGgtF2sg4uh3VINQIM0oDVevCSajllejXqOyDLM2jQG36iCXfEIFXVPVk1wlbOkO2+Q9FDmhrWsFABMbJiB+kDxVFn/K7WdJozpDtvkPRHSHbfIeiWhNRTekO2+Q9FHSHbfIeiWhNQM6Q7b5D0Ut0lwIOzcPRKQnGDRbWrgcaGoMCvlil9Idt8h6JbdKDZF5sSAQSIk4Ag5xzVTp9jm5o4WjfkZ+anH+DZ50l23yb6KOkO2+Q9Et2k2QmXYYy5gjjsxHipdpzW1BY3feE5Zk0xGEYjamv4NtFpbOAAmtSaCmAAwxole/dt8h6JTXg4EHhVSrMYbM9+7b5N9Ee/dt8m+iWhOMDPfu2+TfRHv3bfJvoloTjAzpDtvkPRWs9JM1NDQ0GBocklcnWRey0a++bsiGC9WCL03RAbGLnTjhMKzCXolunQ1joAtGPsn4OBad2w8jVW1V7P3tDs3WpdfDJcKRLCd34QtD3XmtcKyInhgebY80q10i6BLoBMYnE5Ju61E1N7SvWaFGk6IGum8yAawZGFd7aeK8I3XDeke4zLA8HJ1TLRwAnx2L03szpty2unB9OeXpzXP9sLrfvy1jlKtRwaA26BN2YiQJbI2ESVYbhSCQNx+NnI1W3W2i3bSRQPjkZ6p8acwsmOFCajc4YjnXzXOXc22g4bYEH8TDgfvYdqvdtMi0jKQSeZ2qjXRUZSQM47TeIPorDRtj3AZQREZRTBVEV4kHkXnAcAPuiMMKxQb3HE8p+aBTCsUbvccSfP8AqQRkMuqDv7TuQ8yUVt1Not585NoN9anm6vJcz2m02/bXRgynPP6DkvQF40fRy7MCg34NHyXiXOkyak1WfznLK5fC+EK9kySAcM+AqfJUTGUaTt6o+Z+g5r01hV75JO0qqEIBCEIBCEIBCEIOZb6kDrQvvYua+IzbdAz2Bw/m3JllqoAATMGxOH/EGjbnd5Tmt6FvlWOGLlu1JIa2/RmENh0X2Pq6au6mMZqjPZ+GkB9T7vs4e7uREOBHwmYOY2V66E504Ys+iaOWXpIILi4UIImpkyZ8ua0IQs27ak0EIQooQhCASNOcQwxexHwkAmsYkGBWScYCeoc2QQcDQ86KxLNxn1K+bM2eBb2b18tjrAE4zdJFdmeKprfQja2LmtMOo5h2OabzfMLJq2391bBhMEl1HXcbxcy66b7pEkzThgu1bNg0wxHA1Ct7ctszux08XrQm1sLPSbOlpZ9beIPWaeBHkdq9PqnWQtrJlqyk/wBLhiOR+i5RsvdaS+z7FsDaNGV7C0b8ncyuXqO3Oi6Y6wM+7tSCzcT8J/tPALvljzx/5cZeGUt99L/b7Q5w0jRg7OK8cHD73LjCtMCfJ7ag8CIPLeneyWmwXWRz6zeIoR4QeSZrPRbtpsDorsMy08jTmF8uduVxe30zY1FJqNzhiOBr5pd2y75G68RG6MkzHde/pe3/AB5b1B0hvaYZz6sic65roixphl1W8czy+jlq1Vo15/4W0HAGp5u+SyEZDLqjj2nch5ztXd0GzFlZFxoIngAKeS553UWOP7W6bJbZjLrO4nAeEnmF51N0rSDaPc84uJPoPBKXo/PHjjpi3YTbakN7o8zU+nJRYDrScBU8suZgc1QmcVr2iEIQqBCEIBCEIFW2lNZAcYnDGtQKbTJFN6R/FrPvHtdi0Hwze7OUGVottHDi0nsuvDjBH1SbTVrSIM/7uf8Ayzey/EYWpr2zeXpew05jzDSSfyupUtgyOqZaRBrRLdrSzABvGCHEG6+CG1JmIiKyo0bVTGPvNkUIjqwAXOdApIq45qP4SyCJdX3k4D/UbddAAgUGzGTVXtTu0Y3WNme0MHOioMMMOkESIOWNDsUHWdmMScuxadrDs4nZsrgqWns8xpreBIpDqBrr3VAFI67sZNVB1NZd0dilI6mAww2hO1O83+JWcA3xDjAxg9YMx/MQFB1rZQTekASYDjAgGSAKCHD7lLOqGE1vESSGyLol14gCMCf2hVsdSWbQ4Av6zbjq1cLoYJpiIod52p2nc3sfIBGe4g+BqFKAhZdAhCFAIQhBx9c2Tmva9hcCer1YkmZoKnCZhrjA3LtWb71m1xBBESDiLwvAHgZCzafY3rNwGMGIkGYpgQeSR7O2wN5ozDZdfvkl0kXoo0ggdUEwCFu9cd/HPxl/Y1roHvAwt+JloxwO6YeObSfJb9YajsW2lnaN6zm3wCSDEgbFEIWd3o3xhui6QbN7XjFpB/bwXtNYWQtbIOFRE8iF4Zes9ldMvWZszi3D8p/efFef9p4ynpvH4wRNDiaE7HCoPMAHkNqnpoGIdOdDEp+n6NdeRkYE7M2u8aeCR09ooZBGIgxKku4rRq7R7zwMhTkMTzKd7VaZdsxZjF+PAfvC36q0e6yduHALyOuNN97bOdkKN4D1x5rGM55/xC9IxIQgBetgzBn5j5D9/wD1S0y3xjJtPDE+MnmlpAIQhAIQhAIQhAIQqW1sGNLnGAOO2BhvKouhZbTWdm0kEuERPUtMwSOzsB8DsKsdYMr1pgtBgOcZdVtADM7ldVnlPrQhZDrWzGLo+LFrwOqYNSNtONFZ2srMGC4Tsrsadmx7fHinGnKNKFlGs7OkOJkhohrzUiYoKGFqUs0u5QhCFFCEIQCEIQCyWGrmteXy4uM1JJoSTFcqj9IWtCqaMt6kO7wnngfP5paa2rSNnWHyP0PIpSzFC26n033Vs12WDuB+55LEhLNzQ9zrfRrzZ5HgfRcPpLhQscYzEQd4XY1DpfvbAA1Leo76HwSHaveCaLx4XjvGumttGvtM91YEChd1W88T4LxK7HtPpt+2ujBlOefpyXHXf8cOOP8AbGV6hMsKEu7onngPOvJLTHUaBtqeAoPqutQtCEKgQhCAQhCAQrssidwGJOA+9iteaMBeO00HgPr4KbC2icKottCLmlrhAIitweT6eIVnW7jnA2Cg8AqK9UZrTUFmW3XEEQwVdPwBzRWD3z5Ko1BZZumSCZL3BxDr4kFsYzhGK1oV3l9TjPhB1DYg4sNH5O/3DLuz8VInYlu1BZnF8mZkuINCz8Iys2jhO1a0JvL6cZ8IsNSNYAGmgcHgX2xeAInnNd/NajYuHZPhTxVFLTGFOFFLtZJEITOkE4w7iJPjj5qYafwnfUeOI81N/VKQrPYRj+x4HNVVAhCEAhCEF7J8EE4Z8DQ+Si0ZBI2FVTbSoB/lPLDyjwU8UKQhCo6/szpty2unB9OeXpzXs182a6DIxFQvXWPtPZXRemYE8YqvJ+/53e43jXkXOkknE1UIQvWwljJIAzMK1s6XGMMBwFB5KbKgLtggcXSPlKWp7AhCFoCEIUAmMYIl2GQzd6Df9iLJmZwGO/YBx9VD3kmT+w3Dcp56AtLQnHLAZDgFVCFQLn6frI2bnABtLMvEk9a7Uinw024zuXQUXVqX6llvhyLXXrmue0sBc0hrYvdYzBikwBJphFcUwa3cXQ1oLS9rQYcZBsvezQbMss107qA1a3PjHHL6459oIuktbBulxDpuNIe43qfG0MkjiqN9oT2mAdV2ZJkG0AbhUksAjGp2Lt3UXU3j8OOX1yWa7PVo0m628JIdeLnsN1sVALJO5b9X6V7yza8x1hNJjzT7o2IDYwopbPUWS761KEIWW12WkUxGw4fsd6l9nSRUeY3H7qlq1naQdoNCNo2LOhVCvasg0qDUH7zyVFQIQhAJllWW7RI4ivykc0tS10EEYiqUQhXtmwaYGo4Gv7clRPIEIQqBCFeyZLgMs9wxPkpRNpQNH8x54eUeKWr256xJitaYQcI5KkqTwBCJRKoEIlMsDBLu6J54DzryS0FtTq7Md5z9OSWiVMUnL79VJ0EIRKJVAhEolBtsbjbIOdZ3yXOHxObAAacvzI6VZf8AD/5HqjnD3LKA9e0292z2FIvjujxd6rnOu/8AtWrpVl/w/wDkeo6VZf8AB/5HrNfHdHi71RfHdHi71TU/9Q3T7MNtCGiBDSBJMSxrsTxWdadZH/ufy2f/ANbVmlaxvSAQiUStIEIlTFJ+/uqbF7OoLeY5YjmB5Jalj4IIxFVa2aA4xhiOBqPIqexRCJRKoEIlEoGGrPynyP7z4padozZJkgAiCTvw8xPJKIhSXroQhCFQKWuIqCRwooQgZ0l3ed4lHSXd53iUtCagZ0l3ed4lHSXd53iUtCagZ0l3ed4lc229oi20LOtIexvxQCHRLuDbw8RtW5Ldo7TUtaeIB2f/AJHgNis4zzGbu+GTRfaQvBIJP+oaOyYA5vMtcOCnS/agsgEPoy9N7a28J5w1aX6KwxLWmIiQDEUEKBobAIDGRhF1scIhXs+JrP6pY66c61NmL1L0m87suc3IR2cyMc1t6S7vO8SszdFYCCGtBEwbokTUwcsT4pqzZPUam/ZnSXd53iUdId3neJS0JqKedIddHWdi7M7GqnSXd53iVDXCIM4k0IzjduR1fxeI9FmT+BPSXd53iUdJd3neJUdX8XiPRHV/F4j0V6fAy10l0/E7BuZ7oVOku7zvEqr3SZ4eQhVSSaDOku7zvEo6S7vO8SloV1AzpLu87xKt0p8ReOM4ngkoU1AzpLu87xKOku7zvEpaFdQM6S7vO8SjpLu87xKWhTUGTS/aA2bi0l5iDQnC49/DsRE5pX/Ubw5rXA3i66YeYHwEQc6WgxjA40B3GyEzAngJpI+RPiVUaMwCA1sDKBGIOEbQDyC3OPxizL1WXRPaN1pdDQ6TFC+I6rXGTGIvCNuNAsv/AFKDJLHQA0kzJ6wadn49uRmKLpnRWd1uR+EZCAcMgIUjRm91tNw3eg8BsV7Piaz+sllrOX3S2Ou1kgk1LL/dAIyofBb0joNn/wAbMuy3LDLJPhZuvTeMs8v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07" t="28893" r="15653" b="18465"/>
          <a:stretch/>
        </p:blipFill>
        <p:spPr bwMode="auto">
          <a:xfrm>
            <a:off x="1979712" y="1844824"/>
            <a:ext cx="5115209" cy="3686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474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179512" y="188640"/>
            <a:ext cx="8780128" cy="648072"/>
          </a:xfrm>
          <a:prstGeom prst="rect">
            <a:avLst/>
          </a:prstGeom>
          <a:solidFill>
            <a:srgbClr val="FF0000"/>
          </a:solidFill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REGEL 15 – INSPARK</a:t>
            </a:r>
            <a:endParaRPr lang="sv-SE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185" y="5805264"/>
            <a:ext cx="2738438" cy="895350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956612" y="1340768"/>
            <a:ext cx="7326493" cy="5786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v-SE" b="1" dirty="0" smtClean="0">
                <a:solidFill>
                  <a:prstClr val="black"/>
                </a:solidFill>
              </a:rPr>
              <a:t>Bollen får ligga på eller </a:t>
            </a:r>
            <a:r>
              <a:rPr lang="sv-SE" b="1" u="sng" dirty="0" smtClean="0">
                <a:solidFill>
                  <a:prstClr val="black"/>
                </a:solidFill>
              </a:rPr>
              <a:t>upp till 25 cm utanför sidlinjen</a:t>
            </a:r>
          </a:p>
          <a:p>
            <a:pPr marL="285750" indent="-285750">
              <a:buFontTx/>
              <a:buChar char="-"/>
            </a:pPr>
            <a:r>
              <a:rPr lang="sv-SE" b="1" u="sng" dirty="0" smtClean="0">
                <a:solidFill>
                  <a:prstClr val="black"/>
                </a:solidFill>
              </a:rPr>
              <a:t>Om bollen inte spelas in på plan går insparken över till andra laget!</a:t>
            </a:r>
          </a:p>
          <a:p>
            <a:pPr marL="285750" indent="-285750">
              <a:buFontTx/>
              <a:buChar char="-"/>
            </a:pPr>
            <a:r>
              <a:rPr lang="sv-SE" b="1" dirty="0" smtClean="0">
                <a:solidFill>
                  <a:prstClr val="black"/>
                </a:solidFill>
              </a:rPr>
              <a:t>Mål får inte göras direkt på inspark</a:t>
            </a:r>
          </a:p>
          <a:p>
            <a:pPr marL="285750" indent="-285750">
              <a:buFontTx/>
              <a:buChar char="-"/>
            </a:pPr>
            <a:r>
              <a:rPr lang="sv-SE" b="1" dirty="0" smtClean="0">
                <a:solidFill>
                  <a:prstClr val="black"/>
                </a:solidFill>
              </a:rPr>
              <a:t>Spelare i försvarande laget måste vara minst fem (5) meter från bollen</a:t>
            </a:r>
          </a:p>
          <a:p>
            <a:pPr marL="285750" indent="-285750">
              <a:buFontTx/>
              <a:buChar char="-"/>
            </a:pPr>
            <a:r>
              <a:rPr lang="sv-SE" b="1" dirty="0" smtClean="0"/>
              <a:t>Fötterna får ej vara inne på spelplanen</a:t>
            </a:r>
          </a:p>
          <a:p>
            <a:pPr marL="285750" indent="-285750">
              <a:buFontTx/>
              <a:buChar char="-"/>
            </a:pPr>
            <a:r>
              <a:rPr lang="sv-SE" b="1" dirty="0" smtClean="0"/>
              <a:t>Räcker att linjen vidrörs, dock ej hela foten inne på spelplanen</a:t>
            </a:r>
          </a:p>
          <a:p>
            <a:pPr marL="285750" indent="-285750">
              <a:buFontTx/>
              <a:buChar char="-"/>
            </a:pPr>
            <a:r>
              <a:rPr lang="sv-SE" b="1" dirty="0" smtClean="0">
                <a:solidFill>
                  <a:srgbClr val="C00000"/>
                </a:solidFill>
              </a:rPr>
              <a:t>Spelaren som utför insparken måste göra det inom </a:t>
            </a:r>
            <a:r>
              <a:rPr lang="sv-SE" sz="3200" b="1" dirty="0" smtClean="0">
                <a:solidFill>
                  <a:srgbClr val="C00000"/>
                </a:solidFill>
              </a:rPr>
              <a:t>4 sekunder </a:t>
            </a:r>
          </a:p>
          <a:p>
            <a:r>
              <a:rPr lang="sv-SE" b="1" dirty="0">
                <a:solidFill>
                  <a:srgbClr val="C00000"/>
                </a:solidFill>
              </a:rPr>
              <a:t> </a:t>
            </a:r>
            <a:r>
              <a:rPr lang="sv-SE" b="1" dirty="0" smtClean="0">
                <a:solidFill>
                  <a:srgbClr val="C00000"/>
                </a:solidFill>
              </a:rPr>
              <a:t>     efter att ha fått bollen under kontroll</a:t>
            </a:r>
          </a:p>
          <a:p>
            <a:pPr marL="285750" indent="-285750">
              <a:buFontTx/>
              <a:buChar char="-"/>
            </a:pPr>
            <a:endParaRPr lang="sv-SE" b="1" dirty="0" smtClean="0">
              <a:solidFill>
                <a:srgbClr val="C00000"/>
              </a:solidFill>
            </a:endParaRPr>
          </a:p>
          <a:p>
            <a:pPr marL="285750" indent="-285750">
              <a:buFontTx/>
              <a:buChar char="-"/>
            </a:pPr>
            <a:r>
              <a:rPr lang="sv-SE" b="1" dirty="0" smtClean="0">
                <a:solidFill>
                  <a:srgbClr val="C00000"/>
                </a:solidFill>
              </a:rPr>
              <a:t>Om bollen träffar taket med den är i spel </a:t>
            </a:r>
          </a:p>
          <a:p>
            <a:r>
              <a:rPr lang="sv-SE" b="1" dirty="0" smtClean="0">
                <a:solidFill>
                  <a:srgbClr val="C00000"/>
                </a:solidFill>
              </a:rPr>
              <a:t>     återupptas spelet med inspark till </a:t>
            </a:r>
          </a:p>
          <a:p>
            <a:r>
              <a:rPr lang="sv-SE" b="1" dirty="0">
                <a:solidFill>
                  <a:srgbClr val="C00000"/>
                </a:solidFill>
              </a:rPr>
              <a:t> </a:t>
            </a:r>
            <a:r>
              <a:rPr lang="sv-SE" b="1" dirty="0" smtClean="0">
                <a:solidFill>
                  <a:srgbClr val="C00000"/>
                </a:solidFill>
              </a:rPr>
              <a:t>    motståndarlaget till det lag som sist </a:t>
            </a:r>
          </a:p>
          <a:p>
            <a:r>
              <a:rPr lang="sv-SE" b="1" dirty="0">
                <a:solidFill>
                  <a:srgbClr val="C00000"/>
                </a:solidFill>
              </a:rPr>
              <a:t> </a:t>
            </a:r>
            <a:r>
              <a:rPr lang="sv-SE" b="1" dirty="0" smtClean="0">
                <a:solidFill>
                  <a:srgbClr val="C00000"/>
                </a:solidFill>
              </a:rPr>
              <a:t>    vidrörde bollen</a:t>
            </a:r>
            <a:endParaRPr lang="sv-SE" b="1" dirty="0">
              <a:solidFill>
                <a:prstClr val="black"/>
              </a:solidFill>
            </a:endParaRPr>
          </a:p>
          <a:p>
            <a:pPr marL="285750" indent="-285750">
              <a:buFontTx/>
              <a:buChar char="-"/>
            </a:pPr>
            <a:endParaRPr lang="sv-SE" b="1" dirty="0" smtClean="0">
              <a:solidFill>
                <a:prstClr val="black"/>
              </a:solidFill>
            </a:endParaRPr>
          </a:p>
          <a:p>
            <a:endParaRPr lang="sv-SE" b="1" dirty="0">
              <a:solidFill>
                <a:prstClr val="black"/>
              </a:solidFill>
            </a:endParaRPr>
          </a:p>
          <a:p>
            <a:endParaRPr lang="sv-SE" b="1" dirty="0" smtClean="0">
              <a:solidFill>
                <a:prstClr val="black"/>
              </a:solidFill>
            </a:endParaRPr>
          </a:p>
          <a:p>
            <a:pPr marL="285750" indent="-285750">
              <a:buFontTx/>
              <a:buChar char="-"/>
            </a:pPr>
            <a:endParaRPr lang="sv-SE" b="1" dirty="0" smtClean="0">
              <a:solidFill>
                <a:prstClr val="black"/>
              </a:solidFill>
            </a:endParaRPr>
          </a:p>
          <a:p>
            <a:pPr marL="285750" indent="-285750">
              <a:buFontTx/>
              <a:buChar char="-"/>
            </a:pPr>
            <a:endParaRPr lang="sv-SE" b="1" dirty="0">
              <a:solidFill>
                <a:prstClr val="black"/>
              </a:solidFill>
            </a:endParaRPr>
          </a:p>
          <a:p>
            <a:r>
              <a:rPr lang="sv-SE" sz="3200" b="1" dirty="0" smtClean="0">
                <a:solidFill>
                  <a:srgbClr val="C00000"/>
                </a:solidFill>
              </a:rPr>
              <a:t>   </a:t>
            </a:r>
            <a:endParaRPr lang="sv-SE" b="1" dirty="0">
              <a:solidFill>
                <a:prstClr val="black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2" t="17157" r="19060" b="20173"/>
          <a:stretch/>
        </p:blipFill>
        <p:spPr bwMode="auto">
          <a:xfrm>
            <a:off x="5812525" y="3933056"/>
            <a:ext cx="1749716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910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179512" y="188640"/>
            <a:ext cx="8780128" cy="648072"/>
          </a:xfrm>
          <a:prstGeom prst="rect">
            <a:avLst/>
          </a:prstGeom>
          <a:solidFill>
            <a:srgbClr val="FF0000"/>
          </a:solidFill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REGEL 16 – MÅLKAST</a:t>
            </a:r>
            <a:endParaRPr lang="sv-SE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185" y="5805264"/>
            <a:ext cx="2738438" cy="895350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956612" y="1340768"/>
            <a:ext cx="6937155" cy="49552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v-SE" b="1" dirty="0" smtClean="0">
                <a:solidFill>
                  <a:prstClr val="black"/>
                </a:solidFill>
              </a:rPr>
              <a:t>Målvaktens sätt att återuppta spelet</a:t>
            </a:r>
          </a:p>
          <a:p>
            <a:pPr marL="285750" indent="-285750">
              <a:buFontTx/>
              <a:buChar char="-"/>
            </a:pPr>
            <a:r>
              <a:rPr lang="sv-SE" b="1" dirty="0" smtClean="0">
                <a:solidFill>
                  <a:prstClr val="black"/>
                </a:solidFill>
              </a:rPr>
              <a:t>Bollen måste kastas ut!</a:t>
            </a:r>
          </a:p>
          <a:p>
            <a:pPr marL="285750" indent="-285750">
              <a:buFontTx/>
              <a:buChar char="-"/>
            </a:pPr>
            <a:r>
              <a:rPr lang="sv-SE" b="1" dirty="0" smtClean="0">
                <a:solidFill>
                  <a:prstClr val="black"/>
                </a:solidFill>
              </a:rPr>
              <a:t>Bollen är i spel när den passerat straffområdeslinjen</a:t>
            </a:r>
          </a:p>
          <a:p>
            <a:pPr marL="285750" indent="-285750">
              <a:buFontTx/>
              <a:buChar char="-"/>
            </a:pPr>
            <a:r>
              <a:rPr lang="sv-SE" b="1" u="sng" dirty="0" smtClean="0">
                <a:solidFill>
                  <a:prstClr val="black"/>
                </a:solidFill>
              </a:rPr>
              <a:t>Bollen får kastas över mittlinjen</a:t>
            </a:r>
          </a:p>
          <a:p>
            <a:pPr marL="285750" indent="-285750">
              <a:buFontTx/>
              <a:buChar char="-"/>
            </a:pPr>
            <a:r>
              <a:rPr lang="sv-SE" b="1" dirty="0" smtClean="0">
                <a:solidFill>
                  <a:prstClr val="black"/>
                </a:solidFill>
              </a:rPr>
              <a:t>Mål kan inte göras direkt på målkast</a:t>
            </a:r>
          </a:p>
          <a:p>
            <a:pPr marL="285750" indent="-285750">
              <a:buFontTx/>
              <a:buChar char="-"/>
            </a:pPr>
            <a:r>
              <a:rPr lang="sv-SE" b="1" dirty="0" smtClean="0">
                <a:solidFill>
                  <a:srgbClr val="C00000"/>
                </a:solidFill>
              </a:rPr>
              <a:t>Om ett målkast inte utförs inom </a:t>
            </a:r>
            <a:r>
              <a:rPr lang="sv-SE" sz="3200" b="1" dirty="0" smtClean="0">
                <a:solidFill>
                  <a:srgbClr val="C00000"/>
                </a:solidFill>
              </a:rPr>
              <a:t>4 sekunder </a:t>
            </a:r>
          </a:p>
          <a:p>
            <a:r>
              <a:rPr lang="sv-SE" b="1" dirty="0">
                <a:solidFill>
                  <a:srgbClr val="C00000"/>
                </a:solidFill>
              </a:rPr>
              <a:t> </a:t>
            </a:r>
            <a:r>
              <a:rPr lang="sv-SE" b="1" dirty="0" smtClean="0">
                <a:solidFill>
                  <a:srgbClr val="C00000"/>
                </a:solidFill>
              </a:rPr>
              <a:t>     efter att målvakten fått bollen tilldöms motståndarlaget en indirekt</a:t>
            </a:r>
          </a:p>
          <a:p>
            <a:r>
              <a:rPr lang="sv-SE" b="1" dirty="0">
                <a:solidFill>
                  <a:srgbClr val="C00000"/>
                </a:solidFill>
              </a:rPr>
              <a:t> </a:t>
            </a:r>
            <a:r>
              <a:rPr lang="sv-SE" b="1" dirty="0" smtClean="0">
                <a:solidFill>
                  <a:srgbClr val="C00000"/>
                </a:solidFill>
              </a:rPr>
              <a:t>     frispark på straffområdeslinjen där regelbrottet inträffade</a:t>
            </a:r>
          </a:p>
          <a:p>
            <a:r>
              <a:rPr lang="sv-SE" b="1" i="1" dirty="0" smtClean="0">
                <a:solidFill>
                  <a:srgbClr val="C00000"/>
                </a:solidFill>
              </a:rPr>
              <a:t>     </a:t>
            </a:r>
            <a:endParaRPr lang="sv-SE" b="1" dirty="0">
              <a:solidFill>
                <a:prstClr val="black"/>
              </a:solidFill>
            </a:endParaRPr>
          </a:p>
          <a:p>
            <a:pPr marL="285750" indent="-285750">
              <a:buFontTx/>
              <a:buChar char="-"/>
            </a:pPr>
            <a:endParaRPr lang="sv-SE" b="1" dirty="0" smtClean="0">
              <a:solidFill>
                <a:prstClr val="black"/>
              </a:solidFill>
            </a:endParaRPr>
          </a:p>
          <a:p>
            <a:endParaRPr lang="sv-SE" b="1" dirty="0">
              <a:solidFill>
                <a:prstClr val="black"/>
              </a:solidFill>
            </a:endParaRPr>
          </a:p>
          <a:p>
            <a:endParaRPr lang="sv-SE" b="1" dirty="0" smtClean="0">
              <a:solidFill>
                <a:prstClr val="black"/>
              </a:solidFill>
            </a:endParaRPr>
          </a:p>
          <a:p>
            <a:pPr marL="285750" indent="-285750">
              <a:buFontTx/>
              <a:buChar char="-"/>
            </a:pPr>
            <a:endParaRPr lang="sv-SE" b="1" dirty="0" smtClean="0">
              <a:solidFill>
                <a:prstClr val="black"/>
              </a:solidFill>
            </a:endParaRPr>
          </a:p>
          <a:p>
            <a:pPr marL="285750" indent="-285750">
              <a:buFontTx/>
              <a:buChar char="-"/>
            </a:pPr>
            <a:endParaRPr lang="sv-SE" b="1" dirty="0">
              <a:solidFill>
                <a:prstClr val="black"/>
              </a:solidFill>
            </a:endParaRPr>
          </a:p>
          <a:p>
            <a:r>
              <a:rPr lang="sv-SE" sz="3200" b="1" dirty="0" smtClean="0">
                <a:solidFill>
                  <a:srgbClr val="C00000"/>
                </a:solidFill>
              </a:rPr>
              <a:t>   </a:t>
            </a:r>
            <a:endParaRPr lang="sv-SE" b="1" dirty="0">
              <a:solidFill>
                <a:prstClr val="black"/>
              </a:solidFill>
            </a:endParaRPr>
          </a:p>
          <a:p>
            <a:r>
              <a:rPr lang="sv-SE" b="1" dirty="0" smtClean="0">
                <a:solidFill>
                  <a:srgbClr val="C00000"/>
                </a:solidFill>
              </a:rPr>
              <a:t>     </a:t>
            </a:r>
            <a:endParaRPr lang="sv-SE" sz="3600" b="1" dirty="0" smtClean="0">
              <a:solidFill>
                <a:srgbClr val="C00000"/>
              </a:solidFill>
            </a:endParaRP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120942"/>
            <a:ext cx="1152129" cy="122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21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179512" y="188640"/>
            <a:ext cx="8780128" cy="648072"/>
          </a:xfrm>
          <a:prstGeom prst="rect">
            <a:avLst/>
          </a:prstGeom>
          <a:solidFill>
            <a:srgbClr val="FF0000"/>
          </a:solidFill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REGEL 17 – HÖRNSPARK</a:t>
            </a:r>
            <a:endParaRPr lang="sv-SE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185" y="5805264"/>
            <a:ext cx="2738438" cy="895350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956612" y="1340768"/>
            <a:ext cx="7151317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v-SE" b="1" dirty="0" smtClean="0">
                <a:solidFill>
                  <a:prstClr val="black"/>
                </a:solidFill>
              </a:rPr>
              <a:t>Mål får göras direkt på hörnspark, men bara i motståndarnas mål</a:t>
            </a:r>
          </a:p>
          <a:p>
            <a:pPr marL="285750" indent="-285750">
              <a:buFontTx/>
              <a:buChar char="-"/>
            </a:pPr>
            <a:r>
              <a:rPr lang="sv-SE" b="1" dirty="0" smtClean="0">
                <a:solidFill>
                  <a:prstClr val="black"/>
                </a:solidFill>
              </a:rPr>
              <a:t>Bollen får ej spelas en andra gång av samma spelare</a:t>
            </a:r>
          </a:p>
          <a:p>
            <a:pPr marL="285750" indent="-285750">
              <a:buFontTx/>
              <a:buChar char="-"/>
            </a:pPr>
            <a:r>
              <a:rPr lang="sv-SE" b="1" dirty="0">
                <a:solidFill>
                  <a:prstClr val="black"/>
                </a:solidFill>
              </a:rPr>
              <a:t>Spelare i försvarande laget måste vara minst fem (5) meter från bollen</a:t>
            </a:r>
          </a:p>
          <a:p>
            <a:pPr marL="285750" indent="-285750">
              <a:buFontTx/>
              <a:buChar char="-"/>
            </a:pPr>
            <a:r>
              <a:rPr lang="sv-SE" b="1" dirty="0" smtClean="0">
                <a:solidFill>
                  <a:srgbClr val="C00000"/>
                </a:solidFill>
              </a:rPr>
              <a:t>Om en hörnspark inte utförs inom </a:t>
            </a:r>
            <a:r>
              <a:rPr lang="sv-SE" sz="3200" b="1" dirty="0" smtClean="0">
                <a:solidFill>
                  <a:srgbClr val="C00000"/>
                </a:solidFill>
              </a:rPr>
              <a:t>4 sekunder </a:t>
            </a:r>
          </a:p>
          <a:p>
            <a:r>
              <a:rPr lang="sv-SE" b="1" dirty="0">
                <a:solidFill>
                  <a:srgbClr val="C00000"/>
                </a:solidFill>
              </a:rPr>
              <a:t> </a:t>
            </a:r>
            <a:r>
              <a:rPr lang="sv-SE" b="1" dirty="0" smtClean="0">
                <a:solidFill>
                  <a:srgbClr val="C00000"/>
                </a:solidFill>
              </a:rPr>
              <a:t>     efter att spelaren som ska utföra den fått bollen tilldöms </a:t>
            </a:r>
          </a:p>
          <a:p>
            <a:r>
              <a:rPr lang="sv-SE" b="1" dirty="0">
                <a:solidFill>
                  <a:srgbClr val="C00000"/>
                </a:solidFill>
              </a:rPr>
              <a:t> </a:t>
            </a:r>
            <a:r>
              <a:rPr lang="sv-SE" b="1" dirty="0" smtClean="0">
                <a:solidFill>
                  <a:srgbClr val="C00000"/>
                </a:solidFill>
              </a:rPr>
              <a:t>     motståndarlaget en indirekt frispark i hörncirkeln</a:t>
            </a:r>
          </a:p>
          <a:p>
            <a:r>
              <a:rPr lang="sv-SE" b="1" i="1" dirty="0" smtClean="0">
                <a:solidFill>
                  <a:srgbClr val="C00000"/>
                </a:solidFill>
              </a:rPr>
              <a:t>     </a:t>
            </a:r>
            <a:endParaRPr lang="sv-SE" b="1" dirty="0">
              <a:solidFill>
                <a:prstClr val="black"/>
              </a:solidFill>
            </a:endParaRPr>
          </a:p>
          <a:p>
            <a:pPr marL="285750" indent="-285750">
              <a:buFontTx/>
              <a:buChar char="-"/>
            </a:pPr>
            <a:endParaRPr lang="sv-SE" b="1" dirty="0" smtClean="0">
              <a:solidFill>
                <a:prstClr val="black"/>
              </a:solidFill>
            </a:endParaRPr>
          </a:p>
          <a:p>
            <a:endParaRPr lang="sv-SE" b="1" dirty="0">
              <a:solidFill>
                <a:prstClr val="black"/>
              </a:solidFill>
            </a:endParaRPr>
          </a:p>
          <a:p>
            <a:endParaRPr lang="sv-SE" b="1" dirty="0" smtClean="0">
              <a:solidFill>
                <a:prstClr val="black"/>
              </a:solidFill>
            </a:endParaRPr>
          </a:p>
          <a:p>
            <a:pPr marL="285750" indent="-285750">
              <a:buFontTx/>
              <a:buChar char="-"/>
            </a:pPr>
            <a:endParaRPr lang="sv-SE" b="1" dirty="0" smtClean="0">
              <a:solidFill>
                <a:prstClr val="black"/>
              </a:solidFill>
            </a:endParaRPr>
          </a:p>
          <a:p>
            <a:pPr marL="285750" indent="-285750">
              <a:buFontTx/>
              <a:buChar char="-"/>
            </a:pPr>
            <a:endParaRPr lang="sv-SE" b="1" dirty="0">
              <a:solidFill>
                <a:prstClr val="black"/>
              </a:solidFill>
            </a:endParaRPr>
          </a:p>
          <a:p>
            <a:r>
              <a:rPr lang="sv-SE" sz="3200" b="1" dirty="0" smtClean="0">
                <a:solidFill>
                  <a:srgbClr val="C00000"/>
                </a:solidFill>
              </a:rPr>
              <a:t>   </a:t>
            </a:r>
            <a:endParaRPr lang="sv-SE" b="1" dirty="0">
              <a:solidFill>
                <a:prstClr val="black"/>
              </a:solidFill>
            </a:endParaRPr>
          </a:p>
          <a:p>
            <a:r>
              <a:rPr lang="sv-SE" b="1" dirty="0" smtClean="0">
                <a:solidFill>
                  <a:srgbClr val="C00000"/>
                </a:solidFill>
              </a:rPr>
              <a:t>     </a:t>
            </a:r>
            <a:endParaRPr lang="sv-SE" sz="3600" b="1" dirty="0" smtClean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75" t="25124" r="12107" b="22896"/>
          <a:stretch/>
        </p:blipFill>
        <p:spPr bwMode="auto">
          <a:xfrm>
            <a:off x="1327343" y="3541370"/>
            <a:ext cx="3204927" cy="202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562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179512" y="188640"/>
            <a:ext cx="8780128" cy="648072"/>
          </a:xfrm>
          <a:prstGeom prst="rect">
            <a:avLst/>
          </a:prstGeom>
          <a:solidFill>
            <a:srgbClr val="FF0000"/>
          </a:solidFill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REGEL 2 - BOLLEN</a:t>
            </a:r>
            <a:endParaRPr lang="sv-SE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185" y="5805264"/>
            <a:ext cx="2738438" cy="895350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956612" y="1340768"/>
            <a:ext cx="6381234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>
                <a:solidFill>
                  <a:prstClr val="black"/>
                </a:solidFill>
              </a:rPr>
              <a:t> </a:t>
            </a:r>
            <a:r>
              <a:rPr lang="sv-SE" b="1" dirty="0" smtClean="0">
                <a:solidFill>
                  <a:prstClr val="black"/>
                </a:solidFill>
              </a:rPr>
              <a:t>    ”Speciell futsalboll”</a:t>
            </a:r>
          </a:p>
          <a:p>
            <a:endParaRPr lang="sv-SE" b="1" dirty="0" smtClean="0">
              <a:solidFill>
                <a:prstClr val="black"/>
              </a:solidFill>
            </a:endParaRPr>
          </a:p>
          <a:p>
            <a:pPr marL="285750" indent="-285750">
              <a:buFontTx/>
              <a:buChar char="-"/>
            </a:pPr>
            <a:r>
              <a:rPr lang="sv-SE" b="1" dirty="0" smtClean="0">
                <a:solidFill>
                  <a:prstClr val="black"/>
                </a:solidFill>
              </a:rPr>
              <a:t>Bollen ska vara sfärisk</a:t>
            </a:r>
          </a:p>
          <a:p>
            <a:pPr marL="285750" indent="-285750">
              <a:buFontTx/>
              <a:buChar char="-"/>
            </a:pPr>
            <a:r>
              <a:rPr lang="sv-SE" b="1" dirty="0" smtClean="0">
                <a:solidFill>
                  <a:prstClr val="black"/>
                </a:solidFill>
              </a:rPr>
              <a:t>Vara tillverkad av läder eller annat lämpligt material</a:t>
            </a:r>
          </a:p>
          <a:p>
            <a:pPr marL="285750" indent="-285750">
              <a:buFontTx/>
              <a:buChar char="-"/>
            </a:pPr>
            <a:r>
              <a:rPr lang="sv-SE" b="1" dirty="0" smtClean="0">
                <a:solidFill>
                  <a:prstClr val="black"/>
                </a:solidFill>
              </a:rPr>
              <a:t>Ha en omkrets av inte mindre än 62 cm och inte mer än 64 cm</a:t>
            </a:r>
          </a:p>
          <a:p>
            <a:pPr marL="285750" indent="-285750">
              <a:buFontTx/>
              <a:buChar char="-"/>
            </a:pPr>
            <a:r>
              <a:rPr lang="sv-SE" b="1" dirty="0" smtClean="0">
                <a:solidFill>
                  <a:prstClr val="black"/>
                </a:solidFill>
              </a:rPr>
              <a:t>Väga inte mindre än 400 gram och inte mer än 440 gram</a:t>
            </a:r>
          </a:p>
          <a:p>
            <a:pPr marL="285750" indent="-285750">
              <a:buFontTx/>
              <a:buChar char="-"/>
            </a:pPr>
            <a:r>
              <a:rPr lang="sv-SE" b="1" dirty="0" smtClean="0">
                <a:solidFill>
                  <a:prstClr val="black"/>
                </a:solidFill>
              </a:rPr>
              <a:t>Ha ett tryck motsvarande 0,4-0,6 atmosfärer (400-600 g/cm2)</a:t>
            </a:r>
          </a:p>
          <a:p>
            <a:pPr marL="285750" indent="-285750">
              <a:buFontTx/>
              <a:buChar char="-"/>
            </a:pPr>
            <a:r>
              <a:rPr lang="sv-SE" b="1" dirty="0" smtClean="0">
                <a:solidFill>
                  <a:prstClr val="black"/>
                </a:solidFill>
              </a:rPr>
              <a:t>Lågstudsande</a:t>
            </a:r>
          </a:p>
          <a:p>
            <a:pPr marL="285750" indent="-285750">
              <a:buFontTx/>
              <a:buChar char="-"/>
            </a:pPr>
            <a:endParaRPr lang="sv-SE" b="1" dirty="0">
              <a:solidFill>
                <a:prstClr val="black"/>
              </a:solidFill>
            </a:endParaRPr>
          </a:p>
          <a:p>
            <a:pPr marL="285750" indent="-285750">
              <a:buFontTx/>
              <a:buChar char="-"/>
            </a:pPr>
            <a:endParaRPr lang="sv-SE" b="1" dirty="0" smtClean="0">
              <a:solidFill>
                <a:prstClr val="black"/>
              </a:solidFill>
            </a:endParaRPr>
          </a:p>
          <a:p>
            <a:pPr marL="285750" indent="-285750">
              <a:buFontTx/>
              <a:buChar char="-"/>
            </a:pPr>
            <a:endParaRPr lang="sv-SE" b="1" dirty="0">
              <a:solidFill>
                <a:prstClr val="black"/>
              </a:solidFill>
            </a:endParaRPr>
          </a:p>
          <a:p>
            <a:pPr marL="285750" indent="-285750">
              <a:buFontTx/>
              <a:buChar char="-"/>
            </a:pPr>
            <a:endParaRPr lang="sv-SE" b="1" dirty="0" smtClean="0">
              <a:solidFill>
                <a:prstClr val="black"/>
              </a:solidFill>
            </a:endParaRPr>
          </a:p>
          <a:p>
            <a:r>
              <a:rPr lang="sv-SE" b="1" dirty="0" smtClean="0">
                <a:solidFill>
                  <a:prstClr val="black"/>
                </a:solidFill>
              </a:rPr>
              <a:t>                                                    </a:t>
            </a:r>
            <a:r>
              <a:rPr lang="sv-SE" b="1" dirty="0" smtClean="0">
                <a:solidFill>
                  <a:schemeClr val="accent6">
                    <a:lumMod val="75000"/>
                  </a:schemeClr>
                </a:solidFill>
              </a:rPr>
              <a:t>köpa nya bollar ?</a:t>
            </a:r>
            <a:endParaRPr lang="sv-SE" b="1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FontTx/>
              <a:buChar char="-"/>
            </a:pPr>
            <a:endParaRPr lang="sv-SE" b="1" dirty="0" smtClean="0">
              <a:solidFill>
                <a:prstClr val="black"/>
              </a:solidFill>
            </a:endParaRPr>
          </a:p>
          <a:p>
            <a:r>
              <a:rPr lang="sv-SE" b="1" dirty="0" smtClean="0">
                <a:solidFill>
                  <a:prstClr val="black"/>
                </a:solidFill>
              </a:rPr>
              <a:t>     </a:t>
            </a:r>
          </a:p>
          <a:p>
            <a:pPr marL="285750" indent="-285750">
              <a:buFontTx/>
              <a:buChar char="-"/>
            </a:pPr>
            <a:endParaRPr lang="sv-SE" dirty="0">
              <a:solidFill>
                <a:prstClr val="black"/>
              </a:solidFill>
            </a:endParaRP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933056"/>
            <a:ext cx="1104900" cy="1104900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933056"/>
            <a:ext cx="867439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45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179512" y="188640"/>
            <a:ext cx="8780128" cy="648072"/>
          </a:xfrm>
          <a:prstGeom prst="rect">
            <a:avLst/>
          </a:prstGeom>
          <a:solidFill>
            <a:srgbClr val="FF0000"/>
          </a:solidFill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REGEL 2 - BOLLEN</a:t>
            </a:r>
            <a:endParaRPr lang="sv-SE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185" y="5805264"/>
            <a:ext cx="2738438" cy="895350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956612" y="1340768"/>
            <a:ext cx="714378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800" b="1" dirty="0" smtClean="0">
                <a:solidFill>
                  <a:srgbClr val="0070C0"/>
                </a:solidFill>
              </a:rPr>
              <a:t>FUTSAL</a:t>
            </a:r>
            <a:r>
              <a:rPr lang="sv-SE" sz="4800" b="1" dirty="0" smtClean="0">
                <a:solidFill>
                  <a:srgbClr val="C00000"/>
                </a:solidFill>
              </a:rPr>
              <a:t>PAKET</a:t>
            </a:r>
            <a:endParaRPr lang="sv-SE" sz="4800" dirty="0">
              <a:solidFill>
                <a:srgbClr val="C00000"/>
              </a:solidFill>
            </a:endParaRPr>
          </a:p>
          <a:p>
            <a:r>
              <a:rPr lang="sv-SE" b="1" dirty="0" smtClean="0"/>
              <a:t>Skånes </a:t>
            </a:r>
            <a:r>
              <a:rPr lang="sv-SE" b="1" dirty="0"/>
              <a:t>Fotbollförbund och INTERSPORT </a:t>
            </a:r>
            <a:r>
              <a:rPr lang="sv-SE" b="1" dirty="0" smtClean="0"/>
              <a:t>ESLÖV erbjuder </a:t>
            </a:r>
            <a:r>
              <a:rPr lang="sv-SE" b="1" dirty="0"/>
              <a:t>alla </a:t>
            </a:r>
            <a:r>
              <a:rPr lang="sv-SE" b="1" dirty="0" smtClean="0"/>
              <a:t>fotbollsklubbar i Skåne </a:t>
            </a:r>
            <a:r>
              <a:rPr lang="sv-SE" b="1" dirty="0"/>
              <a:t>ett </a:t>
            </a:r>
            <a:r>
              <a:rPr lang="sv-SE" b="1" dirty="0" smtClean="0"/>
              <a:t>”</a:t>
            </a:r>
            <a:r>
              <a:rPr lang="sv-SE" b="1" dirty="0" err="1" smtClean="0"/>
              <a:t>Futsalpaket</a:t>
            </a:r>
            <a:r>
              <a:rPr lang="sv-SE" b="1" dirty="0" smtClean="0"/>
              <a:t>” </a:t>
            </a:r>
            <a:r>
              <a:rPr lang="sv-SE" b="1" dirty="0"/>
              <a:t>bestående av </a:t>
            </a:r>
            <a:endParaRPr lang="sv-SE" b="1" dirty="0" smtClean="0"/>
          </a:p>
          <a:p>
            <a:r>
              <a:rPr lang="sv-SE" b="1" dirty="0" smtClean="0"/>
              <a:t>tre </a:t>
            </a:r>
            <a:r>
              <a:rPr lang="sv-SE" b="1" dirty="0" err="1"/>
              <a:t>futsalbollar</a:t>
            </a:r>
            <a:r>
              <a:rPr lang="sv-SE" b="1" dirty="0"/>
              <a:t>, </a:t>
            </a:r>
            <a:r>
              <a:rPr lang="sv-SE" b="1" dirty="0" smtClean="0"/>
              <a:t>en resultattavla </a:t>
            </a:r>
            <a:r>
              <a:rPr lang="sv-SE" b="1" dirty="0"/>
              <a:t>och en visselpipa.</a:t>
            </a:r>
          </a:p>
          <a:p>
            <a:r>
              <a:rPr lang="sv-SE" b="1" dirty="0"/>
              <a:t>Vid beställning av paket betalar föreningen 900:- inklusive</a:t>
            </a:r>
          </a:p>
          <a:p>
            <a:r>
              <a:rPr lang="sv-SE" b="1" dirty="0"/>
              <a:t>frakt till angiven adress. Ordinarie pris för produkterna är 1,350:-</a:t>
            </a:r>
          </a:p>
          <a:p>
            <a:r>
              <a:rPr lang="sv-SE" b="1" dirty="0"/>
              <a:t>Paketet beställs via mail. Maila </a:t>
            </a:r>
            <a:r>
              <a:rPr lang="sv-SE" b="1" dirty="0" smtClean="0">
                <a:hlinkClick r:id="rId3"/>
              </a:rPr>
              <a:t>jan.lundgren@skaneboll.se</a:t>
            </a:r>
            <a:r>
              <a:rPr lang="sv-SE" b="1" dirty="0" smtClean="0"/>
              <a:t> </a:t>
            </a:r>
            <a:endParaRPr lang="sv-SE" b="1" dirty="0"/>
          </a:p>
          <a:p>
            <a:r>
              <a:rPr lang="sv-SE" b="1" dirty="0"/>
              <a:t>I mailet anger du föreningens namn, önskat antal paket samt</a:t>
            </a:r>
          </a:p>
          <a:p>
            <a:r>
              <a:rPr lang="sv-SE" b="1" dirty="0"/>
              <a:t>leverans- och faktureringsadress.</a:t>
            </a:r>
          </a:p>
          <a:p>
            <a:endParaRPr lang="sv-SE" b="1" dirty="0" smtClean="0"/>
          </a:p>
          <a:p>
            <a:r>
              <a:rPr lang="sv-SE" b="1" dirty="0" smtClean="0"/>
              <a:t>Eventuella </a:t>
            </a:r>
            <a:r>
              <a:rPr lang="sv-SE" b="1" dirty="0"/>
              <a:t>frågor besvaras av Jan Lundgren, </a:t>
            </a:r>
            <a:endParaRPr lang="sv-SE" b="1" dirty="0" smtClean="0"/>
          </a:p>
          <a:p>
            <a:r>
              <a:rPr lang="sv-SE" b="1" dirty="0" smtClean="0"/>
              <a:t>Skånes </a:t>
            </a:r>
            <a:r>
              <a:rPr lang="sv-SE" b="1" dirty="0"/>
              <a:t>Fotbollförbund</a:t>
            </a:r>
          </a:p>
          <a:p>
            <a:endParaRPr lang="sv-SE" b="1" dirty="0">
              <a:solidFill>
                <a:prstClr val="black"/>
              </a:solidFill>
            </a:endParaRPr>
          </a:p>
          <a:p>
            <a:pPr marL="285750" indent="-285750">
              <a:buFontTx/>
              <a:buChar char="-"/>
            </a:pPr>
            <a:endParaRPr lang="sv-SE" b="1" dirty="0" smtClean="0">
              <a:solidFill>
                <a:prstClr val="black"/>
              </a:solidFill>
            </a:endParaRPr>
          </a:p>
          <a:p>
            <a:pPr marL="285750" indent="-285750">
              <a:buFontTx/>
              <a:buChar char="-"/>
            </a:pPr>
            <a:endParaRPr lang="sv-SE" b="1" dirty="0">
              <a:solidFill>
                <a:prstClr val="black"/>
              </a:solidFill>
            </a:endParaRPr>
          </a:p>
          <a:p>
            <a:pPr marL="285750" indent="-285750">
              <a:buFontTx/>
              <a:buChar char="-"/>
            </a:pPr>
            <a:endParaRPr lang="sv-SE" b="1" dirty="0">
              <a:solidFill>
                <a:prstClr val="black"/>
              </a:solidFill>
            </a:endParaRPr>
          </a:p>
          <a:p>
            <a:pPr marL="285750" indent="-285750">
              <a:buFontTx/>
              <a:buChar char="-"/>
            </a:pPr>
            <a:endParaRPr lang="sv-SE" b="1" dirty="0" smtClean="0">
              <a:solidFill>
                <a:prstClr val="black"/>
              </a:solidFill>
            </a:endParaRPr>
          </a:p>
          <a:p>
            <a:r>
              <a:rPr lang="sv-SE" b="1" dirty="0" smtClean="0">
                <a:solidFill>
                  <a:prstClr val="black"/>
                </a:solidFill>
              </a:rPr>
              <a:t>     </a:t>
            </a:r>
          </a:p>
          <a:p>
            <a:pPr marL="285750" indent="-285750">
              <a:buFontTx/>
              <a:buChar char="-"/>
            </a:pPr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08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179512" y="188640"/>
            <a:ext cx="8780128" cy="648072"/>
          </a:xfrm>
          <a:prstGeom prst="rect">
            <a:avLst/>
          </a:prstGeom>
          <a:solidFill>
            <a:srgbClr val="FF0000"/>
          </a:solidFill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REGEL 3 – ANTAL SPELARE</a:t>
            </a:r>
            <a:endParaRPr lang="sv-SE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185" y="5805264"/>
            <a:ext cx="2738438" cy="895350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956612" y="1340768"/>
            <a:ext cx="7400359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v-SE" b="1" dirty="0" smtClean="0">
                <a:solidFill>
                  <a:prstClr val="black"/>
                </a:solidFill>
              </a:rPr>
              <a:t>5st varav 1st är målvakt</a:t>
            </a:r>
          </a:p>
          <a:p>
            <a:pPr marL="285750" indent="-285750">
              <a:buFontTx/>
              <a:buChar char="-"/>
            </a:pPr>
            <a:r>
              <a:rPr lang="sv-SE" b="1" dirty="0" smtClean="0">
                <a:solidFill>
                  <a:prstClr val="black"/>
                </a:solidFill>
              </a:rPr>
              <a:t>Max 9st avbytare i Sverige </a:t>
            </a:r>
          </a:p>
          <a:p>
            <a:pPr marL="285750" indent="-285750">
              <a:buFontTx/>
              <a:buChar char="-"/>
            </a:pPr>
            <a:r>
              <a:rPr lang="sv-SE" b="1" dirty="0" smtClean="0">
                <a:solidFill>
                  <a:prstClr val="black"/>
                </a:solidFill>
              </a:rPr>
              <a:t>Flygande byten (även målvakt)</a:t>
            </a:r>
          </a:p>
          <a:p>
            <a:pPr marL="285750" indent="-285750">
              <a:buFontTx/>
              <a:buChar char="-"/>
            </a:pPr>
            <a:r>
              <a:rPr lang="sv-SE" b="1" dirty="0" smtClean="0">
                <a:solidFill>
                  <a:prstClr val="black"/>
                </a:solidFill>
              </a:rPr>
              <a:t>Minst 3st spelare för att domare ska starta en match</a:t>
            </a:r>
          </a:p>
          <a:p>
            <a:pPr marL="285750" indent="-285750">
              <a:buFontTx/>
              <a:buChar char="-"/>
            </a:pPr>
            <a:r>
              <a:rPr lang="sv-SE" b="1" dirty="0" smtClean="0">
                <a:solidFill>
                  <a:prstClr val="black"/>
                </a:solidFill>
              </a:rPr>
              <a:t>Vid &lt; 3st spelare kvar ska en match avbrytas</a:t>
            </a:r>
          </a:p>
          <a:p>
            <a:endParaRPr lang="sv-SE" b="1" dirty="0" smtClean="0">
              <a:solidFill>
                <a:prstClr val="black"/>
              </a:solidFill>
            </a:endParaRPr>
          </a:p>
          <a:p>
            <a:r>
              <a:rPr lang="sv-SE" b="1" dirty="0" smtClean="0">
                <a:solidFill>
                  <a:prstClr val="black"/>
                </a:solidFill>
              </a:rPr>
              <a:t>REGELBROTT:</a:t>
            </a:r>
          </a:p>
          <a:p>
            <a:r>
              <a:rPr lang="sv-SE" b="1" dirty="0" smtClean="0">
                <a:solidFill>
                  <a:prstClr val="black"/>
                </a:solidFill>
              </a:rPr>
              <a:t>Avbytare inträder på spelplanen för tidigt…</a:t>
            </a:r>
          </a:p>
          <a:p>
            <a:r>
              <a:rPr lang="sv-SE" b="1" dirty="0" smtClean="0"/>
              <a:t>Spelet stoppas (ev. fördel) – varning – indirekt frispark där bollen befann sig</a:t>
            </a:r>
          </a:p>
          <a:p>
            <a:endParaRPr lang="sv-SE" sz="800" b="1" dirty="0"/>
          </a:p>
          <a:p>
            <a:r>
              <a:rPr lang="sv-SE" b="1" dirty="0" smtClean="0"/>
              <a:t>Byte från felaktig plats, dvs annan än bytesområdet…</a:t>
            </a:r>
          </a:p>
          <a:p>
            <a:r>
              <a:rPr lang="sv-SE" b="1" dirty="0"/>
              <a:t>Spelet stoppas (ev. fördel) – varning – indirekt frispark där bollen befann sig</a:t>
            </a:r>
          </a:p>
          <a:p>
            <a:endParaRPr lang="sv-SE" b="1" dirty="0" smtClean="0">
              <a:solidFill>
                <a:srgbClr val="C00000"/>
              </a:solidFill>
            </a:endParaRPr>
          </a:p>
          <a:p>
            <a:endParaRPr lang="sv-SE" b="1" dirty="0" smtClean="0">
              <a:solidFill>
                <a:prstClr val="black"/>
              </a:solidFill>
            </a:endParaRPr>
          </a:p>
          <a:p>
            <a:pPr marL="285750" indent="-285750">
              <a:buFontTx/>
              <a:buChar char="-"/>
            </a:pPr>
            <a:endParaRPr lang="sv-SE" dirty="0">
              <a:solidFill>
                <a:prstClr val="black"/>
              </a:solidFill>
            </a:endParaRP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042" y="4724317"/>
            <a:ext cx="864096" cy="1528622"/>
          </a:xfrm>
          <a:prstGeom prst="rect">
            <a:avLst/>
          </a:prstGeom>
        </p:spPr>
      </p:pic>
      <p:sp>
        <p:nvSpPr>
          <p:cNvPr id="7" name="textruta 6"/>
          <p:cNvSpPr txBox="1"/>
          <p:nvPr/>
        </p:nvSpPr>
        <p:spPr>
          <a:xfrm>
            <a:off x="163570" y="923106"/>
            <a:ext cx="13404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 smtClean="0">
                <a:solidFill>
                  <a:srgbClr val="FF0000"/>
                </a:solidFill>
              </a:rPr>
              <a:t>Reviderad 2014-10-07</a:t>
            </a:r>
          </a:p>
        </p:txBody>
      </p:sp>
    </p:spTree>
    <p:extLst>
      <p:ext uri="{BB962C8B-B14F-4D97-AF65-F5344CB8AC3E}">
        <p14:creationId xmlns:p14="http://schemas.microsoft.com/office/powerpoint/2010/main" val="304072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179512" y="188640"/>
            <a:ext cx="8780128" cy="648072"/>
          </a:xfrm>
          <a:prstGeom prst="rect">
            <a:avLst/>
          </a:prstGeom>
          <a:solidFill>
            <a:srgbClr val="FF0000"/>
          </a:solidFill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REGEL 4 – SPELARNAS UTRUSTNING</a:t>
            </a:r>
            <a:endParaRPr lang="sv-SE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185" y="5805264"/>
            <a:ext cx="2738438" cy="895350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956612" y="1340768"/>
            <a:ext cx="728654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v-SE" b="1" dirty="0" smtClean="0">
                <a:solidFill>
                  <a:prstClr val="black"/>
                </a:solidFill>
              </a:rPr>
              <a:t>Precis lika fotbollen</a:t>
            </a:r>
          </a:p>
          <a:p>
            <a:pPr marL="285750" indent="-285750">
              <a:buFontTx/>
              <a:buChar char="-"/>
            </a:pPr>
            <a:r>
              <a:rPr lang="sv-SE" b="1" dirty="0" smtClean="0">
                <a:solidFill>
                  <a:prstClr val="black"/>
                </a:solidFill>
              </a:rPr>
              <a:t>En spelare får inte använda utrustning eller annat som kan vara farligt</a:t>
            </a:r>
          </a:p>
          <a:p>
            <a:r>
              <a:rPr lang="sv-SE" b="1" dirty="0">
                <a:solidFill>
                  <a:prstClr val="black"/>
                </a:solidFill>
              </a:rPr>
              <a:t> </a:t>
            </a:r>
            <a:r>
              <a:rPr lang="sv-SE" b="1" dirty="0" smtClean="0">
                <a:solidFill>
                  <a:prstClr val="black"/>
                </a:solidFill>
              </a:rPr>
              <a:t>    för spelaren själv eller annan spelare, inklusive någon form av smycken!</a:t>
            </a:r>
          </a:p>
          <a:p>
            <a:pPr marL="285750" indent="-285750">
              <a:buFontTx/>
              <a:buChar char="-"/>
            </a:pPr>
            <a:r>
              <a:rPr lang="sv-SE" b="1" dirty="0" smtClean="0">
                <a:solidFill>
                  <a:prstClr val="black"/>
                </a:solidFill>
              </a:rPr>
              <a:t>Slät ring är tillåten i Sverige</a:t>
            </a:r>
          </a:p>
          <a:p>
            <a:pPr marL="285750" indent="-285750">
              <a:buFontTx/>
              <a:buChar char="-"/>
            </a:pPr>
            <a:r>
              <a:rPr lang="sv-SE" b="1" dirty="0" smtClean="0">
                <a:solidFill>
                  <a:prstClr val="black"/>
                </a:solidFill>
              </a:rPr>
              <a:t>Tröjor måste ha ärmar</a:t>
            </a:r>
          </a:p>
          <a:p>
            <a:pPr marL="285750" indent="-285750">
              <a:buFontTx/>
              <a:buChar char="-"/>
            </a:pPr>
            <a:r>
              <a:rPr lang="sv-SE" b="1" dirty="0" smtClean="0">
                <a:solidFill>
                  <a:srgbClr val="C00000"/>
                </a:solidFill>
              </a:rPr>
              <a:t>Målvakten får bära långbyxor</a:t>
            </a:r>
          </a:p>
          <a:p>
            <a:endParaRPr lang="sv-SE" b="1" dirty="0" smtClean="0">
              <a:solidFill>
                <a:prstClr val="black"/>
              </a:solidFill>
            </a:endParaRPr>
          </a:p>
          <a:p>
            <a:pPr marL="285750" indent="-285750">
              <a:buFontTx/>
              <a:buChar char="-"/>
            </a:pPr>
            <a:endParaRPr lang="sv-SE" dirty="0">
              <a:solidFill>
                <a:prstClr val="black"/>
              </a:solidFill>
            </a:endParaRPr>
          </a:p>
        </p:txBody>
      </p:sp>
      <p:pic>
        <p:nvPicPr>
          <p:cNvPr id="1026" name="Picture 2" descr="https://encrypted-tbn2.gstatic.com/images?q=tbn:ANd9GcT15inAd7Gect7pLnejFWMLCDybEjc-UOM-BDVOGcVXIceu99Q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358" y="3375188"/>
            <a:ext cx="264795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99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179512" y="188640"/>
            <a:ext cx="8780128" cy="648072"/>
          </a:xfrm>
          <a:prstGeom prst="rect">
            <a:avLst/>
          </a:prstGeom>
          <a:solidFill>
            <a:srgbClr val="FF0000"/>
          </a:solidFill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REGEL 5 – MATCHFUNKTIONÄRER</a:t>
            </a:r>
            <a:endParaRPr lang="sv-SE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185" y="5805264"/>
            <a:ext cx="2738438" cy="895350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956612" y="1340768"/>
            <a:ext cx="719594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v-SE" b="1" dirty="0">
                <a:solidFill>
                  <a:prstClr val="black"/>
                </a:solidFill>
              </a:rPr>
              <a:t>M</a:t>
            </a:r>
            <a:r>
              <a:rPr lang="sv-SE" b="1" dirty="0" smtClean="0">
                <a:solidFill>
                  <a:prstClr val="black"/>
                </a:solidFill>
              </a:rPr>
              <a:t>atch leds av två domare (kan även vara </a:t>
            </a:r>
            <a:r>
              <a:rPr lang="sv-SE" b="1" u="sng" dirty="0" smtClean="0">
                <a:solidFill>
                  <a:prstClr val="black"/>
                </a:solidFill>
              </a:rPr>
              <a:t>en</a:t>
            </a:r>
            <a:r>
              <a:rPr lang="sv-SE" b="1" dirty="0" smtClean="0">
                <a:solidFill>
                  <a:prstClr val="black"/>
                </a:solidFill>
              </a:rPr>
              <a:t> i barn-/ungdomsmatcher)</a:t>
            </a:r>
          </a:p>
          <a:p>
            <a:pPr marL="285750" indent="-285750">
              <a:buFontTx/>
              <a:buChar char="-"/>
            </a:pPr>
            <a:r>
              <a:rPr lang="sv-SE" b="1" dirty="0" smtClean="0">
                <a:solidFill>
                  <a:prstClr val="black"/>
                </a:solidFill>
              </a:rPr>
              <a:t>En på vardera långsidan</a:t>
            </a:r>
          </a:p>
          <a:p>
            <a:pPr marL="285750" indent="-285750">
              <a:buFontTx/>
              <a:buChar char="-"/>
            </a:pPr>
            <a:r>
              <a:rPr lang="sv-SE" b="1" dirty="0" smtClean="0">
                <a:solidFill>
                  <a:prstClr val="black"/>
                </a:solidFill>
              </a:rPr>
              <a:t>Förstedomaren vid avbytarområdena</a:t>
            </a:r>
          </a:p>
          <a:p>
            <a:pPr marL="285750" indent="-285750">
              <a:buFontTx/>
              <a:buChar char="-"/>
            </a:pPr>
            <a:r>
              <a:rPr lang="sv-SE" b="1" dirty="0" smtClean="0">
                <a:solidFill>
                  <a:prstClr val="black"/>
                </a:solidFill>
              </a:rPr>
              <a:t>Andredomare på bortre långsidan</a:t>
            </a:r>
          </a:p>
          <a:p>
            <a:pPr marL="285750" indent="-285750">
              <a:buFontTx/>
              <a:buChar char="-"/>
            </a:pPr>
            <a:r>
              <a:rPr lang="sv-SE" b="1" dirty="0" smtClean="0">
                <a:solidFill>
                  <a:prstClr val="black"/>
                </a:solidFill>
              </a:rPr>
              <a:t>Tredjedomare där så är utsett</a:t>
            </a:r>
          </a:p>
          <a:p>
            <a:pPr marL="285750" indent="-285750">
              <a:buFontTx/>
              <a:buChar char="-"/>
            </a:pPr>
            <a:r>
              <a:rPr lang="sv-SE" b="1" dirty="0" smtClean="0">
                <a:solidFill>
                  <a:prstClr val="black"/>
                </a:solidFill>
              </a:rPr>
              <a:t>Tidtagare där så är utsett</a:t>
            </a:r>
          </a:p>
          <a:p>
            <a:pPr marL="285750" indent="-285750">
              <a:buFontTx/>
              <a:buChar char="-"/>
            </a:pPr>
            <a:endParaRPr lang="sv-SE" b="1" dirty="0">
              <a:solidFill>
                <a:prstClr val="black"/>
              </a:solidFill>
            </a:endParaRPr>
          </a:p>
          <a:p>
            <a:r>
              <a:rPr lang="sv-SE" b="1" dirty="0" smtClean="0">
                <a:solidFill>
                  <a:srgbClr val="C00000"/>
                </a:solidFill>
              </a:rPr>
              <a:t>Domaren kan: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b="1" dirty="0" smtClean="0">
                <a:solidFill>
                  <a:srgbClr val="C00000"/>
                </a:solidFill>
              </a:rPr>
              <a:t>Fungera som tidtagare om inte sådan funktionär finns på plats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b="1" dirty="0" smtClean="0">
                <a:solidFill>
                  <a:srgbClr val="C00000"/>
                </a:solidFill>
              </a:rPr>
              <a:t>Markera och signalera ackumulerade regelbrott då sekretariat saknas</a:t>
            </a:r>
          </a:p>
          <a:p>
            <a:endParaRPr lang="sv-SE" b="1" dirty="0" smtClean="0">
              <a:solidFill>
                <a:prstClr val="black"/>
              </a:solidFill>
            </a:endParaRPr>
          </a:p>
          <a:p>
            <a:pPr marL="285750" indent="-285750">
              <a:buFontTx/>
              <a:buChar char="-"/>
            </a:pPr>
            <a:endParaRPr lang="sv-SE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463" y="4293096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304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179512" y="188640"/>
            <a:ext cx="8780128" cy="648072"/>
          </a:xfrm>
          <a:prstGeom prst="rect">
            <a:avLst/>
          </a:prstGeom>
          <a:solidFill>
            <a:srgbClr val="FF0000"/>
          </a:solidFill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REGEL 7 – SPELTIDEN</a:t>
            </a:r>
            <a:endParaRPr lang="sv-SE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185" y="5805264"/>
            <a:ext cx="2738438" cy="895350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956612" y="1340768"/>
            <a:ext cx="741087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v-SE" b="1" dirty="0" smtClean="0">
                <a:solidFill>
                  <a:prstClr val="black"/>
                </a:solidFill>
              </a:rPr>
              <a:t>En ”riktig” futsalmatch spelas 2x20 minuter effektiv speltid där lagen har</a:t>
            </a:r>
          </a:p>
          <a:p>
            <a:r>
              <a:rPr lang="sv-SE" b="1" dirty="0" smtClean="0">
                <a:solidFill>
                  <a:prstClr val="black"/>
                </a:solidFill>
              </a:rPr>
              <a:t>      rätt att begära en 1-minuts time-out i varje halvlek</a:t>
            </a:r>
          </a:p>
          <a:p>
            <a:pPr marL="285750" indent="-285750">
              <a:buFontTx/>
              <a:buChar char="-"/>
            </a:pPr>
            <a:r>
              <a:rPr lang="sv-SE" b="1" dirty="0" smtClean="0">
                <a:solidFill>
                  <a:prstClr val="black"/>
                </a:solidFill>
              </a:rPr>
              <a:t>Speltiden i distriktets tillståndsgivna tävlingar är </a:t>
            </a:r>
            <a:r>
              <a:rPr lang="sv-SE" b="1" u="sng" dirty="0" smtClean="0">
                <a:solidFill>
                  <a:srgbClr val="00B050"/>
                </a:solidFill>
              </a:rPr>
              <a:t>valfri</a:t>
            </a:r>
            <a:endParaRPr lang="sv-SE" b="1" dirty="0" smtClean="0">
              <a:solidFill>
                <a:srgbClr val="00B050"/>
              </a:solidFill>
            </a:endParaRPr>
          </a:p>
          <a:p>
            <a:pPr marL="285750" indent="-285750">
              <a:buFontTx/>
              <a:buChar char="-"/>
            </a:pPr>
            <a:r>
              <a:rPr lang="sv-SE" b="1" dirty="0" smtClean="0">
                <a:solidFill>
                  <a:prstClr val="black"/>
                </a:solidFill>
              </a:rPr>
              <a:t>Tiden får vara </a:t>
            </a:r>
            <a:r>
              <a:rPr lang="sv-SE" b="1" u="sng" dirty="0" smtClean="0">
                <a:solidFill>
                  <a:prstClr val="black"/>
                </a:solidFill>
              </a:rPr>
              <a:t>rullande</a:t>
            </a:r>
            <a:r>
              <a:rPr lang="sv-SE" b="1" dirty="0" smtClean="0">
                <a:solidFill>
                  <a:prstClr val="black"/>
                </a:solidFill>
              </a:rPr>
              <a:t> eller effektiv</a:t>
            </a:r>
          </a:p>
          <a:p>
            <a:pPr marL="285750" indent="-285750">
              <a:buFontTx/>
              <a:buChar char="-"/>
            </a:pPr>
            <a:r>
              <a:rPr lang="sv-SE" b="1" dirty="0" smtClean="0">
                <a:solidFill>
                  <a:prstClr val="black"/>
                </a:solidFill>
              </a:rPr>
              <a:t>Ackumulerad frispark från 10 meter utan mur erhålles vid:</a:t>
            </a:r>
          </a:p>
          <a:p>
            <a:r>
              <a:rPr lang="sv-SE" b="1" dirty="0" smtClean="0">
                <a:solidFill>
                  <a:prstClr val="black"/>
                </a:solidFill>
              </a:rPr>
              <a:t>      </a:t>
            </a:r>
            <a:r>
              <a:rPr lang="sv-SE" b="1" dirty="0" smtClean="0">
                <a:solidFill>
                  <a:srgbClr val="C00000"/>
                </a:solidFill>
              </a:rPr>
              <a:t>Spel om max 12min/halvlek from fjärde direkta frisparken</a:t>
            </a:r>
          </a:p>
          <a:p>
            <a:r>
              <a:rPr lang="sv-SE" b="1" dirty="0">
                <a:solidFill>
                  <a:srgbClr val="C00000"/>
                </a:solidFill>
              </a:rPr>
              <a:t> </a:t>
            </a:r>
            <a:r>
              <a:rPr lang="sv-SE" b="1" dirty="0" smtClean="0">
                <a:solidFill>
                  <a:srgbClr val="C00000"/>
                </a:solidFill>
              </a:rPr>
              <a:t>     Spel om max 16 min/halvlek from femte direkta frisparken</a:t>
            </a:r>
          </a:p>
          <a:p>
            <a:r>
              <a:rPr lang="sv-SE" b="1" dirty="0">
                <a:solidFill>
                  <a:srgbClr val="C00000"/>
                </a:solidFill>
              </a:rPr>
              <a:t> </a:t>
            </a:r>
            <a:r>
              <a:rPr lang="sv-SE" b="1" dirty="0" smtClean="0">
                <a:solidFill>
                  <a:srgbClr val="C00000"/>
                </a:solidFill>
              </a:rPr>
              <a:t>     Spel om max 20min/halvlek from sjätte direkta frisparken</a:t>
            </a:r>
          </a:p>
          <a:p>
            <a:endParaRPr lang="sv-SE" dirty="0">
              <a:solidFill>
                <a:srgbClr val="C00000"/>
              </a:solidFill>
            </a:endParaRPr>
          </a:p>
          <a:p>
            <a:r>
              <a:rPr lang="sv-SE" b="1" dirty="0" smtClean="0"/>
              <a:t>-     Speltiden i varje halvlek ska förlängas för att möjliggöra en straffsparks</a:t>
            </a:r>
          </a:p>
          <a:p>
            <a:r>
              <a:rPr lang="sv-SE" b="1" dirty="0" smtClean="0"/>
              <a:t>      utförande eller en direkt frisparks utförande om laget som orsakade</a:t>
            </a:r>
          </a:p>
          <a:p>
            <a:r>
              <a:rPr lang="sv-SE" b="1" dirty="0" smtClean="0"/>
              <a:t>      frisparken begått 4-, 5-, eller 6st ackumulerade regelbrott enligt ovan!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017581"/>
            <a:ext cx="20574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924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179512" y="188640"/>
            <a:ext cx="8780128" cy="648072"/>
          </a:xfrm>
          <a:prstGeom prst="rect">
            <a:avLst/>
          </a:prstGeom>
          <a:solidFill>
            <a:srgbClr val="FF0000"/>
          </a:solidFill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REGEL 8 – SPELETS START o ÅTERUPPTAGANDE</a:t>
            </a:r>
            <a:endParaRPr lang="sv-SE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185" y="5805264"/>
            <a:ext cx="2738438" cy="895350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956612" y="1340768"/>
            <a:ext cx="6081921" cy="45550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v-SE" b="1" dirty="0" smtClean="0">
                <a:solidFill>
                  <a:prstClr val="black"/>
                </a:solidFill>
              </a:rPr>
              <a:t>Avspark (avstånd 3m, mål </a:t>
            </a:r>
            <a:r>
              <a:rPr lang="sv-SE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</a:t>
            </a:r>
            <a:r>
              <a:rPr lang="sv-SE" b="1" dirty="0" smtClean="0">
                <a:solidFill>
                  <a:prstClr val="black"/>
                </a:solidFill>
              </a:rPr>
              <a:t> får göras direkt på avspark)</a:t>
            </a:r>
          </a:p>
          <a:p>
            <a:pPr marL="285750" indent="-285750">
              <a:buFontTx/>
              <a:buChar char="-"/>
            </a:pPr>
            <a:r>
              <a:rPr lang="sv-SE" b="1" dirty="0" smtClean="0">
                <a:solidFill>
                  <a:prstClr val="black"/>
                </a:solidFill>
              </a:rPr>
              <a:t>Nedsläpp, bollen är i spel när den tagit mark</a:t>
            </a:r>
          </a:p>
          <a:p>
            <a:pPr marL="285750" indent="-285750">
              <a:buFontTx/>
              <a:buChar char="-"/>
            </a:pPr>
            <a:endParaRPr lang="sv-SE" b="1" dirty="0">
              <a:solidFill>
                <a:prstClr val="black"/>
              </a:solidFill>
            </a:endParaRPr>
          </a:p>
          <a:p>
            <a:r>
              <a:rPr lang="sv-SE" sz="3200" b="1" dirty="0" smtClean="0">
                <a:solidFill>
                  <a:srgbClr val="C00000"/>
                </a:solidFill>
              </a:rPr>
              <a:t>   4 </a:t>
            </a:r>
            <a:r>
              <a:rPr lang="sv-SE" sz="3200" b="1" dirty="0">
                <a:solidFill>
                  <a:srgbClr val="C00000"/>
                </a:solidFill>
              </a:rPr>
              <a:t>sekunders </a:t>
            </a:r>
            <a:r>
              <a:rPr lang="sv-SE" sz="3200" b="1" dirty="0" smtClean="0">
                <a:solidFill>
                  <a:srgbClr val="C00000"/>
                </a:solidFill>
              </a:rPr>
              <a:t>gräns</a:t>
            </a:r>
          </a:p>
          <a:p>
            <a:r>
              <a:rPr lang="sv-SE" sz="3200" b="1" dirty="0">
                <a:solidFill>
                  <a:srgbClr val="C00000"/>
                </a:solidFill>
              </a:rPr>
              <a:t> </a:t>
            </a:r>
            <a:r>
              <a:rPr lang="sv-SE" sz="3200" b="1" dirty="0" smtClean="0">
                <a:solidFill>
                  <a:srgbClr val="C00000"/>
                </a:solidFill>
              </a:rPr>
              <a:t>  </a:t>
            </a:r>
            <a:r>
              <a:rPr lang="sv-SE" b="1" dirty="0" smtClean="0">
                <a:solidFill>
                  <a:srgbClr val="C00000"/>
                </a:solidFill>
              </a:rPr>
              <a:t>Det är obligatoriskt för domarna att räkna vid;</a:t>
            </a:r>
            <a:endParaRPr lang="sv-SE" sz="3200" b="1" dirty="0" smtClean="0">
              <a:solidFill>
                <a:srgbClr val="C00000"/>
              </a:solidFill>
            </a:endParaRPr>
          </a:p>
          <a:p>
            <a:endParaRPr lang="sv-SE" sz="1000" b="1" dirty="0">
              <a:solidFill>
                <a:srgbClr val="C00000"/>
              </a:solidFill>
            </a:endParaRPr>
          </a:p>
          <a:p>
            <a:pPr marL="285750" indent="-285750">
              <a:buFontTx/>
              <a:buChar char="-"/>
            </a:pPr>
            <a:r>
              <a:rPr lang="sv-SE" b="1" dirty="0" smtClean="0">
                <a:solidFill>
                  <a:prstClr val="black"/>
                </a:solidFill>
              </a:rPr>
              <a:t>Direkt frispark </a:t>
            </a:r>
            <a:r>
              <a:rPr lang="sv-SE" sz="1000" b="1" dirty="0" smtClean="0">
                <a:solidFill>
                  <a:prstClr val="black"/>
                </a:solidFill>
              </a:rPr>
              <a:t>(</a:t>
            </a:r>
            <a:r>
              <a:rPr lang="sv-SE" sz="1000" b="1" i="1" dirty="0" smtClean="0">
                <a:solidFill>
                  <a:prstClr val="black"/>
                </a:solidFill>
              </a:rPr>
              <a:t>OBS! domaren räknar endast högt, </a:t>
            </a:r>
            <a:r>
              <a:rPr lang="sv-SE" sz="1000" b="1" i="1" u="sng" dirty="0" smtClean="0">
                <a:solidFill>
                  <a:prstClr val="black"/>
                </a:solidFill>
              </a:rPr>
              <a:t>ej</a:t>
            </a:r>
            <a:r>
              <a:rPr lang="sv-SE" sz="1000" b="1" i="1" dirty="0" smtClean="0">
                <a:solidFill>
                  <a:prstClr val="black"/>
                </a:solidFill>
              </a:rPr>
              <a:t> arm i luften</a:t>
            </a:r>
            <a:r>
              <a:rPr lang="sv-SE" sz="1000" b="1" dirty="0" smtClean="0">
                <a:solidFill>
                  <a:prstClr val="black"/>
                </a:solidFill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sv-SE" b="1" dirty="0" smtClean="0">
                <a:solidFill>
                  <a:prstClr val="black"/>
                </a:solidFill>
              </a:rPr>
              <a:t>Indirekt frispark </a:t>
            </a:r>
            <a:r>
              <a:rPr lang="sv-SE" sz="1000" b="1" dirty="0" smtClean="0">
                <a:solidFill>
                  <a:prstClr val="black"/>
                </a:solidFill>
              </a:rPr>
              <a:t>(</a:t>
            </a:r>
            <a:r>
              <a:rPr lang="sv-SE" sz="1000" b="1" i="1" dirty="0" smtClean="0">
                <a:solidFill>
                  <a:prstClr val="black"/>
                </a:solidFill>
              </a:rPr>
              <a:t>OBS! domaren </a:t>
            </a:r>
            <a:r>
              <a:rPr lang="sv-SE" sz="1000" b="1" i="1" dirty="0">
                <a:solidFill>
                  <a:prstClr val="black"/>
                </a:solidFill>
              </a:rPr>
              <a:t>räknar endast högt, </a:t>
            </a:r>
            <a:r>
              <a:rPr lang="sv-SE" sz="1000" b="1" i="1" u="sng" dirty="0">
                <a:solidFill>
                  <a:prstClr val="black"/>
                </a:solidFill>
              </a:rPr>
              <a:t>ej</a:t>
            </a:r>
            <a:r>
              <a:rPr lang="sv-SE" sz="1000" b="1" i="1" dirty="0">
                <a:solidFill>
                  <a:prstClr val="black"/>
                </a:solidFill>
              </a:rPr>
              <a:t> arm i luften</a:t>
            </a:r>
            <a:r>
              <a:rPr lang="sv-SE" sz="1000" b="1" dirty="0" smtClean="0">
                <a:solidFill>
                  <a:prstClr val="black"/>
                </a:solidFill>
              </a:rPr>
              <a:t>)</a:t>
            </a:r>
            <a:endParaRPr lang="sv-SE" b="1" dirty="0" smtClean="0">
              <a:solidFill>
                <a:prstClr val="black"/>
              </a:solidFill>
            </a:endParaRPr>
          </a:p>
          <a:p>
            <a:pPr marL="285750" indent="-285750">
              <a:buFontTx/>
              <a:buChar char="-"/>
            </a:pPr>
            <a:r>
              <a:rPr lang="sv-SE" b="1" dirty="0" smtClean="0">
                <a:solidFill>
                  <a:prstClr val="black"/>
                </a:solidFill>
              </a:rPr>
              <a:t>Inspark </a:t>
            </a:r>
          </a:p>
          <a:p>
            <a:pPr marL="285750" indent="-285750">
              <a:buFontTx/>
              <a:buChar char="-"/>
            </a:pPr>
            <a:r>
              <a:rPr lang="sv-SE" b="1" dirty="0" smtClean="0">
                <a:solidFill>
                  <a:prstClr val="black"/>
                </a:solidFill>
              </a:rPr>
              <a:t>Hörna</a:t>
            </a:r>
          </a:p>
          <a:p>
            <a:pPr marL="285750" indent="-285750">
              <a:buFontTx/>
              <a:buChar char="-"/>
            </a:pPr>
            <a:r>
              <a:rPr lang="sv-SE" b="1" dirty="0" smtClean="0">
                <a:solidFill>
                  <a:prstClr val="black"/>
                </a:solidFill>
              </a:rPr>
              <a:t>Målkast</a:t>
            </a:r>
          </a:p>
          <a:p>
            <a:pPr marL="285750" indent="-285750">
              <a:buFontTx/>
              <a:buChar char="-"/>
            </a:pPr>
            <a:r>
              <a:rPr lang="sv-SE" b="1" dirty="0" smtClean="0">
                <a:solidFill>
                  <a:prstClr val="black"/>
                </a:solidFill>
              </a:rPr>
              <a:t>Målvaktspel på egen planhalva</a:t>
            </a:r>
          </a:p>
          <a:p>
            <a:r>
              <a:rPr lang="sv-SE" b="1" dirty="0">
                <a:solidFill>
                  <a:prstClr val="black"/>
                </a:solidFill>
              </a:rPr>
              <a:t> </a:t>
            </a:r>
            <a:r>
              <a:rPr lang="sv-SE" b="1" dirty="0" smtClean="0">
                <a:solidFill>
                  <a:prstClr val="black"/>
                </a:solidFill>
              </a:rPr>
              <a:t>     </a:t>
            </a:r>
          </a:p>
          <a:p>
            <a:endParaRPr lang="sv-SE" b="1" dirty="0">
              <a:solidFill>
                <a:prstClr val="black"/>
              </a:solidFill>
            </a:endParaRPr>
          </a:p>
          <a:p>
            <a:r>
              <a:rPr lang="sv-SE" b="1" dirty="0" smtClean="0">
                <a:solidFill>
                  <a:srgbClr val="C00000"/>
                </a:solidFill>
              </a:rPr>
              <a:t>     </a:t>
            </a:r>
            <a:endParaRPr lang="sv-SE" sz="3600" b="1" dirty="0" smtClean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85" t="42988" r="28808" b="35974"/>
          <a:stretch/>
        </p:blipFill>
        <p:spPr bwMode="auto">
          <a:xfrm>
            <a:off x="5868144" y="2564904"/>
            <a:ext cx="2797313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262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3499</TotalTime>
  <Words>1694</Words>
  <Application>Microsoft Office PowerPoint</Application>
  <PresentationFormat>Bildspel på skärmen (4:3)</PresentationFormat>
  <Paragraphs>344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22</vt:i4>
      </vt:variant>
    </vt:vector>
  </HeadingPairs>
  <TitlesOfParts>
    <vt:vector size="23" baseType="lpstr"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HANSSON</dc:creator>
  <cp:lastModifiedBy>Paul Nilsson</cp:lastModifiedBy>
  <cp:revision>539</cp:revision>
  <cp:lastPrinted>2013-09-27T06:44:09Z</cp:lastPrinted>
  <dcterms:modified xsi:type="dcterms:W3CDTF">2014-11-11T11:52:30Z</dcterms:modified>
</cp:coreProperties>
</file>