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1pPr>
    <a:lvl2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2pPr>
    <a:lvl3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3pPr>
    <a:lvl4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4pPr>
    <a:lvl5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5pPr>
    <a:lvl6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6pPr>
    <a:lvl7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7pPr>
    <a:lvl8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8pPr>
    <a:lvl9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venir Next Medium"/>
          <a:ea typeface="Avenir Next Medium"/>
          <a:cs typeface="Avenir Next Medium"/>
        </a:font>
        <a:schemeClr val="accent1"/>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chemeClr val="accent1">
              <a:hueOff val="178262"/>
              <a:satOff val="-8651"/>
              <a:lumOff val="-7254"/>
              <a:alpha val="29000"/>
            </a:scheme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Row>
  </a:tblStyle>
  <a:tblStyle styleId="{C7B018BB-80A7-4F77-B60F-C8B233D01FF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chemeClr val="accent6">
              <a:alpha val="25000"/>
            </a:schemeClr>
          </a:solidFill>
        </a:fill>
      </a:tcStyle>
    </a:band2H>
    <a:firstCol>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01D73"/>
          </a:solid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firstRow>
  </a:tblStyle>
  <a:tblStyle styleId="{EEE7283C-3CF3-47DC-8721-378D4A62B22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chemeClr val="accent5">
              <a:hueOff val="-239254"/>
              <a:lumOff val="-1399"/>
            </a:schemeClr>
          </a:solidFill>
        </a:fill>
      </a:tcStyle>
    </a:firstRow>
  </a:tblStyle>
  <a:tblStyle styleId="{CF821DB8-F4EB-4A41-A1BA-3FCAFE7338EE}"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4EB9B">
              <a:alpha val="26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88900" cap="flat">
              <a:solidFill>
                <a:srgbClr val="5F6568"/>
              </a:solidFill>
              <a:prstDash val="solid"/>
              <a:miter lim="400000"/>
            </a:ln>
          </a:top>
          <a:bottom>
            <a:ln w="12700" cap="flat">
              <a:noFill/>
              <a:miter lim="400000"/>
            </a:ln>
          </a:bottom>
          <a:insideH>
            <a:ln w="25400" cap="flat">
              <a:solidFill>
                <a:srgbClr val="D4EB9B">
                  <a:alpha val="26000"/>
                </a:srgbClr>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D4EB9B">
                  <a:alpha val="26000"/>
                </a:srgbClr>
              </a:solidFill>
              <a:prstDash val="solid"/>
              <a:miter lim="400000"/>
            </a:ln>
          </a:insideH>
          <a:insideV>
            <a:ln w="12700" cap="flat">
              <a:noFill/>
              <a:miter lim="400000"/>
            </a:ln>
          </a:insideV>
        </a:tcBdr>
        <a:fill>
          <a:solidFill>
            <a:srgbClr val="147882"/>
          </a:solidFill>
        </a:fill>
      </a:tcStyle>
    </a:firstRow>
  </a:tblStyle>
  <a:tblStyle styleId="{33BA23B1-9221-436E-865A-0063620EA4FD}" styleName="">
    <a:tblBg/>
    <a:wholeTbl>
      <a:tcTxStyle b="off" i="off">
        <a:font>
          <a:latin typeface="Avenir Next Medium"/>
          <a:ea typeface="Avenir Next Medium"/>
          <a:cs typeface="Avenir Next Medium"/>
        </a:font>
        <a:srgbClr val="FFFFFF"/>
      </a:tcTxStyle>
      <a:tcStyle>
        <a:tcBdr>
          <a:left>
            <a:ln w="12700" cap="flat">
              <a:noFill/>
              <a:miter lim="400000"/>
            </a:ln>
          </a:left>
          <a:right>
            <a:ln w="12700" cap="flat">
              <a:noFill/>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alpha val="75000"/>
            </a:srgbClr>
          </a:solidFill>
        </a:fill>
      </a:tcStyle>
    </a:wholeTbl>
    <a:band2H>
      <a:tcTxStyle b="def" i="def"/>
      <a:tcStyle>
        <a:tcBdr/>
        <a:fill>
          <a:solidFill>
            <a:srgbClr val="686A6A">
              <a:alpha val="85000"/>
            </a:srgbClr>
          </a:solidFill>
        </a:fill>
      </a:tcStyle>
    </a:band2H>
    <a:firstCol>
      <a:tcTxStyle b="on" i="off">
        <a:font>
          <a:latin typeface="Avenir Next Demi Bold"/>
          <a:ea typeface="Avenir Next Demi Bold"/>
          <a:cs typeface="Avenir Next Demi Bold"/>
        </a:font>
        <a:srgbClr val="222222"/>
      </a:tcTxStyle>
      <a:tcStyle>
        <a:tcBdr>
          <a:left>
            <a:ln w="12700" cap="flat">
              <a:noFill/>
              <a:miter lim="400000"/>
            </a:ln>
          </a:left>
          <a:right>
            <a:ln w="63500" cap="flat">
              <a:solidFill>
                <a:srgbClr val="222222"/>
              </a:solidFill>
              <a:prstDash val="solid"/>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686A6A">
              <a:alpha val="85000"/>
            </a:srgbClr>
          </a:solidFill>
        </a:fill>
      </a:tcStyle>
    </a:firstCol>
    <a:la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63500" cap="flat">
              <a:solidFill>
                <a:srgbClr val="222222"/>
              </a:solidFill>
              <a:prstDash val="solid"/>
              <a:miter lim="400000"/>
            </a:ln>
          </a:top>
          <a:bottom>
            <a:ln w="12700" cap="flat">
              <a:noFill/>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12700" cap="flat">
              <a:noFill/>
              <a:miter lim="400000"/>
            </a:ln>
          </a:top>
          <a:bottom>
            <a:ln w="635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firstRow>
  </a:tblStyle>
  <a:tblStyle styleId="{2708684C-4D16-4618-839F-0558EEFCDFE6}" styleName="">
    <a:tblBg/>
    <a:wholeTbl>
      <a:tcTxStyle b="off" i="off">
        <a:font>
          <a:latin typeface="Avenir Next Medium"/>
          <a:ea typeface="Avenir Next Medium"/>
          <a:cs typeface="Avenir Next Medium"/>
        </a:font>
        <a:srgbClr val="838787"/>
      </a:tcTxStyle>
      <a:tcStyle>
        <a:tcBdr>
          <a:left>
            <a:ln w="25400" cap="flat">
              <a:solidFill>
                <a:srgbClr val="5F6568"/>
              </a:solidFill>
              <a:prstDash val="solid"/>
              <a:miter lim="400000"/>
            </a:ln>
          </a:left>
          <a:right>
            <a:ln w="254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635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25400" cap="flat">
              <a:solidFill>
                <a:srgbClr val="5F6568"/>
              </a:solidFill>
              <a:prstDash val="solid"/>
              <a:miter lim="400000"/>
            </a:ln>
          </a:left>
          <a:right>
            <a:ln w="25400" cap="flat">
              <a:solidFill>
                <a:srgbClr val="5F6568"/>
              </a:solidFill>
              <a:prstDash val="solid"/>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3" name="Shape 163"/>
          <p:cNvSpPr/>
          <p:nvPr>
            <p:ph type="sldImg"/>
          </p:nvPr>
        </p:nvSpPr>
        <p:spPr>
          <a:xfrm>
            <a:off x="1143000" y="685800"/>
            <a:ext cx="4572000" cy="3429000"/>
          </a:xfrm>
          <a:prstGeom prst="rect">
            <a:avLst/>
          </a:prstGeom>
        </p:spPr>
        <p:txBody>
          <a:bodyPr/>
          <a:lstStyle/>
          <a:p>
            <a:pPr/>
          </a:p>
        </p:txBody>
      </p:sp>
      <p:sp>
        <p:nvSpPr>
          <p:cNvPr id="164" name="Shape 16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el och undertitel">
    <p:bg>
      <p:bgPr>
        <a:solidFill>
          <a:srgbClr val="222222"/>
        </a:solidFill>
      </p:bgPr>
    </p:bg>
    <p:spTree>
      <p:nvGrpSpPr>
        <p:cNvPr id="1" name=""/>
        <p:cNvGrpSpPr/>
        <p:nvPr/>
      </p:nvGrpSpPr>
      <p:grpSpPr>
        <a:xfrm>
          <a:off x="0" y="0"/>
          <a:ext cx="0" cy="0"/>
          <a:chOff x="0" y="0"/>
          <a:chExt cx="0" cy="0"/>
        </a:xfrm>
      </p:grpSpPr>
      <p:sp>
        <p:nvSpPr>
          <p:cNvPr id="12" name="Linje"/>
          <p:cNvSpPr/>
          <p:nvPr/>
        </p:nvSpPr>
        <p:spPr>
          <a:xfrm flipV="1">
            <a:off x="762000" y="8635632"/>
            <a:ext cx="22859999" cy="369"/>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13" name="Titeltext"/>
          <p:cNvSpPr txBox="1"/>
          <p:nvPr>
            <p:ph type="title"/>
          </p:nvPr>
        </p:nvSpPr>
        <p:spPr>
          <a:xfrm>
            <a:off x="762000" y="9042400"/>
            <a:ext cx="22860000" cy="3810000"/>
          </a:xfrm>
          <a:prstGeom prst="rect">
            <a:avLst/>
          </a:prstGeom>
        </p:spPr>
        <p:txBody>
          <a:bodyPr/>
          <a:lstStyle>
            <a:lvl1pPr>
              <a:spcBef>
                <a:spcPts val="0"/>
              </a:spcBef>
              <a:defRPr sz="30300"/>
            </a:lvl1pPr>
          </a:lstStyle>
          <a:p>
            <a:pPr/>
            <a:r>
              <a:t>Titeltext</a:t>
            </a:r>
          </a:p>
        </p:txBody>
      </p:sp>
      <p:sp>
        <p:nvSpPr>
          <p:cNvPr id="14" name="Brödtext nivå ett…"/>
          <p:cNvSpPr txBox="1"/>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1pPr>
            <a:lvl2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2pPr>
            <a:lvl3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3pPr>
            <a:lvl4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4pPr>
            <a:lvl5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5" name="Diabildsnummer"/>
          <p:cNvSpPr txBox="1"/>
          <p:nvPr>
            <p:ph type="sldNum" sz="quarter" idx="2"/>
          </p:nvPr>
        </p:nvSpPr>
        <p:spPr>
          <a:xfrm>
            <a:off x="23063200" y="609600"/>
            <a:ext cx="553195" cy="635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r">
    <p:bg>
      <p:bgPr>
        <a:solidFill>
          <a:srgbClr val="222222"/>
        </a:solidFill>
      </p:bgPr>
    </p:bg>
    <p:spTree>
      <p:nvGrpSpPr>
        <p:cNvPr id="1" name=""/>
        <p:cNvGrpSpPr/>
        <p:nvPr/>
      </p:nvGrpSpPr>
      <p:grpSpPr>
        <a:xfrm>
          <a:off x="0" y="0"/>
          <a:ext cx="0" cy="0"/>
          <a:chOff x="0" y="0"/>
          <a:chExt cx="0" cy="0"/>
        </a:xfrm>
      </p:grpSpPr>
      <p:sp>
        <p:nvSpPr>
          <p:cNvPr id="102" name="Text"/>
          <p:cNvSpPr txBox="1"/>
          <p:nvPr>
            <p:ph type="body" sz="quarter" idx="21"/>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103" name="Brödtext nivå ett…"/>
          <p:cNvSpPr txBox="1"/>
          <p:nvPr>
            <p:ph type="body" idx="1"/>
          </p:nvPr>
        </p:nvSpPr>
        <p:spPr>
          <a:prstGeom prst="rect">
            <a:avLst/>
          </a:prstGeom>
        </p:spPr>
        <p:txBody>
          <a:bodyPr/>
          <a:lstStyle>
            <a:lvl1pPr>
              <a:buClr>
                <a:schemeClr val="accent1"/>
              </a:buClr>
              <a:buSzPct val="125000"/>
              <a:buChar char="▸"/>
            </a:lvl1pPr>
            <a:lvl2pPr>
              <a:buClr>
                <a:schemeClr val="accent1"/>
              </a:buClr>
              <a:buSzPct val="125000"/>
              <a:buChar char="▸"/>
            </a:lvl2pPr>
            <a:lvl3pPr>
              <a:buClr>
                <a:schemeClr val="accent1"/>
              </a:buClr>
              <a:buSzPct val="125000"/>
              <a:buChar char="▸"/>
            </a:lvl3pPr>
            <a:lvl4pPr>
              <a:buClr>
                <a:schemeClr val="accent1"/>
              </a:buClr>
              <a:buSzPct val="125000"/>
              <a:buChar char="▸"/>
            </a:lvl4pPr>
            <a:lvl5pPr>
              <a:buClr>
                <a:schemeClr val="accent1"/>
              </a:buClr>
              <a:buSzPct val="125000"/>
              <a:buChar cha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0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Foto – 3 per sida">
    <p:bg>
      <p:bgPr>
        <a:solidFill>
          <a:srgbClr val="222222"/>
        </a:solidFill>
      </p:bgPr>
    </p:bg>
    <p:spTree>
      <p:nvGrpSpPr>
        <p:cNvPr id="1" name=""/>
        <p:cNvGrpSpPr/>
        <p:nvPr/>
      </p:nvGrpSpPr>
      <p:grpSpPr>
        <a:xfrm>
          <a:off x="0" y="0"/>
          <a:ext cx="0" cy="0"/>
          <a:chOff x="0" y="0"/>
          <a:chExt cx="0" cy="0"/>
        </a:xfrm>
      </p:grpSpPr>
      <p:sp>
        <p:nvSpPr>
          <p:cNvPr id="111" name="Bild"/>
          <p:cNvSpPr/>
          <p:nvPr>
            <p:ph type="pic" sz="half" idx="21"/>
          </p:nvPr>
        </p:nvSpPr>
        <p:spPr>
          <a:xfrm>
            <a:off x="12192000" y="-177800"/>
            <a:ext cx="12192000" cy="7162800"/>
          </a:xfrm>
          <a:prstGeom prst="rect">
            <a:avLst/>
          </a:prstGeom>
        </p:spPr>
        <p:txBody>
          <a:bodyPr lIns="91439" tIns="45719" rIns="91439" bIns="45719">
            <a:noAutofit/>
          </a:bodyPr>
          <a:lstStyle/>
          <a:p>
            <a:pPr/>
          </a:p>
        </p:txBody>
      </p:sp>
      <p:sp>
        <p:nvSpPr>
          <p:cNvPr id="112" name="Bild"/>
          <p:cNvSpPr/>
          <p:nvPr>
            <p:ph type="pic" sz="half" idx="22"/>
          </p:nvPr>
        </p:nvSpPr>
        <p:spPr>
          <a:xfrm>
            <a:off x="12192000" y="6451600"/>
            <a:ext cx="12192000" cy="8297334"/>
          </a:xfrm>
          <a:prstGeom prst="rect">
            <a:avLst/>
          </a:prstGeom>
        </p:spPr>
        <p:txBody>
          <a:bodyPr lIns="91439" tIns="45719" rIns="91439" bIns="45719">
            <a:noAutofit/>
          </a:bodyPr>
          <a:lstStyle/>
          <a:p>
            <a:pPr/>
          </a:p>
        </p:txBody>
      </p:sp>
      <p:sp>
        <p:nvSpPr>
          <p:cNvPr id="113" name="Bild"/>
          <p:cNvSpPr/>
          <p:nvPr>
            <p:ph type="pic" idx="23"/>
          </p:nvPr>
        </p:nvSpPr>
        <p:spPr>
          <a:xfrm>
            <a:off x="-190500" y="0"/>
            <a:ext cx="12428272" cy="13716000"/>
          </a:xfrm>
          <a:prstGeom prst="rect">
            <a:avLst/>
          </a:prstGeom>
        </p:spPr>
        <p:txBody>
          <a:bodyPr lIns="91439" tIns="45719" rIns="91439" bIns="45719">
            <a:noAutofit/>
          </a:bodyPr>
          <a:lstStyle/>
          <a:p>
            <a:pPr/>
          </a:p>
        </p:txBody>
      </p:sp>
      <p:sp>
        <p:nvSpPr>
          <p:cNvPr id="11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
    <p:bg>
      <p:bgPr>
        <a:solidFill>
          <a:srgbClr val="222222"/>
        </a:solidFill>
      </p:bgPr>
    </p:bg>
    <p:spTree>
      <p:nvGrpSpPr>
        <p:cNvPr id="1" name=""/>
        <p:cNvGrpSpPr/>
        <p:nvPr/>
      </p:nvGrpSpPr>
      <p:grpSpPr>
        <a:xfrm>
          <a:off x="0" y="0"/>
          <a:ext cx="0" cy="0"/>
          <a:chOff x="0" y="0"/>
          <a:chExt cx="0" cy="0"/>
        </a:xfrm>
      </p:grpSpPr>
      <p:sp>
        <p:nvSpPr>
          <p:cNvPr id="121" name="Fyrkantig pratbubbla"/>
          <p:cNvSpPr/>
          <p:nvPr/>
        </p:nvSpPr>
        <p:spPr>
          <a:xfrm>
            <a:off x="876300" y="3314700"/>
            <a:ext cx="22631400" cy="731718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19" y="0"/>
                </a:moveTo>
                <a:cubicBezTo>
                  <a:pt x="54" y="0"/>
                  <a:pt x="0" y="165"/>
                  <a:pt x="0" y="369"/>
                </a:cubicBezTo>
                <a:lnTo>
                  <a:pt x="0" y="19013"/>
                </a:lnTo>
                <a:cubicBezTo>
                  <a:pt x="0" y="19217"/>
                  <a:pt x="54" y="19382"/>
                  <a:pt x="119" y="19382"/>
                </a:cubicBezTo>
                <a:lnTo>
                  <a:pt x="18186" y="19382"/>
                </a:lnTo>
                <a:lnTo>
                  <a:pt x="18717" y="21600"/>
                </a:lnTo>
                <a:lnTo>
                  <a:pt x="19247" y="19382"/>
                </a:lnTo>
                <a:lnTo>
                  <a:pt x="21481" y="19382"/>
                </a:lnTo>
                <a:cubicBezTo>
                  <a:pt x="21546" y="19382"/>
                  <a:pt x="21600" y="19217"/>
                  <a:pt x="21600" y="19013"/>
                </a:cubicBezTo>
                <a:lnTo>
                  <a:pt x="21600" y="369"/>
                </a:lnTo>
                <a:cubicBezTo>
                  <a:pt x="21600" y="165"/>
                  <a:pt x="21546" y="0"/>
                  <a:pt x="21481" y="0"/>
                </a:cubicBezTo>
                <a:lnTo>
                  <a:pt x="119"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122" name="Skriv ett citat här."/>
          <p:cNvSpPr txBox="1"/>
          <p:nvPr>
            <p:ph type="body" sz="quarter" idx="21"/>
          </p:nvPr>
        </p:nvSpPr>
        <p:spPr>
          <a:xfrm>
            <a:off x="1676400" y="4089400"/>
            <a:ext cx="21056600" cy="1805946"/>
          </a:xfrm>
          <a:prstGeom prst="rect">
            <a:avLst/>
          </a:prstGeom>
        </p:spPr>
        <p:txBody>
          <a:bodyPr>
            <a:spAutoFit/>
          </a:bodyPr>
          <a:lstStyle>
            <a:lvl1pPr marL="0" indent="0">
              <a:lnSpc>
                <a:spcPct val="80000"/>
              </a:lnSpc>
              <a:spcBef>
                <a:spcPts val="0"/>
              </a:spcBef>
              <a:buClrTx/>
              <a:buSzTx/>
              <a:buFontTx/>
              <a:buNone/>
              <a:defRPr cap="all" sz="13400">
                <a:solidFill>
                  <a:srgbClr val="FFFFFF"/>
                </a:solidFill>
                <a:latin typeface="+mn-lt"/>
                <a:ea typeface="+mn-ea"/>
                <a:cs typeface="+mn-cs"/>
                <a:sym typeface="DIN Condensed Bold"/>
              </a:defRPr>
            </a:lvl1pPr>
          </a:lstStyle>
          <a:p>
            <a:pPr/>
            <a:r>
              <a:t>Skriv ett citat här.</a:t>
            </a:r>
          </a:p>
        </p:txBody>
      </p:sp>
      <p:sp>
        <p:nvSpPr>
          <p:cNvPr id="123" name="Johnny Appleseed"/>
          <p:cNvSpPr txBox="1"/>
          <p:nvPr>
            <p:ph type="body" sz="quarter" idx="22"/>
          </p:nvPr>
        </p:nvSpPr>
        <p:spPr>
          <a:xfrm>
            <a:off x="762000" y="10953750"/>
            <a:ext cx="22860000" cy="1206500"/>
          </a:xfrm>
          <a:prstGeom prst="rect">
            <a:avLst/>
          </a:prstGeom>
        </p:spPr>
        <p:txBody>
          <a:bodyPr anchor="ctr">
            <a:spAutoFit/>
          </a:bodyPr>
          <a:lstStyle>
            <a:lvl1pPr marL="0" indent="0" algn="r">
              <a:lnSpc>
                <a:spcPct val="80000"/>
              </a:lnSpc>
              <a:spcBef>
                <a:spcPts val="0"/>
              </a:spcBef>
              <a:buClrTx/>
              <a:buSzTx/>
              <a:buFontTx/>
              <a:buNone/>
              <a:defRPr sz="8700">
                <a:latin typeface="+mn-lt"/>
                <a:ea typeface="+mn-ea"/>
                <a:cs typeface="+mn-cs"/>
                <a:sym typeface="DIN Condensed Bold"/>
              </a:defRPr>
            </a:lvl1pPr>
          </a:lstStyle>
          <a:p>
            <a:pPr/>
            <a:r>
              <a:t>Johnny Appleseed</a:t>
            </a:r>
          </a:p>
        </p:txBody>
      </p:sp>
      <p:sp>
        <p:nvSpPr>
          <p:cNvPr id="124" name="Text"/>
          <p:cNvSpPr txBox="1"/>
          <p:nvPr>
            <p:ph type="body" sz="quarter" idx="2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12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itat, alt.">
    <p:bg>
      <p:bgPr>
        <a:solidFill>
          <a:schemeClr val="accent1"/>
        </a:solidFill>
      </p:bgPr>
    </p:bg>
    <p:spTree>
      <p:nvGrpSpPr>
        <p:cNvPr id="1" name=""/>
        <p:cNvGrpSpPr/>
        <p:nvPr/>
      </p:nvGrpSpPr>
      <p:grpSpPr>
        <a:xfrm>
          <a:off x="0" y="0"/>
          <a:ext cx="0" cy="0"/>
          <a:chOff x="0" y="0"/>
          <a:chExt cx="0" cy="0"/>
        </a:xfrm>
      </p:grpSpPr>
      <p:sp>
        <p:nvSpPr>
          <p:cNvPr id="132" name="Skriv ett citat här."/>
          <p:cNvSpPr txBox="1"/>
          <p:nvPr>
            <p:ph type="body" sz="quarter" idx="21"/>
          </p:nvPr>
        </p:nvSpPr>
        <p:spPr>
          <a:xfrm>
            <a:off x="11049000" y="3721100"/>
            <a:ext cx="12573000" cy="1805946"/>
          </a:xfrm>
          <a:prstGeom prst="rect">
            <a:avLst/>
          </a:prstGeom>
        </p:spPr>
        <p:txBody>
          <a:bodyPr>
            <a:spAutoFit/>
          </a:bodyPr>
          <a:lstStyle>
            <a:lvl1pPr marL="0" indent="0">
              <a:lnSpc>
                <a:spcPct val="80000"/>
              </a:lnSpc>
              <a:spcBef>
                <a:spcPts val="0"/>
              </a:spcBef>
              <a:buClrTx/>
              <a:buSzTx/>
              <a:buFontTx/>
              <a:buNone/>
              <a:defRPr cap="all" sz="13400">
                <a:solidFill>
                  <a:srgbClr val="FFFFFF"/>
                </a:solidFill>
                <a:latin typeface="+mn-lt"/>
                <a:ea typeface="+mn-ea"/>
                <a:cs typeface="+mn-cs"/>
                <a:sym typeface="DIN Condensed Bold"/>
              </a:defRPr>
            </a:lvl1pPr>
          </a:lstStyle>
          <a:p>
            <a:pPr/>
            <a:r>
              <a:t>Skriv ett citat här.</a:t>
            </a:r>
          </a:p>
        </p:txBody>
      </p:sp>
      <p:sp>
        <p:nvSpPr>
          <p:cNvPr id="133" name="Bild"/>
          <p:cNvSpPr/>
          <p:nvPr>
            <p:ph type="pic" idx="22"/>
          </p:nvPr>
        </p:nvSpPr>
        <p:spPr>
          <a:xfrm>
            <a:off x="-190500" y="0"/>
            <a:ext cx="12428272" cy="13716000"/>
          </a:xfrm>
          <a:prstGeom prst="rect">
            <a:avLst/>
          </a:prstGeom>
        </p:spPr>
        <p:txBody>
          <a:bodyPr lIns="91439" tIns="45719" rIns="91439" bIns="45719">
            <a:noAutofit/>
          </a:bodyPr>
          <a:lstStyle/>
          <a:p>
            <a:pPr/>
          </a:p>
        </p:txBody>
      </p:sp>
      <p:sp>
        <p:nvSpPr>
          <p:cNvPr id="134" name="Johnny Appleseed"/>
          <p:cNvSpPr txBox="1"/>
          <p:nvPr>
            <p:ph type="body" sz="quarter" idx="23"/>
          </p:nvPr>
        </p:nvSpPr>
        <p:spPr>
          <a:xfrm>
            <a:off x="11049000" y="10953750"/>
            <a:ext cx="12573000" cy="1206500"/>
          </a:xfrm>
          <a:prstGeom prst="rect">
            <a:avLst/>
          </a:prstGeom>
        </p:spPr>
        <p:txBody>
          <a:bodyPr anchor="ctr">
            <a:spAutoFit/>
          </a:bodyPr>
          <a:lstStyle>
            <a:lvl1pPr marL="0" indent="0" defTabSz="647700">
              <a:spcBef>
                <a:spcPts val="0"/>
              </a:spcBef>
              <a:buClrTx/>
              <a:buSzTx/>
              <a:buFontTx/>
              <a:buNone/>
              <a:defRPr sz="8700">
                <a:solidFill>
                  <a:srgbClr val="232323"/>
                </a:solidFill>
                <a:latin typeface="+mn-lt"/>
                <a:ea typeface="+mn-ea"/>
                <a:cs typeface="+mn-cs"/>
                <a:sym typeface="DIN Condensed Bold"/>
              </a:defRPr>
            </a:lvl1pPr>
          </a:lstStyle>
          <a:p>
            <a:pPr/>
            <a:r>
              <a:t>Johnny Appleseed</a:t>
            </a:r>
          </a:p>
        </p:txBody>
      </p:sp>
      <p:sp>
        <p:nvSpPr>
          <p:cNvPr id="13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ild">
    <p:bg>
      <p:bgPr>
        <a:solidFill>
          <a:srgbClr val="222222"/>
        </a:solidFill>
      </p:bgPr>
    </p:bg>
    <p:spTree>
      <p:nvGrpSpPr>
        <p:cNvPr id="1" name=""/>
        <p:cNvGrpSpPr/>
        <p:nvPr/>
      </p:nvGrpSpPr>
      <p:grpSpPr>
        <a:xfrm>
          <a:off x="0" y="0"/>
          <a:ext cx="0" cy="0"/>
          <a:chOff x="0" y="0"/>
          <a:chExt cx="0" cy="0"/>
        </a:xfrm>
      </p:grpSpPr>
      <p:sp>
        <p:nvSpPr>
          <p:cNvPr id="142" name="Bild"/>
          <p:cNvSpPr/>
          <p:nvPr>
            <p:ph type="pic" idx="21"/>
          </p:nvPr>
        </p:nvSpPr>
        <p:spPr>
          <a:xfrm>
            <a:off x="-38100" y="-1219200"/>
            <a:ext cx="24460200" cy="16145934"/>
          </a:xfrm>
          <a:prstGeom prst="rect">
            <a:avLst/>
          </a:prstGeom>
        </p:spPr>
        <p:txBody>
          <a:bodyPr lIns="91439" tIns="45719" rIns="91439" bIns="45719">
            <a:noAutofit/>
          </a:bodyPr>
          <a:lstStyle/>
          <a:p>
            <a:pPr/>
          </a:p>
        </p:txBody>
      </p:sp>
      <p:sp>
        <p:nvSpPr>
          <p:cNvPr id="143"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om">
    <p:bg>
      <p:bgPr>
        <a:solidFill>
          <a:srgbClr val="222222"/>
        </a:solidFill>
      </p:bgPr>
    </p:bg>
    <p:spTree>
      <p:nvGrpSpPr>
        <p:cNvPr id="1" name=""/>
        <p:cNvGrpSpPr/>
        <p:nvPr/>
      </p:nvGrpSpPr>
      <p:grpSpPr>
        <a:xfrm>
          <a:off x="0" y="0"/>
          <a:ext cx="0" cy="0"/>
          <a:chOff x="0" y="0"/>
          <a:chExt cx="0" cy="0"/>
        </a:xfrm>
      </p:grpSpPr>
      <p:sp>
        <p:nvSpPr>
          <p:cNvPr id="15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omt, alt.">
    <p:spTree>
      <p:nvGrpSpPr>
        <p:cNvPr id="1" name=""/>
        <p:cNvGrpSpPr/>
        <p:nvPr/>
      </p:nvGrpSpPr>
      <p:grpSpPr>
        <a:xfrm>
          <a:off x="0" y="0"/>
          <a:ext cx="0" cy="0"/>
          <a:chOff x="0" y="0"/>
          <a:chExt cx="0" cy="0"/>
        </a:xfrm>
      </p:grpSpPr>
      <p:sp>
        <p:nvSpPr>
          <p:cNvPr id="15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Foto – Horisontellt">
    <p:bg>
      <p:bgPr>
        <a:solidFill>
          <a:srgbClr val="222222"/>
        </a:solidFill>
      </p:bgPr>
    </p:bg>
    <p:spTree>
      <p:nvGrpSpPr>
        <p:cNvPr id="1" name=""/>
        <p:cNvGrpSpPr/>
        <p:nvPr/>
      </p:nvGrpSpPr>
      <p:grpSpPr>
        <a:xfrm>
          <a:off x="0" y="0"/>
          <a:ext cx="0" cy="0"/>
          <a:chOff x="0" y="0"/>
          <a:chExt cx="0" cy="0"/>
        </a:xfrm>
      </p:grpSpPr>
      <p:sp>
        <p:nvSpPr>
          <p:cNvPr id="22" name="Bild"/>
          <p:cNvSpPr/>
          <p:nvPr>
            <p:ph type="pic" idx="21"/>
          </p:nvPr>
        </p:nvSpPr>
        <p:spPr>
          <a:xfrm>
            <a:off x="-38100" y="-1219200"/>
            <a:ext cx="24460200" cy="16145934"/>
          </a:xfrm>
          <a:prstGeom prst="rect">
            <a:avLst/>
          </a:prstGeom>
        </p:spPr>
        <p:txBody>
          <a:bodyPr lIns="91439" tIns="45719" rIns="91439" bIns="45719">
            <a:noAutofit/>
          </a:bodyPr>
          <a:lstStyle/>
          <a:p>
            <a:pPr/>
          </a:p>
        </p:txBody>
      </p:sp>
      <p:sp>
        <p:nvSpPr>
          <p:cNvPr id="23" name="Linje"/>
          <p:cNvSpPr/>
          <p:nvPr/>
        </p:nvSpPr>
        <p:spPr>
          <a:xfrm flipV="1">
            <a:off x="762000" y="8635632"/>
            <a:ext cx="22859999" cy="369"/>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24" name="Titeltext"/>
          <p:cNvSpPr txBox="1"/>
          <p:nvPr>
            <p:ph type="title"/>
          </p:nvPr>
        </p:nvSpPr>
        <p:spPr>
          <a:xfrm>
            <a:off x="762000" y="9042400"/>
            <a:ext cx="22860000" cy="3810000"/>
          </a:xfrm>
          <a:prstGeom prst="rect">
            <a:avLst/>
          </a:prstGeom>
        </p:spPr>
        <p:txBody>
          <a:bodyPr/>
          <a:lstStyle>
            <a:lvl1pPr>
              <a:spcBef>
                <a:spcPts val="0"/>
              </a:spcBef>
              <a:defRPr sz="30300"/>
            </a:lvl1pPr>
          </a:lstStyle>
          <a:p>
            <a:pPr/>
            <a:r>
              <a:t>Titeltext</a:t>
            </a:r>
          </a:p>
        </p:txBody>
      </p:sp>
      <p:sp>
        <p:nvSpPr>
          <p:cNvPr id="25" name="Brödtext nivå ett…"/>
          <p:cNvSpPr txBox="1"/>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1pPr>
            <a:lvl2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2pPr>
            <a:lvl3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3pPr>
            <a:lvl4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4pPr>
            <a:lvl5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6" name="Diabildsnummer"/>
          <p:cNvSpPr txBox="1"/>
          <p:nvPr>
            <p:ph type="sldNum" sz="quarter" idx="2"/>
          </p:nvPr>
        </p:nvSpPr>
        <p:spPr>
          <a:xfrm>
            <a:off x="23063200" y="609600"/>
            <a:ext cx="553195" cy="635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el och undertext, alt.">
    <p:spTree>
      <p:nvGrpSpPr>
        <p:cNvPr id="1" name=""/>
        <p:cNvGrpSpPr/>
        <p:nvPr/>
      </p:nvGrpSpPr>
      <p:grpSpPr>
        <a:xfrm>
          <a:off x="0" y="0"/>
          <a:ext cx="0" cy="0"/>
          <a:chOff x="0" y="0"/>
          <a:chExt cx="0" cy="0"/>
        </a:xfrm>
      </p:grpSpPr>
      <p:sp>
        <p:nvSpPr>
          <p:cNvPr id="33" name="Linje"/>
          <p:cNvSpPr/>
          <p:nvPr/>
        </p:nvSpPr>
        <p:spPr>
          <a:xfrm flipV="1">
            <a:off x="762000" y="8635632"/>
            <a:ext cx="22859999" cy="369"/>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4" name="Titeltext"/>
          <p:cNvSpPr txBox="1"/>
          <p:nvPr>
            <p:ph type="title"/>
          </p:nvPr>
        </p:nvSpPr>
        <p:spPr>
          <a:xfrm>
            <a:off x="762000" y="9042400"/>
            <a:ext cx="22860000" cy="3810000"/>
          </a:xfrm>
          <a:prstGeom prst="rect">
            <a:avLst/>
          </a:prstGeom>
        </p:spPr>
        <p:txBody>
          <a:bodyPr/>
          <a:lstStyle>
            <a:lvl1pPr>
              <a:spcBef>
                <a:spcPts val="0"/>
              </a:spcBef>
              <a:defRPr sz="30300"/>
            </a:lvl1pPr>
          </a:lstStyle>
          <a:p>
            <a:pPr/>
            <a:r>
              <a:t>Titeltext</a:t>
            </a:r>
          </a:p>
        </p:txBody>
      </p:sp>
      <p:sp>
        <p:nvSpPr>
          <p:cNvPr id="35" name="Brödtext nivå ett…"/>
          <p:cNvSpPr txBox="1"/>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1pPr>
            <a:lvl2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2pPr>
            <a:lvl3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3pPr>
            <a:lvl4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4pPr>
            <a:lvl5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36" name="Diabildsnummer"/>
          <p:cNvSpPr txBox="1"/>
          <p:nvPr>
            <p:ph type="sldNum" sz="quarter" idx="2"/>
          </p:nvPr>
        </p:nvSpPr>
        <p:spPr>
          <a:xfrm>
            <a:off x="23013221" y="584200"/>
            <a:ext cx="553195" cy="635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el – Centrerad">
    <p:bg>
      <p:bgPr>
        <a:solidFill>
          <a:srgbClr val="222222"/>
        </a:solidFill>
      </p:bgPr>
    </p:bg>
    <p:spTree>
      <p:nvGrpSpPr>
        <p:cNvPr id="1" name=""/>
        <p:cNvGrpSpPr/>
        <p:nvPr/>
      </p:nvGrpSpPr>
      <p:grpSpPr>
        <a:xfrm>
          <a:off x="0" y="0"/>
          <a:ext cx="0" cy="0"/>
          <a:chOff x="0" y="0"/>
          <a:chExt cx="0" cy="0"/>
        </a:xfrm>
      </p:grpSpPr>
      <p:sp>
        <p:nvSpPr>
          <p:cNvPr id="43" name="Titeltext"/>
          <p:cNvSpPr txBox="1"/>
          <p:nvPr>
            <p:ph type="title"/>
          </p:nvPr>
        </p:nvSpPr>
        <p:spPr>
          <a:xfrm>
            <a:off x="762000" y="5676900"/>
            <a:ext cx="22860000" cy="6350000"/>
          </a:xfrm>
          <a:prstGeom prst="rect">
            <a:avLst/>
          </a:prstGeom>
        </p:spPr>
        <p:txBody>
          <a:bodyPr/>
          <a:lstStyle>
            <a:lvl1pPr>
              <a:spcBef>
                <a:spcPts val="0"/>
              </a:spcBef>
              <a:defRPr sz="30300"/>
            </a:lvl1pPr>
          </a:lstStyle>
          <a:p>
            <a:pPr/>
            <a:r>
              <a:t>Titeltext</a:t>
            </a:r>
          </a:p>
        </p:txBody>
      </p:sp>
      <p:sp>
        <p:nvSpPr>
          <p:cNvPr id="44" name="Diabildsnummer"/>
          <p:cNvSpPr txBox="1"/>
          <p:nvPr>
            <p:ph type="sldNum" sz="quarter" idx="2"/>
          </p:nvPr>
        </p:nvSpPr>
        <p:spPr>
          <a:xfrm>
            <a:off x="23063200" y="609600"/>
            <a:ext cx="553195" cy="635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Foto – Vertikalt">
    <p:bg>
      <p:bgPr>
        <a:solidFill>
          <a:srgbClr val="222222"/>
        </a:solidFill>
      </p:bgPr>
    </p:bg>
    <p:spTree>
      <p:nvGrpSpPr>
        <p:cNvPr id="1" name=""/>
        <p:cNvGrpSpPr/>
        <p:nvPr/>
      </p:nvGrpSpPr>
      <p:grpSpPr>
        <a:xfrm>
          <a:off x="0" y="0"/>
          <a:ext cx="0" cy="0"/>
          <a:chOff x="0" y="0"/>
          <a:chExt cx="0" cy="0"/>
        </a:xfrm>
      </p:grpSpPr>
      <p:sp>
        <p:nvSpPr>
          <p:cNvPr id="51" name="Linje"/>
          <p:cNvSpPr/>
          <p:nvPr/>
        </p:nvSpPr>
        <p:spPr>
          <a:xfrm flipV="1">
            <a:off x="11049000" y="8635798"/>
            <a:ext cx="12572997" cy="203"/>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52" name="Bild"/>
          <p:cNvSpPr/>
          <p:nvPr>
            <p:ph type="pic" idx="21"/>
          </p:nvPr>
        </p:nvSpPr>
        <p:spPr>
          <a:xfrm>
            <a:off x="-190500" y="0"/>
            <a:ext cx="12428272" cy="13716000"/>
          </a:xfrm>
          <a:prstGeom prst="rect">
            <a:avLst/>
          </a:prstGeom>
        </p:spPr>
        <p:txBody>
          <a:bodyPr lIns="91439" tIns="45719" rIns="91439" bIns="45719">
            <a:noAutofit/>
          </a:bodyPr>
          <a:lstStyle/>
          <a:p>
            <a:pPr/>
          </a:p>
        </p:txBody>
      </p:sp>
      <p:sp>
        <p:nvSpPr>
          <p:cNvPr id="53" name="Titeltext"/>
          <p:cNvSpPr txBox="1"/>
          <p:nvPr>
            <p:ph type="title"/>
          </p:nvPr>
        </p:nvSpPr>
        <p:spPr>
          <a:xfrm>
            <a:off x="11049000" y="9042400"/>
            <a:ext cx="12573000" cy="3810000"/>
          </a:xfrm>
          <a:prstGeom prst="rect">
            <a:avLst/>
          </a:prstGeom>
        </p:spPr>
        <p:txBody>
          <a:bodyPr/>
          <a:lstStyle>
            <a:lvl1pPr>
              <a:spcBef>
                <a:spcPts val="0"/>
              </a:spcBef>
              <a:defRPr sz="30300"/>
            </a:lvl1pPr>
          </a:lstStyle>
          <a:p>
            <a:pPr/>
            <a:r>
              <a:t>Titeltext</a:t>
            </a:r>
          </a:p>
        </p:txBody>
      </p:sp>
      <p:sp>
        <p:nvSpPr>
          <p:cNvPr id="54" name="Brödtext nivå ett…"/>
          <p:cNvSpPr txBox="1"/>
          <p:nvPr>
            <p:ph type="body" sz="quarter" idx="1"/>
          </p:nvPr>
        </p:nvSpPr>
        <p:spPr>
          <a:xfrm>
            <a:off x="11049000" y="5994400"/>
            <a:ext cx="12573000" cy="2540000"/>
          </a:xfrm>
          <a:prstGeom prst="rect">
            <a:avLst/>
          </a:prstGeom>
        </p:spPr>
        <p:txBody>
          <a:bodyPr anchor="b"/>
          <a:lstStyle>
            <a:lvl1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1pPr>
            <a:lvl2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2pPr>
            <a:lvl3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3pPr>
            <a:lvl4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4pPr>
            <a:lvl5pPr marL="0" indent="0">
              <a:lnSpc>
                <a:spcPct val="80000"/>
              </a:lnSpc>
              <a:spcBef>
                <a:spcPts val="3200"/>
              </a:spcBef>
              <a:buClrTx/>
              <a:buSzTx/>
              <a:buFontTx/>
              <a:buNone/>
              <a:defRPr cap="all" sz="7700">
                <a:solidFill>
                  <a:srgbClr val="A6AAA9"/>
                </a:solidFill>
                <a:latin typeface="DIN Alternate Bold"/>
                <a:ea typeface="DIN Alternate Bold"/>
                <a:cs typeface="DIN Alternate Bold"/>
                <a:sym typeface="DIN Alternate Bold"/>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55" name="Diabildsnummer"/>
          <p:cNvSpPr txBox="1"/>
          <p:nvPr>
            <p:ph type="sldNum" sz="quarter" idx="2"/>
          </p:nvPr>
        </p:nvSpPr>
        <p:spPr>
          <a:xfrm>
            <a:off x="23063200" y="609600"/>
            <a:ext cx="553195" cy="635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Upptill">
    <p:spTree>
      <p:nvGrpSpPr>
        <p:cNvPr id="1" name=""/>
        <p:cNvGrpSpPr/>
        <p:nvPr/>
      </p:nvGrpSpPr>
      <p:grpSpPr>
        <a:xfrm>
          <a:off x="0" y="0"/>
          <a:ext cx="0" cy="0"/>
          <a:chOff x="0" y="0"/>
          <a:chExt cx="0" cy="0"/>
        </a:xfrm>
      </p:grpSpPr>
      <p:sp>
        <p:nvSpPr>
          <p:cNvPr id="62" name="Text"/>
          <p:cNvSpPr txBox="1"/>
          <p:nvPr>
            <p:ph type="body" sz="quarter" idx="21"/>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63" name="Titeltext"/>
          <p:cNvSpPr txBox="1"/>
          <p:nvPr>
            <p:ph type="title"/>
          </p:nvPr>
        </p:nvSpPr>
        <p:spPr>
          <a:prstGeom prst="rect">
            <a:avLst/>
          </a:prstGeom>
        </p:spPr>
        <p:txBody>
          <a:bodyPr/>
          <a:lstStyle/>
          <a:p>
            <a:pPr/>
            <a:r>
              <a:t>Titeltext</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och punkter">
    <p:bg>
      <p:bgPr>
        <a:solidFill>
          <a:srgbClr val="222222"/>
        </a:solidFill>
      </p:bgPr>
    </p:bg>
    <p:spTree>
      <p:nvGrpSpPr>
        <p:cNvPr id="1" name=""/>
        <p:cNvGrpSpPr/>
        <p:nvPr/>
      </p:nvGrpSpPr>
      <p:grpSpPr>
        <a:xfrm>
          <a:off x="0" y="0"/>
          <a:ext cx="0" cy="0"/>
          <a:chOff x="0" y="0"/>
          <a:chExt cx="0" cy="0"/>
        </a:xfrm>
      </p:grpSpPr>
      <p:sp>
        <p:nvSpPr>
          <p:cNvPr id="71" name="Text"/>
          <p:cNvSpPr txBox="1"/>
          <p:nvPr>
            <p:ph type="body" sz="quarter" idx="21"/>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72" name="Titeltext"/>
          <p:cNvSpPr txBox="1"/>
          <p:nvPr>
            <p:ph type="title"/>
          </p:nvPr>
        </p:nvSpPr>
        <p:spPr>
          <a:prstGeom prst="rect">
            <a:avLst/>
          </a:prstGeom>
        </p:spPr>
        <p:txBody>
          <a:bodyPr/>
          <a:lstStyle/>
          <a:p>
            <a:pPr/>
            <a:r>
              <a:t>Titeltext</a:t>
            </a:r>
          </a:p>
        </p:txBody>
      </p:sp>
      <p:sp>
        <p:nvSpPr>
          <p:cNvPr id="73" name="Brödtext nivå ett…"/>
          <p:cNvSpPr txBox="1"/>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7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och punktform, alt.">
    <p:spTree>
      <p:nvGrpSpPr>
        <p:cNvPr id="1" name=""/>
        <p:cNvGrpSpPr/>
        <p:nvPr/>
      </p:nvGrpSpPr>
      <p:grpSpPr>
        <a:xfrm>
          <a:off x="0" y="0"/>
          <a:ext cx="0" cy="0"/>
          <a:chOff x="0" y="0"/>
          <a:chExt cx="0" cy="0"/>
        </a:xfrm>
      </p:grpSpPr>
      <p:sp>
        <p:nvSpPr>
          <p:cNvPr id="81" name="Text"/>
          <p:cNvSpPr txBox="1"/>
          <p:nvPr>
            <p:ph type="body" sz="quarter" idx="21"/>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82" name="Titeltext"/>
          <p:cNvSpPr txBox="1"/>
          <p:nvPr>
            <p:ph type="title"/>
          </p:nvPr>
        </p:nvSpPr>
        <p:spPr>
          <a:prstGeom prst="rect">
            <a:avLst/>
          </a:prstGeom>
        </p:spPr>
        <p:txBody>
          <a:bodyPr/>
          <a:lstStyle/>
          <a:p>
            <a:pPr/>
            <a:r>
              <a:t>Titeltext</a:t>
            </a:r>
          </a:p>
        </p:txBody>
      </p:sp>
      <p:sp>
        <p:nvSpPr>
          <p:cNvPr id="83" name="Brödtext nivå ett…"/>
          <p:cNvSpPr txBox="1"/>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8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r och bild">
    <p:bg>
      <p:bgPr>
        <a:solidFill>
          <a:srgbClr val="222222"/>
        </a:solidFill>
      </p:bgPr>
    </p:bg>
    <p:spTree>
      <p:nvGrpSpPr>
        <p:cNvPr id="1" name=""/>
        <p:cNvGrpSpPr/>
        <p:nvPr/>
      </p:nvGrpSpPr>
      <p:grpSpPr>
        <a:xfrm>
          <a:off x="0" y="0"/>
          <a:ext cx="0" cy="0"/>
          <a:chOff x="0" y="0"/>
          <a:chExt cx="0" cy="0"/>
        </a:xfrm>
      </p:grpSpPr>
      <p:sp>
        <p:nvSpPr>
          <p:cNvPr id="91" name="Text"/>
          <p:cNvSpPr txBox="1"/>
          <p:nvPr>
            <p:ph type="body" sz="quarter" idx="21"/>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cap="all" spc="180" sz="3600">
                <a:latin typeface="DIN Alternate Bold"/>
                <a:ea typeface="DIN Alternate Bold"/>
                <a:cs typeface="DIN Alternate Bold"/>
                <a:sym typeface="DIN Alternate Bold"/>
              </a:defRPr>
            </a:lvl1pPr>
          </a:lstStyle>
          <a:p>
            <a:pPr/>
            <a:r>
              <a:t>Text</a:t>
            </a:r>
          </a:p>
        </p:txBody>
      </p:sp>
      <p:sp>
        <p:nvSpPr>
          <p:cNvPr id="92" name="Bild"/>
          <p:cNvSpPr/>
          <p:nvPr>
            <p:ph type="pic" idx="22"/>
          </p:nvPr>
        </p:nvSpPr>
        <p:spPr>
          <a:xfrm>
            <a:off x="13258800" y="0"/>
            <a:ext cx="12428272" cy="13716000"/>
          </a:xfrm>
          <a:prstGeom prst="rect">
            <a:avLst/>
          </a:prstGeom>
        </p:spPr>
        <p:txBody>
          <a:bodyPr lIns="91439" tIns="45719" rIns="91439" bIns="45719">
            <a:noAutofit/>
          </a:bodyPr>
          <a:lstStyle/>
          <a:p>
            <a:pPr/>
          </a:p>
        </p:txBody>
      </p:sp>
      <p:sp>
        <p:nvSpPr>
          <p:cNvPr id="93" name="Titeltext"/>
          <p:cNvSpPr txBox="1"/>
          <p:nvPr>
            <p:ph type="title"/>
          </p:nvPr>
        </p:nvSpPr>
        <p:spPr>
          <a:xfrm>
            <a:off x="762000" y="2159000"/>
            <a:ext cx="11811000" cy="1016000"/>
          </a:xfrm>
          <a:prstGeom prst="rect">
            <a:avLst/>
          </a:prstGeom>
        </p:spPr>
        <p:txBody>
          <a:bodyPr/>
          <a:lstStyle/>
          <a:p>
            <a:pPr/>
            <a:r>
              <a:t>Titeltext</a:t>
            </a:r>
          </a:p>
        </p:txBody>
      </p:sp>
      <p:sp>
        <p:nvSpPr>
          <p:cNvPr id="94" name="Brödtext nivå ett…"/>
          <p:cNvSpPr txBox="1"/>
          <p:nvPr>
            <p:ph type="body" sz="half" idx="1"/>
          </p:nvPr>
        </p:nvSpPr>
        <p:spPr>
          <a:xfrm>
            <a:off x="762000" y="3860800"/>
            <a:ext cx="11811000" cy="8585200"/>
          </a:xfrm>
          <a:prstGeom prst="rect">
            <a:avLst/>
          </a:prstGeom>
        </p:spPr>
        <p:txBody>
          <a:bodyPr/>
          <a:lstStyle>
            <a:lvl1pPr>
              <a:buClr>
                <a:schemeClr val="accent1"/>
              </a:buClr>
              <a:buChar char="▸"/>
              <a:defRPr sz="4000"/>
            </a:lvl1pPr>
            <a:lvl2pPr>
              <a:buClr>
                <a:schemeClr val="accent1"/>
              </a:buClr>
              <a:buChar char="▸"/>
              <a:defRPr sz="4000"/>
            </a:lvl2pPr>
            <a:lvl3pPr>
              <a:buClr>
                <a:schemeClr val="accent1"/>
              </a:buClr>
              <a:buChar char="▸"/>
              <a:defRPr sz="4000"/>
            </a:lvl3pPr>
            <a:lvl4pPr>
              <a:buClr>
                <a:schemeClr val="accent1"/>
              </a:buClr>
              <a:buChar char="▸"/>
              <a:defRPr sz="4000"/>
            </a:lvl4pPr>
            <a:lvl5pPr>
              <a:buClr>
                <a:schemeClr val="accent1"/>
              </a:buClr>
              <a:buChar char="▸"/>
              <a:defRPr sz="40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9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Linje"/>
          <p:cNvSpPr/>
          <p:nvPr/>
        </p:nvSpPr>
        <p:spPr>
          <a:xfrm flipV="1">
            <a:off x="762000" y="1396632"/>
            <a:ext cx="22859999" cy="369"/>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 name="Titeltext"/>
          <p:cNvSpPr txBox="1"/>
          <p:nvPr>
            <p:ph type="title"/>
          </p:nvPr>
        </p:nvSpPr>
        <p:spPr>
          <a:xfrm>
            <a:off x="762000" y="2159000"/>
            <a:ext cx="22860000" cy="101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Titeltext</a:t>
            </a:r>
          </a:p>
        </p:txBody>
      </p:sp>
      <p:sp>
        <p:nvSpPr>
          <p:cNvPr id="4" name="Brödtext nivå ett…"/>
          <p:cNvSpPr txBox="1"/>
          <p:nvPr>
            <p:ph type="body" idx="1"/>
          </p:nvPr>
        </p:nvSpPr>
        <p:spPr>
          <a:xfrm>
            <a:off x="762000" y="3860800"/>
            <a:ext cx="22860000" cy="8585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5" name="Diabildsnummer"/>
          <p:cNvSpPr txBox="1"/>
          <p:nvPr>
            <p:ph type="sldNum" sz="quarter" idx="2"/>
          </p:nvPr>
        </p:nvSpPr>
        <p:spPr>
          <a:xfrm>
            <a:off x="23059652" y="609600"/>
            <a:ext cx="553196" cy="635000"/>
          </a:xfrm>
          <a:prstGeom prst="rect">
            <a:avLst/>
          </a:prstGeom>
          <a:ln w="12700">
            <a:miter lim="400000"/>
          </a:ln>
        </p:spPr>
        <p:txBody>
          <a:bodyPr wrap="none" lIns="50800" tIns="50800" rIns="50800" bIns="50800">
            <a:spAutoFit/>
          </a:bodyPr>
          <a:lstStyle>
            <a:lvl1pPr algn="r">
              <a:lnSpc>
                <a:spcPct val="80000"/>
              </a:lnSpc>
              <a:spcBef>
                <a:spcPts val="0"/>
              </a:spcBef>
              <a:defRPr sz="3600">
                <a:latin typeface="DIN Alternate Bold"/>
                <a:ea typeface="DIN Alternate Bold"/>
                <a:cs typeface="DIN Alternate Bold"/>
                <a:sym typeface="DIN Alternate Bold"/>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xmlns:p14="http://schemas.microsoft.com/office/powerpoint/2010/main" spd="med" advClick="1"/>
  <p:txStyles>
    <p:titleStyle>
      <a:lvl1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1pPr>
      <a:lvl2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2pPr>
      <a:lvl3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3pPr>
      <a:lvl4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4pPr>
      <a:lvl5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5pPr>
      <a:lvl6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6pPr>
      <a:lvl7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7pPr>
      <a:lvl8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8pPr>
      <a:lvl9pPr marL="0" marR="0" indent="0" algn="l" defTabSz="825500" rtl="0" latinLnBrk="0">
        <a:lnSpc>
          <a:spcPct val="80000"/>
        </a:lnSpc>
        <a:spcBef>
          <a:spcPts val="3900"/>
        </a:spcBef>
        <a:spcAft>
          <a:spcPts val="0"/>
        </a:spcAft>
        <a:buClrTx/>
        <a:buSzTx/>
        <a:buFontTx/>
        <a:buNone/>
        <a:tabLst/>
        <a:defRPr b="0" baseline="0" cap="all" i="0" spc="0" strike="noStrike" sz="8700" u="none">
          <a:solidFill>
            <a:schemeClr val="accent1"/>
          </a:solidFill>
          <a:uFillTx/>
          <a:latin typeface="+mn-lt"/>
          <a:ea typeface="+mn-ea"/>
          <a:cs typeface="+mn-cs"/>
          <a:sym typeface="DIN Condensed Bold"/>
        </a:defRPr>
      </a:lvl9pPr>
    </p:titleStyle>
    <p:bodyStyle>
      <a:lvl1pPr marL="635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Regular"/>
        <a:buChar char="‣"/>
        <a:tabLst/>
        <a:defRPr b="0" baseline="0" cap="none" i="0" spc="0" strike="noStrike" sz="4800" u="none">
          <a:solidFill>
            <a:srgbClr val="838787"/>
          </a:solidFill>
          <a:uFillTx/>
          <a:latin typeface="Avenir Next Medium"/>
          <a:ea typeface="Avenir Next Medium"/>
          <a:cs typeface="Avenir Next Medium"/>
          <a:sym typeface="Avenir Next Medium"/>
        </a:defRPr>
      </a:lvl9pPr>
    </p:bodyStyle>
    <p:otherStyle>
      <a:lvl1pPr marL="0" marR="0" indent="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1pPr>
      <a:lvl2pPr marL="0" marR="0" indent="2286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2pPr>
      <a:lvl3pPr marL="0" marR="0" indent="4572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3pPr>
      <a:lvl4pPr marL="0" marR="0" indent="6858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4pPr>
      <a:lvl5pPr marL="0" marR="0" indent="9144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5pPr>
      <a:lvl6pPr marL="0" marR="0" indent="11430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6pPr>
      <a:lvl7pPr marL="0" marR="0" indent="13716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7pPr>
      <a:lvl8pPr marL="0" marR="0" indent="16002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8pPr>
      <a:lvl9pPr marL="0" marR="0" indent="1828800" algn="r" defTabSz="825500" latinLnBrk="0">
        <a:lnSpc>
          <a:spcPct val="8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DIN Alternate Bold"/>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 Id="rId3" Type="http://schemas.openxmlformats.org/officeDocument/2006/relationships/hyperlink" Target="mailto:victor@blomgren.st"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 Id="rId3"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 Id="rId6" Type="http://schemas.openxmlformats.org/officeDocument/2006/relationships/image" Target="../media/image6.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 Id="rId3"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 Id="rId3" Type="http://schemas.openxmlformats.org/officeDocument/2006/relationships/image" Target="../media/image5.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166" name="Övningsbank"/>
          <p:cNvSpPr txBox="1"/>
          <p:nvPr>
            <p:ph type="ctrTitle"/>
          </p:nvPr>
        </p:nvSpPr>
        <p:spPr>
          <a:prstGeom prst="rect">
            <a:avLst/>
          </a:prstGeom>
        </p:spPr>
        <p:txBody>
          <a:bodyPr/>
          <a:lstStyle>
            <a:lvl1pPr defTabSz="792479">
              <a:defRPr sz="29088"/>
            </a:lvl1pPr>
          </a:lstStyle>
          <a:p>
            <a:pPr/>
            <a:r>
              <a:t>Övningsbank</a:t>
            </a:r>
          </a:p>
        </p:txBody>
      </p:sp>
      <p:sp>
        <p:nvSpPr>
          <p:cNvPr id="167" name="Egenträning - Sigtuna If p09"/>
          <p:cNvSpPr txBox="1"/>
          <p:nvPr>
            <p:ph type="subTitle" sz="quarter" idx="1"/>
          </p:nvPr>
        </p:nvSpPr>
        <p:spPr>
          <a:prstGeom prst="rect">
            <a:avLst/>
          </a:prstGeom>
        </p:spPr>
        <p:txBody>
          <a:bodyPr/>
          <a:lstStyle/>
          <a:p>
            <a:pPr/>
            <a:r>
              <a:t>Egenträning - Sigtuna If p09</a:t>
            </a:r>
          </a:p>
        </p:txBody>
      </p:sp>
      <p:pic>
        <p:nvPicPr>
          <p:cNvPr id="168" name="SIF_logo1 (1).png" descr="SIF_logo1 (1).png"/>
          <p:cNvPicPr>
            <a:picLocks noChangeAspect="1"/>
          </p:cNvPicPr>
          <p:nvPr/>
        </p:nvPicPr>
        <p:blipFill>
          <a:blip r:embed="rId2">
            <a:extLst/>
          </a:blip>
          <a:stretch>
            <a:fillRect/>
          </a:stretch>
        </p:blipFill>
        <p:spPr>
          <a:xfrm>
            <a:off x="10464800" y="1498600"/>
            <a:ext cx="3454400" cy="3987800"/>
          </a:xfrm>
          <a:prstGeom prst="rect">
            <a:avLst/>
          </a:prstGeom>
          <a:ln w="12700">
            <a:miter lim="400000"/>
          </a:ln>
        </p:spPr>
      </p:pic>
      <p:sp>
        <p:nvSpPr>
          <p:cNvPr id="169" name="Victor Blomgren"/>
          <p:cNvSpPr txBox="1"/>
          <p:nvPr/>
        </p:nvSpPr>
        <p:spPr>
          <a:xfrm>
            <a:off x="21374821" y="6562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Victor Blomgren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97" name="Övningsbank - P09 Sigtuna IF"/>
          <p:cNvSpPr txBox="1"/>
          <p:nvPr>
            <p:ph type="body" idx="21"/>
          </p:nvPr>
        </p:nvSpPr>
        <p:spPr>
          <a:prstGeom prst="rect">
            <a:avLst/>
          </a:prstGeom>
        </p:spPr>
        <p:txBody>
          <a:bodyPr/>
          <a:lstStyle/>
          <a:p>
            <a:pPr/>
            <a:r>
              <a:t>Övningsbank - P09 Sigtuna IF</a:t>
            </a:r>
          </a:p>
        </p:txBody>
      </p:sp>
      <p:sp>
        <p:nvSpPr>
          <p:cNvPr id="298" name="Kommer läggas till fler övningar under säsongen"/>
          <p:cNvSpPr txBox="1"/>
          <p:nvPr>
            <p:ph type="title"/>
          </p:nvPr>
        </p:nvSpPr>
        <p:spPr>
          <a:prstGeom prst="rect">
            <a:avLst/>
          </a:prstGeom>
        </p:spPr>
        <p:txBody>
          <a:bodyPr/>
          <a:lstStyle>
            <a:lvl1pPr defTabSz="487044">
              <a:spcBef>
                <a:spcPts val="2300"/>
              </a:spcBef>
              <a:defRPr sz="5133"/>
            </a:lvl1pPr>
          </a:lstStyle>
          <a:p>
            <a:pPr/>
            <a:r>
              <a:t>Kommer läggas till fler övningar under säsongen</a:t>
            </a:r>
          </a:p>
        </p:txBody>
      </p:sp>
      <p:sp>
        <p:nvSpPr>
          <p:cNvPr id="299" name="Under säsongen kommer det att läggas till fler och fler övningar i detta dokument. Om du själv har något förslag på någon övning du kanske har kört själv så hör gärna av dig till mig. Förhoppningen är att i framtiden ha mängder av olika övningar tillagda"/>
          <p:cNvSpPr txBox="1"/>
          <p:nvPr>
            <p:ph type="body" sz="half" idx="1"/>
          </p:nvPr>
        </p:nvSpPr>
        <p:spPr>
          <a:prstGeom prst="rect">
            <a:avLst/>
          </a:prstGeom>
        </p:spPr>
        <p:txBody>
          <a:bodyPr/>
          <a:lstStyle/>
          <a:p>
            <a:pPr/>
            <a:r>
              <a:t>Under säsongen kommer det att läggas till fler och fler övningar i detta dokument. Om du själv har något förslag på någon övning du kanske har kört själv så hör gärna av dig till mig. Förhoppningen är att i framtiden ha mängder av olika övningar tillagda och tillgängliga för dem som vill använda. </a:t>
            </a:r>
          </a:p>
        </p:txBody>
      </p:sp>
      <p:pic>
        <p:nvPicPr>
          <p:cNvPr id="300" name="SIF_logo1 (1).png" descr="SIF_logo1 (1).png"/>
          <p:cNvPicPr>
            <a:picLocks noChangeAspect="1"/>
          </p:cNvPicPr>
          <p:nvPr/>
        </p:nvPicPr>
        <p:blipFill>
          <a:blip r:embed="rId2">
            <a:extLst/>
          </a:blip>
          <a:stretch>
            <a:fillRect/>
          </a:stretch>
        </p:blipFill>
        <p:spPr>
          <a:xfrm>
            <a:off x="22273725" y="381540"/>
            <a:ext cx="1758951" cy="2030553"/>
          </a:xfrm>
          <a:prstGeom prst="rect">
            <a:avLst/>
          </a:prstGeom>
          <a:ln w="12700">
            <a:miter lim="400000"/>
          </a:ln>
        </p:spPr>
      </p:pic>
      <p:sp>
        <p:nvSpPr>
          <p:cNvPr id="301"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
        <p:nvSpPr>
          <p:cNvPr id="302" name="victor@blomgren.st…"/>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5000" u="sng">
                <a:solidFill>
                  <a:srgbClr val="FFFFFF"/>
                </a:solidFill>
                <a:latin typeface="+mn-lt"/>
                <a:ea typeface="+mn-ea"/>
                <a:cs typeface="+mn-cs"/>
                <a:sym typeface="DIN Condensed Bold"/>
              </a:defRPr>
            </a:pPr>
          </a:p>
          <a:p>
            <a:pPr algn="ctr">
              <a:lnSpc>
                <a:spcPct val="80000"/>
              </a:lnSpc>
              <a:spcBef>
                <a:spcPts val="0"/>
              </a:spcBef>
              <a:defRPr cap="all" sz="4000">
                <a:solidFill>
                  <a:srgbClr val="FFFFFF"/>
                </a:solidFill>
                <a:latin typeface="+mn-lt"/>
                <a:ea typeface="+mn-ea"/>
                <a:cs typeface="+mn-cs"/>
                <a:sym typeface="DIN Condensed Bold"/>
              </a:defRPr>
            </a:pPr>
            <a:r>
              <a:rPr u="sng">
                <a:hlinkClick r:id="rId3" invalidUrl="" action="" tgtFrame="" tooltip="" history="1" highlightClick="0" endSnd="0"/>
              </a:rPr>
              <a:t>victor@blomgren.st</a:t>
            </a:r>
          </a:p>
          <a:p>
            <a:pPr algn="ctr">
              <a:lnSpc>
                <a:spcPct val="80000"/>
              </a:lnSpc>
              <a:spcBef>
                <a:spcPts val="0"/>
              </a:spcBef>
              <a:defRPr cap="all" sz="4000">
                <a:solidFill>
                  <a:srgbClr val="FFFFFF"/>
                </a:solidFill>
                <a:latin typeface="+mn-lt"/>
                <a:ea typeface="+mn-ea"/>
                <a:cs typeface="+mn-cs"/>
                <a:sym typeface="DIN Condensed Bold"/>
              </a:defRPr>
            </a:pPr>
          </a:p>
          <a:p>
            <a:pPr algn="ctr">
              <a:lnSpc>
                <a:spcPct val="80000"/>
              </a:lnSpc>
              <a:spcBef>
                <a:spcPts val="0"/>
              </a:spcBef>
              <a:defRPr cap="all" sz="4000">
                <a:solidFill>
                  <a:srgbClr val="FFFFFF"/>
                </a:solidFill>
                <a:latin typeface="+mn-lt"/>
                <a:ea typeface="+mn-ea"/>
                <a:cs typeface="+mn-cs"/>
                <a:sym typeface="DIN Condensed Bold"/>
              </a:defRPr>
            </a:pPr>
            <a:r>
              <a:t>073 331 92 85</a:t>
            </a:r>
          </a:p>
          <a:p>
            <a:pPr algn="ctr">
              <a:lnSpc>
                <a:spcPct val="80000"/>
              </a:lnSpc>
              <a:spcBef>
                <a:spcPts val="0"/>
              </a:spcBef>
              <a:defRPr cap="all" sz="4000">
                <a:solidFill>
                  <a:srgbClr val="FFFFFF"/>
                </a:solidFill>
                <a:latin typeface="+mn-lt"/>
                <a:ea typeface="+mn-ea"/>
                <a:cs typeface="+mn-cs"/>
                <a:sym typeface="DIN Condensed Bold"/>
              </a:defRPr>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171" name="Intro"/>
          <p:cNvSpPr txBox="1"/>
          <p:nvPr>
            <p:ph type="body" idx="21"/>
          </p:nvPr>
        </p:nvSpPr>
        <p:spPr>
          <a:prstGeom prst="rect">
            <a:avLst/>
          </a:prstGeom>
        </p:spPr>
        <p:txBody>
          <a:bodyPr/>
          <a:lstStyle/>
          <a:p>
            <a:pPr/>
            <a:r>
              <a:t>Intro</a:t>
            </a:r>
          </a:p>
        </p:txBody>
      </p:sp>
      <p:sp>
        <p:nvSpPr>
          <p:cNvPr id="172" name="Spontanfotboll Sigtuna if"/>
          <p:cNvSpPr txBox="1"/>
          <p:nvPr>
            <p:ph type="title"/>
          </p:nvPr>
        </p:nvSpPr>
        <p:spPr>
          <a:prstGeom prst="rect">
            <a:avLst/>
          </a:prstGeom>
        </p:spPr>
        <p:txBody>
          <a:bodyPr/>
          <a:lstStyle>
            <a:lvl1pPr defTabSz="685165">
              <a:spcBef>
                <a:spcPts val="3200"/>
              </a:spcBef>
              <a:defRPr sz="7221"/>
            </a:lvl1pPr>
          </a:lstStyle>
          <a:p>
            <a:pPr/>
            <a:r>
              <a:t>Spontanfotboll Sigtuna if</a:t>
            </a:r>
          </a:p>
        </p:txBody>
      </p:sp>
      <p:sp>
        <p:nvSpPr>
          <p:cNvPr id="173" name="Dagligen spelas det fotboll på gårdar, på skolor och på Prästängarna. Vi brukar kallas detta för spontanfotboll, dvs fotboll som inte är i anslutning till någon direkt fotbollsverksamhet. Sigtuna IF är allt för att barn, ungdomar och vuxna ska spelas så "/>
          <p:cNvSpPr txBox="1"/>
          <p:nvPr>
            <p:ph type="body" sz="half" idx="1"/>
          </p:nvPr>
        </p:nvSpPr>
        <p:spPr>
          <a:xfrm>
            <a:off x="762000" y="3860800"/>
            <a:ext cx="14521789" cy="8585200"/>
          </a:xfrm>
          <a:prstGeom prst="rect">
            <a:avLst/>
          </a:prstGeom>
        </p:spPr>
        <p:txBody>
          <a:bodyPr/>
          <a:lstStyle/>
          <a:p>
            <a:pPr/>
            <a:r>
              <a:t>Dagligen spelas det fotboll på gårdar, på skolor och på Prästängarna. Vi brukar kallas detta för spontanfotboll, dvs fotboll som inte är i anslutning till någon direkt fotbollsverksamhet. Sigtuna IF är allt för att barn, ungdomar och vuxna ska spelas så mycket fotboll som möjligt. Vi vill bidra till en sån rolig, men samtidigt utvecklande spontanfotbolls upplevelse som möjligt. I och med detta har jag, Victor, lagt ihop en typ av övningsbank med olika övningar som går att köra på egen hand, eller med kompisar. Övningarna beskrivs både med hjälp av bilder samt lite text och en liten info ruta. </a:t>
            </a:r>
          </a:p>
        </p:txBody>
      </p:sp>
      <p:pic>
        <p:nvPicPr>
          <p:cNvPr id="174" name="SIF_logo1 (1).png" descr="SIF_logo1 (1).png"/>
          <p:cNvPicPr>
            <a:picLocks noChangeAspect="1"/>
          </p:cNvPicPr>
          <p:nvPr/>
        </p:nvPicPr>
        <p:blipFill>
          <a:blip r:embed="rId2">
            <a:extLst/>
          </a:blip>
          <a:stretch>
            <a:fillRect/>
          </a:stretch>
        </p:blipFill>
        <p:spPr>
          <a:xfrm>
            <a:off x="22273725" y="381540"/>
            <a:ext cx="1758951" cy="2030553"/>
          </a:xfrm>
          <a:prstGeom prst="rect">
            <a:avLst/>
          </a:prstGeom>
          <a:ln w="12700">
            <a:miter lim="400000"/>
          </a:ln>
        </p:spPr>
      </p:pic>
      <p:sp>
        <p:nvSpPr>
          <p:cNvPr id="175"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pic>
        <p:nvPicPr>
          <p:cNvPr id="176" name="unnamed (1).jpeg" descr="unnamed (1).jpeg"/>
          <p:cNvPicPr>
            <a:picLocks noChangeAspect="1"/>
          </p:cNvPicPr>
          <p:nvPr/>
        </p:nvPicPr>
        <p:blipFill>
          <a:blip r:embed="rId3">
            <a:extLst/>
          </a:blip>
          <a:stretch>
            <a:fillRect/>
          </a:stretch>
        </p:blipFill>
        <p:spPr>
          <a:xfrm>
            <a:off x="16445931" y="1711056"/>
            <a:ext cx="5248375" cy="8585201"/>
          </a:xfrm>
          <a:prstGeom prst="rect">
            <a:avLst/>
          </a:prstGeom>
          <a:ln w="12700">
            <a:miter lim="400000"/>
          </a:ln>
        </p:spPr>
      </p:pic>
      <p:sp>
        <p:nvSpPr>
          <p:cNvPr id="177" name="Om du själv har förslag på någon övning som skulle kunna läggas till så hör gärna av dig till: victor@blomgren.st"/>
          <p:cNvSpPr/>
          <p:nvPr/>
        </p:nvSpPr>
        <p:spPr>
          <a:xfrm>
            <a:off x="16141490" y="10610312"/>
            <a:ext cx="7608858" cy="2459825"/>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a:solidFill>
                  <a:srgbClr val="FFFFFF"/>
                </a:solidFill>
                <a:latin typeface="+mn-lt"/>
                <a:ea typeface="+mn-ea"/>
                <a:cs typeface="+mn-cs"/>
                <a:sym typeface="DIN Condensed Bold"/>
              </a:defRPr>
            </a:pPr>
            <a:r>
              <a:t>Om du själv har förslag på någon övning som skulle kunna läggas till så hör gärna av dig till: </a:t>
            </a:r>
            <a:r>
              <a:rPr u="sng"/>
              <a:t>victor@blomgren.st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pic>
        <p:nvPicPr>
          <p:cNvPr id="179" name="Bild" descr="Bild"/>
          <p:cNvPicPr>
            <a:picLocks noChangeAspect="1"/>
          </p:cNvPicPr>
          <p:nvPr/>
        </p:nvPicPr>
        <p:blipFill>
          <a:blip r:embed="rId2">
            <a:extLst/>
          </a:blip>
          <a:stretch>
            <a:fillRect/>
          </a:stretch>
        </p:blipFill>
        <p:spPr>
          <a:xfrm rot="10800000">
            <a:off x="5885534" y="1639191"/>
            <a:ext cx="2991162" cy="920358"/>
          </a:xfrm>
          <a:prstGeom prst="rect">
            <a:avLst/>
          </a:prstGeom>
          <a:ln w="12700">
            <a:miter lim="400000"/>
          </a:ln>
        </p:spPr>
      </p:pic>
      <p:pic>
        <p:nvPicPr>
          <p:cNvPr id="180" name="Bild" descr="Bild"/>
          <p:cNvPicPr>
            <a:picLocks noChangeAspect="1"/>
          </p:cNvPicPr>
          <p:nvPr/>
        </p:nvPicPr>
        <p:blipFill>
          <a:blip r:embed="rId3">
            <a:extLst/>
          </a:blip>
          <a:stretch>
            <a:fillRect/>
          </a:stretch>
        </p:blipFill>
        <p:spPr>
          <a:xfrm>
            <a:off x="7213961" y="4833680"/>
            <a:ext cx="334308" cy="1504379"/>
          </a:xfrm>
          <a:prstGeom prst="rect">
            <a:avLst/>
          </a:prstGeom>
          <a:ln w="12700">
            <a:miter lim="400000"/>
          </a:ln>
        </p:spPr>
      </p:pic>
      <p:pic>
        <p:nvPicPr>
          <p:cNvPr id="181" name="Bild" descr="Bild"/>
          <p:cNvPicPr>
            <a:picLocks noChangeAspect="1"/>
          </p:cNvPicPr>
          <p:nvPr/>
        </p:nvPicPr>
        <p:blipFill>
          <a:blip r:embed="rId4">
            <a:extLst/>
          </a:blip>
          <a:stretch>
            <a:fillRect/>
          </a:stretch>
        </p:blipFill>
        <p:spPr>
          <a:xfrm rot="19910030">
            <a:off x="7095800" y="7965739"/>
            <a:ext cx="570629" cy="1799673"/>
          </a:xfrm>
          <a:prstGeom prst="rect">
            <a:avLst/>
          </a:prstGeom>
          <a:ln w="12700">
            <a:miter lim="400000"/>
          </a:ln>
        </p:spPr>
      </p:pic>
      <p:pic>
        <p:nvPicPr>
          <p:cNvPr id="182" name="Bild" descr="Bild"/>
          <p:cNvPicPr>
            <a:picLocks noChangeAspect="1"/>
          </p:cNvPicPr>
          <p:nvPr/>
        </p:nvPicPr>
        <p:blipFill>
          <a:blip r:embed="rId5">
            <a:extLst/>
          </a:blip>
          <a:stretch>
            <a:fillRect/>
          </a:stretch>
        </p:blipFill>
        <p:spPr>
          <a:xfrm>
            <a:off x="7037156" y="3379114"/>
            <a:ext cx="687918" cy="635001"/>
          </a:xfrm>
          <a:prstGeom prst="rect">
            <a:avLst/>
          </a:prstGeom>
          <a:ln w="12700">
            <a:miter lim="400000"/>
          </a:ln>
        </p:spPr>
      </p:pic>
      <p:sp>
        <p:nvSpPr>
          <p:cNvPr id="183" name="Fotboll"/>
          <p:cNvSpPr/>
          <p:nvPr/>
        </p:nvSpPr>
        <p:spPr>
          <a:xfrm>
            <a:off x="7138704" y="10350433"/>
            <a:ext cx="484823" cy="48482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184" name="Bild" descr="Bild"/>
          <p:cNvPicPr>
            <a:picLocks noChangeAspect="1"/>
          </p:cNvPicPr>
          <p:nvPr/>
        </p:nvPicPr>
        <p:blipFill>
          <a:blip r:embed="rId6">
            <a:extLst/>
          </a:blip>
          <a:stretch>
            <a:fillRect/>
          </a:stretch>
        </p:blipFill>
        <p:spPr>
          <a:xfrm rot="5400000">
            <a:off x="7095800" y="6543102"/>
            <a:ext cx="570629" cy="1799674"/>
          </a:xfrm>
          <a:prstGeom prst="rect">
            <a:avLst/>
          </a:prstGeom>
          <a:ln w="12700">
            <a:miter lim="400000"/>
          </a:ln>
        </p:spPr>
      </p:pic>
      <p:sp>
        <p:nvSpPr>
          <p:cNvPr id="185" name="Mål"/>
          <p:cNvSpPr txBox="1"/>
          <p:nvPr/>
        </p:nvSpPr>
        <p:spPr>
          <a:xfrm>
            <a:off x="15403081" y="1616769"/>
            <a:ext cx="1196976"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Mål</a:t>
            </a:r>
          </a:p>
        </p:txBody>
      </p:sp>
      <p:sp>
        <p:nvSpPr>
          <p:cNvPr id="186" name="Spelare"/>
          <p:cNvSpPr txBox="1"/>
          <p:nvPr/>
        </p:nvSpPr>
        <p:spPr>
          <a:xfrm>
            <a:off x="15403081" y="3214014"/>
            <a:ext cx="2333626"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Spelare</a:t>
            </a:r>
          </a:p>
        </p:txBody>
      </p:sp>
      <p:sp>
        <p:nvSpPr>
          <p:cNvPr id="187" name="Driva"/>
          <p:cNvSpPr txBox="1"/>
          <p:nvPr/>
        </p:nvSpPr>
        <p:spPr>
          <a:xfrm>
            <a:off x="15403081" y="5103269"/>
            <a:ext cx="1656081"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Driva</a:t>
            </a:r>
          </a:p>
        </p:txBody>
      </p:sp>
      <p:sp>
        <p:nvSpPr>
          <p:cNvPr id="188" name="Förflytta sig"/>
          <p:cNvSpPr txBox="1"/>
          <p:nvPr/>
        </p:nvSpPr>
        <p:spPr>
          <a:xfrm>
            <a:off x="15403081" y="6960338"/>
            <a:ext cx="3505201"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Förflytta sig</a:t>
            </a:r>
          </a:p>
        </p:txBody>
      </p:sp>
      <p:sp>
        <p:nvSpPr>
          <p:cNvPr id="189" name="Passa/Skjuta"/>
          <p:cNvSpPr txBox="1"/>
          <p:nvPr/>
        </p:nvSpPr>
        <p:spPr>
          <a:xfrm>
            <a:off x="15403081" y="8382975"/>
            <a:ext cx="3733801"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Passa/Skjuta</a:t>
            </a:r>
          </a:p>
        </p:txBody>
      </p:sp>
      <p:sp>
        <p:nvSpPr>
          <p:cNvPr id="190" name="Fotboll"/>
          <p:cNvSpPr txBox="1"/>
          <p:nvPr/>
        </p:nvSpPr>
        <p:spPr>
          <a:xfrm>
            <a:off x="15403081" y="10110244"/>
            <a:ext cx="2162176"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Fotboll</a:t>
            </a:r>
          </a:p>
        </p:txBody>
      </p:sp>
      <p:sp>
        <p:nvSpPr>
          <p:cNvPr id="191" name="Kon 1"/>
          <p:cNvSpPr/>
          <p:nvPr/>
        </p:nvSpPr>
        <p:spPr>
          <a:xfrm>
            <a:off x="7138703" y="11728199"/>
            <a:ext cx="484823"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192" name="Kon"/>
          <p:cNvSpPr txBox="1"/>
          <p:nvPr/>
        </p:nvSpPr>
        <p:spPr>
          <a:xfrm>
            <a:off x="15403081" y="11608563"/>
            <a:ext cx="1270636" cy="965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000"/>
            </a:lvl1pPr>
          </a:lstStyle>
          <a:p>
            <a:pPr/>
            <a:r>
              <a:t>Kon</a:t>
            </a:r>
          </a:p>
        </p:txBody>
      </p:sp>
      <p:sp>
        <p:nvSpPr>
          <p:cNvPr id="193" name="Victor Blomgren"/>
          <p:cNvSpPr txBox="1"/>
          <p:nvPr/>
        </p:nvSpPr>
        <p:spPr>
          <a:xfrm>
            <a:off x="21374820" y="6562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Victor Blomgren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195" name="Övningsbank - P09 Sigtuna IF"/>
          <p:cNvSpPr txBox="1"/>
          <p:nvPr>
            <p:ph type="body" idx="21"/>
          </p:nvPr>
        </p:nvSpPr>
        <p:spPr>
          <a:prstGeom prst="rect">
            <a:avLst/>
          </a:prstGeom>
        </p:spPr>
        <p:txBody>
          <a:bodyPr/>
          <a:lstStyle/>
          <a:p>
            <a:pPr/>
            <a:r>
              <a:t>Övningsbank - P09 Sigtuna IF</a:t>
            </a:r>
          </a:p>
        </p:txBody>
      </p:sp>
      <p:sp>
        <p:nvSpPr>
          <p:cNvPr id="196" name="Bli rättvänd - ANFALL"/>
          <p:cNvSpPr txBox="1"/>
          <p:nvPr>
            <p:ph type="title"/>
          </p:nvPr>
        </p:nvSpPr>
        <p:spPr>
          <a:prstGeom prst="rect">
            <a:avLst/>
          </a:prstGeom>
        </p:spPr>
        <p:txBody>
          <a:bodyPr/>
          <a:lstStyle>
            <a:lvl1pPr defTabSz="685165">
              <a:spcBef>
                <a:spcPts val="3200"/>
              </a:spcBef>
              <a:defRPr sz="7221"/>
            </a:lvl1pPr>
          </a:lstStyle>
          <a:p>
            <a:pPr/>
            <a:r>
              <a:t>Bli rättvänd - ANFALL</a:t>
            </a:r>
          </a:p>
        </p:txBody>
      </p:sp>
      <p:sp>
        <p:nvSpPr>
          <p:cNvPr id="197" name="Denna övning går ut på att göra ett väggspel och sedan hamna i position för att kunna enkelt ta med sig bollen och rättvänd komma till avslut…"/>
          <p:cNvSpPr txBox="1"/>
          <p:nvPr>
            <p:ph type="body" sz="half" idx="1"/>
          </p:nvPr>
        </p:nvSpPr>
        <p:spPr>
          <a:prstGeom prst="rect">
            <a:avLst/>
          </a:prstGeom>
        </p:spPr>
        <p:txBody>
          <a:bodyPr/>
          <a:lstStyle/>
          <a:p>
            <a:pPr/>
            <a:r>
              <a:t>Denna övning går ut på att göra ett väggspel och sedan hamna i position för att kunna enkelt ta med sig bollen och rättvänd komma till avslut</a:t>
            </a:r>
          </a:p>
          <a:p>
            <a:pPr/>
            <a:r>
              <a:t>Syftet med övningen är att lära sig att i anfall försöka vara alert eller förberedd på att kunna ta med sig bollen och inte fastna upp med bollen mellan fötterna felvänd. </a:t>
            </a:r>
          </a:p>
          <a:p>
            <a:pPr/>
            <a:r>
              <a:t>Att tänka på: Vara på tå, veta vart motståndarna är runtom dig genom att titta</a:t>
            </a:r>
          </a:p>
        </p:txBody>
      </p:sp>
      <p:pic>
        <p:nvPicPr>
          <p:cNvPr id="198" name="Bild" descr="Bild"/>
          <p:cNvPicPr>
            <a:picLocks noChangeAspect="1"/>
          </p:cNvPicPr>
          <p:nvPr/>
        </p:nvPicPr>
        <p:blipFill>
          <a:blip r:embed="rId2">
            <a:extLst/>
          </a:blip>
          <a:stretch>
            <a:fillRect/>
          </a:stretch>
        </p:blipFill>
        <p:spPr>
          <a:xfrm>
            <a:off x="18422867" y="5883778"/>
            <a:ext cx="570629" cy="1799673"/>
          </a:xfrm>
          <a:prstGeom prst="rect">
            <a:avLst/>
          </a:prstGeom>
          <a:ln w="12700">
            <a:miter lim="400000"/>
          </a:ln>
        </p:spPr>
      </p:pic>
      <p:pic>
        <p:nvPicPr>
          <p:cNvPr id="199" name="Bild" descr="Bild"/>
          <p:cNvPicPr>
            <a:picLocks noChangeAspect="1"/>
          </p:cNvPicPr>
          <p:nvPr/>
        </p:nvPicPr>
        <p:blipFill>
          <a:blip r:embed="rId3">
            <a:extLst/>
          </a:blip>
          <a:stretch>
            <a:fillRect/>
          </a:stretch>
        </p:blipFill>
        <p:spPr>
          <a:xfrm rot="10800000">
            <a:off x="17378478" y="1523633"/>
            <a:ext cx="2991163" cy="920358"/>
          </a:xfrm>
          <a:prstGeom prst="rect">
            <a:avLst/>
          </a:prstGeom>
          <a:ln w="12700">
            <a:miter lim="400000"/>
          </a:ln>
        </p:spPr>
      </p:pic>
      <p:pic>
        <p:nvPicPr>
          <p:cNvPr id="200" name="SIF_logo1 (1).png" descr="SIF_logo1 (1).png"/>
          <p:cNvPicPr>
            <a:picLocks noChangeAspect="1"/>
          </p:cNvPicPr>
          <p:nvPr/>
        </p:nvPicPr>
        <p:blipFill>
          <a:blip r:embed="rId4">
            <a:extLst/>
          </a:blip>
          <a:stretch>
            <a:fillRect/>
          </a:stretch>
        </p:blipFill>
        <p:spPr>
          <a:xfrm>
            <a:off x="22273725" y="381540"/>
            <a:ext cx="1758951" cy="2030553"/>
          </a:xfrm>
          <a:prstGeom prst="rect">
            <a:avLst/>
          </a:prstGeom>
          <a:ln w="12700">
            <a:miter lim="400000"/>
          </a:ln>
        </p:spPr>
      </p:pic>
      <p:pic>
        <p:nvPicPr>
          <p:cNvPr id="201" name="Bild" descr="Bild"/>
          <p:cNvPicPr>
            <a:picLocks noChangeAspect="1"/>
          </p:cNvPicPr>
          <p:nvPr/>
        </p:nvPicPr>
        <p:blipFill>
          <a:blip r:embed="rId5">
            <a:extLst/>
          </a:blip>
          <a:stretch>
            <a:fillRect/>
          </a:stretch>
        </p:blipFill>
        <p:spPr>
          <a:xfrm>
            <a:off x="18530101" y="5115435"/>
            <a:ext cx="687918" cy="635001"/>
          </a:xfrm>
          <a:prstGeom prst="rect">
            <a:avLst/>
          </a:prstGeom>
          <a:ln w="12700">
            <a:miter lim="400000"/>
          </a:ln>
        </p:spPr>
      </p:pic>
      <p:pic>
        <p:nvPicPr>
          <p:cNvPr id="202" name="Bild" descr="Bild"/>
          <p:cNvPicPr>
            <a:picLocks noChangeAspect="1"/>
          </p:cNvPicPr>
          <p:nvPr/>
        </p:nvPicPr>
        <p:blipFill>
          <a:blip r:embed="rId5">
            <a:extLst/>
          </a:blip>
          <a:stretch>
            <a:fillRect/>
          </a:stretch>
        </p:blipFill>
        <p:spPr>
          <a:xfrm>
            <a:off x="18530101" y="8195944"/>
            <a:ext cx="687918" cy="635001"/>
          </a:xfrm>
          <a:prstGeom prst="rect">
            <a:avLst/>
          </a:prstGeom>
          <a:ln w="12700">
            <a:miter lim="400000"/>
          </a:ln>
        </p:spPr>
      </p:pic>
      <p:pic>
        <p:nvPicPr>
          <p:cNvPr id="203" name="Bild" descr="Bild"/>
          <p:cNvPicPr>
            <a:picLocks noChangeAspect="1"/>
          </p:cNvPicPr>
          <p:nvPr/>
        </p:nvPicPr>
        <p:blipFill>
          <a:blip r:embed="rId6">
            <a:extLst/>
          </a:blip>
          <a:stretch>
            <a:fillRect/>
          </a:stretch>
        </p:blipFill>
        <p:spPr>
          <a:xfrm rot="5400000">
            <a:off x="20024179" y="4533098"/>
            <a:ext cx="570629" cy="1799674"/>
          </a:xfrm>
          <a:prstGeom prst="rect">
            <a:avLst/>
          </a:prstGeom>
          <a:ln w="12700">
            <a:miter lim="400000"/>
          </a:ln>
        </p:spPr>
      </p:pic>
      <p:pic>
        <p:nvPicPr>
          <p:cNvPr id="204" name="Bild" descr="Bild"/>
          <p:cNvPicPr>
            <a:picLocks noChangeAspect="1"/>
          </p:cNvPicPr>
          <p:nvPr/>
        </p:nvPicPr>
        <p:blipFill>
          <a:blip r:embed="rId2">
            <a:extLst/>
          </a:blip>
          <a:stretch>
            <a:fillRect/>
          </a:stretch>
        </p:blipFill>
        <p:spPr>
          <a:xfrm rot="10800000">
            <a:off x="18763138" y="5883778"/>
            <a:ext cx="570629" cy="1799673"/>
          </a:xfrm>
          <a:prstGeom prst="rect">
            <a:avLst/>
          </a:prstGeom>
          <a:ln w="12700">
            <a:miter lim="400000"/>
          </a:ln>
        </p:spPr>
      </p:pic>
      <p:sp>
        <p:nvSpPr>
          <p:cNvPr id="205" name="Fotboll"/>
          <p:cNvSpPr/>
          <p:nvPr/>
        </p:nvSpPr>
        <p:spPr>
          <a:xfrm>
            <a:off x="18465772" y="7697287"/>
            <a:ext cx="484822" cy="4848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06" name="Bild" descr="Bild"/>
          <p:cNvPicPr>
            <a:picLocks noChangeAspect="1"/>
          </p:cNvPicPr>
          <p:nvPr/>
        </p:nvPicPr>
        <p:blipFill>
          <a:blip r:embed="rId5">
            <a:extLst/>
          </a:blip>
          <a:stretch>
            <a:fillRect/>
          </a:stretch>
        </p:blipFill>
        <p:spPr>
          <a:xfrm>
            <a:off x="20979387" y="5115435"/>
            <a:ext cx="687918" cy="635001"/>
          </a:xfrm>
          <a:prstGeom prst="rect">
            <a:avLst/>
          </a:prstGeom>
          <a:ln w="12700">
            <a:miter lim="400000"/>
          </a:ln>
        </p:spPr>
      </p:pic>
      <p:pic>
        <p:nvPicPr>
          <p:cNvPr id="207" name="Bild" descr="Bild"/>
          <p:cNvPicPr>
            <a:picLocks noChangeAspect="1"/>
          </p:cNvPicPr>
          <p:nvPr/>
        </p:nvPicPr>
        <p:blipFill>
          <a:blip r:embed="rId2">
            <a:extLst/>
          </a:blip>
          <a:stretch>
            <a:fillRect/>
          </a:stretch>
        </p:blipFill>
        <p:spPr>
          <a:xfrm rot="19910030">
            <a:off x="20374520" y="3149360"/>
            <a:ext cx="570629" cy="1799673"/>
          </a:xfrm>
          <a:prstGeom prst="rect">
            <a:avLst/>
          </a:prstGeom>
          <a:ln w="12700">
            <a:miter lim="400000"/>
          </a:ln>
        </p:spPr>
      </p:pic>
      <p:pic>
        <p:nvPicPr>
          <p:cNvPr id="208" name="Bild" descr="Bild"/>
          <p:cNvPicPr>
            <a:picLocks noChangeAspect="1"/>
          </p:cNvPicPr>
          <p:nvPr/>
        </p:nvPicPr>
        <p:blipFill>
          <a:blip r:embed="rId2">
            <a:extLst/>
          </a:blip>
          <a:stretch>
            <a:fillRect/>
          </a:stretch>
        </p:blipFill>
        <p:spPr>
          <a:xfrm rot="2458521">
            <a:off x="19695828" y="6233047"/>
            <a:ext cx="570629" cy="1799673"/>
          </a:xfrm>
          <a:prstGeom prst="rect">
            <a:avLst/>
          </a:prstGeom>
          <a:ln w="12700">
            <a:miter lim="400000"/>
          </a:ln>
        </p:spPr>
      </p:pic>
      <p:sp>
        <p:nvSpPr>
          <p:cNvPr id="209"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2 st</a:t>
            </a:r>
          </a:p>
          <a:p>
            <a:pPr algn="ctr">
              <a:lnSpc>
                <a:spcPct val="80000"/>
              </a:lnSpc>
              <a:spcBef>
                <a:spcPts val="0"/>
              </a:spcBef>
              <a:defRPr cap="all" sz="4000">
                <a:solidFill>
                  <a:srgbClr val="FFFFFF"/>
                </a:solidFill>
                <a:latin typeface="+mn-lt"/>
                <a:ea typeface="+mn-ea"/>
                <a:cs typeface="+mn-cs"/>
                <a:sym typeface="DIN Condensed Bold"/>
              </a:defRPr>
            </a:pPr>
            <a:r>
              <a:t>Fokus: Avslut och anfallspositioner</a:t>
            </a:r>
          </a:p>
          <a:p>
            <a:pPr algn="ctr">
              <a:lnSpc>
                <a:spcPct val="80000"/>
              </a:lnSpc>
              <a:spcBef>
                <a:spcPts val="0"/>
              </a:spcBef>
              <a:defRPr cap="all" sz="4000">
                <a:solidFill>
                  <a:srgbClr val="FFFFFF"/>
                </a:solidFill>
                <a:latin typeface="+mn-lt"/>
                <a:ea typeface="+mn-ea"/>
                <a:cs typeface="+mn-cs"/>
                <a:sym typeface="DIN Condensed Bold"/>
              </a:defRPr>
            </a:pPr>
            <a:r>
              <a:t>Material: 1 mål och några koner</a:t>
            </a:r>
          </a:p>
          <a:p>
            <a:pPr algn="ctr">
              <a:lnSpc>
                <a:spcPct val="80000"/>
              </a:lnSpc>
              <a:spcBef>
                <a:spcPts val="0"/>
              </a:spcBef>
              <a:defRPr cap="all" sz="4000">
                <a:solidFill>
                  <a:srgbClr val="FFFFFF"/>
                </a:solidFill>
                <a:latin typeface="+mn-lt"/>
                <a:ea typeface="+mn-ea"/>
                <a:cs typeface="+mn-cs"/>
                <a:sym typeface="DIN Condensed Bold"/>
              </a:defRPr>
            </a:pPr>
            <a:r>
              <a:t>Repetitioner/Tid: max 5 skott, byt ofta, hellre 5 bra avslut än 20 sådär avslut</a:t>
            </a:r>
          </a:p>
        </p:txBody>
      </p:sp>
      <p:sp>
        <p:nvSpPr>
          <p:cNvPr id="210" name="Victor Blomgren"/>
          <p:cNvSpPr txBox="1"/>
          <p:nvPr/>
        </p:nvSpPr>
        <p:spPr>
          <a:xfrm>
            <a:off x="19181935"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12" name="Övningsbank - P09 Sigtuna IF"/>
          <p:cNvSpPr txBox="1"/>
          <p:nvPr>
            <p:ph type="body" idx="21"/>
          </p:nvPr>
        </p:nvSpPr>
        <p:spPr>
          <a:prstGeom prst="rect">
            <a:avLst/>
          </a:prstGeom>
        </p:spPr>
        <p:txBody>
          <a:bodyPr/>
          <a:lstStyle/>
          <a:p>
            <a:pPr/>
            <a:r>
              <a:t>Övningsbank - P09 Sigtuna IF</a:t>
            </a:r>
          </a:p>
        </p:txBody>
      </p:sp>
      <p:sp>
        <p:nvSpPr>
          <p:cNvPr id="213" name="Sniper arena -  Passning"/>
          <p:cNvSpPr txBox="1"/>
          <p:nvPr>
            <p:ph type="title"/>
          </p:nvPr>
        </p:nvSpPr>
        <p:spPr>
          <a:prstGeom prst="rect">
            <a:avLst/>
          </a:prstGeom>
        </p:spPr>
        <p:txBody>
          <a:bodyPr/>
          <a:lstStyle>
            <a:lvl1pPr defTabSz="685165">
              <a:spcBef>
                <a:spcPts val="3200"/>
              </a:spcBef>
              <a:defRPr sz="7221"/>
            </a:lvl1pPr>
          </a:lstStyle>
          <a:p>
            <a:pPr/>
            <a:r>
              <a:t>Sniper arena -  Passning</a:t>
            </a:r>
          </a:p>
        </p:txBody>
      </p:sp>
      <p:sp>
        <p:nvSpPr>
          <p:cNvPr id="214" name="Denna övning går ut på att snabbt kunna koordinera sig och lägga en passning med rätt adress. Placera ut flera mål eller kon mål runt om som i en cirkel (se bild). Spelare 1 står i mitten av dessa mål och får en pass av spelare 2, spelare 2 ska samtidigt"/>
          <p:cNvSpPr txBox="1"/>
          <p:nvPr>
            <p:ph type="body" sz="half" idx="1"/>
          </p:nvPr>
        </p:nvSpPr>
        <p:spPr>
          <a:prstGeom prst="rect">
            <a:avLst/>
          </a:prstGeom>
        </p:spPr>
        <p:txBody>
          <a:bodyPr/>
          <a:lstStyle/>
          <a:p>
            <a:pPr marL="622300" indent="-622300" defTabSz="808990">
              <a:spcBef>
                <a:spcPts val="3800"/>
              </a:spcBef>
              <a:defRPr sz="3920"/>
            </a:pPr>
            <a:r>
              <a:t>Denna övning går ut på att snabbt kunna koordinera sig och lägga en passning med rätt adress. Placera ut flera mål eller kon mål runt om som i en cirkel (se bild). Spelare 1 står i mitten av dessa mål och får en pass av spelare 2, spelare 2 ska samtidigt säga en siffra. Siffran som sägs är det mål spelare 1 ska passa in bollen i.</a:t>
            </a:r>
          </a:p>
          <a:p>
            <a:pPr marL="622300" indent="-622300" defTabSz="808990">
              <a:spcBef>
                <a:spcPts val="3800"/>
              </a:spcBef>
              <a:defRPr sz="3920"/>
            </a:pPr>
            <a:r>
              <a:t>Syftet med övningen är att bli snabbt kunna vända med boll för att sedan leverera en pass</a:t>
            </a:r>
          </a:p>
          <a:p>
            <a:pPr marL="622300" indent="-622300" defTabSz="808990">
              <a:spcBef>
                <a:spcPts val="3800"/>
              </a:spcBef>
              <a:defRPr sz="3920"/>
            </a:pPr>
            <a:r>
              <a:t>Att tänka på: Vara på tå, alltid titta runt om sig så man vet vart målen står</a:t>
            </a:r>
          </a:p>
        </p:txBody>
      </p:sp>
      <p:pic>
        <p:nvPicPr>
          <p:cNvPr id="215" name="Bild" descr="Bild"/>
          <p:cNvPicPr>
            <a:picLocks noChangeAspect="1"/>
          </p:cNvPicPr>
          <p:nvPr/>
        </p:nvPicPr>
        <p:blipFill>
          <a:blip r:embed="rId2">
            <a:extLst/>
          </a:blip>
          <a:stretch>
            <a:fillRect/>
          </a:stretch>
        </p:blipFill>
        <p:spPr>
          <a:xfrm rot="6553992">
            <a:off x="15840735" y="2525751"/>
            <a:ext cx="570629" cy="1799673"/>
          </a:xfrm>
          <a:prstGeom prst="rect">
            <a:avLst/>
          </a:prstGeom>
          <a:ln w="12700">
            <a:miter lim="400000"/>
          </a:ln>
        </p:spPr>
      </p:pic>
      <p:pic>
        <p:nvPicPr>
          <p:cNvPr id="216" name="Bild" descr="Bild"/>
          <p:cNvPicPr>
            <a:picLocks noChangeAspect="1"/>
          </p:cNvPicPr>
          <p:nvPr/>
        </p:nvPicPr>
        <p:blipFill>
          <a:blip r:embed="rId3">
            <a:extLst/>
          </a:blip>
          <a:stretch>
            <a:fillRect/>
          </a:stretch>
        </p:blipFill>
        <p:spPr>
          <a:xfrm rot="10800000">
            <a:off x="17862074" y="1950175"/>
            <a:ext cx="1232851" cy="379340"/>
          </a:xfrm>
          <a:prstGeom prst="rect">
            <a:avLst/>
          </a:prstGeom>
          <a:ln w="12700">
            <a:miter lim="400000"/>
          </a:ln>
        </p:spPr>
      </p:pic>
      <p:pic>
        <p:nvPicPr>
          <p:cNvPr id="217" name="SIF_logo1 (1).png" descr="SIF_logo1 (1).png"/>
          <p:cNvPicPr>
            <a:picLocks noChangeAspect="1"/>
          </p:cNvPicPr>
          <p:nvPr/>
        </p:nvPicPr>
        <p:blipFill>
          <a:blip r:embed="rId4">
            <a:extLst/>
          </a:blip>
          <a:stretch>
            <a:fillRect/>
          </a:stretch>
        </p:blipFill>
        <p:spPr>
          <a:xfrm>
            <a:off x="22273725" y="381540"/>
            <a:ext cx="1758951" cy="2030553"/>
          </a:xfrm>
          <a:prstGeom prst="rect">
            <a:avLst/>
          </a:prstGeom>
          <a:ln w="12700">
            <a:miter lim="400000"/>
          </a:ln>
        </p:spPr>
      </p:pic>
      <p:pic>
        <p:nvPicPr>
          <p:cNvPr id="218" name="Bild" descr="Bild"/>
          <p:cNvPicPr>
            <a:picLocks noChangeAspect="1"/>
          </p:cNvPicPr>
          <p:nvPr/>
        </p:nvPicPr>
        <p:blipFill>
          <a:blip r:embed="rId5">
            <a:extLst/>
          </a:blip>
          <a:stretch>
            <a:fillRect/>
          </a:stretch>
        </p:blipFill>
        <p:spPr>
          <a:xfrm>
            <a:off x="14288375" y="2840469"/>
            <a:ext cx="687918" cy="635001"/>
          </a:xfrm>
          <a:prstGeom prst="rect">
            <a:avLst/>
          </a:prstGeom>
          <a:ln w="12700">
            <a:miter lim="400000"/>
          </a:ln>
        </p:spPr>
      </p:pic>
      <p:sp>
        <p:nvSpPr>
          <p:cNvPr id="219" name="Fotboll"/>
          <p:cNvSpPr/>
          <p:nvPr/>
        </p:nvSpPr>
        <p:spPr>
          <a:xfrm>
            <a:off x="14911252" y="2915558"/>
            <a:ext cx="484823" cy="4848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20" name="Bild" descr="Bild"/>
          <p:cNvPicPr>
            <a:picLocks noChangeAspect="1"/>
          </p:cNvPicPr>
          <p:nvPr/>
        </p:nvPicPr>
        <p:blipFill>
          <a:blip r:embed="rId5">
            <a:extLst/>
          </a:blip>
          <a:stretch>
            <a:fillRect/>
          </a:stretch>
        </p:blipFill>
        <p:spPr>
          <a:xfrm>
            <a:off x="18134541" y="3860800"/>
            <a:ext cx="687917" cy="635000"/>
          </a:xfrm>
          <a:prstGeom prst="rect">
            <a:avLst/>
          </a:prstGeom>
          <a:ln w="12700">
            <a:miter lim="400000"/>
          </a:ln>
        </p:spPr>
      </p:pic>
      <p:sp>
        <p:nvSpPr>
          <p:cNvPr id="221"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2 st</a:t>
            </a:r>
          </a:p>
          <a:p>
            <a:pPr algn="ctr">
              <a:lnSpc>
                <a:spcPct val="80000"/>
              </a:lnSpc>
              <a:spcBef>
                <a:spcPts val="0"/>
              </a:spcBef>
              <a:defRPr cap="all" sz="4000">
                <a:solidFill>
                  <a:srgbClr val="FFFFFF"/>
                </a:solidFill>
                <a:latin typeface="+mn-lt"/>
                <a:ea typeface="+mn-ea"/>
                <a:cs typeface="+mn-cs"/>
                <a:sym typeface="DIN Condensed Bold"/>
              </a:defRPr>
            </a:pPr>
            <a:r>
              <a:t>Fokus: Positionskoordination och precision</a:t>
            </a:r>
          </a:p>
          <a:p>
            <a:pPr algn="ctr">
              <a:lnSpc>
                <a:spcPct val="80000"/>
              </a:lnSpc>
              <a:spcBef>
                <a:spcPts val="0"/>
              </a:spcBef>
              <a:defRPr cap="all" sz="4000">
                <a:solidFill>
                  <a:srgbClr val="FFFFFF"/>
                </a:solidFill>
                <a:latin typeface="+mn-lt"/>
                <a:ea typeface="+mn-ea"/>
                <a:cs typeface="+mn-cs"/>
                <a:sym typeface="DIN Condensed Bold"/>
              </a:defRPr>
            </a:pPr>
            <a:r>
              <a:t>Material: minst 4 mål eller kon mål, flera bollar</a:t>
            </a:r>
          </a:p>
          <a:p>
            <a:pPr algn="ctr">
              <a:lnSpc>
                <a:spcPct val="80000"/>
              </a:lnSpc>
              <a:spcBef>
                <a:spcPts val="0"/>
              </a:spcBef>
              <a:defRPr cap="all" sz="4000">
                <a:solidFill>
                  <a:srgbClr val="FFFFFF"/>
                </a:solidFill>
                <a:latin typeface="+mn-lt"/>
                <a:ea typeface="+mn-ea"/>
                <a:cs typeface="+mn-cs"/>
                <a:sym typeface="DIN Condensed Bold"/>
              </a:defRPr>
            </a:pPr>
            <a:r>
              <a:t>Repetitioner/Tid: 10 passar, sen byte</a:t>
            </a:r>
          </a:p>
        </p:txBody>
      </p:sp>
      <p:pic>
        <p:nvPicPr>
          <p:cNvPr id="222" name="Bild" descr="Bild"/>
          <p:cNvPicPr>
            <a:picLocks noChangeAspect="1"/>
          </p:cNvPicPr>
          <p:nvPr/>
        </p:nvPicPr>
        <p:blipFill>
          <a:blip r:embed="rId3">
            <a:extLst/>
          </a:blip>
          <a:stretch>
            <a:fillRect/>
          </a:stretch>
        </p:blipFill>
        <p:spPr>
          <a:xfrm rot="16200000">
            <a:off x="20311360" y="3988630"/>
            <a:ext cx="1232852" cy="379340"/>
          </a:xfrm>
          <a:prstGeom prst="rect">
            <a:avLst/>
          </a:prstGeom>
          <a:ln w="12700">
            <a:miter lim="400000"/>
          </a:ln>
        </p:spPr>
      </p:pic>
      <p:pic>
        <p:nvPicPr>
          <p:cNvPr id="223" name="Bild" descr="Bild"/>
          <p:cNvPicPr>
            <a:picLocks noChangeAspect="1"/>
          </p:cNvPicPr>
          <p:nvPr/>
        </p:nvPicPr>
        <p:blipFill>
          <a:blip r:embed="rId3">
            <a:extLst/>
          </a:blip>
          <a:stretch>
            <a:fillRect/>
          </a:stretch>
        </p:blipFill>
        <p:spPr>
          <a:xfrm>
            <a:off x="17862074" y="6027085"/>
            <a:ext cx="1232851" cy="379340"/>
          </a:xfrm>
          <a:prstGeom prst="rect">
            <a:avLst/>
          </a:prstGeom>
          <a:ln w="12700">
            <a:miter lim="400000"/>
          </a:ln>
        </p:spPr>
      </p:pic>
      <p:pic>
        <p:nvPicPr>
          <p:cNvPr id="224" name="Bild" descr="Bild"/>
          <p:cNvPicPr>
            <a:picLocks noChangeAspect="1"/>
          </p:cNvPicPr>
          <p:nvPr/>
        </p:nvPicPr>
        <p:blipFill>
          <a:blip r:embed="rId3">
            <a:extLst/>
          </a:blip>
          <a:stretch>
            <a:fillRect/>
          </a:stretch>
        </p:blipFill>
        <p:spPr>
          <a:xfrm rot="5400000">
            <a:off x="15412789" y="3988630"/>
            <a:ext cx="1232852" cy="379340"/>
          </a:xfrm>
          <a:prstGeom prst="rect">
            <a:avLst/>
          </a:prstGeom>
          <a:ln w="12700">
            <a:miter lim="400000"/>
          </a:ln>
        </p:spPr>
      </p:pic>
      <p:pic>
        <p:nvPicPr>
          <p:cNvPr id="225" name="Bild" descr="Bild"/>
          <p:cNvPicPr>
            <a:picLocks noChangeAspect="1"/>
          </p:cNvPicPr>
          <p:nvPr/>
        </p:nvPicPr>
        <p:blipFill>
          <a:blip r:embed="rId3">
            <a:extLst/>
          </a:blip>
          <a:stretch>
            <a:fillRect/>
          </a:stretch>
        </p:blipFill>
        <p:spPr>
          <a:xfrm rot="18900000">
            <a:off x="19632669" y="5395257"/>
            <a:ext cx="1232852" cy="379340"/>
          </a:xfrm>
          <a:prstGeom prst="rect">
            <a:avLst/>
          </a:prstGeom>
          <a:ln w="12700">
            <a:miter lim="400000"/>
          </a:ln>
        </p:spPr>
      </p:pic>
      <p:pic>
        <p:nvPicPr>
          <p:cNvPr id="226" name="Bild" descr="Bild"/>
          <p:cNvPicPr>
            <a:picLocks noChangeAspect="1"/>
          </p:cNvPicPr>
          <p:nvPr/>
        </p:nvPicPr>
        <p:blipFill>
          <a:blip r:embed="rId3">
            <a:extLst/>
          </a:blip>
          <a:stretch>
            <a:fillRect/>
          </a:stretch>
        </p:blipFill>
        <p:spPr>
          <a:xfrm rot="2700000">
            <a:off x="16091479" y="5395257"/>
            <a:ext cx="1232852" cy="379340"/>
          </a:xfrm>
          <a:prstGeom prst="rect">
            <a:avLst/>
          </a:prstGeom>
          <a:ln w="12700">
            <a:miter lim="400000"/>
          </a:ln>
        </p:spPr>
      </p:pic>
      <p:pic>
        <p:nvPicPr>
          <p:cNvPr id="227" name="Bild" descr="Bild"/>
          <p:cNvPicPr>
            <a:picLocks noChangeAspect="1"/>
          </p:cNvPicPr>
          <p:nvPr/>
        </p:nvPicPr>
        <p:blipFill>
          <a:blip r:embed="rId3">
            <a:extLst/>
          </a:blip>
          <a:stretch>
            <a:fillRect/>
          </a:stretch>
        </p:blipFill>
        <p:spPr>
          <a:xfrm rot="8100000">
            <a:off x="16091479" y="2477330"/>
            <a:ext cx="1232852" cy="379340"/>
          </a:xfrm>
          <a:prstGeom prst="rect">
            <a:avLst/>
          </a:prstGeom>
          <a:ln w="12700">
            <a:miter lim="400000"/>
          </a:ln>
        </p:spPr>
      </p:pic>
      <p:pic>
        <p:nvPicPr>
          <p:cNvPr id="228" name="Bild" descr="Bild"/>
          <p:cNvPicPr>
            <a:picLocks noChangeAspect="1"/>
          </p:cNvPicPr>
          <p:nvPr/>
        </p:nvPicPr>
        <p:blipFill>
          <a:blip r:embed="rId3">
            <a:extLst/>
          </a:blip>
          <a:stretch>
            <a:fillRect/>
          </a:stretch>
        </p:blipFill>
        <p:spPr>
          <a:xfrm rot="13500000">
            <a:off x="19632669" y="2582003"/>
            <a:ext cx="1232852" cy="379340"/>
          </a:xfrm>
          <a:prstGeom prst="rect">
            <a:avLst/>
          </a:prstGeom>
          <a:ln w="12700">
            <a:miter lim="400000"/>
          </a:ln>
        </p:spPr>
      </p:pic>
      <p:sp>
        <p:nvSpPr>
          <p:cNvPr id="229" name="Spelare 2"/>
          <p:cNvSpPr txBox="1"/>
          <p:nvPr/>
        </p:nvSpPr>
        <p:spPr>
          <a:xfrm>
            <a:off x="12314376" y="2846819"/>
            <a:ext cx="176784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Spelare 2</a:t>
            </a:r>
          </a:p>
        </p:txBody>
      </p:sp>
      <p:sp>
        <p:nvSpPr>
          <p:cNvPr id="230" name="Spelare 1"/>
          <p:cNvSpPr txBox="1"/>
          <p:nvPr/>
        </p:nvSpPr>
        <p:spPr>
          <a:xfrm>
            <a:off x="17594580" y="3114437"/>
            <a:ext cx="176784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Spelare 1</a:t>
            </a:r>
          </a:p>
        </p:txBody>
      </p:sp>
      <p:sp>
        <p:nvSpPr>
          <p:cNvPr id="231" name="Mål 1"/>
          <p:cNvSpPr txBox="1"/>
          <p:nvPr/>
        </p:nvSpPr>
        <p:spPr>
          <a:xfrm>
            <a:off x="18063971" y="1298937"/>
            <a:ext cx="1085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Mål 1</a:t>
            </a:r>
          </a:p>
        </p:txBody>
      </p:sp>
      <p:sp>
        <p:nvSpPr>
          <p:cNvPr id="232" name="Mål 2"/>
          <p:cNvSpPr txBox="1"/>
          <p:nvPr/>
        </p:nvSpPr>
        <p:spPr>
          <a:xfrm>
            <a:off x="20141400" y="1828694"/>
            <a:ext cx="1085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Mål 2</a:t>
            </a:r>
          </a:p>
        </p:txBody>
      </p:sp>
      <p:sp>
        <p:nvSpPr>
          <p:cNvPr id="233" name="Mål 3"/>
          <p:cNvSpPr txBox="1"/>
          <p:nvPr/>
        </p:nvSpPr>
        <p:spPr>
          <a:xfrm>
            <a:off x="21366342" y="3867149"/>
            <a:ext cx="1085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Mål 3</a:t>
            </a:r>
          </a:p>
        </p:txBody>
      </p:sp>
      <p:sp>
        <p:nvSpPr>
          <p:cNvPr id="234"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36" name="Övningsbank - P09 Sigtuna IF"/>
          <p:cNvSpPr txBox="1"/>
          <p:nvPr>
            <p:ph type="body" idx="21"/>
          </p:nvPr>
        </p:nvSpPr>
        <p:spPr>
          <a:prstGeom prst="rect">
            <a:avLst/>
          </a:prstGeom>
        </p:spPr>
        <p:txBody>
          <a:bodyPr/>
          <a:lstStyle/>
          <a:p>
            <a:pPr/>
            <a:r>
              <a:t>Övningsbank - P09 Sigtuna IF</a:t>
            </a:r>
          </a:p>
        </p:txBody>
      </p:sp>
      <p:sp>
        <p:nvSpPr>
          <p:cNvPr id="237" name="Väggen är din bästa vän - Teknik"/>
          <p:cNvSpPr txBox="1"/>
          <p:nvPr>
            <p:ph type="title"/>
          </p:nvPr>
        </p:nvSpPr>
        <p:spPr>
          <a:prstGeom prst="rect">
            <a:avLst/>
          </a:prstGeom>
        </p:spPr>
        <p:txBody>
          <a:bodyPr/>
          <a:lstStyle>
            <a:lvl1pPr defTabSz="685165">
              <a:spcBef>
                <a:spcPts val="3200"/>
              </a:spcBef>
              <a:defRPr sz="7221"/>
            </a:lvl1pPr>
          </a:lstStyle>
          <a:p>
            <a:pPr/>
            <a:r>
              <a:t>Väggen är din bästa vän - Teknik</a:t>
            </a:r>
          </a:p>
        </p:txBody>
      </p:sp>
      <p:sp>
        <p:nvSpPr>
          <p:cNvPr id="238" name="Denna övning är ganska enkel att genomföra, det enda som behövs är något att kunna passa bollen emot så att den kommer tillbaka…"/>
          <p:cNvSpPr txBox="1"/>
          <p:nvPr>
            <p:ph type="body" sz="half" idx="1"/>
          </p:nvPr>
        </p:nvSpPr>
        <p:spPr>
          <a:prstGeom prst="rect">
            <a:avLst/>
          </a:prstGeom>
        </p:spPr>
        <p:txBody>
          <a:bodyPr/>
          <a:lstStyle/>
          <a:p>
            <a:pPr marL="546100" indent="-546100" defTabSz="709930">
              <a:spcBef>
                <a:spcPts val="3300"/>
              </a:spcBef>
              <a:defRPr sz="3440"/>
            </a:pPr>
            <a:r>
              <a:t>Denna övning är ganska enkel att genomföra, det enda som behövs är något att kunna passa bollen emot så att den kommer tillbaka</a:t>
            </a:r>
          </a:p>
          <a:p>
            <a:pPr marL="546100" indent="-546100" defTabSz="709930">
              <a:spcBef>
                <a:spcPts val="3300"/>
              </a:spcBef>
              <a:defRPr sz="3440"/>
            </a:pPr>
            <a:r>
              <a:t>Syftet med övningen är kunna slå en rak pass mot en vägg tillräckligt hårt för att sedan få den tillbaka och då kunna ta emot den. Försök att använda 2 tillslag, mottag och pass, mottag och pass…</a:t>
            </a:r>
          </a:p>
          <a:p>
            <a:pPr marL="546100" indent="-546100" defTabSz="709930">
              <a:spcBef>
                <a:spcPts val="3300"/>
              </a:spcBef>
              <a:defRPr sz="3440"/>
            </a:pPr>
            <a:r>
              <a:t>Att tänka på: Vara på tå, ta emot bollen på ett sätt som gör det möjligt att direkt efter kunna passa igen, dvs få bollen framför sig</a:t>
            </a:r>
          </a:p>
          <a:p>
            <a:pPr marL="546100" indent="-546100" defTabSz="709930">
              <a:spcBef>
                <a:spcPts val="3300"/>
              </a:spcBef>
              <a:defRPr sz="3440"/>
            </a:pPr>
            <a:r>
              <a:t>Tillägg: Använda koner som du driver bollen runt efter att du har tagit emot bollen</a:t>
            </a:r>
          </a:p>
        </p:txBody>
      </p:sp>
      <p:pic>
        <p:nvPicPr>
          <p:cNvPr id="239" name="SIF_logo1 (1).png" descr="SIF_logo1 (1).png"/>
          <p:cNvPicPr>
            <a:picLocks noChangeAspect="1"/>
          </p:cNvPicPr>
          <p:nvPr/>
        </p:nvPicPr>
        <p:blipFill>
          <a:blip r:embed="rId2">
            <a:extLst/>
          </a:blip>
          <a:stretch>
            <a:fillRect/>
          </a:stretch>
        </p:blipFill>
        <p:spPr>
          <a:xfrm>
            <a:off x="22273725" y="381540"/>
            <a:ext cx="1758951" cy="2030553"/>
          </a:xfrm>
          <a:prstGeom prst="rect">
            <a:avLst/>
          </a:prstGeom>
          <a:ln w="12700">
            <a:miter lim="400000"/>
          </a:ln>
        </p:spPr>
      </p:pic>
      <p:pic>
        <p:nvPicPr>
          <p:cNvPr id="240" name="Bild" descr="Bild"/>
          <p:cNvPicPr>
            <a:picLocks noChangeAspect="1"/>
          </p:cNvPicPr>
          <p:nvPr/>
        </p:nvPicPr>
        <p:blipFill>
          <a:blip r:embed="rId3">
            <a:extLst/>
          </a:blip>
          <a:stretch>
            <a:fillRect/>
          </a:stretch>
        </p:blipFill>
        <p:spPr>
          <a:xfrm>
            <a:off x="18134541" y="6314702"/>
            <a:ext cx="687917" cy="635001"/>
          </a:xfrm>
          <a:prstGeom prst="rect">
            <a:avLst/>
          </a:prstGeom>
          <a:ln w="12700">
            <a:miter lim="400000"/>
          </a:ln>
        </p:spPr>
      </p:pic>
      <p:pic>
        <p:nvPicPr>
          <p:cNvPr id="241" name="Bild" descr="Bild"/>
          <p:cNvPicPr>
            <a:picLocks noChangeAspect="1"/>
          </p:cNvPicPr>
          <p:nvPr/>
        </p:nvPicPr>
        <p:blipFill>
          <a:blip r:embed="rId4">
            <a:extLst/>
          </a:blip>
          <a:stretch>
            <a:fillRect/>
          </a:stretch>
        </p:blipFill>
        <p:spPr>
          <a:xfrm rot="10800000">
            <a:off x="18422867" y="4596582"/>
            <a:ext cx="570629" cy="1799673"/>
          </a:xfrm>
          <a:prstGeom prst="rect">
            <a:avLst/>
          </a:prstGeom>
          <a:ln w="12700">
            <a:miter lim="400000"/>
          </a:ln>
        </p:spPr>
      </p:pic>
      <p:sp>
        <p:nvSpPr>
          <p:cNvPr id="242" name="Fotboll"/>
          <p:cNvSpPr/>
          <p:nvPr/>
        </p:nvSpPr>
        <p:spPr>
          <a:xfrm>
            <a:off x="18008651" y="5986946"/>
            <a:ext cx="484822" cy="4848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43" name="Bild" descr="Bild"/>
          <p:cNvPicPr>
            <a:picLocks noChangeAspect="1"/>
          </p:cNvPicPr>
          <p:nvPr/>
        </p:nvPicPr>
        <p:blipFill>
          <a:blip r:embed="rId4">
            <a:extLst/>
          </a:blip>
          <a:stretch>
            <a:fillRect/>
          </a:stretch>
        </p:blipFill>
        <p:spPr>
          <a:xfrm>
            <a:off x="17965748" y="4321363"/>
            <a:ext cx="570629" cy="1799673"/>
          </a:xfrm>
          <a:prstGeom prst="rect">
            <a:avLst/>
          </a:prstGeom>
          <a:ln w="12700">
            <a:miter lim="400000"/>
          </a:ln>
        </p:spPr>
      </p:pic>
      <p:sp>
        <p:nvSpPr>
          <p:cNvPr id="244"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1 st</a:t>
            </a:r>
          </a:p>
          <a:p>
            <a:pPr algn="ctr">
              <a:lnSpc>
                <a:spcPct val="80000"/>
              </a:lnSpc>
              <a:spcBef>
                <a:spcPts val="0"/>
              </a:spcBef>
              <a:defRPr cap="all" sz="4000">
                <a:solidFill>
                  <a:srgbClr val="FFFFFF"/>
                </a:solidFill>
                <a:latin typeface="+mn-lt"/>
                <a:ea typeface="+mn-ea"/>
                <a:cs typeface="+mn-cs"/>
                <a:sym typeface="DIN Condensed Bold"/>
              </a:defRPr>
            </a:pPr>
            <a:r>
              <a:t>Fokus: Tillslag och mottagning</a:t>
            </a:r>
          </a:p>
          <a:p>
            <a:pPr algn="ctr">
              <a:lnSpc>
                <a:spcPct val="80000"/>
              </a:lnSpc>
              <a:spcBef>
                <a:spcPts val="0"/>
              </a:spcBef>
              <a:defRPr cap="all" sz="4000">
                <a:solidFill>
                  <a:srgbClr val="FFFFFF"/>
                </a:solidFill>
                <a:latin typeface="+mn-lt"/>
                <a:ea typeface="+mn-ea"/>
                <a:cs typeface="+mn-cs"/>
                <a:sym typeface="DIN Condensed Bold"/>
              </a:defRPr>
            </a:pPr>
            <a:r>
              <a:t>Material: en vägg, en bänk eller bara något där bollen studsar tillbaka + koner om man vill</a:t>
            </a:r>
          </a:p>
          <a:p>
            <a:pPr algn="ctr">
              <a:lnSpc>
                <a:spcPct val="80000"/>
              </a:lnSpc>
              <a:spcBef>
                <a:spcPts val="0"/>
              </a:spcBef>
              <a:defRPr cap="all" sz="4000">
                <a:solidFill>
                  <a:srgbClr val="FFFFFF"/>
                </a:solidFill>
                <a:latin typeface="+mn-lt"/>
                <a:ea typeface="+mn-ea"/>
                <a:cs typeface="+mn-cs"/>
                <a:sym typeface="DIN Condensed Bold"/>
              </a:defRPr>
            </a:pPr>
            <a:r>
              <a:t>Repetitioner/Tid: 1 minut, sen vila 1 minut</a:t>
            </a:r>
          </a:p>
        </p:txBody>
      </p:sp>
      <p:sp>
        <p:nvSpPr>
          <p:cNvPr id="245" name="Vägg"/>
          <p:cNvSpPr/>
          <p:nvPr/>
        </p:nvSpPr>
        <p:spPr>
          <a:xfrm>
            <a:off x="17517056" y="1519363"/>
            <a:ext cx="2827856" cy="28278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201" y="0"/>
                </a:moveTo>
                <a:cubicBezTo>
                  <a:pt x="7108" y="0"/>
                  <a:pt x="7018" y="37"/>
                  <a:pt x="6952" y="103"/>
                </a:cubicBezTo>
                <a:lnTo>
                  <a:pt x="103" y="6951"/>
                </a:lnTo>
                <a:cubicBezTo>
                  <a:pt x="65" y="6989"/>
                  <a:pt x="91" y="7054"/>
                  <a:pt x="145" y="7054"/>
                </a:cubicBezTo>
                <a:lnTo>
                  <a:pt x="14172" y="7054"/>
                </a:lnTo>
                <a:cubicBezTo>
                  <a:pt x="14214" y="7054"/>
                  <a:pt x="14253" y="7038"/>
                  <a:pt x="14283" y="7008"/>
                </a:cubicBezTo>
                <a:lnTo>
                  <a:pt x="21210" y="81"/>
                </a:lnTo>
                <a:cubicBezTo>
                  <a:pt x="21240" y="51"/>
                  <a:pt x="21219" y="0"/>
                  <a:pt x="21176" y="0"/>
                </a:cubicBezTo>
                <a:lnTo>
                  <a:pt x="7201" y="0"/>
                </a:lnTo>
                <a:close/>
                <a:moveTo>
                  <a:pt x="21571" y="380"/>
                </a:moveTo>
                <a:cubicBezTo>
                  <a:pt x="21555" y="373"/>
                  <a:pt x="21534" y="375"/>
                  <a:pt x="21519" y="390"/>
                </a:cubicBezTo>
                <a:lnTo>
                  <a:pt x="14597" y="7312"/>
                </a:lnTo>
                <a:cubicBezTo>
                  <a:pt x="14564" y="7345"/>
                  <a:pt x="14546" y="7389"/>
                  <a:pt x="14546" y="7435"/>
                </a:cubicBezTo>
                <a:lnTo>
                  <a:pt x="14546" y="21490"/>
                </a:lnTo>
                <a:cubicBezTo>
                  <a:pt x="14546" y="21530"/>
                  <a:pt x="14594" y="21550"/>
                  <a:pt x="14622" y="21522"/>
                </a:cubicBezTo>
                <a:lnTo>
                  <a:pt x="21490" y="14622"/>
                </a:lnTo>
                <a:cubicBezTo>
                  <a:pt x="21561" y="14552"/>
                  <a:pt x="21600" y="14457"/>
                  <a:pt x="21600" y="14357"/>
                </a:cubicBezTo>
                <a:lnTo>
                  <a:pt x="21600" y="424"/>
                </a:lnTo>
                <a:cubicBezTo>
                  <a:pt x="21600" y="402"/>
                  <a:pt x="21588" y="387"/>
                  <a:pt x="21571" y="380"/>
                </a:cubicBezTo>
                <a:close/>
                <a:moveTo>
                  <a:pt x="78" y="7491"/>
                </a:moveTo>
                <a:cubicBezTo>
                  <a:pt x="34" y="7491"/>
                  <a:pt x="0" y="7527"/>
                  <a:pt x="0" y="7570"/>
                </a:cubicBezTo>
                <a:lnTo>
                  <a:pt x="0" y="21522"/>
                </a:lnTo>
                <a:cubicBezTo>
                  <a:pt x="0" y="21566"/>
                  <a:pt x="34" y="21600"/>
                  <a:pt x="78" y="21600"/>
                </a:cubicBezTo>
                <a:lnTo>
                  <a:pt x="14030" y="21600"/>
                </a:lnTo>
                <a:cubicBezTo>
                  <a:pt x="14073" y="21600"/>
                  <a:pt x="14109" y="21566"/>
                  <a:pt x="14109" y="21522"/>
                </a:cubicBezTo>
                <a:lnTo>
                  <a:pt x="14109" y="7570"/>
                </a:lnTo>
                <a:cubicBezTo>
                  <a:pt x="14109" y="7527"/>
                  <a:pt x="14073" y="7491"/>
                  <a:pt x="14030" y="7491"/>
                </a:cubicBezTo>
                <a:lnTo>
                  <a:pt x="78" y="7491"/>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4000">
                <a:solidFill>
                  <a:srgbClr val="FFFFFF"/>
                </a:solidFill>
                <a:latin typeface="+mn-lt"/>
                <a:ea typeface="+mn-ea"/>
                <a:cs typeface="+mn-cs"/>
                <a:sym typeface="DIN Condensed Bold"/>
              </a:defRPr>
            </a:lvl1pPr>
          </a:lstStyle>
          <a:p>
            <a:pPr/>
            <a:r>
              <a:t>Vägg</a:t>
            </a:r>
          </a:p>
        </p:txBody>
      </p:sp>
      <p:sp>
        <p:nvSpPr>
          <p:cNvPr id="246"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48" name="Övningsbank - P09 Sigtuna IF"/>
          <p:cNvSpPr txBox="1"/>
          <p:nvPr>
            <p:ph type="body" idx="21"/>
          </p:nvPr>
        </p:nvSpPr>
        <p:spPr>
          <a:prstGeom prst="rect">
            <a:avLst/>
          </a:prstGeom>
        </p:spPr>
        <p:txBody>
          <a:bodyPr/>
          <a:lstStyle/>
          <a:p>
            <a:pPr/>
            <a:r>
              <a:t>Övningsbank - P09 Sigtuna IF</a:t>
            </a:r>
          </a:p>
        </p:txBody>
      </p:sp>
      <p:sp>
        <p:nvSpPr>
          <p:cNvPr id="249" name="Maradona - Bollkontroll"/>
          <p:cNvSpPr txBox="1"/>
          <p:nvPr>
            <p:ph type="title"/>
          </p:nvPr>
        </p:nvSpPr>
        <p:spPr>
          <a:prstGeom prst="rect">
            <a:avLst/>
          </a:prstGeom>
        </p:spPr>
        <p:txBody>
          <a:bodyPr/>
          <a:lstStyle>
            <a:lvl1pPr defTabSz="685165">
              <a:spcBef>
                <a:spcPts val="3200"/>
              </a:spcBef>
              <a:defRPr sz="7221"/>
            </a:lvl1pPr>
          </a:lstStyle>
          <a:p>
            <a:pPr/>
            <a:r>
              <a:t>Maradona - Bollkontroll</a:t>
            </a:r>
          </a:p>
        </p:txBody>
      </p:sp>
      <p:sp>
        <p:nvSpPr>
          <p:cNvPr id="250" name="Denna övning går ut på att stå och kicka en boll innanför fyra koner och sen sparka upp bollen i luften, du ska sen försöka ta emot bollen utan att bollen rullar ut ur kvadraten av koner. Det går även bra att kasta upp bollen i luften för att sen ta emot"/>
          <p:cNvSpPr txBox="1"/>
          <p:nvPr>
            <p:ph type="body" sz="half" idx="1"/>
          </p:nvPr>
        </p:nvSpPr>
        <p:spPr>
          <a:prstGeom prst="rect">
            <a:avLst/>
          </a:prstGeom>
        </p:spPr>
        <p:txBody>
          <a:bodyPr/>
          <a:lstStyle/>
          <a:p>
            <a:pPr marL="622300" indent="-622300" defTabSz="808990">
              <a:spcBef>
                <a:spcPts val="3800"/>
              </a:spcBef>
              <a:defRPr sz="3920"/>
            </a:pPr>
            <a:r>
              <a:t>Denna övning går ut på att stå och kicka en boll innanför fyra koner och sen sparka upp bollen i luften, du ska sen försöka ta emot bollen utan att bollen rullar ut ur kvadraten av koner. Det går även bra att kasta upp bollen i luften för att sen ta emot den.</a:t>
            </a:r>
          </a:p>
          <a:p>
            <a:pPr marL="622300" indent="-622300" defTabSz="808990">
              <a:spcBef>
                <a:spcPts val="3800"/>
              </a:spcBef>
              <a:defRPr sz="3920"/>
            </a:pPr>
            <a:r>
              <a:t>Syftet med övningen är att bli bekväm med kicka och att ta emot högre bollar</a:t>
            </a:r>
          </a:p>
          <a:p>
            <a:pPr marL="622300" indent="-622300" defTabSz="808990">
              <a:spcBef>
                <a:spcPts val="3800"/>
              </a:spcBef>
              <a:defRPr sz="3920"/>
            </a:pPr>
            <a:r>
              <a:t>Att tänka på: Vara på tå när du tar emot bollen, står man på hälarna är det lätt att bollen studsar iväg</a:t>
            </a:r>
          </a:p>
        </p:txBody>
      </p:sp>
      <p:pic>
        <p:nvPicPr>
          <p:cNvPr id="251" name="SIF_logo1 (1).png" descr="SIF_logo1 (1).png"/>
          <p:cNvPicPr>
            <a:picLocks noChangeAspect="1"/>
          </p:cNvPicPr>
          <p:nvPr/>
        </p:nvPicPr>
        <p:blipFill>
          <a:blip r:embed="rId2">
            <a:extLst/>
          </a:blip>
          <a:stretch>
            <a:fillRect/>
          </a:stretch>
        </p:blipFill>
        <p:spPr>
          <a:xfrm>
            <a:off x="22273725" y="381540"/>
            <a:ext cx="1758951" cy="2030553"/>
          </a:xfrm>
          <a:prstGeom prst="rect">
            <a:avLst/>
          </a:prstGeom>
          <a:ln w="12700">
            <a:miter lim="400000"/>
          </a:ln>
        </p:spPr>
      </p:pic>
      <p:pic>
        <p:nvPicPr>
          <p:cNvPr id="252" name="Bild" descr="Bild"/>
          <p:cNvPicPr>
            <a:picLocks noChangeAspect="1"/>
          </p:cNvPicPr>
          <p:nvPr/>
        </p:nvPicPr>
        <p:blipFill>
          <a:blip r:embed="rId3">
            <a:extLst/>
          </a:blip>
          <a:stretch>
            <a:fillRect/>
          </a:stretch>
        </p:blipFill>
        <p:spPr>
          <a:xfrm>
            <a:off x="18364223" y="3329239"/>
            <a:ext cx="687917" cy="635001"/>
          </a:xfrm>
          <a:prstGeom prst="rect">
            <a:avLst/>
          </a:prstGeom>
          <a:ln w="12700">
            <a:miter lim="400000"/>
          </a:ln>
        </p:spPr>
      </p:pic>
      <p:sp>
        <p:nvSpPr>
          <p:cNvPr id="253" name="Fotboll"/>
          <p:cNvSpPr/>
          <p:nvPr/>
        </p:nvSpPr>
        <p:spPr>
          <a:xfrm>
            <a:off x="18465772" y="3858407"/>
            <a:ext cx="484822" cy="48482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54"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1 st</a:t>
            </a:r>
          </a:p>
          <a:p>
            <a:pPr algn="ctr">
              <a:lnSpc>
                <a:spcPct val="80000"/>
              </a:lnSpc>
              <a:spcBef>
                <a:spcPts val="0"/>
              </a:spcBef>
              <a:defRPr cap="all" sz="4000">
                <a:solidFill>
                  <a:srgbClr val="FFFFFF"/>
                </a:solidFill>
                <a:latin typeface="+mn-lt"/>
                <a:ea typeface="+mn-ea"/>
                <a:cs typeface="+mn-cs"/>
                <a:sym typeface="DIN Condensed Bold"/>
              </a:defRPr>
            </a:pPr>
            <a:r>
              <a:t>Fokus: Kicka och mottag</a:t>
            </a:r>
          </a:p>
          <a:p>
            <a:pPr algn="ctr">
              <a:lnSpc>
                <a:spcPct val="80000"/>
              </a:lnSpc>
              <a:spcBef>
                <a:spcPts val="0"/>
              </a:spcBef>
              <a:defRPr cap="all" sz="4000">
                <a:solidFill>
                  <a:srgbClr val="FFFFFF"/>
                </a:solidFill>
                <a:latin typeface="+mn-lt"/>
                <a:ea typeface="+mn-ea"/>
                <a:cs typeface="+mn-cs"/>
                <a:sym typeface="DIN Condensed Bold"/>
              </a:defRPr>
            </a:pPr>
            <a:r>
              <a:t>Material: några koner</a:t>
            </a:r>
          </a:p>
          <a:p>
            <a:pPr algn="ctr">
              <a:lnSpc>
                <a:spcPct val="80000"/>
              </a:lnSpc>
              <a:spcBef>
                <a:spcPts val="0"/>
              </a:spcBef>
              <a:defRPr cap="all" sz="4000">
                <a:solidFill>
                  <a:srgbClr val="FFFFFF"/>
                </a:solidFill>
                <a:latin typeface="+mn-lt"/>
                <a:ea typeface="+mn-ea"/>
                <a:cs typeface="+mn-cs"/>
                <a:sym typeface="DIN Condensed Bold"/>
              </a:defRPr>
            </a:pPr>
            <a:r>
              <a:t>Repetitioner/Tid: 10-15 st, sen vila 30 sekunder eller bara kicka</a:t>
            </a:r>
          </a:p>
        </p:txBody>
      </p:sp>
      <p:sp>
        <p:nvSpPr>
          <p:cNvPr id="255" name="Kon 1"/>
          <p:cNvSpPr/>
          <p:nvPr/>
        </p:nvSpPr>
        <p:spPr>
          <a:xfrm>
            <a:off x="15906517" y="5261081"/>
            <a:ext cx="484823" cy="7259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56" name="Kon 1"/>
          <p:cNvSpPr/>
          <p:nvPr/>
        </p:nvSpPr>
        <p:spPr>
          <a:xfrm>
            <a:off x="21057237" y="5261081"/>
            <a:ext cx="484822" cy="7259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57" name="Kon 1"/>
          <p:cNvSpPr/>
          <p:nvPr/>
        </p:nvSpPr>
        <p:spPr>
          <a:xfrm>
            <a:off x="15906517" y="2023136"/>
            <a:ext cx="484823"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58" name="Kon 1"/>
          <p:cNvSpPr/>
          <p:nvPr/>
        </p:nvSpPr>
        <p:spPr>
          <a:xfrm>
            <a:off x="21057237" y="2019299"/>
            <a:ext cx="484822" cy="7259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59"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61" name="Övningsbank - P09 Sigtuna IF"/>
          <p:cNvSpPr txBox="1"/>
          <p:nvPr>
            <p:ph type="body" idx="21"/>
          </p:nvPr>
        </p:nvSpPr>
        <p:spPr>
          <a:prstGeom prst="rect">
            <a:avLst/>
          </a:prstGeom>
        </p:spPr>
        <p:txBody>
          <a:bodyPr/>
          <a:lstStyle/>
          <a:p>
            <a:pPr/>
            <a:r>
              <a:t>Övningsbank - P09 Sigtuna IF</a:t>
            </a:r>
          </a:p>
        </p:txBody>
      </p:sp>
      <p:sp>
        <p:nvSpPr>
          <p:cNvPr id="262" name="Mottag och avslut -  anfall och målvaktspel"/>
          <p:cNvSpPr txBox="1"/>
          <p:nvPr>
            <p:ph type="title"/>
          </p:nvPr>
        </p:nvSpPr>
        <p:spPr>
          <a:prstGeom prst="rect">
            <a:avLst/>
          </a:prstGeom>
        </p:spPr>
        <p:txBody>
          <a:bodyPr/>
          <a:lstStyle>
            <a:lvl1pPr defTabSz="553084">
              <a:spcBef>
                <a:spcPts val="2600"/>
              </a:spcBef>
              <a:defRPr sz="5829"/>
            </a:lvl1pPr>
          </a:lstStyle>
          <a:p>
            <a:pPr/>
            <a:r>
              <a:t>Mottag och avslut -  anfall och målvaktspel</a:t>
            </a:r>
          </a:p>
        </p:txBody>
      </p:sp>
      <p:sp>
        <p:nvSpPr>
          <p:cNvPr id="263" name="En målvakt och en anfallare, målvakten rullar, sparkar eller kastar ut bollen till anfallaren (ganska hårt), anfallaren ska då ta emot och komma till avslut utan att bollen hamnar utanför kvadraten av koner…"/>
          <p:cNvSpPr txBox="1"/>
          <p:nvPr>
            <p:ph type="body" sz="half" idx="1"/>
          </p:nvPr>
        </p:nvSpPr>
        <p:spPr>
          <a:prstGeom prst="rect">
            <a:avLst/>
          </a:prstGeom>
        </p:spPr>
        <p:txBody>
          <a:bodyPr/>
          <a:lstStyle/>
          <a:p>
            <a:pPr marL="577850" indent="-577850" defTabSz="751205">
              <a:spcBef>
                <a:spcPts val="3500"/>
              </a:spcBef>
              <a:defRPr sz="3640"/>
            </a:pPr>
            <a:r>
              <a:t>En målvakt och en anfallare, målvakten rullar, sparkar eller kastar ut bollen till anfallaren (ganska hårt), anfallaren ska då ta emot och komma till avslut utan att bollen hamnar utanför kvadraten av koner</a:t>
            </a:r>
          </a:p>
          <a:p>
            <a:pPr marL="577850" indent="-577850" defTabSz="751205">
              <a:spcBef>
                <a:spcPts val="3500"/>
              </a:spcBef>
              <a:defRPr sz="3640"/>
            </a:pPr>
            <a:r>
              <a:t>Syftet med övningen är att målvakten ska lära sig att kunna sparka, rulla och kasta ut bollen till en medspelare samt att anfallaren ska lära sig att ta emot olika typer av passningar och därefter komma till avslut</a:t>
            </a:r>
          </a:p>
          <a:p>
            <a:pPr marL="577850" indent="-577850" defTabSz="751205">
              <a:spcBef>
                <a:spcPts val="3500"/>
              </a:spcBef>
              <a:defRPr sz="3640"/>
            </a:pPr>
            <a:r>
              <a:t>Att tänka på: Vara på tå, passa hårda bollar och ta en bra första touch så att bollen inte hamnar utanför konerna</a:t>
            </a:r>
          </a:p>
        </p:txBody>
      </p:sp>
      <p:pic>
        <p:nvPicPr>
          <p:cNvPr id="264" name="Bild" descr="Bild"/>
          <p:cNvPicPr>
            <a:picLocks noChangeAspect="1"/>
          </p:cNvPicPr>
          <p:nvPr/>
        </p:nvPicPr>
        <p:blipFill>
          <a:blip r:embed="rId2">
            <a:extLst/>
          </a:blip>
          <a:stretch>
            <a:fillRect/>
          </a:stretch>
        </p:blipFill>
        <p:spPr>
          <a:xfrm rot="1326608">
            <a:off x="19110075" y="2868376"/>
            <a:ext cx="570629" cy="1799673"/>
          </a:xfrm>
          <a:prstGeom prst="rect">
            <a:avLst/>
          </a:prstGeom>
          <a:ln w="12700">
            <a:miter lim="400000"/>
          </a:ln>
        </p:spPr>
      </p:pic>
      <p:pic>
        <p:nvPicPr>
          <p:cNvPr id="265" name="Bild" descr="Bild"/>
          <p:cNvPicPr>
            <a:picLocks noChangeAspect="1"/>
          </p:cNvPicPr>
          <p:nvPr/>
        </p:nvPicPr>
        <p:blipFill>
          <a:blip r:embed="rId3">
            <a:extLst/>
          </a:blip>
          <a:stretch>
            <a:fillRect/>
          </a:stretch>
        </p:blipFill>
        <p:spPr>
          <a:xfrm rot="10800000">
            <a:off x="17378478" y="1523633"/>
            <a:ext cx="2991163" cy="920358"/>
          </a:xfrm>
          <a:prstGeom prst="rect">
            <a:avLst/>
          </a:prstGeom>
          <a:ln w="12700">
            <a:miter lim="400000"/>
          </a:ln>
        </p:spPr>
      </p:pic>
      <p:pic>
        <p:nvPicPr>
          <p:cNvPr id="266" name="SIF_logo1 (1).png" descr="SIF_logo1 (1).png"/>
          <p:cNvPicPr>
            <a:picLocks noChangeAspect="1"/>
          </p:cNvPicPr>
          <p:nvPr/>
        </p:nvPicPr>
        <p:blipFill>
          <a:blip r:embed="rId4">
            <a:extLst/>
          </a:blip>
          <a:stretch>
            <a:fillRect/>
          </a:stretch>
        </p:blipFill>
        <p:spPr>
          <a:xfrm>
            <a:off x="22273725" y="381540"/>
            <a:ext cx="1758951" cy="2030553"/>
          </a:xfrm>
          <a:prstGeom prst="rect">
            <a:avLst/>
          </a:prstGeom>
          <a:ln w="12700">
            <a:miter lim="400000"/>
          </a:ln>
        </p:spPr>
      </p:pic>
      <p:pic>
        <p:nvPicPr>
          <p:cNvPr id="267" name="Bild" descr="Bild"/>
          <p:cNvPicPr>
            <a:picLocks noChangeAspect="1"/>
          </p:cNvPicPr>
          <p:nvPr/>
        </p:nvPicPr>
        <p:blipFill>
          <a:blip r:embed="rId5">
            <a:extLst/>
          </a:blip>
          <a:stretch>
            <a:fillRect/>
          </a:stretch>
        </p:blipFill>
        <p:spPr>
          <a:xfrm>
            <a:off x="18530101" y="2082245"/>
            <a:ext cx="687918" cy="635001"/>
          </a:xfrm>
          <a:prstGeom prst="rect">
            <a:avLst/>
          </a:prstGeom>
          <a:ln w="12700">
            <a:miter lim="400000"/>
          </a:ln>
        </p:spPr>
      </p:pic>
      <p:pic>
        <p:nvPicPr>
          <p:cNvPr id="268" name="Bild" descr="Bild"/>
          <p:cNvPicPr>
            <a:picLocks noChangeAspect="1"/>
          </p:cNvPicPr>
          <p:nvPr/>
        </p:nvPicPr>
        <p:blipFill>
          <a:blip r:embed="rId2">
            <a:extLst/>
          </a:blip>
          <a:stretch>
            <a:fillRect/>
          </a:stretch>
        </p:blipFill>
        <p:spPr>
          <a:xfrm rot="10800000">
            <a:off x="18422867" y="3173057"/>
            <a:ext cx="570629" cy="1799673"/>
          </a:xfrm>
          <a:prstGeom prst="rect">
            <a:avLst/>
          </a:prstGeom>
          <a:ln w="12700">
            <a:miter lim="400000"/>
          </a:ln>
        </p:spPr>
      </p:pic>
      <p:sp>
        <p:nvSpPr>
          <p:cNvPr id="269" name="Fotboll"/>
          <p:cNvSpPr/>
          <p:nvPr/>
        </p:nvSpPr>
        <p:spPr>
          <a:xfrm>
            <a:off x="18631648" y="5262664"/>
            <a:ext cx="484823" cy="48482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70" name="Bild" descr="Bild"/>
          <p:cNvPicPr>
            <a:picLocks noChangeAspect="1"/>
          </p:cNvPicPr>
          <p:nvPr/>
        </p:nvPicPr>
        <p:blipFill>
          <a:blip r:embed="rId5">
            <a:extLst/>
          </a:blip>
          <a:stretch>
            <a:fillRect/>
          </a:stretch>
        </p:blipFill>
        <p:spPr>
          <a:xfrm>
            <a:off x="18530101" y="5701796"/>
            <a:ext cx="687918" cy="635001"/>
          </a:xfrm>
          <a:prstGeom prst="rect">
            <a:avLst/>
          </a:prstGeom>
          <a:ln w="12700">
            <a:miter lim="400000"/>
          </a:ln>
        </p:spPr>
      </p:pic>
      <p:sp>
        <p:nvSpPr>
          <p:cNvPr id="271"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2 st</a:t>
            </a:r>
          </a:p>
          <a:p>
            <a:pPr algn="ctr">
              <a:lnSpc>
                <a:spcPct val="80000"/>
              </a:lnSpc>
              <a:spcBef>
                <a:spcPts val="0"/>
              </a:spcBef>
              <a:defRPr cap="all" sz="4000">
                <a:solidFill>
                  <a:srgbClr val="FFFFFF"/>
                </a:solidFill>
                <a:latin typeface="+mn-lt"/>
                <a:ea typeface="+mn-ea"/>
                <a:cs typeface="+mn-cs"/>
                <a:sym typeface="DIN Condensed Bold"/>
              </a:defRPr>
            </a:pPr>
            <a:r>
              <a:t>Fokus: Mottag och avslut</a:t>
            </a:r>
          </a:p>
          <a:p>
            <a:pPr algn="ctr">
              <a:lnSpc>
                <a:spcPct val="80000"/>
              </a:lnSpc>
              <a:spcBef>
                <a:spcPts val="0"/>
              </a:spcBef>
              <a:defRPr cap="all" sz="4000">
                <a:solidFill>
                  <a:srgbClr val="FFFFFF"/>
                </a:solidFill>
                <a:latin typeface="+mn-lt"/>
                <a:ea typeface="+mn-ea"/>
                <a:cs typeface="+mn-cs"/>
                <a:sym typeface="DIN Condensed Bold"/>
              </a:defRPr>
            </a:pPr>
            <a:r>
              <a:t>Material: 1 mål och några koner</a:t>
            </a:r>
          </a:p>
          <a:p>
            <a:pPr algn="ctr">
              <a:lnSpc>
                <a:spcPct val="80000"/>
              </a:lnSpc>
              <a:spcBef>
                <a:spcPts val="0"/>
              </a:spcBef>
              <a:defRPr cap="all" sz="4000">
                <a:solidFill>
                  <a:srgbClr val="FFFFFF"/>
                </a:solidFill>
                <a:latin typeface="+mn-lt"/>
                <a:ea typeface="+mn-ea"/>
                <a:cs typeface="+mn-cs"/>
                <a:sym typeface="DIN Condensed Bold"/>
              </a:defRPr>
            </a:pPr>
            <a:r>
              <a:t>Repetitioner/tid: 10 skott, sen byte eller vila</a:t>
            </a:r>
          </a:p>
        </p:txBody>
      </p:sp>
      <p:sp>
        <p:nvSpPr>
          <p:cNvPr id="272" name="Kon 1"/>
          <p:cNvSpPr/>
          <p:nvPr/>
        </p:nvSpPr>
        <p:spPr>
          <a:xfrm>
            <a:off x="16949176" y="4702644"/>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73" name="Kon 1"/>
          <p:cNvSpPr/>
          <p:nvPr/>
        </p:nvSpPr>
        <p:spPr>
          <a:xfrm>
            <a:off x="16949176" y="6206846"/>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74" name="Kon 1"/>
          <p:cNvSpPr/>
          <p:nvPr/>
        </p:nvSpPr>
        <p:spPr>
          <a:xfrm>
            <a:off x="20551088" y="4702644"/>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75" name="Kon 1"/>
          <p:cNvSpPr/>
          <p:nvPr/>
        </p:nvSpPr>
        <p:spPr>
          <a:xfrm>
            <a:off x="20551088" y="6206846"/>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76"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1">
            <a:hueOff val="-84091"/>
            <a:satOff val="15316"/>
            <a:lumOff val="24313"/>
          </a:schemeClr>
        </a:solidFill>
      </p:bgPr>
    </p:bg>
    <p:spTree>
      <p:nvGrpSpPr>
        <p:cNvPr id="1" name=""/>
        <p:cNvGrpSpPr/>
        <p:nvPr/>
      </p:nvGrpSpPr>
      <p:grpSpPr>
        <a:xfrm>
          <a:off x="0" y="0"/>
          <a:ext cx="0" cy="0"/>
          <a:chOff x="0" y="0"/>
          <a:chExt cx="0" cy="0"/>
        </a:xfrm>
      </p:grpSpPr>
      <p:sp>
        <p:nvSpPr>
          <p:cNvPr id="278" name="Övningsbank - P09 Sigtuna IF"/>
          <p:cNvSpPr txBox="1"/>
          <p:nvPr>
            <p:ph type="body" idx="21"/>
          </p:nvPr>
        </p:nvSpPr>
        <p:spPr>
          <a:prstGeom prst="rect">
            <a:avLst/>
          </a:prstGeom>
        </p:spPr>
        <p:txBody>
          <a:bodyPr/>
          <a:lstStyle/>
          <a:p>
            <a:pPr/>
            <a:r>
              <a:t>Övningsbank - P09 Sigtuna IF</a:t>
            </a:r>
          </a:p>
        </p:txBody>
      </p:sp>
      <p:sp>
        <p:nvSpPr>
          <p:cNvPr id="279" name="Teknikcirkeln i enklare form - Tillslag och mottag"/>
          <p:cNvSpPr txBox="1"/>
          <p:nvPr>
            <p:ph type="title"/>
          </p:nvPr>
        </p:nvSpPr>
        <p:spPr>
          <a:prstGeom prst="rect">
            <a:avLst/>
          </a:prstGeom>
        </p:spPr>
        <p:txBody>
          <a:bodyPr/>
          <a:lstStyle>
            <a:lvl1pPr defTabSz="487044">
              <a:spcBef>
                <a:spcPts val="2300"/>
              </a:spcBef>
              <a:defRPr sz="5133"/>
            </a:lvl1pPr>
          </a:lstStyle>
          <a:p>
            <a:pPr/>
            <a:r>
              <a:t>Teknikcirkeln i enklare form - Tillslag och mottag</a:t>
            </a:r>
          </a:p>
        </p:txBody>
      </p:sp>
      <p:sp>
        <p:nvSpPr>
          <p:cNvPr id="280" name="Denna övning går ut på att spelare 1 ska springa fram och tillbaka mellan konerna och få en boll kastad eller sparkad till sig av spelare 2 när han kommer fram till de två konerna i mitten, här kan man göra olika typer övningar. Några exempel är: Bredsid"/>
          <p:cNvSpPr txBox="1"/>
          <p:nvPr>
            <p:ph type="body" sz="half" idx="1"/>
          </p:nvPr>
        </p:nvSpPr>
        <p:spPr>
          <a:prstGeom prst="rect">
            <a:avLst/>
          </a:prstGeom>
        </p:spPr>
        <p:txBody>
          <a:bodyPr/>
          <a:lstStyle/>
          <a:p>
            <a:pPr marL="514350" indent="-514350" defTabSz="668655">
              <a:spcBef>
                <a:spcPts val="3100"/>
              </a:spcBef>
              <a:defRPr sz="3240"/>
            </a:pPr>
            <a:r>
              <a:t>Denna övning går ut på att spelare 1 ska springa fram och tillbaka mellan konerna och få en boll kastad eller sparkad till sig av spelare 2 när han kommer fram till de två konerna i mitten, här kan man göra olika typer övningar. Några exempel är: Bredsidepass, vristpass, ta emot med bröstet, med låret och sen passa eller nicka. Här är det egentligen eran egna fantasi som sätter stopp i vad man kan göra</a:t>
            </a:r>
          </a:p>
          <a:p>
            <a:pPr marL="514350" indent="-514350" defTabSz="668655">
              <a:spcBef>
                <a:spcPts val="3100"/>
              </a:spcBef>
              <a:defRPr sz="3240"/>
            </a:pPr>
            <a:r>
              <a:t>Syftet med övningen är att träna på sitt tillslag samt mottag av boll med olika kroppsdelar som kan vara nödvändigt att kunna använda sig av under matchspel </a:t>
            </a:r>
          </a:p>
          <a:p>
            <a:pPr marL="514350" indent="-514350" defTabSz="668655">
              <a:spcBef>
                <a:spcPts val="3100"/>
              </a:spcBef>
              <a:defRPr sz="3240"/>
            </a:pPr>
            <a:r>
              <a:t>Att tänka på: Vara på tå, hårda kast och sparkar av spelare 2, gör det lättare för spelare 1 att kunna passa tillbaka bollen. </a:t>
            </a:r>
          </a:p>
        </p:txBody>
      </p:sp>
      <p:pic>
        <p:nvPicPr>
          <p:cNvPr id="281" name="SIF_logo1 (1).png" descr="SIF_logo1 (1).png"/>
          <p:cNvPicPr>
            <a:picLocks noChangeAspect="1"/>
          </p:cNvPicPr>
          <p:nvPr/>
        </p:nvPicPr>
        <p:blipFill>
          <a:blip r:embed="rId2">
            <a:extLst/>
          </a:blip>
          <a:stretch>
            <a:fillRect/>
          </a:stretch>
        </p:blipFill>
        <p:spPr>
          <a:xfrm>
            <a:off x="22273725" y="381540"/>
            <a:ext cx="1758951" cy="2030553"/>
          </a:xfrm>
          <a:prstGeom prst="rect">
            <a:avLst/>
          </a:prstGeom>
          <a:ln w="12700">
            <a:miter lim="400000"/>
          </a:ln>
        </p:spPr>
      </p:pic>
      <p:pic>
        <p:nvPicPr>
          <p:cNvPr id="282" name="Bild" descr="Bild"/>
          <p:cNvPicPr>
            <a:picLocks noChangeAspect="1"/>
          </p:cNvPicPr>
          <p:nvPr/>
        </p:nvPicPr>
        <p:blipFill>
          <a:blip r:embed="rId3">
            <a:extLst/>
          </a:blip>
          <a:stretch>
            <a:fillRect/>
          </a:stretch>
        </p:blipFill>
        <p:spPr>
          <a:xfrm>
            <a:off x="18530101" y="2648079"/>
            <a:ext cx="687918" cy="635001"/>
          </a:xfrm>
          <a:prstGeom prst="rect">
            <a:avLst/>
          </a:prstGeom>
          <a:ln w="12700">
            <a:miter lim="400000"/>
          </a:ln>
        </p:spPr>
      </p:pic>
      <p:pic>
        <p:nvPicPr>
          <p:cNvPr id="283" name="Bild" descr="Bild"/>
          <p:cNvPicPr>
            <a:picLocks noChangeAspect="1"/>
          </p:cNvPicPr>
          <p:nvPr/>
        </p:nvPicPr>
        <p:blipFill>
          <a:blip r:embed="rId3">
            <a:extLst/>
          </a:blip>
          <a:stretch>
            <a:fillRect/>
          </a:stretch>
        </p:blipFill>
        <p:spPr>
          <a:xfrm>
            <a:off x="18530101" y="7622198"/>
            <a:ext cx="687918" cy="635001"/>
          </a:xfrm>
          <a:prstGeom prst="rect">
            <a:avLst/>
          </a:prstGeom>
          <a:ln w="12700">
            <a:miter lim="400000"/>
          </a:ln>
        </p:spPr>
      </p:pic>
      <p:pic>
        <p:nvPicPr>
          <p:cNvPr id="284" name="Bild" descr="Bild"/>
          <p:cNvPicPr>
            <a:picLocks noChangeAspect="1"/>
          </p:cNvPicPr>
          <p:nvPr/>
        </p:nvPicPr>
        <p:blipFill>
          <a:blip r:embed="rId4">
            <a:extLst/>
          </a:blip>
          <a:stretch>
            <a:fillRect/>
          </a:stretch>
        </p:blipFill>
        <p:spPr>
          <a:xfrm>
            <a:off x="18671685" y="3144294"/>
            <a:ext cx="570628" cy="1799673"/>
          </a:xfrm>
          <a:prstGeom prst="rect">
            <a:avLst/>
          </a:prstGeom>
          <a:ln w="12700">
            <a:miter lim="400000"/>
          </a:ln>
        </p:spPr>
      </p:pic>
      <p:pic>
        <p:nvPicPr>
          <p:cNvPr id="285" name="Bild" descr="Bild"/>
          <p:cNvPicPr>
            <a:picLocks noChangeAspect="1"/>
          </p:cNvPicPr>
          <p:nvPr/>
        </p:nvPicPr>
        <p:blipFill>
          <a:blip r:embed="rId5">
            <a:extLst/>
          </a:blip>
          <a:stretch>
            <a:fillRect/>
          </a:stretch>
        </p:blipFill>
        <p:spPr>
          <a:xfrm rot="10800000">
            <a:off x="18422869" y="5571601"/>
            <a:ext cx="570629" cy="1799673"/>
          </a:xfrm>
          <a:prstGeom prst="rect">
            <a:avLst/>
          </a:prstGeom>
          <a:ln w="12700">
            <a:miter lim="400000"/>
          </a:ln>
        </p:spPr>
      </p:pic>
      <p:sp>
        <p:nvSpPr>
          <p:cNvPr id="286" name="Fotboll"/>
          <p:cNvSpPr/>
          <p:nvPr/>
        </p:nvSpPr>
        <p:spPr>
          <a:xfrm>
            <a:off x="18631650" y="7218970"/>
            <a:ext cx="484822" cy="4848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45" y="0"/>
                  <a:pt x="0" y="4845"/>
                  <a:pt x="0" y="10800"/>
                </a:cubicBezTo>
                <a:cubicBezTo>
                  <a:pt x="0" y="16755"/>
                  <a:pt x="4845" y="21600"/>
                  <a:pt x="10800" y="21600"/>
                </a:cubicBezTo>
                <a:cubicBezTo>
                  <a:pt x="16755" y="21600"/>
                  <a:pt x="21600" y="16755"/>
                  <a:pt x="21600" y="10800"/>
                </a:cubicBezTo>
                <a:cubicBezTo>
                  <a:pt x="21600" y="4845"/>
                  <a:pt x="16755" y="0"/>
                  <a:pt x="10800" y="0"/>
                </a:cubicBezTo>
                <a:close/>
                <a:moveTo>
                  <a:pt x="8380" y="1007"/>
                </a:moveTo>
                <a:lnTo>
                  <a:pt x="7597" y="2254"/>
                </a:lnTo>
                <a:lnTo>
                  <a:pt x="3645" y="5118"/>
                </a:lnTo>
                <a:lnTo>
                  <a:pt x="2239" y="5471"/>
                </a:lnTo>
                <a:cubicBezTo>
                  <a:pt x="3610" y="3277"/>
                  <a:pt x="5802" y="1645"/>
                  <a:pt x="8380" y="1007"/>
                </a:cubicBezTo>
                <a:close/>
                <a:moveTo>
                  <a:pt x="13220" y="1007"/>
                </a:moveTo>
                <a:cubicBezTo>
                  <a:pt x="15798" y="1645"/>
                  <a:pt x="17990" y="3277"/>
                  <a:pt x="19361" y="5471"/>
                </a:cubicBezTo>
                <a:lnTo>
                  <a:pt x="17936" y="5113"/>
                </a:lnTo>
                <a:lnTo>
                  <a:pt x="13993" y="2239"/>
                </a:lnTo>
                <a:lnTo>
                  <a:pt x="13220" y="1007"/>
                </a:lnTo>
                <a:close/>
                <a:moveTo>
                  <a:pt x="14077" y="2789"/>
                </a:moveTo>
                <a:lnTo>
                  <a:pt x="17407" y="5216"/>
                </a:lnTo>
                <a:lnTo>
                  <a:pt x="17342" y="8466"/>
                </a:lnTo>
                <a:lnTo>
                  <a:pt x="14101" y="9519"/>
                </a:lnTo>
                <a:lnTo>
                  <a:pt x="10997" y="7265"/>
                </a:lnTo>
                <a:lnTo>
                  <a:pt x="10997" y="3856"/>
                </a:lnTo>
                <a:lnTo>
                  <a:pt x="14077" y="2789"/>
                </a:lnTo>
                <a:close/>
                <a:moveTo>
                  <a:pt x="7530" y="2791"/>
                </a:moveTo>
                <a:lnTo>
                  <a:pt x="10603" y="3856"/>
                </a:lnTo>
                <a:lnTo>
                  <a:pt x="10603" y="7265"/>
                </a:lnTo>
                <a:lnTo>
                  <a:pt x="7499" y="9519"/>
                </a:lnTo>
                <a:lnTo>
                  <a:pt x="4258" y="8466"/>
                </a:lnTo>
                <a:lnTo>
                  <a:pt x="4193" y="5208"/>
                </a:lnTo>
                <a:lnTo>
                  <a:pt x="7530" y="2791"/>
                </a:lnTo>
                <a:close/>
                <a:moveTo>
                  <a:pt x="4134" y="8842"/>
                </a:moveTo>
                <a:lnTo>
                  <a:pt x="7388" y="9899"/>
                </a:lnTo>
                <a:lnTo>
                  <a:pt x="8569" y="13534"/>
                </a:lnTo>
                <a:lnTo>
                  <a:pt x="6559" y="16301"/>
                </a:lnTo>
                <a:lnTo>
                  <a:pt x="3441" y="15355"/>
                </a:lnTo>
                <a:lnTo>
                  <a:pt x="2174" y="11435"/>
                </a:lnTo>
                <a:lnTo>
                  <a:pt x="4134" y="8842"/>
                </a:lnTo>
                <a:close/>
                <a:moveTo>
                  <a:pt x="17466" y="8842"/>
                </a:moveTo>
                <a:lnTo>
                  <a:pt x="19432" y="11441"/>
                </a:lnTo>
                <a:lnTo>
                  <a:pt x="18152" y="15358"/>
                </a:lnTo>
                <a:lnTo>
                  <a:pt x="15041" y="16301"/>
                </a:lnTo>
                <a:lnTo>
                  <a:pt x="13031" y="13534"/>
                </a:lnTo>
                <a:lnTo>
                  <a:pt x="14212" y="9899"/>
                </a:lnTo>
                <a:lnTo>
                  <a:pt x="17466" y="8842"/>
                </a:lnTo>
                <a:close/>
                <a:moveTo>
                  <a:pt x="739" y="10076"/>
                </a:moveTo>
                <a:lnTo>
                  <a:pt x="1684" y="11205"/>
                </a:lnTo>
                <a:lnTo>
                  <a:pt x="3186" y="15849"/>
                </a:lnTo>
                <a:lnTo>
                  <a:pt x="3086" y="17292"/>
                </a:lnTo>
                <a:cubicBezTo>
                  <a:pt x="1606" y="15536"/>
                  <a:pt x="712" y="13271"/>
                  <a:pt x="712" y="10800"/>
                </a:cubicBezTo>
                <a:cubicBezTo>
                  <a:pt x="712" y="10557"/>
                  <a:pt x="722" y="10315"/>
                  <a:pt x="739" y="10076"/>
                </a:cubicBezTo>
                <a:close/>
                <a:moveTo>
                  <a:pt x="20861" y="10076"/>
                </a:moveTo>
                <a:cubicBezTo>
                  <a:pt x="20878" y="10315"/>
                  <a:pt x="20888" y="10557"/>
                  <a:pt x="20888" y="10800"/>
                </a:cubicBezTo>
                <a:cubicBezTo>
                  <a:pt x="20888" y="13271"/>
                  <a:pt x="19994" y="15536"/>
                  <a:pt x="18514" y="17292"/>
                </a:cubicBezTo>
                <a:lnTo>
                  <a:pt x="18414" y="15830"/>
                </a:lnTo>
                <a:lnTo>
                  <a:pt x="19928" y="11192"/>
                </a:lnTo>
                <a:lnTo>
                  <a:pt x="20861" y="10076"/>
                </a:lnTo>
                <a:close/>
                <a:moveTo>
                  <a:pt x="8893" y="13762"/>
                </a:moveTo>
                <a:lnTo>
                  <a:pt x="12707" y="13762"/>
                </a:lnTo>
                <a:lnTo>
                  <a:pt x="14722" y="16534"/>
                </a:lnTo>
                <a:lnTo>
                  <a:pt x="12859" y="19207"/>
                </a:lnTo>
                <a:lnTo>
                  <a:pt x="8738" y="19200"/>
                </a:lnTo>
                <a:lnTo>
                  <a:pt x="6878" y="16534"/>
                </a:lnTo>
                <a:lnTo>
                  <a:pt x="8893" y="13762"/>
                </a:lnTo>
                <a:close/>
                <a:moveTo>
                  <a:pt x="8368" y="19595"/>
                </a:moveTo>
                <a:lnTo>
                  <a:pt x="13249" y="19602"/>
                </a:lnTo>
                <a:lnTo>
                  <a:pt x="14597" y="20145"/>
                </a:lnTo>
                <a:cubicBezTo>
                  <a:pt x="13424" y="20623"/>
                  <a:pt x="12142" y="20888"/>
                  <a:pt x="10800" y="20888"/>
                </a:cubicBezTo>
                <a:cubicBezTo>
                  <a:pt x="9458" y="20888"/>
                  <a:pt x="8176" y="20623"/>
                  <a:pt x="7003" y="20145"/>
                </a:cubicBezTo>
                <a:lnTo>
                  <a:pt x="8368" y="19595"/>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87" name="Övrig info…"/>
          <p:cNvSpPr/>
          <p:nvPr/>
        </p:nvSpPr>
        <p:spPr>
          <a:xfrm>
            <a:off x="13666013" y="9185099"/>
            <a:ext cx="10084335" cy="3885038"/>
          </a:xfrm>
          <a:prstGeom prst="rect">
            <a:avLst/>
          </a:prstGeom>
          <a:solidFill>
            <a:schemeClr val="accent1"/>
          </a:solidFill>
          <a:ln w="254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cap="all" sz="4000" u="sng">
                <a:solidFill>
                  <a:srgbClr val="FFFFFF"/>
                </a:solidFill>
                <a:latin typeface="+mn-lt"/>
                <a:ea typeface="+mn-ea"/>
                <a:cs typeface="+mn-cs"/>
                <a:sym typeface="DIN Condensed Bold"/>
              </a:defRPr>
            </a:pPr>
            <a:r>
              <a:t>Övrig info</a:t>
            </a:r>
          </a:p>
          <a:p>
            <a:pPr algn="ctr">
              <a:lnSpc>
                <a:spcPct val="80000"/>
              </a:lnSpc>
              <a:spcBef>
                <a:spcPts val="0"/>
              </a:spcBef>
              <a:defRPr cap="all" sz="4000">
                <a:solidFill>
                  <a:srgbClr val="FFFFFF"/>
                </a:solidFill>
                <a:latin typeface="+mn-lt"/>
                <a:ea typeface="+mn-ea"/>
                <a:cs typeface="+mn-cs"/>
                <a:sym typeface="DIN Condensed Bold"/>
              </a:defRPr>
            </a:pPr>
            <a:r>
              <a:t>Minst antal spelare: 2 st</a:t>
            </a:r>
          </a:p>
          <a:p>
            <a:pPr algn="ctr">
              <a:lnSpc>
                <a:spcPct val="80000"/>
              </a:lnSpc>
              <a:spcBef>
                <a:spcPts val="0"/>
              </a:spcBef>
              <a:defRPr cap="all" sz="4000">
                <a:solidFill>
                  <a:srgbClr val="FFFFFF"/>
                </a:solidFill>
                <a:latin typeface="+mn-lt"/>
                <a:ea typeface="+mn-ea"/>
                <a:cs typeface="+mn-cs"/>
                <a:sym typeface="DIN Condensed Bold"/>
              </a:defRPr>
            </a:pPr>
            <a:r>
              <a:t>Fokus: Tillslag och mottag</a:t>
            </a:r>
          </a:p>
          <a:p>
            <a:pPr algn="ctr">
              <a:lnSpc>
                <a:spcPct val="80000"/>
              </a:lnSpc>
              <a:spcBef>
                <a:spcPts val="0"/>
              </a:spcBef>
              <a:defRPr cap="all" sz="4000">
                <a:solidFill>
                  <a:srgbClr val="FFFFFF"/>
                </a:solidFill>
                <a:latin typeface="+mn-lt"/>
                <a:ea typeface="+mn-ea"/>
                <a:cs typeface="+mn-cs"/>
                <a:sym typeface="DIN Condensed Bold"/>
              </a:defRPr>
            </a:pPr>
            <a:r>
              <a:t>Material: några koner</a:t>
            </a:r>
          </a:p>
          <a:p>
            <a:pPr algn="ctr">
              <a:lnSpc>
                <a:spcPct val="80000"/>
              </a:lnSpc>
              <a:spcBef>
                <a:spcPts val="0"/>
              </a:spcBef>
              <a:defRPr cap="all" sz="4000">
                <a:solidFill>
                  <a:srgbClr val="FFFFFF"/>
                </a:solidFill>
                <a:latin typeface="+mn-lt"/>
                <a:ea typeface="+mn-ea"/>
                <a:cs typeface="+mn-cs"/>
                <a:sym typeface="DIN Condensed Bold"/>
              </a:defRPr>
            </a:pPr>
            <a:r>
              <a:t>Repetitioner/Tid: Kör 1 minut, sen byter ni plats och kör igen</a:t>
            </a:r>
          </a:p>
        </p:txBody>
      </p:sp>
      <p:sp>
        <p:nvSpPr>
          <p:cNvPr id="288" name="Kon 1"/>
          <p:cNvSpPr/>
          <p:nvPr/>
        </p:nvSpPr>
        <p:spPr>
          <a:xfrm>
            <a:off x="18631648" y="1790731"/>
            <a:ext cx="484823" cy="7259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89" name="Bild" descr="Bild"/>
          <p:cNvPicPr>
            <a:picLocks noChangeAspect="1"/>
          </p:cNvPicPr>
          <p:nvPr/>
        </p:nvPicPr>
        <p:blipFill>
          <a:blip r:embed="rId4">
            <a:extLst/>
          </a:blip>
          <a:stretch>
            <a:fillRect/>
          </a:stretch>
        </p:blipFill>
        <p:spPr>
          <a:xfrm rot="10800000">
            <a:off x="18505806" y="3414499"/>
            <a:ext cx="570629" cy="1799673"/>
          </a:xfrm>
          <a:prstGeom prst="rect">
            <a:avLst/>
          </a:prstGeom>
          <a:ln w="12700">
            <a:miter lim="400000"/>
          </a:ln>
        </p:spPr>
      </p:pic>
      <p:sp>
        <p:nvSpPr>
          <p:cNvPr id="290" name="Kon 1"/>
          <p:cNvSpPr/>
          <p:nvPr/>
        </p:nvSpPr>
        <p:spPr>
          <a:xfrm>
            <a:off x="17755865" y="4858235"/>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sp>
        <p:nvSpPr>
          <p:cNvPr id="291" name="Kon 1"/>
          <p:cNvSpPr/>
          <p:nvPr/>
        </p:nvSpPr>
        <p:spPr>
          <a:xfrm>
            <a:off x="19505975" y="4858235"/>
            <a:ext cx="484822" cy="7259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7" y="17267"/>
                </a:lnTo>
                <a:cubicBezTo>
                  <a:pt x="73" y="17502"/>
                  <a:pt x="0" y="17745"/>
                  <a:pt x="0" y="17994"/>
                </a:cubicBezTo>
                <a:cubicBezTo>
                  <a:pt x="0" y="19987"/>
                  <a:pt x="4835" y="21600"/>
                  <a:pt x="10800" y="21600"/>
                </a:cubicBezTo>
                <a:cubicBezTo>
                  <a:pt x="16765" y="21600"/>
                  <a:pt x="21600" y="19987"/>
                  <a:pt x="21600" y="17994"/>
                </a:cubicBezTo>
                <a:cubicBezTo>
                  <a:pt x="21600" y="17745"/>
                  <a:pt x="21527" y="17502"/>
                  <a:pt x="21383" y="17267"/>
                </a:cubicBezTo>
                <a:lnTo>
                  <a:pt x="10800" y="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4000">
                <a:solidFill>
                  <a:srgbClr val="FFFFFF"/>
                </a:solidFill>
                <a:latin typeface="+mn-lt"/>
                <a:ea typeface="+mn-ea"/>
                <a:cs typeface="+mn-cs"/>
                <a:sym typeface="DIN Condensed Bold"/>
              </a:defRPr>
            </a:pPr>
          </a:p>
        </p:txBody>
      </p:sp>
      <p:pic>
        <p:nvPicPr>
          <p:cNvPr id="292" name="Bild" descr="Bild"/>
          <p:cNvPicPr>
            <a:picLocks noChangeAspect="1"/>
          </p:cNvPicPr>
          <p:nvPr/>
        </p:nvPicPr>
        <p:blipFill>
          <a:blip r:embed="rId5">
            <a:extLst/>
          </a:blip>
          <a:stretch>
            <a:fillRect/>
          </a:stretch>
        </p:blipFill>
        <p:spPr>
          <a:xfrm>
            <a:off x="18671685" y="5383246"/>
            <a:ext cx="570628" cy="1799673"/>
          </a:xfrm>
          <a:prstGeom prst="rect">
            <a:avLst/>
          </a:prstGeom>
          <a:ln w="12700">
            <a:miter lim="400000"/>
          </a:ln>
        </p:spPr>
      </p:pic>
      <p:sp>
        <p:nvSpPr>
          <p:cNvPr id="293" name="Spelare 1"/>
          <p:cNvSpPr txBox="1"/>
          <p:nvPr/>
        </p:nvSpPr>
        <p:spPr>
          <a:xfrm>
            <a:off x="16640182" y="2654429"/>
            <a:ext cx="176784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Spelare 1</a:t>
            </a:r>
          </a:p>
        </p:txBody>
      </p:sp>
      <p:sp>
        <p:nvSpPr>
          <p:cNvPr id="294" name="Spelare 2"/>
          <p:cNvSpPr txBox="1"/>
          <p:nvPr/>
        </p:nvSpPr>
        <p:spPr>
          <a:xfrm>
            <a:off x="16640182" y="7628548"/>
            <a:ext cx="176784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Spelare 2</a:t>
            </a:r>
          </a:p>
        </p:txBody>
      </p:sp>
      <p:sp>
        <p:nvSpPr>
          <p:cNvPr id="295" name="Victor Blomgren"/>
          <p:cNvSpPr txBox="1"/>
          <p:nvPr/>
        </p:nvSpPr>
        <p:spPr>
          <a:xfrm>
            <a:off x="19181936" y="628649"/>
            <a:ext cx="2955799"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FFFF"/>
                </a:solidFill>
              </a:defRPr>
            </a:lvl1pPr>
          </a:lstStyle>
          <a:p>
            <a:pPr/>
            <a:r>
              <a:t>Victor Blomgren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New_Template7">
  <a:themeElements>
    <a:clrScheme name="New_Template7">
      <a:dk1>
        <a:srgbClr val="222222"/>
      </a:dk1>
      <a:lt1>
        <a:srgbClr val="838787"/>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Bold"/>
        <a:ea typeface="DIN Condensed Bold"/>
        <a:cs typeface="DIN Condensed Bold"/>
      </a:majorFont>
      <a:minorFont>
        <a:latin typeface="DIN Condensed Bold"/>
        <a:ea typeface="DIN Condensed Bold"/>
        <a:cs typeface="DIN Condensed Bol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80000"/>
          </a:lnSpc>
          <a:spcBef>
            <a:spcPts val="0"/>
          </a:spcBef>
          <a:spcAft>
            <a:spcPts val="0"/>
          </a:spcAft>
          <a:buClrTx/>
          <a:buSzTx/>
          <a:buFontTx/>
          <a:buNone/>
          <a:tabLst/>
          <a:defRPr b="0" baseline="0" cap="all" i="0" spc="0" strike="noStrike" sz="4000" u="none" kumimoji="0" normalizeH="0">
            <a:ln>
              <a:noFill/>
            </a:ln>
            <a:solidFill>
              <a:srgbClr val="FFFFFF"/>
            </a:solidFill>
            <a:effectLst/>
            <a:uFillTx/>
            <a:latin typeface="+mn-lt"/>
            <a:ea typeface="+mn-ea"/>
            <a:cs typeface="+mn-cs"/>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7">
  <a:themeElements>
    <a:clrScheme name="New_Template7">
      <a:dk1>
        <a:srgbClr val="000000"/>
      </a:dk1>
      <a:lt1>
        <a:srgbClr val="FFFFFF"/>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Bold"/>
        <a:ea typeface="DIN Condensed Bold"/>
        <a:cs typeface="DIN Condensed Bold"/>
      </a:majorFont>
      <a:minorFont>
        <a:latin typeface="DIN Condensed Bold"/>
        <a:ea typeface="DIN Condensed Bold"/>
        <a:cs typeface="DIN Condensed Bol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80000"/>
          </a:lnSpc>
          <a:spcBef>
            <a:spcPts val="0"/>
          </a:spcBef>
          <a:spcAft>
            <a:spcPts val="0"/>
          </a:spcAft>
          <a:buClrTx/>
          <a:buSzTx/>
          <a:buFontTx/>
          <a:buNone/>
          <a:tabLst/>
          <a:defRPr b="0" baseline="0" cap="all" i="0" spc="0" strike="noStrike" sz="4000" u="none" kumimoji="0" normalizeH="0">
            <a:ln>
              <a:noFill/>
            </a:ln>
            <a:solidFill>
              <a:srgbClr val="FFFFFF"/>
            </a:solidFill>
            <a:effectLst/>
            <a:uFillTx/>
            <a:latin typeface="+mn-lt"/>
            <a:ea typeface="+mn-ea"/>
            <a:cs typeface="+mn-cs"/>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825500" rtl="0" fontAlgn="auto" latinLnBrk="0" hangingPunct="0">
          <a:lnSpc>
            <a:spcPct val="100000"/>
          </a:lnSpc>
          <a:spcBef>
            <a:spcPts val="3400"/>
          </a:spcBef>
          <a:spcAft>
            <a:spcPts val="0"/>
          </a:spcAft>
          <a:buClrTx/>
          <a:buSzTx/>
          <a:buFontTx/>
          <a:buNone/>
          <a:tabLst/>
          <a:defRPr b="0" baseline="0" cap="none" i="0" spc="0" strike="noStrike" sz="3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