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7"/>
  </p:notesMasterIdLst>
  <p:sldIdLst>
    <p:sldId id="256" r:id="rId2"/>
    <p:sldId id="263" r:id="rId3"/>
    <p:sldId id="257" r:id="rId4"/>
    <p:sldId id="262" r:id="rId5"/>
    <p:sldId id="259" r:id="rId6"/>
  </p:sldIdLst>
  <p:sldSz cx="9144000" cy="5143500" type="screen16x9"/>
  <p:notesSz cx="6858000" cy="9144000"/>
  <p:embeddedFontLst>
    <p:embeddedFont>
      <p:font typeface="Montserrat" panose="00000500000000000000" pitchFamily="2"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
        <p:cNvGrpSpPr/>
        <p:nvPr/>
      </p:nvGrpSpPr>
      <p:grpSpPr>
        <a:xfrm>
          <a:off x="0" y="0"/>
          <a:ext cx="0" cy="0"/>
          <a:chOff x="0" y="0"/>
          <a:chExt cx="0" cy="0"/>
        </a:xfrm>
      </p:grpSpPr>
      <p:sp>
        <p:nvSpPr>
          <p:cNvPr id="16" name="Google Shape;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 name="Google Shape;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g120a8b614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g120a8b614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9635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g120a8b614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g120a8b614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20a8b61408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20a8b61408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g120a8b61408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 name="Google Shape;34;g120a8b61408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7"/>
        <p:cNvGrpSpPr/>
        <p:nvPr/>
      </p:nvGrpSpPr>
      <p:grpSpPr>
        <a:xfrm>
          <a:off x="0" y="0"/>
          <a:ext cx="0" cy="0"/>
          <a:chOff x="0" y="0"/>
          <a:chExt cx="0" cy="0"/>
        </a:xfrm>
      </p:grpSpPr>
      <p:pic>
        <p:nvPicPr>
          <p:cNvPr id="8" name="Google Shape;8;p2"/>
          <p:cNvPicPr preferRelativeResize="0"/>
          <p:nvPr/>
        </p:nvPicPr>
        <p:blipFill rotWithShape="1">
          <a:blip r:embed="rId3">
            <a:alphaModFix/>
          </a:blip>
          <a:srcRect l="29245" t="25681" r="28566" b="26315"/>
          <a:stretch/>
        </p:blipFill>
        <p:spPr>
          <a:xfrm>
            <a:off x="8685999" y="4632727"/>
            <a:ext cx="381800" cy="43457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11"/>
        <p:cNvGrpSpPr/>
        <p:nvPr/>
      </p:nvGrpSpPr>
      <p:grpSpPr>
        <a:xfrm>
          <a:off x="0" y="0"/>
          <a:ext cx="0" cy="0"/>
          <a:chOff x="0" y="0"/>
          <a:chExt cx="0" cy="0"/>
        </a:xfrm>
      </p:grpSpPr>
      <p:pic>
        <p:nvPicPr>
          <p:cNvPr id="12" name="Google Shape;12;p4"/>
          <p:cNvPicPr preferRelativeResize="0"/>
          <p:nvPr/>
        </p:nvPicPr>
        <p:blipFill rotWithShape="1">
          <a:blip r:embed="rId2">
            <a:alphaModFix/>
          </a:blip>
          <a:srcRect l="29245" t="25681" r="28566" b="26315"/>
          <a:stretch/>
        </p:blipFill>
        <p:spPr>
          <a:xfrm>
            <a:off x="8685999" y="4632727"/>
            <a:ext cx="381800" cy="43457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
        <p:cNvGrpSpPr/>
        <p:nvPr/>
      </p:nvGrpSpPr>
      <p:grpSpPr>
        <a:xfrm>
          <a:off x="0" y="0"/>
          <a:ext cx="0" cy="0"/>
          <a:chOff x="0" y="0"/>
          <a:chExt cx="0" cy="0"/>
        </a:xfrm>
      </p:grpSpPr>
      <p:pic>
        <p:nvPicPr>
          <p:cNvPr id="19" name="Google Shape;19;p6"/>
          <p:cNvPicPr preferRelativeResize="0"/>
          <p:nvPr/>
        </p:nvPicPr>
        <p:blipFill>
          <a:blip r:embed="rId3">
            <a:alphaModFix/>
          </a:blip>
          <a:stretch>
            <a:fillRect/>
          </a:stretch>
        </p:blipFill>
        <p:spPr>
          <a:xfrm>
            <a:off x="0" y="-5"/>
            <a:ext cx="9144000" cy="5143505"/>
          </a:xfrm>
          <a:prstGeom prst="rect">
            <a:avLst/>
          </a:prstGeom>
          <a:noFill/>
          <a:ln>
            <a:noFill/>
          </a:ln>
        </p:spPr>
      </p:pic>
      <p:sp>
        <p:nvSpPr>
          <p:cNvPr id="2" name="TextBox 1">
            <a:extLst>
              <a:ext uri="{FF2B5EF4-FFF2-40B4-BE49-F238E27FC236}">
                <a16:creationId xmlns:a16="http://schemas.microsoft.com/office/drawing/2014/main" id="{C33BB119-44CD-B19D-525D-40DF5AE7BDF8}"/>
              </a:ext>
            </a:extLst>
          </p:cNvPr>
          <p:cNvSpPr txBox="1"/>
          <p:nvPr/>
        </p:nvSpPr>
        <p:spPr>
          <a:xfrm>
            <a:off x="565688" y="457200"/>
            <a:ext cx="2750949" cy="1015663"/>
          </a:xfrm>
          <a:prstGeom prst="rect">
            <a:avLst/>
          </a:prstGeom>
          <a:noFill/>
        </p:spPr>
        <p:txBody>
          <a:bodyPr wrap="square" rtlCol="0">
            <a:spAutoFit/>
          </a:bodyPr>
          <a:lstStyle/>
          <a:p>
            <a:r>
              <a:rPr lang="en-US" sz="2000" b="1" dirty="0">
                <a:solidFill>
                  <a:schemeClr val="accent1">
                    <a:lumMod val="50000"/>
                  </a:schemeClr>
                </a:solidFill>
              </a:rPr>
              <a:t>FAIR PLAY</a:t>
            </a:r>
          </a:p>
          <a:p>
            <a:r>
              <a:rPr lang="en-US" sz="2000" b="1" dirty="0">
                <a:solidFill>
                  <a:schemeClr val="accent1">
                    <a:lumMod val="50000"/>
                  </a:schemeClr>
                </a:solidFill>
              </a:rPr>
              <a:t>LEDARE</a:t>
            </a:r>
          </a:p>
          <a:p>
            <a:r>
              <a:rPr lang="en-US" sz="2000" b="1" dirty="0">
                <a:solidFill>
                  <a:schemeClr val="accent1">
                    <a:lumMod val="50000"/>
                  </a:schemeClr>
                </a:solidFill>
              </a:rPr>
              <a:t>MATCHVÄRDAR</a:t>
            </a:r>
            <a:endParaRPr lang="en-SE" sz="2000" b="1" dirty="0">
              <a:solidFill>
                <a:schemeClr val="accent1">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
        <p:cNvGrpSpPr/>
        <p:nvPr/>
      </p:nvGrpSpPr>
      <p:grpSpPr>
        <a:xfrm>
          <a:off x="0" y="0"/>
          <a:ext cx="0" cy="0"/>
          <a:chOff x="0" y="0"/>
          <a:chExt cx="0" cy="0"/>
        </a:xfrm>
      </p:grpSpPr>
      <p:sp>
        <p:nvSpPr>
          <p:cNvPr id="24" name="Google Shape;24;p7"/>
          <p:cNvSpPr txBox="1"/>
          <p:nvPr/>
        </p:nvSpPr>
        <p:spPr>
          <a:xfrm>
            <a:off x="3637429" y="257742"/>
            <a:ext cx="5423647" cy="553800"/>
          </a:xfrm>
          <a:prstGeom prst="rect">
            <a:avLst/>
          </a:prstGeom>
          <a:noFill/>
          <a:ln>
            <a:noFill/>
          </a:ln>
        </p:spPr>
        <p:txBody>
          <a:bodyPr spcFirstLastPara="1" wrap="square" lIns="68575" tIns="34275" rIns="68575" bIns="34275" anchor="ctr" anchorCtr="0">
            <a:normAutofit fontScale="85000" lnSpcReduction="10000"/>
          </a:bodyPr>
          <a:lstStyle/>
          <a:p>
            <a:pPr marL="0" lvl="0" indent="0" algn="r" rtl="0">
              <a:spcBef>
                <a:spcPts val="0"/>
              </a:spcBef>
              <a:spcAft>
                <a:spcPts val="1200"/>
              </a:spcAft>
              <a:buNone/>
            </a:pPr>
            <a:r>
              <a:rPr lang="en" sz="2400" b="1" dirty="0">
                <a:solidFill>
                  <a:srgbClr val="326295"/>
                </a:solidFill>
                <a:latin typeface="Montserrat"/>
                <a:ea typeface="Montserrat"/>
                <a:cs typeface="Montserrat"/>
                <a:sym typeface="Montserrat"/>
              </a:rPr>
              <a:t>FAIR PLAY &amp; MATCHVÄRDAR - VARFÖR </a:t>
            </a:r>
            <a:endParaRPr sz="2400" b="1" dirty="0">
              <a:solidFill>
                <a:srgbClr val="326295"/>
              </a:solidFill>
              <a:latin typeface="Montserrat"/>
              <a:ea typeface="Montserrat"/>
              <a:cs typeface="Montserrat"/>
              <a:sym typeface="Montserrat"/>
            </a:endParaRPr>
          </a:p>
        </p:txBody>
      </p:sp>
      <p:sp>
        <p:nvSpPr>
          <p:cNvPr id="4" name="TextBox 3">
            <a:extLst>
              <a:ext uri="{FF2B5EF4-FFF2-40B4-BE49-F238E27FC236}">
                <a16:creationId xmlns:a16="http://schemas.microsoft.com/office/drawing/2014/main" id="{3468AEB4-0DC2-726F-EA5E-7CDA6C1872B0}"/>
              </a:ext>
            </a:extLst>
          </p:cNvPr>
          <p:cNvSpPr txBox="1"/>
          <p:nvPr/>
        </p:nvSpPr>
        <p:spPr>
          <a:xfrm>
            <a:off x="4099302" y="1201119"/>
            <a:ext cx="4781400" cy="3231654"/>
          </a:xfrm>
          <a:prstGeom prst="rect">
            <a:avLst/>
          </a:prstGeom>
          <a:noFill/>
        </p:spPr>
        <p:txBody>
          <a:bodyPr wrap="square" rtlCol="0">
            <a:spAutoFit/>
          </a:bodyPr>
          <a:lstStyle/>
          <a:p>
            <a:r>
              <a:rPr lang="en-US" dirty="0"/>
              <a:t>För </a:t>
            </a:r>
            <a:r>
              <a:rPr lang="en-US" dirty="0" err="1"/>
              <a:t>att</a:t>
            </a:r>
            <a:r>
              <a:rPr lang="en-US" dirty="0"/>
              <a:t> </a:t>
            </a:r>
            <a:r>
              <a:rPr lang="en-US" dirty="0" err="1"/>
              <a:t>bidra</a:t>
            </a:r>
            <a:r>
              <a:rPr lang="en-US" dirty="0"/>
              <a:t> till </a:t>
            </a:r>
            <a:r>
              <a:rPr lang="en-US" dirty="0" err="1"/>
              <a:t>ett</a:t>
            </a:r>
            <a:r>
              <a:rPr lang="en-US" dirty="0"/>
              <a:t> </a:t>
            </a:r>
            <a:r>
              <a:rPr lang="en-US" dirty="0" err="1"/>
              <a:t>bättre</a:t>
            </a:r>
            <a:r>
              <a:rPr lang="en-US" dirty="0"/>
              <a:t> </a:t>
            </a:r>
            <a:r>
              <a:rPr lang="en-US" dirty="0" err="1"/>
              <a:t>matchklimat</a:t>
            </a:r>
            <a:r>
              <a:rPr lang="en-US" dirty="0"/>
              <a:t> </a:t>
            </a:r>
            <a:r>
              <a:rPr lang="en-US" dirty="0" err="1"/>
              <a:t>och</a:t>
            </a:r>
            <a:r>
              <a:rPr lang="en-US" dirty="0"/>
              <a:t> </a:t>
            </a:r>
            <a:r>
              <a:rPr lang="en-US" dirty="0" err="1"/>
              <a:t>en</a:t>
            </a:r>
            <a:r>
              <a:rPr lang="en-US" dirty="0"/>
              <a:t> </a:t>
            </a:r>
            <a:r>
              <a:rPr lang="en-US" dirty="0" err="1"/>
              <a:t>tryggare</a:t>
            </a:r>
            <a:r>
              <a:rPr lang="en-US" dirty="0"/>
              <a:t> </a:t>
            </a:r>
            <a:r>
              <a:rPr lang="en-US" dirty="0" err="1"/>
              <a:t>miljö</a:t>
            </a:r>
            <a:r>
              <a:rPr lang="en-US" dirty="0"/>
              <a:t> </a:t>
            </a:r>
            <a:r>
              <a:rPr lang="en-US" dirty="0" err="1"/>
              <a:t>inom</a:t>
            </a:r>
            <a:r>
              <a:rPr lang="en-US" dirty="0"/>
              <a:t> </a:t>
            </a:r>
            <a:r>
              <a:rPr lang="en-US" dirty="0" err="1"/>
              <a:t>fotbollen</a:t>
            </a:r>
            <a:r>
              <a:rPr lang="en-US" dirty="0"/>
              <a:t>.</a:t>
            </a:r>
          </a:p>
          <a:p>
            <a:pPr marL="285750" indent="-285750">
              <a:buFont typeface="Arial" panose="020B0604020202020204" pitchFamily="34" charset="0"/>
              <a:buChar char="•"/>
            </a:pPr>
            <a:endParaRPr lang="en-US" dirty="0"/>
          </a:p>
          <a:p>
            <a:r>
              <a:rPr lang="en-US" dirty="0" err="1"/>
              <a:t>Formar</a:t>
            </a:r>
            <a:r>
              <a:rPr lang="en-US" dirty="0"/>
              <a:t> </a:t>
            </a:r>
            <a:r>
              <a:rPr lang="en-US" dirty="0" err="1"/>
              <a:t>våra</a:t>
            </a:r>
            <a:r>
              <a:rPr lang="en-US" dirty="0"/>
              <a:t> </a:t>
            </a:r>
            <a:r>
              <a:rPr lang="en-US" dirty="0" err="1"/>
              <a:t>spelare</a:t>
            </a:r>
            <a:r>
              <a:rPr lang="en-US" dirty="0"/>
              <a:t> &amp; </a:t>
            </a:r>
            <a:r>
              <a:rPr lang="en-US" dirty="0" err="1"/>
              <a:t>ledare</a:t>
            </a:r>
            <a:r>
              <a:rPr lang="en-US" dirty="0"/>
              <a:t> till </a:t>
            </a:r>
            <a:r>
              <a:rPr lang="en-US" dirty="0" err="1"/>
              <a:t>schyssta</a:t>
            </a:r>
            <a:r>
              <a:rPr lang="en-US" dirty="0"/>
              <a:t> </a:t>
            </a:r>
            <a:r>
              <a:rPr lang="en-US" dirty="0" err="1"/>
              <a:t>individer</a:t>
            </a:r>
            <a:endParaRPr lang="en-US" dirty="0"/>
          </a:p>
          <a:p>
            <a:pPr marL="285750" indent="-285750">
              <a:buFont typeface="Arial" panose="020B0604020202020204" pitchFamily="34" charset="0"/>
              <a:buChar char="•"/>
            </a:pPr>
            <a:endParaRPr lang="en-US" dirty="0"/>
          </a:p>
          <a:p>
            <a:r>
              <a:rPr lang="en-US" dirty="0" err="1"/>
              <a:t>Matchvärdarna</a:t>
            </a:r>
            <a:r>
              <a:rPr lang="en-US" dirty="0"/>
              <a:t> </a:t>
            </a:r>
            <a:r>
              <a:rPr lang="en-US" dirty="0" err="1"/>
              <a:t>finns</a:t>
            </a:r>
            <a:r>
              <a:rPr lang="en-US" dirty="0"/>
              <a:t> för </a:t>
            </a:r>
            <a:r>
              <a:rPr lang="en-US" dirty="0" err="1"/>
              <a:t>att</a:t>
            </a:r>
            <a:endParaRPr lang="en-US" dirty="0"/>
          </a:p>
          <a:p>
            <a:pPr marL="285750" lvl="2" indent="-285750">
              <a:buFont typeface="Arial" panose="020B0604020202020204" pitchFamily="34" charset="0"/>
              <a:buChar char="•"/>
            </a:pPr>
            <a:r>
              <a:rPr lang="en-US" sz="1200" dirty="0" err="1"/>
              <a:t>stötta</a:t>
            </a:r>
            <a:r>
              <a:rPr lang="en-US" sz="1200" dirty="0"/>
              <a:t> </a:t>
            </a:r>
            <a:r>
              <a:rPr lang="en-US" sz="1200" dirty="0" err="1"/>
              <a:t>domarna</a:t>
            </a:r>
            <a:r>
              <a:rPr lang="en-US" sz="1200" dirty="0"/>
              <a:t> </a:t>
            </a:r>
            <a:r>
              <a:rPr lang="en-US" sz="1200" dirty="0" err="1"/>
              <a:t>i</a:t>
            </a:r>
            <a:r>
              <a:rPr lang="en-US" sz="1200" dirty="0"/>
              <a:t> </a:t>
            </a:r>
            <a:r>
              <a:rPr lang="en-US" sz="1200" dirty="0" err="1"/>
              <a:t>sina</a:t>
            </a:r>
            <a:r>
              <a:rPr lang="en-US" sz="1200" dirty="0"/>
              <a:t> </a:t>
            </a:r>
            <a:r>
              <a:rPr lang="en-US" sz="1200" dirty="0" err="1"/>
              <a:t>beslut</a:t>
            </a:r>
            <a:r>
              <a:rPr lang="en-US" sz="1200" dirty="0"/>
              <a:t> (</a:t>
            </a:r>
            <a:r>
              <a:rPr lang="en-US" sz="1200" dirty="0" err="1"/>
              <a:t>kan</a:t>
            </a:r>
            <a:r>
              <a:rPr lang="en-US" sz="1200" dirty="0"/>
              <a:t> </a:t>
            </a:r>
            <a:r>
              <a:rPr lang="en-US" sz="1200" dirty="0" err="1"/>
              <a:t>vara</a:t>
            </a:r>
            <a:r>
              <a:rPr lang="en-US" sz="1200" dirty="0"/>
              <a:t> </a:t>
            </a:r>
            <a:r>
              <a:rPr lang="en-US" sz="1200" dirty="0" err="1"/>
              <a:t>väldigt</a:t>
            </a:r>
            <a:r>
              <a:rPr lang="en-US" sz="1200" dirty="0"/>
              <a:t> </a:t>
            </a:r>
            <a:r>
              <a:rPr lang="en-US" sz="1200" dirty="0" err="1"/>
              <a:t>ensamt</a:t>
            </a:r>
            <a:r>
              <a:rPr lang="en-US" sz="1200" dirty="0"/>
              <a:t> för </a:t>
            </a:r>
            <a:r>
              <a:rPr lang="en-US" sz="1200" dirty="0" err="1"/>
              <a:t>unga</a:t>
            </a:r>
            <a:r>
              <a:rPr lang="en-US" sz="1200" dirty="0"/>
              <a:t> </a:t>
            </a:r>
            <a:r>
              <a:rPr lang="en-US" sz="1200" dirty="0" err="1"/>
              <a:t>domare</a:t>
            </a:r>
            <a:r>
              <a:rPr lang="en-US" sz="1200" dirty="0"/>
              <a:t> </a:t>
            </a:r>
            <a:r>
              <a:rPr lang="en-US" sz="1200" dirty="0" err="1"/>
              <a:t>i</a:t>
            </a:r>
            <a:r>
              <a:rPr lang="en-US" sz="1200" dirty="0"/>
              <a:t> </a:t>
            </a:r>
            <a:r>
              <a:rPr lang="en-US" sz="1200" dirty="0" err="1"/>
              <a:t>tuffa</a:t>
            </a:r>
            <a:r>
              <a:rPr lang="en-US" sz="1200" dirty="0"/>
              <a:t> situation</a:t>
            </a:r>
          </a:p>
          <a:p>
            <a:pPr marL="285750" lvl="2"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dirty="0" err="1"/>
              <a:t>berätta</a:t>
            </a:r>
            <a:r>
              <a:rPr lang="en-US" dirty="0"/>
              <a:t> för </a:t>
            </a:r>
            <a:r>
              <a:rPr lang="en-US" dirty="0" err="1"/>
              <a:t>föräldrar</a:t>
            </a:r>
            <a:r>
              <a:rPr lang="en-US" dirty="0"/>
              <a:t> </a:t>
            </a:r>
            <a:r>
              <a:rPr lang="en-US" dirty="0" err="1"/>
              <a:t>eller</a:t>
            </a:r>
            <a:r>
              <a:rPr lang="en-US" dirty="0"/>
              <a:t> </a:t>
            </a:r>
            <a:r>
              <a:rPr lang="en-US" dirty="0" err="1"/>
              <a:t>ledare</a:t>
            </a:r>
            <a:r>
              <a:rPr lang="en-US" dirty="0"/>
              <a:t> om </a:t>
            </a:r>
            <a:r>
              <a:rPr lang="en-US" dirty="0" err="1"/>
              <a:t>deras</a:t>
            </a:r>
            <a:r>
              <a:rPr lang="en-US" dirty="0"/>
              <a:t> </a:t>
            </a:r>
            <a:r>
              <a:rPr lang="en-US" dirty="0" err="1"/>
              <a:t>uppförande</a:t>
            </a:r>
            <a:r>
              <a:rPr lang="en-US" dirty="0"/>
              <a:t> </a:t>
            </a:r>
            <a:r>
              <a:rPr lang="en-US" dirty="0" err="1"/>
              <a:t>inte</a:t>
            </a:r>
            <a:r>
              <a:rPr lang="en-US" dirty="0"/>
              <a:t> </a:t>
            </a:r>
            <a:r>
              <a:rPr lang="en-US" dirty="0" err="1"/>
              <a:t>är</a:t>
            </a:r>
            <a:r>
              <a:rPr lang="en-US" dirty="0"/>
              <a:t> ok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uppmärksamma</a:t>
            </a:r>
            <a:r>
              <a:rPr lang="en-US" dirty="0"/>
              <a:t> </a:t>
            </a:r>
            <a:r>
              <a:rPr lang="en-US" dirty="0" err="1"/>
              <a:t>ledarna</a:t>
            </a:r>
            <a:r>
              <a:rPr lang="en-US" dirty="0"/>
              <a:t> </a:t>
            </a:r>
            <a:r>
              <a:rPr lang="en-US" dirty="0" err="1"/>
              <a:t>på</a:t>
            </a:r>
            <a:r>
              <a:rPr lang="en-US" dirty="0"/>
              <a:t> </a:t>
            </a:r>
            <a:r>
              <a:rPr lang="en-US" dirty="0" err="1"/>
              <a:t>beteende</a:t>
            </a:r>
            <a:r>
              <a:rPr lang="en-US" dirty="0"/>
              <a:t> </a:t>
            </a:r>
            <a:r>
              <a:rPr lang="en-US" dirty="0" err="1"/>
              <a:t>eller</a:t>
            </a:r>
            <a:r>
              <a:rPr lang="en-US" dirty="0"/>
              <a:t> </a:t>
            </a:r>
            <a:r>
              <a:rPr lang="en-US" dirty="0" err="1"/>
              <a:t>hör</a:t>
            </a:r>
            <a:r>
              <a:rPr lang="en-US" dirty="0"/>
              <a:t> </a:t>
            </a:r>
            <a:r>
              <a:rPr lang="en-US" dirty="0" err="1"/>
              <a:t>språk</a:t>
            </a:r>
            <a:r>
              <a:rPr lang="en-US" dirty="0"/>
              <a:t> hos </a:t>
            </a:r>
            <a:r>
              <a:rPr lang="en-US" dirty="0" err="1"/>
              <a:t>spelarna</a:t>
            </a:r>
            <a:r>
              <a:rPr lang="en-US" dirty="0"/>
              <a:t> </a:t>
            </a:r>
            <a:r>
              <a:rPr lang="en-US" dirty="0" err="1"/>
              <a:t>som</a:t>
            </a:r>
            <a:r>
              <a:rPr lang="en-US" dirty="0"/>
              <a:t> </a:t>
            </a:r>
            <a:r>
              <a:rPr lang="en-US" dirty="0" err="1"/>
              <a:t>inte</a:t>
            </a:r>
            <a:r>
              <a:rPr lang="en-US" dirty="0"/>
              <a:t> </a:t>
            </a:r>
            <a:r>
              <a:rPr lang="en-US" dirty="0" err="1"/>
              <a:t>är</a:t>
            </a:r>
            <a:r>
              <a:rPr lang="en-US" dirty="0"/>
              <a:t> ok</a:t>
            </a:r>
          </a:p>
          <a:p>
            <a:endParaRPr lang="en-SE" dirty="0"/>
          </a:p>
        </p:txBody>
      </p:sp>
    </p:spTree>
    <p:extLst>
      <p:ext uri="{BB962C8B-B14F-4D97-AF65-F5344CB8AC3E}">
        <p14:creationId xmlns:p14="http://schemas.microsoft.com/office/powerpoint/2010/main" val="331681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
        <p:cNvGrpSpPr/>
        <p:nvPr/>
      </p:nvGrpSpPr>
      <p:grpSpPr>
        <a:xfrm>
          <a:off x="0" y="0"/>
          <a:ext cx="0" cy="0"/>
          <a:chOff x="0" y="0"/>
          <a:chExt cx="0" cy="0"/>
        </a:xfrm>
      </p:grpSpPr>
      <p:sp>
        <p:nvSpPr>
          <p:cNvPr id="24" name="Google Shape;24;p7"/>
          <p:cNvSpPr txBox="1"/>
          <p:nvPr/>
        </p:nvSpPr>
        <p:spPr>
          <a:xfrm>
            <a:off x="1902759" y="304806"/>
            <a:ext cx="7165042" cy="553800"/>
          </a:xfrm>
          <a:prstGeom prst="rect">
            <a:avLst/>
          </a:prstGeom>
          <a:noFill/>
          <a:ln>
            <a:noFill/>
          </a:ln>
        </p:spPr>
        <p:txBody>
          <a:bodyPr spcFirstLastPara="1" wrap="square" lIns="68575" tIns="34275" rIns="68575" bIns="34275" anchor="ctr" anchorCtr="0">
            <a:normAutofit fontScale="85000" lnSpcReduction="10000"/>
          </a:bodyPr>
          <a:lstStyle/>
          <a:p>
            <a:pPr marL="0" lvl="0" indent="0" algn="r" rtl="0">
              <a:spcBef>
                <a:spcPts val="0"/>
              </a:spcBef>
              <a:spcAft>
                <a:spcPts val="1200"/>
              </a:spcAft>
              <a:buNone/>
            </a:pPr>
            <a:r>
              <a:rPr lang="en" sz="2400" b="1" dirty="0">
                <a:solidFill>
                  <a:srgbClr val="326295"/>
                </a:solidFill>
                <a:latin typeface="Montserrat"/>
                <a:ea typeface="Montserrat"/>
                <a:cs typeface="Montserrat"/>
                <a:sym typeface="Montserrat"/>
              </a:rPr>
              <a:t>MATCHVÄRDAR – RIKTILINJER TILL LAGLEDARNA </a:t>
            </a:r>
            <a:endParaRPr sz="2400" b="1" dirty="0">
              <a:solidFill>
                <a:srgbClr val="326295"/>
              </a:solidFill>
              <a:latin typeface="Montserrat"/>
              <a:ea typeface="Montserrat"/>
              <a:cs typeface="Montserrat"/>
              <a:sym typeface="Montserrat"/>
            </a:endParaRPr>
          </a:p>
        </p:txBody>
      </p:sp>
      <p:sp>
        <p:nvSpPr>
          <p:cNvPr id="4" name="TextBox 3">
            <a:extLst>
              <a:ext uri="{FF2B5EF4-FFF2-40B4-BE49-F238E27FC236}">
                <a16:creationId xmlns:a16="http://schemas.microsoft.com/office/drawing/2014/main" id="{3468AEB4-0DC2-726F-EA5E-7CDA6C1872B0}"/>
              </a:ext>
            </a:extLst>
          </p:cNvPr>
          <p:cNvSpPr txBox="1"/>
          <p:nvPr/>
        </p:nvSpPr>
        <p:spPr>
          <a:xfrm>
            <a:off x="4018620" y="972519"/>
            <a:ext cx="4781400" cy="3970318"/>
          </a:xfrm>
          <a:prstGeom prst="rect">
            <a:avLst/>
          </a:prstGeom>
          <a:noFill/>
        </p:spPr>
        <p:txBody>
          <a:bodyPr wrap="square" rtlCol="0">
            <a:spAutoFit/>
          </a:bodyPr>
          <a:lstStyle/>
          <a:p>
            <a:pPr marL="285750" indent="-285750">
              <a:buFont typeface="Arial" panose="020B0604020202020204" pitchFamily="34" charset="0"/>
              <a:buChar char="•"/>
            </a:pPr>
            <a:r>
              <a:rPr lang="en-US" dirty="0" err="1"/>
              <a:t>Alla</a:t>
            </a:r>
            <a:r>
              <a:rPr lang="en-US" dirty="0"/>
              <a:t> lag </a:t>
            </a:r>
            <a:r>
              <a:rPr lang="en-US" dirty="0" err="1"/>
              <a:t>inom</a:t>
            </a:r>
            <a:r>
              <a:rPr lang="en-US" dirty="0"/>
              <a:t> </a:t>
            </a:r>
            <a:r>
              <a:rPr lang="en-US" dirty="0" err="1"/>
              <a:t>Upplands</a:t>
            </a:r>
            <a:r>
              <a:rPr lang="en-US" dirty="0"/>
              <a:t> </a:t>
            </a:r>
            <a:r>
              <a:rPr lang="en-US" dirty="0" err="1"/>
              <a:t>Fotbollsförbund</a:t>
            </a:r>
            <a:r>
              <a:rPr lang="en-US" dirty="0"/>
              <a:t> </a:t>
            </a:r>
            <a:r>
              <a:rPr lang="en-US" dirty="0" err="1"/>
              <a:t>måste</a:t>
            </a:r>
            <a:r>
              <a:rPr lang="en-US" dirty="0"/>
              <a:t> ha </a:t>
            </a:r>
            <a:r>
              <a:rPr lang="en-US" dirty="0" err="1"/>
              <a:t>minst</a:t>
            </a:r>
            <a:r>
              <a:rPr lang="en-US" dirty="0"/>
              <a:t> </a:t>
            </a:r>
            <a:r>
              <a:rPr lang="en-US" dirty="0" err="1"/>
              <a:t>en</a:t>
            </a:r>
            <a:r>
              <a:rPr lang="en-US" dirty="0"/>
              <a:t> </a:t>
            </a:r>
            <a:r>
              <a:rPr lang="en-US" dirty="0" err="1"/>
              <a:t>matchvärd</a:t>
            </a:r>
            <a:r>
              <a:rPr lang="en-US" dirty="0"/>
              <a:t> vid </a:t>
            </a:r>
            <a:r>
              <a:rPr lang="en-US" dirty="0" err="1"/>
              <a:t>varje</a:t>
            </a:r>
            <a:r>
              <a:rPr lang="en-US" dirty="0"/>
              <a:t> </a:t>
            </a:r>
            <a:r>
              <a:rPr lang="en-US" dirty="0" err="1"/>
              <a:t>hemmamatch</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Lagen </a:t>
            </a:r>
            <a:r>
              <a:rPr lang="en-US" dirty="0" err="1"/>
              <a:t>utser</a:t>
            </a:r>
            <a:r>
              <a:rPr lang="en-US" dirty="0"/>
              <a:t> </a:t>
            </a:r>
            <a:r>
              <a:rPr lang="en-US" dirty="0" err="1"/>
              <a:t>sjäva</a:t>
            </a:r>
            <a:r>
              <a:rPr lang="en-US" dirty="0"/>
              <a:t> </a:t>
            </a:r>
            <a:r>
              <a:rPr lang="en-US" dirty="0" err="1"/>
              <a:t>en</a:t>
            </a:r>
            <a:r>
              <a:rPr lang="en-US" dirty="0"/>
              <a:t> </a:t>
            </a:r>
            <a:r>
              <a:rPr lang="en-US" dirty="0" err="1"/>
              <a:t>eller</a:t>
            </a:r>
            <a:r>
              <a:rPr lang="en-US" dirty="0"/>
              <a:t> </a:t>
            </a:r>
            <a:r>
              <a:rPr lang="en-US" dirty="0" err="1"/>
              <a:t>två</a:t>
            </a:r>
            <a:r>
              <a:rPr lang="en-US" dirty="0"/>
              <a:t> </a:t>
            </a:r>
            <a:r>
              <a:rPr lang="en-US" dirty="0" err="1"/>
              <a:t>matchvärdar</a:t>
            </a:r>
            <a:endParaRPr lang="en-US" dirty="0"/>
          </a:p>
          <a:p>
            <a:pPr marL="285750" lvl="2" indent="-285750">
              <a:buFont typeface="Arial" panose="020B0604020202020204" pitchFamily="34" charset="0"/>
              <a:buChar char="•"/>
            </a:pPr>
            <a:r>
              <a:rPr lang="en-US" dirty="0" err="1"/>
              <a:t>Alltid</a:t>
            </a:r>
            <a:r>
              <a:rPr lang="en-US" dirty="0"/>
              <a:t> </a:t>
            </a:r>
            <a:r>
              <a:rPr lang="en-US" dirty="0" err="1"/>
              <a:t>lättare</a:t>
            </a:r>
            <a:r>
              <a:rPr lang="en-US" dirty="0"/>
              <a:t> </a:t>
            </a:r>
            <a:r>
              <a:rPr lang="en-US" dirty="0" err="1"/>
              <a:t>att</a:t>
            </a:r>
            <a:r>
              <a:rPr lang="en-US" dirty="0"/>
              <a:t> </a:t>
            </a:r>
            <a:r>
              <a:rPr lang="en-US" dirty="0" err="1"/>
              <a:t>vara</a:t>
            </a:r>
            <a:r>
              <a:rPr lang="en-US" dirty="0"/>
              <a:t> </a:t>
            </a:r>
            <a:r>
              <a:rPr lang="en-US" dirty="0" err="1"/>
              <a:t>två</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Rekommenderas</a:t>
            </a:r>
            <a:r>
              <a:rPr lang="en-US" dirty="0"/>
              <a:t> </a:t>
            </a:r>
            <a:r>
              <a:rPr lang="en-US" dirty="0" err="1"/>
              <a:t>att</a:t>
            </a:r>
            <a:r>
              <a:rPr lang="en-US" dirty="0"/>
              <a:t> </a:t>
            </a:r>
            <a:r>
              <a:rPr lang="en-US" dirty="0" err="1"/>
              <a:t>matchvärdarna</a:t>
            </a:r>
            <a:r>
              <a:rPr lang="en-US" dirty="0"/>
              <a:t> </a:t>
            </a:r>
            <a:r>
              <a:rPr lang="en-US" dirty="0" err="1"/>
              <a:t>kallas</a:t>
            </a:r>
            <a:r>
              <a:rPr lang="en-US" dirty="0"/>
              <a:t> till </a:t>
            </a:r>
            <a:r>
              <a:rPr lang="en-US" dirty="0" err="1"/>
              <a:t>macherna</a:t>
            </a:r>
            <a:r>
              <a:rPr lang="en-US" dirty="0"/>
              <a:t> precis </a:t>
            </a:r>
            <a:r>
              <a:rPr lang="en-US" dirty="0" err="1"/>
              <a:t>som</a:t>
            </a:r>
            <a:r>
              <a:rPr lang="en-US" dirty="0"/>
              <a:t> </a:t>
            </a:r>
            <a:r>
              <a:rPr lang="en-US" dirty="0" err="1"/>
              <a:t>spelare</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Ett</a:t>
            </a:r>
            <a:r>
              <a:rPr lang="en-US" dirty="0"/>
              <a:t> </a:t>
            </a:r>
            <a:r>
              <a:rPr lang="en-US" dirty="0" err="1"/>
              <a:t>förslag</a:t>
            </a:r>
            <a:r>
              <a:rPr lang="en-US" dirty="0"/>
              <a:t> </a:t>
            </a:r>
            <a:r>
              <a:rPr lang="en-US" dirty="0" err="1"/>
              <a:t>är</a:t>
            </a:r>
            <a:r>
              <a:rPr lang="en-US" dirty="0"/>
              <a:t> </a:t>
            </a:r>
            <a:r>
              <a:rPr lang="en-US" dirty="0" err="1"/>
              <a:t>att</a:t>
            </a:r>
            <a:r>
              <a:rPr lang="en-US" dirty="0"/>
              <a:t> </a:t>
            </a:r>
            <a:r>
              <a:rPr lang="en-US" dirty="0" err="1"/>
              <a:t>föräldrar</a:t>
            </a:r>
            <a:r>
              <a:rPr lang="en-US" dirty="0"/>
              <a:t> till de </a:t>
            </a:r>
            <a:r>
              <a:rPr lang="en-US" dirty="0" err="1"/>
              <a:t>som</a:t>
            </a:r>
            <a:r>
              <a:rPr lang="en-US" dirty="0"/>
              <a:t> </a:t>
            </a:r>
            <a:r>
              <a:rPr lang="en-US" dirty="0" err="1"/>
              <a:t>spelar</a:t>
            </a:r>
            <a:r>
              <a:rPr lang="en-US" dirty="0"/>
              <a:t> </a:t>
            </a:r>
            <a:r>
              <a:rPr lang="en-US" dirty="0" err="1"/>
              <a:t>kallas</a:t>
            </a:r>
            <a:r>
              <a:rPr lang="en-US" dirty="0"/>
              <a:t> </a:t>
            </a:r>
            <a:r>
              <a:rPr lang="en-US" dirty="0" err="1"/>
              <a:t>som</a:t>
            </a:r>
            <a:r>
              <a:rPr lang="en-US" dirty="0"/>
              <a:t> </a:t>
            </a:r>
            <a:r>
              <a:rPr lang="en-US" dirty="0" err="1"/>
              <a:t>matchvärdar</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Västar</a:t>
            </a:r>
            <a:r>
              <a:rPr lang="en-US" dirty="0"/>
              <a:t> </a:t>
            </a:r>
            <a:r>
              <a:rPr lang="en-US" dirty="0" err="1"/>
              <a:t>och</a:t>
            </a:r>
            <a:r>
              <a:rPr lang="en-US" dirty="0"/>
              <a:t> </a:t>
            </a:r>
            <a:r>
              <a:rPr lang="en-US" dirty="0" err="1"/>
              <a:t>informationskort</a:t>
            </a:r>
            <a:r>
              <a:rPr lang="en-US" dirty="0"/>
              <a:t> </a:t>
            </a:r>
            <a:r>
              <a:rPr lang="en-US" dirty="0" err="1"/>
              <a:t>hänger</a:t>
            </a:r>
            <a:r>
              <a:rPr lang="en-US" dirty="0"/>
              <a:t> I det </a:t>
            </a:r>
            <a:r>
              <a:rPr lang="en-US" dirty="0" err="1"/>
              <a:t>allmänna</a:t>
            </a:r>
            <a:r>
              <a:rPr lang="en-US" dirty="0"/>
              <a:t> </a:t>
            </a:r>
            <a:r>
              <a:rPr lang="en-US" dirty="0" err="1"/>
              <a:t>förrådet</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Om </a:t>
            </a:r>
            <a:r>
              <a:rPr lang="en-US" dirty="0" err="1"/>
              <a:t>ett</a:t>
            </a:r>
            <a:r>
              <a:rPr lang="en-US" dirty="0"/>
              <a:t> lag </a:t>
            </a:r>
            <a:r>
              <a:rPr lang="en-US" dirty="0" err="1"/>
              <a:t>inte</a:t>
            </a:r>
            <a:r>
              <a:rPr lang="en-US" dirty="0"/>
              <a:t> </a:t>
            </a:r>
            <a:r>
              <a:rPr lang="en-US" dirty="0" err="1"/>
              <a:t>har</a:t>
            </a:r>
            <a:r>
              <a:rPr lang="en-US" dirty="0"/>
              <a:t> </a:t>
            </a:r>
            <a:r>
              <a:rPr lang="en-US" dirty="0" err="1"/>
              <a:t>matchvärd</a:t>
            </a:r>
            <a:r>
              <a:rPr lang="en-US" dirty="0"/>
              <a:t> </a:t>
            </a:r>
            <a:r>
              <a:rPr lang="en-US" dirty="0" err="1"/>
              <a:t>kan</a:t>
            </a:r>
            <a:r>
              <a:rPr lang="en-US" dirty="0"/>
              <a:t> </a:t>
            </a:r>
            <a:r>
              <a:rPr lang="en-US" dirty="0" err="1"/>
              <a:t>laget</a:t>
            </a:r>
            <a:r>
              <a:rPr lang="en-US" dirty="0"/>
              <a:t> </a:t>
            </a:r>
            <a:r>
              <a:rPr lang="en-US" dirty="0" err="1"/>
              <a:t>få</a:t>
            </a:r>
            <a:r>
              <a:rPr lang="en-US" dirty="0"/>
              <a:t> </a:t>
            </a:r>
            <a:r>
              <a:rPr lang="en-US" dirty="0" err="1"/>
              <a:t>böta</a:t>
            </a:r>
            <a:r>
              <a:rPr lang="en-US" dirty="0"/>
              <a:t> 5000kr </a:t>
            </a:r>
            <a:r>
              <a:rPr lang="en-US" dirty="0" err="1"/>
              <a:t>som</a:t>
            </a:r>
            <a:r>
              <a:rPr lang="en-US" dirty="0"/>
              <a:t> </a:t>
            </a:r>
            <a:r>
              <a:rPr lang="en-US" dirty="0" err="1"/>
              <a:t>tas</a:t>
            </a:r>
            <a:r>
              <a:rPr lang="en-US" dirty="0"/>
              <a:t> </a:t>
            </a:r>
            <a:r>
              <a:rPr lang="en-US" dirty="0" err="1"/>
              <a:t>från</a:t>
            </a:r>
            <a:r>
              <a:rPr lang="en-US" dirty="0"/>
              <a:t> </a:t>
            </a:r>
            <a:r>
              <a:rPr lang="en-US" dirty="0" err="1"/>
              <a:t>lagkassan</a:t>
            </a:r>
            <a:endParaRPr lang="en-US" dirty="0"/>
          </a:p>
          <a:p>
            <a:pPr marL="285750" indent="-285750">
              <a:buFont typeface="Arial" panose="020B0604020202020204" pitchFamily="34" charset="0"/>
              <a:buChar char="•"/>
            </a:pPr>
            <a:endParaRPr lang="en-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2"/>
          <p:cNvSpPr txBox="1"/>
          <p:nvPr/>
        </p:nvSpPr>
        <p:spPr>
          <a:xfrm>
            <a:off x="76199" y="76206"/>
            <a:ext cx="9000565" cy="553800"/>
          </a:xfrm>
          <a:prstGeom prst="rect">
            <a:avLst/>
          </a:prstGeom>
          <a:noFill/>
          <a:ln>
            <a:noFill/>
          </a:ln>
        </p:spPr>
        <p:txBody>
          <a:bodyPr spcFirstLastPara="1" wrap="square" lIns="68575" tIns="34275" rIns="68575" bIns="34275" anchor="ctr" anchorCtr="0">
            <a:normAutofit fontScale="85000" lnSpcReduction="10000"/>
          </a:bodyPr>
          <a:lstStyle/>
          <a:p>
            <a:pPr marL="0" lvl="0" indent="0" algn="l" rtl="0">
              <a:spcBef>
                <a:spcPts val="0"/>
              </a:spcBef>
              <a:spcAft>
                <a:spcPts val="1200"/>
              </a:spcAft>
              <a:buNone/>
            </a:pPr>
            <a:r>
              <a:rPr lang="en" sz="2400" b="1" dirty="0">
                <a:solidFill>
                  <a:srgbClr val="326295"/>
                </a:solidFill>
                <a:latin typeface="Montserrat"/>
                <a:ea typeface="Montserrat"/>
                <a:cs typeface="Montserrat"/>
                <a:sym typeface="Montserrat"/>
              </a:rPr>
              <a:t>FÖRSLG TILL HÄLSNING INNAN MATCH – </a:t>
            </a:r>
            <a:r>
              <a:rPr lang="en" sz="1200" b="1" dirty="0">
                <a:solidFill>
                  <a:srgbClr val="326295"/>
                </a:solidFill>
                <a:latin typeface="Montserrat"/>
                <a:ea typeface="Montserrat"/>
                <a:cs typeface="Montserrat"/>
                <a:sym typeface="Montserrat"/>
              </a:rPr>
              <a:t>Görs av tränaren och matchvärden tillsammans</a:t>
            </a:r>
            <a:endParaRPr sz="2400" b="1" dirty="0">
              <a:solidFill>
                <a:srgbClr val="326295"/>
              </a:solidFill>
              <a:latin typeface="Montserrat"/>
              <a:ea typeface="Montserrat"/>
              <a:cs typeface="Montserrat"/>
              <a:sym typeface="Montserrat"/>
            </a:endParaRPr>
          </a:p>
        </p:txBody>
      </p:sp>
      <p:sp>
        <p:nvSpPr>
          <p:cNvPr id="4" name="TextBox 3">
            <a:extLst>
              <a:ext uri="{FF2B5EF4-FFF2-40B4-BE49-F238E27FC236}">
                <a16:creationId xmlns:a16="http://schemas.microsoft.com/office/drawing/2014/main" id="{2CF4EF5D-FF56-C01E-77D0-66CFC3EC94A8}"/>
              </a:ext>
            </a:extLst>
          </p:cNvPr>
          <p:cNvSpPr txBox="1"/>
          <p:nvPr/>
        </p:nvSpPr>
        <p:spPr>
          <a:xfrm>
            <a:off x="221477" y="717316"/>
            <a:ext cx="8116612" cy="4339650"/>
          </a:xfrm>
          <a:prstGeom prst="rect">
            <a:avLst/>
          </a:prstGeom>
          <a:noFill/>
        </p:spPr>
        <p:txBody>
          <a:bodyPr wrap="square" rtlCol="0">
            <a:spAutoFit/>
          </a:bodyPr>
          <a:lstStyle/>
          <a:p>
            <a:pPr>
              <a:buClrTx/>
              <a:buFontTx/>
              <a:buNone/>
            </a:pPr>
            <a:r>
              <a:rPr lang="sv-SE" sz="1200" kern="1200" dirty="0">
                <a:solidFill>
                  <a:prstClr val="black"/>
                </a:solidFill>
                <a:latin typeface="Calibri" panose="020F0502020204030204"/>
                <a:ea typeface="+mn-ea"/>
                <a:cs typeface="+mn-cs"/>
              </a:rPr>
              <a:t>Hej alla spelare och ledare och välkomna till dagens match mellan Sigtuna och [</a:t>
            </a:r>
            <a:r>
              <a:rPr lang="sv-SE" sz="1200" b="1" kern="1200" dirty="0">
                <a:solidFill>
                  <a:prstClr val="black"/>
                </a:solidFill>
                <a:latin typeface="Calibri" panose="020F0502020204030204"/>
                <a:ea typeface="+mn-ea"/>
                <a:cs typeface="+mn-cs"/>
              </a:rPr>
              <a:t>Bortalagets namn</a:t>
            </a:r>
            <a:r>
              <a:rPr lang="sv-SE" sz="1200" kern="1200" dirty="0">
                <a:solidFill>
                  <a:prstClr val="black"/>
                </a:solidFill>
                <a:latin typeface="Calibri" panose="020F0502020204030204"/>
                <a:ea typeface="+mn-ea"/>
                <a:cs typeface="+mn-cs"/>
              </a:rPr>
              <a:t>].</a:t>
            </a:r>
          </a:p>
          <a:p>
            <a:pPr>
              <a:buClrTx/>
              <a:buFontTx/>
              <a:buNone/>
            </a:pPr>
            <a:endParaRPr lang="sv-SE" sz="1200" kern="1200" dirty="0">
              <a:solidFill>
                <a:prstClr val="black"/>
              </a:solidFill>
              <a:latin typeface="Calibri" panose="020F0502020204030204"/>
              <a:ea typeface="+mn-ea"/>
              <a:cs typeface="+mn-cs"/>
            </a:endParaRPr>
          </a:p>
          <a:p>
            <a:pPr>
              <a:buClrTx/>
              <a:buFontTx/>
              <a:buNone/>
            </a:pPr>
            <a:r>
              <a:rPr lang="sv-SE" sz="1200" kern="1200" dirty="0">
                <a:solidFill>
                  <a:prstClr val="black"/>
                </a:solidFill>
                <a:latin typeface="Calibri" panose="020F0502020204030204"/>
                <a:ea typeface="+mn-ea"/>
                <a:cs typeface="+mn-cs"/>
              </a:rPr>
              <a:t>[</a:t>
            </a:r>
            <a:r>
              <a:rPr lang="sv-SE" sz="1200" b="1" kern="1200" dirty="0">
                <a:solidFill>
                  <a:prstClr val="black"/>
                </a:solidFill>
                <a:latin typeface="Calibri" panose="020F0502020204030204"/>
                <a:ea typeface="+mn-ea"/>
                <a:cs typeface="+mn-cs"/>
              </a:rPr>
              <a:t>Ditt namn</a:t>
            </a:r>
            <a:r>
              <a:rPr lang="sv-SE" sz="1200" kern="1200" dirty="0">
                <a:solidFill>
                  <a:prstClr val="black"/>
                </a:solidFill>
                <a:latin typeface="Calibri" panose="020F0502020204030204"/>
                <a:ea typeface="+mn-ea"/>
                <a:cs typeface="+mn-cs"/>
              </a:rPr>
              <a:t>] heter jag, dagens matchvärd/ar [matchvärdens/</a:t>
            </a:r>
            <a:r>
              <a:rPr lang="sv-SE" sz="1200" kern="1200" dirty="0" err="1">
                <a:solidFill>
                  <a:prstClr val="black"/>
                </a:solidFill>
                <a:latin typeface="Calibri" panose="020F0502020204030204"/>
                <a:ea typeface="+mn-ea"/>
                <a:cs typeface="+mn-cs"/>
              </a:rPr>
              <a:t>arnas</a:t>
            </a:r>
            <a:r>
              <a:rPr lang="sv-SE" sz="1200" kern="1200" dirty="0">
                <a:solidFill>
                  <a:prstClr val="black"/>
                </a:solidFill>
                <a:latin typeface="Calibri" panose="020F0502020204030204"/>
                <a:ea typeface="+mn-ea"/>
                <a:cs typeface="+mn-cs"/>
              </a:rPr>
              <a:t> namn]  och bredvid mig har jag [</a:t>
            </a:r>
            <a:r>
              <a:rPr lang="sv-SE" sz="1200" b="1" kern="1200" dirty="0">
                <a:solidFill>
                  <a:prstClr val="black"/>
                </a:solidFill>
                <a:latin typeface="Calibri" panose="020F0502020204030204"/>
                <a:ea typeface="+mn-ea"/>
                <a:cs typeface="+mn-cs"/>
              </a:rPr>
              <a:t>Domarens namn</a:t>
            </a:r>
            <a:r>
              <a:rPr lang="sv-SE" sz="1200" kern="1200" dirty="0">
                <a:solidFill>
                  <a:prstClr val="black"/>
                </a:solidFill>
                <a:latin typeface="Calibri" panose="020F0502020204030204"/>
                <a:ea typeface="+mn-ea"/>
                <a:cs typeface="+mn-cs"/>
              </a:rPr>
              <a:t>] som är vår domare här idag.</a:t>
            </a:r>
          </a:p>
          <a:p>
            <a:pPr>
              <a:buClrTx/>
              <a:buFontTx/>
              <a:buNone/>
            </a:pPr>
            <a:endParaRPr lang="sv-SE" sz="1200" kern="1200" dirty="0">
              <a:solidFill>
                <a:prstClr val="black"/>
              </a:solidFill>
              <a:latin typeface="Calibri" panose="020F0502020204030204"/>
              <a:ea typeface="+mn-ea"/>
              <a:cs typeface="+mn-cs"/>
            </a:endParaRPr>
          </a:p>
          <a:p>
            <a:pPr>
              <a:buClrTx/>
              <a:buFontTx/>
              <a:buNone/>
            </a:pPr>
            <a:r>
              <a:rPr lang="sv-SE" sz="1200" kern="1200" dirty="0">
                <a:solidFill>
                  <a:prstClr val="black"/>
                </a:solidFill>
                <a:latin typeface="Calibri" panose="020F0502020204030204"/>
                <a:ea typeface="+mn-ea"/>
                <a:cs typeface="+mn-cs"/>
              </a:rPr>
              <a:t>Innan avspark skulle jag vilja påminna alla om att vi tillämpar Fair Play inom Svensk Fotboll. Detta gör vi för att vi tillsammans ska kunna skapa en lugn och trygg matchmiljö där vi alla kan fokusera på att utvecklas som fotbollsspelare, domare och ledare. </a:t>
            </a:r>
          </a:p>
          <a:p>
            <a:pPr>
              <a:buClrTx/>
              <a:buFontTx/>
              <a:buNone/>
            </a:pPr>
            <a:endParaRPr lang="sv-SE" sz="1200" kern="1200" dirty="0">
              <a:solidFill>
                <a:prstClr val="black"/>
              </a:solidFill>
              <a:latin typeface="Calibri" panose="020F0502020204030204"/>
              <a:ea typeface="+mn-ea"/>
              <a:cs typeface="+mn-cs"/>
            </a:endParaRPr>
          </a:p>
          <a:p>
            <a:pPr>
              <a:buClrTx/>
              <a:buFontTx/>
              <a:buNone/>
            </a:pPr>
            <a:r>
              <a:rPr lang="sv-SE" sz="1200" kern="1200" dirty="0">
                <a:solidFill>
                  <a:prstClr val="black"/>
                </a:solidFill>
                <a:latin typeface="Calibri" panose="020F0502020204030204"/>
                <a:ea typeface="+mn-ea"/>
                <a:cs typeface="+mn-cs"/>
              </a:rPr>
              <a:t>Fair Play innebär framförallt tre saker:</a:t>
            </a:r>
          </a:p>
          <a:p>
            <a:pPr>
              <a:buClrTx/>
              <a:buFontTx/>
              <a:buNone/>
            </a:pPr>
            <a:endParaRPr lang="sv-SE" sz="1200" kern="1200" dirty="0">
              <a:solidFill>
                <a:prstClr val="black"/>
              </a:solidFill>
              <a:latin typeface="Calibri" panose="020F0502020204030204"/>
              <a:ea typeface="+mn-ea"/>
              <a:cs typeface="+mn-cs"/>
            </a:endParaRPr>
          </a:p>
          <a:p>
            <a:pPr marL="342900" indent="-342900">
              <a:buClrTx/>
              <a:buFontTx/>
              <a:buAutoNum type="arabicParenR"/>
            </a:pPr>
            <a:r>
              <a:rPr lang="sv-SE" sz="1200" kern="1200" dirty="0">
                <a:solidFill>
                  <a:prstClr val="black"/>
                </a:solidFill>
                <a:latin typeface="Calibri" panose="020F0502020204030204"/>
                <a:ea typeface="+mn-ea"/>
                <a:cs typeface="+mn-cs"/>
              </a:rPr>
              <a:t>Vi peppar och är snälla mot våra egna lagkamrater</a:t>
            </a:r>
          </a:p>
          <a:p>
            <a:pPr marL="342900" indent="-342900">
              <a:buClrTx/>
              <a:buFontTx/>
              <a:buAutoNum type="arabicParenR"/>
            </a:pPr>
            <a:r>
              <a:rPr lang="sv-SE" sz="1200" kern="1200" dirty="0">
                <a:solidFill>
                  <a:prstClr val="black"/>
                </a:solidFill>
                <a:latin typeface="Calibri" panose="020F0502020204030204"/>
                <a:ea typeface="+mn-ea"/>
                <a:cs typeface="+mn-cs"/>
              </a:rPr>
              <a:t>Vi respekterar och är schyssta mot våra motståndare</a:t>
            </a:r>
          </a:p>
          <a:p>
            <a:pPr marL="342900" indent="-342900">
              <a:buClrTx/>
              <a:buFontTx/>
              <a:buAutoNum type="arabicParenR"/>
            </a:pPr>
            <a:r>
              <a:rPr lang="sv-SE" sz="1200" kern="1200" dirty="0">
                <a:solidFill>
                  <a:prstClr val="black"/>
                </a:solidFill>
                <a:latin typeface="Calibri" panose="020F0502020204030204"/>
                <a:ea typeface="+mn-ea"/>
                <a:cs typeface="+mn-cs"/>
              </a:rPr>
              <a:t>Vi lyssnar på vår domare och klagar inte på domslut</a:t>
            </a:r>
          </a:p>
          <a:p>
            <a:pPr>
              <a:buClrTx/>
              <a:buFontTx/>
              <a:buNone/>
            </a:pPr>
            <a:endParaRPr lang="sv-SE" sz="1200" kern="1200" dirty="0">
              <a:solidFill>
                <a:prstClr val="black"/>
              </a:solidFill>
              <a:latin typeface="Calibri" panose="020F0502020204030204"/>
              <a:ea typeface="+mn-ea"/>
              <a:cs typeface="+mn-cs"/>
            </a:endParaRPr>
          </a:p>
          <a:p>
            <a:pPr>
              <a:buClrTx/>
              <a:buFontTx/>
              <a:buNone/>
            </a:pPr>
            <a:r>
              <a:rPr lang="sv-SE" sz="1200" kern="1200" dirty="0">
                <a:solidFill>
                  <a:prstClr val="black"/>
                </a:solidFill>
                <a:latin typeface="Calibri" panose="020F0502020204030204"/>
                <a:ea typeface="+mn-ea"/>
                <a:cs typeface="+mn-cs"/>
              </a:rPr>
              <a:t>Detta gäller både före, under och efter matchen. Om vi alla tar ansvar för detta så är jag säker på att vi samtliga kommer att ha roligt här idag. </a:t>
            </a:r>
          </a:p>
          <a:p>
            <a:pPr>
              <a:buClrTx/>
              <a:buFontTx/>
              <a:buNone/>
            </a:pPr>
            <a:endParaRPr lang="sv-SE" sz="1200" kern="1200" dirty="0">
              <a:solidFill>
                <a:prstClr val="black"/>
              </a:solidFill>
              <a:latin typeface="Calibri" panose="020F0502020204030204"/>
              <a:ea typeface="+mn-ea"/>
              <a:cs typeface="+mn-cs"/>
            </a:endParaRPr>
          </a:p>
          <a:p>
            <a:pPr>
              <a:buClrTx/>
              <a:buFontTx/>
              <a:buNone/>
            </a:pPr>
            <a:r>
              <a:rPr lang="sv-SE" sz="1200" kern="1200" dirty="0">
                <a:solidFill>
                  <a:prstClr val="black"/>
                </a:solidFill>
                <a:latin typeface="Calibri" panose="020F0502020204030204"/>
                <a:ea typeface="+mn-ea"/>
                <a:cs typeface="+mn-cs"/>
              </a:rPr>
              <a:t>Dessutom har Sigtuna IF beslutet om ”Nolltolerans” för svordomar för spelare, ledare och föräldrar.</a:t>
            </a:r>
          </a:p>
          <a:p>
            <a:pPr>
              <a:buClrTx/>
              <a:buFontTx/>
              <a:buNone/>
            </a:pPr>
            <a:endParaRPr lang="sv-SE" sz="1200" kern="1200" dirty="0">
              <a:solidFill>
                <a:prstClr val="black"/>
              </a:solidFill>
              <a:latin typeface="Calibri" panose="020F0502020204030204"/>
              <a:ea typeface="+mn-ea"/>
              <a:cs typeface="+mn-cs"/>
            </a:endParaRPr>
          </a:p>
          <a:p>
            <a:pPr>
              <a:buClrTx/>
              <a:buFontTx/>
              <a:buNone/>
            </a:pPr>
            <a:r>
              <a:rPr lang="sv-SE" sz="1200" kern="1200" dirty="0">
                <a:solidFill>
                  <a:prstClr val="black"/>
                </a:solidFill>
                <a:latin typeface="Calibri" panose="020F0502020204030204"/>
                <a:ea typeface="+mn-ea"/>
                <a:cs typeface="+mn-cs"/>
              </a:rPr>
              <a:t>[</a:t>
            </a:r>
            <a:r>
              <a:rPr lang="sv-SE" sz="1200" b="1" kern="1200" dirty="0">
                <a:solidFill>
                  <a:prstClr val="black"/>
                </a:solidFill>
                <a:latin typeface="Calibri" panose="020F0502020204030204"/>
                <a:ea typeface="+mn-ea"/>
                <a:cs typeface="+mn-cs"/>
              </a:rPr>
              <a:t>Domarens namn</a:t>
            </a:r>
            <a:r>
              <a:rPr lang="sv-SE" sz="1200" kern="1200" dirty="0">
                <a:solidFill>
                  <a:prstClr val="black"/>
                </a:solidFill>
                <a:latin typeface="Calibri" panose="020F0502020204030204"/>
                <a:ea typeface="+mn-ea"/>
                <a:cs typeface="+mn-cs"/>
              </a:rPr>
              <a:t>], är det något du skulle vilja tillägga?</a:t>
            </a:r>
          </a:p>
          <a:p>
            <a:pPr>
              <a:buClrTx/>
              <a:buFontTx/>
              <a:buNone/>
            </a:pPr>
            <a:endParaRPr lang="sv-SE" sz="1200" kern="1200" dirty="0">
              <a:solidFill>
                <a:prstClr val="black"/>
              </a:solidFill>
              <a:latin typeface="Calibri" panose="020F0502020204030204"/>
              <a:ea typeface="+mn-ea"/>
              <a:cs typeface="+mn-cs"/>
            </a:endParaRPr>
          </a:p>
          <a:p>
            <a:pPr>
              <a:buClrTx/>
              <a:buFontTx/>
              <a:buNone/>
            </a:pPr>
            <a:r>
              <a:rPr lang="sv-SE" sz="1200" b="1" kern="1200" dirty="0">
                <a:solidFill>
                  <a:prstClr val="black"/>
                </a:solidFill>
                <a:latin typeface="Calibri" panose="020F0502020204030204"/>
                <a:ea typeface="+mn-ea"/>
                <a:cs typeface="+mn-cs"/>
              </a:rPr>
              <a:t>Då hälsar alla på varandra innan vi kör igång matchen. </a:t>
            </a:r>
          </a:p>
          <a:p>
            <a:pPr>
              <a:buClrTx/>
              <a:buFontTx/>
              <a:buNone/>
            </a:pPr>
            <a:r>
              <a:rPr lang="sv-SE" sz="1200" kern="1200" dirty="0">
                <a:solidFill>
                  <a:prstClr val="black"/>
                </a:solidFill>
                <a:latin typeface="Calibri" panose="020F0502020204030204"/>
                <a:ea typeface="+mn-ea"/>
                <a:cs typeface="+mn-cs"/>
              </a:rPr>
              <a:t>Lycka till nu killar!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
        <p:cNvGrpSpPr/>
        <p:nvPr/>
      </p:nvGrpSpPr>
      <p:grpSpPr>
        <a:xfrm>
          <a:off x="0" y="0"/>
          <a:ext cx="0" cy="0"/>
          <a:chOff x="0" y="0"/>
          <a:chExt cx="0" cy="0"/>
        </a:xfrm>
      </p:grpSpPr>
      <p:pic>
        <p:nvPicPr>
          <p:cNvPr id="36" name="Google Shape;36;p9"/>
          <p:cNvPicPr preferRelativeResize="0"/>
          <p:nvPr/>
        </p:nvPicPr>
        <p:blipFill rotWithShape="1">
          <a:blip r:embed="rId3">
            <a:alphaModFix/>
          </a:blip>
          <a:srcRect l="5555" r="5555"/>
          <a:stretch/>
        </p:blipFill>
        <p:spPr>
          <a:xfrm>
            <a:off x="4572000" y="0"/>
            <a:ext cx="4572000" cy="5143500"/>
          </a:xfrm>
          <a:prstGeom prst="rect">
            <a:avLst/>
          </a:prstGeom>
          <a:solidFill>
            <a:srgbClr val="F2F2F2"/>
          </a:solidFill>
          <a:ln>
            <a:noFill/>
          </a:ln>
        </p:spPr>
      </p:pic>
      <p:sp>
        <p:nvSpPr>
          <p:cNvPr id="37" name="Google Shape;37;p9"/>
          <p:cNvSpPr txBox="1"/>
          <p:nvPr/>
        </p:nvSpPr>
        <p:spPr>
          <a:xfrm>
            <a:off x="76200" y="76206"/>
            <a:ext cx="4781400" cy="553800"/>
          </a:xfrm>
          <a:prstGeom prst="rect">
            <a:avLst/>
          </a:prstGeom>
          <a:noFill/>
          <a:ln>
            <a:noFill/>
          </a:ln>
        </p:spPr>
        <p:txBody>
          <a:bodyPr spcFirstLastPara="1" wrap="square" lIns="68575" tIns="34275" rIns="68575" bIns="34275" anchor="ctr" anchorCtr="0">
            <a:normAutofit lnSpcReduction="10000"/>
          </a:bodyPr>
          <a:lstStyle/>
          <a:p>
            <a:pPr marL="0" lvl="0" indent="0" algn="l" rtl="0">
              <a:spcBef>
                <a:spcPts val="0"/>
              </a:spcBef>
              <a:spcAft>
                <a:spcPts val="1200"/>
              </a:spcAft>
              <a:buNone/>
            </a:pPr>
            <a:r>
              <a:rPr lang="en" sz="2400" b="1">
                <a:solidFill>
                  <a:srgbClr val="326295"/>
                </a:solidFill>
                <a:latin typeface="Montserrat"/>
                <a:ea typeface="Montserrat"/>
                <a:cs typeface="Montserrat"/>
                <a:sym typeface="Montserrat"/>
              </a:rPr>
              <a:t>Heading text here </a:t>
            </a:r>
            <a:endParaRPr sz="2400" b="1">
              <a:solidFill>
                <a:srgbClr val="326295"/>
              </a:solidFill>
              <a:latin typeface="Montserrat"/>
              <a:ea typeface="Montserrat"/>
              <a:cs typeface="Montserrat"/>
              <a:sym typeface="Montserrat"/>
            </a:endParaRPr>
          </a:p>
        </p:txBody>
      </p:sp>
      <p:sp>
        <p:nvSpPr>
          <p:cNvPr id="38" name="Google Shape;38;p9"/>
          <p:cNvSpPr txBox="1"/>
          <p:nvPr/>
        </p:nvSpPr>
        <p:spPr>
          <a:xfrm>
            <a:off x="76200" y="630000"/>
            <a:ext cx="4276800" cy="2257500"/>
          </a:xfrm>
          <a:prstGeom prst="rect">
            <a:avLst/>
          </a:prstGeom>
          <a:noFill/>
          <a:ln>
            <a:noFill/>
          </a:ln>
        </p:spPr>
        <p:txBody>
          <a:bodyPr spcFirstLastPara="1" wrap="square" lIns="68575" tIns="34275" rIns="68575" bIns="34275" anchor="t" anchorCtr="0">
            <a:spAutoFit/>
          </a:bodyPr>
          <a:lstStyle/>
          <a:p>
            <a:pPr marL="0" lvl="0" indent="0" algn="l" rtl="0">
              <a:lnSpc>
                <a:spcPct val="150000"/>
              </a:lnSpc>
              <a:spcBef>
                <a:spcPts val="0"/>
              </a:spcBef>
              <a:spcAft>
                <a:spcPts val="0"/>
              </a:spcAft>
              <a:buSzPts val="1100"/>
              <a:buNone/>
            </a:pPr>
            <a:r>
              <a:rPr lang="en" sz="700">
                <a:solidFill>
                  <a:srgbClr val="000000"/>
                </a:solidFill>
                <a:latin typeface="Montserrat"/>
                <a:ea typeface="Montserrat"/>
                <a:cs typeface="Montserrat"/>
                <a:sym typeface="Montserrat"/>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consectetur, from a Lorem Ipsum passage, and going through the cites of the word in classical literature, discovered the undoubtable source. Lorem Ipsum comes from sections 1.10.32 and 1.10.33 of "de Finibus Bonorum et Malorum" (The Extremes of Good and Evil) by Cicero, written in 45 BC. This book is a treatise on the theory of ethics, very popular during the Renaissance. The first line of Lorem Ipsum, "Lorem ipsum dolor sit amet..", comes from a line in section 1.10.32.</a:t>
            </a:r>
            <a:endParaRPr sz="700">
              <a:solidFill>
                <a:srgbClr val="000000"/>
              </a:solidFill>
              <a:latin typeface="Montserrat"/>
              <a:ea typeface="Montserrat"/>
              <a:cs typeface="Montserrat"/>
              <a:sym typeface="Montserrat"/>
            </a:endParaRPr>
          </a:p>
          <a:p>
            <a:pPr marL="0" lvl="0" indent="0" algn="l" rtl="0">
              <a:lnSpc>
                <a:spcPct val="150000"/>
              </a:lnSpc>
              <a:spcBef>
                <a:spcPts val="1100"/>
              </a:spcBef>
              <a:spcAft>
                <a:spcPts val="1100"/>
              </a:spcAft>
              <a:buSzPts val="1100"/>
              <a:buNone/>
            </a:pPr>
            <a:r>
              <a:rPr lang="en" sz="700">
                <a:solidFill>
                  <a:srgbClr val="000000"/>
                </a:solidFill>
                <a:latin typeface="Montserrat"/>
                <a:ea typeface="Montserrat"/>
                <a:cs typeface="Montserrat"/>
                <a:sym typeface="Montserrat"/>
              </a:rPr>
              <a:t>The standard chunk of Lorem Ipsum used since the 1500s is reproduced below for those interested. Sections 1.10.32 and 1.10.33 from "de Finibus Bonorum et Malorum" by Cicero are also reproduced in their exact original form, accompanied by English versions from the 1914 translation by H. Rackham</a:t>
            </a:r>
            <a:endParaRPr sz="700">
              <a:solidFill>
                <a:srgbClr val="000000"/>
              </a:solidFill>
              <a:latin typeface="Montserrat"/>
              <a:ea typeface="Montserrat"/>
              <a:cs typeface="Montserrat"/>
              <a:sym typeface="Montserrat"/>
            </a:endParaRPr>
          </a:p>
        </p:txBody>
      </p:sp>
      <p:pic>
        <p:nvPicPr>
          <p:cNvPr id="39" name="Google Shape;39;p9"/>
          <p:cNvPicPr preferRelativeResize="0"/>
          <p:nvPr/>
        </p:nvPicPr>
        <p:blipFill rotWithShape="1">
          <a:blip r:embed="rId4">
            <a:alphaModFix/>
          </a:blip>
          <a:srcRect l="29245" t="25681" r="28566" b="26315"/>
          <a:stretch/>
        </p:blipFill>
        <p:spPr>
          <a:xfrm>
            <a:off x="8685999" y="4632727"/>
            <a:ext cx="381800" cy="434577"/>
          </a:xfrm>
          <a:prstGeom prst="rect">
            <a:avLst/>
          </a:prstGeom>
          <a:noFill/>
          <a:ln>
            <a:noFill/>
          </a:ln>
        </p:spPr>
      </p:pic>
      <p:pic>
        <p:nvPicPr>
          <p:cNvPr id="3" name="Picture 2">
            <a:extLst>
              <a:ext uri="{FF2B5EF4-FFF2-40B4-BE49-F238E27FC236}">
                <a16:creationId xmlns:a16="http://schemas.microsoft.com/office/drawing/2014/main" id="{E85F4F7D-A047-D4BB-6111-A03299C521D6}"/>
              </a:ext>
            </a:extLst>
          </p:cNvPr>
          <p:cNvPicPr>
            <a:picLocks noChangeAspect="1"/>
          </p:cNvPicPr>
          <p:nvPr/>
        </p:nvPicPr>
        <p:blipFill>
          <a:blip r:embed="rId5"/>
          <a:stretch>
            <a:fillRect/>
          </a:stretch>
        </p:blipFill>
        <p:spPr>
          <a:xfrm>
            <a:off x="0" y="0"/>
            <a:ext cx="9144000" cy="5143500"/>
          </a:xfrm>
          <a:prstGeom prst="rect">
            <a:avLst/>
          </a:prstGeom>
        </p:spPr>
      </p:pic>
      <p:sp>
        <p:nvSpPr>
          <p:cNvPr id="2" name="TextBox 1">
            <a:extLst>
              <a:ext uri="{FF2B5EF4-FFF2-40B4-BE49-F238E27FC236}">
                <a16:creationId xmlns:a16="http://schemas.microsoft.com/office/drawing/2014/main" id="{E528AD4A-281C-4BB1-5299-A8A31B15CA2C}"/>
              </a:ext>
            </a:extLst>
          </p:cNvPr>
          <p:cNvSpPr txBox="1"/>
          <p:nvPr/>
        </p:nvSpPr>
        <p:spPr>
          <a:xfrm>
            <a:off x="1684244" y="76206"/>
            <a:ext cx="5775511" cy="307777"/>
          </a:xfrm>
          <a:prstGeom prst="rect">
            <a:avLst/>
          </a:prstGeom>
          <a:noFill/>
        </p:spPr>
        <p:txBody>
          <a:bodyPr wrap="square" rtlCol="0">
            <a:spAutoFit/>
          </a:bodyPr>
          <a:lstStyle/>
          <a:p>
            <a:r>
              <a:rPr lang="en-US" b="1" dirty="0">
                <a:solidFill>
                  <a:srgbClr val="FF0000"/>
                </a:solidFill>
              </a:rPr>
              <a:t>INFORMATION TILL LEDARE &amp; MATCHVÄRDAR</a:t>
            </a:r>
            <a:endParaRPr lang="en-SE" b="1" dirty="0">
              <a:solidFill>
                <a:srgbClr val="FF0000"/>
              </a:solidFill>
            </a:endParaRPr>
          </a:p>
        </p:txBody>
      </p:sp>
    </p:spTree>
  </p:cSld>
  <p:clrMapOvr>
    <a:masterClrMapping/>
  </p:clrMapOvr>
</p:sld>
</file>

<file path=ppt/theme/theme1.xml><?xml version="1.0" encoding="utf-8"?>
<a:theme xmlns:a="http://schemas.openxmlformats.org/drawingml/2006/main" name="Sigtuna Slides">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584</Words>
  <Application>Microsoft Office PowerPoint</Application>
  <PresentationFormat>On-screen Show (16:9)</PresentationFormat>
  <Paragraphs>52</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Montserrat</vt:lpstr>
      <vt:lpstr>Calibri</vt:lpstr>
      <vt:lpstr>Arial</vt:lpstr>
      <vt:lpstr>Sigtuna Slides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Anna Lundhagen</dc:creator>
  <cp:lastModifiedBy>Ulrika Wedberg</cp:lastModifiedBy>
  <cp:revision>8</cp:revision>
  <dcterms:modified xsi:type="dcterms:W3CDTF">2024-04-28T07:20:20Z</dcterms:modified>
</cp:coreProperties>
</file>