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5"/>
  </p:notesMasterIdLst>
  <p:sldIdLst>
    <p:sldId id="256" r:id="rId2"/>
    <p:sldId id="258" r:id="rId3"/>
    <p:sldId id="259" r:id="rId4"/>
    <p:sldId id="260" r:id="rId5"/>
    <p:sldId id="261" r:id="rId6"/>
    <p:sldId id="263" r:id="rId7"/>
    <p:sldId id="262" r:id="rId8"/>
    <p:sldId id="269" r:id="rId9"/>
    <p:sldId id="264" r:id="rId10"/>
    <p:sldId id="265" r:id="rId11"/>
    <p:sldId id="266" r:id="rId12"/>
    <p:sldId id="267" r:id="rId13"/>
    <p:sldId id="268" r:id="rId14"/>
  </p:sldIdLst>
  <p:sldSz cx="9144000" cy="5143500" type="screen16x9"/>
  <p:notesSz cx="6858000" cy="9144000"/>
  <p:embeddedFontLst>
    <p:embeddedFont>
      <p:font typeface="Montserrat" panose="000005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9" d="100"/>
          <a:sy n="119" d="100"/>
        </p:scale>
        <p:origin x="168"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 name="Google Shape;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a:extLst>
            <a:ext uri="{FF2B5EF4-FFF2-40B4-BE49-F238E27FC236}">
              <a16:creationId xmlns:a16="http://schemas.microsoft.com/office/drawing/2014/main" id="{29C0C573-D874-7530-859B-946815F7E43C}"/>
            </a:ext>
          </a:extLst>
        </p:cNvPr>
        <p:cNvGrpSpPr/>
        <p:nvPr/>
      </p:nvGrpSpPr>
      <p:grpSpPr>
        <a:xfrm>
          <a:off x="0" y="0"/>
          <a:ext cx="0" cy="0"/>
          <a:chOff x="0" y="0"/>
          <a:chExt cx="0" cy="0"/>
        </a:xfrm>
      </p:grpSpPr>
      <p:sp>
        <p:nvSpPr>
          <p:cNvPr id="27" name="Google Shape;27;g120a8b61408_0_9:notes">
            <a:extLst>
              <a:ext uri="{FF2B5EF4-FFF2-40B4-BE49-F238E27FC236}">
                <a16:creationId xmlns:a16="http://schemas.microsoft.com/office/drawing/2014/main" id="{7F574C38-F049-2350-FCC4-DDFC2A5728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a:extLst>
              <a:ext uri="{FF2B5EF4-FFF2-40B4-BE49-F238E27FC236}">
                <a16:creationId xmlns:a16="http://schemas.microsoft.com/office/drawing/2014/main" id="{8DFD9546-E742-F98D-23C6-BE0AA719FA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267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19" name="Google Shape;19;p6"/>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2B975A-EC7F-E38F-1645-EF54FD321DC1}"/>
              </a:ext>
            </a:extLst>
          </p:cNvPr>
          <p:cNvSpPr txBox="1"/>
          <p:nvPr/>
        </p:nvSpPr>
        <p:spPr>
          <a:xfrm>
            <a:off x="212271" y="1183821"/>
            <a:ext cx="5812972" cy="707886"/>
          </a:xfrm>
          <a:prstGeom prst="rect">
            <a:avLst/>
          </a:prstGeom>
          <a:noFill/>
        </p:spPr>
        <p:txBody>
          <a:bodyPr wrap="square" rtlCol="0">
            <a:spAutoFit/>
          </a:bodyPr>
          <a:lstStyle/>
          <a:p>
            <a:r>
              <a:rPr lang="en-US" sz="4000" dirty="0"/>
              <a:t>Sigtuna Summer Games</a:t>
            </a:r>
            <a:endParaRPr lang="en-SE" sz="4000" dirty="0"/>
          </a:p>
        </p:txBody>
      </p:sp>
      <p:sp>
        <p:nvSpPr>
          <p:cNvPr id="3" name="textruta 2">
            <a:extLst>
              <a:ext uri="{FF2B5EF4-FFF2-40B4-BE49-F238E27FC236}">
                <a16:creationId xmlns:a16="http://schemas.microsoft.com/office/drawing/2014/main" id="{E743C86D-D4AF-99CA-9580-1EE22B60604B}"/>
              </a:ext>
            </a:extLst>
          </p:cNvPr>
          <p:cNvSpPr txBox="1"/>
          <p:nvPr/>
        </p:nvSpPr>
        <p:spPr>
          <a:xfrm>
            <a:off x="284747" y="2177716"/>
            <a:ext cx="6204285" cy="1384995"/>
          </a:xfrm>
          <a:prstGeom prst="rect">
            <a:avLst/>
          </a:prstGeom>
          <a:noFill/>
        </p:spPr>
        <p:txBody>
          <a:bodyPr wrap="square" rtlCol="0">
            <a:spAutoFit/>
          </a:bodyPr>
          <a:lstStyle/>
          <a:p>
            <a:r>
              <a:rPr lang="sv-SE" dirty="0"/>
              <a:t>Anordnas på Prästängarna tillsammans med Luxcuper, över 30 lag har anmält sig och den är 13-15/6. Se till att vara beredd på att jobba några pass då, det ger pengar till både laget och den individuella lagkassan.</a:t>
            </a:r>
          </a:p>
          <a:p>
            <a:r>
              <a:rPr lang="sv-SE" dirty="0"/>
              <a:t>Kallelser med principen först till kvarn kommer ut om några veckor</a:t>
            </a:r>
          </a:p>
          <a:p>
            <a:r>
              <a:rPr lang="sv-SE" dirty="0"/>
              <a:t>Förtjänsten laget får delas upp mellan den individuella och gemensamma lagkassan.</a:t>
            </a:r>
          </a:p>
        </p:txBody>
      </p:sp>
    </p:spTree>
    <p:extLst>
      <p:ext uri="{BB962C8B-B14F-4D97-AF65-F5344CB8AC3E}">
        <p14:creationId xmlns:p14="http://schemas.microsoft.com/office/powerpoint/2010/main" val="412795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8A876-5BA1-3F9A-49A8-CE99322FE52E}"/>
              </a:ext>
            </a:extLst>
          </p:cNvPr>
          <p:cNvSpPr txBox="1"/>
          <p:nvPr/>
        </p:nvSpPr>
        <p:spPr>
          <a:xfrm>
            <a:off x="416378" y="1420586"/>
            <a:ext cx="5486400" cy="830997"/>
          </a:xfrm>
          <a:prstGeom prst="rect">
            <a:avLst/>
          </a:prstGeom>
          <a:noFill/>
        </p:spPr>
        <p:txBody>
          <a:bodyPr wrap="square" rtlCol="0">
            <a:spAutoFit/>
          </a:bodyPr>
          <a:lstStyle/>
          <a:p>
            <a:r>
              <a:rPr lang="en-US" sz="4800" dirty="0" err="1"/>
              <a:t>Gothia</a:t>
            </a:r>
            <a:r>
              <a:rPr lang="en-US" sz="4800" dirty="0"/>
              <a:t> Cup</a:t>
            </a:r>
            <a:endParaRPr lang="en-SE" sz="4800" dirty="0"/>
          </a:p>
        </p:txBody>
      </p:sp>
      <p:sp>
        <p:nvSpPr>
          <p:cNvPr id="3" name="textruta 2">
            <a:extLst>
              <a:ext uri="{FF2B5EF4-FFF2-40B4-BE49-F238E27FC236}">
                <a16:creationId xmlns:a16="http://schemas.microsoft.com/office/drawing/2014/main" id="{A9E87755-4675-0284-E3F7-C4C492144769}"/>
              </a:ext>
            </a:extLst>
          </p:cNvPr>
          <p:cNvSpPr txBox="1"/>
          <p:nvPr/>
        </p:nvSpPr>
        <p:spPr>
          <a:xfrm>
            <a:off x="364958" y="2354179"/>
            <a:ext cx="6148137" cy="954107"/>
          </a:xfrm>
          <a:prstGeom prst="rect">
            <a:avLst/>
          </a:prstGeom>
          <a:noFill/>
        </p:spPr>
        <p:txBody>
          <a:bodyPr wrap="square" rtlCol="0">
            <a:spAutoFit/>
          </a:bodyPr>
          <a:lstStyle/>
          <a:p>
            <a:r>
              <a:rPr lang="sv-SE" dirty="0"/>
              <a:t>Vi kommer boka en buss för alla spelare, det kommer ny anmälan senare där man får ange om man ska åka med den dit och hem, men det tar vi senare.</a:t>
            </a:r>
          </a:p>
          <a:p>
            <a:endParaRPr lang="sv-SE" dirty="0"/>
          </a:p>
        </p:txBody>
      </p:sp>
    </p:spTree>
    <p:extLst>
      <p:ext uri="{BB962C8B-B14F-4D97-AF65-F5344CB8AC3E}">
        <p14:creationId xmlns:p14="http://schemas.microsoft.com/office/powerpoint/2010/main" val="308088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07D59-3A0B-F8A4-27C0-CE141BF7BE1C}"/>
              </a:ext>
            </a:extLst>
          </p:cNvPr>
          <p:cNvSpPr txBox="1"/>
          <p:nvPr/>
        </p:nvSpPr>
        <p:spPr>
          <a:xfrm>
            <a:off x="204107" y="938893"/>
            <a:ext cx="5715000" cy="646331"/>
          </a:xfrm>
          <a:prstGeom prst="rect">
            <a:avLst/>
          </a:prstGeom>
          <a:noFill/>
        </p:spPr>
        <p:txBody>
          <a:bodyPr wrap="square" rtlCol="0">
            <a:spAutoFit/>
          </a:bodyPr>
          <a:lstStyle/>
          <a:p>
            <a:r>
              <a:rPr lang="en-US" sz="3600" dirty="0"/>
              <a:t>Nya </a:t>
            </a:r>
            <a:r>
              <a:rPr lang="en-US" sz="3600" dirty="0" err="1"/>
              <a:t>matchställ</a:t>
            </a:r>
            <a:endParaRPr lang="en-SE" sz="3600" dirty="0"/>
          </a:p>
        </p:txBody>
      </p:sp>
      <p:sp>
        <p:nvSpPr>
          <p:cNvPr id="3" name="textruta 2">
            <a:extLst>
              <a:ext uri="{FF2B5EF4-FFF2-40B4-BE49-F238E27FC236}">
                <a16:creationId xmlns:a16="http://schemas.microsoft.com/office/drawing/2014/main" id="{DC80ADA2-B7D4-BEFE-F405-36FF99F428FC}"/>
              </a:ext>
            </a:extLst>
          </p:cNvPr>
          <p:cNvSpPr txBox="1"/>
          <p:nvPr/>
        </p:nvSpPr>
        <p:spPr>
          <a:xfrm>
            <a:off x="204107" y="1880937"/>
            <a:ext cx="5871840" cy="2246769"/>
          </a:xfrm>
          <a:prstGeom prst="rect">
            <a:avLst/>
          </a:prstGeom>
          <a:noFill/>
        </p:spPr>
        <p:txBody>
          <a:bodyPr wrap="square" rtlCol="0">
            <a:spAutoFit/>
          </a:bodyPr>
          <a:lstStyle/>
          <a:p>
            <a:r>
              <a:rPr lang="sv-SE" dirty="0"/>
              <a:t>Nya matchställ ligger för tryck hos Sigtuna Sport Uteliv.</a:t>
            </a:r>
          </a:p>
          <a:p>
            <a:r>
              <a:rPr lang="sv-SE" dirty="0"/>
              <a:t>Det är vita tröjor, blå shorts och vita ”</a:t>
            </a:r>
            <a:r>
              <a:rPr lang="sv-SE" dirty="0" err="1"/>
              <a:t>sleeves</a:t>
            </a:r>
            <a:r>
              <a:rPr lang="sv-SE" dirty="0"/>
              <a:t>”.</a:t>
            </a:r>
            <a:br>
              <a:rPr lang="sv-SE" dirty="0"/>
            </a:br>
            <a:r>
              <a:rPr lang="sv-SE" dirty="0"/>
              <a:t>Namn på ryggen och lite reklam från våra generösa sponsorer.</a:t>
            </a:r>
          </a:p>
          <a:p>
            <a:r>
              <a:rPr lang="sv-SE" dirty="0"/>
              <a:t>Vi kommer ha en aktivitet när de levereras och fota alla killar i sina matchkläder och lägga upp bilderna på laget.</a:t>
            </a:r>
          </a:p>
          <a:p>
            <a:endParaRPr lang="sv-SE" dirty="0"/>
          </a:p>
          <a:p>
            <a:r>
              <a:rPr lang="sv-SE" dirty="0"/>
              <a:t>Matchkläderna ska ENDAST användas på match!</a:t>
            </a:r>
            <a:br>
              <a:rPr lang="sv-SE" dirty="0"/>
            </a:br>
            <a:br>
              <a:rPr lang="sv-SE" dirty="0"/>
            </a:br>
            <a:r>
              <a:rPr lang="sv-SE" dirty="0"/>
              <a:t>Vill man köpa överdragskläder eller liknande så gör man det själv hos Sigtuna Sport Uteliv.</a:t>
            </a:r>
          </a:p>
        </p:txBody>
      </p:sp>
    </p:spTree>
    <p:extLst>
      <p:ext uri="{BB962C8B-B14F-4D97-AF65-F5344CB8AC3E}">
        <p14:creationId xmlns:p14="http://schemas.microsoft.com/office/powerpoint/2010/main" val="369674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A4D9-0A3F-A637-E50F-06D6C2CFE1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5D2E51A-0516-3854-57E2-F3AC515F22A8}"/>
              </a:ext>
            </a:extLst>
          </p:cNvPr>
          <p:cNvSpPr txBox="1"/>
          <p:nvPr/>
        </p:nvSpPr>
        <p:spPr>
          <a:xfrm>
            <a:off x="204107" y="938893"/>
            <a:ext cx="5715000" cy="646331"/>
          </a:xfrm>
          <a:prstGeom prst="rect">
            <a:avLst/>
          </a:prstGeom>
          <a:noFill/>
        </p:spPr>
        <p:txBody>
          <a:bodyPr wrap="square" rtlCol="0">
            <a:spAutoFit/>
          </a:bodyPr>
          <a:lstStyle/>
          <a:p>
            <a:r>
              <a:rPr lang="en-US" sz="3600" dirty="0"/>
              <a:t>Lotter</a:t>
            </a:r>
            <a:endParaRPr lang="en-SE" sz="3600" dirty="0"/>
          </a:p>
        </p:txBody>
      </p:sp>
      <p:sp>
        <p:nvSpPr>
          <p:cNvPr id="3" name="textruta 2">
            <a:extLst>
              <a:ext uri="{FF2B5EF4-FFF2-40B4-BE49-F238E27FC236}">
                <a16:creationId xmlns:a16="http://schemas.microsoft.com/office/drawing/2014/main" id="{6F9B703B-9501-E802-7053-C8309311AA53}"/>
              </a:ext>
            </a:extLst>
          </p:cNvPr>
          <p:cNvSpPr txBox="1"/>
          <p:nvPr/>
        </p:nvSpPr>
        <p:spPr>
          <a:xfrm>
            <a:off x="283335" y="1880315"/>
            <a:ext cx="5576552" cy="2893100"/>
          </a:xfrm>
          <a:prstGeom prst="rect">
            <a:avLst/>
          </a:prstGeom>
          <a:noFill/>
        </p:spPr>
        <p:txBody>
          <a:bodyPr wrap="square" rtlCol="0">
            <a:spAutoFit/>
          </a:bodyPr>
          <a:lstStyle/>
          <a:p>
            <a:pPr marL="285750" indent="-285750">
              <a:buFont typeface="Arial" panose="020B0604020202020204" pitchFamily="34" charset="0"/>
              <a:buChar char="•"/>
            </a:pPr>
            <a:r>
              <a:rPr lang="sv-SE" dirty="0"/>
              <a:t>Föreningen kräver att vi ska sälja lotter.</a:t>
            </a:r>
          </a:p>
          <a:p>
            <a:pPr marL="285750" indent="-285750">
              <a:buFont typeface="Arial" panose="020B0604020202020204" pitchFamily="34" charset="0"/>
              <a:buChar char="•"/>
            </a:pPr>
            <a:r>
              <a:rPr lang="sv-SE" dirty="0"/>
              <a:t>3 stycken per spelare, alla ska sälja…</a:t>
            </a:r>
          </a:p>
          <a:p>
            <a:pPr marL="285750" indent="-285750">
              <a:buFont typeface="Arial" panose="020B0604020202020204" pitchFamily="34" charset="0"/>
              <a:buChar char="•"/>
            </a:pPr>
            <a:r>
              <a:rPr lang="sv-SE" dirty="0"/>
              <a:t>50 kr styck</a:t>
            </a:r>
          </a:p>
          <a:p>
            <a:pPr marL="285750" indent="-285750">
              <a:buFont typeface="Arial" panose="020B0604020202020204" pitchFamily="34" charset="0"/>
              <a:buChar char="•"/>
            </a:pPr>
            <a:r>
              <a:rPr lang="sv-SE" dirty="0"/>
              <a:t>Inget utköp</a:t>
            </a:r>
          </a:p>
          <a:p>
            <a:pPr marL="285750" indent="-285750">
              <a:buFont typeface="Arial" panose="020B0604020202020204" pitchFamily="34" charset="0"/>
              <a:buChar char="•"/>
            </a:pPr>
            <a:r>
              <a:rPr lang="sv-SE" dirty="0" err="1"/>
              <a:t>Swish</a:t>
            </a:r>
            <a:r>
              <a:rPr lang="sv-SE" dirty="0"/>
              <a:t> till Mattias märkt spelarens namn 0708431091 senast 22/4</a:t>
            </a:r>
          </a:p>
          <a:p>
            <a:pPr marL="285750" indent="-285750">
              <a:buFont typeface="Arial" panose="020B0604020202020204" pitchFamily="34" charset="0"/>
              <a:buChar char="•"/>
            </a:pPr>
            <a:r>
              <a:rPr lang="sv-SE" dirty="0"/>
              <a:t>Kan/vill man sälja fler är det bara säga till</a:t>
            </a:r>
          </a:p>
          <a:p>
            <a:pPr marL="285750" indent="-285750">
              <a:buFont typeface="Arial" panose="020B0604020202020204" pitchFamily="34" charset="0"/>
              <a:buChar char="•"/>
            </a:pPr>
            <a:r>
              <a:rPr lang="sv-SE" dirty="0"/>
              <a:t>10kr till föreningen, 15kr till laget</a:t>
            </a:r>
          </a:p>
          <a:p>
            <a:pPr marL="285750" indent="-285750">
              <a:buFont typeface="Arial" panose="020B0604020202020204" pitchFamily="34" charset="0"/>
              <a:buChar char="•"/>
            </a:pPr>
            <a:r>
              <a:rPr lang="sv-SE" dirty="0"/>
              <a:t>Rabatter på baksidan av lotterna (ICA och Sigtuna Sport Uteliv)</a:t>
            </a:r>
          </a:p>
          <a:p>
            <a:pPr marL="285750" indent="-285750">
              <a:buFont typeface="Arial" panose="020B0604020202020204" pitchFamily="34" charset="0"/>
              <a:buChar char="•"/>
            </a:pPr>
            <a:r>
              <a:rPr lang="sv-SE" dirty="0"/>
              <a:t>Hämta ut och kvittera av Robin efter mötet</a:t>
            </a:r>
          </a:p>
          <a:p>
            <a:pPr marL="285750" indent="-285750">
              <a:buFont typeface="Arial" panose="020B0604020202020204" pitchFamily="34" charset="0"/>
              <a:buChar char="•"/>
            </a:pPr>
            <a:r>
              <a:rPr lang="sv-SE" dirty="0"/>
              <a:t>Hämta på fredagsträningen denna vecka</a:t>
            </a:r>
          </a:p>
          <a:p>
            <a:pPr marL="285750" indent="-285750">
              <a:buFont typeface="Arial" panose="020B0604020202020204" pitchFamily="34" charset="0"/>
              <a:buChar char="•"/>
            </a:pPr>
            <a:r>
              <a:rPr lang="sv-SE" dirty="0"/>
              <a:t>Eller hör av er på sms/</a:t>
            </a:r>
            <a:r>
              <a:rPr lang="sv-SE" dirty="0" err="1"/>
              <a:t>whatapp</a:t>
            </a:r>
            <a:r>
              <a:rPr lang="sv-SE" dirty="0"/>
              <a:t>/E-post och meddela att vi kan ge lotterna till sonen. Det räknas då som en kvittens.</a:t>
            </a:r>
          </a:p>
        </p:txBody>
      </p:sp>
    </p:spTree>
    <p:extLst>
      <p:ext uri="{BB962C8B-B14F-4D97-AF65-F5344CB8AC3E}">
        <p14:creationId xmlns:p14="http://schemas.microsoft.com/office/powerpoint/2010/main" val="208591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125186" y="1284521"/>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Föräldrarmöte 2/4-2025 </a:t>
            </a:r>
            <a:endParaRPr sz="2400" b="1" dirty="0">
              <a:solidFill>
                <a:srgbClr val="326295"/>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a:extLst>
            <a:ext uri="{FF2B5EF4-FFF2-40B4-BE49-F238E27FC236}">
              <a16:creationId xmlns:a16="http://schemas.microsoft.com/office/drawing/2014/main" id="{27BE38FD-E26D-9E42-5190-365F15D84AD8}"/>
            </a:ext>
          </a:extLst>
        </p:cNvPr>
        <p:cNvGrpSpPr/>
        <p:nvPr/>
      </p:nvGrpSpPr>
      <p:grpSpPr>
        <a:xfrm>
          <a:off x="0" y="0"/>
          <a:ext cx="0" cy="0"/>
          <a:chOff x="0" y="0"/>
          <a:chExt cx="0" cy="0"/>
        </a:xfrm>
      </p:grpSpPr>
      <p:sp>
        <p:nvSpPr>
          <p:cNvPr id="30" name="Google Shape;30;p8">
            <a:extLst>
              <a:ext uri="{FF2B5EF4-FFF2-40B4-BE49-F238E27FC236}">
                <a16:creationId xmlns:a16="http://schemas.microsoft.com/office/drawing/2014/main" id="{5A8CF80C-E3E5-48DF-9471-D0D87CB512BA}"/>
              </a:ext>
            </a:extLst>
          </p:cNvPr>
          <p:cNvSpPr txBox="1"/>
          <p:nvPr/>
        </p:nvSpPr>
        <p:spPr>
          <a:xfrm>
            <a:off x="125186" y="1284521"/>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Agenda </a:t>
            </a:r>
            <a:endParaRPr sz="2400" b="1" dirty="0">
              <a:solidFill>
                <a:srgbClr val="326295"/>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185FB60C-7B2E-03A6-498E-170C0FE8EBC0}"/>
              </a:ext>
            </a:extLst>
          </p:cNvPr>
          <p:cNvSpPr txBox="1"/>
          <p:nvPr/>
        </p:nvSpPr>
        <p:spPr>
          <a:xfrm>
            <a:off x="456970" y="2276647"/>
            <a:ext cx="6376308" cy="2677656"/>
          </a:xfrm>
          <a:prstGeom prst="rect">
            <a:avLst/>
          </a:prstGeom>
          <a:noFill/>
        </p:spPr>
        <p:txBody>
          <a:bodyPr wrap="square" rtlCol="0">
            <a:spAutoFit/>
          </a:bodyPr>
          <a:lstStyle/>
          <a:p>
            <a:pPr marL="285750" indent="-285750">
              <a:buFont typeface="Arial" panose="020B0604020202020204" pitchFamily="34" charset="0"/>
              <a:buChar char="•"/>
            </a:pPr>
            <a:r>
              <a:rPr lang="en-US" dirty="0" err="1"/>
              <a:t>Beteende</a:t>
            </a:r>
            <a:r>
              <a:rPr lang="en-US" dirty="0"/>
              <a:t>/bra </a:t>
            </a:r>
            <a:r>
              <a:rPr lang="en-US" dirty="0" err="1"/>
              <a:t>kompis</a:t>
            </a:r>
            <a:endParaRPr lang="en-US" dirty="0"/>
          </a:p>
          <a:p>
            <a:pPr marL="285750" indent="-285750">
              <a:buFont typeface="Arial" panose="020B0604020202020204" pitchFamily="34" charset="0"/>
              <a:buChar char="•"/>
            </a:pPr>
            <a:r>
              <a:rPr lang="en-US" dirty="0" err="1"/>
              <a:t>Konsekvenstrappan</a:t>
            </a:r>
            <a:endParaRPr lang="en-US" dirty="0"/>
          </a:p>
          <a:p>
            <a:pPr marL="285750" indent="-285750">
              <a:buFont typeface="Arial" panose="020B0604020202020204" pitchFamily="34" charset="0"/>
              <a:buChar char="•"/>
            </a:pPr>
            <a:r>
              <a:rPr lang="en-US" dirty="0" err="1"/>
              <a:t>Utrustning</a:t>
            </a:r>
            <a:r>
              <a:rPr lang="en-US" dirty="0"/>
              <a:t> </a:t>
            </a:r>
            <a:r>
              <a:rPr lang="en-US" dirty="0" err="1"/>
              <a:t>inför</a:t>
            </a:r>
            <a:r>
              <a:rPr lang="en-US" dirty="0"/>
              <a:t> </a:t>
            </a:r>
            <a:r>
              <a:rPr lang="en-US" dirty="0" err="1"/>
              <a:t>träningar</a:t>
            </a:r>
            <a:r>
              <a:rPr lang="en-US" dirty="0"/>
              <a:t>/matcher</a:t>
            </a:r>
          </a:p>
          <a:p>
            <a:pPr marL="285750" indent="-285750">
              <a:buFont typeface="Arial" panose="020B0604020202020204" pitchFamily="34" charset="0"/>
              <a:buChar char="•"/>
            </a:pPr>
            <a:r>
              <a:rPr lang="en-US" dirty="0" err="1"/>
              <a:t>Kalleser</a:t>
            </a:r>
            <a:r>
              <a:rPr lang="en-US" dirty="0"/>
              <a:t> </a:t>
            </a:r>
            <a:r>
              <a:rPr lang="en-US" dirty="0" err="1"/>
              <a:t>på</a:t>
            </a:r>
            <a:r>
              <a:rPr lang="en-US" dirty="0"/>
              <a:t> </a:t>
            </a:r>
            <a:r>
              <a:rPr lang="en-US" dirty="0" err="1"/>
              <a:t>laget</a:t>
            </a:r>
            <a:endParaRPr lang="en-US" dirty="0"/>
          </a:p>
          <a:p>
            <a:pPr lvl="5"/>
            <a:r>
              <a:rPr lang="en-US" dirty="0" err="1">
                <a:solidFill>
                  <a:srgbClr val="FF0000"/>
                </a:solidFill>
              </a:rPr>
              <a:t>Här</a:t>
            </a:r>
            <a:r>
              <a:rPr lang="en-US" dirty="0">
                <a:solidFill>
                  <a:srgbClr val="FF0000"/>
                </a:solidFill>
              </a:rPr>
              <a:t> </a:t>
            </a:r>
            <a:r>
              <a:rPr lang="en-US" dirty="0" err="1">
                <a:solidFill>
                  <a:srgbClr val="FF0000"/>
                </a:solidFill>
              </a:rPr>
              <a:t>går</a:t>
            </a:r>
            <a:r>
              <a:rPr lang="en-US" dirty="0">
                <a:solidFill>
                  <a:srgbClr val="FF0000"/>
                </a:solidFill>
              </a:rPr>
              <a:t> </a:t>
            </a:r>
            <a:r>
              <a:rPr lang="en-US" dirty="0" err="1">
                <a:solidFill>
                  <a:srgbClr val="FF0000"/>
                </a:solidFill>
              </a:rPr>
              <a:t>spelarna</a:t>
            </a:r>
            <a:r>
              <a:rPr lang="en-US" dirty="0">
                <a:solidFill>
                  <a:srgbClr val="FF0000"/>
                </a:solidFill>
              </a:rPr>
              <a:t> och </a:t>
            </a:r>
            <a:r>
              <a:rPr lang="en-US" dirty="0" err="1">
                <a:solidFill>
                  <a:srgbClr val="FF0000"/>
                </a:solidFill>
              </a:rPr>
              <a:t>påbörjar</a:t>
            </a:r>
            <a:r>
              <a:rPr lang="en-US" dirty="0">
                <a:solidFill>
                  <a:srgbClr val="FF0000"/>
                </a:solidFill>
              </a:rPr>
              <a:t> </a:t>
            </a:r>
            <a:r>
              <a:rPr lang="en-US" dirty="0" err="1">
                <a:solidFill>
                  <a:srgbClr val="FF0000"/>
                </a:solidFill>
              </a:rPr>
              <a:t>träning</a:t>
            </a:r>
            <a:endParaRPr lang="en-US" dirty="0">
              <a:solidFill>
                <a:srgbClr val="FF0000"/>
              </a:solidFill>
            </a:endParaRPr>
          </a:p>
          <a:p>
            <a:pPr marL="285750" indent="-285750">
              <a:buFont typeface="Arial" panose="020B0604020202020204" pitchFamily="34" charset="0"/>
              <a:buChar char="•"/>
            </a:pPr>
            <a:r>
              <a:rPr lang="en-US" dirty="0"/>
              <a:t>Victor</a:t>
            </a:r>
          </a:p>
          <a:p>
            <a:pPr marL="285750" indent="-285750">
              <a:buFont typeface="Arial" panose="020B0604020202020204" pitchFamily="34" charset="0"/>
              <a:buChar char="•"/>
            </a:pPr>
            <a:r>
              <a:rPr lang="en-US" dirty="0" err="1"/>
              <a:t>Lagkassa</a:t>
            </a:r>
            <a:endParaRPr lang="en-US" dirty="0"/>
          </a:p>
          <a:p>
            <a:pPr marL="285750" indent="-285750">
              <a:buFont typeface="Arial" panose="020B0604020202020204" pitchFamily="34" charset="0"/>
              <a:buChar char="•"/>
            </a:pPr>
            <a:r>
              <a:rPr lang="en-US" dirty="0"/>
              <a:t>Sigtuna Summer Games</a:t>
            </a:r>
          </a:p>
          <a:p>
            <a:pPr marL="285750" indent="-285750">
              <a:buFont typeface="Arial" panose="020B0604020202020204" pitchFamily="34" charset="0"/>
              <a:buChar char="•"/>
            </a:pPr>
            <a:r>
              <a:rPr lang="en-US" dirty="0" err="1"/>
              <a:t>Gohtia</a:t>
            </a:r>
            <a:endParaRPr lang="en-US" dirty="0"/>
          </a:p>
          <a:p>
            <a:pPr marL="285750" indent="-285750">
              <a:buFont typeface="Arial" panose="020B0604020202020204" pitchFamily="34" charset="0"/>
              <a:buChar char="•"/>
            </a:pPr>
            <a:r>
              <a:rPr lang="en-US" dirty="0"/>
              <a:t>Nya </a:t>
            </a:r>
            <a:r>
              <a:rPr lang="en-US" dirty="0" err="1"/>
              <a:t>matchställ</a:t>
            </a:r>
            <a:endParaRPr lang="en-US" dirty="0"/>
          </a:p>
          <a:p>
            <a:pPr marL="285750" indent="-285750">
              <a:buFont typeface="Arial" panose="020B0604020202020204" pitchFamily="34" charset="0"/>
              <a:buChar char="•"/>
            </a:pPr>
            <a:r>
              <a:rPr lang="en-US" dirty="0"/>
              <a:t>Lotter</a:t>
            </a:r>
          </a:p>
          <a:p>
            <a:endParaRPr lang="en-SE" dirty="0"/>
          </a:p>
        </p:txBody>
      </p:sp>
    </p:spTree>
    <p:extLst>
      <p:ext uri="{BB962C8B-B14F-4D97-AF65-F5344CB8AC3E}">
        <p14:creationId xmlns:p14="http://schemas.microsoft.com/office/powerpoint/2010/main" val="234700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C5103-F0E4-C693-6D0F-DA6DCC669A54}"/>
              </a:ext>
            </a:extLst>
          </p:cNvPr>
          <p:cNvSpPr txBox="1"/>
          <p:nvPr/>
        </p:nvSpPr>
        <p:spPr>
          <a:xfrm>
            <a:off x="179614" y="1045029"/>
            <a:ext cx="4906736" cy="584775"/>
          </a:xfrm>
          <a:prstGeom prst="rect">
            <a:avLst/>
          </a:prstGeom>
          <a:noFill/>
        </p:spPr>
        <p:txBody>
          <a:bodyPr wrap="square" rtlCol="0">
            <a:spAutoFit/>
          </a:bodyPr>
          <a:lstStyle/>
          <a:p>
            <a:r>
              <a:rPr lang="en-US" sz="3200" dirty="0" err="1"/>
              <a:t>Beteende</a:t>
            </a:r>
            <a:r>
              <a:rPr lang="en-US" sz="3200" dirty="0"/>
              <a:t>/bra </a:t>
            </a:r>
            <a:r>
              <a:rPr lang="en-US" sz="3200" dirty="0" err="1"/>
              <a:t>kompis</a:t>
            </a:r>
            <a:endParaRPr lang="en-SE" sz="3200" dirty="0"/>
          </a:p>
        </p:txBody>
      </p:sp>
      <p:sp>
        <p:nvSpPr>
          <p:cNvPr id="3" name="textruta 2">
            <a:extLst>
              <a:ext uri="{FF2B5EF4-FFF2-40B4-BE49-F238E27FC236}">
                <a16:creationId xmlns:a16="http://schemas.microsoft.com/office/drawing/2014/main" id="{5114FD07-9343-5CCB-E884-D380840F723D}"/>
              </a:ext>
            </a:extLst>
          </p:cNvPr>
          <p:cNvSpPr txBox="1"/>
          <p:nvPr/>
        </p:nvSpPr>
        <p:spPr>
          <a:xfrm>
            <a:off x="469232" y="2081463"/>
            <a:ext cx="5173579" cy="1169551"/>
          </a:xfrm>
          <a:prstGeom prst="rect">
            <a:avLst/>
          </a:prstGeom>
          <a:noFill/>
        </p:spPr>
        <p:txBody>
          <a:bodyPr wrap="square" rtlCol="0">
            <a:spAutoFit/>
          </a:bodyPr>
          <a:lstStyle/>
          <a:p>
            <a:r>
              <a:rPr lang="sv-SE" dirty="0"/>
              <a:t>Alla killar i laget vet hur man är en bra kompis men det gäller även utanför planen/omklädningsrummet. Man ska vara en bra kompis på sociala medier också.</a:t>
            </a:r>
            <a:br>
              <a:rPr lang="sv-SE" dirty="0"/>
            </a:br>
            <a:r>
              <a:rPr lang="sv-SE" dirty="0"/>
              <a:t>Det har förekommit sämre beteende och vi har och kommer agera mot det.</a:t>
            </a:r>
          </a:p>
        </p:txBody>
      </p:sp>
    </p:spTree>
    <p:extLst>
      <p:ext uri="{BB962C8B-B14F-4D97-AF65-F5344CB8AC3E}">
        <p14:creationId xmlns:p14="http://schemas.microsoft.com/office/powerpoint/2010/main" val="242781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CEFE5C-3078-C24C-0EEF-9ED263CDB5C3}"/>
              </a:ext>
            </a:extLst>
          </p:cNvPr>
          <p:cNvPicPr>
            <a:picLocks noChangeAspect="1"/>
          </p:cNvPicPr>
          <p:nvPr/>
        </p:nvPicPr>
        <p:blipFill>
          <a:blip r:embed="rId2"/>
          <a:stretch>
            <a:fillRect/>
          </a:stretch>
        </p:blipFill>
        <p:spPr>
          <a:xfrm>
            <a:off x="66443" y="95122"/>
            <a:ext cx="9011113" cy="4953255"/>
          </a:xfrm>
          <a:prstGeom prst="rect">
            <a:avLst/>
          </a:prstGeom>
        </p:spPr>
      </p:pic>
    </p:spTree>
    <p:extLst>
      <p:ext uri="{BB962C8B-B14F-4D97-AF65-F5344CB8AC3E}">
        <p14:creationId xmlns:p14="http://schemas.microsoft.com/office/powerpoint/2010/main" val="165505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E4367-8AF3-C2BC-7DD5-97EF41A2468A}"/>
              </a:ext>
            </a:extLst>
          </p:cNvPr>
          <p:cNvSpPr txBox="1"/>
          <p:nvPr/>
        </p:nvSpPr>
        <p:spPr>
          <a:xfrm>
            <a:off x="3404507" y="889907"/>
            <a:ext cx="5323114" cy="1446550"/>
          </a:xfrm>
          <a:prstGeom prst="rect">
            <a:avLst/>
          </a:prstGeom>
          <a:noFill/>
        </p:spPr>
        <p:txBody>
          <a:bodyPr wrap="square" rtlCol="0">
            <a:spAutoFit/>
          </a:bodyPr>
          <a:lstStyle/>
          <a:p>
            <a:r>
              <a:rPr lang="en-US" sz="4400" dirty="0" err="1"/>
              <a:t>Rätt</a:t>
            </a:r>
            <a:r>
              <a:rPr lang="en-US" sz="4400" dirty="0"/>
              <a:t> </a:t>
            </a:r>
            <a:r>
              <a:rPr lang="en-US" sz="4400" dirty="0" err="1"/>
              <a:t>utrustning</a:t>
            </a:r>
            <a:r>
              <a:rPr lang="en-US" sz="4400" dirty="0"/>
              <a:t> vid </a:t>
            </a:r>
            <a:r>
              <a:rPr lang="en-US" sz="4400" dirty="0" err="1"/>
              <a:t>träningar</a:t>
            </a:r>
            <a:r>
              <a:rPr lang="en-US" sz="4400" dirty="0"/>
              <a:t>/matcher</a:t>
            </a:r>
            <a:endParaRPr lang="en-SE" sz="4400" dirty="0"/>
          </a:p>
        </p:txBody>
      </p:sp>
      <p:sp>
        <p:nvSpPr>
          <p:cNvPr id="3" name="textruta 2">
            <a:extLst>
              <a:ext uri="{FF2B5EF4-FFF2-40B4-BE49-F238E27FC236}">
                <a16:creationId xmlns:a16="http://schemas.microsoft.com/office/drawing/2014/main" id="{9390B6ED-2AF5-A8C0-6A7F-6DAB8C4FF0BB}"/>
              </a:ext>
            </a:extLst>
          </p:cNvPr>
          <p:cNvSpPr txBox="1"/>
          <p:nvPr/>
        </p:nvSpPr>
        <p:spPr>
          <a:xfrm>
            <a:off x="3260558" y="2683042"/>
            <a:ext cx="5467063" cy="1600438"/>
          </a:xfrm>
          <a:prstGeom prst="rect">
            <a:avLst/>
          </a:prstGeom>
          <a:noFill/>
        </p:spPr>
        <p:txBody>
          <a:bodyPr wrap="square" rtlCol="0">
            <a:spAutoFit/>
          </a:bodyPr>
          <a:lstStyle/>
          <a:p>
            <a:pPr marL="285750" indent="-285750">
              <a:buFont typeface="Arial" panose="020B0604020202020204" pitchFamily="34" charset="0"/>
              <a:buChar char="•"/>
            </a:pPr>
            <a:r>
              <a:rPr lang="sv-SE" dirty="0"/>
              <a:t>Matchkläder används inte på träning, de är vita och blir tråkiga fort om de används mycket.</a:t>
            </a:r>
          </a:p>
          <a:p>
            <a:pPr marL="285750" indent="-285750">
              <a:buFont typeface="Arial" panose="020B0604020202020204" pitchFamily="34" charset="0"/>
              <a:buChar char="•"/>
            </a:pPr>
            <a:r>
              <a:rPr lang="sv-SE" dirty="0"/>
              <a:t>Man ska ha benskydd på träning!</a:t>
            </a:r>
          </a:p>
          <a:p>
            <a:pPr marL="285750" indent="-285750">
              <a:buFont typeface="Arial" panose="020B0604020202020204" pitchFamily="34" charset="0"/>
              <a:buChar char="•"/>
            </a:pPr>
            <a:r>
              <a:rPr lang="sv-SE" dirty="0"/>
              <a:t>Se till att strumpor, shorts och matchtröja är med till match (när de levererats.</a:t>
            </a:r>
          </a:p>
          <a:p>
            <a:pPr marL="285750" indent="-285750">
              <a:buFont typeface="Arial" panose="020B0604020202020204" pitchFamily="34" charset="0"/>
              <a:buChar char="•"/>
            </a:pPr>
            <a:r>
              <a:rPr lang="sv-SE" dirty="0"/>
              <a:t>Vatten är spelarens eget ansvar, det finns flaskor, har man ingen egen med sig så låna en och ta med vatten till planen.</a:t>
            </a:r>
          </a:p>
        </p:txBody>
      </p:sp>
    </p:spTree>
    <p:extLst>
      <p:ext uri="{BB962C8B-B14F-4D97-AF65-F5344CB8AC3E}">
        <p14:creationId xmlns:p14="http://schemas.microsoft.com/office/powerpoint/2010/main" val="417495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8CD21-FB27-B0FF-387B-2E48466F3D84}"/>
              </a:ext>
            </a:extLst>
          </p:cNvPr>
          <p:cNvSpPr txBox="1"/>
          <p:nvPr/>
        </p:nvSpPr>
        <p:spPr>
          <a:xfrm>
            <a:off x="122464" y="963386"/>
            <a:ext cx="5380265" cy="707886"/>
          </a:xfrm>
          <a:prstGeom prst="rect">
            <a:avLst/>
          </a:prstGeom>
          <a:noFill/>
        </p:spPr>
        <p:txBody>
          <a:bodyPr wrap="square" rtlCol="0">
            <a:spAutoFit/>
          </a:bodyPr>
          <a:lstStyle/>
          <a:p>
            <a:r>
              <a:rPr lang="en-US" sz="4000" dirty="0" err="1"/>
              <a:t>Kallelser</a:t>
            </a:r>
            <a:r>
              <a:rPr lang="en-US" sz="4000" dirty="0"/>
              <a:t> </a:t>
            </a:r>
            <a:r>
              <a:rPr lang="en-US" sz="4000" dirty="0" err="1"/>
              <a:t>på</a:t>
            </a:r>
            <a:r>
              <a:rPr lang="en-US" sz="4000" dirty="0"/>
              <a:t> Laget.se</a:t>
            </a:r>
            <a:endParaRPr lang="en-SE" sz="4000" dirty="0"/>
          </a:p>
        </p:txBody>
      </p:sp>
      <p:sp>
        <p:nvSpPr>
          <p:cNvPr id="3" name="textruta 2">
            <a:extLst>
              <a:ext uri="{FF2B5EF4-FFF2-40B4-BE49-F238E27FC236}">
                <a16:creationId xmlns:a16="http://schemas.microsoft.com/office/drawing/2014/main" id="{3BC3E127-197E-09A3-053E-5083266439CB}"/>
              </a:ext>
            </a:extLst>
          </p:cNvPr>
          <p:cNvSpPr txBox="1"/>
          <p:nvPr/>
        </p:nvSpPr>
        <p:spPr>
          <a:xfrm>
            <a:off x="397042" y="1977189"/>
            <a:ext cx="5751095" cy="3539430"/>
          </a:xfrm>
          <a:prstGeom prst="rect">
            <a:avLst/>
          </a:prstGeom>
          <a:noFill/>
        </p:spPr>
        <p:txBody>
          <a:bodyPr wrap="square" rtlCol="0">
            <a:spAutoFit/>
          </a:bodyPr>
          <a:lstStyle/>
          <a:p>
            <a:pPr marL="285750" indent="-285750">
              <a:buFont typeface="Arial" panose="020B0604020202020204" pitchFamily="34" charset="0"/>
              <a:buChar char="•"/>
            </a:pPr>
            <a:r>
              <a:rPr lang="sv-SE" dirty="0"/>
              <a:t>Hjälp sönerna med anmälan, och avanmälan, till träning och match</a:t>
            </a:r>
          </a:p>
          <a:p>
            <a:pPr marL="285750" indent="-285750">
              <a:buFont typeface="Arial" panose="020B0604020202020204" pitchFamily="34" charset="0"/>
              <a:buChar char="•"/>
            </a:pPr>
            <a:r>
              <a:rPr lang="sv-SE" dirty="0"/>
              <a:t>Anmälan till träning stängs midnatt innan träningstillfället, ska man anmäla eller avanmäla efter det så sker det med personligt meddelande till Victor eller Fabian.</a:t>
            </a:r>
          </a:p>
          <a:p>
            <a:pPr marL="285750" indent="-285750">
              <a:buFont typeface="Arial" panose="020B0604020202020204" pitchFamily="34" charset="0"/>
              <a:buChar char="•"/>
            </a:pPr>
            <a:r>
              <a:rPr lang="sv-SE" dirty="0"/>
              <a:t>Anmälan till matcher stängs 17:00 på onsdagen för kommande helgs matcher, därefter fördelas spelare på respektive match och ett meddelande går ut att vi uppdaterat alla anmälningar så då får man gå in på matcherna och titta vilka man ska spela. Blir man sjuk eller får förhinder till match meddelas det till någon av ledarna på den matchen, det står också på laget vilka ledare som är med vilka matcher.</a:t>
            </a:r>
          </a:p>
          <a:p>
            <a:pPr marL="285750" indent="-285750">
              <a:buFont typeface="Arial" panose="020B0604020202020204" pitchFamily="34" charset="0"/>
              <a:buChar char="•"/>
            </a:pPr>
            <a:r>
              <a:rPr lang="sv-SE" dirty="0"/>
              <a:t>Bortamatcher är det jätteviktigt att föräldrarna hjälper till att anmäla till då vi behöver få koll på hur många som behöver skjuts och hur många som har plats i bilen. Därför är det viktigt att man anmäler om man har bil, extra platser, eller kommer till samling utan bil och behöver skjuts!</a:t>
            </a:r>
          </a:p>
        </p:txBody>
      </p:sp>
    </p:spTree>
    <p:extLst>
      <p:ext uri="{BB962C8B-B14F-4D97-AF65-F5344CB8AC3E}">
        <p14:creationId xmlns:p14="http://schemas.microsoft.com/office/powerpoint/2010/main" val="299509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51B3-BA2E-0475-2A74-A930F8D9E5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8489DC-117B-5AD7-B5A5-F6513AC45B7B}"/>
              </a:ext>
            </a:extLst>
          </p:cNvPr>
          <p:cNvSpPr txBox="1"/>
          <p:nvPr/>
        </p:nvSpPr>
        <p:spPr>
          <a:xfrm>
            <a:off x="122464" y="963386"/>
            <a:ext cx="5380265" cy="707886"/>
          </a:xfrm>
          <a:prstGeom prst="rect">
            <a:avLst/>
          </a:prstGeom>
          <a:noFill/>
        </p:spPr>
        <p:txBody>
          <a:bodyPr wrap="square" rtlCol="0">
            <a:spAutoFit/>
          </a:bodyPr>
          <a:lstStyle/>
          <a:p>
            <a:r>
              <a:rPr lang="en-US" sz="4000" dirty="0"/>
              <a:t>Info Victor</a:t>
            </a:r>
            <a:endParaRPr lang="en-SE" sz="4000" dirty="0"/>
          </a:p>
        </p:txBody>
      </p:sp>
      <p:sp>
        <p:nvSpPr>
          <p:cNvPr id="3" name="textruta 2">
            <a:extLst>
              <a:ext uri="{FF2B5EF4-FFF2-40B4-BE49-F238E27FC236}">
                <a16:creationId xmlns:a16="http://schemas.microsoft.com/office/drawing/2014/main" id="{140E2A83-A672-CB23-D2C2-26D23E43D5FB}"/>
              </a:ext>
            </a:extLst>
          </p:cNvPr>
          <p:cNvSpPr txBox="1"/>
          <p:nvPr/>
        </p:nvSpPr>
        <p:spPr>
          <a:xfrm>
            <a:off x="324853" y="1792705"/>
            <a:ext cx="5771147" cy="1600438"/>
          </a:xfrm>
          <a:prstGeom prst="rect">
            <a:avLst/>
          </a:prstGeom>
          <a:noFill/>
        </p:spPr>
        <p:txBody>
          <a:bodyPr wrap="square" rtlCol="0">
            <a:spAutoFit/>
          </a:bodyPr>
          <a:lstStyle/>
          <a:p>
            <a:r>
              <a:rPr lang="sv-SE" dirty="0"/>
              <a:t>Victor informerade om hur serieanmälningarna ser ut:</a:t>
            </a:r>
            <a:br>
              <a:rPr lang="sv-SE" dirty="0"/>
            </a:br>
            <a:r>
              <a:rPr lang="sv-SE" dirty="0"/>
              <a:t>1 lag P10 Avancerad (11-11)</a:t>
            </a:r>
          </a:p>
          <a:p>
            <a:r>
              <a:rPr lang="sv-SE" dirty="0"/>
              <a:t>1 lag P10 Grund (11-11)</a:t>
            </a:r>
          </a:p>
          <a:p>
            <a:r>
              <a:rPr lang="sv-SE" dirty="0"/>
              <a:t>1 lag P11 Medel (9-9)</a:t>
            </a:r>
          </a:p>
          <a:p>
            <a:r>
              <a:rPr lang="sv-SE" dirty="0"/>
              <a:t>1 lag P11 Grund (9-9)</a:t>
            </a:r>
          </a:p>
          <a:p>
            <a:endParaRPr lang="sv-SE" dirty="0"/>
          </a:p>
          <a:p>
            <a:r>
              <a:rPr lang="sv-SE" dirty="0"/>
              <a:t>Vi har dessutom DM kvar för P11</a:t>
            </a:r>
          </a:p>
        </p:txBody>
      </p:sp>
    </p:spTree>
    <p:extLst>
      <p:ext uri="{BB962C8B-B14F-4D97-AF65-F5344CB8AC3E}">
        <p14:creationId xmlns:p14="http://schemas.microsoft.com/office/powerpoint/2010/main" val="165424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8F6EF-76DF-DE78-43D4-45EAAC91DC00}"/>
              </a:ext>
            </a:extLst>
          </p:cNvPr>
          <p:cNvSpPr txBox="1"/>
          <p:nvPr/>
        </p:nvSpPr>
        <p:spPr>
          <a:xfrm>
            <a:off x="119743" y="460065"/>
            <a:ext cx="5853793" cy="954107"/>
          </a:xfrm>
          <a:prstGeom prst="rect">
            <a:avLst/>
          </a:prstGeom>
          <a:noFill/>
        </p:spPr>
        <p:txBody>
          <a:bodyPr wrap="square" rtlCol="0">
            <a:spAutoFit/>
          </a:bodyPr>
          <a:lstStyle/>
          <a:p>
            <a:r>
              <a:rPr lang="en-US" sz="2800" dirty="0" err="1"/>
              <a:t>Lagkassan</a:t>
            </a:r>
            <a:r>
              <a:rPr lang="en-US" sz="2800" dirty="0"/>
              <a:t> </a:t>
            </a:r>
            <a:r>
              <a:rPr lang="en-US" sz="2800" dirty="0" err="1"/>
              <a:t>gemensam</a:t>
            </a:r>
            <a:r>
              <a:rPr lang="en-US" sz="2800" dirty="0"/>
              <a:t> </a:t>
            </a:r>
            <a:r>
              <a:rPr lang="en-US" sz="2800" dirty="0" err="1"/>
              <a:t>samt</a:t>
            </a:r>
            <a:r>
              <a:rPr lang="en-US" sz="2800" dirty="0"/>
              <a:t> </a:t>
            </a:r>
            <a:r>
              <a:rPr lang="en-US" sz="2800" dirty="0" err="1"/>
              <a:t>individuell</a:t>
            </a:r>
            <a:endParaRPr lang="en-SE" sz="2800" dirty="0"/>
          </a:p>
        </p:txBody>
      </p:sp>
      <p:sp>
        <p:nvSpPr>
          <p:cNvPr id="3" name="textruta 2">
            <a:extLst>
              <a:ext uri="{FF2B5EF4-FFF2-40B4-BE49-F238E27FC236}">
                <a16:creationId xmlns:a16="http://schemas.microsoft.com/office/drawing/2014/main" id="{1554EEAD-FDF0-E284-95E5-ADA4C5BE92FC}"/>
              </a:ext>
            </a:extLst>
          </p:cNvPr>
          <p:cNvSpPr txBox="1"/>
          <p:nvPr/>
        </p:nvSpPr>
        <p:spPr>
          <a:xfrm>
            <a:off x="146456" y="1414172"/>
            <a:ext cx="5923547" cy="3323987"/>
          </a:xfrm>
          <a:prstGeom prst="rect">
            <a:avLst/>
          </a:prstGeom>
          <a:noFill/>
        </p:spPr>
        <p:txBody>
          <a:bodyPr wrap="square" rtlCol="0">
            <a:spAutoFit/>
          </a:bodyPr>
          <a:lstStyle/>
          <a:p>
            <a:r>
              <a:rPr lang="sv-SE" dirty="0"/>
              <a:t>Mattias och Robin informerade om hur gemensam och individuell lagkassa fungerar, när man gör timmar i kiosken, på cuper eller delar ut lappar om jord mm. Så får man en personlig del och en del går till lagkassan (ungefär 50/50) eller om det inte går att mäta på det sättet 100kr per timme.</a:t>
            </a:r>
          </a:p>
          <a:p>
            <a:r>
              <a:rPr lang="sv-SE" dirty="0"/>
              <a:t>Här finns möjlighet att tjäna in pengar för sin son, eller av sonen själv, för att åka på cuper eller liknande. Gothia kostar t.ex. 5500kr per spelare, ju mer vi får in i lagkassan (gemensam) desto mindre får man skjuta till själv. Har man då gjort jobb så tas den delen man behöver skjuta till själv först från den individuella lagkassan, har man inget eller för lite där får man skjuta till pengar.</a:t>
            </a:r>
          </a:p>
          <a:p>
            <a:r>
              <a:rPr lang="sv-SE" dirty="0"/>
              <a:t>Vi kommer ha gott om möjlighet att tjäna in pengar till både den gemensamma och den personliga lagkassan i kafé, minigolf och cuper så är man beredd att lägga några timmar så behöver man troligtvis inte skjuta till pengar.</a:t>
            </a:r>
          </a:p>
        </p:txBody>
      </p:sp>
    </p:spTree>
    <p:extLst>
      <p:ext uri="{BB962C8B-B14F-4D97-AF65-F5344CB8AC3E}">
        <p14:creationId xmlns:p14="http://schemas.microsoft.com/office/powerpoint/2010/main" val="869319205"/>
      </p:ext>
    </p:extLst>
  </p:cSld>
  <p:clrMapOvr>
    <a:masterClrMapping/>
  </p:clrMapOvr>
</p:sld>
</file>

<file path=ppt/theme/theme1.xml><?xml version="1.0" encoding="utf-8"?>
<a:theme xmlns:a="http://schemas.openxmlformats.org/drawingml/2006/main" name="Sigtuna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2790</TotalTime>
  <Words>851</Words>
  <Application>Microsoft Office PowerPoint</Application>
  <PresentationFormat>Bildspel på skärmen (16:9)</PresentationFormat>
  <Paragraphs>60</Paragraphs>
  <Slides>13</Slides>
  <Notes>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Montserrat</vt:lpstr>
      <vt:lpstr>Sigtuna Slides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Lundhagen</dc:creator>
  <cp:lastModifiedBy>Robin Lindén</cp:lastModifiedBy>
  <cp:revision>6</cp:revision>
  <dcterms:modified xsi:type="dcterms:W3CDTF">2025-04-03T14:36:13Z</dcterms:modified>
</cp:coreProperties>
</file>