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3"/>
  </p:notes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  <p:sldId id="268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2CDBF-6701-49C1-B21B-58EBD89D12BE}" v="53" dt="2025-12-18T14:57:32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just forma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28" autoAdjust="0"/>
  </p:normalViewPr>
  <p:slideViewPr>
    <p:cSldViewPr snapToGrid="0">
      <p:cViewPr varScale="1">
        <p:scale>
          <a:sx n="92" d="100"/>
          <a:sy n="92" d="100"/>
        </p:scale>
        <p:origin x="256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Westberg" userId="1dc40ab0-b892-47b9-acaf-24075a200e94" providerId="ADAL" clId="{EB2A3B96-9F02-46E2-A6D6-2584C2ED516D}"/>
    <pc:docChg chg="undo custSel addSld delSld modSld sldOrd">
      <pc:chgData name="Jonna Westberg" userId="1dc40ab0-b892-47b9-acaf-24075a200e94" providerId="ADAL" clId="{EB2A3B96-9F02-46E2-A6D6-2584C2ED516D}" dt="2026-01-26T10:33:37.665" v="1546" actId="47"/>
      <pc:docMkLst>
        <pc:docMk/>
      </pc:docMkLst>
      <pc:sldChg chg="modSp del mod">
        <pc:chgData name="Jonna Westberg" userId="1dc40ab0-b892-47b9-acaf-24075a200e94" providerId="ADAL" clId="{EB2A3B96-9F02-46E2-A6D6-2584C2ED516D}" dt="2026-01-26T10:33:37.665" v="1546" actId="47"/>
        <pc:sldMkLst>
          <pc:docMk/>
          <pc:sldMk cId="4029901956" sldId="256"/>
        </pc:sldMkLst>
      </pc:sldChg>
      <pc:sldChg chg="addSp delSp modSp add del mod ord setBg delDesignElem">
        <pc:chgData name="Jonna Westberg" userId="1dc40ab0-b892-47b9-acaf-24075a200e94" providerId="ADAL" clId="{EB2A3B96-9F02-46E2-A6D6-2584C2ED516D}" dt="2026-01-26T10:33:36.863" v="1545" actId="47"/>
        <pc:sldMkLst>
          <pc:docMk/>
          <pc:sldMk cId="2876776567" sldId="269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B8C338-3CB3-490D-BEF6-7406B4B1BAD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14707F-2C9D-4475-A5D5-0C778132C5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Vi </a:t>
          </a:r>
          <a:r>
            <a:rPr lang="en-US" dirty="0" err="1"/>
            <a:t>vill</a:t>
          </a:r>
          <a:r>
            <a:rPr lang="en-US" dirty="0"/>
            <a:t> </a:t>
          </a:r>
          <a:r>
            <a:rPr lang="en-US" dirty="0" err="1"/>
            <a:t>skapa</a:t>
          </a:r>
          <a:r>
            <a:rPr lang="en-US" dirty="0"/>
            <a:t> </a:t>
          </a:r>
          <a:r>
            <a:rPr lang="en-US" dirty="0" err="1"/>
            <a:t>ett</a:t>
          </a:r>
          <a:r>
            <a:rPr lang="en-US" dirty="0"/>
            <a:t> </a:t>
          </a:r>
          <a:r>
            <a:rPr lang="en-US" dirty="0" err="1"/>
            <a:t>årligt</a:t>
          </a:r>
          <a:r>
            <a:rPr lang="en-US" dirty="0"/>
            <a:t> </a:t>
          </a:r>
          <a:r>
            <a:rPr lang="en-US" dirty="0" err="1"/>
            <a:t>traillopp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sätter</a:t>
          </a:r>
          <a:r>
            <a:rPr lang="en-US" dirty="0"/>
            <a:t> Säve och Säve SK </a:t>
          </a:r>
          <a:r>
            <a:rPr lang="en-US" dirty="0" err="1"/>
            <a:t>på</a:t>
          </a:r>
          <a:r>
            <a:rPr lang="en-US" dirty="0"/>
            <a:t> </a:t>
          </a:r>
          <a:r>
            <a:rPr lang="en-US" dirty="0" err="1"/>
            <a:t>kartan</a:t>
          </a:r>
          <a:r>
            <a:rPr lang="en-US" dirty="0"/>
            <a:t>. </a:t>
          </a:r>
        </a:p>
      </dgm:t>
    </dgm:pt>
    <dgm:pt modelId="{4D4FFDE8-8CA2-4328-AD8F-D956D2B65E1B}" type="parTrans" cxnId="{B8965279-0BC8-4944-A723-913A7A4895D0}">
      <dgm:prSet/>
      <dgm:spPr/>
      <dgm:t>
        <a:bodyPr/>
        <a:lstStyle/>
        <a:p>
          <a:endParaRPr lang="en-US"/>
        </a:p>
      </dgm:t>
    </dgm:pt>
    <dgm:pt modelId="{CC5673AA-F504-4813-A0CC-D09D57BF6E32}" type="sibTrans" cxnId="{B8965279-0BC8-4944-A723-913A7A4895D0}">
      <dgm:prSet/>
      <dgm:spPr/>
      <dgm:t>
        <a:bodyPr/>
        <a:lstStyle/>
        <a:p>
          <a:endParaRPr lang="en-US"/>
        </a:p>
      </dgm:t>
    </dgm:pt>
    <dgm:pt modelId="{E957650F-1FDE-45B9-A437-47C7D98F082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Naturen vi redan har - Löpning som folkfest. </a:t>
          </a:r>
        </a:p>
      </dgm:t>
    </dgm:pt>
    <dgm:pt modelId="{32CA06FC-CAE6-4A0B-AFA1-54F5C79906F0}" type="parTrans" cxnId="{B6CA2C27-4934-4EBA-BA9C-C956D16AB642}">
      <dgm:prSet/>
      <dgm:spPr/>
      <dgm:t>
        <a:bodyPr/>
        <a:lstStyle/>
        <a:p>
          <a:endParaRPr lang="en-US"/>
        </a:p>
      </dgm:t>
    </dgm:pt>
    <dgm:pt modelId="{06F2F1C4-4E99-404D-B899-071173FEA960}" type="sibTrans" cxnId="{B6CA2C27-4934-4EBA-BA9C-C956D16AB642}">
      <dgm:prSet/>
      <dgm:spPr/>
      <dgm:t>
        <a:bodyPr/>
        <a:lstStyle/>
        <a:p>
          <a:endParaRPr lang="en-US"/>
        </a:p>
      </dgm:t>
    </dgm:pt>
    <dgm:pt modelId="{035CC5FF-71C4-46C3-9341-4C4B6A29E9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Deltagare</a:t>
          </a:r>
          <a:r>
            <a:rPr lang="en-US" dirty="0"/>
            <a:t> </a:t>
          </a:r>
          <a:r>
            <a:rPr lang="en-US" dirty="0" err="1"/>
            <a:t>som</a:t>
          </a:r>
          <a:r>
            <a:rPr lang="en-US" dirty="0"/>
            <a:t> </a:t>
          </a:r>
          <a:r>
            <a:rPr lang="en-US" dirty="0" err="1"/>
            <a:t>kommer</a:t>
          </a:r>
          <a:r>
            <a:rPr lang="en-US" dirty="0"/>
            <a:t> hit, </a:t>
          </a:r>
          <a:r>
            <a:rPr lang="en-US" dirty="0" err="1"/>
            <a:t>stannar</a:t>
          </a:r>
          <a:r>
            <a:rPr lang="en-US" dirty="0"/>
            <a:t> </a:t>
          </a:r>
          <a:r>
            <a:rPr lang="en-US" dirty="0" err="1"/>
            <a:t>kvar</a:t>
          </a:r>
          <a:r>
            <a:rPr lang="en-US" dirty="0"/>
            <a:t>, </a:t>
          </a:r>
          <a:r>
            <a:rPr lang="en-US" dirty="0" err="1"/>
            <a:t>äter</a:t>
          </a:r>
          <a:r>
            <a:rPr lang="en-US" dirty="0"/>
            <a:t> och </a:t>
          </a:r>
          <a:r>
            <a:rPr lang="en-US" dirty="0" err="1"/>
            <a:t>pratar</a:t>
          </a:r>
          <a:r>
            <a:rPr lang="en-US" dirty="0"/>
            <a:t> om </a:t>
          </a:r>
          <a:r>
            <a:rPr lang="en-US" dirty="0" err="1"/>
            <a:t>platsen</a:t>
          </a:r>
          <a:r>
            <a:rPr lang="en-US" dirty="0"/>
            <a:t> </a:t>
          </a:r>
          <a:r>
            <a:rPr lang="en-US" dirty="0" err="1"/>
            <a:t>långt</a:t>
          </a:r>
          <a:r>
            <a:rPr lang="en-US" dirty="0"/>
            <a:t> </a:t>
          </a:r>
          <a:r>
            <a:rPr lang="en-US" dirty="0" err="1"/>
            <a:t>efter</a:t>
          </a:r>
          <a:r>
            <a:rPr lang="en-US" dirty="0"/>
            <a:t> </a:t>
          </a:r>
          <a:r>
            <a:rPr lang="en-US" dirty="0" err="1"/>
            <a:t>att</a:t>
          </a:r>
          <a:r>
            <a:rPr lang="en-US" dirty="0"/>
            <a:t> de </a:t>
          </a:r>
          <a:r>
            <a:rPr lang="en-US" dirty="0" err="1"/>
            <a:t>åkt</a:t>
          </a:r>
          <a:r>
            <a:rPr lang="en-US" dirty="0"/>
            <a:t> hem.</a:t>
          </a:r>
        </a:p>
      </dgm:t>
    </dgm:pt>
    <dgm:pt modelId="{E6E93CDE-474E-49DF-95FE-B68B0D7DB29F}" type="parTrans" cxnId="{873DF05F-161A-42C4-882D-3027D5BF1E64}">
      <dgm:prSet/>
      <dgm:spPr/>
      <dgm:t>
        <a:bodyPr/>
        <a:lstStyle/>
        <a:p>
          <a:endParaRPr lang="en-US"/>
        </a:p>
      </dgm:t>
    </dgm:pt>
    <dgm:pt modelId="{1741A769-B0D3-4307-8679-CA5DF986196C}" type="sibTrans" cxnId="{873DF05F-161A-42C4-882D-3027D5BF1E64}">
      <dgm:prSet/>
      <dgm:spPr/>
      <dgm:t>
        <a:bodyPr/>
        <a:lstStyle/>
        <a:p>
          <a:endParaRPr lang="en-US"/>
        </a:p>
      </dgm:t>
    </dgm:pt>
    <dgm:pt modelId="{17E39073-9499-4B93-BAD3-62779262EAC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Klubben</a:t>
          </a:r>
          <a:r>
            <a:rPr lang="en-US" dirty="0"/>
            <a:t> </a:t>
          </a:r>
          <a:r>
            <a:rPr lang="en-US" dirty="0" err="1"/>
            <a:t>får</a:t>
          </a:r>
          <a:r>
            <a:rPr lang="en-US" dirty="0"/>
            <a:t> </a:t>
          </a:r>
          <a:r>
            <a:rPr lang="en-US" dirty="0" err="1"/>
            <a:t>större</a:t>
          </a:r>
          <a:r>
            <a:rPr lang="en-US" dirty="0"/>
            <a:t> </a:t>
          </a:r>
          <a:r>
            <a:rPr lang="en-US" dirty="0" err="1"/>
            <a:t>synlighet</a:t>
          </a:r>
          <a:r>
            <a:rPr lang="en-US" dirty="0"/>
            <a:t> och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stabil</a:t>
          </a:r>
          <a:r>
            <a:rPr lang="en-US" dirty="0"/>
            <a:t>, </a:t>
          </a:r>
          <a:r>
            <a:rPr lang="en-US" dirty="0" err="1"/>
            <a:t>återkommande</a:t>
          </a:r>
          <a:r>
            <a:rPr lang="en-US" dirty="0"/>
            <a:t> </a:t>
          </a:r>
          <a:r>
            <a:rPr lang="en-US" dirty="0" err="1"/>
            <a:t>intäktskälla</a:t>
          </a:r>
          <a:r>
            <a:rPr lang="en-US" dirty="0"/>
            <a:t>. </a:t>
          </a:r>
          <a:r>
            <a:rPr lang="en-US" dirty="0" err="1"/>
            <a:t>Lokala</a:t>
          </a:r>
          <a:r>
            <a:rPr lang="en-US" dirty="0"/>
            <a:t> företag </a:t>
          </a:r>
          <a:r>
            <a:rPr lang="en-US" dirty="0" err="1"/>
            <a:t>får</a:t>
          </a:r>
          <a:r>
            <a:rPr lang="en-US" dirty="0"/>
            <a:t> </a:t>
          </a:r>
          <a:r>
            <a:rPr lang="en-US" dirty="0" err="1"/>
            <a:t>exponering</a:t>
          </a:r>
          <a:r>
            <a:rPr lang="en-US" dirty="0"/>
            <a:t>. </a:t>
          </a:r>
        </a:p>
      </dgm:t>
    </dgm:pt>
    <dgm:pt modelId="{0F50C730-C64D-4941-9585-7F990254E4B0}" type="parTrans" cxnId="{B26D189F-49EB-4816-92C1-3FAD5889A4EC}">
      <dgm:prSet/>
      <dgm:spPr/>
      <dgm:t>
        <a:bodyPr/>
        <a:lstStyle/>
        <a:p>
          <a:endParaRPr lang="en-US"/>
        </a:p>
      </dgm:t>
    </dgm:pt>
    <dgm:pt modelId="{F308D665-B980-4BBC-987C-60B327FB725F}" type="sibTrans" cxnId="{B26D189F-49EB-4816-92C1-3FAD5889A4EC}">
      <dgm:prSet/>
      <dgm:spPr/>
      <dgm:t>
        <a:bodyPr/>
        <a:lstStyle/>
        <a:p>
          <a:endParaRPr lang="en-US"/>
        </a:p>
      </dgm:t>
    </dgm:pt>
    <dgm:pt modelId="{5F4BE81C-BE87-4672-94E8-184E8B2942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 här är inte bara ett lopp -det är en signaturhändelse för Säve.</a:t>
          </a:r>
        </a:p>
      </dgm:t>
    </dgm:pt>
    <dgm:pt modelId="{3E303407-427F-4996-8103-BD0ED8EE1DC2}" type="parTrans" cxnId="{E1D38D6C-304C-475D-8EAD-53EDF3CFC478}">
      <dgm:prSet/>
      <dgm:spPr/>
      <dgm:t>
        <a:bodyPr/>
        <a:lstStyle/>
        <a:p>
          <a:endParaRPr lang="en-US"/>
        </a:p>
      </dgm:t>
    </dgm:pt>
    <dgm:pt modelId="{81E1F6A3-2139-409E-B8B3-AF53CABD0B5D}" type="sibTrans" cxnId="{E1D38D6C-304C-475D-8EAD-53EDF3CFC478}">
      <dgm:prSet/>
      <dgm:spPr/>
      <dgm:t>
        <a:bodyPr/>
        <a:lstStyle/>
        <a:p>
          <a:endParaRPr lang="en-US"/>
        </a:p>
      </dgm:t>
    </dgm:pt>
    <dgm:pt modelId="{FEE0191F-7E79-4829-A73E-F9582D2ABFD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Vi söker samarbete kring organisation, marknadsföring och genomförande. Tillsammans bygger vi något som växer varje år.</a:t>
          </a:r>
        </a:p>
      </dgm:t>
    </dgm:pt>
    <dgm:pt modelId="{709DEF9B-65B5-41B2-AE51-48A58E50B038}" type="parTrans" cxnId="{5E522473-0B60-4801-8069-2928B5193801}">
      <dgm:prSet/>
      <dgm:spPr/>
      <dgm:t>
        <a:bodyPr/>
        <a:lstStyle/>
        <a:p>
          <a:endParaRPr lang="en-US"/>
        </a:p>
      </dgm:t>
    </dgm:pt>
    <dgm:pt modelId="{7D2664D1-E384-4948-A5A7-A16308FD8216}" type="sibTrans" cxnId="{5E522473-0B60-4801-8069-2928B5193801}">
      <dgm:prSet/>
      <dgm:spPr/>
      <dgm:t>
        <a:bodyPr/>
        <a:lstStyle/>
        <a:p>
          <a:endParaRPr lang="en-US"/>
        </a:p>
      </dgm:t>
    </dgm:pt>
    <dgm:pt modelId="{75F93F0E-B741-4913-9E11-1468DC5C4996}" type="pres">
      <dgm:prSet presAssocID="{74B8C338-3CB3-490D-BEF6-7406B4B1BAD9}" presName="root" presStyleCnt="0">
        <dgm:presLayoutVars>
          <dgm:dir/>
          <dgm:resizeHandles val="exact"/>
        </dgm:presLayoutVars>
      </dgm:prSet>
      <dgm:spPr/>
    </dgm:pt>
    <dgm:pt modelId="{5B88ED58-7C33-42C2-B235-6B705E6C1723}" type="pres">
      <dgm:prSet presAssocID="{1514707F-2C9D-4475-A5D5-0C778132C541}" presName="compNode" presStyleCnt="0"/>
      <dgm:spPr/>
    </dgm:pt>
    <dgm:pt modelId="{01938567-0A2D-4953-97F8-CA50E528E0D1}" type="pres">
      <dgm:prSet presAssocID="{1514707F-2C9D-4475-A5D5-0C778132C541}" presName="bgRect" presStyleLbl="bgShp" presStyleIdx="0" presStyleCnt="6"/>
      <dgm:spPr/>
    </dgm:pt>
    <dgm:pt modelId="{59FE64F7-D156-43A2-9A90-BE2390F3D517}" type="pres">
      <dgm:prSet presAssocID="{1514707F-2C9D-4475-A5D5-0C778132C541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iosk"/>
        </a:ext>
      </dgm:extLst>
    </dgm:pt>
    <dgm:pt modelId="{B23DA720-D3DE-44FA-8D49-57B93B361B38}" type="pres">
      <dgm:prSet presAssocID="{1514707F-2C9D-4475-A5D5-0C778132C541}" presName="spaceRect" presStyleCnt="0"/>
      <dgm:spPr/>
    </dgm:pt>
    <dgm:pt modelId="{D1ED0522-4146-4D08-AEE9-465B76297445}" type="pres">
      <dgm:prSet presAssocID="{1514707F-2C9D-4475-A5D5-0C778132C541}" presName="parTx" presStyleLbl="revTx" presStyleIdx="0" presStyleCnt="6">
        <dgm:presLayoutVars>
          <dgm:chMax val="0"/>
          <dgm:chPref val="0"/>
        </dgm:presLayoutVars>
      </dgm:prSet>
      <dgm:spPr/>
    </dgm:pt>
    <dgm:pt modelId="{DB6AA54B-00A2-4FD7-841C-7272D0273071}" type="pres">
      <dgm:prSet presAssocID="{CC5673AA-F504-4813-A0CC-D09D57BF6E32}" presName="sibTrans" presStyleCnt="0"/>
      <dgm:spPr/>
    </dgm:pt>
    <dgm:pt modelId="{96C7BBA3-36A8-4325-A6CA-9F74F6CF2BDE}" type="pres">
      <dgm:prSet presAssocID="{E957650F-1FDE-45B9-A437-47C7D98F0827}" presName="compNode" presStyleCnt="0"/>
      <dgm:spPr/>
    </dgm:pt>
    <dgm:pt modelId="{EDB3C52D-DAD2-4E36-A8A8-1D140F7ED5D7}" type="pres">
      <dgm:prSet presAssocID="{E957650F-1FDE-45B9-A437-47C7D98F0827}" presName="bgRect" presStyleLbl="bgShp" presStyleIdx="1" presStyleCnt="6"/>
      <dgm:spPr/>
    </dgm:pt>
    <dgm:pt modelId="{A9C20B02-6CAC-40F7-BFCF-2524E62819C9}" type="pres">
      <dgm:prSet presAssocID="{E957650F-1FDE-45B9-A437-47C7D98F0827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ör"/>
        </a:ext>
      </dgm:extLst>
    </dgm:pt>
    <dgm:pt modelId="{564E108A-BB05-413B-9089-A489B3878A2E}" type="pres">
      <dgm:prSet presAssocID="{E957650F-1FDE-45B9-A437-47C7D98F0827}" presName="spaceRect" presStyleCnt="0"/>
      <dgm:spPr/>
    </dgm:pt>
    <dgm:pt modelId="{2532E4B2-00E0-4F9F-BA91-7D986848EE41}" type="pres">
      <dgm:prSet presAssocID="{E957650F-1FDE-45B9-A437-47C7D98F0827}" presName="parTx" presStyleLbl="revTx" presStyleIdx="1" presStyleCnt="6">
        <dgm:presLayoutVars>
          <dgm:chMax val="0"/>
          <dgm:chPref val="0"/>
        </dgm:presLayoutVars>
      </dgm:prSet>
      <dgm:spPr/>
    </dgm:pt>
    <dgm:pt modelId="{E437EE74-E1B7-4657-852E-3E00262345A5}" type="pres">
      <dgm:prSet presAssocID="{06F2F1C4-4E99-404D-B899-071173FEA960}" presName="sibTrans" presStyleCnt="0"/>
      <dgm:spPr/>
    </dgm:pt>
    <dgm:pt modelId="{5A4C759E-105B-44B8-92CA-B0792AF4AB8B}" type="pres">
      <dgm:prSet presAssocID="{035CC5FF-71C4-46C3-9341-4C4B6A29E9BD}" presName="compNode" presStyleCnt="0"/>
      <dgm:spPr/>
    </dgm:pt>
    <dgm:pt modelId="{BBA2EFC1-067C-496A-BA8C-4437C9E40340}" type="pres">
      <dgm:prSet presAssocID="{035CC5FF-71C4-46C3-9341-4C4B6A29E9BD}" presName="bgRect" presStyleLbl="bgShp" presStyleIdx="2" presStyleCnt="6"/>
      <dgm:spPr/>
    </dgm:pt>
    <dgm:pt modelId="{E171DB5C-7776-478C-8FC6-7FE4731C3D96}" type="pres">
      <dgm:prSet presAssocID="{035CC5FF-71C4-46C3-9341-4C4B6A29E9BD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lygplan"/>
        </a:ext>
      </dgm:extLst>
    </dgm:pt>
    <dgm:pt modelId="{A5798ED3-15DF-43DC-8ADE-27FAACE9BC71}" type="pres">
      <dgm:prSet presAssocID="{035CC5FF-71C4-46C3-9341-4C4B6A29E9BD}" presName="spaceRect" presStyleCnt="0"/>
      <dgm:spPr/>
    </dgm:pt>
    <dgm:pt modelId="{8BF10C67-6196-4F98-BA85-1EF26C584118}" type="pres">
      <dgm:prSet presAssocID="{035CC5FF-71C4-46C3-9341-4C4B6A29E9BD}" presName="parTx" presStyleLbl="revTx" presStyleIdx="2" presStyleCnt="6">
        <dgm:presLayoutVars>
          <dgm:chMax val="0"/>
          <dgm:chPref val="0"/>
        </dgm:presLayoutVars>
      </dgm:prSet>
      <dgm:spPr/>
    </dgm:pt>
    <dgm:pt modelId="{5742837B-E492-432E-B2E3-5B28A8B8146D}" type="pres">
      <dgm:prSet presAssocID="{1741A769-B0D3-4307-8679-CA5DF986196C}" presName="sibTrans" presStyleCnt="0"/>
      <dgm:spPr/>
    </dgm:pt>
    <dgm:pt modelId="{F0A3671B-7AF1-48C7-99CE-D661A4352241}" type="pres">
      <dgm:prSet presAssocID="{17E39073-9499-4B93-BAD3-62779262EACD}" presName="compNode" presStyleCnt="0"/>
      <dgm:spPr/>
    </dgm:pt>
    <dgm:pt modelId="{6384F16B-D1FB-48A7-BF2B-0615CD3E82CD}" type="pres">
      <dgm:prSet presAssocID="{17E39073-9499-4B93-BAD3-62779262EACD}" presName="bgRect" presStyleLbl="bgShp" presStyleIdx="3" presStyleCnt="6"/>
      <dgm:spPr/>
    </dgm:pt>
    <dgm:pt modelId="{A5BE500A-B52D-47F0-A033-628C03F18AA5}" type="pres">
      <dgm:prSet presAssocID="{17E39073-9499-4B93-BAD3-62779262EACD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år"/>
        </a:ext>
      </dgm:extLst>
    </dgm:pt>
    <dgm:pt modelId="{7CAF8478-9CA2-4716-930F-0E286AC86522}" type="pres">
      <dgm:prSet presAssocID="{17E39073-9499-4B93-BAD3-62779262EACD}" presName="spaceRect" presStyleCnt="0"/>
      <dgm:spPr/>
    </dgm:pt>
    <dgm:pt modelId="{79D7976C-3481-4EBB-AF0A-B2718B468A67}" type="pres">
      <dgm:prSet presAssocID="{17E39073-9499-4B93-BAD3-62779262EACD}" presName="parTx" presStyleLbl="revTx" presStyleIdx="3" presStyleCnt="6">
        <dgm:presLayoutVars>
          <dgm:chMax val="0"/>
          <dgm:chPref val="0"/>
        </dgm:presLayoutVars>
      </dgm:prSet>
      <dgm:spPr/>
    </dgm:pt>
    <dgm:pt modelId="{48D8FE5B-12C4-4681-A3B0-3AB8D007922A}" type="pres">
      <dgm:prSet presAssocID="{F308D665-B980-4BBC-987C-60B327FB725F}" presName="sibTrans" presStyleCnt="0"/>
      <dgm:spPr/>
    </dgm:pt>
    <dgm:pt modelId="{D19738FC-ACFD-4488-86F4-149C753A2F20}" type="pres">
      <dgm:prSet presAssocID="{5F4BE81C-BE87-4672-94E8-184E8B2942FE}" presName="compNode" presStyleCnt="0"/>
      <dgm:spPr/>
    </dgm:pt>
    <dgm:pt modelId="{4F357290-7A60-4D6A-96FD-AEA7C76C6199}" type="pres">
      <dgm:prSet presAssocID="{5F4BE81C-BE87-4672-94E8-184E8B2942FE}" presName="bgRect" presStyleLbl="bgShp" presStyleIdx="4" presStyleCnt="6"/>
      <dgm:spPr/>
    </dgm:pt>
    <dgm:pt modelId="{AEB49AD2-0DDA-437A-8398-303CAA19BC60}" type="pres">
      <dgm:prSet presAssocID="{5F4BE81C-BE87-4672-94E8-184E8B2942FE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awla"/>
        </a:ext>
      </dgm:extLst>
    </dgm:pt>
    <dgm:pt modelId="{45354162-FA57-474F-AD82-B600983E0127}" type="pres">
      <dgm:prSet presAssocID="{5F4BE81C-BE87-4672-94E8-184E8B2942FE}" presName="spaceRect" presStyleCnt="0"/>
      <dgm:spPr/>
    </dgm:pt>
    <dgm:pt modelId="{2D84BE0C-644A-456E-A370-B2B642279C99}" type="pres">
      <dgm:prSet presAssocID="{5F4BE81C-BE87-4672-94E8-184E8B2942FE}" presName="parTx" presStyleLbl="revTx" presStyleIdx="4" presStyleCnt="6">
        <dgm:presLayoutVars>
          <dgm:chMax val="0"/>
          <dgm:chPref val="0"/>
        </dgm:presLayoutVars>
      </dgm:prSet>
      <dgm:spPr/>
    </dgm:pt>
    <dgm:pt modelId="{0D200597-8633-48FA-AE7A-5E7C076AD97B}" type="pres">
      <dgm:prSet presAssocID="{81E1F6A3-2139-409E-B8B3-AF53CABD0B5D}" presName="sibTrans" presStyleCnt="0"/>
      <dgm:spPr/>
    </dgm:pt>
    <dgm:pt modelId="{9F18A1DF-BE09-4724-88FB-FC55677A482B}" type="pres">
      <dgm:prSet presAssocID="{FEE0191F-7E79-4829-A73E-F9582D2ABFD4}" presName="compNode" presStyleCnt="0"/>
      <dgm:spPr/>
    </dgm:pt>
    <dgm:pt modelId="{0DF35EF3-B370-4457-82FE-6F7AE9220BD8}" type="pres">
      <dgm:prSet presAssocID="{FEE0191F-7E79-4829-A73E-F9582D2ABFD4}" presName="bgRect" presStyleLbl="bgShp" presStyleIdx="5" presStyleCnt="6"/>
      <dgm:spPr/>
    </dgm:pt>
    <dgm:pt modelId="{A47814BB-266D-4734-9C6C-A64559AD46AB}" type="pres">
      <dgm:prSet presAssocID="{FEE0191F-7E79-4829-A73E-F9582D2ABFD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kakning"/>
        </a:ext>
      </dgm:extLst>
    </dgm:pt>
    <dgm:pt modelId="{B7D76154-520E-4352-9304-F0335D3DB6FE}" type="pres">
      <dgm:prSet presAssocID="{FEE0191F-7E79-4829-A73E-F9582D2ABFD4}" presName="spaceRect" presStyleCnt="0"/>
      <dgm:spPr/>
    </dgm:pt>
    <dgm:pt modelId="{322D793D-53B4-42A7-8DD6-7ECA66BEA7C9}" type="pres">
      <dgm:prSet presAssocID="{FEE0191F-7E79-4829-A73E-F9582D2ABFD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985DE804-AEAC-44C2-9574-FBCEDF97BE0E}" type="presOf" srcId="{035CC5FF-71C4-46C3-9341-4C4B6A29E9BD}" destId="{8BF10C67-6196-4F98-BA85-1EF26C584118}" srcOrd="0" destOrd="0" presId="urn:microsoft.com/office/officeart/2018/2/layout/IconVerticalSolidList"/>
    <dgm:cxn modelId="{F9AE7021-53BC-4D20-B04D-F5D43EF1C9E9}" type="presOf" srcId="{5F4BE81C-BE87-4672-94E8-184E8B2942FE}" destId="{2D84BE0C-644A-456E-A370-B2B642279C99}" srcOrd="0" destOrd="0" presId="urn:microsoft.com/office/officeart/2018/2/layout/IconVerticalSolidList"/>
    <dgm:cxn modelId="{B6CA2C27-4934-4EBA-BA9C-C956D16AB642}" srcId="{74B8C338-3CB3-490D-BEF6-7406B4B1BAD9}" destId="{E957650F-1FDE-45B9-A437-47C7D98F0827}" srcOrd="1" destOrd="0" parTransId="{32CA06FC-CAE6-4A0B-AFA1-54F5C79906F0}" sibTransId="{06F2F1C4-4E99-404D-B899-071173FEA960}"/>
    <dgm:cxn modelId="{0C34D530-594A-4AFB-A776-D9C58F8A1E91}" type="presOf" srcId="{17E39073-9499-4B93-BAD3-62779262EACD}" destId="{79D7976C-3481-4EBB-AF0A-B2718B468A67}" srcOrd="0" destOrd="0" presId="urn:microsoft.com/office/officeart/2018/2/layout/IconVerticalSolidList"/>
    <dgm:cxn modelId="{0A4CE138-9E34-4957-94F0-F47E70A7B12F}" type="presOf" srcId="{1514707F-2C9D-4475-A5D5-0C778132C541}" destId="{D1ED0522-4146-4D08-AEE9-465B76297445}" srcOrd="0" destOrd="0" presId="urn:microsoft.com/office/officeart/2018/2/layout/IconVerticalSolidList"/>
    <dgm:cxn modelId="{873DF05F-161A-42C4-882D-3027D5BF1E64}" srcId="{74B8C338-3CB3-490D-BEF6-7406B4B1BAD9}" destId="{035CC5FF-71C4-46C3-9341-4C4B6A29E9BD}" srcOrd="2" destOrd="0" parTransId="{E6E93CDE-474E-49DF-95FE-B68B0D7DB29F}" sibTransId="{1741A769-B0D3-4307-8679-CA5DF986196C}"/>
    <dgm:cxn modelId="{E1D38D6C-304C-475D-8EAD-53EDF3CFC478}" srcId="{74B8C338-3CB3-490D-BEF6-7406B4B1BAD9}" destId="{5F4BE81C-BE87-4672-94E8-184E8B2942FE}" srcOrd="4" destOrd="0" parTransId="{3E303407-427F-4996-8103-BD0ED8EE1DC2}" sibTransId="{81E1F6A3-2139-409E-B8B3-AF53CABD0B5D}"/>
    <dgm:cxn modelId="{5E522473-0B60-4801-8069-2928B5193801}" srcId="{74B8C338-3CB3-490D-BEF6-7406B4B1BAD9}" destId="{FEE0191F-7E79-4829-A73E-F9582D2ABFD4}" srcOrd="5" destOrd="0" parTransId="{709DEF9B-65B5-41B2-AE51-48A58E50B038}" sibTransId="{7D2664D1-E384-4948-A5A7-A16308FD8216}"/>
    <dgm:cxn modelId="{B8965279-0BC8-4944-A723-913A7A4895D0}" srcId="{74B8C338-3CB3-490D-BEF6-7406B4B1BAD9}" destId="{1514707F-2C9D-4475-A5D5-0C778132C541}" srcOrd="0" destOrd="0" parTransId="{4D4FFDE8-8CA2-4328-AD8F-D956D2B65E1B}" sibTransId="{CC5673AA-F504-4813-A0CC-D09D57BF6E32}"/>
    <dgm:cxn modelId="{F80AB19B-4BDB-4641-8BD6-129A7A095C1C}" type="presOf" srcId="{E957650F-1FDE-45B9-A437-47C7D98F0827}" destId="{2532E4B2-00E0-4F9F-BA91-7D986848EE41}" srcOrd="0" destOrd="0" presId="urn:microsoft.com/office/officeart/2018/2/layout/IconVerticalSolidList"/>
    <dgm:cxn modelId="{B26D189F-49EB-4816-92C1-3FAD5889A4EC}" srcId="{74B8C338-3CB3-490D-BEF6-7406B4B1BAD9}" destId="{17E39073-9499-4B93-BAD3-62779262EACD}" srcOrd="3" destOrd="0" parTransId="{0F50C730-C64D-4941-9585-7F990254E4B0}" sibTransId="{F308D665-B980-4BBC-987C-60B327FB725F}"/>
    <dgm:cxn modelId="{BA0940B1-8A6A-4545-BF03-25044AF7C817}" type="presOf" srcId="{74B8C338-3CB3-490D-BEF6-7406B4B1BAD9}" destId="{75F93F0E-B741-4913-9E11-1468DC5C4996}" srcOrd="0" destOrd="0" presId="urn:microsoft.com/office/officeart/2018/2/layout/IconVerticalSolidList"/>
    <dgm:cxn modelId="{38CF25C3-8D6F-4369-A6BE-3785DEDF9EAE}" type="presOf" srcId="{FEE0191F-7E79-4829-A73E-F9582D2ABFD4}" destId="{322D793D-53B4-42A7-8DD6-7ECA66BEA7C9}" srcOrd="0" destOrd="0" presId="urn:microsoft.com/office/officeart/2018/2/layout/IconVerticalSolidList"/>
    <dgm:cxn modelId="{E730E5E2-7FC8-40C2-837C-990D7F51782B}" type="presParOf" srcId="{75F93F0E-B741-4913-9E11-1468DC5C4996}" destId="{5B88ED58-7C33-42C2-B235-6B705E6C1723}" srcOrd="0" destOrd="0" presId="urn:microsoft.com/office/officeart/2018/2/layout/IconVerticalSolidList"/>
    <dgm:cxn modelId="{704BD586-C943-4FCA-94EF-1458094366F9}" type="presParOf" srcId="{5B88ED58-7C33-42C2-B235-6B705E6C1723}" destId="{01938567-0A2D-4953-97F8-CA50E528E0D1}" srcOrd="0" destOrd="0" presId="urn:microsoft.com/office/officeart/2018/2/layout/IconVerticalSolidList"/>
    <dgm:cxn modelId="{E197ACFD-3E8B-4CF8-B9D6-269EB578726F}" type="presParOf" srcId="{5B88ED58-7C33-42C2-B235-6B705E6C1723}" destId="{59FE64F7-D156-43A2-9A90-BE2390F3D517}" srcOrd="1" destOrd="0" presId="urn:microsoft.com/office/officeart/2018/2/layout/IconVerticalSolidList"/>
    <dgm:cxn modelId="{071D39AD-3EC3-469C-A794-A46FF6C25250}" type="presParOf" srcId="{5B88ED58-7C33-42C2-B235-6B705E6C1723}" destId="{B23DA720-D3DE-44FA-8D49-57B93B361B38}" srcOrd="2" destOrd="0" presId="urn:microsoft.com/office/officeart/2018/2/layout/IconVerticalSolidList"/>
    <dgm:cxn modelId="{6F895F83-7D45-4CEC-9B82-528395AC9095}" type="presParOf" srcId="{5B88ED58-7C33-42C2-B235-6B705E6C1723}" destId="{D1ED0522-4146-4D08-AEE9-465B76297445}" srcOrd="3" destOrd="0" presId="urn:microsoft.com/office/officeart/2018/2/layout/IconVerticalSolidList"/>
    <dgm:cxn modelId="{58EC5F3A-8B7C-4959-B241-AF3F106A2451}" type="presParOf" srcId="{75F93F0E-B741-4913-9E11-1468DC5C4996}" destId="{DB6AA54B-00A2-4FD7-841C-7272D0273071}" srcOrd="1" destOrd="0" presId="urn:microsoft.com/office/officeart/2018/2/layout/IconVerticalSolidList"/>
    <dgm:cxn modelId="{4DDCBB56-FB39-46A2-B118-BC577B936C32}" type="presParOf" srcId="{75F93F0E-B741-4913-9E11-1468DC5C4996}" destId="{96C7BBA3-36A8-4325-A6CA-9F74F6CF2BDE}" srcOrd="2" destOrd="0" presId="urn:microsoft.com/office/officeart/2018/2/layout/IconVerticalSolidList"/>
    <dgm:cxn modelId="{519C010B-83B6-4101-8ACD-9505A59CEF7A}" type="presParOf" srcId="{96C7BBA3-36A8-4325-A6CA-9F74F6CF2BDE}" destId="{EDB3C52D-DAD2-4E36-A8A8-1D140F7ED5D7}" srcOrd="0" destOrd="0" presId="urn:microsoft.com/office/officeart/2018/2/layout/IconVerticalSolidList"/>
    <dgm:cxn modelId="{BCC5CE04-C7B5-46A4-AE7B-AA9C4F70D133}" type="presParOf" srcId="{96C7BBA3-36A8-4325-A6CA-9F74F6CF2BDE}" destId="{A9C20B02-6CAC-40F7-BFCF-2524E62819C9}" srcOrd="1" destOrd="0" presId="urn:microsoft.com/office/officeart/2018/2/layout/IconVerticalSolidList"/>
    <dgm:cxn modelId="{53F4AF8A-BF82-47FB-B600-3F7DE8FEB14B}" type="presParOf" srcId="{96C7BBA3-36A8-4325-A6CA-9F74F6CF2BDE}" destId="{564E108A-BB05-413B-9089-A489B3878A2E}" srcOrd="2" destOrd="0" presId="urn:microsoft.com/office/officeart/2018/2/layout/IconVerticalSolidList"/>
    <dgm:cxn modelId="{C8F016FA-5F90-46F2-87A3-7DCFE14BA89C}" type="presParOf" srcId="{96C7BBA3-36A8-4325-A6CA-9F74F6CF2BDE}" destId="{2532E4B2-00E0-4F9F-BA91-7D986848EE41}" srcOrd="3" destOrd="0" presId="urn:microsoft.com/office/officeart/2018/2/layout/IconVerticalSolidList"/>
    <dgm:cxn modelId="{11AF631B-7506-4CFC-AF3A-68989C2C8276}" type="presParOf" srcId="{75F93F0E-B741-4913-9E11-1468DC5C4996}" destId="{E437EE74-E1B7-4657-852E-3E00262345A5}" srcOrd="3" destOrd="0" presId="urn:microsoft.com/office/officeart/2018/2/layout/IconVerticalSolidList"/>
    <dgm:cxn modelId="{3F02C4C7-5CD1-4BD0-ACD5-F2B849D350B1}" type="presParOf" srcId="{75F93F0E-B741-4913-9E11-1468DC5C4996}" destId="{5A4C759E-105B-44B8-92CA-B0792AF4AB8B}" srcOrd="4" destOrd="0" presId="urn:microsoft.com/office/officeart/2018/2/layout/IconVerticalSolidList"/>
    <dgm:cxn modelId="{55BF2887-10C4-4EAE-8193-90192AE1AAD8}" type="presParOf" srcId="{5A4C759E-105B-44B8-92CA-B0792AF4AB8B}" destId="{BBA2EFC1-067C-496A-BA8C-4437C9E40340}" srcOrd="0" destOrd="0" presId="urn:microsoft.com/office/officeart/2018/2/layout/IconVerticalSolidList"/>
    <dgm:cxn modelId="{56A98D3D-0E58-4DB7-99C4-F2638B56BE26}" type="presParOf" srcId="{5A4C759E-105B-44B8-92CA-B0792AF4AB8B}" destId="{E171DB5C-7776-478C-8FC6-7FE4731C3D96}" srcOrd="1" destOrd="0" presId="urn:microsoft.com/office/officeart/2018/2/layout/IconVerticalSolidList"/>
    <dgm:cxn modelId="{7B224B62-7486-4DFA-9EAC-78804264BCF8}" type="presParOf" srcId="{5A4C759E-105B-44B8-92CA-B0792AF4AB8B}" destId="{A5798ED3-15DF-43DC-8ADE-27FAACE9BC71}" srcOrd="2" destOrd="0" presId="urn:microsoft.com/office/officeart/2018/2/layout/IconVerticalSolidList"/>
    <dgm:cxn modelId="{3ABA4630-0D5A-41F9-B4B5-4AD3B5F0A658}" type="presParOf" srcId="{5A4C759E-105B-44B8-92CA-B0792AF4AB8B}" destId="{8BF10C67-6196-4F98-BA85-1EF26C584118}" srcOrd="3" destOrd="0" presId="urn:microsoft.com/office/officeart/2018/2/layout/IconVerticalSolidList"/>
    <dgm:cxn modelId="{F3A1389D-5029-46D4-BCD1-0A119F797740}" type="presParOf" srcId="{75F93F0E-B741-4913-9E11-1468DC5C4996}" destId="{5742837B-E492-432E-B2E3-5B28A8B8146D}" srcOrd="5" destOrd="0" presId="urn:microsoft.com/office/officeart/2018/2/layout/IconVerticalSolidList"/>
    <dgm:cxn modelId="{8BDC3FB2-F986-48D6-9B9C-F395673A88B5}" type="presParOf" srcId="{75F93F0E-B741-4913-9E11-1468DC5C4996}" destId="{F0A3671B-7AF1-48C7-99CE-D661A4352241}" srcOrd="6" destOrd="0" presId="urn:microsoft.com/office/officeart/2018/2/layout/IconVerticalSolidList"/>
    <dgm:cxn modelId="{BF1BF56D-D071-4C97-B6DF-ACB17B6354DF}" type="presParOf" srcId="{F0A3671B-7AF1-48C7-99CE-D661A4352241}" destId="{6384F16B-D1FB-48A7-BF2B-0615CD3E82CD}" srcOrd="0" destOrd="0" presId="urn:microsoft.com/office/officeart/2018/2/layout/IconVerticalSolidList"/>
    <dgm:cxn modelId="{E7C65456-2897-47A9-8410-0E1BA63038AA}" type="presParOf" srcId="{F0A3671B-7AF1-48C7-99CE-D661A4352241}" destId="{A5BE500A-B52D-47F0-A033-628C03F18AA5}" srcOrd="1" destOrd="0" presId="urn:microsoft.com/office/officeart/2018/2/layout/IconVerticalSolidList"/>
    <dgm:cxn modelId="{F683EFB1-C265-4329-ACA8-8060B8E39250}" type="presParOf" srcId="{F0A3671B-7AF1-48C7-99CE-D661A4352241}" destId="{7CAF8478-9CA2-4716-930F-0E286AC86522}" srcOrd="2" destOrd="0" presId="urn:microsoft.com/office/officeart/2018/2/layout/IconVerticalSolidList"/>
    <dgm:cxn modelId="{4F7C55C8-C74B-4BDF-8F0F-953FE6F1AFFF}" type="presParOf" srcId="{F0A3671B-7AF1-48C7-99CE-D661A4352241}" destId="{79D7976C-3481-4EBB-AF0A-B2718B468A67}" srcOrd="3" destOrd="0" presId="urn:microsoft.com/office/officeart/2018/2/layout/IconVerticalSolidList"/>
    <dgm:cxn modelId="{FD11C263-23AD-470D-A28B-9C094FD44660}" type="presParOf" srcId="{75F93F0E-B741-4913-9E11-1468DC5C4996}" destId="{48D8FE5B-12C4-4681-A3B0-3AB8D007922A}" srcOrd="7" destOrd="0" presId="urn:microsoft.com/office/officeart/2018/2/layout/IconVerticalSolidList"/>
    <dgm:cxn modelId="{CCF6FBF9-FB00-40FA-B067-8107AEAFBB73}" type="presParOf" srcId="{75F93F0E-B741-4913-9E11-1468DC5C4996}" destId="{D19738FC-ACFD-4488-86F4-149C753A2F20}" srcOrd="8" destOrd="0" presId="urn:microsoft.com/office/officeart/2018/2/layout/IconVerticalSolidList"/>
    <dgm:cxn modelId="{244C76DE-27BC-4C3F-A463-3631539FFC16}" type="presParOf" srcId="{D19738FC-ACFD-4488-86F4-149C753A2F20}" destId="{4F357290-7A60-4D6A-96FD-AEA7C76C6199}" srcOrd="0" destOrd="0" presId="urn:microsoft.com/office/officeart/2018/2/layout/IconVerticalSolidList"/>
    <dgm:cxn modelId="{3FF2419D-6654-4954-B132-1A2774ADA170}" type="presParOf" srcId="{D19738FC-ACFD-4488-86F4-149C753A2F20}" destId="{AEB49AD2-0DDA-437A-8398-303CAA19BC60}" srcOrd="1" destOrd="0" presId="urn:microsoft.com/office/officeart/2018/2/layout/IconVerticalSolidList"/>
    <dgm:cxn modelId="{6F49DC29-DE60-4E11-B92F-EF6A39BB4C07}" type="presParOf" srcId="{D19738FC-ACFD-4488-86F4-149C753A2F20}" destId="{45354162-FA57-474F-AD82-B600983E0127}" srcOrd="2" destOrd="0" presId="urn:microsoft.com/office/officeart/2018/2/layout/IconVerticalSolidList"/>
    <dgm:cxn modelId="{A8966D71-C8C5-4C90-B635-165F0F34067F}" type="presParOf" srcId="{D19738FC-ACFD-4488-86F4-149C753A2F20}" destId="{2D84BE0C-644A-456E-A370-B2B642279C99}" srcOrd="3" destOrd="0" presId="urn:microsoft.com/office/officeart/2018/2/layout/IconVerticalSolidList"/>
    <dgm:cxn modelId="{0A4FAE0A-5FFF-4B40-AE33-05CE3071D431}" type="presParOf" srcId="{75F93F0E-B741-4913-9E11-1468DC5C4996}" destId="{0D200597-8633-48FA-AE7A-5E7C076AD97B}" srcOrd="9" destOrd="0" presId="urn:microsoft.com/office/officeart/2018/2/layout/IconVerticalSolidList"/>
    <dgm:cxn modelId="{7AACB83A-5D7F-4495-A323-865693A9962C}" type="presParOf" srcId="{75F93F0E-B741-4913-9E11-1468DC5C4996}" destId="{9F18A1DF-BE09-4724-88FB-FC55677A482B}" srcOrd="10" destOrd="0" presId="urn:microsoft.com/office/officeart/2018/2/layout/IconVerticalSolidList"/>
    <dgm:cxn modelId="{08700474-BDAF-4B83-9C84-4BE86D7D3C24}" type="presParOf" srcId="{9F18A1DF-BE09-4724-88FB-FC55677A482B}" destId="{0DF35EF3-B370-4457-82FE-6F7AE9220BD8}" srcOrd="0" destOrd="0" presId="urn:microsoft.com/office/officeart/2018/2/layout/IconVerticalSolidList"/>
    <dgm:cxn modelId="{22E9FCA3-31C6-4893-9B85-571FEADD56A2}" type="presParOf" srcId="{9F18A1DF-BE09-4724-88FB-FC55677A482B}" destId="{A47814BB-266D-4734-9C6C-A64559AD46AB}" srcOrd="1" destOrd="0" presId="urn:microsoft.com/office/officeart/2018/2/layout/IconVerticalSolidList"/>
    <dgm:cxn modelId="{3F7CE44F-0A9A-4799-8A21-23D93BCF24E6}" type="presParOf" srcId="{9F18A1DF-BE09-4724-88FB-FC55677A482B}" destId="{B7D76154-520E-4352-9304-F0335D3DB6FE}" srcOrd="2" destOrd="0" presId="urn:microsoft.com/office/officeart/2018/2/layout/IconVerticalSolidList"/>
    <dgm:cxn modelId="{9CA362BE-3831-4380-A51E-BE91DAF7D46F}" type="presParOf" srcId="{9F18A1DF-BE09-4724-88FB-FC55677A482B}" destId="{322D793D-53B4-42A7-8DD6-7ECA66BEA7C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938567-0A2D-4953-97F8-CA50E528E0D1}">
      <dsp:nvSpPr>
        <dsp:cNvPr id="0" name=""/>
        <dsp:cNvSpPr/>
      </dsp:nvSpPr>
      <dsp:spPr>
        <a:xfrm>
          <a:off x="0" y="1325"/>
          <a:ext cx="7209006" cy="564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E64F7-D156-43A2-9A90-BE2390F3D517}">
      <dsp:nvSpPr>
        <dsp:cNvPr id="0" name=""/>
        <dsp:cNvSpPr/>
      </dsp:nvSpPr>
      <dsp:spPr>
        <a:xfrm>
          <a:off x="170812" y="128376"/>
          <a:ext cx="310568" cy="3105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ED0522-4146-4D08-AEE9-465B76297445}">
      <dsp:nvSpPr>
        <dsp:cNvPr id="0" name=""/>
        <dsp:cNvSpPr/>
      </dsp:nvSpPr>
      <dsp:spPr>
        <a:xfrm>
          <a:off x="652194" y="1325"/>
          <a:ext cx="6556811" cy="56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61" tIns="59761" rIns="59761" bIns="597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Vi </a:t>
          </a:r>
          <a:r>
            <a:rPr lang="en-US" sz="1400" kern="1200" dirty="0" err="1"/>
            <a:t>vill</a:t>
          </a:r>
          <a:r>
            <a:rPr lang="en-US" sz="1400" kern="1200" dirty="0"/>
            <a:t> </a:t>
          </a:r>
          <a:r>
            <a:rPr lang="en-US" sz="1400" kern="1200" dirty="0" err="1"/>
            <a:t>skapa</a:t>
          </a:r>
          <a:r>
            <a:rPr lang="en-US" sz="1400" kern="1200" dirty="0"/>
            <a:t> </a:t>
          </a:r>
          <a:r>
            <a:rPr lang="en-US" sz="1400" kern="1200" dirty="0" err="1"/>
            <a:t>ett</a:t>
          </a:r>
          <a:r>
            <a:rPr lang="en-US" sz="1400" kern="1200" dirty="0"/>
            <a:t> </a:t>
          </a:r>
          <a:r>
            <a:rPr lang="en-US" sz="1400" kern="1200" dirty="0" err="1"/>
            <a:t>årligt</a:t>
          </a:r>
          <a:r>
            <a:rPr lang="en-US" sz="1400" kern="1200" dirty="0"/>
            <a:t> </a:t>
          </a:r>
          <a:r>
            <a:rPr lang="en-US" sz="1400" kern="1200" dirty="0" err="1"/>
            <a:t>traillopp</a:t>
          </a:r>
          <a:r>
            <a:rPr lang="en-US" sz="1400" kern="1200" dirty="0"/>
            <a:t> </a:t>
          </a:r>
          <a:r>
            <a:rPr lang="en-US" sz="1400" kern="1200" dirty="0" err="1"/>
            <a:t>som</a:t>
          </a:r>
          <a:r>
            <a:rPr lang="en-US" sz="1400" kern="1200" dirty="0"/>
            <a:t> </a:t>
          </a:r>
          <a:r>
            <a:rPr lang="en-US" sz="1400" kern="1200" dirty="0" err="1"/>
            <a:t>sätter</a:t>
          </a:r>
          <a:r>
            <a:rPr lang="en-US" sz="1400" kern="1200" dirty="0"/>
            <a:t> Säve och Säve SK </a:t>
          </a:r>
          <a:r>
            <a:rPr lang="en-US" sz="1400" kern="1200" dirty="0" err="1"/>
            <a:t>på</a:t>
          </a:r>
          <a:r>
            <a:rPr lang="en-US" sz="1400" kern="1200" dirty="0"/>
            <a:t> </a:t>
          </a:r>
          <a:r>
            <a:rPr lang="en-US" sz="1400" kern="1200" dirty="0" err="1"/>
            <a:t>kartan</a:t>
          </a:r>
          <a:r>
            <a:rPr lang="en-US" sz="1400" kern="1200" dirty="0"/>
            <a:t>. </a:t>
          </a:r>
        </a:p>
      </dsp:txBody>
      <dsp:txXfrm>
        <a:off x="652194" y="1325"/>
        <a:ext cx="6556811" cy="564670"/>
      </dsp:txXfrm>
    </dsp:sp>
    <dsp:sp modelId="{EDB3C52D-DAD2-4E36-A8A8-1D140F7ED5D7}">
      <dsp:nvSpPr>
        <dsp:cNvPr id="0" name=""/>
        <dsp:cNvSpPr/>
      </dsp:nvSpPr>
      <dsp:spPr>
        <a:xfrm>
          <a:off x="0" y="707163"/>
          <a:ext cx="7209006" cy="564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C20B02-6CAC-40F7-BFCF-2524E62819C9}">
      <dsp:nvSpPr>
        <dsp:cNvPr id="0" name=""/>
        <dsp:cNvSpPr/>
      </dsp:nvSpPr>
      <dsp:spPr>
        <a:xfrm>
          <a:off x="170812" y="834214"/>
          <a:ext cx="310568" cy="31056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2E4B2-00E0-4F9F-BA91-7D986848EE41}">
      <dsp:nvSpPr>
        <dsp:cNvPr id="0" name=""/>
        <dsp:cNvSpPr/>
      </dsp:nvSpPr>
      <dsp:spPr>
        <a:xfrm>
          <a:off x="652194" y="707163"/>
          <a:ext cx="6556811" cy="56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61" tIns="59761" rIns="59761" bIns="597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Naturen vi redan har - Löpning som folkfest. </a:t>
          </a:r>
        </a:p>
      </dsp:txBody>
      <dsp:txXfrm>
        <a:off x="652194" y="707163"/>
        <a:ext cx="6556811" cy="564670"/>
      </dsp:txXfrm>
    </dsp:sp>
    <dsp:sp modelId="{BBA2EFC1-067C-496A-BA8C-4437C9E40340}">
      <dsp:nvSpPr>
        <dsp:cNvPr id="0" name=""/>
        <dsp:cNvSpPr/>
      </dsp:nvSpPr>
      <dsp:spPr>
        <a:xfrm>
          <a:off x="0" y="1413002"/>
          <a:ext cx="7209006" cy="564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71DB5C-7776-478C-8FC6-7FE4731C3D96}">
      <dsp:nvSpPr>
        <dsp:cNvPr id="0" name=""/>
        <dsp:cNvSpPr/>
      </dsp:nvSpPr>
      <dsp:spPr>
        <a:xfrm>
          <a:off x="170812" y="1540053"/>
          <a:ext cx="310568" cy="31056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10C67-6196-4F98-BA85-1EF26C584118}">
      <dsp:nvSpPr>
        <dsp:cNvPr id="0" name=""/>
        <dsp:cNvSpPr/>
      </dsp:nvSpPr>
      <dsp:spPr>
        <a:xfrm>
          <a:off x="652194" y="1413002"/>
          <a:ext cx="6556811" cy="56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61" tIns="59761" rIns="59761" bIns="597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Deltagare</a:t>
          </a:r>
          <a:r>
            <a:rPr lang="en-US" sz="1400" kern="1200" dirty="0"/>
            <a:t> </a:t>
          </a:r>
          <a:r>
            <a:rPr lang="en-US" sz="1400" kern="1200" dirty="0" err="1"/>
            <a:t>som</a:t>
          </a:r>
          <a:r>
            <a:rPr lang="en-US" sz="1400" kern="1200" dirty="0"/>
            <a:t> </a:t>
          </a:r>
          <a:r>
            <a:rPr lang="en-US" sz="1400" kern="1200" dirty="0" err="1"/>
            <a:t>kommer</a:t>
          </a:r>
          <a:r>
            <a:rPr lang="en-US" sz="1400" kern="1200" dirty="0"/>
            <a:t> hit, </a:t>
          </a:r>
          <a:r>
            <a:rPr lang="en-US" sz="1400" kern="1200" dirty="0" err="1"/>
            <a:t>stannar</a:t>
          </a:r>
          <a:r>
            <a:rPr lang="en-US" sz="1400" kern="1200" dirty="0"/>
            <a:t> </a:t>
          </a:r>
          <a:r>
            <a:rPr lang="en-US" sz="1400" kern="1200" dirty="0" err="1"/>
            <a:t>kvar</a:t>
          </a:r>
          <a:r>
            <a:rPr lang="en-US" sz="1400" kern="1200" dirty="0"/>
            <a:t>, </a:t>
          </a:r>
          <a:r>
            <a:rPr lang="en-US" sz="1400" kern="1200" dirty="0" err="1"/>
            <a:t>äter</a:t>
          </a:r>
          <a:r>
            <a:rPr lang="en-US" sz="1400" kern="1200" dirty="0"/>
            <a:t> och </a:t>
          </a:r>
          <a:r>
            <a:rPr lang="en-US" sz="1400" kern="1200" dirty="0" err="1"/>
            <a:t>pratar</a:t>
          </a:r>
          <a:r>
            <a:rPr lang="en-US" sz="1400" kern="1200" dirty="0"/>
            <a:t> om </a:t>
          </a:r>
          <a:r>
            <a:rPr lang="en-US" sz="1400" kern="1200" dirty="0" err="1"/>
            <a:t>platsen</a:t>
          </a:r>
          <a:r>
            <a:rPr lang="en-US" sz="1400" kern="1200" dirty="0"/>
            <a:t> </a:t>
          </a:r>
          <a:r>
            <a:rPr lang="en-US" sz="1400" kern="1200" dirty="0" err="1"/>
            <a:t>långt</a:t>
          </a:r>
          <a:r>
            <a:rPr lang="en-US" sz="1400" kern="1200" dirty="0"/>
            <a:t> </a:t>
          </a:r>
          <a:r>
            <a:rPr lang="en-US" sz="1400" kern="1200" dirty="0" err="1"/>
            <a:t>efter</a:t>
          </a:r>
          <a:r>
            <a:rPr lang="en-US" sz="1400" kern="1200" dirty="0"/>
            <a:t> </a:t>
          </a:r>
          <a:r>
            <a:rPr lang="en-US" sz="1400" kern="1200" dirty="0" err="1"/>
            <a:t>att</a:t>
          </a:r>
          <a:r>
            <a:rPr lang="en-US" sz="1400" kern="1200" dirty="0"/>
            <a:t> de </a:t>
          </a:r>
          <a:r>
            <a:rPr lang="en-US" sz="1400" kern="1200" dirty="0" err="1"/>
            <a:t>åkt</a:t>
          </a:r>
          <a:r>
            <a:rPr lang="en-US" sz="1400" kern="1200" dirty="0"/>
            <a:t> hem.</a:t>
          </a:r>
        </a:p>
      </dsp:txBody>
      <dsp:txXfrm>
        <a:off x="652194" y="1413002"/>
        <a:ext cx="6556811" cy="564670"/>
      </dsp:txXfrm>
    </dsp:sp>
    <dsp:sp modelId="{6384F16B-D1FB-48A7-BF2B-0615CD3E82CD}">
      <dsp:nvSpPr>
        <dsp:cNvPr id="0" name=""/>
        <dsp:cNvSpPr/>
      </dsp:nvSpPr>
      <dsp:spPr>
        <a:xfrm>
          <a:off x="0" y="2118840"/>
          <a:ext cx="7209006" cy="564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E500A-B52D-47F0-A033-628C03F18AA5}">
      <dsp:nvSpPr>
        <dsp:cNvPr id="0" name=""/>
        <dsp:cNvSpPr/>
      </dsp:nvSpPr>
      <dsp:spPr>
        <a:xfrm>
          <a:off x="170812" y="2245891"/>
          <a:ext cx="310568" cy="31056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7976C-3481-4EBB-AF0A-B2718B468A67}">
      <dsp:nvSpPr>
        <dsp:cNvPr id="0" name=""/>
        <dsp:cNvSpPr/>
      </dsp:nvSpPr>
      <dsp:spPr>
        <a:xfrm>
          <a:off x="652194" y="2118840"/>
          <a:ext cx="6556811" cy="56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61" tIns="59761" rIns="59761" bIns="597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Klubben</a:t>
          </a:r>
          <a:r>
            <a:rPr lang="en-US" sz="1400" kern="1200" dirty="0"/>
            <a:t> </a:t>
          </a:r>
          <a:r>
            <a:rPr lang="en-US" sz="1400" kern="1200" dirty="0" err="1"/>
            <a:t>får</a:t>
          </a:r>
          <a:r>
            <a:rPr lang="en-US" sz="1400" kern="1200" dirty="0"/>
            <a:t> </a:t>
          </a:r>
          <a:r>
            <a:rPr lang="en-US" sz="1400" kern="1200" dirty="0" err="1"/>
            <a:t>större</a:t>
          </a:r>
          <a:r>
            <a:rPr lang="en-US" sz="1400" kern="1200" dirty="0"/>
            <a:t> </a:t>
          </a:r>
          <a:r>
            <a:rPr lang="en-US" sz="1400" kern="1200" dirty="0" err="1"/>
            <a:t>synlighet</a:t>
          </a:r>
          <a:r>
            <a:rPr lang="en-US" sz="1400" kern="1200" dirty="0"/>
            <a:t> och </a:t>
          </a:r>
          <a:r>
            <a:rPr lang="en-US" sz="1400" kern="1200" dirty="0" err="1"/>
            <a:t>en</a:t>
          </a:r>
          <a:r>
            <a:rPr lang="en-US" sz="1400" kern="1200" dirty="0"/>
            <a:t> </a:t>
          </a:r>
          <a:r>
            <a:rPr lang="en-US" sz="1400" kern="1200" dirty="0" err="1"/>
            <a:t>stabil</a:t>
          </a:r>
          <a:r>
            <a:rPr lang="en-US" sz="1400" kern="1200" dirty="0"/>
            <a:t>, </a:t>
          </a:r>
          <a:r>
            <a:rPr lang="en-US" sz="1400" kern="1200" dirty="0" err="1"/>
            <a:t>återkommande</a:t>
          </a:r>
          <a:r>
            <a:rPr lang="en-US" sz="1400" kern="1200" dirty="0"/>
            <a:t> </a:t>
          </a:r>
          <a:r>
            <a:rPr lang="en-US" sz="1400" kern="1200" dirty="0" err="1"/>
            <a:t>intäktskälla</a:t>
          </a:r>
          <a:r>
            <a:rPr lang="en-US" sz="1400" kern="1200" dirty="0"/>
            <a:t>. </a:t>
          </a:r>
          <a:r>
            <a:rPr lang="en-US" sz="1400" kern="1200" dirty="0" err="1"/>
            <a:t>Lokala</a:t>
          </a:r>
          <a:r>
            <a:rPr lang="en-US" sz="1400" kern="1200" dirty="0"/>
            <a:t> företag </a:t>
          </a:r>
          <a:r>
            <a:rPr lang="en-US" sz="1400" kern="1200" dirty="0" err="1"/>
            <a:t>får</a:t>
          </a:r>
          <a:r>
            <a:rPr lang="en-US" sz="1400" kern="1200" dirty="0"/>
            <a:t> </a:t>
          </a:r>
          <a:r>
            <a:rPr lang="en-US" sz="1400" kern="1200" dirty="0" err="1"/>
            <a:t>exponering</a:t>
          </a:r>
          <a:r>
            <a:rPr lang="en-US" sz="1400" kern="1200" dirty="0"/>
            <a:t>. </a:t>
          </a:r>
        </a:p>
      </dsp:txBody>
      <dsp:txXfrm>
        <a:off x="652194" y="2118840"/>
        <a:ext cx="6556811" cy="564670"/>
      </dsp:txXfrm>
    </dsp:sp>
    <dsp:sp modelId="{4F357290-7A60-4D6A-96FD-AEA7C76C6199}">
      <dsp:nvSpPr>
        <dsp:cNvPr id="0" name=""/>
        <dsp:cNvSpPr/>
      </dsp:nvSpPr>
      <dsp:spPr>
        <a:xfrm>
          <a:off x="0" y="2824679"/>
          <a:ext cx="7209006" cy="564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49AD2-0DDA-437A-8398-303CAA19BC60}">
      <dsp:nvSpPr>
        <dsp:cNvPr id="0" name=""/>
        <dsp:cNvSpPr/>
      </dsp:nvSpPr>
      <dsp:spPr>
        <a:xfrm>
          <a:off x="170812" y="2951730"/>
          <a:ext cx="310568" cy="31056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4BE0C-644A-456E-A370-B2B642279C99}">
      <dsp:nvSpPr>
        <dsp:cNvPr id="0" name=""/>
        <dsp:cNvSpPr/>
      </dsp:nvSpPr>
      <dsp:spPr>
        <a:xfrm>
          <a:off x="652194" y="2824679"/>
          <a:ext cx="6556811" cy="56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61" tIns="59761" rIns="59761" bIns="597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Det här är inte bara ett lopp -det är en signaturhändelse för Säve.</a:t>
          </a:r>
        </a:p>
      </dsp:txBody>
      <dsp:txXfrm>
        <a:off x="652194" y="2824679"/>
        <a:ext cx="6556811" cy="564670"/>
      </dsp:txXfrm>
    </dsp:sp>
    <dsp:sp modelId="{0DF35EF3-B370-4457-82FE-6F7AE9220BD8}">
      <dsp:nvSpPr>
        <dsp:cNvPr id="0" name=""/>
        <dsp:cNvSpPr/>
      </dsp:nvSpPr>
      <dsp:spPr>
        <a:xfrm>
          <a:off x="0" y="3530517"/>
          <a:ext cx="7209006" cy="5646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7814BB-266D-4734-9C6C-A64559AD46AB}">
      <dsp:nvSpPr>
        <dsp:cNvPr id="0" name=""/>
        <dsp:cNvSpPr/>
      </dsp:nvSpPr>
      <dsp:spPr>
        <a:xfrm>
          <a:off x="170812" y="3657568"/>
          <a:ext cx="310568" cy="31056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D793D-53B4-42A7-8DD6-7ECA66BEA7C9}">
      <dsp:nvSpPr>
        <dsp:cNvPr id="0" name=""/>
        <dsp:cNvSpPr/>
      </dsp:nvSpPr>
      <dsp:spPr>
        <a:xfrm>
          <a:off x="652194" y="3530517"/>
          <a:ext cx="6556811" cy="564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61" tIns="59761" rIns="59761" bIns="5976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Vi söker samarbete kring organisation, marknadsföring och genomförande. Tillsammans bygger vi något som växer varje år.</a:t>
          </a:r>
        </a:p>
      </dsp:txBody>
      <dsp:txXfrm>
        <a:off x="652194" y="3530517"/>
        <a:ext cx="6556811" cy="5646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A4AE6-16B6-4772-8D8F-0460E15A5143}" type="datetimeFigureOut">
              <a:rPr lang="sv-SE" smtClean="0"/>
              <a:t>2026-01-26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99A4E-EDDD-4317-BD7D-AD7E2DFE91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197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vill skapa ett årligt </a:t>
            </a:r>
            <a:r>
              <a:rPr lang="sv-SE" dirty="0" err="1"/>
              <a:t>traillopp</a:t>
            </a:r>
            <a:r>
              <a:rPr lang="sv-SE" dirty="0"/>
              <a:t> som ger klubben mer än bara ett event – det ska bli en ny intäktsmotor.</a:t>
            </a:r>
          </a:p>
          <a:p>
            <a:r>
              <a:rPr lang="sv-SE" dirty="0"/>
              <a:t>Det här handlar om att använda skogen och stigarna runt oss för att bygga ett starkt varumärke kring klubben. Mer synlighet. Kontinuerliga intäkter varje år.</a:t>
            </a:r>
          </a:p>
          <a:p>
            <a:r>
              <a:rPr lang="sv-SE" dirty="0"/>
              <a:t>Loppet ska drivas professionellt men lokalt. Klubben äger konceptet. Klubben syns överallt. Klubben växer i både ekonomi och attraktionskraft.</a:t>
            </a:r>
          </a:p>
          <a:p>
            <a:r>
              <a:rPr lang="sv-SE" dirty="0"/>
              <a:t>Det här är en investering i klubbens framtid – inte ett sidoprojekt.</a:t>
            </a:r>
          </a:p>
          <a:p>
            <a:r>
              <a:rPr lang="sv-SE" dirty="0"/>
              <a:t>Vi söker styrelsens mandat att gå vidare med planering, markägardialog och sponsorarbete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9A4E-EDDD-4317-BD7D-AD7E2DFE9127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01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vill skapa ett årligt </a:t>
            </a:r>
            <a:r>
              <a:rPr lang="sv-SE" dirty="0" err="1"/>
              <a:t>traillopp</a:t>
            </a:r>
            <a:r>
              <a:rPr lang="sv-SE" dirty="0"/>
              <a:t> som ger klubben mer än bara ett event – det ska bli en ny intäktsmotor.</a:t>
            </a:r>
          </a:p>
          <a:p>
            <a:r>
              <a:rPr lang="sv-SE" dirty="0"/>
              <a:t>Det här handlar om att använda skogen och stigarna runt oss för att bygga ett starkt varumärke kring klubben. Mer synlighet. Kontinuerliga intäkter varje år.</a:t>
            </a:r>
          </a:p>
          <a:p>
            <a:r>
              <a:rPr lang="sv-SE" dirty="0"/>
              <a:t>Loppet ska drivas professionellt men lokalt. Klubben äger konceptet. Klubben syns överallt. Klubben växer i både ekonomi och attraktionskraft.</a:t>
            </a:r>
          </a:p>
          <a:p>
            <a:r>
              <a:rPr lang="sv-SE" dirty="0"/>
              <a:t>Det här är en investering i klubbens framtid – inte ett sidoprojekt.</a:t>
            </a:r>
          </a:p>
          <a:p>
            <a:r>
              <a:rPr lang="sv-SE" dirty="0"/>
              <a:t>Vi söker styrelsens mandat att gå vidare med planering, markägardialog och sponsorarbete.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Vi vill starta ett årligt </a:t>
            </a:r>
            <a:r>
              <a:rPr lang="sv-SE" dirty="0" err="1"/>
              <a:t>traillopp</a:t>
            </a:r>
            <a:r>
              <a:rPr lang="sv-SE" dirty="0"/>
              <a:t> tillsammans med klubben som skapar en folkfest i naturen, lockar deltagare utifrån och ger klubben både intäkter och synlighet. Det är en långsiktig satsning som kan bli en signatur för orten.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9A4E-EDDD-4317-BD7D-AD7E2DFE9127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2314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B99A4E-EDDD-4317-BD7D-AD7E2DFE9127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908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70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84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46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5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16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8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0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567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65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6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ubrik 1">
            <a:extLst>
              <a:ext uri="{FF2B5EF4-FFF2-40B4-BE49-F238E27FC236}">
                <a16:creationId xmlns:a16="http://schemas.microsoft.com/office/drawing/2014/main" id="{494EE5FE-240E-99E2-4C4C-26D3FA7CF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6606" y="1129554"/>
            <a:ext cx="4883978" cy="34752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dirty="0"/>
              <a:t>Säve Trail Run i </a:t>
            </a:r>
            <a:r>
              <a:rPr lang="en-US" sz="5000" dirty="0" err="1"/>
              <a:t>samarbete</a:t>
            </a:r>
            <a:r>
              <a:rPr lang="en-US" sz="5000" dirty="0"/>
              <a:t> med Säve SK</a:t>
            </a:r>
          </a:p>
        </p:txBody>
      </p:sp>
      <p:pic>
        <p:nvPicPr>
          <p:cNvPr id="18" name="Bildobjekt 17" descr="En bild som visar text, logotyp, emblem, symbol&#10;&#10;AI-genererat innehåll kan vara felaktigt.">
            <a:extLst>
              <a:ext uri="{FF2B5EF4-FFF2-40B4-BE49-F238E27FC236}">
                <a16:creationId xmlns:a16="http://schemas.microsoft.com/office/drawing/2014/main" id="{66E5F46E-0E81-87FA-30FB-37A4CE79A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 r="1" b="18397"/>
          <a:stretch>
            <a:fillRect/>
          </a:stretch>
        </p:blipFill>
        <p:spPr>
          <a:xfrm>
            <a:off x="0" y="0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71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8D174-3601-436B-E721-CC37CB185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0129A9-A2DE-1244-CA67-EC992BA8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 150 deltagare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5F01CBE3-9A11-A41E-B580-DEC36FB1F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770473"/>
              </p:ext>
            </p:extLst>
          </p:nvPr>
        </p:nvGraphicFramePr>
        <p:xfrm>
          <a:off x="612648" y="1322800"/>
          <a:ext cx="6817217" cy="459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9581">
                  <a:extLst>
                    <a:ext uri="{9D8B030D-6E8A-4147-A177-3AD203B41FA5}">
                      <a16:colId xmlns:a16="http://schemas.microsoft.com/office/drawing/2014/main" val="1481825460"/>
                    </a:ext>
                  </a:extLst>
                </a:gridCol>
                <a:gridCol w="903487">
                  <a:extLst>
                    <a:ext uri="{9D8B030D-6E8A-4147-A177-3AD203B41FA5}">
                      <a16:colId xmlns:a16="http://schemas.microsoft.com/office/drawing/2014/main" val="1781847472"/>
                    </a:ext>
                  </a:extLst>
                </a:gridCol>
                <a:gridCol w="930865">
                  <a:extLst>
                    <a:ext uri="{9D8B030D-6E8A-4147-A177-3AD203B41FA5}">
                      <a16:colId xmlns:a16="http://schemas.microsoft.com/office/drawing/2014/main" val="3713496109"/>
                    </a:ext>
                  </a:extLst>
                </a:gridCol>
                <a:gridCol w="1793284">
                  <a:extLst>
                    <a:ext uri="{9D8B030D-6E8A-4147-A177-3AD203B41FA5}">
                      <a16:colId xmlns:a16="http://schemas.microsoft.com/office/drawing/2014/main" val="589949212"/>
                    </a:ext>
                  </a:extLst>
                </a:gridCol>
              </a:tblGrid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Vad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Total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Per deltagare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Kommentar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993244988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529549512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Anmälningsavgift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250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250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14152540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Förväntat antal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150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108587966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Parkeringsintäkt 30:-/bil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  3 000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  30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98632068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Kiosk och mat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  6 000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  40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164997355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Sponsor intäkter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20 000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133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714555222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66 500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453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524821826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8689475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Tidtagning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20 000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solidFill>
                            <a:srgbClr val="FF0000"/>
                          </a:solidFill>
                          <a:effectLst/>
                        </a:rPr>
                        <a:t>               133 kr </a:t>
                      </a: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7007815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Tidtagningsavgift per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613849907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Registrerings och betalningsavgift per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59860124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698367493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n-NO" sz="900" u="none" strike="noStrike">
                          <a:effectLst/>
                        </a:rPr>
                        <a:t>Medaljer alt reflex med logga</a:t>
                      </a:r>
                      <a:endParaRPr lang="nn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solidFill>
                            <a:srgbClr val="FF0000"/>
                          </a:solidFill>
                          <a:effectLst/>
                        </a:rPr>
                        <a:t>           3 000 kr </a:t>
                      </a: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solidFill>
                            <a:srgbClr val="FF0000"/>
                          </a:solidFill>
                          <a:effectLst/>
                        </a:rPr>
                        <a:t>                 20 kr </a:t>
                      </a: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549243319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Hyra av utrustning (tält, toaletter etc)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Kanske inte behövs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887580840"/>
                  </a:ext>
                </a:extLst>
              </a:tr>
              <a:tr h="4837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Goodiebag per deltagare (banan, billigare lunch stationen, reklamblad sponsorer, earlybird anmälning till 2027, flaska vatten)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3 000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20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646786124"/>
                  </a:ext>
                </a:extLst>
              </a:tr>
              <a:tr h="2918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Papperspåse goodiebag med logga per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1050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   7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367706378"/>
                  </a:ext>
                </a:extLst>
              </a:tr>
              <a:tr h="2918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Snitslad bana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500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   3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13268614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968761196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Varumärke, flaggor, banners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092061950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411180633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Marknadsföringsbudget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110358925"/>
                  </a:ext>
                </a:extLst>
              </a:tr>
              <a:tr h="2918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Hemsida www.savetrailen.se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500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   3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293558829"/>
                  </a:ext>
                </a:extLst>
              </a:tr>
              <a:tr h="169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38 450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      265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09276306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-modell 4" descr="Office Calculator">
                <a:extLst>
                  <a:ext uri="{FF2B5EF4-FFF2-40B4-BE49-F238E27FC236}">
                    <a16:creationId xmlns:a16="http://schemas.microsoft.com/office/drawing/2014/main" id="{FFB8976C-5777-8DC0-9BEA-A7F27D299C9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417699181"/>
                  </p:ext>
                </p:extLst>
              </p:nvPr>
            </p:nvGraphicFramePr>
            <p:xfrm>
              <a:off x="8806347" y="1402257"/>
              <a:ext cx="1488027" cy="159980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488027" cy="1599804"/>
                    </a:xfrm>
                    <a:prstGeom prst="rect">
                      <a:avLst/>
                    </a:prstGeom>
                  </am3d:spPr>
                  <am3d:camera>
                    <am3d:pos x="0" y="0" z="590611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216232" d="1000000"/>
                    <am3d:preTrans dx="0" dy="-2839603" dz="-24381"/>
                    <am3d:scale>
                      <am3d:sx n="1000000" d="1000000"/>
                      <am3d:sy n="1000000" d="1000000"/>
                      <am3d:sz n="1000000" d="1000000"/>
                    </am3d:scale>
                    <am3d:rot ax="3129595" ay="395521" az="50439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9491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-modell 4" descr="Office Calculator">
                <a:extLst>
                  <a:ext uri="{FF2B5EF4-FFF2-40B4-BE49-F238E27FC236}">
                    <a16:creationId xmlns:a16="http://schemas.microsoft.com/office/drawing/2014/main" id="{FFB8976C-5777-8DC0-9BEA-A7F27D299C9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6347" y="1402257"/>
                <a:ext cx="1488027" cy="15998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8503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533A2-D32B-8113-E228-ED1571B98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4EEB468-613E-4B87-F996-D1250A5E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 200 deltagare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9244AA57-2AC4-8075-FE85-102B97B86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7209971"/>
              </p:ext>
            </p:extLst>
          </p:nvPr>
        </p:nvGraphicFramePr>
        <p:xfrm>
          <a:off x="612648" y="1322800"/>
          <a:ext cx="6817217" cy="459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9581">
                  <a:extLst>
                    <a:ext uri="{9D8B030D-6E8A-4147-A177-3AD203B41FA5}">
                      <a16:colId xmlns:a16="http://schemas.microsoft.com/office/drawing/2014/main" val="1481825460"/>
                    </a:ext>
                  </a:extLst>
                </a:gridCol>
                <a:gridCol w="903487">
                  <a:extLst>
                    <a:ext uri="{9D8B030D-6E8A-4147-A177-3AD203B41FA5}">
                      <a16:colId xmlns:a16="http://schemas.microsoft.com/office/drawing/2014/main" val="1781847472"/>
                    </a:ext>
                  </a:extLst>
                </a:gridCol>
                <a:gridCol w="930865">
                  <a:extLst>
                    <a:ext uri="{9D8B030D-6E8A-4147-A177-3AD203B41FA5}">
                      <a16:colId xmlns:a16="http://schemas.microsoft.com/office/drawing/2014/main" val="3713496109"/>
                    </a:ext>
                  </a:extLst>
                </a:gridCol>
                <a:gridCol w="1793284">
                  <a:extLst>
                    <a:ext uri="{9D8B030D-6E8A-4147-A177-3AD203B41FA5}">
                      <a16:colId xmlns:a16="http://schemas.microsoft.com/office/drawing/2014/main" val="589949212"/>
                    </a:ext>
                  </a:extLst>
                </a:gridCol>
              </a:tblGrid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Vad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Total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Per deltagare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Kommentar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993244988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529549512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Anmälningsavgift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     250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250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14152540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Förväntat antal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200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108587966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Parkeringsintäkt 30:-/bil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  4 500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  30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98632068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Kiosk och mat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  8 000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  40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164997355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Sponsor intäkter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20 000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133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714555222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82 500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453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524821826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8689475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Tidtagning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20 000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100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7007815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Tidtagningsavgift per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613849907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Registrerings och betalningsavgift per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59860124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698367493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n-NO" sz="900" u="none" strike="noStrike">
                          <a:effectLst/>
                        </a:rPr>
                        <a:t>Medaljer alt reflex med logga</a:t>
                      </a:r>
                      <a:endParaRPr lang="nn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4 000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20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549243319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Hyra av utrustning (tält, toaletter etc)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Kanske inte behövs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887580840"/>
                  </a:ext>
                </a:extLst>
              </a:tr>
              <a:tr h="4837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Goodiebag per deltagare (banan, billigare lunch stationen, reklamblad sponsorer, earlybird anmälning till 2027, flaska vatten)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4 000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20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646786124"/>
                  </a:ext>
                </a:extLst>
              </a:tr>
              <a:tr h="2918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Papperspåse goodiebag med logga per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1 400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   7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367706378"/>
                  </a:ext>
                </a:extLst>
              </a:tr>
              <a:tr h="2918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Snitslad bana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500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   3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13268614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968761196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Varumärke, flaggor, banners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092061950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411180633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Marknadsföringsbudget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110358925"/>
                  </a:ext>
                </a:extLst>
              </a:tr>
              <a:tr h="2918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Hemsida www.savetrailen.se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500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   3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293558829"/>
                  </a:ext>
                </a:extLst>
              </a:tr>
              <a:tr h="169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52 100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      2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092763066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3D-modell 4" descr="Office Calculator">
                <a:extLst>
                  <a:ext uri="{FF2B5EF4-FFF2-40B4-BE49-F238E27FC236}">
                    <a16:creationId xmlns:a16="http://schemas.microsoft.com/office/drawing/2014/main" id="{2E361FD9-8EB6-ED02-74ED-A5A5CD5C590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91363931"/>
                  </p:ext>
                </p:extLst>
              </p:nvPr>
            </p:nvGraphicFramePr>
            <p:xfrm>
              <a:off x="8806347" y="1402257"/>
              <a:ext cx="1488027" cy="159980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488027" cy="1599804"/>
                    </a:xfrm>
                    <a:prstGeom prst="rect">
                      <a:avLst/>
                    </a:prstGeom>
                  </am3d:spPr>
                  <am3d:camera>
                    <am3d:pos x="0" y="0" z="590611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216232" d="1000000"/>
                    <am3d:preTrans dx="0" dy="-2839603" dz="-24381"/>
                    <am3d:scale>
                      <am3d:sx n="1000000" d="1000000"/>
                      <am3d:sy n="1000000" d="1000000"/>
                      <am3d:sz n="1000000" d="1000000"/>
                    </am3d:scale>
                    <am3d:rot ax="3129595" ay="395521" az="50439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9491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3D-modell 4" descr="Office Calculator">
                <a:extLst>
                  <a:ext uri="{FF2B5EF4-FFF2-40B4-BE49-F238E27FC236}">
                    <a16:creationId xmlns:a16="http://schemas.microsoft.com/office/drawing/2014/main" id="{2E361FD9-8EB6-ED02-74ED-A5A5CD5C590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806347" y="1402257"/>
                <a:ext cx="1488027" cy="15998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3879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Platshållare för innehåll 2">
            <a:extLst>
              <a:ext uri="{FF2B5EF4-FFF2-40B4-BE49-F238E27FC236}">
                <a16:creationId xmlns:a16="http://schemas.microsoft.com/office/drawing/2014/main" id="{94331B67-DCCB-CEC7-789F-918A7FE4B1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19782"/>
              </p:ext>
            </p:extLst>
          </p:nvPr>
        </p:nvGraphicFramePr>
        <p:xfrm>
          <a:off x="2561723" y="1864058"/>
          <a:ext cx="7209006" cy="4096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ubrik 8">
            <a:extLst>
              <a:ext uri="{FF2B5EF4-FFF2-40B4-BE49-F238E27FC236}">
                <a16:creationId xmlns:a16="http://schemas.microsoft.com/office/drawing/2014/main" id="{F2154C2E-9630-67A3-2B9D-2E542868F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>
                <a:latin typeface="Aptos" panose="020B0004020202020204" pitchFamily="34" charset="0"/>
              </a:rPr>
              <a:t>”Inte ett till motionslopp, utan en upplevelse i skogen – stig, puls,  glädje och pannben”</a:t>
            </a:r>
            <a:br>
              <a:rPr lang="sv-SE" dirty="0">
                <a:latin typeface="Aptos" panose="020B0004020202020204" pitchFamily="34" charset="0"/>
              </a:rPr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4781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DB8FBAA-C2F1-C5CD-724D-0A58D8215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sv-SE" dirty="0"/>
              <a:t>Vi måste börja någonstans….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D183FC-E406-B81C-A476-2A0EBFE4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Mål år 1 </a:t>
            </a:r>
          </a:p>
          <a:p>
            <a:pPr marL="0" indent="0">
              <a:buNone/>
            </a:pPr>
            <a:r>
              <a:rPr lang="sv-SE" sz="1800" dirty="0"/>
              <a:t>100-200 deltagare</a:t>
            </a:r>
          </a:p>
          <a:p>
            <a:pPr marL="0" indent="0">
              <a:buNone/>
            </a:pPr>
            <a:r>
              <a:rPr lang="sv-SE" sz="1800" dirty="0"/>
              <a:t>2-3 distanser (</a:t>
            </a:r>
            <a:r>
              <a:rPr lang="sv-SE" sz="1800"/>
              <a:t>ev</a:t>
            </a:r>
            <a:r>
              <a:rPr lang="sv-SE" sz="1800" dirty="0"/>
              <a:t> 2 km, 7 km, 12 km)</a:t>
            </a:r>
          </a:p>
          <a:p>
            <a:pPr marL="0" indent="0">
              <a:buNone/>
            </a:pPr>
            <a:r>
              <a:rPr lang="sv-SE" sz="1800" b="1" dirty="0"/>
              <a:t>Startavgifter (förslag)</a:t>
            </a:r>
          </a:p>
          <a:p>
            <a:pPr marL="0" indent="0">
              <a:buNone/>
            </a:pPr>
            <a:r>
              <a:rPr lang="sv-SE" sz="1800" dirty="0"/>
              <a:t>2 km: 99 kr</a:t>
            </a:r>
          </a:p>
          <a:p>
            <a:pPr marL="0" indent="0">
              <a:buNone/>
            </a:pPr>
            <a:r>
              <a:rPr lang="sv-SE" sz="1800" dirty="0"/>
              <a:t>7 km: 199 kr </a:t>
            </a:r>
          </a:p>
          <a:p>
            <a:pPr marL="0" indent="0">
              <a:buNone/>
            </a:pPr>
            <a:r>
              <a:rPr lang="sv-SE" sz="1800" dirty="0"/>
              <a:t>12 km: 299 kr </a:t>
            </a:r>
          </a:p>
          <a:p>
            <a:pPr marL="0" indent="0">
              <a:buNone/>
            </a:pPr>
            <a:r>
              <a:rPr lang="sv-SE" sz="1800" dirty="0"/>
              <a:t>Startavgifter ökar ju närmre datum för loppet</a:t>
            </a:r>
          </a:p>
          <a:p>
            <a:pPr marL="0" indent="0">
              <a:buNone/>
            </a:pPr>
            <a:endParaRPr lang="sv-SE" sz="1800" dirty="0"/>
          </a:p>
        </p:txBody>
      </p:sp>
      <p:pic>
        <p:nvPicPr>
          <p:cNvPr id="12" name="Bildobjekt 11" descr="En bild som visar text, logotyp, emblem, symbol&#10;&#10;AI-genererat innehåll kan vara felaktigt.">
            <a:extLst>
              <a:ext uri="{FF2B5EF4-FFF2-40B4-BE49-F238E27FC236}">
                <a16:creationId xmlns:a16="http://schemas.microsoft.com/office/drawing/2014/main" id="{B2D27719-6ED0-B71F-0672-4FEB72FDC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 r="1" b="18397"/>
          <a:stretch>
            <a:fillRect/>
          </a:stretch>
        </p:blipFill>
        <p:spPr>
          <a:xfrm>
            <a:off x="7091395" y="1001912"/>
            <a:ext cx="4681506" cy="488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9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D5D479-A195-8F84-6799-99D0769CF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F75717-17A5-3F75-867D-97B71109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-97861"/>
            <a:ext cx="2111303" cy="1360728"/>
          </a:xfrm>
        </p:spPr>
        <p:txBody>
          <a:bodyPr anchor="b">
            <a:normAutofit/>
          </a:bodyPr>
          <a:lstStyle/>
          <a:p>
            <a:r>
              <a:rPr lang="sv-SE" dirty="0"/>
              <a:t>Intäkter 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33136-4D69-FE9F-BC74-A43CCB169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900" y="1465620"/>
            <a:ext cx="1687792" cy="344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Startavgifter</a:t>
            </a:r>
          </a:p>
          <a:p>
            <a:pPr marL="0" indent="0">
              <a:buNone/>
            </a:pPr>
            <a:r>
              <a:rPr lang="sv-SE" sz="1800" dirty="0"/>
              <a:t>Parkering</a:t>
            </a:r>
          </a:p>
          <a:p>
            <a:pPr marL="0" indent="0">
              <a:buNone/>
            </a:pPr>
            <a:r>
              <a:rPr lang="sv-SE" sz="1800" dirty="0"/>
              <a:t>Kiosk</a:t>
            </a:r>
          </a:p>
          <a:p>
            <a:pPr marL="0" indent="0">
              <a:buNone/>
            </a:pPr>
            <a:r>
              <a:rPr lang="sv-SE" sz="1800" dirty="0"/>
              <a:t>Sponsorer</a:t>
            </a:r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CE1750EF-BC0A-F578-EF4A-7F4EAF5482AF}"/>
              </a:ext>
            </a:extLst>
          </p:cNvPr>
          <p:cNvSpPr txBox="1">
            <a:spLocks/>
          </p:cNvSpPr>
          <p:nvPr/>
        </p:nvSpPr>
        <p:spPr>
          <a:xfrm>
            <a:off x="3103985" y="-97861"/>
            <a:ext cx="2992015" cy="1360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Kostnader  </a:t>
            </a:r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5BE3F4F5-3255-5D47-DB98-886371F6E077}"/>
              </a:ext>
            </a:extLst>
          </p:cNvPr>
          <p:cNvSpPr txBox="1">
            <a:spLocks/>
          </p:cNvSpPr>
          <p:nvPr/>
        </p:nvSpPr>
        <p:spPr>
          <a:xfrm>
            <a:off x="3103984" y="1465619"/>
            <a:ext cx="3192089" cy="3445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Tidtagning/nummerlappar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 err="1"/>
              <a:t>Goodiebag</a:t>
            </a:r>
            <a:endParaRPr lang="sv-S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Marknadsföring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Inköp Kiosk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800" dirty="0"/>
              <a:t>Ev. försäkringar</a:t>
            </a:r>
          </a:p>
        </p:txBody>
      </p:sp>
      <p:pic>
        <p:nvPicPr>
          <p:cNvPr id="8" name="Bildobjekt 7" descr="En bild som visar text, logotyp, emblem, symbol&#10;&#10;AI-genererat innehåll kan vara felaktigt.">
            <a:extLst>
              <a:ext uri="{FF2B5EF4-FFF2-40B4-BE49-F238E27FC236}">
                <a16:creationId xmlns:a16="http://schemas.microsoft.com/office/drawing/2014/main" id="{35706057-E8D0-1789-82E5-B3890DCC4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 r="1" b="18397"/>
          <a:stretch>
            <a:fillRect/>
          </a:stretch>
        </p:blipFill>
        <p:spPr>
          <a:xfrm>
            <a:off x="6591128" y="195501"/>
            <a:ext cx="4988226" cy="52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3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22E1A-57D5-B5BD-0969-36973A35F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416226-83AE-83BB-36FD-FF5B4F8C7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266" y="441556"/>
            <a:ext cx="4621553" cy="637226"/>
          </a:xfrm>
        </p:spPr>
        <p:txBody>
          <a:bodyPr anchor="b">
            <a:normAutofit/>
          </a:bodyPr>
          <a:lstStyle/>
          <a:p>
            <a:r>
              <a:rPr lang="sv-SE" dirty="0"/>
              <a:t>Sponsring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2D8A626-76DA-3613-204F-228A1F19A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93" y="1193883"/>
            <a:ext cx="4987076" cy="18707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Sponsorpaket – under utformning</a:t>
            </a:r>
          </a:p>
          <a:p>
            <a:pPr marL="0" indent="0">
              <a:buNone/>
            </a:pPr>
            <a:r>
              <a:rPr lang="sv-SE" sz="1800" dirty="0"/>
              <a:t>1 huvudsponsor</a:t>
            </a:r>
          </a:p>
          <a:p>
            <a:pPr marL="0" indent="0">
              <a:buNone/>
            </a:pPr>
            <a:r>
              <a:rPr lang="sv-SE" sz="1800" dirty="0"/>
              <a:t>2-5 partners</a:t>
            </a:r>
          </a:p>
          <a:p>
            <a:pPr marL="0" indent="0">
              <a:buNone/>
            </a:pPr>
            <a:r>
              <a:rPr lang="sv-SE" sz="1800" dirty="0"/>
              <a:t>Fler ?  Bonus</a:t>
            </a:r>
          </a:p>
          <a:p>
            <a:pPr marL="0" indent="0">
              <a:buNone/>
            </a:pPr>
            <a:endParaRPr lang="sv-SE" sz="1800" dirty="0"/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3F6BA610-F9B5-BADF-5C19-84D63446C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1914508"/>
              </p:ext>
            </p:extLst>
          </p:nvPr>
        </p:nvGraphicFramePr>
        <p:xfrm>
          <a:off x="477893" y="3605980"/>
          <a:ext cx="2070100" cy="298499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2070100">
                  <a:extLst>
                    <a:ext uri="{9D8B030D-6E8A-4147-A177-3AD203B41FA5}">
                      <a16:colId xmlns:a16="http://schemas.microsoft.com/office/drawing/2014/main" val="1410493609"/>
                    </a:ext>
                  </a:extLst>
                </a:gridCol>
              </a:tblGrid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 dirty="0">
                          <a:effectLst/>
                        </a:rPr>
                        <a:t>ICA Nära Björlanda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021048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 dirty="0">
                          <a:effectLst/>
                        </a:rPr>
                        <a:t>Station Säve</a:t>
                      </a:r>
                    </a:p>
                    <a:p>
                      <a:pPr algn="l" fontAlgn="b">
                        <a:buNone/>
                      </a:pPr>
                      <a:r>
                        <a:rPr lang="sv-SE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Champions Generator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975373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 dirty="0">
                          <a:effectLst/>
                        </a:rPr>
                        <a:t>Castellum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2201176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 dirty="0" err="1">
                          <a:effectLst/>
                        </a:rPr>
                        <a:t>Zeekr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0392282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 dirty="0" err="1">
                          <a:effectLst/>
                        </a:rPr>
                        <a:t>Greatwork</a:t>
                      </a:r>
                      <a:r>
                        <a:rPr lang="sv-SE" sz="1200" u="none" strike="noStrike" dirty="0">
                          <a:effectLst/>
                        </a:rPr>
                        <a:t> 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2692578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>
                          <a:effectLst/>
                        </a:rPr>
                        <a:t>Flaggstångsspecialisten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812672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 dirty="0" err="1">
                          <a:effectLst/>
                        </a:rPr>
                        <a:t>Garmin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1068808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>
                          <a:effectLst/>
                        </a:rPr>
                        <a:t>Stadium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26771594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>
                          <a:effectLst/>
                        </a:rPr>
                        <a:t>RLVNT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79020464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>
                          <a:effectLst/>
                        </a:rPr>
                        <a:t>ICEBUG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8056506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>
                          <a:effectLst/>
                        </a:rPr>
                        <a:t>ICA Kvantum Bäckebol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274841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>
                          <a:effectLst/>
                        </a:rPr>
                        <a:t>Åkes hönökaka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3353282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>
                          <a:effectLst/>
                        </a:rPr>
                        <a:t>St Jörgens SPA</a:t>
                      </a:r>
                      <a:endParaRPr lang="sv-SE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1309936"/>
                  </a:ext>
                </a:extLst>
              </a:tr>
              <a:tr h="200747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1200" u="none" strike="noStrike" dirty="0">
                          <a:effectLst/>
                        </a:rPr>
                        <a:t>Pure Nutrition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1165716"/>
                  </a:ext>
                </a:extLst>
              </a:tr>
            </a:tbl>
          </a:graphicData>
        </a:graphic>
      </p:graphicFrame>
      <p:sp>
        <p:nvSpPr>
          <p:cNvPr id="6" name="textruta 5">
            <a:extLst>
              <a:ext uri="{FF2B5EF4-FFF2-40B4-BE49-F238E27FC236}">
                <a16:creationId xmlns:a16="http://schemas.microsoft.com/office/drawing/2014/main" id="{39FAAB0B-9883-4366-1DB7-87AFF8911DAD}"/>
              </a:ext>
            </a:extLst>
          </p:cNvPr>
          <p:cNvSpPr txBox="1"/>
          <p:nvPr/>
        </p:nvSpPr>
        <p:spPr>
          <a:xfrm>
            <a:off x="391266" y="3236648"/>
            <a:ext cx="4279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Förslag: att kontakta för sponsring</a:t>
            </a:r>
          </a:p>
        </p:txBody>
      </p:sp>
      <p:pic>
        <p:nvPicPr>
          <p:cNvPr id="8" name="Bildobjekt 7" descr="En bild som visar text, logotyp, emblem, symbol&#10;&#10;AI-genererat innehåll kan vara felaktigt.">
            <a:extLst>
              <a:ext uri="{FF2B5EF4-FFF2-40B4-BE49-F238E27FC236}">
                <a16:creationId xmlns:a16="http://schemas.microsoft.com/office/drawing/2014/main" id="{E457026A-23A6-5CCA-40CD-8750C0588B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7" r="1" b="18397"/>
          <a:stretch>
            <a:fillRect/>
          </a:stretch>
        </p:blipFill>
        <p:spPr>
          <a:xfrm>
            <a:off x="6226629" y="635417"/>
            <a:ext cx="4988226" cy="520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14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265ED5-C4E0-D9F7-5A7F-1A1DD76AD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33433B-E6EE-9FEB-40D0-EFC22CF50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3078" y="284144"/>
            <a:ext cx="5916169" cy="954292"/>
          </a:xfrm>
        </p:spPr>
        <p:txBody>
          <a:bodyPr anchor="b">
            <a:normAutofit/>
          </a:bodyPr>
          <a:lstStyle/>
          <a:p>
            <a:r>
              <a:rPr lang="sv-SE" dirty="0"/>
              <a:t>Vad behövs? </a:t>
            </a:r>
          </a:p>
        </p:txBody>
      </p:sp>
      <p:pic>
        <p:nvPicPr>
          <p:cNvPr id="6" name="Bildobjekt 5" descr="En bild som visar text, logotyp, emblem, symbol&#10;&#10;AI-genererat innehåll kan vara felaktigt.">
            <a:extLst>
              <a:ext uri="{FF2B5EF4-FFF2-40B4-BE49-F238E27FC236}">
                <a16:creationId xmlns:a16="http://schemas.microsoft.com/office/drawing/2014/main" id="{08408772-236B-82A1-903E-C5421E7F5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" r="2" b="6593"/>
          <a:stretch>
            <a:fillRect/>
          </a:stretch>
        </p:blipFill>
        <p:spPr>
          <a:xfrm>
            <a:off x="17" y="0"/>
            <a:ext cx="4910308" cy="6857990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75525BC-EAD6-A37C-CCF4-8428E665F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3078" y="1381461"/>
            <a:ext cx="5916169" cy="4095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b="1" dirty="0"/>
              <a:t>Parkeringsytor!</a:t>
            </a:r>
            <a:r>
              <a:rPr lang="sv-SE" sz="1800" dirty="0"/>
              <a:t> (parkeringsmöjligheter kan begränsa antalet deltagare)</a:t>
            </a:r>
          </a:p>
          <a:p>
            <a:pPr marL="0" indent="0">
              <a:buNone/>
            </a:pPr>
            <a:r>
              <a:rPr lang="sv-SE" sz="1800" dirty="0"/>
              <a:t>Tillstånd markägare (Göteborg Stad + privata)</a:t>
            </a:r>
          </a:p>
          <a:p>
            <a:pPr marL="0" indent="0">
              <a:buNone/>
            </a:pPr>
            <a:r>
              <a:rPr lang="sv-SE" sz="1800" dirty="0"/>
              <a:t>Tidtagning och nummerlappar(finns olika upplägg)</a:t>
            </a:r>
          </a:p>
          <a:p>
            <a:pPr marL="0" indent="0">
              <a:buNone/>
            </a:pPr>
            <a:r>
              <a:rPr lang="sv-SE" sz="1800" dirty="0"/>
              <a:t>Sponsorer</a:t>
            </a:r>
          </a:p>
          <a:p>
            <a:pPr marL="0" indent="0">
              <a:buNone/>
            </a:pPr>
            <a:r>
              <a:rPr lang="sv-SE" sz="1800" dirty="0"/>
              <a:t>Volontärer</a:t>
            </a:r>
          </a:p>
          <a:p>
            <a:pPr marL="0" indent="0">
              <a:buNone/>
            </a:pPr>
            <a:r>
              <a:rPr lang="sv-SE" sz="1800" dirty="0"/>
              <a:t>Mindre projektgrupp</a:t>
            </a:r>
          </a:p>
          <a:p>
            <a:pPr marL="0" indent="0">
              <a:buNone/>
            </a:pPr>
            <a:r>
              <a:rPr lang="sv-SE" sz="1800" dirty="0"/>
              <a:t>Projektbudget</a:t>
            </a:r>
          </a:p>
          <a:p>
            <a:pPr marL="0" indent="0">
              <a:buNone/>
            </a:pPr>
            <a:r>
              <a:rPr lang="sv-SE" sz="1800" dirty="0"/>
              <a:t>Ett KÖR!  från Säve SK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051144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BC983081-7980-C334-74EA-83A7F14A3A39}"/>
              </a:ext>
            </a:extLst>
          </p:cNvPr>
          <p:cNvSpPr/>
          <p:nvPr/>
        </p:nvSpPr>
        <p:spPr>
          <a:xfrm>
            <a:off x="5820697" y="4021394"/>
            <a:ext cx="3549445" cy="74725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EA9B33D-4CDC-62B1-92FD-2125255C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Försäkringar – ansvar ?</a:t>
            </a:r>
          </a:p>
        </p:txBody>
      </p:sp>
      <p:pic>
        <p:nvPicPr>
          <p:cNvPr id="4" name="Platshållare för innehåll 3" descr="En bild som visar text, Teckensnitt, skärmbild, algebra&#10;&#10;AI-genererat innehåll kan vara felaktigt.">
            <a:extLst>
              <a:ext uri="{FF2B5EF4-FFF2-40B4-BE49-F238E27FC236}">
                <a16:creationId xmlns:a16="http://schemas.microsoft.com/office/drawing/2014/main" id="{D315AC5C-3B9B-85CE-5BCB-89771A6E7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37545" y="1242491"/>
            <a:ext cx="7195768" cy="2420620"/>
          </a:xfrm>
          <a:prstGeom prst="rect">
            <a:avLst/>
          </a:prstGeom>
        </p:spPr>
      </p:pic>
      <p:pic>
        <p:nvPicPr>
          <p:cNvPr id="5" name="Bildobjekt 4" descr="En bild som visar text, Teckensnitt, skärmbild, algebra&#10;&#10;AI-genererat innehåll kan vara felaktigt.">
            <a:extLst>
              <a:ext uri="{FF2B5EF4-FFF2-40B4-BE49-F238E27FC236}">
                <a16:creationId xmlns:a16="http://schemas.microsoft.com/office/drawing/2014/main" id="{BF1AE68E-9DF1-D7D7-4684-DED80AB21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733" y="1898446"/>
            <a:ext cx="3609975" cy="1108710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27D4396A-0A72-307A-8DB4-1BAD54C46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24" y="4693141"/>
            <a:ext cx="5115732" cy="110871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E3587911-631A-3EFC-C51C-22EFC640E3E1}"/>
              </a:ext>
            </a:extLst>
          </p:cNvPr>
          <p:cNvSpPr txBox="1"/>
          <p:nvPr/>
        </p:nvSpPr>
        <p:spPr>
          <a:xfrm>
            <a:off x="5820697" y="4188542"/>
            <a:ext cx="4552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/>
              <a:t>Deltagande sker på egen risk! </a:t>
            </a:r>
          </a:p>
        </p:txBody>
      </p:sp>
    </p:spTree>
    <p:extLst>
      <p:ext uri="{BB962C8B-B14F-4D97-AF65-F5344CB8AC3E}">
        <p14:creationId xmlns:p14="http://schemas.microsoft.com/office/powerpoint/2010/main" val="682159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90C5F-88D9-714D-2E9E-A6A8B9CC52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30098C64-80D2-3FB6-51CF-44E2510D7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890"/>
            <a:ext cx="7020905" cy="6592220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C84C07D3-3112-3483-2A91-DB230A3C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045" y="430652"/>
            <a:ext cx="4768646" cy="660729"/>
          </a:xfrm>
        </p:spPr>
        <p:txBody>
          <a:bodyPr/>
          <a:lstStyle/>
          <a:p>
            <a:r>
              <a:rPr lang="sv-SE" dirty="0"/>
              <a:t>Var och när? </a:t>
            </a:r>
          </a:p>
        </p:txBody>
      </p:sp>
      <p:sp>
        <p:nvSpPr>
          <p:cNvPr id="2" name="Platshållare för innehåll 2">
            <a:extLst>
              <a:ext uri="{FF2B5EF4-FFF2-40B4-BE49-F238E27FC236}">
                <a16:creationId xmlns:a16="http://schemas.microsoft.com/office/drawing/2014/main" id="{4A9FEC1D-E12B-7503-022D-30F7BD86F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2717" y="1214312"/>
            <a:ext cx="3895051" cy="4095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800" dirty="0"/>
              <a:t>Stigarna finns redan</a:t>
            </a:r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  <a:p>
            <a:pPr marL="0" indent="0">
              <a:buNone/>
            </a:pP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5458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299D788-84A1-7469-C953-41FAA546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Ekonomi 100 deltagare</a:t>
            </a:r>
          </a:p>
        </p:txBody>
      </p:sp>
      <p:graphicFrame>
        <p:nvGraphicFramePr>
          <p:cNvPr id="3" name="Platshållare för innehåll 2">
            <a:extLst>
              <a:ext uri="{FF2B5EF4-FFF2-40B4-BE49-F238E27FC236}">
                <a16:creationId xmlns:a16="http://schemas.microsoft.com/office/drawing/2014/main" id="{AB4007D6-1943-E17B-C055-721474171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824664"/>
              </p:ext>
            </p:extLst>
          </p:nvPr>
        </p:nvGraphicFramePr>
        <p:xfrm>
          <a:off x="782321" y="1680898"/>
          <a:ext cx="7834200" cy="45926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5398">
                  <a:extLst>
                    <a:ext uri="{9D8B030D-6E8A-4147-A177-3AD203B41FA5}">
                      <a16:colId xmlns:a16="http://schemas.microsoft.com/office/drawing/2014/main" val="1285419482"/>
                    </a:ext>
                  </a:extLst>
                </a:gridCol>
                <a:gridCol w="1038268">
                  <a:extLst>
                    <a:ext uri="{9D8B030D-6E8A-4147-A177-3AD203B41FA5}">
                      <a16:colId xmlns:a16="http://schemas.microsoft.com/office/drawing/2014/main" val="4072365695"/>
                    </a:ext>
                  </a:extLst>
                </a:gridCol>
                <a:gridCol w="1069730">
                  <a:extLst>
                    <a:ext uri="{9D8B030D-6E8A-4147-A177-3AD203B41FA5}">
                      <a16:colId xmlns:a16="http://schemas.microsoft.com/office/drawing/2014/main" val="1170943586"/>
                    </a:ext>
                  </a:extLst>
                </a:gridCol>
                <a:gridCol w="2060804">
                  <a:extLst>
                    <a:ext uri="{9D8B030D-6E8A-4147-A177-3AD203B41FA5}">
                      <a16:colId xmlns:a16="http://schemas.microsoft.com/office/drawing/2014/main" val="3277992197"/>
                    </a:ext>
                  </a:extLst>
                </a:gridCol>
              </a:tblGrid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Vad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1" u="none" strike="noStrike">
                          <a:effectLst/>
                        </a:rPr>
                        <a:t>Total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b="1" u="none" strike="noStrike">
                          <a:effectLst/>
                        </a:rPr>
                        <a:t>Per deltagare</a:t>
                      </a:r>
                      <a:endParaRPr lang="sv-SE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Kommentar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224406236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700244572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Anmälningsavgift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250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250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9578607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Förväntat antal deltagare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v-SE" sz="900" b="1" u="none" strike="noStrike" dirty="0">
                          <a:effectLst/>
                        </a:rPr>
                        <a:t>100</a:t>
                      </a:r>
                      <a:endParaRPr lang="sv-S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71386509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Parkeringsintäkt 30:-/bil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300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  30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721685025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Kiosk och mat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4 000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  40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135471465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Sponsor intäkter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20 000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133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98556379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49 300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      453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832573623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4027988130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Tidtagning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20 000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200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Uppskattad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184707555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Tidtagningsavgift per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308459454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Registrerings och betalningsavgift per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630983351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2486653282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nn-NO" sz="900" u="none" strike="noStrike">
                          <a:effectLst/>
                        </a:rPr>
                        <a:t>Medaljer alt reflex med logga</a:t>
                      </a:r>
                      <a:endParaRPr lang="nn-N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2 000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solidFill>
                            <a:srgbClr val="FF0000"/>
                          </a:solidFill>
                          <a:effectLst/>
                        </a:rPr>
                        <a:t>                 20 kr </a:t>
                      </a: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472282374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Hyra av utrustning (tält, toaletter etc)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Kanske inte behövs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611401959"/>
                  </a:ext>
                </a:extLst>
              </a:tr>
              <a:tr h="4837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Goodiebag per deltagare (banan, billigare lunch stationen, reklamblad sponsorer, earlybird anmälning till 2027, flaska vatten)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2 000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20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872219588"/>
                  </a:ext>
                </a:extLst>
              </a:tr>
              <a:tr h="2918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Papperspåse goodiebag med logga per deltagare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700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   7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4029566395"/>
                  </a:ext>
                </a:extLst>
              </a:tr>
              <a:tr h="2918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Snitslad bana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500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   5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926196109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298241698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Varumärke, flaggor, banners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679867795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096226876"/>
                  </a:ext>
                </a:extLst>
              </a:tr>
              <a:tr h="16125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Marknadsföringsbudget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1686618722"/>
                  </a:ext>
                </a:extLst>
              </a:tr>
              <a:tr h="291878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Hemsida www.savetrailen.se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500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                5 kr </a:t>
                      </a:r>
                      <a:endParaRPr lang="sv-SE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 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015617162"/>
                  </a:ext>
                </a:extLst>
              </a:tr>
              <a:tr h="16932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>
                          <a:effectLst/>
                        </a:rPr>
                        <a:t>         23 600 kr </a:t>
                      </a:r>
                      <a:endParaRPr lang="sv-SE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               196 kr 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v-SE" sz="900" u="none" strike="noStrike" dirty="0">
                          <a:effectLst/>
                        </a:rPr>
                        <a:t> 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63" marR="8063" marT="8063" marB="0" anchor="b"/>
                </a:tc>
                <a:extLst>
                  <a:ext uri="{0D108BD9-81ED-4DB2-BD59-A6C34878D82A}">
                    <a16:rowId xmlns:a16="http://schemas.microsoft.com/office/drawing/2014/main" val="399841836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3D-modell 5" descr="Office Calculator">
                <a:extLst>
                  <a:ext uri="{FF2B5EF4-FFF2-40B4-BE49-F238E27FC236}">
                    <a16:creationId xmlns:a16="http://schemas.microsoft.com/office/drawing/2014/main" id="{483B8364-29AE-DD50-5784-49CC8FC0AB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40331722"/>
                  </p:ext>
                </p:extLst>
              </p:nvPr>
            </p:nvGraphicFramePr>
            <p:xfrm>
              <a:off x="9583095" y="1094686"/>
              <a:ext cx="1488027" cy="159980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488027" cy="1599804"/>
                    </a:xfrm>
                    <a:prstGeom prst="rect">
                      <a:avLst/>
                    </a:prstGeom>
                  </am3d:spPr>
                  <am3d:camera>
                    <am3d:pos x="0" y="0" z="5906111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3216232" d="1000000"/>
                    <am3d:preTrans dx="0" dy="-2839603" dz="-24381"/>
                    <am3d:scale>
                      <am3d:sx n="1000000" d="1000000"/>
                      <am3d:sy n="1000000" d="1000000"/>
                      <am3d:sz n="1000000" d="1000000"/>
                    </am3d:scale>
                    <am3d:rot ax="3129595" ay="395521" az="504398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9491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3D-modell 5" descr="Office Calculator">
                <a:extLst>
                  <a:ext uri="{FF2B5EF4-FFF2-40B4-BE49-F238E27FC236}">
                    <a16:creationId xmlns:a16="http://schemas.microsoft.com/office/drawing/2014/main" id="{483B8364-29AE-DD50-5784-49CC8FC0AB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83095" y="1094686"/>
                <a:ext cx="1488027" cy="15998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8539888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5A7B30C4623BE4B8BFB6710BC3DCB8F" ma:contentTypeVersion="12" ma:contentTypeDescription="Skapa ett nytt dokument." ma:contentTypeScope="" ma:versionID="81bdae30071b902af42dbad0f9592d59">
  <xsd:schema xmlns:xsd="http://www.w3.org/2001/XMLSchema" xmlns:xs="http://www.w3.org/2001/XMLSchema" xmlns:p="http://schemas.microsoft.com/office/2006/metadata/properties" xmlns:ns2="624f7e9a-29af-4275-8e25-e361b05a956e" xmlns:ns3="d63b376f-7c71-444c-8a9b-74e3d7dd765c" targetNamespace="http://schemas.microsoft.com/office/2006/metadata/properties" ma:root="true" ma:fieldsID="8c95a544afe71d30f419b733c2791026" ns2:_="" ns3:_="">
    <xsd:import namespace="624f7e9a-29af-4275-8e25-e361b05a956e"/>
    <xsd:import namespace="d63b376f-7c71-444c-8a9b-74e3d7dd7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f7e9a-29af-4275-8e25-e361b05a95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761e1aa4-a7d2-419f-8380-49b3571344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3b376f-7c71-444c-8a9b-74e3d7dd765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311d04f-c9c3-4187-86e6-493b95ae6f46}" ma:internalName="TaxCatchAll" ma:showField="CatchAllData" ma:web="d63b376f-7c71-444c-8a9b-74e3d7dd7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24f7e9a-29af-4275-8e25-e361b05a956e">
      <Terms xmlns="http://schemas.microsoft.com/office/infopath/2007/PartnerControls"/>
    </lcf76f155ced4ddcb4097134ff3c332f>
    <TaxCatchAll xmlns="d63b376f-7c71-444c-8a9b-74e3d7dd765c" xsi:nil="true"/>
  </documentManagement>
</p:properties>
</file>

<file path=customXml/itemProps1.xml><?xml version="1.0" encoding="utf-8"?>
<ds:datastoreItem xmlns:ds="http://schemas.openxmlformats.org/officeDocument/2006/customXml" ds:itemID="{28934CD9-F4C1-4949-B3BB-7BF977486B72}"/>
</file>

<file path=customXml/itemProps2.xml><?xml version="1.0" encoding="utf-8"?>
<ds:datastoreItem xmlns:ds="http://schemas.openxmlformats.org/officeDocument/2006/customXml" ds:itemID="{121816EF-1DF1-4450-A04A-07AED6692B7D}"/>
</file>

<file path=customXml/itemProps3.xml><?xml version="1.0" encoding="utf-8"?>
<ds:datastoreItem xmlns:ds="http://schemas.openxmlformats.org/officeDocument/2006/customXml" ds:itemID="{60E6016D-A7B5-4396-8775-C3B4847DE48E}"/>
</file>

<file path=docMetadata/LabelInfo.xml><?xml version="1.0" encoding="utf-8"?>
<clbl:labelList xmlns:clbl="http://schemas.microsoft.com/office/2020/mipLabelMetadata">
  <clbl:label id="{bed3ce6e-068b-4a56-90d4-7ce0213eb4e8}" enabled="1" method="Standard" siteId="{ccb47768-ec09-46e2-830d-534bb6128185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2730</TotalTime>
  <Words>1102</Words>
  <Application>Microsoft Office PowerPoint</Application>
  <PresentationFormat>Bredbild</PresentationFormat>
  <Paragraphs>287</Paragraphs>
  <Slides>11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6" baseType="lpstr">
      <vt:lpstr>Aptos</vt:lpstr>
      <vt:lpstr>Arial</vt:lpstr>
      <vt:lpstr>Calibri</vt:lpstr>
      <vt:lpstr>Neue Haas Grotesk Text Pro</vt:lpstr>
      <vt:lpstr>VanillaVTI</vt:lpstr>
      <vt:lpstr>Säve Trail Run i samarbete med Säve SK</vt:lpstr>
      <vt:lpstr>”Inte ett till motionslopp, utan en upplevelse i skogen – stig, puls,  glädje och pannben” </vt:lpstr>
      <vt:lpstr>Vi måste börja någonstans….</vt:lpstr>
      <vt:lpstr>Intäkter  </vt:lpstr>
      <vt:lpstr>Sponsring</vt:lpstr>
      <vt:lpstr>Vad behövs? </vt:lpstr>
      <vt:lpstr>Försäkringar – ansvar ?</vt:lpstr>
      <vt:lpstr>Var och när? </vt:lpstr>
      <vt:lpstr>Ekonomi 100 deltagare</vt:lpstr>
      <vt:lpstr>Ekonomi 150 deltagare</vt:lpstr>
      <vt:lpstr>Ekonomi 200 deltagare</vt:lpstr>
    </vt:vector>
  </TitlesOfParts>
  <Company>Castellum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Jonna Westberg</dc:creator>
  <cp:lastModifiedBy>Jonna Westberg</cp:lastModifiedBy>
  <cp:revision>1</cp:revision>
  <dcterms:created xsi:type="dcterms:W3CDTF">2025-12-08T14:33:49Z</dcterms:created>
  <dcterms:modified xsi:type="dcterms:W3CDTF">2026-01-26T10:33:40Z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0x01010075A7B30C4623BE4B8BFB6710BC3DCB8F</vt:lpwstr>
  </property>
</Properties>
</file>