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"/>
  </p:notesMasterIdLst>
  <p:sldIdLst>
    <p:sldId id="318" r:id="rId6"/>
    <p:sldId id="556" r:id="rId7"/>
    <p:sldId id="551" r:id="rId8"/>
    <p:sldId id="296" r:id="rId9"/>
    <p:sldId id="390" r:id="rId10"/>
    <p:sldId id="549" r:id="rId11"/>
    <p:sldId id="374" r:id="rId12"/>
    <p:sldId id="545" r:id="rId13"/>
    <p:sldId id="555" r:id="rId14"/>
    <p:sldId id="550" r:id="rId15"/>
    <p:sldId id="557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9FA55-B3BF-472C-A273-BD25AB059C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D910776-060D-48DD-A878-140A9D0B3752}">
      <dgm:prSet/>
      <dgm:spPr/>
      <dgm:t>
        <a:bodyPr/>
        <a:lstStyle/>
        <a:p>
          <a:r>
            <a:rPr lang="en-US" b="1" i="0" baseline="0"/>
            <a:t>I svensk barn- och ungdomsfotboll gäller:</a:t>
          </a:r>
          <a:endParaRPr lang="en-US"/>
        </a:p>
      </dgm:t>
    </dgm:pt>
    <dgm:pt modelId="{BC4444D8-69E1-4607-935A-D78F6220111D}" type="parTrans" cxnId="{990F77E7-89BE-4165-981C-D497122B43DB}">
      <dgm:prSet/>
      <dgm:spPr/>
      <dgm:t>
        <a:bodyPr/>
        <a:lstStyle/>
        <a:p>
          <a:endParaRPr lang="en-US"/>
        </a:p>
      </dgm:t>
    </dgm:pt>
    <dgm:pt modelId="{1729A8E4-496F-46AE-81DC-85C27DE586D2}" type="sibTrans" cxnId="{990F77E7-89BE-4165-981C-D497122B43DB}">
      <dgm:prSet/>
      <dgm:spPr/>
      <dgm:t>
        <a:bodyPr/>
        <a:lstStyle/>
        <a:p>
          <a:endParaRPr lang="en-US"/>
        </a:p>
      </dgm:t>
    </dgm:pt>
    <dgm:pt modelId="{D533583E-6174-475E-AC0A-056259876B97}">
      <dgm:prSet/>
      <dgm:spPr/>
      <dgm:t>
        <a:bodyPr/>
        <a:lstStyle/>
        <a:p>
          <a:r>
            <a:rPr lang="en-US" b="0" i="0" baseline="0"/>
            <a:t>Fotboll för alla</a:t>
          </a:r>
          <a:endParaRPr lang="en-US"/>
        </a:p>
      </dgm:t>
    </dgm:pt>
    <dgm:pt modelId="{8DAC2FBD-A848-4ED1-B8CC-C38168A33C61}" type="parTrans" cxnId="{40A01EC3-6F93-4884-8E5D-07F826FAF988}">
      <dgm:prSet/>
      <dgm:spPr/>
      <dgm:t>
        <a:bodyPr/>
        <a:lstStyle/>
        <a:p>
          <a:endParaRPr lang="en-US"/>
        </a:p>
      </dgm:t>
    </dgm:pt>
    <dgm:pt modelId="{BD32A250-1555-4F29-A92C-48C36D766079}" type="sibTrans" cxnId="{40A01EC3-6F93-4884-8E5D-07F826FAF988}">
      <dgm:prSet/>
      <dgm:spPr/>
      <dgm:t>
        <a:bodyPr/>
        <a:lstStyle/>
        <a:p>
          <a:endParaRPr lang="en-US"/>
        </a:p>
      </dgm:t>
    </dgm:pt>
    <dgm:pt modelId="{7E0494EE-A7A5-42C5-9C73-28E701E94A7C}">
      <dgm:prSet/>
      <dgm:spPr/>
      <dgm:t>
        <a:bodyPr/>
        <a:lstStyle/>
        <a:p>
          <a:r>
            <a:rPr lang="en-US" b="0" i="0" baseline="0" dirty="0"/>
            <a:t>Barns </a:t>
          </a:r>
          <a:r>
            <a:rPr lang="en-US" b="0" i="0" baseline="0" dirty="0" err="1"/>
            <a:t>och</a:t>
          </a:r>
          <a:r>
            <a:rPr lang="en-US" b="0" i="0" baseline="0" dirty="0"/>
            <a:t> </a:t>
          </a:r>
          <a:r>
            <a:rPr lang="en-US" b="0" i="0" baseline="0" dirty="0" err="1"/>
            <a:t>ungdomars</a:t>
          </a:r>
          <a:r>
            <a:rPr lang="en-US" b="0" i="0" baseline="0" dirty="0"/>
            <a:t> </a:t>
          </a:r>
          <a:r>
            <a:rPr lang="en-US" b="0" i="0" baseline="0" dirty="0" err="1"/>
            <a:t>villkor</a:t>
          </a:r>
          <a:endParaRPr lang="en-US" dirty="0"/>
        </a:p>
      </dgm:t>
    </dgm:pt>
    <dgm:pt modelId="{CCAD50D5-A875-4422-A205-2076DC6B7416}" type="parTrans" cxnId="{6EDBA3E0-452E-49FC-A9A4-B5EDC5954D43}">
      <dgm:prSet/>
      <dgm:spPr/>
      <dgm:t>
        <a:bodyPr/>
        <a:lstStyle/>
        <a:p>
          <a:endParaRPr lang="en-US"/>
        </a:p>
      </dgm:t>
    </dgm:pt>
    <dgm:pt modelId="{EE45293A-48AC-4C93-A6FC-8B37BB3E2019}" type="sibTrans" cxnId="{6EDBA3E0-452E-49FC-A9A4-B5EDC5954D43}">
      <dgm:prSet/>
      <dgm:spPr/>
      <dgm:t>
        <a:bodyPr/>
        <a:lstStyle/>
        <a:p>
          <a:endParaRPr lang="en-US"/>
        </a:p>
      </dgm:t>
    </dgm:pt>
    <dgm:pt modelId="{6DD1672B-D5B3-4B9F-A33E-AAEE573EED62}">
      <dgm:prSet/>
      <dgm:spPr/>
      <dgm:t>
        <a:bodyPr/>
        <a:lstStyle/>
        <a:p>
          <a:r>
            <a:rPr lang="en-US" b="0" i="0" baseline="0"/>
            <a:t>Fokus på glädje, ansträngning och lärande</a:t>
          </a:r>
          <a:endParaRPr lang="en-US"/>
        </a:p>
      </dgm:t>
    </dgm:pt>
    <dgm:pt modelId="{A3C576E0-4184-4C27-A47F-D92B1EC4406A}" type="parTrans" cxnId="{2DF43034-D0D8-4B79-A116-D68BEA0D623A}">
      <dgm:prSet/>
      <dgm:spPr/>
      <dgm:t>
        <a:bodyPr/>
        <a:lstStyle/>
        <a:p>
          <a:endParaRPr lang="en-US"/>
        </a:p>
      </dgm:t>
    </dgm:pt>
    <dgm:pt modelId="{6A38F39F-734C-4308-A4A1-19120B55BD88}" type="sibTrans" cxnId="{2DF43034-D0D8-4B79-A116-D68BEA0D623A}">
      <dgm:prSet/>
      <dgm:spPr/>
      <dgm:t>
        <a:bodyPr/>
        <a:lstStyle/>
        <a:p>
          <a:endParaRPr lang="en-US"/>
        </a:p>
      </dgm:t>
    </dgm:pt>
    <dgm:pt modelId="{80CDAC5B-DF46-4103-B396-4FB7018404A6}">
      <dgm:prSet/>
      <dgm:spPr/>
      <dgm:t>
        <a:bodyPr/>
        <a:lstStyle/>
        <a:p>
          <a:r>
            <a:rPr lang="en-US" b="0" i="0" baseline="0"/>
            <a:t>Hållbart idrottande</a:t>
          </a:r>
          <a:endParaRPr lang="en-US"/>
        </a:p>
      </dgm:t>
    </dgm:pt>
    <dgm:pt modelId="{DB906277-E34D-4EB4-84E5-B6AE62918D53}" type="parTrans" cxnId="{ADDAEBC1-0637-4523-95CC-D25888AC67E3}">
      <dgm:prSet/>
      <dgm:spPr/>
      <dgm:t>
        <a:bodyPr/>
        <a:lstStyle/>
        <a:p>
          <a:endParaRPr lang="en-US"/>
        </a:p>
      </dgm:t>
    </dgm:pt>
    <dgm:pt modelId="{EB251E0E-B3D1-40C0-87A6-D3945336536D}" type="sibTrans" cxnId="{ADDAEBC1-0637-4523-95CC-D25888AC67E3}">
      <dgm:prSet/>
      <dgm:spPr/>
      <dgm:t>
        <a:bodyPr/>
        <a:lstStyle/>
        <a:p>
          <a:endParaRPr lang="en-US"/>
        </a:p>
      </dgm:t>
    </dgm:pt>
    <dgm:pt modelId="{3B55E786-66C1-4685-9F20-10F4973A855A}">
      <dgm:prSet/>
      <dgm:spPr/>
      <dgm:t>
        <a:bodyPr/>
        <a:lstStyle/>
        <a:p>
          <a:r>
            <a:rPr lang="en-US" b="0" i="0" baseline="0"/>
            <a:t>Fair Play</a:t>
          </a:r>
          <a:endParaRPr lang="en-US"/>
        </a:p>
      </dgm:t>
    </dgm:pt>
    <dgm:pt modelId="{F7A58C79-E802-499B-A87F-DFE88EA4276D}" type="parTrans" cxnId="{A7CD0646-91C8-432E-B17A-A9B40337218F}">
      <dgm:prSet/>
      <dgm:spPr/>
      <dgm:t>
        <a:bodyPr/>
        <a:lstStyle/>
        <a:p>
          <a:endParaRPr lang="en-US"/>
        </a:p>
      </dgm:t>
    </dgm:pt>
    <dgm:pt modelId="{9653442A-1D7B-4226-AC3A-D47EC0133C4D}" type="sibTrans" cxnId="{A7CD0646-91C8-432E-B17A-A9B40337218F}">
      <dgm:prSet/>
      <dgm:spPr/>
      <dgm:t>
        <a:bodyPr/>
        <a:lstStyle/>
        <a:p>
          <a:endParaRPr lang="en-US"/>
        </a:p>
      </dgm:t>
    </dgm:pt>
    <dgm:pt modelId="{B37B9674-BC92-429F-B63D-82873E2CCAB5}" type="pres">
      <dgm:prSet presAssocID="{7499FA55-B3BF-472C-A273-BD25AB059C04}" presName="linear" presStyleCnt="0">
        <dgm:presLayoutVars>
          <dgm:animLvl val="lvl"/>
          <dgm:resizeHandles val="exact"/>
        </dgm:presLayoutVars>
      </dgm:prSet>
      <dgm:spPr/>
    </dgm:pt>
    <dgm:pt modelId="{E7A7E756-15AA-4D1F-A1CA-97ECB2F2E924}" type="pres">
      <dgm:prSet presAssocID="{ED910776-060D-48DD-A878-140A9D0B375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4B60D22-FF1F-4AC5-A6FB-5D6E083339CB}" type="pres">
      <dgm:prSet presAssocID="{ED910776-060D-48DD-A878-140A9D0B375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AC2EF09-02BB-40AC-9125-257017A89E10}" type="presOf" srcId="{6DD1672B-D5B3-4B9F-A33E-AAEE573EED62}" destId="{94B60D22-FF1F-4AC5-A6FB-5D6E083339CB}" srcOrd="0" destOrd="2" presId="urn:microsoft.com/office/officeart/2005/8/layout/vList2"/>
    <dgm:cxn modelId="{35E45E1D-7C99-40BC-A68C-60BB73E64F68}" type="presOf" srcId="{7E0494EE-A7A5-42C5-9C73-28E701E94A7C}" destId="{94B60D22-FF1F-4AC5-A6FB-5D6E083339CB}" srcOrd="0" destOrd="1" presId="urn:microsoft.com/office/officeart/2005/8/layout/vList2"/>
    <dgm:cxn modelId="{2DF43034-D0D8-4B79-A116-D68BEA0D623A}" srcId="{ED910776-060D-48DD-A878-140A9D0B3752}" destId="{6DD1672B-D5B3-4B9F-A33E-AAEE573EED62}" srcOrd="2" destOrd="0" parTransId="{A3C576E0-4184-4C27-A47F-D92B1EC4406A}" sibTransId="{6A38F39F-734C-4308-A4A1-19120B55BD88}"/>
    <dgm:cxn modelId="{25EF6B3E-4F52-4E4E-988C-0D29C45C6757}" type="presOf" srcId="{D533583E-6174-475E-AC0A-056259876B97}" destId="{94B60D22-FF1F-4AC5-A6FB-5D6E083339CB}" srcOrd="0" destOrd="0" presId="urn:microsoft.com/office/officeart/2005/8/layout/vList2"/>
    <dgm:cxn modelId="{13EAF960-79EB-4AFD-9C6E-3A3567A41912}" type="presOf" srcId="{3B55E786-66C1-4685-9F20-10F4973A855A}" destId="{94B60D22-FF1F-4AC5-A6FB-5D6E083339CB}" srcOrd="0" destOrd="4" presId="urn:microsoft.com/office/officeart/2005/8/layout/vList2"/>
    <dgm:cxn modelId="{A7CD0646-91C8-432E-B17A-A9B40337218F}" srcId="{ED910776-060D-48DD-A878-140A9D0B3752}" destId="{3B55E786-66C1-4685-9F20-10F4973A855A}" srcOrd="4" destOrd="0" parTransId="{F7A58C79-E802-499B-A87F-DFE88EA4276D}" sibTransId="{9653442A-1D7B-4226-AC3A-D47EC0133C4D}"/>
    <dgm:cxn modelId="{B6E15F50-E6B8-4CE1-965D-D06117CC1AC1}" type="presOf" srcId="{7499FA55-B3BF-472C-A273-BD25AB059C04}" destId="{B37B9674-BC92-429F-B63D-82873E2CCAB5}" srcOrd="0" destOrd="0" presId="urn:microsoft.com/office/officeart/2005/8/layout/vList2"/>
    <dgm:cxn modelId="{7CAC2A79-1ECB-4702-8B6B-4A240E29DC04}" type="presOf" srcId="{ED910776-060D-48DD-A878-140A9D0B3752}" destId="{E7A7E756-15AA-4D1F-A1CA-97ECB2F2E924}" srcOrd="0" destOrd="0" presId="urn:microsoft.com/office/officeart/2005/8/layout/vList2"/>
    <dgm:cxn modelId="{ADDAEBC1-0637-4523-95CC-D25888AC67E3}" srcId="{ED910776-060D-48DD-A878-140A9D0B3752}" destId="{80CDAC5B-DF46-4103-B396-4FB7018404A6}" srcOrd="3" destOrd="0" parTransId="{DB906277-E34D-4EB4-84E5-B6AE62918D53}" sibTransId="{EB251E0E-B3D1-40C0-87A6-D3945336536D}"/>
    <dgm:cxn modelId="{40A01EC3-6F93-4884-8E5D-07F826FAF988}" srcId="{ED910776-060D-48DD-A878-140A9D0B3752}" destId="{D533583E-6174-475E-AC0A-056259876B97}" srcOrd="0" destOrd="0" parTransId="{8DAC2FBD-A848-4ED1-B8CC-C38168A33C61}" sibTransId="{BD32A250-1555-4F29-A92C-48C36D766079}"/>
    <dgm:cxn modelId="{40B62AC3-D19B-43E0-A7E4-C6A2587D8445}" type="presOf" srcId="{80CDAC5B-DF46-4103-B396-4FB7018404A6}" destId="{94B60D22-FF1F-4AC5-A6FB-5D6E083339CB}" srcOrd="0" destOrd="3" presId="urn:microsoft.com/office/officeart/2005/8/layout/vList2"/>
    <dgm:cxn modelId="{6EDBA3E0-452E-49FC-A9A4-B5EDC5954D43}" srcId="{ED910776-060D-48DD-A878-140A9D0B3752}" destId="{7E0494EE-A7A5-42C5-9C73-28E701E94A7C}" srcOrd="1" destOrd="0" parTransId="{CCAD50D5-A875-4422-A205-2076DC6B7416}" sibTransId="{EE45293A-48AC-4C93-A6FC-8B37BB3E2019}"/>
    <dgm:cxn modelId="{990F77E7-89BE-4165-981C-D497122B43DB}" srcId="{7499FA55-B3BF-472C-A273-BD25AB059C04}" destId="{ED910776-060D-48DD-A878-140A9D0B3752}" srcOrd="0" destOrd="0" parTransId="{BC4444D8-69E1-4607-935A-D78F6220111D}" sibTransId="{1729A8E4-496F-46AE-81DC-85C27DE586D2}"/>
    <dgm:cxn modelId="{90285097-78F6-4986-A417-25C368F815D4}" type="presParOf" srcId="{B37B9674-BC92-429F-B63D-82873E2CCAB5}" destId="{E7A7E756-15AA-4D1F-A1CA-97ECB2F2E924}" srcOrd="0" destOrd="0" presId="urn:microsoft.com/office/officeart/2005/8/layout/vList2"/>
    <dgm:cxn modelId="{A98B24B9-2131-4EF9-93F9-EAD2AC517833}" type="presParOf" srcId="{B37B9674-BC92-429F-B63D-82873E2CCAB5}" destId="{94B60D22-FF1F-4AC5-A6FB-5D6E083339C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7E756-15AA-4D1F-A1CA-97ECB2F2E924}">
      <dsp:nvSpPr>
        <dsp:cNvPr id="0" name=""/>
        <dsp:cNvSpPr/>
      </dsp:nvSpPr>
      <dsp:spPr>
        <a:xfrm>
          <a:off x="0" y="110694"/>
          <a:ext cx="660963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kern="1200" baseline="0"/>
            <a:t>I svensk barn- och ungdomsfotboll gäller:</a:t>
          </a:r>
          <a:endParaRPr lang="en-US" sz="2900" kern="1200"/>
        </a:p>
      </dsp:txBody>
      <dsp:txXfrm>
        <a:off x="33955" y="144649"/>
        <a:ext cx="6541720" cy="627655"/>
      </dsp:txXfrm>
    </dsp:sp>
    <dsp:sp modelId="{94B60D22-FF1F-4AC5-A6FB-5D6E083339CB}">
      <dsp:nvSpPr>
        <dsp:cNvPr id="0" name=""/>
        <dsp:cNvSpPr/>
      </dsp:nvSpPr>
      <dsp:spPr>
        <a:xfrm>
          <a:off x="0" y="806259"/>
          <a:ext cx="6609630" cy="1980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856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 baseline="0"/>
            <a:t>Fotboll för alla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 baseline="0" dirty="0"/>
            <a:t>Barns </a:t>
          </a:r>
          <a:r>
            <a:rPr lang="en-US" sz="2300" b="0" i="0" kern="1200" baseline="0" dirty="0" err="1"/>
            <a:t>och</a:t>
          </a:r>
          <a:r>
            <a:rPr lang="en-US" sz="2300" b="0" i="0" kern="1200" baseline="0" dirty="0"/>
            <a:t> </a:t>
          </a:r>
          <a:r>
            <a:rPr lang="en-US" sz="2300" b="0" i="0" kern="1200" baseline="0" dirty="0" err="1"/>
            <a:t>ungdomars</a:t>
          </a:r>
          <a:r>
            <a:rPr lang="en-US" sz="2300" b="0" i="0" kern="1200" baseline="0" dirty="0"/>
            <a:t> </a:t>
          </a:r>
          <a:r>
            <a:rPr lang="en-US" sz="2300" b="0" i="0" kern="1200" baseline="0" dirty="0" err="1"/>
            <a:t>villkor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 baseline="0"/>
            <a:t>Fokus på glädje, ansträngning och lärande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 baseline="0"/>
            <a:t>Hållbart idrottande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 baseline="0"/>
            <a:t>Fair Play</a:t>
          </a:r>
          <a:endParaRPr lang="en-US" sz="2300" kern="1200"/>
        </a:p>
      </dsp:txBody>
      <dsp:txXfrm>
        <a:off x="0" y="806259"/>
        <a:ext cx="6609630" cy="1980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03870E8-D976-4FD2-BE5B-F7FFCE9F5E9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E1CA969-A338-47D3-AEAF-C5A28B3ACCF3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266C6BD-8EE3-4EB3-914D-C688D2EC247C}" type="datetime1">
              <a:rPr lang="sv-SE"/>
              <a:pPr lvl="0"/>
              <a:t>2024-04-29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FC5A5BDE-4EF1-45DA-8F0D-E9E9B0D36B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EC495A4-BE56-4E8D-9A33-8A82A7F4F97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BEA898C-3D04-44E0-92B9-8A15B456A09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D459016-DE6E-4C7B-A744-68FC0CC951F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5962714-3A17-4629-BE49-28648588E869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288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16F1666-DBC4-4FC8-BE4D-93887E22E1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E97CF9C-41CB-44F6-ADBB-B0FD1FF11F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Startbild.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56B9F2-976D-4B27-8497-4FDEC294327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5DE7A9D-A462-4EDC-9943-1D33E5E34D29}" type="slidenum">
              <a:t>1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7ABCF-B332-4853-B0C6-5325FFFCC98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092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6CCEB69-8399-4F35-990A-003AE7C71E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877798B-7E10-4828-8213-FBA1C7C62F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Anpassa rubriker och innehåll efter er förening.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CC2CF8E-A7E1-4EB3-99C9-1DC9916C1F2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D146420-01CC-43E7-AB84-92FCCF01A700}" type="slidenum">
              <a:t>3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E6E60B4-7962-4872-B18B-C377B9BAFA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51DFDD6-7CBB-4A44-B79B-2DFB7A522B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 dirty="0"/>
              <a:t>Låt föräldrarna ta del av riktlinjerna. </a:t>
            </a:r>
          </a:p>
          <a:p>
            <a:pPr lvl="0"/>
            <a:r>
              <a:rPr lang="sv-SE" b="1" dirty="0"/>
              <a:t>Visa Film 1: FSLL fem riktlinjer.</a:t>
            </a:r>
            <a:r>
              <a:rPr lang="sv-SE" dirty="0"/>
              <a:t> Du hittar filmen genom att klicka på bilden eller på svenskfotboll.se/</a:t>
            </a:r>
            <a:r>
              <a:rPr lang="sv-SE" dirty="0" err="1"/>
              <a:t>fsll</a:t>
            </a:r>
            <a:r>
              <a:rPr lang="sv-SE" dirty="0"/>
              <a:t> - riktlinjer.</a:t>
            </a:r>
          </a:p>
          <a:p>
            <a:pPr lvl="0"/>
            <a:r>
              <a:rPr lang="sv-SE" b="1" dirty="0"/>
              <a:t>Reflektera två och två:</a:t>
            </a:r>
            <a:r>
              <a:rPr lang="sv-SE" dirty="0"/>
              <a:t> 1-2 minuter. Lyft upp någon diskussion i helgrupp.</a:t>
            </a:r>
          </a:p>
          <a:p>
            <a:pPr lvl="0"/>
            <a:r>
              <a:rPr lang="sv-SE" dirty="0"/>
              <a:t>Berätta att materialet är tillgängligt gratis på webben.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A8C3206-AAEA-48EA-BE78-B9E2DABE00D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5F12C8-9E8F-4E1F-BB3E-E0E8E7906010}" type="slidenum">
              <a:t>4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09F747E-71E7-4A2F-8571-DCCB3EDAA3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C32AD8F-FC20-4249-8462-D03D57F19B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Förklara att forskning (av Amanda Visek) har delat in barns svar på vad som är roligast med att idrotta i olika kategorier. Bilden visar de fyra största och viktigaste kategorierna.</a:t>
            </a:r>
          </a:p>
          <a:p>
            <a:pPr lvl="0"/>
            <a:r>
              <a:rPr lang="sv-SE"/>
              <a:t>Fråga föräldrarna vad de tror att det kan finnas för saker som barnen har sagt under varje kategori.</a:t>
            </a:r>
          </a:p>
          <a:p>
            <a:pPr lvl="0"/>
            <a:r>
              <a:rPr lang="sv-SE"/>
              <a:t>Klicka sedan fram animeringen som visar tre exempel på vanliga saker under varje kategori.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A5D1805-A788-4E5C-8BD4-86D21603A31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BBA8A2-B86B-4DE4-980E-906CE0BD9A40}" type="slidenum">
              <a:t>5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14EAF2A-7C20-471B-B28F-E14016A3C7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051563F-92A4-4A4B-8E3F-EB02582909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Poängtera att det behöver vara många vuxna för att hinna ge uppmärksamhet till alla barn.</a:t>
            </a:r>
          </a:p>
          <a:p>
            <a:pPr lvl="0"/>
            <a:r>
              <a:rPr lang="sv-SE"/>
              <a:t>Stationsträning kan vara ett sätt att få ner tiden mellan övningarna och att använda materialet effektivt (olika material behövs till olika övningar).</a:t>
            </a:r>
          </a:p>
          <a:p>
            <a:pPr lvl="0"/>
            <a:r>
              <a:rPr lang="sv-SE"/>
              <a:t>SvFF Spelarutbildningsplanen presenterar vad som är lämpligt att träna på och förslag på träningsprogram. Som tränare kan man följa det och behöver inte ta fram egna övningar och träningsprogram.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52FAB00-254C-4035-9E16-4B1F67F9071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CE2322-9765-4D95-B1A4-601B6A7B1BA7}" type="slidenum">
              <a:t>6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E6D1374-045A-484E-B02E-3E3BD3D6D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1E77848-650F-45DC-B2A1-B5A0EDE489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Förklara att reglerna gäller medan rekommendationerna inte är tvingande. Tex byten företrädelsevis i paus inte alltid är möjligt eller lämpligt.</a:t>
            </a:r>
            <a:br>
              <a:rPr lang="sv-SE"/>
            </a:br>
            <a:r>
              <a:rPr lang="sv-SE"/>
              <a:t>På svenskfotboll.se/spelformer finns det foldrar och regler att läsa eller ladda ner kostnadsfritt.</a:t>
            </a:r>
          </a:p>
          <a:p>
            <a:pPr lvl="0"/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E3DA528-EAF7-41C3-B29E-C64B4F6AE9E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4AB3FE-A1C1-4C56-86A7-FFE87CED21C2}" type="slidenum">
              <a:t>7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8AF11E8-E1C8-4B7E-B28D-73D46B0FC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8547D29-23E6-488B-9757-1C43AD66C3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Anpassa rubriker och text efter er förening.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C066E3-B842-4481-A81E-F3CD63AD359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DE8C42-E77E-41F2-A362-96A72E64FA6E}" type="slidenum">
              <a:t>8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1D756C9-AE66-4522-95AD-54222A5CFE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AEC432D-7381-44DB-8AD8-C1CFD269FC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Anpassa rubriker och text efter er förening.</a:t>
            </a:r>
          </a:p>
          <a:p>
            <a:pPr lvl="0"/>
            <a:r>
              <a:rPr lang="sv-SE"/>
              <a:t>Förklara uppgiften för respektive roll.</a:t>
            </a:r>
          </a:p>
          <a:p>
            <a:pPr lvl="0"/>
            <a:r>
              <a:rPr lang="sv-SE"/>
              <a:t>Animering: Poängtera vikten av att många hjälps åt, att det behövs många ledare på planen och att det bör vara både mammor och pappor som deltar i verksamheten – särskilt på planen.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1090C4B-07B3-4634-A234-FA2C2DEEB08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136CD2-FD1E-4E69-907B-FB9BDFBC8601}" type="slidenum">
              <a:t>9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6838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1D756C9-AE66-4522-95AD-54222A5CFE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AEC432D-7381-44DB-8AD8-C1CFD269FC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 dirty="0"/>
              <a:t>Låt föräldrarna komma med förslag i helgrupp. Skriv gärna upp föräldrarnas önskemål</a:t>
            </a:r>
          </a:p>
          <a:p>
            <a:pPr lvl="0"/>
            <a:r>
              <a:rPr lang="sv-SE" b="1" dirty="0"/>
              <a:t>Animering: </a:t>
            </a:r>
            <a:r>
              <a:rPr lang="sv-SE" dirty="0"/>
              <a:t>Poängtera att flera ledare med olika egenskaper behövs. Alla föräldrar som har någon egenskap som har getts som förslag kan bli en bra ledare för barnens lag.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1090C4B-07B3-4634-A234-FA2C2DEEB08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136CD2-FD1E-4E69-907B-FB9BDFBC8601}" type="slidenum">
              <a:t>10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2579CD-A1A4-4B1D-B3B6-0F023290168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2A06129-B3D6-493F-BD15-695DFD87A4B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7506F0E-1708-4E80-8942-C02BDDF21A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6C0F5F-C998-46AF-A79E-74B02FDE9015}" type="datetime1">
              <a:rPr lang="sv-SE" smtClean="0"/>
              <a:t>2024-04-29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81498B-ED23-48A0-BEEF-18E3CA857E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90A7F9-BF89-4A2D-973D-3EC9407AF2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CF6EED-8714-4A23-A5E2-7B16272727CC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386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AC3386-F661-4321-8645-611253C5507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098D800-909A-4BE2-AC1B-9EA4ADD4750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DC0BFE-CEB4-49E9-AC3C-788B6E54AD3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E06AFD-C6D6-40C1-AB0D-F8B3F6BDE0DF}" type="datetime1">
              <a:rPr lang="sv-SE" smtClean="0"/>
              <a:t>2024-04-29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D89365-279F-4DAA-9473-620A3C623A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B477131-1255-4E22-8617-535042BA60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EFE03B-F1DF-431A-90E2-F0B12A64515E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180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D223537-41B8-4ACF-81BE-5F48DB19A7D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FF92B0C-233E-4FA4-9F0F-05F255482E9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DCF800-63C6-4B4B-8D40-0DC46A5796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6F3B4C-3386-4C49-B061-D6ED21F42B2D}" type="datetime1">
              <a:rPr lang="sv-SE" smtClean="0"/>
              <a:t>2024-04-29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22859B-C8B5-4915-AA09-5E269619BB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A3619C-78FE-41CE-A6E8-C3E036F8A2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850E24-C023-40C4-8A22-54BE81652869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4463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1E817-5E73-4D65-AF10-E38E063D84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7810F-2B89-4242-BA7E-9DD45F6D6EE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8B51E-D1CC-4495-80C0-3B1EBDEF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BFE4-3BED-4F7F-9E5A-3C9D33C96CD6}" type="datetimeFigureOut">
              <a:rPr lang="sv-SE" smtClean="0"/>
              <a:t>2024-04-29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64DB7-E337-4ED8-B53E-6501039F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6B16D-EC42-487E-9128-03AEC9E9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8E49-ACA8-4230-BCFE-5F3697AED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313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B28727-54D9-480D-A738-1081538DD91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1C8AC6-9BF1-4365-800F-A2B1AB4250B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511623-23C7-4D0C-B2D3-6E4A3E9A10C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1088FB-1B6B-4658-970B-09E195BD9F5B}" type="datetime1">
              <a:rPr lang="sv-SE" smtClean="0"/>
              <a:t>2024-04-29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D6EE91-0F6A-4A8D-AB91-AA39BE18CB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F45AF5D-B977-491F-8AE4-C83690EBDB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599923-81DE-472F-958B-83B47BA42DA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709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2F69B1-8EA2-4A41-9177-D964BCEF9C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7150E75-029C-435A-95D6-3A66E335A1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21C8FE-9366-478C-8ECA-F2B32628A74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075F5A-4871-4DD1-BB43-A5F971FF8CBB}" type="datetime1">
              <a:rPr lang="sv-SE" smtClean="0"/>
              <a:t>2024-04-29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AA2DB6-7937-4136-B8E9-29DE0AB733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335875-7396-4928-BB09-746D30231D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4F19F7-7083-443A-AFD6-BB944DAB4CBC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27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750758-43B3-4F96-A995-3C0B487485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642DD5-31AD-472D-9FFE-9BDD4B55E1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5D927E7-D16E-4CC1-AA62-BA6646E7D46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6640754-7C5A-42FA-B3F1-DCE24DCD63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4D8348-AB7F-4434-B1A7-BB69CC94DDB4}" type="datetime1">
              <a:rPr lang="sv-SE" smtClean="0"/>
              <a:t>2024-04-29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A230710-F8C9-4608-A141-1FDC27DDFA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4A9A706-F620-4C18-9339-13FF376FED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87C0A7-AC49-4772-AABC-61D32AFF58AD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693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D9E894-ADD5-46F7-8CFD-CEA490D79C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A598AB-C189-4BA1-89CC-CD577C5BF0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D9AEBB-BC22-4981-A8F7-3E125248086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3A53196-5C3F-495E-A31E-80F5135F469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201EB47-6E79-48A7-B3A3-63A67A8F87F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1CFB0C1-4108-4131-88B1-53050C714E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8CDDDA-9A43-4453-BE23-DFE04F72CBCA}" type="datetime1">
              <a:rPr lang="sv-SE" smtClean="0"/>
              <a:t>2024-04-29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41645BC-194D-48C6-9CE6-5C0906D12B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900A3A2-D0D2-425D-88CB-4EA2ADBEE4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F1AE51-9D17-420C-BE82-9ED75D382587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74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720034-A03C-454F-B647-DC9931DB413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D31AD8F-FAE0-4B0C-8EC8-3089BFC2B1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D6AC3E-3187-4911-A7CB-45E4B8410A46}" type="datetime1">
              <a:rPr lang="sv-SE" smtClean="0"/>
              <a:t>2024-04-29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82C4DDE-5B89-47D5-84CE-9EB6DD8A68A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2C5341-23BB-4C17-A968-D1E5A1791F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29C044-FA02-4541-A9F4-F090506F7C6C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371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5644F22-4EEF-4AAF-BCC8-744D0CD953F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F4A562-5427-4597-B573-60E80457FF44}" type="datetime1">
              <a:rPr lang="sv-SE" smtClean="0"/>
              <a:t>2024-04-29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721C008-AFE8-4E74-A4E8-83DD40AC54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9CE884E-5538-4583-B41A-4F4D85BB9E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5B146A-23D1-4AB4-913D-BEF251266523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540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F6320D-9811-4FE9-BC74-5533DFF180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F8E870-7E31-4788-836A-5AC469E192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3D07D0-1503-4F76-87B1-145C19A1C37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7128DE-432F-4770-AA79-3B4E923B53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80438B-6572-437E-9256-8DD1C6A49571}" type="datetime1">
              <a:rPr lang="sv-SE" smtClean="0"/>
              <a:t>2024-04-29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5F50F3C-6B68-4DD6-BAC6-4EC9647DBF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583222C-E976-4C3F-ADE8-7C7D6D9756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88ECDB-604D-4220-B891-5562B17D5095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036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3D3D05-0BB4-4793-A690-DD78BC2E40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653E1F-5DF1-4564-9B17-B9C28D8ADFC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AB91F0-D812-49F0-AC87-F3444C439F1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BBB4E7C-179A-43C6-AF87-0FBF9CE5D1A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9F245B-1E26-42FF-A5F2-96BF63EEA3B8}" type="datetime1">
              <a:rPr lang="sv-SE" smtClean="0"/>
              <a:t>2024-04-29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8A88F8-5069-43D8-8E45-77437FE1CB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9A76233-F3A7-4C22-A073-98F6DDC2EB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60BE27-C733-4079-B39F-2206328ACFA4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07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D61177A-E132-44D8-AE92-A358DB8FDA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3523992-E073-453E-81D6-4EA83F2230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568399-C5DB-44C4-905F-7D171C593A7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9918408-2C1F-47B1-A8CE-060F1B536E3C}" type="datetime1">
              <a:rPr lang="sv-SE" smtClean="0"/>
              <a:t>2024-04-29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565517-745A-4BA8-B3E4-F6F0A7624BE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A775A3D-53FD-4B59-B3D3-7F8B8FB173B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5A45D13-E5B0-4423-9189-3BB5C0211CC1}" type="slidenum"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v-SE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v-SE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67059D-A120-45CC-967E-0542DD7D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EB74A-2836-4E45-B719-8711CA087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1CACC-41EF-421B-A72E-C973FAC60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5BFE4-3BED-4F7F-9E5A-3C9D33C96CD6}" type="datetimeFigureOut">
              <a:rPr lang="sv-SE" smtClean="0"/>
              <a:t>2024-04-29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1E37D-56FE-4C3A-BFBE-ED323DBC2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3698D-20C9-49DB-8AA1-FB81DE96B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E49-ACA8-4230-BCFE-5F3697AED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900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diagramData" Target="../diagrams/data1.xml"/><Relationship Id="rId5" Type="http://schemas.openxmlformats.org/officeDocument/2006/relationships/image" Target="../media/image3.png"/><Relationship Id="rId15" Type="http://schemas.microsoft.com/office/2007/relationships/diagramDrawing" Target="../diagrams/drawing1.xml"/><Relationship Id="rId10" Type="http://schemas.openxmlformats.org/officeDocument/2006/relationships/image" Target="../media/image1.jpeg"/><Relationship Id="rId4" Type="http://schemas.openxmlformats.org/officeDocument/2006/relationships/hyperlink" Target="https://utbildning.sisuidrottsbocker.se/fotboll/tranare/tranarutbildning/fsll/riktlinjer/" TargetMode="External"/><Relationship Id="rId9" Type="http://schemas.openxmlformats.org/officeDocument/2006/relationships/image" Target="../media/image7.svg"/><Relationship Id="rId14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72C8C8CB-0F75-4700-B188-F36964714AD5}"/>
              </a:ext>
            </a:extLst>
          </p:cNvPr>
          <p:cNvSpPr txBox="1"/>
          <p:nvPr/>
        </p:nvSpPr>
        <p:spPr>
          <a:xfrm>
            <a:off x="6590662" y="1815320"/>
            <a:ext cx="4805996" cy="3749627"/>
          </a:xfrm>
          <a:prstGeom prst="rect">
            <a:avLst/>
          </a:prstGeom>
        </p:spPr>
        <p:txBody>
          <a:bodyPr vert="horz" lIns="91440" tIns="45720" rIns="91440" bIns="45720" rtlCol="0" anchor="t" anchorCtr="0" compatLnSpc="1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chemeClr val="tx2"/>
                </a:solidFill>
                <a:uFillTx/>
                <a:latin typeface="+mj-lt"/>
                <a:ea typeface="+mj-ea"/>
                <a:cs typeface="+mj-cs"/>
              </a:rPr>
              <a:t>Uppstartsträff </a:t>
            </a:r>
            <a:r>
              <a:rPr lang="en-US" sz="2800" b="1" i="0" u="none" strike="noStrike" kern="1200" cap="none" spc="0" baseline="0" dirty="0" err="1">
                <a:solidFill>
                  <a:schemeClr val="tx2"/>
                </a:solidFill>
                <a:uFillTx/>
                <a:latin typeface="+mj-lt"/>
                <a:ea typeface="+mj-ea"/>
                <a:cs typeface="+mj-cs"/>
              </a:rPr>
              <a:t>vårdnadshavare</a:t>
            </a:r>
            <a:endParaRPr lang="en-US" sz="2800" b="1" i="0" u="none" strike="noStrike" kern="1200" cap="none" spc="0" baseline="0" dirty="0">
              <a:solidFill>
                <a:schemeClr val="tx2"/>
              </a:solidFill>
              <a:uFillTx/>
              <a:latin typeface="+mj-lt"/>
              <a:ea typeface="+mj-ea"/>
              <a:cs typeface="+mj-cs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F-16/F-8</a:t>
            </a:r>
            <a:br>
              <a:rPr lang="en-US" sz="2800" b="1" i="0" u="none" strike="noStrike" kern="1200" cap="none" spc="0" baseline="0" dirty="0">
                <a:solidFill>
                  <a:schemeClr val="tx2"/>
                </a:solidFill>
                <a:uFillTx/>
                <a:latin typeface="+mj-lt"/>
                <a:ea typeface="+mj-ea"/>
                <a:cs typeface="+mj-cs"/>
              </a:rPr>
            </a:br>
            <a:r>
              <a:rPr lang="en-US" sz="2800" b="1" i="0" u="none" strike="noStrike" kern="1200" cap="none" spc="0" baseline="0" dirty="0">
                <a:solidFill>
                  <a:schemeClr val="tx2"/>
                </a:solidFill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2800" b="1" i="0" u="none" strike="noStrike" kern="1200" cap="none" spc="0" baseline="0" dirty="0" err="1">
                <a:solidFill>
                  <a:schemeClr val="tx2"/>
                </a:solidFill>
                <a:uFillTx/>
                <a:latin typeface="+mj-lt"/>
                <a:ea typeface="+mj-ea"/>
                <a:cs typeface="+mj-cs"/>
              </a:rPr>
              <a:t>Spelformen</a:t>
            </a:r>
            <a:r>
              <a:rPr lang="en-US" sz="2800" b="1" i="0" u="none" strike="noStrike" kern="1200" cap="none" spc="0" baseline="0" dirty="0">
                <a:solidFill>
                  <a:schemeClr val="tx2"/>
                </a:solidFill>
                <a:uFillTx/>
                <a:latin typeface="+mj-lt"/>
                <a:ea typeface="+mj-ea"/>
                <a:cs typeface="+mj-cs"/>
              </a:rPr>
              <a:t> 5 mot 5</a:t>
            </a:r>
          </a:p>
        </p:txBody>
      </p:sp>
      <p:pic>
        <p:nvPicPr>
          <p:cNvPr id="1026" name="Picture 2" descr="Säters IF FK">
            <a:extLst>
              <a:ext uri="{FF2B5EF4-FFF2-40B4-BE49-F238E27FC236}">
                <a16:creationId xmlns:a16="http://schemas.microsoft.com/office/drawing/2014/main" id="{8663E724-8F50-210F-D818-E1AAB7173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8BAD1B1A-D0B0-4573-911A-3BF60A97E6F7}"/>
              </a:ext>
            </a:extLst>
          </p:cNvPr>
          <p:cNvSpPr txBox="1"/>
          <p:nvPr/>
        </p:nvSpPr>
        <p:spPr>
          <a:xfrm>
            <a:off x="-2788963" y="2421691"/>
            <a:ext cx="2122707" cy="14819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ctr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625DC4-EB81-48E6-86B2-E79BF34E00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>
            <a:noAutofit/>
          </a:bodyPr>
          <a:lstStyle/>
          <a:p>
            <a:pPr lvl="0" algn="l"/>
            <a:r>
              <a:rPr lang="sv-SE" sz="4500" b="1" dirty="0">
                <a:latin typeface="Calibri"/>
              </a:rPr>
              <a:t>Samtala och reflektera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1BD3E2A-5323-4A2E-94FD-8A0196E0B24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696" y="1274130"/>
            <a:ext cx="4404390" cy="307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D9EB24D1-22D5-40B1-A7FE-2A9A66DE639E}"/>
              </a:ext>
            </a:extLst>
          </p:cNvPr>
          <p:cNvSpPr/>
          <p:nvPr/>
        </p:nvSpPr>
        <p:spPr>
          <a:xfrm>
            <a:off x="784226" y="3912452"/>
            <a:ext cx="5824849" cy="10018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>
              <a:alpha val="48000"/>
            </a:srgbClr>
          </a:solidFill>
          <a:ln cap="flat">
            <a:noFill/>
            <a:prstDash val="solid"/>
          </a:ln>
        </p:spPr>
        <p:txBody>
          <a:bodyPr vert="horz" wrap="square" lIns="50804" tIns="50804" rIns="50804" bIns="50804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MS PGothic" pitchFamily="34"/>
              </a:rPr>
              <a:t>Hur vill ni att ledarna för era barn ska vara?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02EF891D-2F21-47CC-B05F-2B0D1CA32CC7}"/>
              </a:ext>
            </a:extLst>
          </p:cNvPr>
          <p:cNvSpPr txBox="1"/>
          <p:nvPr/>
        </p:nvSpPr>
        <p:spPr>
          <a:xfrm>
            <a:off x="6096000" y="5132972"/>
            <a:ext cx="6074493" cy="16416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 ledare kan inte ensam leva upp till alla förväntningar</a:t>
            </a:r>
          </a:p>
          <a:p>
            <a:pPr marL="342900" marR="0" lvl="0" indent="-34290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dirty="0">
                <a:solidFill>
                  <a:srgbClr val="000000"/>
                </a:solidFill>
                <a:latin typeface="Calibri"/>
              </a:rPr>
              <a:t>Flera ledare som kompletterar varandra har större chans att leva upp till förväntningarna</a:t>
            </a:r>
            <a:endParaRPr lang="sv-SE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Picture 2" descr="Säters IF FK">
            <a:extLst>
              <a:ext uri="{FF2B5EF4-FFF2-40B4-BE49-F238E27FC236}">
                <a16:creationId xmlns:a16="http://schemas.microsoft.com/office/drawing/2014/main" id="{D7434898-3AA5-5546-11F0-275F4C932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999" y="255159"/>
            <a:ext cx="925550" cy="9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9C954AFB-F612-C0F6-0EF6-77294A00BEBF}"/>
              </a:ext>
            </a:extLst>
          </p:cNvPr>
          <p:cNvSpPr/>
          <p:nvPr/>
        </p:nvSpPr>
        <p:spPr>
          <a:xfrm>
            <a:off x="1733219" y="2394860"/>
            <a:ext cx="4049484" cy="103414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>
              <a:alpha val="4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Hur kan jag som förälder bidra till ett bra klimat i fotbollen?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19590E-2416-4A1F-8921-86EB6A267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sv-SE" b="1" dirty="0"/>
            </a:br>
            <a:r>
              <a:rPr lang="sv-SE" b="1" dirty="0" err="1"/>
              <a:t>Torscupen</a:t>
            </a:r>
            <a:r>
              <a:rPr lang="sv-SE" b="1" dirty="0"/>
              <a:t> 2024</a:t>
            </a:r>
            <a:br>
              <a:rPr lang="sv-SE" b="1" dirty="0"/>
            </a:br>
            <a:r>
              <a:rPr lang="sv-SE" b="1" dirty="0"/>
              <a:t>Sammandragsplanering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4" descr="Logo&#10;&#10;Description automatically generated">
            <a:extLst>
              <a:ext uri="{FF2B5EF4-FFF2-40B4-BE49-F238E27FC236}">
                <a16:creationId xmlns:a16="http://schemas.microsoft.com/office/drawing/2014/main" id="{03CE3DA9-6752-4F6C-9570-0AFB6AECC9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4" b="-2"/>
          <a:stretch/>
        </p:blipFill>
        <p:spPr>
          <a:xfrm>
            <a:off x="6610865" y="547346"/>
            <a:ext cx="1278123" cy="1238990"/>
          </a:xfrm>
          <a:prstGeom prst="rect">
            <a:avLst/>
          </a:prstGeom>
        </p:spPr>
      </p:pic>
      <p:graphicFrame>
        <p:nvGraphicFramePr>
          <p:cNvPr id="19" name="Tabell 4">
            <a:extLst>
              <a:ext uri="{FF2B5EF4-FFF2-40B4-BE49-F238E27FC236}">
                <a16:creationId xmlns:a16="http://schemas.microsoft.com/office/drawing/2014/main" id="{345D850B-F0A5-4600-8598-4BC193F0E4AB}"/>
              </a:ext>
            </a:extLst>
          </p:cNvPr>
          <p:cNvGraphicFramePr>
            <a:graphicFrameLocks noGrp="1"/>
          </p:cNvGraphicFramePr>
          <p:nvPr/>
        </p:nvGraphicFramePr>
        <p:xfrm>
          <a:off x="905805" y="2389218"/>
          <a:ext cx="6888020" cy="36945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42571">
                  <a:extLst>
                    <a:ext uri="{9D8B030D-6E8A-4147-A177-3AD203B41FA5}">
                      <a16:colId xmlns:a16="http://schemas.microsoft.com/office/drawing/2014/main" val="1993684202"/>
                    </a:ext>
                  </a:extLst>
                </a:gridCol>
                <a:gridCol w="711742">
                  <a:extLst>
                    <a:ext uri="{9D8B030D-6E8A-4147-A177-3AD203B41FA5}">
                      <a16:colId xmlns:a16="http://schemas.microsoft.com/office/drawing/2014/main" val="2875359124"/>
                    </a:ext>
                  </a:extLst>
                </a:gridCol>
                <a:gridCol w="5233707">
                  <a:extLst>
                    <a:ext uri="{9D8B030D-6E8A-4147-A177-3AD203B41FA5}">
                      <a16:colId xmlns:a16="http://schemas.microsoft.com/office/drawing/2014/main" val="2699279741"/>
                    </a:ext>
                  </a:extLst>
                </a:gridCol>
              </a:tblGrid>
              <a:tr h="487278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66FF"/>
                          </a:solidFill>
                        </a:rPr>
                        <a:t>Sammandrag</a:t>
                      </a:r>
                      <a:endParaRPr lang="sv-SE" sz="1000" b="1" dirty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66FF"/>
                          </a:solidFill>
                        </a:rPr>
                        <a:t>Vecka</a:t>
                      </a:r>
                      <a:endParaRPr lang="sv-SE" sz="1000" b="1" dirty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66FF"/>
                          </a:solidFill>
                        </a:rPr>
                        <a:t>Klubb</a:t>
                      </a:r>
                      <a:endParaRPr lang="sv-SE" sz="1000" b="1" dirty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747424"/>
                  </a:ext>
                </a:extLst>
              </a:tr>
              <a:tr h="405569">
                <a:tc>
                  <a:txBody>
                    <a:bodyPr/>
                    <a:lstStyle/>
                    <a:p>
                      <a:r>
                        <a:rPr lang="sv-SE" sz="1600" b="1" u="none" strike="noStrike" dirty="0">
                          <a:solidFill>
                            <a:srgbClr val="0066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strike="noStrike" kern="1200" dirty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u="none" strike="noStrike" dirty="0">
                          <a:solidFill>
                            <a:srgbClr val="0066FF"/>
                          </a:solidFill>
                        </a:rPr>
                        <a:t>Säter, </a:t>
                      </a:r>
                      <a:r>
                        <a:rPr lang="sv-SE" sz="16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  <a:r>
                        <a:rPr lang="sv-SE" sz="1600" b="1" u="none" strike="noStrike" dirty="0">
                          <a:solidFill>
                            <a:schemeClr val="tx1"/>
                          </a:solidFill>
                        </a:rPr>
                        <a:t>maj – lördag 9-17 </a:t>
                      </a:r>
                      <a:r>
                        <a:rPr lang="sv-SE" sz="1600" b="0" u="none" strike="noStrike" dirty="0">
                          <a:solidFill>
                            <a:schemeClr val="tx1"/>
                          </a:solidFill>
                        </a:rPr>
                        <a:t>(FM F9, EM F8)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335783"/>
                  </a:ext>
                </a:extLst>
              </a:tr>
              <a:tr h="405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strike="noStrike" dirty="0">
                          <a:solidFill>
                            <a:srgbClr val="0066FF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strike="noStrike" kern="1200" dirty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u="none" strike="noStrike" dirty="0">
                          <a:solidFill>
                            <a:srgbClr val="0066FF"/>
                          </a:solidFill>
                        </a:rPr>
                        <a:t>Hedemora, </a:t>
                      </a:r>
                      <a:r>
                        <a:rPr lang="sv-SE" sz="1600" b="1" u="none" strike="noStrike" dirty="0">
                          <a:solidFill>
                            <a:schemeClr val="tx1"/>
                          </a:solidFill>
                        </a:rPr>
                        <a:t>19 maj – söndag 8.30-15.30 </a:t>
                      </a:r>
                      <a:r>
                        <a:rPr lang="sv-SE" sz="1600" b="0" u="none" strike="noStrike" dirty="0">
                          <a:solidFill>
                            <a:schemeClr val="tx1"/>
                          </a:solidFill>
                        </a:rPr>
                        <a:t>(FM F8, EM F9)</a:t>
                      </a:r>
                      <a:endParaRPr lang="sv-SE" sz="16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867508"/>
                  </a:ext>
                </a:extLst>
              </a:tr>
              <a:tr h="405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strike="noStrike" dirty="0">
                          <a:solidFill>
                            <a:srgbClr val="0066FF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strike="noStrike" dirty="0">
                          <a:solidFill>
                            <a:srgbClr val="0066FF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u="none" strike="noStrike" dirty="0">
                          <a:solidFill>
                            <a:srgbClr val="0066FF"/>
                          </a:solidFill>
                        </a:rPr>
                        <a:t>Stora Tuna, </a:t>
                      </a:r>
                      <a:r>
                        <a:rPr lang="sv-SE" sz="1600" b="1" u="none" strike="noStrike" dirty="0">
                          <a:solidFill>
                            <a:schemeClr val="tx1"/>
                          </a:solidFill>
                        </a:rPr>
                        <a:t>1 juni – lördag 9-17 </a:t>
                      </a:r>
                      <a:r>
                        <a:rPr lang="sv-SE" sz="1600" b="0" u="none" strike="noStrike" dirty="0">
                          <a:solidFill>
                            <a:schemeClr val="tx1"/>
                          </a:solidFill>
                        </a:rPr>
                        <a:t>(FM F9, EM F8)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846327"/>
                  </a:ext>
                </a:extLst>
              </a:tr>
              <a:tr h="405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strike="sngStrike" dirty="0">
                          <a:solidFill>
                            <a:srgbClr val="0066FF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strike="noStrike" dirty="0">
                          <a:solidFill>
                            <a:srgbClr val="0066FF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u="none" strike="noStrike" kern="1200" dirty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Krylbo, </a:t>
                      </a:r>
                      <a:r>
                        <a:rPr lang="sv-SE" sz="16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juni</a:t>
                      </a:r>
                      <a:r>
                        <a:rPr lang="sv-SE" sz="1600" b="1" u="none" strike="noStrike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sv-SE" sz="16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söndag 9-17 </a:t>
                      </a:r>
                      <a:r>
                        <a:rPr lang="sv-SE" sz="1600" b="0" u="none" strike="noStrike" dirty="0">
                          <a:solidFill>
                            <a:schemeClr val="tx1"/>
                          </a:solidFill>
                        </a:rPr>
                        <a:t>(FM F8, EM F9)</a:t>
                      </a:r>
                      <a:endParaRPr lang="sv-SE" sz="16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879823"/>
                  </a:ext>
                </a:extLst>
              </a:tr>
              <a:tr h="400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dirty="0">
                          <a:solidFill>
                            <a:srgbClr val="0066FF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kern="1200" dirty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Leksand, </a:t>
                      </a:r>
                      <a:r>
                        <a:rPr lang="sv-SE" sz="16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aug</a:t>
                      </a:r>
                      <a:r>
                        <a:rPr lang="sv-SE" sz="1600" b="1" u="none" strike="noStrike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sv-SE" sz="16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söndag 9-17 </a:t>
                      </a:r>
                      <a:r>
                        <a:rPr lang="sv-SE" sz="1600" b="0" u="none" strike="noStrike" dirty="0">
                          <a:solidFill>
                            <a:schemeClr val="tx1"/>
                          </a:solidFill>
                        </a:rPr>
                        <a:t>(FM F9, EM F8)</a:t>
                      </a:r>
                      <a:endParaRPr lang="sv-SE" sz="16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599429"/>
                  </a:ext>
                </a:extLst>
              </a:tr>
              <a:tr h="3737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dirty="0">
                          <a:solidFill>
                            <a:srgbClr val="0066FF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kern="1200" dirty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u="none" strike="noStrike" dirty="0">
                          <a:solidFill>
                            <a:srgbClr val="0066FF"/>
                          </a:solidFill>
                        </a:rPr>
                        <a:t>Kvarnsveden, </a:t>
                      </a:r>
                      <a:r>
                        <a:rPr lang="sv-SE" sz="16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aug</a:t>
                      </a:r>
                      <a:r>
                        <a:rPr lang="sv-SE" sz="1600" b="1" u="none" strike="noStrike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sv-SE" sz="16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söndag 9-17 </a:t>
                      </a:r>
                      <a:r>
                        <a:rPr lang="sv-SE" sz="1600" b="0" u="none" strike="noStrike" dirty="0">
                          <a:solidFill>
                            <a:schemeClr val="tx1"/>
                          </a:solidFill>
                        </a:rPr>
                        <a:t>(FM F8, EM F9)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088473"/>
                  </a:ext>
                </a:extLst>
              </a:tr>
              <a:tr h="405569"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rgbClr val="0066FF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rgbClr val="0066FF"/>
                          </a:solidFill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kern="1200" dirty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Tunabro, </a:t>
                      </a:r>
                      <a:r>
                        <a:rPr lang="sv-SE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sep </a:t>
                      </a:r>
                      <a:r>
                        <a:rPr lang="sv-SE" sz="1600" b="1" u="none" strike="noStrike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söndag 9-17 </a:t>
                      </a:r>
                      <a:r>
                        <a:rPr lang="sv-SE" sz="1600" b="0" u="none" strike="noStrike" dirty="0">
                          <a:solidFill>
                            <a:schemeClr val="tx1"/>
                          </a:solidFill>
                        </a:rPr>
                        <a:t>(FM F9, EM F8)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02745"/>
                  </a:ext>
                </a:extLst>
              </a:tr>
              <a:tr h="405569"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rgbClr val="0066FF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rgbClr val="0066FF"/>
                          </a:solidFill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dirty="0">
                          <a:solidFill>
                            <a:srgbClr val="0066FF"/>
                          </a:solidFill>
                        </a:rPr>
                        <a:t>Torsång, </a:t>
                      </a:r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15 sep </a:t>
                      </a:r>
                      <a:r>
                        <a:rPr lang="sv-SE" sz="1600" b="1" u="none" strike="noStrike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sv-SE" sz="1600" b="1">
                          <a:solidFill>
                            <a:schemeClr val="tx1"/>
                          </a:solidFill>
                        </a:rPr>
                        <a:t>söndag 9-17 </a:t>
                      </a:r>
                      <a:r>
                        <a:rPr lang="sv-SE" sz="1600" b="0" u="none" strike="noStrike" dirty="0">
                          <a:solidFill>
                            <a:schemeClr val="tx1"/>
                          </a:solidFill>
                        </a:rPr>
                        <a:t>(FM F8, EM F9)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813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47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2C14D4-1E31-0AA0-43A6-30AB3CF9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0111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</a:pP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Uppstart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2024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16BEA7-141B-9989-FE67-1DB6FF9BA64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04548" y="626289"/>
            <a:ext cx="7362774" cy="6192277"/>
          </a:xfr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Presentation av tränare: </a:t>
            </a:r>
            <a:b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Anna Skinnars, Annika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Astermark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Linda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Widén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Sussie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Nygren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Säsongen</a:t>
            </a:r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2024 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Torscupen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spelschemat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träningar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b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9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Lagföräldrar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ansvar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vid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försäljning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lagkassa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osv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b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9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Laget.se 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anmälan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till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träningar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samt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matcher,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där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läggs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spelschemat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m.m.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b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9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Hjälpa</a:t>
            </a:r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till </a:t>
            </a: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</a:t>
            </a:r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träningar</a:t>
            </a:r>
            <a:b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9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Återkoppling</a:t>
            </a:r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mellan</a:t>
            </a:r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tränare</a:t>
            </a:r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</a:t>
            </a:r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föräldrar</a:t>
            </a:r>
            <a:endParaRPr lang="en-US" sz="29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9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9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en-US" sz="3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Våra</a:t>
            </a:r>
            <a:r>
              <a:rPr lang="en-US" sz="3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regler</a:t>
            </a:r>
            <a:r>
              <a:rPr lang="en-US" sz="3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för </a:t>
            </a:r>
            <a:r>
              <a:rPr lang="en-US" sz="3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säsongen</a:t>
            </a:r>
            <a:r>
              <a:rPr lang="en-US" sz="3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b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Rätt</a:t>
            </a:r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utrustning</a:t>
            </a:r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fotbollsskor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benskydd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samt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vattenflaska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, </a:t>
            </a:r>
            <a:b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Uppsatt</a:t>
            </a:r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hår</a:t>
            </a:r>
            <a:b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Örhängen</a:t>
            </a:r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</a:t>
            </a:r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tejpas</a:t>
            </a:r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b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Schysst</a:t>
            </a:r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kompis</a:t>
            </a:r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(Vi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kommer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jobba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jätte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mycket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lag! Hur man ska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vara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mot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varandra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osv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b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Komma</a:t>
            </a:r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</a:t>
            </a:r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till </a:t>
            </a: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träningarna</a:t>
            </a:r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samt</a:t>
            </a:r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samlingar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b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Fokus</a:t>
            </a:r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</a:t>
            </a:r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träningar</a:t>
            </a:r>
            <a:r>
              <a:rPr lang="en-US" sz="2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</a:t>
            </a:r>
            <a:b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" indent="-34290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D781BA9-CFC9-560B-F2D2-A4783B561C83}"/>
              </a:ext>
            </a:extLst>
          </p:cNvPr>
          <p:cNvSpPr txBox="1"/>
          <p:nvPr/>
        </p:nvSpPr>
        <p:spPr>
          <a:xfrm>
            <a:off x="4870864" y="125190"/>
            <a:ext cx="61672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Dagordning</a:t>
            </a:r>
            <a:endParaRPr lang="en-US"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085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2DAABE6-9661-4CFC-8556-2A37975470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Presentation av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föreningen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E5E910-9693-4599-817E-13701B327E9E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 marL="198004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cap="none" spc="0" baseline="0" dirty="0" err="1">
                <a:uFillTx/>
              </a:rPr>
              <a:t>Föreningens</a:t>
            </a:r>
            <a:r>
              <a:rPr lang="en-US" sz="2000" b="0" i="0" u="none" strike="noStrike" cap="none" spc="0" baseline="0" dirty="0">
                <a:uFillTx/>
              </a:rPr>
              <a:t> </a:t>
            </a:r>
            <a:r>
              <a:rPr lang="en-US" sz="2000" b="0" i="0" u="none" strike="noStrike" cap="none" spc="0" baseline="0" dirty="0" err="1">
                <a:uFillTx/>
              </a:rPr>
              <a:t>verksamhet</a:t>
            </a:r>
            <a:r>
              <a:rPr lang="en-US" sz="2000" b="0" i="0" u="none" strike="noStrike" cap="none" spc="0" baseline="0" dirty="0">
                <a:uFillTx/>
              </a:rPr>
              <a:t> (</a:t>
            </a:r>
            <a:r>
              <a:rPr lang="en-US" sz="2000" dirty="0"/>
              <a:t>20 </a:t>
            </a:r>
            <a:r>
              <a:rPr lang="en-US" sz="2000" dirty="0" err="1"/>
              <a:t>st</a:t>
            </a:r>
            <a:r>
              <a:rPr lang="en-US" sz="2000" dirty="0"/>
              <a:t> </a:t>
            </a:r>
            <a:r>
              <a:rPr lang="en-US" sz="2000" b="0" i="0" u="none" strike="noStrike" cap="none" spc="0" baseline="0" dirty="0" err="1">
                <a:uFillTx/>
              </a:rPr>
              <a:t>pojkar</a:t>
            </a:r>
            <a:r>
              <a:rPr lang="en-US" sz="2000" b="0" i="0" u="none" strike="noStrike" cap="none" spc="0" baseline="0" dirty="0">
                <a:uFillTx/>
              </a:rPr>
              <a:t>/</a:t>
            </a:r>
            <a:r>
              <a:rPr lang="en-US" sz="2000" b="0" i="0" u="none" strike="noStrike" cap="none" spc="0" baseline="0" dirty="0" err="1">
                <a:uFillTx/>
              </a:rPr>
              <a:t>flickor</a:t>
            </a:r>
            <a:r>
              <a:rPr lang="en-US" sz="2000" b="0" i="0" u="none" strike="noStrike" cap="none" spc="0" baseline="0" dirty="0">
                <a:uFillTx/>
              </a:rPr>
              <a:t> lag, 3 </a:t>
            </a:r>
            <a:r>
              <a:rPr lang="en-US" sz="2000" b="0" i="0" u="none" strike="noStrike" cap="none" spc="0" baseline="0" dirty="0" err="1">
                <a:uFillTx/>
              </a:rPr>
              <a:t>seniorlag</a:t>
            </a:r>
            <a:r>
              <a:rPr lang="en-US" sz="2000" b="0" i="0" u="none" strike="noStrike" cap="none" spc="0" baseline="0" dirty="0">
                <a:uFillTx/>
              </a:rPr>
              <a:t> </a:t>
            </a:r>
            <a:r>
              <a:rPr lang="en-US" sz="2000" b="0" i="0" u="none" strike="noStrike" cap="none" spc="0" baseline="0" dirty="0" err="1">
                <a:uFillTx/>
              </a:rPr>
              <a:t>samt</a:t>
            </a:r>
            <a:r>
              <a:rPr lang="en-US" sz="2000" b="0" i="0" u="none" strike="noStrike" cap="none" spc="0" baseline="0" dirty="0">
                <a:uFillTx/>
              </a:rPr>
              <a:t> </a:t>
            </a:r>
            <a:r>
              <a:rPr lang="en-US" sz="2000" b="0" i="0" u="none" strike="noStrike" cap="none" spc="0" baseline="0" dirty="0" err="1">
                <a:uFillTx/>
              </a:rPr>
              <a:t>ett</a:t>
            </a:r>
            <a:r>
              <a:rPr lang="en-US" sz="2000" b="0" i="0" u="none" strike="noStrike" cap="none" spc="0" baseline="0" dirty="0">
                <a:uFillTx/>
              </a:rPr>
              <a:t> 9 manna, </a:t>
            </a:r>
            <a:r>
              <a:rPr lang="en-US" sz="2000" b="0" i="0" u="none" strike="noStrike" cap="none" spc="0" baseline="0" dirty="0" err="1">
                <a:uFillTx/>
              </a:rPr>
              <a:t>gå-fotboll</a:t>
            </a:r>
            <a:r>
              <a:rPr lang="en-US" sz="2000" b="0" i="0" u="none" strike="noStrike" cap="none" spc="0" baseline="0" dirty="0">
                <a:uFillTx/>
              </a:rPr>
              <a:t> </a:t>
            </a:r>
            <a:r>
              <a:rPr lang="en-US" sz="2000" b="0" i="0" u="none" strike="noStrike" cap="none" spc="0" baseline="0" dirty="0" err="1">
                <a:uFillTx/>
              </a:rPr>
              <a:t>och</a:t>
            </a:r>
            <a:r>
              <a:rPr lang="en-US" sz="2000" b="0" i="0" u="none" strike="noStrike" cap="none" spc="0" baseline="0" dirty="0">
                <a:uFillTx/>
              </a:rPr>
              <a:t> </a:t>
            </a:r>
            <a:r>
              <a:rPr lang="en-US" sz="2000" b="0" i="0" u="none" strike="noStrike" cap="none" spc="0" baseline="0" dirty="0" err="1">
                <a:uFillTx/>
              </a:rPr>
              <a:t>stjärnlaget</a:t>
            </a:r>
            <a:r>
              <a:rPr lang="en-US" sz="2000" b="0" i="0" u="none" strike="noStrike" cap="none" spc="0" baseline="0" dirty="0">
                <a:uFillTx/>
              </a:rPr>
              <a:t>)</a:t>
            </a:r>
          </a:p>
          <a:p>
            <a:pPr marL="198004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cap="none" spc="0" baseline="0" dirty="0" err="1">
                <a:uFillTx/>
              </a:rPr>
              <a:t>Styrelsen</a:t>
            </a:r>
            <a:r>
              <a:rPr lang="en-US" sz="2000" b="0" i="0" u="none" strike="noStrike" cap="none" spc="0" baseline="0" dirty="0">
                <a:uFillTx/>
              </a:rPr>
              <a:t> </a:t>
            </a:r>
            <a:r>
              <a:rPr lang="en-US" sz="2000" b="0" i="0" u="none" strike="noStrike" cap="none" spc="0" baseline="0" dirty="0" err="1">
                <a:uFillTx/>
              </a:rPr>
              <a:t>i</a:t>
            </a:r>
            <a:r>
              <a:rPr lang="en-US" sz="2000" b="0" i="0" u="none" strike="noStrike" cap="none" spc="0" baseline="0" dirty="0">
                <a:uFillTx/>
              </a:rPr>
              <a:t> Säters IF FK (</a:t>
            </a:r>
            <a:r>
              <a:rPr lang="en-US" sz="2000" b="0" i="0" u="none" strike="noStrike" cap="none" spc="0" baseline="0" dirty="0" err="1">
                <a:uFillTx/>
              </a:rPr>
              <a:t>medlemmar</a:t>
            </a:r>
            <a:r>
              <a:rPr lang="en-US" sz="2000" b="0" i="0" u="none" strike="noStrike" cap="none" spc="0" baseline="0" dirty="0">
                <a:uFillTx/>
              </a:rPr>
              <a:t> </a:t>
            </a:r>
            <a:r>
              <a:rPr lang="en-US" sz="2000" b="0" i="0" u="none" strike="noStrike" cap="none" spc="0" baseline="0" dirty="0" err="1">
                <a:uFillTx/>
              </a:rPr>
              <a:t>samt</a:t>
            </a:r>
            <a:r>
              <a:rPr lang="en-US" sz="2000" b="0" i="0" u="none" strike="noStrike" cap="none" spc="0" baseline="0" dirty="0">
                <a:uFillTx/>
              </a:rPr>
              <a:t> </a:t>
            </a:r>
            <a:r>
              <a:rPr lang="en-US" sz="2000" b="0" i="0" u="none" strike="noStrike" cap="none" spc="0" baseline="0" dirty="0" err="1">
                <a:uFillTx/>
              </a:rPr>
              <a:t>ideellt</a:t>
            </a:r>
            <a:r>
              <a:rPr lang="en-US" sz="2000" b="0" i="0" u="none" strike="noStrike" cap="none" spc="0" baseline="0" dirty="0">
                <a:uFillTx/>
              </a:rPr>
              <a:t> </a:t>
            </a:r>
            <a:r>
              <a:rPr lang="en-US" sz="2000" b="0" i="0" u="none" strike="noStrike" cap="none" spc="0" baseline="0" dirty="0" err="1">
                <a:uFillTx/>
              </a:rPr>
              <a:t>arrangemang</a:t>
            </a:r>
            <a:r>
              <a:rPr lang="en-US" sz="2000" dirty="0"/>
              <a:t>) </a:t>
            </a:r>
            <a:endParaRPr lang="en-US" sz="2000" b="0" i="0" u="none" strike="noStrike" cap="none" spc="0" baseline="0" dirty="0">
              <a:uFillTx/>
            </a:endParaRPr>
          </a:p>
          <a:p>
            <a:pPr marL="198004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 err="1"/>
              <a:t>U</a:t>
            </a:r>
            <a:r>
              <a:rPr lang="en-US" sz="2000" b="0" i="0" u="none" strike="noStrike" cap="none" spc="0" baseline="0" dirty="0" err="1">
                <a:uFillTx/>
              </a:rPr>
              <a:t>ngdomsansvarig</a:t>
            </a:r>
            <a:r>
              <a:rPr lang="en-US" sz="2000" dirty="0"/>
              <a:t> </a:t>
            </a:r>
            <a:r>
              <a:rPr lang="en-US" sz="2000" dirty="0" err="1"/>
              <a:t>är</a:t>
            </a:r>
            <a:r>
              <a:rPr lang="en-US" sz="2000" dirty="0"/>
              <a:t> Angelica Ljusteräng </a:t>
            </a:r>
            <a:r>
              <a:rPr lang="en-US" sz="2000" dirty="0" err="1"/>
              <a:t>samt</a:t>
            </a:r>
            <a:r>
              <a:rPr lang="en-US" sz="2000" dirty="0"/>
              <a:t> </a:t>
            </a:r>
            <a:r>
              <a:rPr lang="en-US" sz="2000" dirty="0" err="1"/>
              <a:t>Peppe</a:t>
            </a:r>
            <a:r>
              <a:rPr lang="en-US" sz="2000" dirty="0"/>
              <a:t> Andersson</a:t>
            </a:r>
            <a:endParaRPr lang="en-US" sz="2000" b="0" i="0" u="none" strike="noStrike" cap="none" spc="0" baseline="0" dirty="0">
              <a:uFillTx/>
            </a:endParaRPr>
          </a:p>
          <a:p>
            <a:pPr marL="198004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cap="none" spc="0" baseline="0" dirty="0" err="1">
                <a:uFillTx/>
              </a:rPr>
              <a:t>Hjälpa</a:t>
            </a:r>
            <a:r>
              <a:rPr lang="en-US" sz="2000" b="0" i="0" u="none" strike="noStrike" cap="none" spc="0" baseline="0" dirty="0">
                <a:uFillTx/>
              </a:rPr>
              <a:t> till </a:t>
            </a:r>
            <a:r>
              <a:rPr lang="en-US" sz="2000" b="0" i="0" u="none" strike="noStrike" cap="none" spc="0" baseline="0" dirty="0" err="1">
                <a:uFillTx/>
              </a:rPr>
              <a:t>på</a:t>
            </a:r>
            <a:r>
              <a:rPr lang="en-US" sz="2000" b="0" i="0" u="none" strike="noStrike" cap="none" spc="0" baseline="0" dirty="0">
                <a:uFillTx/>
              </a:rPr>
              <a:t> </a:t>
            </a:r>
            <a:r>
              <a:rPr lang="en-US" sz="2000" b="0" i="0" u="none" strike="noStrike" cap="none" spc="0" baseline="0" dirty="0" err="1">
                <a:uFillTx/>
              </a:rPr>
              <a:t>träningar</a:t>
            </a:r>
            <a:r>
              <a:rPr lang="en-US" sz="2000" b="0" i="0" u="none" strike="noStrike" cap="none" spc="0" baseline="0" dirty="0">
                <a:uFillTx/>
              </a:rPr>
              <a:t> (</a:t>
            </a:r>
            <a:r>
              <a:rPr lang="en-US" sz="2000" b="0" i="0" u="none" strike="noStrike" cap="none" spc="0" baseline="0" dirty="0" err="1">
                <a:uFillTx/>
              </a:rPr>
              <a:t>t.ex</a:t>
            </a:r>
            <a:r>
              <a:rPr lang="en-US" sz="2000" b="0" i="0" u="none" strike="noStrike" cap="none" spc="0" baseline="0" dirty="0">
                <a:uFillTx/>
              </a:rPr>
              <a:t>. </a:t>
            </a:r>
            <a:r>
              <a:rPr lang="en-US" sz="2000" b="0" i="0" u="none" strike="noStrike" cap="none" spc="0" baseline="0" dirty="0" err="1">
                <a:uFillTx/>
              </a:rPr>
              <a:t>hjälpa</a:t>
            </a:r>
            <a:r>
              <a:rPr lang="en-US" sz="2000" b="0" i="0" u="none" strike="noStrike" cap="none" spc="0" baseline="0" dirty="0">
                <a:uFillTx/>
              </a:rPr>
              <a:t> till vid </a:t>
            </a:r>
            <a:r>
              <a:rPr lang="en-US" sz="2000" b="0" i="0" u="none" strike="noStrike" cap="none" spc="0" baseline="0" dirty="0" err="1">
                <a:uFillTx/>
              </a:rPr>
              <a:t>träningar</a:t>
            </a:r>
            <a:r>
              <a:rPr lang="en-US" sz="2000" b="0" i="0" u="none" strike="noStrike" cap="none" spc="0" baseline="0" dirty="0">
                <a:uFillTx/>
              </a:rPr>
              <a:t> </a:t>
            </a:r>
            <a:r>
              <a:rPr lang="en-US" sz="2000" b="0" i="0" u="none" strike="noStrike" cap="none" spc="0" baseline="0" dirty="0" err="1">
                <a:uFillTx/>
              </a:rPr>
              <a:t>att</a:t>
            </a:r>
            <a:r>
              <a:rPr lang="en-US" sz="2000" b="0" i="0" u="none" strike="noStrike" cap="none" spc="0" baseline="0" dirty="0">
                <a:uFillTx/>
              </a:rPr>
              <a:t> </a:t>
            </a:r>
            <a:r>
              <a:rPr lang="en-US" sz="2000" b="0" i="0" u="none" strike="noStrike" cap="none" spc="0" baseline="0" dirty="0" err="1">
                <a:uFillTx/>
              </a:rPr>
              <a:t>plocka</a:t>
            </a:r>
            <a:r>
              <a:rPr lang="en-US" sz="2000" b="0" i="0" u="none" strike="noStrike" cap="none" spc="0" baseline="0" dirty="0">
                <a:uFillTx/>
              </a:rPr>
              <a:t> </a:t>
            </a:r>
            <a:r>
              <a:rPr lang="en-US" sz="2000" b="0" i="0" u="none" strike="noStrike" cap="none" spc="0" baseline="0" dirty="0" err="1">
                <a:uFillTx/>
              </a:rPr>
              <a:t>ihop</a:t>
            </a:r>
            <a:r>
              <a:rPr lang="en-US" sz="2000" b="0" i="0" u="none" strike="noStrike" cap="none" spc="0" baseline="0" dirty="0">
                <a:uFillTx/>
              </a:rPr>
              <a:t> </a:t>
            </a:r>
            <a:r>
              <a:rPr lang="en-US" sz="2000" b="0" i="0" u="none" strike="noStrike" cap="none" spc="0" baseline="0" dirty="0" err="1">
                <a:uFillTx/>
              </a:rPr>
              <a:t>bollar</a:t>
            </a:r>
            <a:r>
              <a:rPr lang="en-US" sz="2000" b="0" i="0" u="none" strike="noStrike" cap="none" spc="0" baseline="0" dirty="0">
                <a:uFillTx/>
              </a:rPr>
              <a:t>, </a:t>
            </a:r>
            <a:r>
              <a:rPr lang="en-US" sz="2000" b="0" i="0" u="none" strike="noStrike" cap="none" spc="0" baseline="0" dirty="0" err="1">
                <a:uFillTx/>
              </a:rPr>
              <a:t>koner</a:t>
            </a:r>
            <a:r>
              <a:rPr lang="en-US" sz="2000" b="0" i="0" u="none" strike="noStrike" cap="none" spc="0" baseline="0" dirty="0">
                <a:uFillTx/>
              </a:rPr>
              <a:t> </a:t>
            </a:r>
            <a:r>
              <a:rPr lang="en-US" sz="2000" b="0" i="0" u="none" strike="noStrike" cap="none" spc="0" baseline="0" dirty="0" err="1">
                <a:uFillTx/>
              </a:rPr>
              <a:t>m.m.</a:t>
            </a:r>
            <a:endParaRPr lang="en-US" sz="2000" b="0" i="0" u="none" strike="noStrike" cap="none" spc="0" baseline="0" dirty="0">
              <a:uFillTx/>
            </a:endParaRPr>
          </a:p>
          <a:p>
            <a:pPr marL="198004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 err="1"/>
              <a:t>Lagförälder</a:t>
            </a:r>
            <a:r>
              <a:rPr lang="en-US" sz="2000" dirty="0"/>
              <a:t>/</a:t>
            </a:r>
            <a:r>
              <a:rPr lang="en-US" sz="2000" dirty="0" err="1"/>
              <a:t>lagföräldrar</a:t>
            </a:r>
            <a:r>
              <a:rPr lang="en-US" sz="2000" dirty="0"/>
              <a:t> (</a:t>
            </a:r>
            <a:r>
              <a:rPr lang="en-US" sz="2000" dirty="0" err="1"/>
              <a:t>ansvarig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föreningen</a:t>
            </a:r>
            <a:r>
              <a:rPr lang="en-US" sz="2000" dirty="0"/>
              <a:t> </a:t>
            </a:r>
            <a:r>
              <a:rPr lang="en-US" sz="2000" dirty="0" err="1"/>
              <a:t>är</a:t>
            </a:r>
            <a:r>
              <a:rPr lang="en-US" sz="2000" dirty="0"/>
              <a:t> Ronja Rimsler)</a:t>
            </a:r>
          </a:p>
          <a:p>
            <a:pPr marL="198004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cap="none" spc="0" baseline="0" dirty="0">
              <a:uFillTx/>
            </a:endParaRPr>
          </a:p>
          <a:p>
            <a:pPr marL="198004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cap="none" spc="0" baseline="0" dirty="0">
              <a:uFillTx/>
            </a:endParaRPr>
          </a:p>
        </p:txBody>
      </p:sp>
      <p:pic>
        <p:nvPicPr>
          <p:cNvPr id="4" name="Picture 2" descr="Säters IF FK">
            <a:extLst>
              <a:ext uri="{FF2B5EF4-FFF2-40B4-BE49-F238E27FC236}">
                <a16:creationId xmlns:a16="http://schemas.microsoft.com/office/drawing/2014/main" id="{3CA8FE2F-88EF-7124-3DFC-12756A590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59563"/>
            <a:ext cx="925550" cy="9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">
            <a:extLst>
              <a:ext uri="{FF2B5EF4-FFF2-40B4-BE49-F238E27FC236}">
                <a16:creationId xmlns:a16="http://schemas.microsoft.com/office/drawing/2014/main" id="{3C48CD15-DE21-4D50-8ADA-A83F5D9EDF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4" r="-1"/>
          <a:stretch>
            <a:fillRect/>
          </a:stretch>
        </p:blipFill>
        <p:spPr>
          <a:xfrm>
            <a:off x="5779019" y="5840821"/>
            <a:ext cx="1082155" cy="616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ild 6" descr="Tv">
            <a:hlinkClick r:id="rId4"/>
            <a:extLst>
              <a:ext uri="{FF2B5EF4-FFF2-40B4-BE49-F238E27FC236}">
                <a16:creationId xmlns:a16="http://schemas.microsoft.com/office/drawing/2014/main" id="{9200754D-8890-4598-9DF1-46D9C18AA3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1" b="7410"/>
          <a:stretch>
            <a:fillRect/>
          </a:stretch>
        </p:blipFill>
        <p:spPr>
          <a:xfrm>
            <a:off x="5694010" y="5581364"/>
            <a:ext cx="1267404" cy="11734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E880EF45-064D-470C-9F4F-81C138E9B01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>
            <a:normAutofit/>
          </a:bodyPr>
          <a:lstStyle/>
          <a:p>
            <a:pPr lvl="0" algn="l"/>
            <a:r>
              <a:rPr lang="sv-SE" sz="4500" b="1" dirty="0">
                <a:latin typeface="Calibri"/>
              </a:rPr>
              <a:t>Fotbollens spela, lek och lär – </a:t>
            </a:r>
            <a:r>
              <a:rPr lang="sv-SE" sz="2800" b="1" i="1" dirty="0">
                <a:latin typeface="Calibri"/>
              </a:rPr>
              <a:t>vi utgår från denna</a:t>
            </a:r>
            <a:endParaRPr lang="sv-SE" sz="4500" b="1" i="1" dirty="0">
              <a:latin typeface="Calibri"/>
            </a:endParaRPr>
          </a:p>
        </p:txBody>
      </p:sp>
      <p:pic>
        <p:nvPicPr>
          <p:cNvPr id="6" name="Bildobjekt 10">
            <a:extLst>
              <a:ext uri="{FF2B5EF4-FFF2-40B4-BE49-F238E27FC236}">
                <a16:creationId xmlns:a16="http://schemas.microsoft.com/office/drawing/2014/main" id="{9DF10488-39E3-49A9-AFFF-C7AD8EFA2A9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654">
            <a:off x="7698059" y="2495818"/>
            <a:ext cx="2018958" cy="2870274"/>
          </a:xfrm>
          <a:prstGeom prst="rect">
            <a:avLst/>
          </a:prstGeom>
          <a:noFill/>
          <a:ln cap="flat">
            <a:noFill/>
          </a:ln>
          <a:effectLst>
            <a:outerShdw dist="76204" dir="2999946" algn="tl">
              <a:srgbClr val="000000"/>
            </a:outerShdw>
          </a:effectLst>
        </p:spPr>
      </p:pic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9354DA58-2417-4440-83F1-7791688164E8}"/>
              </a:ext>
            </a:extLst>
          </p:cNvPr>
          <p:cNvSpPr txBox="1"/>
          <p:nvPr/>
        </p:nvSpPr>
        <p:spPr>
          <a:xfrm>
            <a:off x="0" y="6392799"/>
            <a:ext cx="3592284" cy="465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svenskfotboll.se/</a:t>
            </a:r>
            <a:r>
              <a:rPr lang="sv-SE" sz="2400" dirty="0" err="1">
                <a:solidFill>
                  <a:srgbClr val="000000"/>
                </a:solidFill>
                <a:latin typeface="Calibri"/>
              </a:rPr>
              <a:t>fsll</a:t>
            </a:r>
            <a:endParaRPr lang="sv-SE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Rektangel: rundade hörn 13">
            <a:extLst>
              <a:ext uri="{FF2B5EF4-FFF2-40B4-BE49-F238E27FC236}">
                <a16:creationId xmlns:a16="http://schemas.microsoft.com/office/drawing/2014/main" id="{C0AC1149-105E-4092-B98C-5D3BE3D09058}"/>
              </a:ext>
            </a:extLst>
          </p:cNvPr>
          <p:cNvSpPr/>
          <p:nvPr/>
        </p:nvSpPr>
        <p:spPr>
          <a:xfrm>
            <a:off x="8403820" y="6130631"/>
            <a:ext cx="3085770" cy="55179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>
              <a:alpha val="4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Reflektera två och två</a:t>
            </a:r>
          </a:p>
        </p:txBody>
      </p:sp>
      <p:pic>
        <p:nvPicPr>
          <p:cNvPr id="9" name="Bild 14" descr="Chatt">
            <a:extLst>
              <a:ext uri="{FF2B5EF4-FFF2-40B4-BE49-F238E27FC236}">
                <a16:creationId xmlns:a16="http://schemas.microsoft.com/office/drawing/2014/main" id="{244CEF21-5790-4D60-980D-60B24827D5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444" t="18256" r="4331" b="18256"/>
          <a:stretch>
            <a:fillRect/>
          </a:stretch>
        </p:blipFill>
        <p:spPr>
          <a:xfrm>
            <a:off x="10021229" y="4951393"/>
            <a:ext cx="2009988" cy="14144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" descr="Säters IF FK">
            <a:extLst>
              <a:ext uri="{FF2B5EF4-FFF2-40B4-BE49-F238E27FC236}">
                <a16:creationId xmlns:a16="http://schemas.microsoft.com/office/drawing/2014/main" id="{6AE757A2-F16A-A4B7-C370-42425A9E4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196" y="247926"/>
            <a:ext cx="925550" cy="9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Platshållare för text 2">
            <a:extLst>
              <a:ext uri="{FF2B5EF4-FFF2-40B4-BE49-F238E27FC236}">
                <a16:creationId xmlns:a16="http://schemas.microsoft.com/office/drawing/2014/main" id="{501DA3B4-563B-F407-267D-3E25D3924C38}"/>
              </a:ext>
            </a:extLst>
          </p:cNvPr>
          <p:cNvGraphicFramePr/>
          <p:nvPr/>
        </p:nvGraphicFramePr>
        <p:xfrm>
          <a:off x="784226" y="2561956"/>
          <a:ext cx="6609630" cy="2897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2BD5ECD5-0723-4B1C-8766-AABE879D44B7}"/>
              </a:ext>
            </a:extLst>
          </p:cNvPr>
          <p:cNvSpPr txBox="1"/>
          <p:nvPr/>
        </p:nvSpPr>
        <p:spPr>
          <a:xfrm>
            <a:off x="784226" y="2529687"/>
            <a:ext cx="4435470" cy="5355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Positiva tränare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873764E-D191-43EF-A4C9-75A99EFD2368}"/>
              </a:ext>
            </a:extLst>
          </p:cNvPr>
          <p:cNvSpPr txBox="1"/>
          <p:nvPr/>
        </p:nvSpPr>
        <p:spPr>
          <a:xfrm>
            <a:off x="5285716" y="2533336"/>
            <a:ext cx="4656042" cy="4236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Gemenskap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FA812BD5-98C5-4B33-B46F-8BDEF246EFBF}"/>
              </a:ext>
            </a:extLst>
          </p:cNvPr>
          <p:cNvSpPr txBox="1"/>
          <p:nvPr/>
        </p:nvSpPr>
        <p:spPr>
          <a:xfrm>
            <a:off x="784226" y="4586264"/>
            <a:ext cx="2130423" cy="4490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Anstränga sig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C59A5EFF-1BB1-44C8-8AC1-01607391D087}"/>
              </a:ext>
            </a:extLst>
          </p:cNvPr>
          <p:cNvSpPr txBox="1"/>
          <p:nvPr/>
        </p:nvSpPr>
        <p:spPr>
          <a:xfrm>
            <a:off x="5285716" y="4589913"/>
            <a:ext cx="4341717" cy="427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Lära sig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6A452DE1-72D2-4723-8527-F8BF82FF44AA}"/>
              </a:ext>
            </a:extLst>
          </p:cNvPr>
          <p:cNvSpPr txBox="1"/>
          <p:nvPr/>
        </p:nvSpPr>
        <p:spPr>
          <a:xfrm>
            <a:off x="784226" y="2953374"/>
            <a:ext cx="4435470" cy="13448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Tränaren ger beröm för ansträngning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Tränaren är trevlig och rolig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Tränaren lyssnar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9E3AFF28-075B-4558-92FE-01AE59B66B9E}"/>
              </a:ext>
            </a:extLst>
          </p:cNvPr>
          <p:cNvSpPr txBox="1"/>
          <p:nvPr/>
        </p:nvSpPr>
        <p:spPr>
          <a:xfrm>
            <a:off x="5285716" y="2953374"/>
            <a:ext cx="4435470" cy="12435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Peppa och bli peppad av lagkamrater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Göra saker tillsammans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Spelare uppträder sportsligt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13C14BC-CF1D-410E-BEC7-A56E579E635A}"/>
              </a:ext>
            </a:extLst>
          </p:cNvPr>
          <p:cNvSpPr txBox="1"/>
          <p:nvPr/>
        </p:nvSpPr>
        <p:spPr>
          <a:xfrm>
            <a:off x="784226" y="5014889"/>
            <a:ext cx="3556833" cy="12534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Göra sitt bästa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Uppleva sig kompetent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Träna och vara fysisk aktiv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97D9722-558E-4683-8B61-4E31244D1775}"/>
              </a:ext>
            </a:extLst>
          </p:cNvPr>
          <p:cNvSpPr txBox="1"/>
          <p:nvPr/>
        </p:nvSpPr>
        <p:spPr>
          <a:xfrm>
            <a:off x="5285707" y="5017907"/>
            <a:ext cx="4532214" cy="13683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Utvecklas i fotboll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Lära sig nya saker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Att använda det du tränat på i match</a:t>
            </a:r>
          </a:p>
        </p:txBody>
      </p:sp>
      <p:pic>
        <p:nvPicPr>
          <p:cNvPr id="10" name="Bildobjekt 44" descr="flicka.png">
            <a:extLst>
              <a:ext uri="{FF2B5EF4-FFF2-40B4-BE49-F238E27FC236}">
                <a16:creationId xmlns:a16="http://schemas.microsoft.com/office/drawing/2014/main" id="{9888A179-9C3E-4B3B-A6E1-DB8E977426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594"/>
          <a:stretch>
            <a:fillRect/>
          </a:stretch>
        </p:blipFill>
        <p:spPr>
          <a:xfrm>
            <a:off x="8515350" y="219"/>
            <a:ext cx="3676646" cy="68577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BBF8E649-A4AF-4B95-B6BD-A6CDFB0DE5C6}"/>
              </a:ext>
            </a:extLst>
          </p:cNvPr>
          <p:cNvSpPr txBox="1"/>
          <p:nvPr/>
        </p:nvSpPr>
        <p:spPr>
          <a:xfrm>
            <a:off x="936629" y="1325880"/>
            <a:ext cx="10242002" cy="7702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4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Vad är viktigt för barn i fotboll?</a:t>
            </a:r>
          </a:p>
        </p:txBody>
      </p:sp>
      <p:pic>
        <p:nvPicPr>
          <p:cNvPr id="12" name="Picture 2" descr="Säters IF FK">
            <a:extLst>
              <a:ext uri="{FF2B5EF4-FFF2-40B4-BE49-F238E27FC236}">
                <a16:creationId xmlns:a16="http://schemas.microsoft.com/office/drawing/2014/main" id="{F931B7A3-A022-F19F-311D-EB7A90744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686" y="200275"/>
            <a:ext cx="925550" cy="9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289E94F-0AC4-4AAB-B0AA-0835BE10393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596501" y="489508"/>
            <a:ext cx="5754896" cy="1667569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lvl="0" algn="l">
              <a:spcBef>
                <a:spcPct val="0"/>
              </a:spcBef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Riktlinjer för träning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AD58BE2-D057-446A-9827-9EC6E67C05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064" y="918640"/>
            <a:ext cx="3430296" cy="4589025"/>
          </a:xfrm>
          <a:prstGeom prst="rect">
            <a:avLst/>
          </a:prstGeom>
          <a:noFill/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F1E9577-9849-4116-857D-4621135AEB23}"/>
              </a:ext>
            </a:extLst>
          </p:cNvPr>
          <p:cNvSpPr txBox="1"/>
          <p:nvPr/>
        </p:nvSpPr>
        <p:spPr>
          <a:xfrm>
            <a:off x="5596502" y="2405894"/>
            <a:ext cx="5754896" cy="3197464"/>
          </a:xfrm>
          <a:prstGeom prst="rect">
            <a:avLst/>
          </a:prstGeom>
        </p:spPr>
        <p:txBody>
          <a:bodyPr vert="horz" lIns="91440" tIns="45720" rIns="91440" bIns="45720" rtlCol="0" anchor="t" anchorCtr="0" compatLnSpc="1">
            <a:normAutofit/>
          </a:bodyPr>
          <a:lstStyle/>
          <a:p>
            <a:pPr marL="198004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cap="none" spc="0" baseline="0">
                <a:uFillTx/>
              </a:rPr>
              <a:t>1 ledare / 8 barn</a:t>
            </a:r>
          </a:p>
          <a:p>
            <a:pPr marL="198004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cap="none" spc="0" baseline="0">
                <a:uFillTx/>
              </a:rPr>
              <a:t>Korta samlingar och kort tid mellan övningar</a:t>
            </a:r>
          </a:p>
          <a:p>
            <a:pPr marL="198004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cap="none" spc="0" baseline="0">
                <a:uFillTx/>
              </a:rPr>
              <a:t>Stationsträning som följer ett tema med mycket spel</a:t>
            </a:r>
          </a:p>
          <a:p>
            <a:pPr marL="198004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cap="none" spc="0" baseline="0">
                <a:uFillTx/>
              </a:rPr>
              <a:t>Koordinationsövningar med och utan boll</a:t>
            </a:r>
          </a:p>
          <a:p>
            <a:pPr marL="198004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cap="none" spc="0" baseline="0">
                <a:uFillTx/>
              </a:rPr>
              <a:t>Innehåll enligt spelarutbildningsplanen</a:t>
            </a:r>
          </a:p>
          <a:p>
            <a:pPr marL="395999" marR="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cap="none" spc="0" baseline="0">
                <a:uFillTx/>
              </a:rPr>
              <a:t>SvFF har gjort färdiga förslag på övningar och träningspass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Säters IF FK">
            <a:extLst>
              <a:ext uri="{FF2B5EF4-FFF2-40B4-BE49-F238E27FC236}">
                <a16:creationId xmlns:a16="http://schemas.microsoft.com/office/drawing/2014/main" id="{7DDAFDC8-8783-A0CB-232D-FAEF8A1FF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172" y="247926"/>
            <a:ext cx="925550" cy="9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6E7948-0350-4FB8-8B7A-77D6D8F571C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>
                <a:latin typeface="Calibri"/>
              </a:rPr>
              <a:t>Nationella spelformen 5 mot 5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91EB64D6-0961-42B6-87C5-D5FF9243160E}"/>
              </a:ext>
            </a:extLst>
          </p:cNvPr>
          <p:cNvGraphicFramePr>
            <a:graphicFrameLocks noGrp="1"/>
          </p:cNvGraphicFramePr>
          <p:nvPr/>
        </p:nvGraphicFramePr>
        <p:xfrm>
          <a:off x="913631" y="2292995"/>
          <a:ext cx="8055707" cy="339150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282683">
                  <a:extLst>
                    <a:ext uri="{9D8B030D-6E8A-4147-A177-3AD203B41FA5}">
                      <a16:colId xmlns:a16="http://schemas.microsoft.com/office/drawing/2014/main" val="714051994"/>
                    </a:ext>
                  </a:extLst>
                </a:gridCol>
                <a:gridCol w="4183937">
                  <a:extLst>
                    <a:ext uri="{9D8B030D-6E8A-4147-A177-3AD203B41FA5}">
                      <a16:colId xmlns:a16="http://schemas.microsoft.com/office/drawing/2014/main" val="2236213443"/>
                    </a:ext>
                  </a:extLst>
                </a:gridCol>
                <a:gridCol w="2589087">
                  <a:extLst>
                    <a:ext uri="{9D8B030D-6E8A-4147-A177-3AD203B41FA5}">
                      <a16:colId xmlns:a16="http://schemas.microsoft.com/office/drawing/2014/main" val="2965268988"/>
                    </a:ext>
                  </a:extLst>
                </a:gridCol>
              </a:tblGrid>
              <a:tr h="367817">
                <a:tc>
                  <a:txBody>
                    <a:bodyPr/>
                    <a:lstStyle/>
                    <a:p>
                      <a:pPr lvl="0"/>
                      <a:endParaRPr lang="sv-SE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Regler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Rekommendationer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919262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Boll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Storlek 3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Boll av god kvalité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172380"/>
                  </a:ext>
                </a:extLst>
              </a:tr>
              <a:tr h="613260"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Speltid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3 x 10 min vid sammandrag</a:t>
                      </a:r>
                    </a:p>
                    <a:p>
                      <a:pPr lvl="0"/>
                      <a:r>
                        <a:rPr lang="sv-SE"/>
                        <a:t>3 x 15 min vid enskild match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 b="0"/>
                        <a:t>Lika speltid för alla </a:t>
                      </a:r>
                    </a:p>
                    <a:p>
                      <a:pPr lvl="0"/>
                      <a:r>
                        <a:rPr lang="sv-SE"/>
                        <a:t>Spela poolspel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03476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Spelare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5 på planen (inklusive målvakt)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4 avbytare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883351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Byten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Fria byten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Byten i spelavbrott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798592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Retreatlinje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Backa till mittlinjen när MV har bollen</a:t>
                      </a:r>
                      <a:br>
                        <a:rPr lang="sv-SE"/>
                      </a:br>
                      <a:r>
                        <a:rPr lang="sv-SE"/>
                        <a:t>Boll i spel när den lämnar MVs händer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sv-SE"/>
                    </a:p>
                  </a:txBody>
                  <a:tcP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752151"/>
                  </a:ext>
                </a:extLst>
              </a:tr>
              <a:tr h="634867"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Målvakt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Målvakten får ta med händer i närheten av eget mål (ca 5 m från målet)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sv-SE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80162"/>
                  </a:ext>
                </a:extLst>
              </a:tr>
            </a:tbl>
          </a:graphicData>
        </a:graphic>
      </p:graphicFrame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4111C692-558C-4DB8-A405-FA494350B34A}"/>
              </a:ext>
            </a:extLst>
          </p:cNvPr>
          <p:cNvSpPr txBox="1"/>
          <p:nvPr/>
        </p:nvSpPr>
        <p:spPr>
          <a:xfrm>
            <a:off x="0" y="6529136"/>
            <a:ext cx="3211299" cy="3288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1" indent="0" algn="l" defTabSz="914400" rtl="0" fontAlgn="auto" hangingPunct="1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svenskfotboll.se/spelformer</a:t>
            </a:r>
          </a:p>
        </p:txBody>
      </p:sp>
      <p:pic>
        <p:nvPicPr>
          <p:cNvPr id="6" name="Bildobjekt 16">
            <a:extLst>
              <a:ext uri="{FF2B5EF4-FFF2-40B4-BE49-F238E27FC236}">
                <a16:creationId xmlns:a16="http://schemas.microsoft.com/office/drawing/2014/main" id="{108A96F4-044C-41F1-8B22-CECA5A4785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6521">
            <a:off x="10218219" y="1924464"/>
            <a:ext cx="1397276" cy="1974774"/>
          </a:xfrm>
          <a:prstGeom prst="rect">
            <a:avLst/>
          </a:prstGeom>
          <a:noFill/>
          <a:ln cap="flat">
            <a:noFill/>
          </a:ln>
          <a:effectLst>
            <a:outerShdw dist="228603" dir="2700000" algn="tl">
              <a:srgbClr val="000000">
                <a:alpha val="30000"/>
              </a:srgbClr>
            </a:outerShdw>
          </a:effectLst>
        </p:spPr>
      </p:pic>
      <p:pic>
        <p:nvPicPr>
          <p:cNvPr id="7" name="Bildobjekt 7" descr="En bild som visar text, skärm, skärmbild&#10;&#10;Automatiskt genererad beskrivning">
            <a:extLst>
              <a:ext uri="{FF2B5EF4-FFF2-40B4-BE49-F238E27FC236}">
                <a16:creationId xmlns:a16="http://schemas.microsoft.com/office/drawing/2014/main" id="{D82538FD-6C5D-7265-F28A-D56639D7AA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318" y="4270050"/>
            <a:ext cx="2179530" cy="2785515"/>
          </a:xfrm>
          <a:prstGeom prst="rect">
            <a:avLst/>
          </a:prstGeom>
        </p:spPr>
      </p:pic>
      <p:pic>
        <p:nvPicPr>
          <p:cNvPr id="5" name="Picture 2" descr="Säters IF FK">
            <a:extLst>
              <a:ext uri="{FF2B5EF4-FFF2-40B4-BE49-F238E27FC236}">
                <a16:creationId xmlns:a16="http://schemas.microsoft.com/office/drawing/2014/main" id="{576ED026-0AA7-5C7A-A4D5-740BAE0C7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562" y="326974"/>
            <a:ext cx="925550" cy="9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558665-BAD3-4BA2-A072-5297934BF50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>
                <a:latin typeface="Calibri"/>
              </a:rPr>
              <a:t>Så här bedriver föreningen 5 mot 5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6BDDDAB-099D-4848-B70B-00C90DBBA34F}"/>
              </a:ext>
            </a:extLst>
          </p:cNvPr>
          <p:cNvSpPr txBox="1"/>
          <p:nvPr/>
        </p:nvSpPr>
        <p:spPr>
          <a:xfrm>
            <a:off x="750850" y="2302687"/>
            <a:ext cx="5868610" cy="3518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Matcher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Spelar föreningen matcher/poolspel?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Hur ofta, hur går det till?</a:t>
            </a:r>
          </a:p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Träningar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Träningstider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Träningsplan / plats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dirty="0">
                <a:solidFill>
                  <a:srgbClr val="000000"/>
                </a:solidFill>
                <a:latin typeface="Calibri"/>
              </a:rPr>
              <a:t>Vad gäller med material, nycklar </a:t>
            </a:r>
            <a:r>
              <a:rPr lang="sv-SE" sz="2400" dirty="0" err="1">
                <a:solidFill>
                  <a:srgbClr val="000000"/>
                </a:solidFill>
                <a:latin typeface="Calibri"/>
              </a:rPr>
              <a:t>etc</a:t>
            </a:r>
            <a:endParaRPr lang="sv-SE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6606B7FC-0E42-4323-BF21-4F93E6BDCC0F}"/>
              </a:ext>
            </a:extLst>
          </p:cNvPr>
          <p:cNvSpPr txBox="1"/>
          <p:nvPr/>
        </p:nvSpPr>
        <p:spPr>
          <a:xfrm>
            <a:off x="6323396" y="2302687"/>
            <a:ext cx="5117750" cy="3518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Övrigt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dirty="0">
                <a:solidFill>
                  <a:srgbClr val="000000"/>
                </a:solidFill>
                <a:latin typeface="Calibri"/>
              </a:rPr>
              <a:t>Cuper </a:t>
            </a:r>
            <a:endParaRPr lang="sv-SE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dirty="0">
                <a:solidFill>
                  <a:srgbClr val="000000"/>
                </a:solidFill>
                <a:latin typeface="Calibri"/>
              </a:rPr>
              <a:t>F</a:t>
            </a: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otbollsskola i sommar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Kiosk</a:t>
            </a:r>
          </a:p>
        </p:txBody>
      </p:sp>
      <p:pic>
        <p:nvPicPr>
          <p:cNvPr id="5" name="Picture 2" descr="Säters IF FK">
            <a:extLst>
              <a:ext uri="{FF2B5EF4-FFF2-40B4-BE49-F238E27FC236}">
                <a16:creationId xmlns:a16="http://schemas.microsoft.com/office/drawing/2014/main" id="{5CD3BCFF-B88D-DA04-3738-8682BD766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163" y="247926"/>
            <a:ext cx="925550" cy="9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625DC4-EB81-48E6-86B2-E79BF34E00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>
            <a:noAutofit/>
          </a:bodyPr>
          <a:lstStyle/>
          <a:p>
            <a:pPr lvl="0" algn="l"/>
            <a:r>
              <a:rPr lang="sv-SE" sz="4500" b="1">
                <a:latin typeface="Calibri"/>
              </a:rPr>
              <a:t>Föreningens organisation för 5 mot 5 lag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289CF64-EE0C-4FED-9089-E08138B4D42B}"/>
              </a:ext>
            </a:extLst>
          </p:cNvPr>
          <p:cNvSpPr txBox="1"/>
          <p:nvPr/>
        </p:nvSpPr>
        <p:spPr>
          <a:xfrm>
            <a:off x="750850" y="2302687"/>
            <a:ext cx="5868610" cy="3518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Tränare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Minst 1 tränare / 8 spelare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Jämn könsfördelning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Får utbildning av föreningen</a:t>
            </a:r>
          </a:p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Lagledare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 lagledare / anmält lag i poolspel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BE622512-6FB6-4467-8E8D-A8B46927F3AC}"/>
              </a:ext>
            </a:extLst>
          </p:cNvPr>
          <p:cNvSpPr txBox="1"/>
          <p:nvPr/>
        </p:nvSpPr>
        <p:spPr>
          <a:xfrm>
            <a:off x="6096003" y="2302687"/>
            <a:ext cx="5868610" cy="3518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Föräldragrupp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Obegränsat antal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Exempel på uppgifter</a:t>
            </a:r>
          </a:p>
          <a:p>
            <a:pPr marL="395999" marR="0" lvl="1" indent="-198004" algn="l" defTabSz="914400" rtl="0" fontAlgn="auto" hangingPunct="1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Trivselaktiviteter</a:t>
            </a:r>
          </a:p>
          <a:p>
            <a:pPr marL="395999" marR="0" lvl="1" indent="-198004" algn="l" defTabSz="914400" rtl="0" fontAlgn="auto" hangingPunct="1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Lagets ekonomi/lagförälder</a:t>
            </a:r>
          </a:p>
          <a:p>
            <a:pPr marL="395999" marR="0" lvl="1" indent="-198004" algn="l" defTabSz="914400" rtl="0" fontAlgn="auto" hangingPunct="1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Hemsida och kommunikation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2366B8FB-98D8-4E3D-9F13-6432C0A68EB6}"/>
              </a:ext>
            </a:extLst>
          </p:cNvPr>
          <p:cNvSpPr/>
          <p:nvPr/>
        </p:nvSpPr>
        <p:spPr>
          <a:xfrm>
            <a:off x="6095998" y="5028934"/>
            <a:ext cx="3951515" cy="79248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>
              <a:alpha val="48000"/>
            </a:srgbClr>
          </a:solidFill>
          <a:ln cap="flat">
            <a:noFill/>
            <a:prstDash val="solid"/>
          </a:ln>
        </p:spPr>
        <p:txBody>
          <a:bodyPr vert="horz" wrap="square" lIns="50804" tIns="50804" rIns="50804" bIns="50804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MS PGothic" pitchFamily="34"/>
              </a:rPr>
              <a:t>Vad vill du hjälpa till med? </a:t>
            </a:r>
          </a:p>
        </p:txBody>
      </p:sp>
      <p:pic>
        <p:nvPicPr>
          <p:cNvPr id="6" name="Picture 2" descr="Säters IF FK">
            <a:extLst>
              <a:ext uri="{FF2B5EF4-FFF2-40B4-BE49-F238E27FC236}">
                <a16:creationId xmlns:a16="http://schemas.microsoft.com/office/drawing/2014/main" id="{6A8E7744-41C6-D490-6E21-4C15045DD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519" y="247926"/>
            <a:ext cx="925550" cy="9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7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d71c40-3ebf-4ee9-8bd0-77bb0290f579">
      <Terms xmlns="http://schemas.microsoft.com/office/infopath/2007/PartnerControls"/>
    </lcf76f155ced4ddcb4097134ff3c332f>
    <TaxCatchAll xmlns="fee30d89-2ae6-4599-981d-252de47a4023" xsi:nil="true"/>
    <SharedWithUsers xmlns="fee30d89-2ae6-4599-981d-252de47a4023">
      <UserInfo>
        <DisplayName>Mårten Johannesson</DisplayName>
        <AccountId>408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77351416969204893E1D7273FE76F25" ma:contentTypeVersion="16" ma:contentTypeDescription="Skapa ett nytt dokument." ma:contentTypeScope="" ma:versionID="9963ec1756461071d2f6c286d82a7a17">
  <xsd:schema xmlns:xsd="http://www.w3.org/2001/XMLSchema" xmlns:xs="http://www.w3.org/2001/XMLSchema" xmlns:p="http://schemas.microsoft.com/office/2006/metadata/properties" xmlns:ns2="a5d71c40-3ebf-4ee9-8bd0-77bb0290f579" xmlns:ns3="fee30d89-2ae6-4599-981d-252de47a4023" targetNamespace="http://schemas.microsoft.com/office/2006/metadata/properties" ma:root="true" ma:fieldsID="66b72f720a117d4b288e3c41796e7221" ns2:_="" ns3:_="">
    <xsd:import namespace="a5d71c40-3ebf-4ee9-8bd0-77bb0290f579"/>
    <xsd:import namespace="fee30d89-2ae6-4599-981d-252de47a40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71c40-3ebf-4ee9-8bd0-77bb0290f5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5c567539-fc15-4149-adc5-24126968b8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30d89-2ae6-4599-981d-252de47a402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97272a-df89-4db9-b702-c3ffeaa50bf3}" ma:internalName="TaxCatchAll" ma:showField="CatchAllData" ma:web="fee30d89-2ae6-4599-981d-252de47a40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B0A689-23C7-4C99-8438-99CCAFAB805A}">
  <ds:schemaRefs>
    <ds:schemaRef ds:uri="http://schemas.microsoft.com/office/2006/metadata/properties"/>
    <ds:schemaRef ds:uri="a5d71c40-3ebf-4ee9-8bd0-77bb0290f57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fee30d89-2ae6-4599-981d-252de47a402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3599C86-7A87-44FC-8A77-2EB05F59CF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8FDADD-7BD6-4D49-839E-B74CC4327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d71c40-3ebf-4ee9-8bd0-77bb0290f579"/>
    <ds:schemaRef ds:uri="fee30d89-2ae6-4599-981d-252de47a40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1106</Words>
  <Application>Microsoft Office PowerPoint</Application>
  <PresentationFormat>Bredbild</PresentationFormat>
  <Paragraphs>168</Paragraphs>
  <Slides>11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tema</vt:lpstr>
      <vt:lpstr>Office Theme</vt:lpstr>
      <vt:lpstr>PowerPoint-presentation</vt:lpstr>
      <vt:lpstr>   Uppstart 2024</vt:lpstr>
      <vt:lpstr>Presentation av föreningen </vt:lpstr>
      <vt:lpstr>Fotbollens spela, lek och lär – vi utgår från denna</vt:lpstr>
      <vt:lpstr>PowerPoint-presentation</vt:lpstr>
      <vt:lpstr>Riktlinjer för träning</vt:lpstr>
      <vt:lpstr>Nationella spelformen 5 mot 5</vt:lpstr>
      <vt:lpstr>Så här bedriver föreningen 5 mot 5</vt:lpstr>
      <vt:lpstr>Föreningens organisation för 5 mot 5 lag</vt:lpstr>
      <vt:lpstr>Samtala och reflektera</vt:lpstr>
      <vt:lpstr> Torscupen 2024 Sammandragsplanering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Gunnar Pettersson</dc:creator>
  <cp:lastModifiedBy>Anna Skinnars</cp:lastModifiedBy>
  <cp:revision>19</cp:revision>
  <dcterms:created xsi:type="dcterms:W3CDTF">2021-03-03T11:28:57Z</dcterms:created>
  <dcterms:modified xsi:type="dcterms:W3CDTF">2024-04-29T07:30:12Z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0x010100D77351416969204893E1D7273FE76F25</vt:lpwstr>
  </property>
  <property fmtid="{D5CDD505-2E9C-101B-9397-08002B2CF9AE}" pid="3" name="MediaServiceImageTags">
    <vt:lpwstr/>
  </property>
</Properties>
</file>