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5" r:id="rId4"/>
    <p:sldId id="270" r:id="rId5"/>
    <p:sldId id="271" r:id="rId6"/>
    <p:sldId id="266" r:id="rId7"/>
    <p:sldId id="269" r:id="rId8"/>
    <p:sldId id="267" r:id="rId9"/>
    <p:sldId id="268" r:id="rId10"/>
    <p:sldId id="272" r:id="rId11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8661" autoAdjust="0"/>
  </p:normalViewPr>
  <p:slideViewPr>
    <p:cSldViewPr snapToGrid="0">
      <p:cViewPr varScale="1">
        <p:scale>
          <a:sx n="43" d="100"/>
          <a:sy n="43" d="100"/>
        </p:scale>
        <p:origin x="1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363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Ej närvarande föräldrar:</a:t>
            </a:r>
          </a:p>
          <a:p>
            <a:r>
              <a:rPr lang="sv-SE" dirty="0"/>
              <a:t>Kristian</a:t>
            </a:r>
          </a:p>
          <a:p>
            <a:r>
              <a:rPr lang="sv-SE" dirty="0"/>
              <a:t>Liam</a:t>
            </a:r>
          </a:p>
          <a:p>
            <a:r>
              <a:rPr lang="sv-SE" dirty="0"/>
              <a:t>Hugo</a:t>
            </a:r>
          </a:p>
          <a:p>
            <a:r>
              <a:rPr lang="sv-SE" dirty="0"/>
              <a:t>Freddy</a:t>
            </a:r>
          </a:p>
          <a:p>
            <a:r>
              <a:rPr lang="sv-SE" dirty="0"/>
              <a:t>Lennox</a:t>
            </a:r>
          </a:p>
          <a:p>
            <a:r>
              <a:rPr lang="sv-SE" dirty="0"/>
              <a:t>Gabriel</a:t>
            </a:r>
          </a:p>
          <a:p>
            <a:endParaRPr lang="sv-SE" dirty="0"/>
          </a:p>
          <a:p>
            <a:r>
              <a:rPr lang="sv-SE" dirty="0"/>
              <a:t>Vi anordnar DM och åker på cuper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F8679-B0A4-9889-627A-501759BC9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DDB727-8ED2-6E95-1FB3-883E5A941C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09C87A-5F85-7324-A1A1-6430425A69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22732-F87E-A19E-A049-144665794F6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7437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8A237-15DD-4F16-6664-5226A57E9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12E4EF-5FBB-610C-BD55-EB436B668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491774-6CDF-1A12-90C4-0A8E0C97C0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67FE2-438B-13F0-FC37-51D5E52FFC1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9970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B5C2C-0B1A-DE58-A377-ED53976A9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B612A5-4EFC-0DF8-DE80-354925430C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50CC68-D821-5DFB-D811-16D6A4AA5F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38C18-BACB-F5D0-D469-8D0DA8FB5F2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2322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F7BE8-C770-D388-A633-4B69187A3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829BFB-FB43-62BF-0856-25F155411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887008-5184-CBC1-2A07-63CD397ED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2106F-C839-4CB5-3D0B-0FB336B7F98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9890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75CCB-34B9-93BD-77D1-644DF0A3D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5C03ED-A9A2-22BB-1564-FFC190A058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AF711D-C97B-E484-4982-A58046ACC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B6139-E5E2-8B3B-952C-D04D8C2EED9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3615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47AD2-F606-2D5F-716B-302E6FBA6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B74933-AC77-79E2-81EA-9F0DB2A59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A6A912-3848-6544-965B-6AF37131A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E2237-0CD8-9FBC-F0C2-96C24E4CD13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3637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257F8-E5CC-160A-8003-2DFBDD11D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994811-6BEC-89FC-26AB-2DC6ED06E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88D377-4CC0-D68E-A8D6-A0D6FB4C21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2F4F5-242C-602A-CB8A-C245EC6AAE1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6281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32F9B-9AC8-E7A0-F948-86D0FB885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4CD231-77B1-B2ED-4384-CDCB818BC2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BCE2FB-133A-D282-DB2A-AB6EA5BC11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Beslut: Försäljning papper alternativt köpa sig fri som föräldrabidrag + bingolotter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99522-53A1-E06B-90C7-430B293C60F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8504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611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4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range-edge">
            <a:extLst>
              <a:ext uri="{FF2B5EF4-FFF2-40B4-BE49-F238E27FC236}">
                <a16:creationId xmlns:a16="http://schemas.microsoft.com/office/drawing/2014/main" id="{A3B056CF-6BD8-4F1F-B95D-012EC8FAF6D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F28C28"/>
          </a:solidFill>
          <a:ln w="0">
            <a:noFill/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" name="cover-kicker">
            <a:extLst>
              <a:ext uri="{FF2B5EF4-FFF2-40B4-BE49-F238E27FC236}">
                <a16:creationId xmlns:a16="http://schemas.microsoft.com/office/drawing/2014/main" id="{4F0B77BE-B0FE-4F74-A4E5-844F57F1AF29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304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1">
                <a:solidFill>
                  <a:srgbClr val="F28C2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28C28"/>
                </a:solidFill>
                <a:latin typeface="Aptos"/>
                <a:ea typeface="Aptos"/>
                <a:cs typeface="Aptos"/>
              </a:rPr>
              <a:t>ISHOCKEY • U14</a:t>
            </a:r>
          </a:p>
        </p:txBody>
      </p:sp>
      <p:sp>
        <p:nvSpPr>
          <p:cNvPr id="3" name="cover-title">
            <a:extLst>
              <a:ext uri="{FF2B5EF4-FFF2-40B4-BE49-F238E27FC236}">
                <a16:creationId xmlns:a16="http://schemas.microsoft.com/office/drawing/2014/main" id="{BCAA9F73-A8C2-47BD-B946-9CA50DFE0262}"/>
              </a:ext>
            </a:extLst>
          </p:cNvPr>
          <p:cNvSpPr>
            <a:spLocks noGrp="1"/>
          </p:cNvSpPr>
          <p:nvPr/>
        </p:nvSpPr>
        <p:spPr>
          <a:xfrm>
            <a:off x="685800" y="1676400"/>
            <a:ext cx="6858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51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51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Föräldramöte</a:t>
            </a:r>
          </a:p>
        </p:txBody>
      </p:sp>
      <p:sp>
        <p:nvSpPr>
          <p:cNvPr id="5" name="cover-meta">
            <a:extLst>
              <a:ext uri="{FF2B5EF4-FFF2-40B4-BE49-F238E27FC236}">
                <a16:creationId xmlns:a16="http://schemas.microsoft.com/office/drawing/2014/main" id="{8A856083-5F1A-4610-A485-910F5DC4685E}"/>
              </a:ext>
            </a:extLst>
          </p:cNvPr>
          <p:cNvSpPr>
            <a:spLocks noGrp="1"/>
          </p:cNvSpPr>
          <p:nvPr/>
        </p:nvSpPr>
        <p:spPr>
          <a:xfrm>
            <a:off x="685800" y="571500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defRPr sz="1200" b="1">
                <a:solidFill>
                  <a:srgbClr val="DCE6DE"/>
                </a:solidFill>
                <a:latin typeface="Aptos"/>
                <a:ea typeface="Aptos"/>
                <a:cs typeface="Aptos"/>
              </a:defRPr>
            </a:pPr>
            <a:r>
              <a:rPr lang="sv-SE" sz="1200" b="1" dirty="0">
                <a:solidFill>
                  <a:srgbClr val="DCE6DE"/>
                </a:solidFill>
                <a:latin typeface="Aptos"/>
                <a:ea typeface="Aptos"/>
                <a:cs typeface="Aptos"/>
              </a:rPr>
              <a:t>Sunderby SK</a:t>
            </a:r>
            <a:r>
              <a:rPr sz="1200" b="1" dirty="0">
                <a:solidFill>
                  <a:srgbClr val="DCE6DE"/>
                </a:solidFill>
                <a:latin typeface="Aptos"/>
                <a:ea typeface="Aptos"/>
                <a:cs typeface="Aptos"/>
              </a:rPr>
              <a:t>   •   </a:t>
            </a:r>
            <a:r>
              <a:rPr lang="sv-SE" sz="1200" b="1" dirty="0">
                <a:solidFill>
                  <a:srgbClr val="DCE6DE"/>
                </a:solidFill>
                <a:latin typeface="Aptos"/>
                <a:ea typeface="Aptos"/>
                <a:cs typeface="Aptos"/>
              </a:rPr>
              <a:t>2026-09-17</a:t>
            </a:r>
            <a:endParaRPr sz="1200" b="1" dirty="0">
              <a:solidFill>
                <a:srgbClr val="DCE6D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rink-mid">
            <a:extLst>
              <a:ext uri="{FF2B5EF4-FFF2-40B4-BE49-F238E27FC236}">
                <a16:creationId xmlns:a16="http://schemas.microsoft.com/office/drawing/2014/main" id="{DAAF3D39-C6A4-42A2-91CB-0E5B4934853F}"/>
              </a:ext>
            </a:extLst>
          </p:cNvPr>
          <p:cNvSpPr>
            <a:spLocks noGrp="1"/>
          </p:cNvSpPr>
          <p:nvPr/>
        </p:nvSpPr>
        <p:spPr>
          <a:xfrm>
            <a:off x="9010650" y="723900"/>
            <a:ext cx="0" cy="5410200"/>
          </a:xfrm>
          <a:prstGeom prst="line">
            <a:avLst/>
          </a:prstGeom>
          <a:noFill/>
          <a:ln w="19050">
            <a:solidFill>
              <a:srgbClr val="DCE6D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7" name="rink-circle">
            <a:extLst>
              <a:ext uri="{FF2B5EF4-FFF2-40B4-BE49-F238E27FC236}">
                <a16:creationId xmlns:a16="http://schemas.microsoft.com/office/drawing/2014/main" id="{F2EDBC1B-792E-455B-8E65-1DE51AD322F3}"/>
              </a:ext>
            </a:extLst>
          </p:cNvPr>
          <p:cNvSpPr>
            <a:spLocks noGrp="1"/>
          </p:cNvSpPr>
          <p:nvPr/>
        </p:nvSpPr>
        <p:spPr>
          <a:xfrm>
            <a:off x="7848600" y="2266950"/>
            <a:ext cx="2324100" cy="2324100"/>
          </a:xfrm>
          <a:prstGeom prst="ellipse">
            <a:avLst/>
          </a:prstGeom>
          <a:noFill/>
          <a:ln w="28575">
            <a:solidFill>
              <a:srgbClr val="DCE6D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puck">
            <a:extLst>
              <a:ext uri="{FF2B5EF4-FFF2-40B4-BE49-F238E27FC236}">
                <a16:creationId xmlns:a16="http://schemas.microsoft.com/office/drawing/2014/main" id="{164A367C-AA4E-4060-A876-93345884A707}"/>
              </a:ext>
            </a:extLst>
          </p:cNvPr>
          <p:cNvSpPr>
            <a:spLocks noGrp="1"/>
          </p:cNvSpPr>
          <p:nvPr/>
        </p:nvSpPr>
        <p:spPr>
          <a:xfrm>
            <a:off x="8820150" y="3238500"/>
            <a:ext cx="381000" cy="381000"/>
          </a:xfrm>
          <a:prstGeom prst="ellipse">
            <a:avLst/>
          </a:prstGeom>
          <a:solidFill>
            <a:srgbClr val="F28C28"/>
          </a:solidFill>
          <a:ln w="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rink-top">
            <a:extLst>
              <a:ext uri="{FF2B5EF4-FFF2-40B4-BE49-F238E27FC236}">
                <a16:creationId xmlns:a16="http://schemas.microsoft.com/office/drawing/2014/main" id="{CA197FEB-FA0B-41F0-BC94-9DE8CD43FDBE}"/>
              </a:ext>
            </a:extLst>
          </p:cNvPr>
          <p:cNvSpPr>
            <a:spLocks noGrp="1"/>
          </p:cNvSpPr>
          <p:nvPr/>
        </p:nvSpPr>
        <p:spPr>
          <a:xfrm>
            <a:off x="7620000" y="723900"/>
            <a:ext cx="2781300" cy="0"/>
          </a:xfrm>
          <a:prstGeom prst="line">
            <a:avLst/>
          </a:prstGeom>
          <a:noFill/>
          <a:ln w="19050">
            <a:solidFill>
              <a:srgbClr val="DCE6D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0" name="rink-bottom">
            <a:extLst>
              <a:ext uri="{FF2B5EF4-FFF2-40B4-BE49-F238E27FC236}">
                <a16:creationId xmlns:a16="http://schemas.microsoft.com/office/drawing/2014/main" id="{DAF15AA4-0AD1-4DF5-87D1-DACE86E27E63}"/>
              </a:ext>
            </a:extLst>
          </p:cNvPr>
          <p:cNvSpPr>
            <a:spLocks noGrp="1"/>
          </p:cNvSpPr>
          <p:nvPr/>
        </p:nvSpPr>
        <p:spPr>
          <a:xfrm>
            <a:off x="7620000" y="6134100"/>
            <a:ext cx="2781300" cy="0"/>
          </a:xfrm>
          <a:prstGeom prst="line">
            <a:avLst/>
          </a:prstGeom>
          <a:noFill/>
          <a:ln w="19050">
            <a:solidFill>
              <a:srgbClr val="DCE6D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3783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kicker-2">
            <a:extLst>
              <a:ext uri="{FF2B5EF4-FFF2-40B4-BE49-F238E27FC236}">
                <a16:creationId xmlns:a16="http://schemas.microsoft.com/office/drawing/2014/main" id="{C495B455-3F5A-4075-9E6C-28307DF3BD1E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1F4D3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F4D3A"/>
                </a:solidFill>
                <a:latin typeface="Aptos"/>
                <a:ea typeface="Aptos"/>
                <a:cs typeface="Aptos"/>
              </a:rPr>
              <a:t>FÖRÄLDRAMÖTE • U14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9F8234E2-FED7-4169-902A-682B7C6DDC56}"/>
              </a:ext>
            </a:extLst>
          </p:cNvPr>
          <p:cNvSpPr>
            <a:spLocks noGrp="1"/>
          </p:cNvSpPr>
          <p:nvPr/>
        </p:nvSpPr>
        <p:spPr>
          <a:xfrm>
            <a:off x="609600" y="800100"/>
            <a:ext cx="1066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375" b="1">
                <a:solidFill>
                  <a:srgbClr val="19342A"/>
                </a:solidFill>
                <a:latin typeface="Aptos Display"/>
                <a:ea typeface="Aptos Display"/>
                <a:cs typeface="Aptos Display"/>
              </a:defRPr>
            </a:pPr>
            <a:r>
              <a:rPr lang="sv-SE" sz="3375" b="1" dirty="0">
                <a:solidFill>
                  <a:srgbClr val="19342A"/>
                </a:solidFill>
                <a:latin typeface="Aptos Display"/>
                <a:ea typeface="Aptos Display"/>
                <a:cs typeface="Aptos Display"/>
              </a:rPr>
              <a:t>Agenda</a:t>
            </a:r>
            <a:endParaRPr sz="3375" b="1" dirty="0">
              <a:solidFill>
                <a:srgbClr val="19342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top-rule-2">
            <a:extLst>
              <a:ext uri="{FF2B5EF4-FFF2-40B4-BE49-F238E27FC236}">
                <a16:creationId xmlns:a16="http://schemas.microsoft.com/office/drawing/2014/main" id="{6E9B528A-2986-4C24-A25E-E08ADE2BA83E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72800" cy="0"/>
          </a:xfrm>
          <a:prstGeom prst="line">
            <a:avLst/>
          </a:prstGeom>
          <a:noFill/>
          <a:ln w="14288">
            <a:solidFill>
              <a:srgbClr val="BCC9C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4C360999-460E-46AB-A382-3B1F36E3B725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b">
            <a:normAutofit/>
          </a:bodyPr>
          <a:lstStyle/>
          <a:p>
            <a:pPr algn="r">
              <a:defRPr sz="1050" b="1">
                <a:solidFill>
                  <a:srgbClr val="60706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0706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ag-h-0">
            <a:extLst>
              <a:ext uri="{FF2B5EF4-FFF2-40B4-BE49-F238E27FC236}">
                <a16:creationId xmlns:a16="http://schemas.microsoft.com/office/drawing/2014/main" id="{D56D2B45-557A-4027-B51D-79F16D1D4132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marker-text-2-352">
            <a:extLst>
              <a:ext uri="{FF2B5EF4-FFF2-40B4-BE49-F238E27FC236}">
                <a16:creationId xmlns:a16="http://schemas.microsoft.com/office/drawing/2014/main" id="{12A0180A-BD6A-405E-9BEA-73D9170A6CE8}"/>
              </a:ext>
            </a:extLst>
          </p:cNvPr>
          <p:cNvSpPr>
            <a:spLocks noGrp="1"/>
          </p:cNvSpPr>
          <p:nvPr/>
        </p:nvSpPr>
        <p:spPr>
          <a:xfrm>
            <a:off x="3352800" y="3019425"/>
            <a:ext cx="4000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2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ag-h-1">
            <a:extLst>
              <a:ext uri="{FF2B5EF4-FFF2-40B4-BE49-F238E27FC236}">
                <a16:creationId xmlns:a16="http://schemas.microsoft.com/office/drawing/2014/main" id="{856950BF-CEDB-4B4F-AD01-FA708BA96944}"/>
              </a:ext>
            </a:extLst>
          </p:cNvPr>
          <p:cNvSpPr>
            <a:spLocks noGrp="1"/>
          </p:cNvSpPr>
          <p:nvPr/>
        </p:nvSpPr>
        <p:spPr>
          <a:xfrm>
            <a:off x="33528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ag-h-2">
            <a:extLst>
              <a:ext uri="{FF2B5EF4-FFF2-40B4-BE49-F238E27FC236}">
                <a16:creationId xmlns:a16="http://schemas.microsoft.com/office/drawing/2014/main" id="{78C675AF-8067-4682-B0FE-59D26F1E3CCC}"/>
              </a:ext>
            </a:extLst>
          </p:cNvPr>
          <p:cNvSpPr>
            <a:spLocks noGrp="1"/>
          </p:cNvSpPr>
          <p:nvPr/>
        </p:nvSpPr>
        <p:spPr>
          <a:xfrm>
            <a:off x="60960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5FA06BE4-7A50-7E7B-60A1-C3FD3C64D27C}"/>
              </a:ext>
            </a:extLst>
          </p:cNvPr>
          <p:cNvSpPr txBox="1"/>
          <p:nvPr/>
        </p:nvSpPr>
        <p:spPr>
          <a:xfrm>
            <a:off x="609600" y="2111829"/>
            <a:ext cx="109728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Ledargruppen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Sportslig verksamhet – förväntningar från tränarna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Föräldragruppen – roller och uppdrag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Serie och cuper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Ekonomi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Övriga frågor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671330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49AABF-4A25-7FE7-7F0D-CC01BD1B2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kicker-2">
            <a:extLst>
              <a:ext uri="{FF2B5EF4-FFF2-40B4-BE49-F238E27FC236}">
                <a16:creationId xmlns:a16="http://schemas.microsoft.com/office/drawing/2014/main" id="{A1BD6346-FA6A-F068-4404-C38C2CA53173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1F4D3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F4D3A"/>
                </a:solidFill>
                <a:latin typeface="Aptos"/>
                <a:ea typeface="Aptos"/>
                <a:cs typeface="Aptos"/>
              </a:rPr>
              <a:t>FÖRÄLDRAMÖTE • U14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E61671BE-5A6F-77E6-7152-58E9E7150DD7}"/>
              </a:ext>
            </a:extLst>
          </p:cNvPr>
          <p:cNvSpPr>
            <a:spLocks noGrp="1"/>
          </p:cNvSpPr>
          <p:nvPr/>
        </p:nvSpPr>
        <p:spPr>
          <a:xfrm>
            <a:off x="609600" y="800100"/>
            <a:ext cx="1066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375" b="1">
                <a:solidFill>
                  <a:srgbClr val="19342A"/>
                </a:solidFill>
                <a:latin typeface="Aptos Display"/>
                <a:ea typeface="Aptos Display"/>
                <a:cs typeface="Aptos Display"/>
              </a:defRPr>
            </a:pPr>
            <a:r>
              <a:rPr lang="sv-SE" sz="3375" b="1" dirty="0">
                <a:solidFill>
                  <a:srgbClr val="19342A"/>
                </a:solidFill>
                <a:latin typeface="Aptos Display"/>
                <a:ea typeface="Aptos Display"/>
                <a:cs typeface="Aptos Display"/>
              </a:rPr>
              <a:t>Ledargruppen</a:t>
            </a:r>
            <a:endParaRPr sz="3375" b="1" dirty="0">
              <a:solidFill>
                <a:srgbClr val="19342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top-rule-2">
            <a:extLst>
              <a:ext uri="{FF2B5EF4-FFF2-40B4-BE49-F238E27FC236}">
                <a16:creationId xmlns:a16="http://schemas.microsoft.com/office/drawing/2014/main" id="{2BC55301-54B5-02A5-BAB5-B60B1EF94518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72800" cy="0"/>
          </a:xfrm>
          <a:prstGeom prst="line">
            <a:avLst/>
          </a:prstGeom>
          <a:noFill/>
          <a:ln w="14288">
            <a:solidFill>
              <a:srgbClr val="BCC9C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C78A7C81-EB4C-263F-AB66-6A917A9771FA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b">
            <a:normAutofit/>
          </a:bodyPr>
          <a:lstStyle/>
          <a:p>
            <a:pPr algn="r">
              <a:defRPr sz="1050" b="1">
                <a:solidFill>
                  <a:srgbClr val="60706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0706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ag-h-0">
            <a:extLst>
              <a:ext uri="{FF2B5EF4-FFF2-40B4-BE49-F238E27FC236}">
                <a16:creationId xmlns:a16="http://schemas.microsoft.com/office/drawing/2014/main" id="{DF371C7C-C709-D4E7-83F5-1C0B22DD619F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marker-text-2-352">
            <a:extLst>
              <a:ext uri="{FF2B5EF4-FFF2-40B4-BE49-F238E27FC236}">
                <a16:creationId xmlns:a16="http://schemas.microsoft.com/office/drawing/2014/main" id="{B2558E6E-DBB9-9208-E873-7B54F00D448D}"/>
              </a:ext>
            </a:extLst>
          </p:cNvPr>
          <p:cNvSpPr>
            <a:spLocks noGrp="1"/>
          </p:cNvSpPr>
          <p:nvPr/>
        </p:nvSpPr>
        <p:spPr>
          <a:xfrm>
            <a:off x="3352800" y="3019425"/>
            <a:ext cx="4000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2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ag-h-1">
            <a:extLst>
              <a:ext uri="{FF2B5EF4-FFF2-40B4-BE49-F238E27FC236}">
                <a16:creationId xmlns:a16="http://schemas.microsoft.com/office/drawing/2014/main" id="{2D18D284-1971-6DF0-4831-EEBDC8FE6A3A}"/>
              </a:ext>
            </a:extLst>
          </p:cNvPr>
          <p:cNvSpPr>
            <a:spLocks noGrp="1"/>
          </p:cNvSpPr>
          <p:nvPr/>
        </p:nvSpPr>
        <p:spPr>
          <a:xfrm>
            <a:off x="33528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ag-h-2">
            <a:extLst>
              <a:ext uri="{FF2B5EF4-FFF2-40B4-BE49-F238E27FC236}">
                <a16:creationId xmlns:a16="http://schemas.microsoft.com/office/drawing/2014/main" id="{CA1CF870-A504-73B6-D408-412BB1248179}"/>
              </a:ext>
            </a:extLst>
          </p:cNvPr>
          <p:cNvSpPr>
            <a:spLocks noGrp="1"/>
          </p:cNvSpPr>
          <p:nvPr/>
        </p:nvSpPr>
        <p:spPr>
          <a:xfrm>
            <a:off x="60960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17E12159-340D-F8BA-A9E5-CEF953E66AD6}"/>
              </a:ext>
            </a:extLst>
          </p:cNvPr>
          <p:cNvSpPr txBox="1"/>
          <p:nvPr/>
        </p:nvSpPr>
        <p:spPr>
          <a:xfrm>
            <a:off x="609600" y="1657350"/>
            <a:ext cx="109728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/>
              <a:t>Tränare:</a:t>
            </a:r>
          </a:p>
          <a:p>
            <a:r>
              <a:rPr lang="sv-SE" sz="2000" dirty="0"/>
              <a:t>Mats</a:t>
            </a:r>
          </a:p>
          <a:p>
            <a:r>
              <a:rPr lang="sv-SE" sz="2000" dirty="0"/>
              <a:t>Mika</a:t>
            </a:r>
          </a:p>
          <a:p>
            <a:r>
              <a:rPr lang="sv-SE" sz="2000" dirty="0"/>
              <a:t>Robert</a:t>
            </a:r>
          </a:p>
          <a:p>
            <a:r>
              <a:rPr lang="sv-SE" sz="2000" dirty="0"/>
              <a:t>Daniel</a:t>
            </a:r>
          </a:p>
          <a:p>
            <a:r>
              <a:rPr lang="sv-SE" sz="2000" dirty="0"/>
              <a:t>Erik</a:t>
            </a:r>
          </a:p>
          <a:p>
            <a:r>
              <a:rPr lang="sv-SE" sz="2000" dirty="0"/>
              <a:t>Mathias</a:t>
            </a:r>
          </a:p>
          <a:p>
            <a:endParaRPr lang="sv-SE" sz="2000" dirty="0"/>
          </a:p>
          <a:p>
            <a:r>
              <a:rPr lang="sv-SE" sz="2000" b="1" dirty="0"/>
              <a:t>Materialare:</a:t>
            </a:r>
            <a:r>
              <a:rPr lang="sv-SE" sz="2000" dirty="0"/>
              <a:t> Johan G</a:t>
            </a:r>
          </a:p>
          <a:p>
            <a:endParaRPr lang="sv-SE" sz="2000" dirty="0"/>
          </a:p>
          <a:p>
            <a:r>
              <a:rPr lang="sv-SE" sz="2000" b="1" dirty="0"/>
              <a:t>Lagledare:</a:t>
            </a:r>
          </a:p>
          <a:p>
            <a:r>
              <a:rPr lang="sv-SE" sz="2000" dirty="0"/>
              <a:t>Malin &amp; Daniel E</a:t>
            </a:r>
          </a:p>
          <a:p>
            <a:endParaRPr lang="sv-SE" sz="2000" dirty="0"/>
          </a:p>
          <a:p>
            <a:r>
              <a:rPr lang="sv-SE" sz="2000" b="1" dirty="0"/>
              <a:t>Försäljningsansvarig: </a:t>
            </a:r>
            <a:r>
              <a:rPr lang="sv-SE" sz="2000" dirty="0"/>
              <a:t>Johan G</a:t>
            </a:r>
          </a:p>
          <a:p>
            <a:r>
              <a:rPr lang="sv-SE" sz="2000" b="1" dirty="0"/>
              <a:t>Ekonomi: </a:t>
            </a:r>
            <a:r>
              <a:rPr lang="sv-SE" sz="2000" dirty="0"/>
              <a:t>Henrik</a:t>
            </a:r>
          </a:p>
          <a:p>
            <a:r>
              <a:rPr lang="sv-SE" sz="2000" b="1" dirty="0"/>
              <a:t>Sekretariat/domare: </a:t>
            </a:r>
            <a:r>
              <a:rPr lang="sv-SE" sz="2000" dirty="0"/>
              <a:t>Daniel C</a:t>
            </a:r>
          </a:p>
          <a:p>
            <a:r>
              <a:rPr lang="sv-SE" sz="2000" b="1" dirty="0"/>
              <a:t>Cuper/övrigt: </a:t>
            </a:r>
            <a:r>
              <a:rPr lang="sv-SE" sz="2000" dirty="0"/>
              <a:t>Johnny</a:t>
            </a:r>
            <a:endParaRPr lang="sv-S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26708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E654EB-7C37-AD4E-9993-5A49DEF10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kicker-2">
            <a:extLst>
              <a:ext uri="{FF2B5EF4-FFF2-40B4-BE49-F238E27FC236}">
                <a16:creationId xmlns:a16="http://schemas.microsoft.com/office/drawing/2014/main" id="{28134CE7-204C-A44A-24C7-FC839C19EE40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1F4D3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F4D3A"/>
                </a:solidFill>
                <a:latin typeface="Aptos"/>
                <a:ea typeface="Aptos"/>
                <a:cs typeface="Aptos"/>
              </a:rPr>
              <a:t>FÖRÄLDRAMÖTE • U14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123237D4-8809-071E-1DAB-066B9A87AC8F}"/>
              </a:ext>
            </a:extLst>
          </p:cNvPr>
          <p:cNvSpPr>
            <a:spLocks noGrp="1"/>
          </p:cNvSpPr>
          <p:nvPr/>
        </p:nvSpPr>
        <p:spPr>
          <a:xfrm>
            <a:off x="609600" y="800100"/>
            <a:ext cx="1066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375" b="1">
                <a:solidFill>
                  <a:srgbClr val="19342A"/>
                </a:solidFill>
                <a:latin typeface="Aptos Display"/>
                <a:ea typeface="Aptos Display"/>
                <a:cs typeface="Aptos Display"/>
              </a:defRPr>
            </a:pPr>
            <a:r>
              <a:rPr lang="sv-SE" sz="3375" b="1" dirty="0">
                <a:solidFill>
                  <a:srgbClr val="19342A"/>
                </a:solidFill>
                <a:latin typeface="Aptos Display"/>
                <a:ea typeface="Aptos Display"/>
                <a:cs typeface="Aptos Display"/>
              </a:rPr>
              <a:t>Sportslig verksamhet – förväntningar från tränarna</a:t>
            </a:r>
            <a:endParaRPr sz="3375" b="1" dirty="0">
              <a:solidFill>
                <a:srgbClr val="19342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top-rule-2">
            <a:extLst>
              <a:ext uri="{FF2B5EF4-FFF2-40B4-BE49-F238E27FC236}">
                <a16:creationId xmlns:a16="http://schemas.microsoft.com/office/drawing/2014/main" id="{A205AF31-7973-D221-F763-849A95F58FDB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72800" cy="0"/>
          </a:xfrm>
          <a:prstGeom prst="line">
            <a:avLst/>
          </a:prstGeom>
          <a:noFill/>
          <a:ln w="14288">
            <a:solidFill>
              <a:srgbClr val="BCC9C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606E6701-83B5-5035-3987-C36C8981D183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b">
            <a:normAutofit/>
          </a:bodyPr>
          <a:lstStyle/>
          <a:p>
            <a:pPr algn="r">
              <a:defRPr sz="1050" b="1">
                <a:solidFill>
                  <a:srgbClr val="60706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0706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ag-h-0">
            <a:extLst>
              <a:ext uri="{FF2B5EF4-FFF2-40B4-BE49-F238E27FC236}">
                <a16:creationId xmlns:a16="http://schemas.microsoft.com/office/drawing/2014/main" id="{D7128719-AD1B-2FF6-83D4-D484D351CD7D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marker-text-2-352">
            <a:extLst>
              <a:ext uri="{FF2B5EF4-FFF2-40B4-BE49-F238E27FC236}">
                <a16:creationId xmlns:a16="http://schemas.microsoft.com/office/drawing/2014/main" id="{DC775ED6-18EC-9EA0-0F1B-4B15D40984C8}"/>
              </a:ext>
            </a:extLst>
          </p:cNvPr>
          <p:cNvSpPr>
            <a:spLocks noGrp="1"/>
          </p:cNvSpPr>
          <p:nvPr/>
        </p:nvSpPr>
        <p:spPr>
          <a:xfrm>
            <a:off x="3352800" y="3019425"/>
            <a:ext cx="4000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2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ag-h-1">
            <a:extLst>
              <a:ext uri="{FF2B5EF4-FFF2-40B4-BE49-F238E27FC236}">
                <a16:creationId xmlns:a16="http://schemas.microsoft.com/office/drawing/2014/main" id="{CE94CFFC-9692-143A-A65E-63256A06E5E8}"/>
              </a:ext>
            </a:extLst>
          </p:cNvPr>
          <p:cNvSpPr>
            <a:spLocks noGrp="1"/>
          </p:cNvSpPr>
          <p:nvPr/>
        </p:nvSpPr>
        <p:spPr>
          <a:xfrm>
            <a:off x="33528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ag-h-2">
            <a:extLst>
              <a:ext uri="{FF2B5EF4-FFF2-40B4-BE49-F238E27FC236}">
                <a16:creationId xmlns:a16="http://schemas.microsoft.com/office/drawing/2014/main" id="{4117817A-1A29-1077-9D93-822179F208A5}"/>
              </a:ext>
            </a:extLst>
          </p:cNvPr>
          <p:cNvSpPr>
            <a:spLocks noGrp="1"/>
          </p:cNvSpPr>
          <p:nvPr/>
        </p:nvSpPr>
        <p:spPr>
          <a:xfrm>
            <a:off x="60960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16D2C49C-9EF2-20B4-3AA5-2C824A947CC1}"/>
              </a:ext>
            </a:extLst>
          </p:cNvPr>
          <p:cNvSpPr txBox="1"/>
          <p:nvPr/>
        </p:nvSpPr>
        <p:spPr>
          <a:xfrm>
            <a:off x="571500" y="1676400"/>
            <a:ext cx="1097280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sv-SE" i="1" dirty="0"/>
              <a:t>Vårt mål är att skapa en trygg, utvecklande och rolig hockeymiljö där spelarna får ta ansvar och utvecklas både som hockeyspelare och människor.</a:t>
            </a:r>
          </a:p>
          <a:p>
            <a:pPr rtl="0" fontAlgn="base"/>
            <a:endParaRPr lang="sv-SE" dirty="0"/>
          </a:p>
          <a:p>
            <a:pPr lvl="0" fontAlgn="base"/>
            <a:r>
              <a:rPr lang="sv-SE" sz="1600" b="1" dirty="0"/>
              <a:t>Respekt, engagemang och tävlan</a:t>
            </a:r>
            <a:endParaRPr lang="sv-SE" sz="1600" dirty="0"/>
          </a:p>
          <a:p>
            <a:pPr lvl="0" fontAlgn="base"/>
            <a:r>
              <a:rPr lang="sv-SE" sz="1600" dirty="0"/>
              <a:t>Vi vill fortsätta med ett gemensamt spelaravtal/förhållningsregler kring hur vi uppträder mot lagkamrater, ledare, motståndare och domare.</a:t>
            </a:r>
          </a:p>
          <a:p>
            <a:pPr lvl="0" rtl="0" fontAlgn="base"/>
            <a:endParaRPr lang="sv-SE" sz="1600" dirty="0"/>
          </a:p>
          <a:p>
            <a:pPr lvl="0" fontAlgn="base"/>
            <a:r>
              <a:rPr lang="sv-SE" sz="1600" b="1" dirty="0"/>
              <a:t>Rätt utrustning</a:t>
            </a:r>
            <a:endParaRPr lang="sv-SE" sz="1600" dirty="0"/>
          </a:p>
          <a:p>
            <a:pPr lvl="0" fontAlgn="base"/>
            <a:r>
              <a:rPr lang="sv-SE" sz="1600" dirty="0"/>
              <a:t>Utrustningen ska vara rätt anpassad efter spelarens storlek och ålder. Felaktig storlek kan innebära ökad skaderisk.</a:t>
            </a:r>
          </a:p>
          <a:p>
            <a:pPr lvl="0" rtl="0" fontAlgn="base"/>
            <a:endParaRPr lang="sv-SE" sz="1600" dirty="0"/>
          </a:p>
          <a:p>
            <a:pPr lvl="0" fontAlgn="base"/>
            <a:r>
              <a:rPr lang="sv-SE" sz="1600" b="1" dirty="0"/>
              <a:t>Anmälningar i god tid</a:t>
            </a:r>
            <a:endParaRPr lang="sv-SE" sz="1600" dirty="0"/>
          </a:p>
          <a:p>
            <a:pPr lvl="0" fontAlgn="base"/>
            <a:r>
              <a:rPr lang="sv-SE" sz="1600" dirty="0"/>
              <a:t>Svara på kallelser så tidigt som möjligt. Det underlättar tränarnas planering av träningar, matcher och lag.</a:t>
            </a:r>
          </a:p>
          <a:p>
            <a:pPr lvl="0" rtl="0" fontAlgn="base"/>
            <a:endParaRPr lang="sv-SE" sz="1600" dirty="0"/>
          </a:p>
          <a:p>
            <a:pPr lvl="0" fontAlgn="base"/>
            <a:r>
              <a:rPr lang="sv-SE" sz="1600" b="1" dirty="0"/>
              <a:t>Kommunikation mellan tränare och spelare</a:t>
            </a:r>
            <a:endParaRPr lang="sv-SE" sz="1600" dirty="0"/>
          </a:p>
          <a:p>
            <a:pPr lvl="0" fontAlgn="base"/>
            <a:r>
              <a:rPr lang="sv-SE" sz="1600" dirty="0"/>
              <a:t>Tränarna ansvarar för dialogen med spelarna kring exempelvis laguttagningar, positioner, speltid och sportsliga frågor. Allt harmoniseras med föreningens policy och lagets riktlinjer. Föräldrar stöttar och peppar – och tar upp frågor med ledarna när det handlar om barnets trivsel och välmående</a:t>
            </a:r>
          </a:p>
          <a:p>
            <a:pPr lvl="0" rtl="0" fontAlgn="base"/>
            <a:endParaRPr lang="sv-SE" sz="1600" dirty="0"/>
          </a:p>
          <a:p>
            <a:pPr lvl="0" fontAlgn="base"/>
            <a:r>
              <a:rPr lang="sv-SE" sz="1600" b="1" dirty="0"/>
              <a:t>Förberedelser</a:t>
            </a:r>
            <a:endParaRPr lang="sv-SE" sz="1600" dirty="0"/>
          </a:p>
          <a:p>
            <a:pPr lvl="0" rtl="0" fontAlgn="base"/>
            <a:r>
              <a:rPr lang="sv-SE" sz="1600" dirty="0"/>
              <a:t>Föräldrar hjälper barnen med förberedelser inför träningar och matcher. Innefattar kost, vila och att komma i tid.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173186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BD9537-DABD-981C-48DE-AA84B6ABB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kicker-2">
            <a:extLst>
              <a:ext uri="{FF2B5EF4-FFF2-40B4-BE49-F238E27FC236}">
                <a16:creationId xmlns:a16="http://schemas.microsoft.com/office/drawing/2014/main" id="{2E7A8370-1CD4-7374-0189-155D90B6BF48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1F4D3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F4D3A"/>
                </a:solidFill>
                <a:latin typeface="Aptos"/>
                <a:ea typeface="Aptos"/>
                <a:cs typeface="Aptos"/>
              </a:rPr>
              <a:t>FÖRÄLDRAMÖTE • U14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20872607-2289-E2F4-77BC-A7F0422FD170}"/>
              </a:ext>
            </a:extLst>
          </p:cNvPr>
          <p:cNvSpPr>
            <a:spLocks noGrp="1"/>
          </p:cNvSpPr>
          <p:nvPr/>
        </p:nvSpPr>
        <p:spPr>
          <a:xfrm>
            <a:off x="609600" y="800100"/>
            <a:ext cx="1066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375" b="1">
                <a:solidFill>
                  <a:srgbClr val="19342A"/>
                </a:solidFill>
                <a:latin typeface="Aptos Display"/>
                <a:ea typeface="Aptos Display"/>
                <a:cs typeface="Aptos Display"/>
              </a:defRPr>
            </a:pPr>
            <a:r>
              <a:rPr lang="sv-SE" sz="3375" b="1" dirty="0">
                <a:solidFill>
                  <a:srgbClr val="19342A"/>
                </a:solidFill>
                <a:latin typeface="Aptos Display"/>
                <a:ea typeface="Aptos Display"/>
                <a:cs typeface="Aptos Display"/>
              </a:rPr>
              <a:t>Sportslig verksamhet – utveckling</a:t>
            </a:r>
            <a:endParaRPr sz="3375" b="1" dirty="0">
              <a:solidFill>
                <a:srgbClr val="19342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top-rule-2">
            <a:extLst>
              <a:ext uri="{FF2B5EF4-FFF2-40B4-BE49-F238E27FC236}">
                <a16:creationId xmlns:a16="http://schemas.microsoft.com/office/drawing/2014/main" id="{64975D25-597F-188A-E868-6692B2A05565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72800" cy="0"/>
          </a:xfrm>
          <a:prstGeom prst="line">
            <a:avLst/>
          </a:prstGeom>
          <a:noFill/>
          <a:ln w="14288">
            <a:solidFill>
              <a:srgbClr val="BCC9C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74F549EB-B1B2-AB7E-2FAD-5672BF1A3C7B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b">
            <a:normAutofit/>
          </a:bodyPr>
          <a:lstStyle/>
          <a:p>
            <a:pPr algn="r">
              <a:defRPr sz="1050" b="1">
                <a:solidFill>
                  <a:srgbClr val="60706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0706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ag-h-0">
            <a:extLst>
              <a:ext uri="{FF2B5EF4-FFF2-40B4-BE49-F238E27FC236}">
                <a16:creationId xmlns:a16="http://schemas.microsoft.com/office/drawing/2014/main" id="{7C063575-E91A-AAF3-E465-BF5DDD88A882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marker-text-2-352">
            <a:extLst>
              <a:ext uri="{FF2B5EF4-FFF2-40B4-BE49-F238E27FC236}">
                <a16:creationId xmlns:a16="http://schemas.microsoft.com/office/drawing/2014/main" id="{5B15810F-5C6B-B8CB-F6BE-4ACD0E622F35}"/>
              </a:ext>
            </a:extLst>
          </p:cNvPr>
          <p:cNvSpPr>
            <a:spLocks noGrp="1"/>
          </p:cNvSpPr>
          <p:nvPr/>
        </p:nvSpPr>
        <p:spPr>
          <a:xfrm>
            <a:off x="3352800" y="3019425"/>
            <a:ext cx="4000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2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ag-h-1">
            <a:extLst>
              <a:ext uri="{FF2B5EF4-FFF2-40B4-BE49-F238E27FC236}">
                <a16:creationId xmlns:a16="http://schemas.microsoft.com/office/drawing/2014/main" id="{36862355-AFF0-8BA9-01D6-9A0B7ABA8266}"/>
              </a:ext>
            </a:extLst>
          </p:cNvPr>
          <p:cNvSpPr>
            <a:spLocks noGrp="1"/>
          </p:cNvSpPr>
          <p:nvPr/>
        </p:nvSpPr>
        <p:spPr>
          <a:xfrm>
            <a:off x="33528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ag-h-2">
            <a:extLst>
              <a:ext uri="{FF2B5EF4-FFF2-40B4-BE49-F238E27FC236}">
                <a16:creationId xmlns:a16="http://schemas.microsoft.com/office/drawing/2014/main" id="{F06EE0BA-34D7-7EE8-CBA2-769AAE691B71}"/>
              </a:ext>
            </a:extLst>
          </p:cNvPr>
          <p:cNvSpPr>
            <a:spLocks noGrp="1"/>
          </p:cNvSpPr>
          <p:nvPr/>
        </p:nvSpPr>
        <p:spPr>
          <a:xfrm>
            <a:off x="60960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893BEBFE-745C-D61C-4531-9F6D0BAF3121}"/>
              </a:ext>
            </a:extLst>
          </p:cNvPr>
          <p:cNvSpPr txBox="1"/>
          <p:nvPr/>
        </p:nvSpPr>
        <p:spPr>
          <a:xfrm>
            <a:off x="571500" y="1676400"/>
            <a:ext cx="10972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endParaRPr lang="sv-SE" sz="1600" dirty="0"/>
          </a:p>
          <a:p>
            <a:pPr lvl="0" fontAlgn="base"/>
            <a:r>
              <a:rPr lang="sv-SE" sz="2000" dirty="0"/>
              <a:t>Stora individuella </a:t>
            </a:r>
            <a:r>
              <a:rPr lang="sv-SE" sz="2000" b="1" dirty="0"/>
              <a:t>skillnader i fysisk, mental och social utveckling</a:t>
            </a:r>
            <a:r>
              <a:rPr lang="sv-SE" sz="2000" dirty="0"/>
              <a:t>, kan uppstå på grund av puberteten. Storlek, styrka, snabbhet, koordination och mognad  – kan förändras snabbt.</a:t>
            </a:r>
          </a:p>
          <a:p>
            <a:pPr lvl="0" rtl="0" fontAlgn="base"/>
            <a:endParaRPr lang="sv-SE" sz="2000" dirty="0"/>
          </a:p>
          <a:p>
            <a:pPr lvl="0" fontAlgn="base"/>
            <a:r>
              <a:rPr lang="sv-SE" sz="2000" dirty="0"/>
              <a:t>Även </a:t>
            </a:r>
            <a:r>
              <a:rPr lang="sv-SE" sz="2000" b="1" dirty="0"/>
              <a:t>självförtroende, motivation, känslor och trygghet</a:t>
            </a:r>
            <a:r>
              <a:rPr lang="sv-SE" sz="2000" dirty="0"/>
              <a:t> kan påverkas under den här perioden.</a:t>
            </a:r>
          </a:p>
          <a:p>
            <a:pPr lvl="0" rtl="0" fontAlgn="base"/>
            <a:endParaRPr lang="sv-SE" sz="2000" dirty="0"/>
          </a:p>
          <a:p>
            <a:pPr lvl="0" fontAlgn="base"/>
            <a:r>
              <a:rPr lang="sv-SE" sz="2000" dirty="0"/>
              <a:t>Vi ska </a:t>
            </a:r>
            <a:r>
              <a:rPr lang="sv-SE" sz="2000" b="1" dirty="0"/>
              <a:t>undvika jämförelser och etiketter</a:t>
            </a:r>
            <a:r>
              <a:rPr lang="sv-SE" sz="2000" dirty="0"/>
              <a:t> och se varje spelare utifrån sina egna förutsättningar.</a:t>
            </a:r>
          </a:p>
          <a:p>
            <a:pPr lvl="0" rtl="0" fontAlgn="base"/>
            <a:endParaRPr lang="sv-SE" sz="2000" dirty="0"/>
          </a:p>
          <a:p>
            <a:pPr lvl="0" fontAlgn="base"/>
            <a:r>
              <a:rPr lang="sv-SE" sz="2000" b="1" dirty="0"/>
              <a:t>Föräldrar och ledare behöver vara lyhörda</a:t>
            </a:r>
            <a:r>
              <a:rPr lang="sv-SE" sz="2000" dirty="0"/>
              <a:t>, ge stöd och ha tålamod med att alla utvecklas olika.</a:t>
            </a:r>
          </a:p>
          <a:p>
            <a:pPr lvl="0" rtl="0" fontAlgn="base"/>
            <a:endParaRPr lang="sv-SE" sz="2000" dirty="0"/>
          </a:p>
          <a:p>
            <a:pPr lvl="0" fontAlgn="base"/>
            <a:r>
              <a:rPr lang="sv-SE" sz="2000" dirty="0"/>
              <a:t>Fokus ska vara på </a:t>
            </a:r>
            <a:r>
              <a:rPr lang="sv-SE" sz="2000" b="1" dirty="0"/>
              <a:t>glädje, utveckling, engagemang och att göra sitt bästa</a:t>
            </a:r>
            <a:r>
              <a:rPr lang="sv-SE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80576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F15694-B89D-FE73-8C56-9F3436161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kicker-2">
            <a:extLst>
              <a:ext uri="{FF2B5EF4-FFF2-40B4-BE49-F238E27FC236}">
                <a16:creationId xmlns:a16="http://schemas.microsoft.com/office/drawing/2014/main" id="{7CF24146-BD66-6355-B25B-61FA66DB10A9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1F4D3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F4D3A"/>
                </a:solidFill>
                <a:latin typeface="Aptos"/>
                <a:ea typeface="Aptos"/>
                <a:cs typeface="Aptos"/>
              </a:rPr>
              <a:t>FÖRÄLDRAMÖTE • U14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7351C045-9D6B-82B7-2124-F49CFAA45919}"/>
              </a:ext>
            </a:extLst>
          </p:cNvPr>
          <p:cNvSpPr>
            <a:spLocks noGrp="1"/>
          </p:cNvSpPr>
          <p:nvPr/>
        </p:nvSpPr>
        <p:spPr>
          <a:xfrm>
            <a:off x="609600" y="800100"/>
            <a:ext cx="1066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00"/>
          </a:bodyPr>
          <a:lstStyle/>
          <a:p>
            <a:pPr algn="l">
              <a:defRPr sz="3375" b="1">
                <a:solidFill>
                  <a:srgbClr val="19342A"/>
                </a:solidFill>
                <a:latin typeface="Aptos Display"/>
                <a:ea typeface="Aptos Display"/>
                <a:cs typeface="Aptos Display"/>
              </a:defRPr>
            </a:pPr>
            <a:r>
              <a:rPr lang="sv-SE" sz="3375" b="1" dirty="0">
                <a:solidFill>
                  <a:srgbClr val="19342A"/>
                </a:solidFill>
                <a:latin typeface="Aptos Display"/>
                <a:ea typeface="Aptos Display"/>
                <a:cs typeface="Aptos Display"/>
              </a:rPr>
              <a:t>Föräldragruppens roller och uppdrag – </a:t>
            </a:r>
            <a:r>
              <a:rPr lang="sv-SE" sz="2000" i="1" dirty="0">
                <a:solidFill>
                  <a:srgbClr val="19342A"/>
                </a:solidFill>
                <a:latin typeface="Aptos Display"/>
                <a:ea typeface="Aptos Display"/>
                <a:cs typeface="Aptos Display"/>
              </a:rPr>
              <a:t>säsongen fungerar bäst när alla gör lite</a:t>
            </a:r>
            <a:endParaRPr sz="3375" b="1" dirty="0">
              <a:solidFill>
                <a:srgbClr val="19342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top-rule-2">
            <a:extLst>
              <a:ext uri="{FF2B5EF4-FFF2-40B4-BE49-F238E27FC236}">
                <a16:creationId xmlns:a16="http://schemas.microsoft.com/office/drawing/2014/main" id="{3ED35131-9C27-1AA3-463C-6AF7F7317272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72800" cy="0"/>
          </a:xfrm>
          <a:prstGeom prst="line">
            <a:avLst/>
          </a:prstGeom>
          <a:noFill/>
          <a:ln w="14288">
            <a:solidFill>
              <a:srgbClr val="BCC9C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0FFC9902-83E6-B0F0-A6B0-EB23D053F21D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b">
            <a:normAutofit/>
          </a:bodyPr>
          <a:lstStyle/>
          <a:p>
            <a:pPr algn="r">
              <a:defRPr sz="1050" b="1">
                <a:solidFill>
                  <a:srgbClr val="60706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0706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ag-h-0">
            <a:extLst>
              <a:ext uri="{FF2B5EF4-FFF2-40B4-BE49-F238E27FC236}">
                <a16:creationId xmlns:a16="http://schemas.microsoft.com/office/drawing/2014/main" id="{03877B05-AF1D-1AAD-E25B-582CBA2BA2F2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marker-text-2-352">
            <a:extLst>
              <a:ext uri="{FF2B5EF4-FFF2-40B4-BE49-F238E27FC236}">
                <a16:creationId xmlns:a16="http://schemas.microsoft.com/office/drawing/2014/main" id="{AE06296B-3A9F-2FFC-0741-21FC75D36E31}"/>
              </a:ext>
            </a:extLst>
          </p:cNvPr>
          <p:cNvSpPr>
            <a:spLocks noGrp="1"/>
          </p:cNvSpPr>
          <p:nvPr/>
        </p:nvSpPr>
        <p:spPr>
          <a:xfrm>
            <a:off x="3352800" y="3019425"/>
            <a:ext cx="4000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2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ag-h-1">
            <a:extLst>
              <a:ext uri="{FF2B5EF4-FFF2-40B4-BE49-F238E27FC236}">
                <a16:creationId xmlns:a16="http://schemas.microsoft.com/office/drawing/2014/main" id="{0EBA8F2F-7309-68D0-5D8D-420CD479F3F9}"/>
              </a:ext>
            </a:extLst>
          </p:cNvPr>
          <p:cNvSpPr>
            <a:spLocks noGrp="1"/>
          </p:cNvSpPr>
          <p:nvPr/>
        </p:nvSpPr>
        <p:spPr>
          <a:xfrm>
            <a:off x="33528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ag-h-2">
            <a:extLst>
              <a:ext uri="{FF2B5EF4-FFF2-40B4-BE49-F238E27FC236}">
                <a16:creationId xmlns:a16="http://schemas.microsoft.com/office/drawing/2014/main" id="{D0B4DD1F-CBA4-72F6-CDBA-6C4D4CA27239}"/>
              </a:ext>
            </a:extLst>
          </p:cNvPr>
          <p:cNvSpPr>
            <a:spLocks noGrp="1"/>
          </p:cNvSpPr>
          <p:nvPr/>
        </p:nvSpPr>
        <p:spPr>
          <a:xfrm>
            <a:off x="60960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A9782F38-4688-E3AB-777B-0DF2E0754BF8}"/>
              </a:ext>
            </a:extLst>
          </p:cNvPr>
          <p:cNvSpPr txBox="1"/>
          <p:nvPr/>
        </p:nvSpPr>
        <p:spPr>
          <a:xfrm>
            <a:off x="609600" y="2111829"/>
            <a:ext cx="10972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/>
              <a:t>Sekretariat - </a:t>
            </a:r>
            <a:r>
              <a:rPr lang="sv-SE" sz="2000" dirty="0"/>
              <a:t>föräldrar till spelare:				</a:t>
            </a:r>
            <a:r>
              <a:rPr lang="sv-SE" sz="2000" b="1" dirty="0"/>
              <a:t>Fiket &amp; matchvärd – </a:t>
            </a:r>
            <a:r>
              <a:rPr lang="sv-SE" sz="2000" dirty="0"/>
              <a:t>föräldrar till spelare:</a:t>
            </a:r>
          </a:p>
          <a:p>
            <a:r>
              <a:rPr lang="sv-SE" sz="2000" dirty="0"/>
              <a:t>							</a:t>
            </a:r>
          </a:p>
          <a:p>
            <a:r>
              <a:rPr lang="sv-SE" sz="2000" dirty="0" err="1"/>
              <a:t>Thilo</a:t>
            </a:r>
            <a:r>
              <a:rPr lang="sv-SE" sz="2000" dirty="0"/>
              <a:t> (samordnare)					Walter (samordnare)</a:t>
            </a:r>
          </a:p>
          <a:p>
            <a:r>
              <a:rPr lang="sv-SE" sz="2000" dirty="0"/>
              <a:t>Charlie							Valdemar			</a:t>
            </a:r>
          </a:p>
          <a:p>
            <a:r>
              <a:rPr lang="sv-SE" sz="2000" dirty="0"/>
              <a:t>Freddy							Liam</a:t>
            </a:r>
          </a:p>
          <a:p>
            <a:r>
              <a:rPr lang="sv-SE" sz="2000" dirty="0"/>
              <a:t>Melker							Alexander			</a:t>
            </a:r>
          </a:p>
          <a:p>
            <a:r>
              <a:rPr lang="sv-SE" sz="2000" dirty="0"/>
              <a:t>Elliot							Lennox</a:t>
            </a:r>
          </a:p>
          <a:p>
            <a:r>
              <a:rPr lang="sv-SE" sz="2000" dirty="0"/>
              <a:t>Hugo					</a:t>
            </a:r>
            <a:r>
              <a:rPr lang="sv-SE" sz="2000"/>
              <a:t>	</a:t>
            </a:r>
            <a:endParaRPr lang="sv-SE" sz="2000" dirty="0"/>
          </a:p>
          <a:p>
            <a:r>
              <a:rPr lang="sv-SE" sz="2000" dirty="0"/>
              <a:t>Gabriel</a:t>
            </a:r>
          </a:p>
          <a:p>
            <a:r>
              <a:rPr lang="sv-SE" sz="2000" dirty="0"/>
              <a:t>Felix</a:t>
            </a:r>
          </a:p>
          <a:p>
            <a:r>
              <a:rPr lang="sv-SE" sz="2000" dirty="0"/>
              <a:t>Wilmer</a:t>
            </a:r>
          </a:p>
          <a:p>
            <a:endParaRPr lang="sv-SE" sz="2000" dirty="0"/>
          </a:p>
          <a:p>
            <a:r>
              <a:rPr lang="sv-SE" sz="2000" b="1" dirty="0"/>
              <a:t>Bemanning hemmamatch: 4 föräldrar/match		2 föräldrar/match</a:t>
            </a:r>
          </a:p>
          <a:p>
            <a:pPr lvl="3"/>
            <a:r>
              <a:rPr lang="sv-SE" sz="2000" dirty="0"/>
              <a:t>						</a:t>
            </a:r>
            <a:r>
              <a:rPr lang="sv-SE" sz="2000" b="1" dirty="0"/>
              <a:t>Alla i laget bidrar med bakning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002646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C3CF72-0717-3CB4-62B9-970300537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kicker-2">
            <a:extLst>
              <a:ext uri="{FF2B5EF4-FFF2-40B4-BE49-F238E27FC236}">
                <a16:creationId xmlns:a16="http://schemas.microsoft.com/office/drawing/2014/main" id="{B480ABE2-5753-FDB3-A18F-EBF83B7FCDAC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1F4D3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F4D3A"/>
                </a:solidFill>
                <a:latin typeface="Aptos"/>
                <a:ea typeface="Aptos"/>
                <a:cs typeface="Aptos"/>
              </a:rPr>
              <a:t>FÖRÄLDRAMÖTE • U14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226D7E1F-C309-CE01-BAD7-3C06E567DE7E}"/>
              </a:ext>
            </a:extLst>
          </p:cNvPr>
          <p:cNvSpPr>
            <a:spLocks noGrp="1"/>
          </p:cNvSpPr>
          <p:nvPr/>
        </p:nvSpPr>
        <p:spPr>
          <a:xfrm>
            <a:off x="609600" y="800100"/>
            <a:ext cx="1066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00"/>
          </a:bodyPr>
          <a:lstStyle/>
          <a:p>
            <a:pPr algn="l">
              <a:defRPr sz="3375" b="1">
                <a:solidFill>
                  <a:srgbClr val="19342A"/>
                </a:solidFill>
                <a:latin typeface="Aptos Display"/>
                <a:ea typeface="Aptos Display"/>
                <a:cs typeface="Aptos Display"/>
              </a:defRPr>
            </a:pPr>
            <a:r>
              <a:rPr lang="sv-SE" sz="3375" b="1" dirty="0">
                <a:solidFill>
                  <a:srgbClr val="19342A"/>
                </a:solidFill>
                <a:latin typeface="Aptos Display"/>
                <a:ea typeface="Aptos Display"/>
                <a:cs typeface="Aptos Display"/>
              </a:rPr>
              <a:t>Föräldragruppens roller och uppdrag – </a:t>
            </a:r>
            <a:r>
              <a:rPr lang="sv-SE" sz="2000" i="1" dirty="0">
                <a:solidFill>
                  <a:srgbClr val="19342A"/>
                </a:solidFill>
                <a:latin typeface="Aptos Display"/>
                <a:ea typeface="Aptos Display"/>
                <a:cs typeface="Aptos Display"/>
              </a:rPr>
              <a:t>säsongen fungerar bäst när alla gör lite</a:t>
            </a:r>
            <a:endParaRPr sz="3375" b="1" dirty="0">
              <a:solidFill>
                <a:srgbClr val="19342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top-rule-2">
            <a:extLst>
              <a:ext uri="{FF2B5EF4-FFF2-40B4-BE49-F238E27FC236}">
                <a16:creationId xmlns:a16="http://schemas.microsoft.com/office/drawing/2014/main" id="{5627DBDC-A614-8BF6-6A2B-C3E0FDAF5533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72800" cy="0"/>
          </a:xfrm>
          <a:prstGeom prst="line">
            <a:avLst/>
          </a:prstGeom>
          <a:noFill/>
          <a:ln w="14288">
            <a:solidFill>
              <a:srgbClr val="BCC9C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23A71985-ECC6-695E-896C-BCF5A02C2D1E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b">
            <a:normAutofit/>
          </a:bodyPr>
          <a:lstStyle/>
          <a:p>
            <a:pPr algn="r">
              <a:defRPr sz="1050" b="1">
                <a:solidFill>
                  <a:srgbClr val="60706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0706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ag-h-0">
            <a:extLst>
              <a:ext uri="{FF2B5EF4-FFF2-40B4-BE49-F238E27FC236}">
                <a16:creationId xmlns:a16="http://schemas.microsoft.com/office/drawing/2014/main" id="{BBE581A1-F14C-FDBC-8CD4-D1F3205B0259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marker-text-2-352">
            <a:extLst>
              <a:ext uri="{FF2B5EF4-FFF2-40B4-BE49-F238E27FC236}">
                <a16:creationId xmlns:a16="http://schemas.microsoft.com/office/drawing/2014/main" id="{F6A83A44-965D-9D81-2BD5-DB2DB60E3B36}"/>
              </a:ext>
            </a:extLst>
          </p:cNvPr>
          <p:cNvSpPr>
            <a:spLocks noGrp="1"/>
          </p:cNvSpPr>
          <p:nvPr/>
        </p:nvSpPr>
        <p:spPr>
          <a:xfrm>
            <a:off x="3352800" y="3019425"/>
            <a:ext cx="4000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2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ag-h-1">
            <a:extLst>
              <a:ext uri="{FF2B5EF4-FFF2-40B4-BE49-F238E27FC236}">
                <a16:creationId xmlns:a16="http://schemas.microsoft.com/office/drawing/2014/main" id="{5BB474D9-F912-6815-D2A8-DA537738DB70}"/>
              </a:ext>
            </a:extLst>
          </p:cNvPr>
          <p:cNvSpPr>
            <a:spLocks noGrp="1"/>
          </p:cNvSpPr>
          <p:nvPr/>
        </p:nvSpPr>
        <p:spPr>
          <a:xfrm>
            <a:off x="33528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ag-h-2">
            <a:extLst>
              <a:ext uri="{FF2B5EF4-FFF2-40B4-BE49-F238E27FC236}">
                <a16:creationId xmlns:a16="http://schemas.microsoft.com/office/drawing/2014/main" id="{FC9DD39D-13B0-3377-56F6-8FE88C4BA2E1}"/>
              </a:ext>
            </a:extLst>
          </p:cNvPr>
          <p:cNvSpPr>
            <a:spLocks noGrp="1"/>
          </p:cNvSpPr>
          <p:nvPr/>
        </p:nvSpPr>
        <p:spPr>
          <a:xfrm>
            <a:off x="60960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64C00E65-F7F1-DAA6-4A47-8AA26F4C895D}"/>
              </a:ext>
            </a:extLst>
          </p:cNvPr>
          <p:cNvSpPr txBox="1"/>
          <p:nvPr/>
        </p:nvSpPr>
        <p:spPr>
          <a:xfrm>
            <a:off x="609600" y="2111829"/>
            <a:ext cx="10972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i="1" dirty="0"/>
              <a:t>Beslut på mötet är att vi tackar ja till att anordna DM, lägger egen cup på is för nu</a:t>
            </a:r>
          </a:p>
          <a:p>
            <a:endParaRPr lang="sv-SE" sz="2000" b="1" dirty="0"/>
          </a:p>
          <a:p>
            <a:r>
              <a:rPr lang="sv-SE" sz="2000" b="1" dirty="0"/>
              <a:t>Cupgruppen från föregående säsong:</a:t>
            </a:r>
          </a:p>
          <a:p>
            <a:endParaRPr lang="sv-SE" sz="2000" b="1" dirty="0"/>
          </a:p>
          <a:p>
            <a:r>
              <a:rPr lang="sv-SE" sz="2000" dirty="0"/>
              <a:t>Malin</a:t>
            </a:r>
          </a:p>
          <a:p>
            <a:r>
              <a:rPr lang="sv-SE" sz="2000" dirty="0"/>
              <a:t>Daniel C</a:t>
            </a:r>
          </a:p>
          <a:p>
            <a:r>
              <a:rPr lang="sv-SE" sz="2000" dirty="0"/>
              <a:t>Daniel E</a:t>
            </a:r>
          </a:p>
          <a:p>
            <a:r>
              <a:rPr lang="sv-SE" sz="2000" dirty="0"/>
              <a:t>Ida</a:t>
            </a:r>
          </a:p>
          <a:p>
            <a:r>
              <a:rPr lang="sv-SE" sz="2000" dirty="0"/>
              <a:t>Johnny</a:t>
            </a:r>
          </a:p>
          <a:p>
            <a:r>
              <a:rPr lang="sv-SE" sz="2000" dirty="0"/>
              <a:t>Johan</a:t>
            </a:r>
          </a:p>
          <a:p>
            <a:endParaRPr lang="sv-SE" sz="2000" dirty="0"/>
          </a:p>
          <a:p>
            <a:r>
              <a:rPr lang="sv-SE" sz="2000" b="1" dirty="0"/>
              <a:t>Förändringar, någon som vill medverka i gruppen för nästa cup?</a:t>
            </a:r>
            <a:r>
              <a:rPr lang="sv-SE" sz="2000" dirty="0"/>
              <a:t>	</a:t>
            </a:r>
          </a:p>
          <a:p>
            <a:endParaRPr lang="sv-SE" sz="2000" dirty="0"/>
          </a:p>
          <a:p>
            <a:r>
              <a:rPr lang="sv-SE" sz="20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905514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37DC71-D203-D29C-BA39-9752A3ACD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kicker-2">
            <a:extLst>
              <a:ext uri="{FF2B5EF4-FFF2-40B4-BE49-F238E27FC236}">
                <a16:creationId xmlns:a16="http://schemas.microsoft.com/office/drawing/2014/main" id="{4F73DD10-824C-D5B3-4EBD-14EE457FF747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1F4D3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F4D3A"/>
                </a:solidFill>
                <a:latin typeface="Aptos"/>
                <a:ea typeface="Aptos"/>
                <a:cs typeface="Aptos"/>
              </a:rPr>
              <a:t>FÖRÄLDRAMÖTE • U14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AEDDF502-A0CE-B2FC-FC0A-04E1B2BE605C}"/>
              </a:ext>
            </a:extLst>
          </p:cNvPr>
          <p:cNvSpPr>
            <a:spLocks noGrp="1"/>
          </p:cNvSpPr>
          <p:nvPr/>
        </p:nvSpPr>
        <p:spPr>
          <a:xfrm>
            <a:off x="609600" y="800100"/>
            <a:ext cx="1066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55000" lnSpcReduction="20000"/>
          </a:bodyPr>
          <a:lstStyle/>
          <a:p>
            <a:pPr>
              <a:defRPr sz="3375" b="1">
                <a:solidFill>
                  <a:srgbClr val="19342A"/>
                </a:solidFill>
                <a:latin typeface="Aptos Display"/>
                <a:ea typeface="Aptos Display"/>
                <a:cs typeface="Aptos Display"/>
              </a:defRPr>
            </a:pPr>
            <a:r>
              <a:rPr lang="sv-SE" sz="5400" b="1" dirty="0">
                <a:solidFill>
                  <a:srgbClr val="19342A"/>
                </a:solidFill>
                <a:latin typeface="Aptos Display"/>
                <a:ea typeface="Aptos Display"/>
                <a:cs typeface="Aptos Display"/>
              </a:rPr>
              <a:t>Föräldragruppens roller och uppdrag – </a:t>
            </a:r>
            <a:r>
              <a:rPr lang="sv-SE" sz="3600" i="1" dirty="0">
                <a:solidFill>
                  <a:srgbClr val="19342A"/>
                </a:solidFill>
                <a:latin typeface="Aptos Display"/>
                <a:ea typeface="Aptos Display"/>
                <a:cs typeface="Aptos Display"/>
              </a:rPr>
              <a:t>säsongen fungerar bäst när alla gör lite</a:t>
            </a:r>
            <a:endParaRPr lang="sv-SE" sz="5400" b="1" dirty="0">
              <a:solidFill>
                <a:srgbClr val="19342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top-rule-2">
            <a:extLst>
              <a:ext uri="{FF2B5EF4-FFF2-40B4-BE49-F238E27FC236}">
                <a16:creationId xmlns:a16="http://schemas.microsoft.com/office/drawing/2014/main" id="{AB8364D1-0FB2-6EB8-8D18-66D138EE75AF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72800" cy="0"/>
          </a:xfrm>
          <a:prstGeom prst="line">
            <a:avLst/>
          </a:prstGeom>
          <a:noFill/>
          <a:ln w="14288">
            <a:solidFill>
              <a:srgbClr val="BCC9C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810651D0-42CA-60FB-F3A0-DE690EA4EDAC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b">
            <a:normAutofit/>
          </a:bodyPr>
          <a:lstStyle/>
          <a:p>
            <a:pPr algn="r">
              <a:defRPr sz="1050" b="1">
                <a:solidFill>
                  <a:srgbClr val="60706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0706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ag-h-0">
            <a:extLst>
              <a:ext uri="{FF2B5EF4-FFF2-40B4-BE49-F238E27FC236}">
                <a16:creationId xmlns:a16="http://schemas.microsoft.com/office/drawing/2014/main" id="{60EE50F0-726B-EF3A-56DE-9E12295A5E23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marker-text-2-352">
            <a:extLst>
              <a:ext uri="{FF2B5EF4-FFF2-40B4-BE49-F238E27FC236}">
                <a16:creationId xmlns:a16="http://schemas.microsoft.com/office/drawing/2014/main" id="{5C208335-4DD4-C537-15FD-30AA6917082E}"/>
              </a:ext>
            </a:extLst>
          </p:cNvPr>
          <p:cNvSpPr>
            <a:spLocks noGrp="1"/>
          </p:cNvSpPr>
          <p:nvPr/>
        </p:nvSpPr>
        <p:spPr>
          <a:xfrm>
            <a:off x="3352800" y="3019425"/>
            <a:ext cx="4000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2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ag-h-1">
            <a:extLst>
              <a:ext uri="{FF2B5EF4-FFF2-40B4-BE49-F238E27FC236}">
                <a16:creationId xmlns:a16="http://schemas.microsoft.com/office/drawing/2014/main" id="{8EB4A903-3FBE-AB66-3257-90112AE136B9}"/>
              </a:ext>
            </a:extLst>
          </p:cNvPr>
          <p:cNvSpPr>
            <a:spLocks noGrp="1"/>
          </p:cNvSpPr>
          <p:nvPr/>
        </p:nvSpPr>
        <p:spPr>
          <a:xfrm>
            <a:off x="33528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ag-h-2">
            <a:extLst>
              <a:ext uri="{FF2B5EF4-FFF2-40B4-BE49-F238E27FC236}">
                <a16:creationId xmlns:a16="http://schemas.microsoft.com/office/drawing/2014/main" id="{44C2C4A5-EBE8-883D-0AD6-B7121D15C501}"/>
              </a:ext>
            </a:extLst>
          </p:cNvPr>
          <p:cNvSpPr>
            <a:spLocks noGrp="1"/>
          </p:cNvSpPr>
          <p:nvPr/>
        </p:nvSpPr>
        <p:spPr>
          <a:xfrm>
            <a:off x="60960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A0FA579-36A2-72D4-AB09-D24A5E7ED554}"/>
              </a:ext>
            </a:extLst>
          </p:cNvPr>
          <p:cNvSpPr txBox="1"/>
          <p:nvPr/>
        </p:nvSpPr>
        <p:spPr>
          <a:xfrm>
            <a:off x="609600" y="2100943"/>
            <a:ext cx="1097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Nyhet – </a:t>
            </a:r>
            <a:r>
              <a:rPr lang="sv-SE" sz="2000" dirty="0"/>
              <a:t>alla matcher ska ha en matchvärd. Instruktioner/mer info ska komma från förbundet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Valberedning – </a:t>
            </a:r>
            <a:r>
              <a:rPr lang="sv-SE" sz="2000" dirty="0"/>
              <a:t>Laget som är U14 varje säsong bidrar med 3-4 föräldrar till sektionens valberedning. Dessa ansvarar för valberedningens arbete, både vad gäller sektionen och huvudstyrelsen. </a:t>
            </a:r>
            <a:r>
              <a:rPr lang="sv-SE" sz="2000" b="1" i="1" dirty="0"/>
              <a:t>Innan jul behöver valberedningen stämma av om ordförande (André Samuelsson) och kassör (Lina Degerlund) blir kvar eller ska väljas om.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På gång – </a:t>
            </a:r>
            <a:r>
              <a:rPr lang="sv-SE" sz="2000" dirty="0"/>
              <a:t>informationsmöte 24/9 för föräldrar ”Kulturförändring inom hockeyn” (obligatoriskt att minst 1 förälder/spelare deltar)</a:t>
            </a:r>
            <a:endParaRPr lang="sv-SE" sz="2000" b="1" dirty="0"/>
          </a:p>
          <a:p>
            <a:endParaRPr lang="sv-SE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b="1" i="1" dirty="0"/>
          </a:p>
        </p:txBody>
      </p:sp>
    </p:spTree>
    <p:extLst>
      <p:ext uri="{BB962C8B-B14F-4D97-AF65-F5344CB8AC3E}">
        <p14:creationId xmlns:p14="http://schemas.microsoft.com/office/powerpoint/2010/main" val="523892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758B06-DEB2-6562-9155-FC755E39F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kicker-2">
            <a:extLst>
              <a:ext uri="{FF2B5EF4-FFF2-40B4-BE49-F238E27FC236}">
                <a16:creationId xmlns:a16="http://schemas.microsoft.com/office/drawing/2014/main" id="{DA1AAE64-B1D3-F57F-8E35-7AD92155CD4A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1F4D3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F4D3A"/>
                </a:solidFill>
                <a:latin typeface="Aptos"/>
                <a:ea typeface="Aptos"/>
                <a:cs typeface="Aptos"/>
              </a:rPr>
              <a:t>FÖRÄLDRAMÖTE • U14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E319CCE0-39A1-396D-9B7F-A362485C09A1}"/>
              </a:ext>
            </a:extLst>
          </p:cNvPr>
          <p:cNvSpPr>
            <a:spLocks noGrp="1"/>
          </p:cNvSpPr>
          <p:nvPr/>
        </p:nvSpPr>
        <p:spPr>
          <a:xfrm>
            <a:off x="609600" y="800100"/>
            <a:ext cx="1066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375" b="1">
                <a:solidFill>
                  <a:srgbClr val="19342A"/>
                </a:solidFill>
                <a:latin typeface="Aptos Display"/>
                <a:ea typeface="Aptos Display"/>
                <a:cs typeface="Aptos Display"/>
              </a:defRPr>
            </a:pPr>
            <a:r>
              <a:rPr lang="sv-SE" sz="3375" b="1" dirty="0">
                <a:solidFill>
                  <a:srgbClr val="19342A"/>
                </a:solidFill>
                <a:latin typeface="Aptos Display"/>
                <a:ea typeface="Aptos Display"/>
                <a:cs typeface="Aptos Display"/>
              </a:rPr>
              <a:t>Serie &amp; cuper</a:t>
            </a:r>
            <a:endParaRPr sz="3375" b="1" dirty="0">
              <a:solidFill>
                <a:srgbClr val="19342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top-rule-2">
            <a:extLst>
              <a:ext uri="{FF2B5EF4-FFF2-40B4-BE49-F238E27FC236}">
                <a16:creationId xmlns:a16="http://schemas.microsoft.com/office/drawing/2014/main" id="{D95EFCD1-AE8F-9A85-A2BE-CBDC618228E5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72800" cy="0"/>
          </a:xfrm>
          <a:prstGeom prst="line">
            <a:avLst/>
          </a:prstGeom>
          <a:noFill/>
          <a:ln w="14288">
            <a:solidFill>
              <a:srgbClr val="BCC9C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0F66FBE1-003E-D737-16BC-EE41BF40AA60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b">
            <a:normAutofit/>
          </a:bodyPr>
          <a:lstStyle/>
          <a:p>
            <a:pPr algn="r">
              <a:defRPr sz="1050" b="1">
                <a:solidFill>
                  <a:srgbClr val="60706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0706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ag-h-0">
            <a:extLst>
              <a:ext uri="{FF2B5EF4-FFF2-40B4-BE49-F238E27FC236}">
                <a16:creationId xmlns:a16="http://schemas.microsoft.com/office/drawing/2014/main" id="{0A71EC86-A8FC-CFDB-38F6-EA15A5DA0210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marker-text-2-352">
            <a:extLst>
              <a:ext uri="{FF2B5EF4-FFF2-40B4-BE49-F238E27FC236}">
                <a16:creationId xmlns:a16="http://schemas.microsoft.com/office/drawing/2014/main" id="{ADB535FC-72D8-D8B8-6E51-38738AA8D494}"/>
              </a:ext>
            </a:extLst>
          </p:cNvPr>
          <p:cNvSpPr>
            <a:spLocks noGrp="1"/>
          </p:cNvSpPr>
          <p:nvPr/>
        </p:nvSpPr>
        <p:spPr>
          <a:xfrm>
            <a:off x="3352800" y="3019425"/>
            <a:ext cx="4000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2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ag-h-1">
            <a:extLst>
              <a:ext uri="{FF2B5EF4-FFF2-40B4-BE49-F238E27FC236}">
                <a16:creationId xmlns:a16="http://schemas.microsoft.com/office/drawing/2014/main" id="{2F7A4602-EA64-1A91-283F-2703008B53D9}"/>
              </a:ext>
            </a:extLst>
          </p:cNvPr>
          <p:cNvSpPr>
            <a:spLocks noGrp="1"/>
          </p:cNvSpPr>
          <p:nvPr/>
        </p:nvSpPr>
        <p:spPr>
          <a:xfrm>
            <a:off x="33528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ag-h-2">
            <a:extLst>
              <a:ext uri="{FF2B5EF4-FFF2-40B4-BE49-F238E27FC236}">
                <a16:creationId xmlns:a16="http://schemas.microsoft.com/office/drawing/2014/main" id="{7D7A8328-67D9-4AFB-83D7-000DA006E5E4}"/>
              </a:ext>
            </a:extLst>
          </p:cNvPr>
          <p:cNvSpPr>
            <a:spLocks noGrp="1"/>
          </p:cNvSpPr>
          <p:nvPr/>
        </p:nvSpPr>
        <p:spPr>
          <a:xfrm>
            <a:off x="60960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1AF713E-51AA-FE49-0C28-4832949D5A19}"/>
              </a:ext>
            </a:extLst>
          </p:cNvPr>
          <p:cNvSpPr txBox="1"/>
          <p:nvPr/>
        </p:nvSpPr>
        <p:spPr>
          <a:xfrm>
            <a:off x="609600" y="1872020"/>
            <a:ext cx="109728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/>
              <a:t>Planen är att åka på 1 långväga cup, delta/anordna DM samt spela i 3 mot 3-serie.</a:t>
            </a:r>
          </a:p>
          <a:p>
            <a:endParaRPr lang="sv-SE" sz="2000" b="1" i="1" dirty="0"/>
          </a:p>
          <a:p>
            <a:r>
              <a:rPr lang="sv-SE" sz="2000" b="1" dirty="0"/>
              <a:t>Serie U14 Norra A:				</a:t>
            </a:r>
          </a:p>
          <a:p>
            <a:r>
              <a:rPr lang="sv-SE" sz="2000" dirty="0"/>
              <a:t>Sunderby SK</a:t>
            </a:r>
          </a:p>
          <a:p>
            <a:r>
              <a:rPr lang="sv-SE" sz="2000" dirty="0"/>
              <a:t>Brooklyn </a:t>
            </a:r>
          </a:p>
          <a:p>
            <a:r>
              <a:rPr lang="sv-SE" sz="2000" dirty="0" err="1"/>
              <a:t>HaparandaTornio</a:t>
            </a:r>
            <a:r>
              <a:rPr lang="sv-SE" sz="2000" dirty="0"/>
              <a:t> UHC</a:t>
            </a:r>
          </a:p>
          <a:p>
            <a:r>
              <a:rPr lang="sv-SE" sz="2000" dirty="0"/>
              <a:t>Kalix HC</a:t>
            </a:r>
          </a:p>
          <a:p>
            <a:r>
              <a:rPr lang="sv-SE" sz="2000" dirty="0"/>
              <a:t>Kiruna IF</a:t>
            </a:r>
          </a:p>
          <a:p>
            <a:r>
              <a:rPr lang="sv-SE" sz="2000" dirty="0"/>
              <a:t>Luleå HF</a:t>
            </a:r>
          </a:p>
          <a:p>
            <a:r>
              <a:rPr lang="sv-SE" sz="2000" dirty="0"/>
              <a:t>Malmbergets AIF/Jokkmokks HF</a:t>
            </a:r>
          </a:p>
          <a:p>
            <a:r>
              <a:rPr lang="sv-SE" sz="2000" dirty="0"/>
              <a:t>Piteå HC</a:t>
            </a:r>
          </a:p>
          <a:p>
            <a:r>
              <a:rPr lang="sv-SE" sz="2000" dirty="0"/>
              <a:t>Pajala HC</a:t>
            </a:r>
          </a:p>
          <a:p>
            <a:r>
              <a:rPr lang="sv-SE" sz="2000" dirty="0"/>
              <a:t>Övertorneå HF</a:t>
            </a:r>
          </a:p>
          <a:p>
            <a:endParaRPr lang="sv-SE" sz="2000" dirty="0"/>
          </a:p>
          <a:p>
            <a:r>
              <a:rPr lang="sv-SE" sz="2000" b="1" dirty="0"/>
              <a:t>Trippelmöten – 27 matcher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b="1" i="1" dirty="0"/>
          </a:p>
        </p:txBody>
      </p:sp>
    </p:spTree>
    <p:extLst>
      <p:ext uri="{BB962C8B-B14F-4D97-AF65-F5344CB8AC3E}">
        <p14:creationId xmlns:p14="http://schemas.microsoft.com/office/powerpoint/2010/main" val="4130131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80D168-0743-A908-F7F4-FC15CDBCC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kicker-2">
            <a:extLst>
              <a:ext uri="{FF2B5EF4-FFF2-40B4-BE49-F238E27FC236}">
                <a16:creationId xmlns:a16="http://schemas.microsoft.com/office/drawing/2014/main" id="{6B68C041-6E20-EE5C-BB9E-C3613E4F8EDB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125" b="1">
                <a:solidFill>
                  <a:srgbClr val="1F4D3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F4D3A"/>
                </a:solidFill>
                <a:latin typeface="Aptos"/>
                <a:ea typeface="Aptos"/>
                <a:cs typeface="Aptos"/>
              </a:rPr>
              <a:t>FÖRÄLDRAMÖTE • U14</a:t>
            </a:r>
          </a:p>
        </p:txBody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B8B9EACE-50BB-9F3E-4A79-EE419899AF9A}"/>
              </a:ext>
            </a:extLst>
          </p:cNvPr>
          <p:cNvSpPr>
            <a:spLocks noGrp="1"/>
          </p:cNvSpPr>
          <p:nvPr/>
        </p:nvSpPr>
        <p:spPr>
          <a:xfrm>
            <a:off x="609600" y="800100"/>
            <a:ext cx="1066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3375" b="1">
                <a:solidFill>
                  <a:srgbClr val="19342A"/>
                </a:solidFill>
                <a:latin typeface="Aptos Display"/>
                <a:ea typeface="Aptos Display"/>
                <a:cs typeface="Aptos Display"/>
              </a:defRPr>
            </a:pPr>
            <a:r>
              <a:rPr lang="sv-SE" sz="3375" b="1" dirty="0">
                <a:solidFill>
                  <a:srgbClr val="19342A"/>
                </a:solidFill>
                <a:latin typeface="Aptos Display"/>
                <a:ea typeface="Aptos Display"/>
                <a:cs typeface="Aptos Display"/>
              </a:rPr>
              <a:t>Ekonomi säsongen 2025/2026</a:t>
            </a:r>
            <a:endParaRPr sz="3375" b="1" dirty="0">
              <a:solidFill>
                <a:srgbClr val="19342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top-rule-2">
            <a:extLst>
              <a:ext uri="{FF2B5EF4-FFF2-40B4-BE49-F238E27FC236}">
                <a16:creationId xmlns:a16="http://schemas.microsoft.com/office/drawing/2014/main" id="{641EAAB9-3831-A488-3CC0-CF8FB116CF8F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972800" cy="0"/>
          </a:xfrm>
          <a:prstGeom prst="line">
            <a:avLst/>
          </a:prstGeom>
          <a:noFill/>
          <a:ln w="14288">
            <a:solidFill>
              <a:srgbClr val="BCC9C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page-2">
            <a:extLst>
              <a:ext uri="{FF2B5EF4-FFF2-40B4-BE49-F238E27FC236}">
                <a16:creationId xmlns:a16="http://schemas.microsoft.com/office/drawing/2014/main" id="{95D6A268-CB5C-A559-F3D3-6464C1834CCE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381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b">
            <a:normAutofit/>
          </a:bodyPr>
          <a:lstStyle/>
          <a:p>
            <a:pPr algn="r">
              <a:defRPr sz="1050" b="1">
                <a:solidFill>
                  <a:srgbClr val="60706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60706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ag-h-0">
            <a:extLst>
              <a:ext uri="{FF2B5EF4-FFF2-40B4-BE49-F238E27FC236}">
                <a16:creationId xmlns:a16="http://schemas.microsoft.com/office/drawing/2014/main" id="{768AB574-D5AF-A3F9-7914-025E5687B3FA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marker-text-2-352">
            <a:extLst>
              <a:ext uri="{FF2B5EF4-FFF2-40B4-BE49-F238E27FC236}">
                <a16:creationId xmlns:a16="http://schemas.microsoft.com/office/drawing/2014/main" id="{681E57D5-50AA-843E-3630-2ACCCF75B4C2}"/>
              </a:ext>
            </a:extLst>
          </p:cNvPr>
          <p:cNvSpPr>
            <a:spLocks noGrp="1"/>
          </p:cNvSpPr>
          <p:nvPr/>
        </p:nvSpPr>
        <p:spPr>
          <a:xfrm>
            <a:off x="3352800" y="3019425"/>
            <a:ext cx="4000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2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ag-h-1">
            <a:extLst>
              <a:ext uri="{FF2B5EF4-FFF2-40B4-BE49-F238E27FC236}">
                <a16:creationId xmlns:a16="http://schemas.microsoft.com/office/drawing/2014/main" id="{71E2B041-5983-2682-75D1-A4074EAE6A30}"/>
              </a:ext>
            </a:extLst>
          </p:cNvPr>
          <p:cNvSpPr>
            <a:spLocks noGrp="1"/>
          </p:cNvSpPr>
          <p:nvPr/>
        </p:nvSpPr>
        <p:spPr>
          <a:xfrm>
            <a:off x="33528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ag-h-2">
            <a:extLst>
              <a:ext uri="{FF2B5EF4-FFF2-40B4-BE49-F238E27FC236}">
                <a16:creationId xmlns:a16="http://schemas.microsoft.com/office/drawing/2014/main" id="{988FEAC4-13DA-B20E-8317-6C0D6C91DFC5}"/>
              </a:ext>
            </a:extLst>
          </p:cNvPr>
          <p:cNvSpPr>
            <a:spLocks noGrp="1"/>
          </p:cNvSpPr>
          <p:nvPr/>
        </p:nvSpPr>
        <p:spPr>
          <a:xfrm>
            <a:off x="6096000" y="365760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2025" b="1">
                <a:solidFill>
                  <a:srgbClr val="19342A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19342A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DF528DD1-0E44-5CB5-7D17-7DC374F34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35880"/>
            <a:ext cx="8080116" cy="5289175"/>
          </a:xfrm>
          <a:prstGeom prst="rect">
            <a:avLst/>
          </a:prstGeom>
        </p:spPr>
      </p:pic>
      <p:graphicFrame>
        <p:nvGraphicFramePr>
          <p:cNvPr id="14" name="Tabell 13">
            <a:extLst>
              <a:ext uri="{FF2B5EF4-FFF2-40B4-BE49-F238E27FC236}">
                <a16:creationId xmlns:a16="http://schemas.microsoft.com/office/drawing/2014/main" id="{2A6F275F-8094-2631-7ACC-DF582B6BD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731516"/>
              </p:ext>
            </p:extLst>
          </p:nvPr>
        </p:nvGraphicFramePr>
        <p:xfrm>
          <a:off x="8759822" y="381000"/>
          <a:ext cx="2946064" cy="1625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7614">
                  <a:extLst>
                    <a:ext uri="{9D8B030D-6E8A-4147-A177-3AD203B41FA5}">
                      <a16:colId xmlns:a16="http://schemas.microsoft.com/office/drawing/2014/main" val="3216207119"/>
                    </a:ext>
                  </a:extLst>
                </a:gridCol>
                <a:gridCol w="968450">
                  <a:extLst>
                    <a:ext uri="{9D8B030D-6E8A-4147-A177-3AD203B41FA5}">
                      <a16:colId xmlns:a16="http://schemas.microsoft.com/office/drawing/2014/main" val="3319365043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u="none" strike="noStrike" dirty="0">
                          <a:effectLst/>
                        </a:rPr>
                        <a:t>HEMMACUP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167247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Anm avgifter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116 300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4807681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Fiket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27 290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7777063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Lotteri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16 964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4584127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Boende/mat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67 398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6380623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Domaravgifter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21 443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7982457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Övrigt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  3 732 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220656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67 981 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98486675"/>
                  </a:ext>
                </a:extLst>
              </a:tr>
            </a:tbl>
          </a:graphicData>
        </a:graphic>
      </p:graphicFrame>
      <p:graphicFrame>
        <p:nvGraphicFramePr>
          <p:cNvPr id="16" name="Tabell 15">
            <a:extLst>
              <a:ext uri="{FF2B5EF4-FFF2-40B4-BE49-F238E27FC236}">
                <a16:creationId xmlns:a16="http://schemas.microsoft.com/office/drawing/2014/main" id="{294DDDF6-375C-AE2D-2495-CF88FEA54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231105"/>
              </p:ext>
            </p:extLst>
          </p:nvPr>
        </p:nvGraphicFramePr>
        <p:xfrm>
          <a:off x="8759822" y="2344152"/>
          <a:ext cx="2946064" cy="1625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8932">
                  <a:extLst>
                    <a:ext uri="{9D8B030D-6E8A-4147-A177-3AD203B41FA5}">
                      <a16:colId xmlns:a16="http://schemas.microsoft.com/office/drawing/2014/main" val="1502945714"/>
                    </a:ext>
                  </a:extLst>
                </a:gridCol>
                <a:gridCol w="827132">
                  <a:extLst>
                    <a:ext uri="{9D8B030D-6E8A-4147-A177-3AD203B41FA5}">
                      <a16:colId xmlns:a16="http://schemas.microsoft.com/office/drawing/2014/main" val="3210446974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u="none" strike="noStrike" dirty="0">
                          <a:effectLst/>
                        </a:rPr>
                        <a:t>VOUKATTI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u="none" strike="noStrike">
                          <a:effectLst/>
                        </a:rPr>
                        <a:t> </a:t>
                      </a:r>
                      <a:endParaRPr lang="sv-SE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385555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Voukatti cup &amp; boende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68 364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2277950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Resekostnader </a:t>
                      </a:r>
                      <a:r>
                        <a:rPr lang="sv-S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Voukatti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23 761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3215564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Matkostnader Voukatti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12 443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900543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Swe</a:t>
                      </a: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hockey cuptillstånd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     750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0862804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Toapapper riktad försäljning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10 400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0162883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Voukatti egenavgifter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4 280 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361204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    90 637 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194074"/>
                  </a:ext>
                </a:extLst>
              </a:tr>
            </a:tbl>
          </a:graphicData>
        </a:graphic>
      </p:graphicFrame>
      <p:graphicFrame>
        <p:nvGraphicFramePr>
          <p:cNvPr id="19" name="Tabell 18">
            <a:extLst>
              <a:ext uri="{FF2B5EF4-FFF2-40B4-BE49-F238E27FC236}">
                <a16:creationId xmlns:a16="http://schemas.microsoft.com/office/drawing/2014/main" id="{84B01619-E7B0-770A-5427-E18354325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141577"/>
              </p:ext>
            </p:extLst>
          </p:nvPr>
        </p:nvGraphicFramePr>
        <p:xfrm>
          <a:off x="8759822" y="4224090"/>
          <a:ext cx="2914758" cy="812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7626">
                  <a:extLst>
                    <a:ext uri="{9D8B030D-6E8A-4147-A177-3AD203B41FA5}">
                      <a16:colId xmlns:a16="http://schemas.microsoft.com/office/drawing/2014/main" val="3763821419"/>
                    </a:ext>
                  </a:extLst>
                </a:gridCol>
                <a:gridCol w="827132">
                  <a:extLst>
                    <a:ext uri="{9D8B030D-6E8A-4147-A177-3AD203B41FA5}">
                      <a16:colId xmlns:a16="http://schemas.microsoft.com/office/drawing/2014/main" val="3722177774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PIPELIFE</a:t>
                      </a:r>
                      <a:endParaRPr lang="sv-S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sv-SE" sz="12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447433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Cup </a:t>
                      </a:r>
                      <a:r>
                        <a:rPr lang="sv-SE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Pipelift</a:t>
                      </a:r>
                      <a:r>
                        <a:rPr lang="sv-SE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Haparanda dec-2025</a:t>
                      </a:r>
                      <a:endParaRPr lang="sv-SE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      23 000 </a:t>
                      </a:r>
                      <a:endParaRPr lang="sv-SE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350197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Egenavgifter</a:t>
                      </a:r>
                      <a:endParaRPr lang="sv-S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6 500 </a:t>
                      </a:r>
                      <a:endParaRPr lang="sv-S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054105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sv-S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-      16 500 </a:t>
                      </a:r>
                      <a:endParaRPr lang="sv-S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68931562"/>
                  </a:ext>
                </a:extLst>
              </a:tr>
            </a:tbl>
          </a:graphicData>
        </a:graphic>
      </p:graphicFrame>
      <p:graphicFrame>
        <p:nvGraphicFramePr>
          <p:cNvPr id="21" name="Tabell 20">
            <a:extLst>
              <a:ext uri="{FF2B5EF4-FFF2-40B4-BE49-F238E27FC236}">
                <a16:creationId xmlns:a16="http://schemas.microsoft.com/office/drawing/2014/main" id="{08404A19-2CDD-4E9D-3E12-D5F243A5B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146503"/>
              </p:ext>
            </p:extLst>
          </p:nvPr>
        </p:nvGraphicFramePr>
        <p:xfrm>
          <a:off x="8791128" y="5352712"/>
          <a:ext cx="2914758" cy="812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8747">
                  <a:extLst>
                    <a:ext uri="{9D8B030D-6E8A-4147-A177-3AD203B41FA5}">
                      <a16:colId xmlns:a16="http://schemas.microsoft.com/office/drawing/2014/main" val="2710119452"/>
                    </a:ext>
                  </a:extLst>
                </a:gridCol>
                <a:gridCol w="1046011">
                  <a:extLst>
                    <a:ext uri="{9D8B030D-6E8A-4147-A177-3AD203B41FA5}">
                      <a16:colId xmlns:a16="http://schemas.microsoft.com/office/drawing/2014/main" val="3595249327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LAGDRESSAR</a:t>
                      </a:r>
                      <a:endParaRPr lang="sv-S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sv-SE" sz="12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859318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Kostn.träningsoveraller</a:t>
                      </a:r>
                      <a:endParaRPr lang="sv-SE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-      32 609 </a:t>
                      </a:r>
                      <a:endParaRPr lang="sv-SE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051886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Egenavgifter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12 600</a:t>
                      </a:r>
                      <a:endParaRPr lang="sv-SE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532976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sv-S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-      20 709 </a:t>
                      </a:r>
                      <a:endParaRPr lang="sv-SE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98453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46060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859</Words>
  <Application>Microsoft Office PowerPoint</Application>
  <PresentationFormat>Bredbild</PresentationFormat>
  <Paragraphs>186</Paragraphs>
  <Slides>10</Slides>
  <Notes>10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ChatGPT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Malin Vallén</dc:creator>
  <cp:lastModifiedBy>Malin Vallén</cp:lastModifiedBy>
  <cp:revision>7</cp:revision>
  <dcterms:created xsi:type="dcterms:W3CDTF">2026-09-13T08:40:09Z</dcterms:created>
  <dcterms:modified xsi:type="dcterms:W3CDTF">2026-09-20T11:52:53Z</dcterms:modified>
</cp:coreProperties>
</file>