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5" r:id="rId8"/>
    <p:sldId id="263" r:id="rId9"/>
    <p:sldId id="694" r:id="rId10"/>
    <p:sldId id="695" r:id="rId11"/>
    <p:sldId id="264" r:id="rId12"/>
    <p:sldId id="696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\\Users\henrik\Documents\1%20Barnen%20-%20dokument\Fotboll%20P-13\Ekonomi%202025\Sammansta&#776;llning%20utfall%20o%20budget%202025.xlsx" TargetMode="External"/><Relationship Id="rId4" Type="http://schemas.openxmlformats.org/officeDocument/2006/relationships/themeOverride" Target="../theme/themeOverride1.xm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\\Users\henrik\Documents\1%20Barnen%20-%20dokument\Fotboll%20P-13\Ekonomisk%20plan%20P-13%20fotboll%202023-2028_2026-04-07.xlsx" TargetMode="External"/><Relationship Id="rId4" Type="http://schemas.openxmlformats.org/officeDocument/2006/relationships/themeOverride" Target="../theme/themeOverride2.xm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'Utfall 2025'!$I$11:$I$26</cx:f>
        <cx:lvl ptCount="16">
          <cx:pt idx="0">Balans 2025-01-01</cx:pt>
          <cx:pt idx="1">Lilla Sundis Cup 2025</cx:pt>
          <cx:pt idx="2">Toapapper</cx:pt>
          <cx:pt idx="3">Beijer</cx:pt>
          <cx:pt idx="4">Kickback Intersport</cx:pt>
          <cx:pt idx="5">Avslut kassa Fotboll P2012 flyttas till P2013</cx:pt>
          <cx:pt idx="6">Kläder (överskott spons)</cx:pt>
          <cx:pt idx="7">LOK-2025 Fotboll</cx:pt>
          <cx:pt idx="8">Intäkter egna arrangemang</cx:pt>
          <cx:pt idx="9">Org.städning</cx:pt>
          <cx:pt idx="10">Cup-kostnader (exkl Umeå)</cx:pt>
          <cx:pt idx="11">Umeå fotbollsfest.kostnad</cx:pt>
          <cx:pt idx="12">Hyra plan o matchställ</cx:pt>
          <cx:pt idx="13">Arvode domare</cx:pt>
          <cx:pt idx="14">Övrigt</cx:pt>
          <cx:pt idx="15">Prel balans inför 2026</cx:pt>
        </cx:lvl>
      </cx:strDim>
      <cx:numDim type="val">
        <cx:f>'Utfall 2025'!$J$11:$J$26</cx:f>
        <cx:lvl ptCount="16" formatCode="_-* # ##0_-;\-* # ##0_-;_-* &quot;-&quot;??_-;_-@_-">
          <cx:pt idx="0">122054.49000000001</cx:pt>
          <cx:pt idx="1">60463.660000000003</cx:pt>
          <cx:pt idx="2">37880</cx:pt>
          <cx:pt idx="3">8000</cx:pt>
          <cx:pt idx="4">5560</cx:pt>
          <cx:pt idx="5">5444.79</cx:pt>
          <cx:pt idx="6">5240</cx:pt>
          <cx:pt idx="7">9400.1499999999996</cx:pt>
          <cx:pt idx="8">3627.3500000000004</cx:pt>
          <cx:pt idx="9">3500</cx:pt>
          <cx:pt idx="10">-21200</cx:pt>
          <cx:pt idx="11">-34750</cx:pt>
          <cx:pt idx="12">-6650</cx:pt>
          <cx:pt idx="13">-2300</cx:pt>
          <cx:pt idx="14">-1949</cx:pt>
          <cx:pt idx="15">194321.44000000003</cx:pt>
        </cx:lvl>
      </cx:numDim>
    </cx:data>
  </cx:chartData>
  <cx:chart>
    <cx:plotArea>
      <cx:plotAreaRegion>
        <cx:series layoutId="waterfall" uniqueId="{9F74C618-2A03-FC4C-AE60-8B9162E840DF}">
          <cx:spPr>
            <a:solidFill>
              <a:schemeClr val="accent6"/>
            </a:solidFill>
          </cx:spPr>
          <cx:dataPt idx="0">
            <cx:spPr>
              <a:solidFill>
                <a:sysClr val="windowText" lastClr="000000">
                  <a:lumMod val="50000"/>
                  <a:lumOff val="50000"/>
                </a:sysClr>
              </a:solidFill>
            </cx:spPr>
          </cx:dataPt>
          <cx:dataPt idx="10">
            <cx:spPr>
              <a:solidFill>
                <a:srgbClr val="FF0000"/>
              </a:solidFill>
            </cx:spPr>
          </cx:dataPt>
          <cx:dataPt idx="11">
            <cx:spPr>
              <a:solidFill>
                <a:srgbClr val="FF0000"/>
              </a:solidFill>
            </cx:spPr>
          </cx:dataPt>
          <cx:dataPt idx="12">
            <cx:spPr>
              <a:solidFill>
                <a:srgbClr val="FF0000"/>
              </a:solidFill>
            </cx:spPr>
          </cx:dataPt>
          <cx:dataPt idx="13">
            <cx:spPr>
              <a:solidFill>
                <a:srgbClr val="FF0000"/>
              </a:solidFill>
            </cx:spPr>
          </cx:dataPt>
          <cx:dataPt idx="14">
            <cx:spPr>
              <a:solidFill>
                <a:srgbClr val="FF0000"/>
              </a:solidFill>
            </cx:spPr>
          </cx:dataPt>
          <cx:dataPt idx="15">
            <cx:spPr>
              <a:solidFill>
                <a:sysClr val="windowText" lastClr="000000">
                  <a:lumMod val="50000"/>
                  <a:lumOff val="50000"/>
                </a:sysClr>
              </a:solidFill>
            </cx:spPr>
          </cx:dataPt>
          <cx:dataLabels pos="outEnd">
            <cx:visibility seriesName="0" categoryName="0" value="1"/>
            <cx:dataLabel idx="0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b="1"/>
                  </a:pPr>
                  <a:r>
                    <a:rPr lang="sv-SE" sz="900" b="1" i="0" u="none" strike="noStrike" baseline="0">
                      <a:solidFill>
                        <a:prstClr val="black">
                          <a:lumMod val="65000"/>
                          <a:lumOff val="35000"/>
                        </a:prstClr>
                      </a:solidFill>
                      <a:latin typeface="Calibri" panose="020F0502020204030204"/>
                    </a:rPr>
                    <a:t> 122 054 </a:t>
                  </a:r>
                </a:p>
              </cx:txPr>
              <cx:visibility seriesName="0" categoryName="0" value="1"/>
            </cx:dataLabel>
            <cx:dataLabel idx="15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b="1"/>
                  </a:pPr>
                  <a:r>
                    <a:rPr lang="sv-SE" sz="900" b="1" i="0" u="none" strike="noStrike" baseline="0">
                      <a:solidFill>
                        <a:prstClr val="black">
                          <a:lumMod val="65000"/>
                          <a:lumOff val="35000"/>
                        </a:prstClr>
                      </a:solidFill>
                      <a:latin typeface="Calibri" panose="020F0502020204030204"/>
                    </a:rPr>
                    <a:t> 194 321 </a:t>
                  </a:r>
                </a:p>
              </cx:txPr>
              <cx:visibility seriesName="0" categoryName="0" value="1"/>
            </cx:dataLabel>
          </cx:dataLabels>
          <cx:dataId val="0"/>
          <cx:layoutPr>
            <cx:subtotals>
              <cx:idx val="15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000"/>
            </a:pPr>
            <a:endParaRPr lang="sv-SE" sz="10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Calibri" panose="020F0502020204030204"/>
            </a:endParaRPr>
          </a:p>
        </cx:txPr>
      </cx:axis>
      <cx:axis id="1">
        <cx:valScaling min="80000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300"/>
            </a:pPr>
            <a:endParaRPr lang="en-US" sz="3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Calibri" panose="020F0502020204030204"/>
            </a:endParaRPr>
          </a:p>
        </cx:txPr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Sheet1!$C$22:$C$35</cx:f>
        <cx:lvl ptCount="14">
          <cx:pt idx="0">Ingående 2021</cx:pt>
          <cx:pt idx="1">Resultat</cx:pt>
          <cx:pt idx="2">Ingående 2022</cx:pt>
          <cx:pt idx="3">Resultat</cx:pt>
          <cx:pt idx="4">Ingående 2023</cx:pt>
          <cx:pt idx="5">Resultat</cx:pt>
          <cx:pt idx="6">Ingående 2024</cx:pt>
          <cx:pt idx="7">Resultat</cx:pt>
          <cx:pt idx="8">Ingåede 2025</cx:pt>
          <cx:pt idx="9">Prel resultat</cx:pt>
          <cx:pt idx="10">Ingående 2026</cx:pt>
          <cx:pt idx="11">Antagande 2026</cx:pt>
          <cx:pt idx="12">Antagande 2027</cx:pt>
          <cx:pt idx="13">Kassa till Gothia/motsv. 2028 (15 år)</cx:pt>
        </cx:lvl>
      </cx:strDim>
      <cx:numDim type="val">
        <cx:f>Sheet1!$D$22:$D$35</cx:f>
        <cx:lvl ptCount="14" formatCode="_-* # ##0_-;\-* # ##0_-;_-* &quot;-&quot;??_-;_-@_-">
          <cx:pt idx="0">3340</cx:pt>
          <cx:pt idx="1">2006</cx:pt>
          <cx:pt idx="2">5346</cx:pt>
          <cx:pt idx="3">29523</cx:pt>
          <cx:pt idx="4">34869</cx:pt>
          <cx:pt idx="5">29043</cx:pt>
          <cx:pt idx="6">63912</cx:pt>
          <cx:pt idx="7">58142</cx:pt>
          <cx:pt idx="8">122054</cx:pt>
          <cx:pt idx="9">72267</cx:pt>
          <cx:pt idx="10">194321</cx:pt>
          <cx:pt idx="11">20000</cx:pt>
          <cx:pt idx="12">20000</cx:pt>
          <cx:pt idx="13">234321</cx:pt>
        </cx:lvl>
      </cx:numDim>
    </cx:data>
  </cx:chartData>
  <cx:chart>
    <cx:plotArea>
      <cx:plotAreaRegion>
        <cx:series layoutId="waterfall" uniqueId="{C4FC1B04-1CB3-2B48-8AA9-BBAB8C0D310C}">
          <cx:spPr>
            <a:ln w="3175">
              <a:solidFill>
                <a:sysClr val="windowText" lastClr="000000"/>
              </a:solidFill>
            </a:ln>
          </cx:spPr>
          <cx:dataPt idx="1">
            <cx:spPr>
              <a:solidFill>
                <a:srgbClr val="70AD47"/>
              </a:solidFill>
            </cx:spPr>
          </cx:dataPt>
          <cx:dataPt idx="3">
            <cx:spPr>
              <a:solidFill>
                <a:srgbClr val="70AD47"/>
              </a:solidFill>
            </cx:spPr>
          </cx:dataPt>
          <cx:dataPt idx="5">
            <cx:spPr>
              <a:solidFill>
                <a:srgbClr val="70AD47"/>
              </a:solidFill>
            </cx:spPr>
          </cx:dataPt>
          <cx:dataPt idx="7">
            <cx:spPr>
              <a:solidFill>
                <a:srgbClr val="70AD47"/>
              </a:solidFill>
            </cx:spPr>
          </cx:dataPt>
          <cx:dataPt idx="8">
            <cx:spPr>
              <a:solidFill>
                <a:sysClr val="window" lastClr="FFFFFF">
                  <a:lumMod val="65000"/>
                </a:sysClr>
              </a:solidFill>
            </cx:spPr>
          </cx:dataPt>
          <cx:dataPt idx="9">
            <cx:spPr>
              <a:solidFill>
                <a:srgbClr val="70AD47"/>
              </a:solidFill>
            </cx:spPr>
          </cx:dataPt>
          <cx:dataPt idx="10">
            <cx:spPr>
              <a:solidFill>
                <a:sysClr val="window" lastClr="FFFFFF">
                  <a:lumMod val="65000"/>
                </a:sysClr>
              </a:solidFill>
              <a:ln w="3175">
                <a:solidFill>
                  <a:sysClr val="windowText" lastClr="000000"/>
                </a:solidFill>
              </a:ln>
            </cx:spPr>
          </cx:dataPt>
          <cx:dataPt idx="11">
            <cx:spPr>
              <a:solidFill>
                <a:srgbClr val="ED7D31"/>
              </a:solidFill>
            </cx:spPr>
          </cx:dataPt>
          <cx:dataPt idx="12">
            <cx:spPr>
              <a:solidFill>
                <a:srgbClr val="ED7D31"/>
              </a:solidFill>
            </cx:spPr>
          </cx:dataPt>
          <cx:dataLabels pos="outEnd">
            <cx:visibility seriesName="0" categoryName="0" value="1"/>
            <cx:dataLabel idx="10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b="1"/>
                  </a:pPr>
                  <a:r>
                    <a:rPr lang="sv-SE" sz="900" b="1" i="0" u="none" strike="noStrike" baseline="0">
                      <a:solidFill>
                        <a:prstClr val="black">
                          <a:lumMod val="65000"/>
                          <a:lumOff val="35000"/>
                        </a:prstClr>
                      </a:solidFill>
                      <a:latin typeface="Calibri" panose="020F0502020204030204"/>
                    </a:rPr>
                    <a:t> 194 321 </a:t>
                  </a:r>
                </a:p>
              </cx:txPr>
              <cx:visibility seriesName="0" categoryName="0" value="1"/>
            </cx:dataLabel>
          </cx:dataLabels>
          <cx:dataId val="0"/>
          <cx:layoutPr>
            <cx:subtotals>
              <cx:idx val="0"/>
              <cx:idx val="2"/>
              <cx:idx val="4"/>
              <cx:idx val="6"/>
              <cx:idx val="8"/>
              <cx:idx val="10"/>
              <cx:idx val="13"/>
              <cx:idx val="15"/>
              <cx:idx val="16"/>
            </cx:subtotals>
          </cx:layoutPr>
        </cx:series>
      </cx:plotAreaRegion>
      <cx:axis id="0">
        <cx:catScaling gapWidth="0.5"/>
        <cx:tickLabels/>
      </cx:axis>
      <cx:axis id="1">
        <cx:val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300"/>
            </a:pPr>
            <a:endParaRPr lang="en-US" sz="3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Calibri" panose="020F0502020204030204"/>
            </a:endParaRPr>
          </a:p>
        </cx:txPr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A41BA0-49EE-7B1A-9EDD-B6C4C68FD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EBFF40F-354F-BC15-2645-53ED50C874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537C1E-4494-6C9B-064D-2F9E15C3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DB23761-C5EB-D989-39E5-271366EB1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1FE4BB5-BBD9-3034-ADB3-811833524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308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786B7E-81A0-47F9-95C8-D2ACEBB2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364A8BB-4A17-D28F-0946-7C5A668CF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416BAF8-E441-0038-0448-BEFAB9437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43B6DB-E80B-202A-14E8-14675A98B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2A33460-3391-9A0E-3D83-077249A38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4255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9F542EA-810C-30D5-18A3-87C09B7641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2FEBD99-3AAB-A8AB-05E8-B6C96BD80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CF3C75-B648-D7BB-6AEB-A46E7101E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FB6044-18A5-E7F4-E90A-06B255849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B1E4D4-28B9-6FB0-937A-56AABB58C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785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E5248DD-B023-4343-A763-5D14DA35CF9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810032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6" imgH="415" progId="TCLayout.ActiveDocument.1">
                  <p:embed/>
                </p:oleObj>
              </mc:Choice>
              <mc:Fallback>
                <p:oleObj name="think-cell Slide" r:id="rId4" imgW="416" imgH="415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E5248DD-B023-4343-A763-5D14DA35CF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56C90CD9-2C49-4000-ABE8-517ECF873DA2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71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800" b="0" i="0" baseline="0" dirty="0" err="1">
              <a:latin typeface="Telenor Evolution UI Light" pitchFamily="50" charset="0"/>
              <a:ea typeface="Verdana" panose="020B0604030504040204" pitchFamily="34" charset="0"/>
              <a:cs typeface="+mj-cs"/>
              <a:sym typeface="Verdana" panose="020B0604030504040204" pitchFamily="34" charset="0"/>
            </a:endParaRPr>
          </a:p>
        </p:txBody>
      </p:sp>
      <p:sp>
        <p:nvSpPr>
          <p:cNvPr id="3" name="Content 1"/>
          <p:cNvSpPr>
            <a:spLocks noGrp="1"/>
          </p:cNvSpPr>
          <p:nvPr>
            <p:ph sz="half" idx="1" hasCustomPrompt="1"/>
          </p:nvPr>
        </p:nvSpPr>
        <p:spPr bwMode="gray">
          <a:xfrm>
            <a:off x="376718" y="1512000"/>
            <a:ext cx="5374592" cy="4298400"/>
          </a:xfrm>
        </p:spPr>
        <p:txBody>
          <a:bodyPr vert="horz" lIns="0" tIns="180000" rIns="0" bIns="180000" rtlCol="0">
            <a:noAutofit/>
          </a:bodyPr>
          <a:lstStyle>
            <a:lvl1pPr marL="270000" indent="-270000">
              <a:buClr>
                <a:schemeClr val="tx1"/>
              </a:buClr>
              <a:buFont typeface="Arial" panose="020B0604020202020204" pitchFamily="34" charset="0"/>
              <a:buChar char="•"/>
              <a:defRPr lang="en-US" sz="18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1pPr>
            <a:lvl2pPr marL="720000" indent="-270000">
              <a:buClr>
                <a:schemeClr val="tx1"/>
              </a:buClr>
              <a:buFont typeface="Arial" panose="020B0604020202020204" pitchFamily="34" charset="0"/>
              <a:buChar char="•"/>
              <a:defRPr lang="en-US" sz="16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2pPr>
            <a:lvl3pPr marL="1080000" indent="-270000">
              <a:buClr>
                <a:schemeClr val="tx1"/>
              </a:buClr>
              <a:buFont typeface="Arial" panose="020B0604020202020204" pitchFamily="34" charset="0"/>
              <a:buChar char="•"/>
              <a:defRPr lang="en-US" sz="14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3pPr>
            <a:lvl4pPr marL="1440000" indent="-270000">
              <a:buClr>
                <a:schemeClr val="tx1"/>
              </a:buClr>
              <a:buFont typeface="Arial" panose="020B0604020202020204" pitchFamily="34" charset="0"/>
              <a:buChar char="•"/>
              <a:defRPr lang="en-US" sz="12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4pPr>
            <a:lvl5pPr marL="1800000" indent="-270000">
              <a:buClr>
                <a:schemeClr val="tx1"/>
              </a:buClr>
              <a:buFont typeface="Arial" panose="020B0604020202020204" pitchFamily="34" charset="0"/>
              <a:buChar char="•"/>
              <a:defRPr lang="en-US" sz="1200" dirty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" name="Content 2"/>
          <p:cNvSpPr>
            <a:spLocks noGrp="1"/>
          </p:cNvSpPr>
          <p:nvPr>
            <p:ph sz="half" idx="2" hasCustomPrompt="1"/>
          </p:nvPr>
        </p:nvSpPr>
        <p:spPr bwMode="gray">
          <a:xfrm>
            <a:off x="6469540" y="1512000"/>
            <a:ext cx="5181576" cy="4298400"/>
          </a:xfrm>
        </p:spPr>
        <p:txBody>
          <a:bodyPr vert="horz" lIns="0" tIns="180000" rIns="0" bIns="180000" rtlCol="0">
            <a:noAutofit/>
          </a:bodyPr>
          <a:lstStyle>
            <a:lvl1pPr>
              <a:defRPr lang="en-US" sz="18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1pPr>
            <a:lvl2pPr>
              <a:defRPr lang="en-US" sz="16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2pPr>
            <a:lvl3pPr>
              <a:defRPr lang="en-US" sz="14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3pPr>
            <a:lvl4pPr>
              <a:defRPr lang="en-US" sz="12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4pPr>
            <a:lvl5pPr>
              <a:defRPr lang="en-US" sz="1200" dirty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C94287F-BDC6-43AD-AFD9-FEE596B3F2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6717" y="352213"/>
            <a:ext cx="11274400" cy="970664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Headline for the two column page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A6DBD5C-D7E1-4D63-B80F-6B2013771C9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6717" y="6208964"/>
            <a:ext cx="488502" cy="45000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D0A490-CED4-43F5-AEAD-1293575738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CEFE82-39F2-4F47-8A0C-D5AB3496FA5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015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90EB497A-686C-41B6-9500-99194CD09AB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830056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6" imgH="415" progId="TCLayout.ActiveDocument.1">
                  <p:embed/>
                </p:oleObj>
              </mc:Choice>
              <mc:Fallback>
                <p:oleObj name="think-cell Slide" r:id="rId4" imgW="416" imgH="415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90EB497A-686C-41B6-9500-99194CD09A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11D14AAC-65F5-4B9E-B90A-3D292017BC14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71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800" b="0" i="0" baseline="0" dirty="0" err="1">
              <a:latin typeface="Telenor Evolution UI Light" pitchFamily="50" charset="0"/>
              <a:ea typeface="Verdana" panose="020B0604030504040204" pitchFamily="34" charset="0"/>
              <a:cs typeface="+mj-cs"/>
              <a:sym typeface="Verdana" panose="020B0604030504040204" pitchFamily="34" charset="0"/>
            </a:endParaRPr>
          </a:p>
        </p:txBody>
      </p:sp>
      <p:sp>
        <p:nvSpPr>
          <p:cNvPr id="3" name="Content"/>
          <p:cNvSpPr>
            <a:spLocks noGrp="1"/>
          </p:cNvSpPr>
          <p:nvPr>
            <p:ph idx="1" hasCustomPrompt="1"/>
          </p:nvPr>
        </p:nvSpPr>
        <p:spPr bwMode="gray">
          <a:xfrm>
            <a:off x="376717" y="1512000"/>
            <a:ext cx="11274400" cy="4298400"/>
          </a:xfrm>
        </p:spPr>
        <p:txBody>
          <a:bodyPr vert="horz" lIns="0" tIns="180000" rIns="0" bIns="180000" rtlCol="0">
            <a:noAutofit/>
          </a:bodyPr>
          <a:lstStyle>
            <a:lvl1pPr>
              <a:defRPr lang="en-US" sz="18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1pPr>
            <a:lvl2pPr>
              <a:defRPr lang="en-US" sz="16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2pPr>
            <a:lvl3pPr>
              <a:defRPr lang="en-US" sz="14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3pPr>
            <a:lvl4pPr>
              <a:defRPr lang="en-US" sz="1200" dirty="0" smtClean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4pPr>
            <a:lvl5pPr>
              <a:defRPr lang="en-US" sz="1200" dirty="0">
                <a:latin typeface="Telenor Evolution UI Light" pitchFamily="50" charset="0"/>
                <a:ea typeface="Verdana" panose="020B0604030504040204" pitchFamily="34" charset="0"/>
                <a:sym typeface="Verdana" panose="020B0604030504040204" pitchFamily="34" charset="0"/>
              </a:defRPr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A46898-EDA6-486B-AA86-CB77517C8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7C7BF-E316-4B0B-83D4-1F9EB0EF4E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CEFE82-39F2-4F47-8A0C-D5AB3496FA5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D42EF4A-DB6A-460C-AA0A-9D257704581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6717" y="6208964"/>
            <a:ext cx="488502" cy="45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222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A958A4-C245-1823-4717-EA4F02E2D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45EAF94-B2CA-30C4-0996-B9BD11CEA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12CD27-BF7D-1BD5-9E60-C691E99C2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77D7EDA-EDF1-45D1-C0ED-7B3710401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F135A9-6CDA-9B51-3330-DEC8C8227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7633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59FDE5-03FB-2A2F-A266-99187E754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EC0FBD-8953-82E3-2B9B-F1238A0DD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8F10E7-CFE5-7962-A4DC-388171F5E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E59A8F-43D1-F796-731F-F546DAC87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7C81E62-EF63-6697-D46D-D06FB8FA1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190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10B7EB-92BC-5F97-5F81-85CE99A9F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F2569B-8419-5AC5-C010-31C17E75CE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F6762DF-B595-23DC-915C-EFD16E82D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0D9AA0C-2F63-DEB2-859B-3DB5D4407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5D122C2-31E4-D140-DC18-6B138D9D3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3A62B8-FC5F-281A-F2DA-B9D15834A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154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03FBFA-04A5-9F81-F30E-5AF26CCFC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822A32C-7C28-91F9-8E01-DB4D2355B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E35CBF-DCE6-CB20-D0A9-130BCFC60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136722D-09C3-A5D5-A4F4-90B984AE4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EE484AD-6525-F908-F53D-BE33BA873E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63FF9C4-F63C-80BC-8DAE-0E09DD6DC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F7EB227-D6F8-42B3-EFA4-6C6E8115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F09EF0D-3C94-824D-91A8-C4258DCFB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0253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36B142-BAA7-9F1A-9631-FCE8A34E3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9CC0CD1-F48E-4C1C-F16B-3AF4AD777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D4DF21-7A95-4A21-5AE2-1790028FF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CBCD766-50CE-5981-27BF-516946AEB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8836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E76AD93-BAF3-E728-4DC8-1853D0880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E446C3E-D9CA-6E7A-F40C-39618769D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B42A76D-9788-5943-3F6C-EBFED60DB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1428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6E6F1D-EDCA-A1A7-2607-2A9B6468F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B12950-8B47-A606-23C1-587C1A379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B7CECBC-8E81-5D45-433C-EE18B6C7E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63B3195-B35F-3D03-2A22-A99826D8A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0B8F127-D18C-50B7-02AB-B6FE2DC7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DD597A3-5956-F46E-F2DF-58511C371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0738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F943CF-AB79-C7C4-50FE-E8E163652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E1A247D-1BF5-9B83-291A-C7884FA243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3D59A1A-B164-DD2B-E05F-CC11260D3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DFE0161-CCA4-5563-9DA8-CECBFA758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9C72B69-7534-A90A-1433-86FDFFC8E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2194B7F-BB7C-4618-302D-5FBFF7B19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7243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78D2CF7-89C5-682B-A83D-8C6963A0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53D2530-3ED5-3108-84CC-5FFA8F88B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A69A247-5D6F-10FF-E3C0-6179EFA5C1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6DCB15-B2A9-4B41-8CBF-2921F796AFE7}" type="datetimeFigureOut">
              <a:rPr lang="sv-SE" smtClean="0"/>
              <a:t>2026-04-23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69827ED-A5F8-5C92-9171-16847E94AD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FF6703-A3E1-A587-2DD5-52C22CE50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12EC1F-D803-459F-9C3C-98BF088B00D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9578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74443C7A-FC96-7371-179F-1F2CF2D0C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556"/>
            <a:ext cx="12194765" cy="6856444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2C54FE0-6C8A-2282-B6A3-7C12FFC3B7FA}"/>
              </a:ext>
            </a:extLst>
          </p:cNvPr>
          <p:cNvSpPr txBox="1"/>
          <p:nvPr/>
        </p:nvSpPr>
        <p:spPr>
          <a:xfrm>
            <a:off x="3103659" y="1216550"/>
            <a:ext cx="9088341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sz="6000" dirty="0">
                <a:solidFill>
                  <a:schemeClr val="bg1"/>
                </a:solidFill>
              </a:rPr>
              <a:t>Föräldramöte Fotboll P13</a:t>
            </a:r>
          </a:p>
        </p:txBody>
      </p:sp>
    </p:spTree>
    <p:extLst>
      <p:ext uri="{BB962C8B-B14F-4D97-AF65-F5344CB8AC3E}">
        <p14:creationId xmlns:p14="http://schemas.microsoft.com/office/powerpoint/2010/main" val="1124566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AD54E6B6-1322-DF0E-49AC-741DBCC59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Calibri" panose="020F0502020204030204"/>
              </a:rPr>
              <a:t>Ekonomisk plan 2024-2028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95DAA91-B9DE-20E8-DC1E-7818B05D8A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EFE82-39F2-4F47-8A0C-D5AB3496FA5C}" type="slidenum">
              <a:rPr lang="en-GB" smtClean="0"/>
              <a:pPr/>
              <a:t>10</a:t>
            </a:fld>
            <a:endParaRPr lang="en-GB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Chart 1">
                <a:extLst>
                  <a:ext uri="{FF2B5EF4-FFF2-40B4-BE49-F238E27FC236}">
                    <a16:creationId xmlns:a16="http://schemas.microsoft.com/office/drawing/2014/main" id="{FA4A46B8-ABA9-4528-4F7A-6F574BD16219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377033" y="1511300"/>
              <a:ext cx="7336527" cy="53467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7" name="Chart 1">
                <a:extLst>
                  <a:ext uri="{FF2B5EF4-FFF2-40B4-BE49-F238E27FC236}">
                    <a16:creationId xmlns:a16="http://schemas.microsoft.com/office/drawing/2014/main" id="{FA4A46B8-ABA9-4528-4F7A-6F574BD1621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7033" y="1511300"/>
                <a:ext cx="7336527" cy="53467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Rektangel 7">
            <a:extLst>
              <a:ext uri="{FF2B5EF4-FFF2-40B4-BE49-F238E27FC236}">
                <a16:creationId xmlns:a16="http://schemas.microsoft.com/office/drawing/2014/main" id="{62D3DE52-D284-5329-BC05-330D8B626011}"/>
              </a:ext>
            </a:extLst>
          </p:cNvPr>
          <p:cNvSpPr/>
          <p:nvPr/>
        </p:nvSpPr>
        <p:spPr>
          <a:xfrm>
            <a:off x="308444" y="1133062"/>
            <a:ext cx="435835" cy="43577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90000"/>
              </a:lnSpc>
              <a:spcAft>
                <a:spcPts val="1000"/>
              </a:spcAft>
            </a:pPr>
            <a:endParaRPr lang="sv-SE" dirty="0" err="1"/>
          </a:p>
        </p:txBody>
      </p:sp>
      <p:graphicFrame>
        <p:nvGraphicFramePr>
          <p:cNvPr id="11" name="Tabell 10">
            <a:extLst>
              <a:ext uri="{FF2B5EF4-FFF2-40B4-BE49-F238E27FC236}">
                <a16:creationId xmlns:a16="http://schemas.microsoft.com/office/drawing/2014/main" id="{F893D625-5C73-27E0-7C7D-4841066BF5D9}"/>
              </a:ext>
            </a:extLst>
          </p:cNvPr>
          <p:cNvGraphicFramePr>
            <a:graphicFrameLocks noGrp="1"/>
          </p:cNvGraphicFramePr>
          <p:nvPr/>
        </p:nvGraphicFramePr>
        <p:xfrm>
          <a:off x="8131969" y="2773017"/>
          <a:ext cx="3683000" cy="20557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5039">
                  <a:extLst>
                    <a:ext uri="{9D8B030D-6E8A-4147-A177-3AD203B41FA5}">
                      <a16:colId xmlns:a16="http://schemas.microsoft.com/office/drawing/2014/main" val="144259849"/>
                    </a:ext>
                  </a:extLst>
                </a:gridCol>
                <a:gridCol w="827961">
                  <a:extLst>
                    <a:ext uri="{9D8B030D-6E8A-4147-A177-3AD203B41FA5}">
                      <a16:colId xmlns:a16="http://schemas.microsoft.com/office/drawing/2014/main" val="1035749354"/>
                    </a:ext>
                  </a:extLst>
                </a:gridCol>
              </a:tblGrid>
              <a:tr h="2936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u="sng" strike="noStrike" dirty="0">
                          <a:effectLst/>
                          <a:latin typeface="+mn-lt"/>
                        </a:rPr>
                        <a:t>Antaganden 2026</a:t>
                      </a:r>
                      <a:endParaRPr lang="sv-SE" sz="12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764166"/>
                  </a:ext>
                </a:extLst>
              </a:tr>
              <a:tr h="2936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u="none" strike="noStrike" dirty="0">
                          <a:effectLst/>
                          <a:latin typeface="+mn-lt"/>
                        </a:rPr>
                        <a:t>Intäkter (Intersport KB, LOK, egna arr.)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  <a:latin typeface="+mn-lt"/>
                        </a:rPr>
                        <a:t>18 588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991796"/>
                  </a:ext>
                </a:extLst>
              </a:tr>
              <a:tr h="2936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u="none" strike="noStrike" dirty="0">
                          <a:effectLst/>
                          <a:latin typeface="+mn-lt"/>
                        </a:rPr>
                        <a:t>Kostnader (planhyra, domare, mm) 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  <a:latin typeface="+mn-lt"/>
                        </a:rPr>
                        <a:t>- 10 899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911811"/>
                  </a:ext>
                </a:extLst>
              </a:tr>
              <a:tr h="2936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u="none" strike="noStrike" dirty="0">
                          <a:effectLst/>
                          <a:latin typeface="+mn-lt"/>
                        </a:rPr>
                        <a:t>Cup-kostnader (exkl. Umeå)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  <a:latin typeface="+mn-lt"/>
                        </a:rPr>
                        <a:t>- 21 200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063399"/>
                  </a:ext>
                </a:extLst>
              </a:tr>
              <a:tr h="2936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u="none" strike="noStrike" dirty="0">
                          <a:effectLst/>
                          <a:latin typeface="+mn-lt"/>
                        </a:rPr>
                        <a:t>Subtotal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1" u="none" strike="noStrike" dirty="0">
                          <a:effectLst/>
                          <a:latin typeface="+mn-lt"/>
                        </a:rPr>
                        <a:t>- 13 512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672988"/>
                  </a:ext>
                </a:extLst>
              </a:tr>
              <a:tr h="2936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u="none" strike="noStrike" dirty="0">
                          <a:effectLst/>
                          <a:latin typeface="+mn-lt"/>
                        </a:rPr>
                        <a:t>Behov intäkter försäljning / annat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  <a:latin typeface="+mn-lt"/>
                        </a:rPr>
                        <a:t>33 512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656997"/>
                  </a:ext>
                </a:extLst>
              </a:tr>
              <a:tr h="29367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1" u="none" strike="noStrike" dirty="0">
                          <a:effectLst/>
                          <a:latin typeface="+mn-lt"/>
                        </a:rPr>
                        <a:t>20 000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28454"/>
                  </a:ext>
                </a:extLst>
              </a:tr>
            </a:tbl>
          </a:graphicData>
        </a:graphic>
      </p:graphicFrame>
      <p:sp>
        <p:nvSpPr>
          <p:cNvPr id="2" name="Pratbubbla: rektangel 1">
            <a:extLst>
              <a:ext uri="{FF2B5EF4-FFF2-40B4-BE49-F238E27FC236}">
                <a16:creationId xmlns:a16="http://schemas.microsoft.com/office/drawing/2014/main" id="{DCCE200B-AC8B-5E36-8D74-C7EE1B5D9D24}"/>
              </a:ext>
            </a:extLst>
          </p:cNvPr>
          <p:cNvSpPr/>
          <p:nvPr/>
        </p:nvSpPr>
        <p:spPr>
          <a:xfrm>
            <a:off x="7958556" y="896827"/>
            <a:ext cx="2759803" cy="1109411"/>
          </a:xfrm>
          <a:prstGeom prst="wedgeRectCallout">
            <a:avLst>
              <a:gd name="adj1" fmla="val -52766"/>
              <a:gd name="adj2" fmla="val 8366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>
                <a:solidFill>
                  <a:schemeClr val="bg1"/>
                </a:solidFill>
              </a:rPr>
              <a:t>Budgeten behöver räknas fram för 2026. Nedan är antagande. Kan behöva räknas om i fall avslutningsresan blir 2026.</a:t>
            </a:r>
          </a:p>
        </p:txBody>
      </p:sp>
    </p:spTree>
    <p:extLst>
      <p:ext uri="{BB962C8B-B14F-4D97-AF65-F5344CB8AC3E}">
        <p14:creationId xmlns:p14="http://schemas.microsoft.com/office/powerpoint/2010/main" val="17363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55684C-5D0B-9FDB-341F-9CAF9C0FB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199C026-A615-1829-E3EA-B77D57354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03EA9B6-F32C-0BBB-F8FE-C401CAEB4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6836A5-63FB-CCE5-2D71-86EEF06E2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67FE602-1F20-B8E5-81B7-7BD1D7B1E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C0B41D9-59C7-0C2C-A6D8-A8BB343DE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1235C71A-FA61-D04C-C470-F48488B94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276ED5-04CC-DB90-DA16-CC297E127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7E6BBC9-6390-96F3-92D1-AD9D76D00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25" y="636038"/>
            <a:ext cx="3201366" cy="545352"/>
          </a:xfrm>
        </p:spPr>
        <p:txBody>
          <a:bodyPr anchor="b">
            <a:normAutofit fontScale="90000"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Försäljning etc.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170D28C1-1CAE-F48C-1E3B-B75DBCD9FC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54747" y="908714"/>
            <a:ext cx="7218343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Toalettpapper/Hushållspapper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kumimoji="0" lang="sv-SE" altLang="sv-SE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Valfritt antal av de två sorterna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kumimoji="0" lang="sv-SE" altLang="sv-SE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25st på en gång eller uppdelat - våren 12st och sensommaren 13st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lang="sv-SE" altLang="sv-SE" sz="1200" dirty="0">
                <a:latin typeface="Arial" panose="020B0604020202020204" pitchFamily="34" charset="0"/>
              </a:rPr>
              <a:t>M</a:t>
            </a:r>
            <a:r>
              <a:rPr kumimoji="0" lang="sv-SE" altLang="sv-SE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öjlighet att köpa sig fri helt eller delvis – 100kr/bal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r>
              <a:rPr lang="sv-SE" altLang="sv-SE" sz="1200" i="1" dirty="0">
                <a:solidFill>
                  <a:srgbClr val="FF0000"/>
                </a:solidFill>
              </a:rPr>
              <a:t>Valfritt val – meddelas till försäljningsansvarig i samband med kallelse. Betalning kan också delas upp på samma sätt som pappret. Allt på en gång eller delas upp vår/sensommar. Kom ihåg att anmäla om du även säljer 7 balar istället för föräldraavgiften. 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lang="sv-SE" altLang="sv-SE" sz="1200" dirty="0"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600" dirty="0">
                <a:latin typeface="Arial" panose="020B0604020202020204" pitchFamily="34" charset="0"/>
              </a:rPr>
              <a:t>Fikaförsäljning på hemmamatcher</a:t>
            </a:r>
            <a:br>
              <a:rPr lang="sv-SE" altLang="sv-SE" sz="1600" dirty="0">
                <a:latin typeface="Arial" panose="020B0604020202020204" pitchFamily="34" charset="0"/>
              </a:rPr>
            </a:br>
            <a:r>
              <a:rPr lang="sv-SE" altLang="sv-SE" sz="1200" dirty="0">
                <a:latin typeface="Arial" panose="020B0604020202020204" pitchFamily="34" charset="0"/>
              </a:rPr>
              <a:t>Förslag: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lang="sv-SE" altLang="sv-SE" sz="1200" dirty="0">
                <a:latin typeface="Arial" panose="020B0604020202020204" pitchFamily="34" charset="0"/>
              </a:rPr>
              <a:t>Rullande schema där familjer blir tilldelade olika tillfällen.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lang="sv-SE" altLang="sv-SE" sz="1200" dirty="0">
                <a:latin typeface="Arial" panose="020B0604020202020204" pitchFamily="34" charset="0"/>
              </a:rPr>
              <a:t>Vid förhinder ansvarar man själv för att byta pass.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lang="sv-SE" altLang="sv-SE" sz="1200" dirty="0">
                <a:latin typeface="Arial" panose="020B0604020202020204" pitchFamily="34" charset="0"/>
              </a:rPr>
              <a:t>Gemensamt ansvar att lämna över fikabacken i god tid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lang="sv-SE" altLang="sv-SE" sz="1200" dirty="0">
                <a:latin typeface="Arial" panose="020B0604020202020204" pitchFamily="34" charset="0"/>
              </a:rPr>
              <a:t>Fikaansvar = bakning?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lang="sv-SE" altLang="sv-SE" sz="1200" dirty="0">
                <a:latin typeface="Arial" panose="020B0604020202020204" pitchFamily="34" charset="0"/>
              </a:rPr>
              <a:t>Ska fikaschema ta hänsyn till om barnet spelar eller inte? (Kan bli fikaansvarig på kort varsel)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r>
              <a:rPr lang="sv-SE" altLang="sv-SE" sz="1200" i="1" dirty="0">
                <a:solidFill>
                  <a:srgbClr val="FF0000"/>
                </a:solidFill>
              </a:rPr>
              <a:t>Vill man inte stå på sin tid byter man själv med annan. Ingen hänsyn tas till när barnet spelar</a:t>
            </a:r>
            <a:br>
              <a:rPr lang="sv-SE" altLang="sv-SE" sz="1200" i="1" dirty="0">
                <a:solidFill>
                  <a:srgbClr val="FF0000"/>
                </a:solidFill>
              </a:rPr>
            </a:br>
            <a:endParaRPr lang="sv-SE" altLang="sv-SE" sz="1200" i="1" dirty="0">
              <a:solidFill>
                <a:srgbClr val="FF0000"/>
              </a:solidFill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600" dirty="0">
                <a:latin typeface="Arial" panose="020B0604020202020204" pitchFamily="34" charset="0"/>
              </a:rPr>
              <a:t>Städning?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r>
              <a:rPr lang="sv-SE" altLang="sv-SE" sz="1200" i="1" dirty="0">
                <a:solidFill>
                  <a:srgbClr val="FF0000"/>
                </a:solidFill>
              </a:rPr>
              <a:t>Ja, det blir kommunstädning</a:t>
            </a:r>
            <a:br>
              <a:rPr lang="sv-SE" altLang="sv-SE" sz="1200" i="1" dirty="0">
                <a:solidFill>
                  <a:srgbClr val="FF0000"/>
                </a:solidFill>
              </a:rPr>
            </a:br>
            <a:endParaRPr lang="sv-SE" altLang="sv-SE" sz="1200" i="1" dirty="0">
              <a:solidFill>
                <a:srgbClr val="FF0000"/>
              </a:solidFill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600" dirty="0">
                <a:latin typeface="Arial" panose="020B0604020202020204" pitchFamily="34" charset="0"/>
              </a:rPr>
              <a:t>Eventuell annan försäljning vid behov?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r>
              <a:rPr lang="sv-SE" altLang="sv-SE" sz="1200" i="1" dirty="0">
                <a:solidFill>
                  <a:srgbClr val="FF0000"/>
                </a:solidFill>
              </a:rPr>
              <a:t>Joel kollar upp alternativet att sälja diskmedel. Kan behövas försäljning om beslutet är att åka på avslutning nästa år.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lang="sv-SE" altLang="sv-SE" sz="2000" dirty="0"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sv-SE" altLang="sv-SE" sz="20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7A22F94-6D25-5F8A-9092-55A04383F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2" descr="Visa källbilden">
            <a:extLst>
              <a:ext uri="{FF2B5EF4-FFF2-40B4-BE49-F238E27FC236}">
                <a16:creationId xmlns:a16="http://schemas.microsoft.com/office/drawing/2014/main" id="{A9D1E133-F475-C598-34F1-99A3467A8B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122" y="207934"/>
            <a:ext cx="1214968" cy="12149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35857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1041EA-E314-4083-1626-321B4D270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BB5C291-B6F2-9CEB-010A-7F6DA55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3B9924F-0A13-0DA1-DE3B-B0A058491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A9891D-956E-4217-DBE5-9150638B50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25E1C10-2D82-EB1D-F29E-222679ADA4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A5C2A7-509A-F42A-9AD6-FD57D97DBA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6129B1CE-E0AE-3930-A7DB-EDD749F4C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FF2BF26-00C6-6A74-A792-726904E4D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8A55CE1-40DF-576A-CC1D-4E9DB055D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25" y="636038"/>
            <a:ext cx="3201366" cy="545352"/>
          </a:xfrm>
        </p:spPr>
        <p:txBody>
          <a:bodyPr anchor="b">
            <a:normAutofit fontScale="90000"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Övrigt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99079626-8CEF-9B53-2F08-05765F0955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05054" y="1742457"/>
            <a:ext cx="7218343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marR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Ø"/>
              <a:tabLst/>
            </a:pPr>
            <a:r>
              <a:rPr lang="sv-SE" altLang="sv-SE" sz="1600" dirty="0"/>
              <a:t>Framtidsplan / avslutning</a:t>
            </a:r>
            <a:endParaRPr lang="sv-SE" altLang="sv-SE" sz="1400" dirty="0"/>
          </a:p>
          <a:p>
            <a:pPr marR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tabLst/>
            </a:pPr>
            <a:r>
              <a:rPr lang="sv-SE" altLang="sv-SE" sz="1400" dirty="0"/>
              <a:t>Gothia? </a:t>
            </a:r>
          </a:p>
          <a:p>
            <a:pPr marR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tabLst/>
            </a:pPr>
            <a:r>
              <a:rPr lang="sv-SE" altLang="sv-SE" sz="1400" dirty="0"/>
              <a:t>Annan cup? - Billigare cuper men ändå lite längre bort</a:t>
            </a:r>
          </a:p>
          <a:p>
            <a:pPr marR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tabLst/>
            </a:pPr>
            <a:r>
              <a:rPr lang="sv-SE" altLang="sv-SE" sz="1400" dirty="0"/>
              <a:t>Utomlands? - Avslutningsresa med spela fotbollsmatch, träning, se fotbollsmatch</a:t>
            </a:r>
          </a:p>
          <a:p>
            <a:pPr marR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tabLst/>
            </a:pPr>
            <a:r>
              <a:rPr lang="sv-SE" altLang="sv-SE" sz="1400" dirty="0"/>
              <a:t>Vilket år?</a:t>
            </a:r>
          </a:p>
          <a:p>
            <a:pPr marR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tabLst/>
            </a:pPr>
            <a:r>
              <a:rPr lang="sv-SE" altLang="sv-SE" sz="1400" dirty="0"/>
              <a:t>Kostnader?</a:t>
            </a:r>
            <a:br>
              <a:rPr lang="sv-SE" altLang="sv-SE" sz="1400" dirty="0"/>
            </a:br>
            <a:endParaRPr lang="sv-SE" altLang="sv-SE" sz="1400" dirty="0"/>
          </a:p>
          <a:p>
            <a:pPr marL="0" marR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None/>
              <a:tabLst/>
            </a:pPr>
            <a:r>
              <a:rPr lang="sv-SE" altLang="sv-SE" sz="1400" i="1" dirty="0">
                <a:solidFill>
                  <a:srgbClr val="FF0000"/>
                </a:solidFill>
              </a:rPr>
              <a:t>Diskuteras fram i samråd i ”cupgruppen”. Joel </a:t>
            </a:r>
            <a:r>
              <a:rPr lang="sv-SE" altLang="sv-SE" sz="1400" i="1" dirty="0" err="1">
                <a:solidFill>
                  <a:srgbClr val="FF0000"/>
                </a:solidFill>
              </a:rPr>
              <a:t>Wedergren</a:t>
            </a:r>
            <a:r>
              <a:rPr lang="sv-SE" altLang="sv-SE" sz="1400" i="1" dirty="0">
                <a:solidFill>
                  <a:srgbClr val="FF0000"/>
                </a:solidFill>
              </a:rPr>
              <a:t> tar hand om gruppen initialt. </a:t>
            </a:r>
          </a:p>
          <a:p>
            <a:pPr marR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tabLst/>
            </a:pPr>
            <a:endParaRPr lang="sv-SE" altLang="sv-SE" sz="1400" dirty="0"/>
          </a:p>
          <a:p>
            <a:pPr marR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Ø"/>
              <a:tabLst/>
            </a:pPr>
            <a:r>
              <a:rPr lang="sv-SE" altLang="sv-SE" sz="1600" dirty="0"/>
              <a:t>Sociala aktiviteter förutom fotboll</a:t>
            </a:r>
          </a:p>
          <a:p>
            <a:pPr marL="0" marR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None/>
              <a:tabLst/>
            </a:pPr>
            <a:endParaRPr lang="sv-SE" altLang="sv-SE" sz="1600" dirty="0"/>
          </a:p>
          <a:p>
            <a:pPr marL="0" marR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None/>
              <a:tabLst/>
            </a:pPr>
            <a:r>
              <a:rPr lang="sv-SE" altLang="sv-SE" sz="1400" i="1" dirty="0">
                <a:solidFill>
                  <a:srgbClr val="FF0000"/>
                </a:solidFill>
              </a:rPr>
              <a:t>Ja. Tränare och lagledare förfogar över möjlighet att genomföra aktiviteter. En del av föräldraavgiften.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altLang="sv-SE" sz="1600" dirty="0"/>
              <a:t>Resor</a:t>
            </a:r>
            <a:br>
              <a:rPr lang="sv-SE" altLang="sv-SE" sz="1600" dirty="0"/>
            </a:br>
            <a:r>
              <a:rPr lang="sv-SE" altLang="sv-SE" sz="1400" dirty="0"/>
              <a:t>Hyra buss vid längre bortamatcher? </a:t>
            </a:r>
            <a:br>
              <a:rPr lang="sv-SE" altLang="sv-SE" sz="1400" dirty="0"/>
            </a:br>
            <a:r>
              <a:rPr lang="sv-SE" altLang="sv-SE" sz="1400" dirty="0"/>
              <a:t>Faktorer – </a:t>
            </a:r>
            <a:r>
              <a:rPr lang="sv-SE" sz="1400" dirty="0"/>
              <a:t>Kostnad vs samåkning,  Säkerhet och planering </a:t>
            </a:r>
            <a:br>
              <a:rPr lang="sv-SE" sz="1400" dirty="0"/>
            </a:br>
            <a:br>
              <a:rPr lang="sv-SE" altLang="sv-SE" sz="1400" dirty="0"/>
            </a:br>
            <a:r>
              <a:rPr lang="sv-SE" altLang="sv-SE" sz="1400" dirty="0"/>
              <a:t>Förslag: hyra mini-buss till förmånligt pris</a:t>
            </a:r>
          </a:p>
          <a:p>
            <a:pPr marL="0" marR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None/>
              <a:tabLst/>
            </a:pPr>
            <a:r>
              <a:rPr lang="sv-SE" altLang="sv-SE" sz="1400" i="1" dirty="0">
                <a:solidFill>
                  <a:srgbClr val="FF0000"/>
                </a:solidFill>
              </a:rPr>
              <a:t>Kiruna är enda alternativet. Ledare kallar till bussresa om det blir av. Valet är då att åka buss eller egen bil. Avgift tas ut för bussresa</a:t>
            </a:r>
          </a:p>
          <a:p>
            <a:pPr marR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Ø"/>
              <a:tabLst/>
            </a:pPr>
            <a:r>
              <a:rPr lang="sv-SE" altLang="sv-SE" sz="1600" dirty="0"/>
              <a:t>Avgifter </a:t>
            </a:r>
            <a:br>
              <a:rPr lang="sv-SE" altLang="sv-SE" sz="1600" dirty="0"/>
            </a:br>
            <a:r>
              <a:rPr lang="sv-SE" altLang="sv-SE" sz="1400" dirty="0"/>
              <a:t>Spelaravgift/föräldraavgift?</a:t>
            </a:r>
            <a:br>
              <a:rPr lang="sv-SE" altLang="sv-SE" sz="1400" dirty="0"/>
            </a:br>
            <a:r>
              <a:rPr lang="sv-SE" altLang="sv-SE" sz="1400" dirty="0"/>
              <a:t>Vad går pengarna till?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r>
              <a:rPr lang="sv-SE" sz="1400" i="1" dirty="0">
                <a:solidFill>
                  <a:srgbClr val="FF0000"/>
                </a:solidFill>
              </a:rPr>
              <a:t>Föräldraavgift: 630kr eller 7 pappersbalar. Meddelas till försäljningsansvarig innan första pappersbeställningen.</a:t>
            </a:r>
          </a:p>
          <a:p>
            <a:pPr marL="0" marR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None/>
              <a:tabLst/>
            </a:pPr>
            <a:endParaRPr lang="sv-SE" altLang="sv-SE" sz="1600" dirty="0"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600" dirty="0">
                <a:latin typeface="Arial" panose="020B0604020202020204" pitchFamily="34" charset="0"/>
              </a:rPr>
              <a:t>Övrigt?</a:t>
            </a:r>
            <a:br>
              <a:rPr lang="sv-SE" altLang="sv-SE" sz="1400" dirty="0"/>
            </a:br>
            <a:endParaRPr lang="sv-SE" altLang="sv-SE" sz="1400" dirty="0"/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endParaRPr lang="sv-SE" altLang="sv-SE" sz="1200" dirty="0"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lang="sv-SE" altLang="sv-SE" sz="2000" dirty="0"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sv-SE" altLang="sv-SE" sz="20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32A82C2-3CE0-CCEA-2C2A-3ACE93761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2" descr="Visa källbilden">
            <a:extLst>
              <a:ext uri="{FF2B5EF4-FFF2-40B4-BE49-F238E27FC236}">
                <a16:creationId xmlns:a16="http://schemas.microsoft.com/office/drawing/2014/main" id="{3A04DCDB-5F4D-80AA-69D2-494608A085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122" y="207934"/>
            <a:ext cx="1214968" cy="1214968"/>
          </a:xfrm>
          <a:prstGeom prst="rect">
            <a:avLst/>
          </a:prstGeom>
          <a:noFill/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B19845E9-3E67-EE46-DF84-D7FD6046ED0A}"/>
              </a:ext>
            </a:extLst>
          </p:cNvPr>
          <p:cNvSpPr txBox="1"/>
          <p:nvPr/>
        </p:nvSpPr>
        <p:spPr>
          <a:xfrm>
            <a:off x="418225" y="1521554"/>
            <a:ext cx="3945461" cy="11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bg1"/>
                </a:solidFill>
              </a:rPr>
              <a:t>Frågor &amp; Diskussion</a:t>
            </a:r>
          </a:p>
          <a:p>
            <a:pPr>
              <a:lnSpc>
                <a:spcPct val="150000"/>
              </a:lnSpc>
            </a:pPr>
            <a:r>
              <a:rPr lang="sv-SE" sz="1600" dirty="0">
                <a:solidFill>
                  <a:schemeClr val="bg1"/>
                </a:solidFill>
              </a:rPr>
              <a:t>Öppen dialog </a:t>
            </a:r>
          </a:p>
          <a:p>
            <a:pPr>
              <a:lnSpc>
                <a:spcPct val="150000"/>
              </a:lnSpc>
            </a:pPr>
            <a:r>
              <a:rPr lang="sv-SE" sz="1600" dirty="0">
                <a:solidFill>
                  <a:schemeClr val="bg1"/>
                </a:solidFill>
              </a:rPr>
              <a:t>Synpunkter från föräldrar </a:t>
            </a:r>
          </a:p>
        </p:txBody>
      </p:sp>
    </p:spTree>
    <p:extLst>
      <p:ext uri="{BB962C8B-B14F-4D97-AF65-F5344CB8AC3E}">
        <p14:creationId xmlns:p14="http://schemas.microsoft.com/office/powerpoint/2010/main" val="1623064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601A113-EC91-BE34-D708-DB388A3F4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866" y="649480"/>
            <a:ext cx="1739150" cy="664139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019279E2-33C4-CDAD-0A64-87D15C06D6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0259" y="649480"/>
            <a:ext cx="6555347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sv-SE" altLang="sv-SE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 Ledare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SSK policy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 Match och träning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Laguttagning (serie, cuper, DM)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 Kläder / matchställ och material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Ekonomi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Försäljningar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Övriga punkter och frågeställningar </a:t>
            </a:r>
          </a:p>
        </p:txBody>
      </p:sp>
      <p:pic>
        <p:nvPicPr>
          <p:cNvPr id="9" name="Picture 2" descr="Visa källbilden">
            <a:extLst>
              <a:ext uri="{FF2B5EF4-FFF2-40B4-BE49-F238E27FC236}">
                <a16:creationId xmlns:a16="http://schemas.microsoft.com/office/drawing/2014/main" id="{346A218C-8764-4D47-93D7-6FB9B21029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122" y="207934"/>
            <a:ext cx="1214968" cy="12149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178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898208-B7C7-5206-8EE0-D234BD7B5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83DE257-674B-9A49-08AC-BFE6FFC0A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F1CFBA9-9A58-DABA-0CF0-E855BB4F9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A6D68D-6122-0070-A96D-4310B14C9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9B9B39-409E-1D48-1CFE-7FD1CD5F1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2DB44D-C470-2A4D-A1EA-CC04D7027A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1E6C49A-46DF-E98D-87EE-C1CAC9F1A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08D74B2-1C35-CB09-1853-74F63CCD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B4F6008-A269-0F73-7BDA-8B97451F6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866" y="649480"/>
            <a:ext cx="1739150" cy="664139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Ledare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8CD6762C-8D2F-C729-D5FB-4419B6F7E4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0259" y="649480"/>
            <a:ext cx="4938039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600" dirty="0"/>
              <a:t> </a:t>
            </a:r>
            <a:r>
              <a:rPr lang="sv-SE" altLang="sv-SE" sz="1800" dirty="0"/>
              <a:t>Lagledare</a:t>
            </a:r>
            <a:br>
              <a:rPr lang="sv-SE" altLang="sv-SE" sz="1800" dirty="0"/>
            </a:br>
            <a:r>
              <a:rPr lang="sv-SE" altLang="sv-SE" sz="1400" dirty="0"/>
              <a:t>Andreas J</a:t>
            </a:r>
            <a:br>
              <a:rPr lang="sv-SE" altLang="sv-SE" sz="1400" dirty="0"/>
            </a:br>
            <a:r>
              <a:rPr lang="sv-SE" altLang="sv-SE" sz="1400" dirty="0"/>
              <a:t>Daniel L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lang="sv-SE" altLang="sv-SE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Tränare</a:t>
            </a:r>
            <a:br>
              <a:rPr lang="sv-SE" altLang="sv-SE" sz="1800" dirty="0"/>
            </a:br>
            <a:r>
              <a:rPr lang="sv-SE" altLang="sv-SE" sz="1400" dirty="0"/>
              <a:t>Mika</a:t>
            </a:r>
            <a:br>
              <a:rPr lang="sv-SE" altLang="sv-SE" sz="1400" dirty="0"/>
            </a:br>
            <a:r>
              <a:rPr lang="sv-SE" altLang="sv-SE" sz="1400" dirty="0"/>
              <a:t>Barra</a:t>
            </a:r>
            <a:br>
              <a:rPr lang="sv-SE" altLang="sv-SE" sz="1400" dirty="0"/>
            </a:br>
            <a:r>
              <a:rPr lang="sv-SE" altLang="sv-SE" sz="1400" dirty="0"/>
              <a:t>Robban</a:t>
            </a:r>
            <a:br>
              <a:rPr lang="sv-SE" altLang="sv-SE" sz="1400" dirty="0"/>
            </a:br>
            <a:r>
              <a:rPr lang="sv-SE" altLang="sv-SE" sz="1400" dirty="0"/>
              <a:t>Magnus</a:t>
            </a:r>
            <a:br>
              <a:rPr lang="sv-SE" altLang="sv-SE" sz="1400" dirty="0"/>
            </a:br>
            <a:r>
              <a:rPr lang="sv-SE" altLang="sv-SE" sz="1400" dirty="0"/>
              <a:t>Per (målvakter)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lang="sv-SE" altLang="sv-SE" sz="18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Kassör</a:t>
            </a:r>
            <a:br>
              <a:rPr lang="sv-SE" altLang="sv-SE" sz="1600" dirty="0"/>
            </a:br>
            <a:r>
              <a:rPr lang="sv-SE" altLang="sv-SE" sz="1400" dirty="0"/>
              <a:t>Henrik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lang="sv-SE" altLang="sv-SE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400" dirty="0"/>
              <a:t> </a:t>
            </a:r>
            <a:r>
              <a:rPr lang="sv-SE" altLang="sv-SE" sz="1800" dirty="0"/>
              <a:t>Försäljning</a:t>
            </a:r>
            <a:br>
              <a:rPr lang="sv-SE" altLang="sv-SE" sz="1800" dirty="0"/>
            </a:br>
            <a:r>
              <a:rPr lang="sv-SE" altLang="sv-SE" sz="1400" dirty="0"/>
              <a:t>Jesper</a:t>
            </a:r>
            <a:br>
              <a:rPr lang="sv-SE" altLang="sv-SE" sz="1400" dirty="0"/>
            </a:br>
            <a:r>
              <a:rPr lang="sv-SE" altLang="sv-SE" sz="1400" dirty="0"/>
              <a:t>Johan</a:t>
            </a:r>
          </a:p>
        </p:txBody>
      </p:sp>
      <p:pic>
        <p:nvPicPr>
          <p:cNvPr id="9" name="Picture 2" descr="Visa källbilden">
            <a:extLst>
              <a:ext uri="{FF2B5EF4-FFF2-40B4-BE49-F238E27FC236}">
                <a16:creationId xmlns:a16="http://schemas.microsoft.com/office/drawing/2014/main" id="{9BA12C5F-74D2-F6EF-98DB-1D536E3A84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122" y="207934"/>
            <a:ext cx="1214968" cy="12149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4916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D13403-7098-ABF7-86FB-C8A638754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478065C-CB24-17DC-3E02-BF1682024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240F4CD-4369-912C-9F2E-CC2B70345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A0436A-F24F-EC0A-C1A8-5136B79773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4C4525-2701-A112-EACF-96BB4AED6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09B6D9A-A4AA-0A10-19F1-38FC01201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1642BE2D-B945-DF44-D688-92EBAE4F5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CDAB92-82D3-6A24-AD00-0D58A1EBC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32FAF04-8EED-DBD5-8879-79D69CA8A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25" y="649480"/>
            <a:ext cx="3201366" cy="545352"/>
          </a:xfrm>
        </p:spPr>
        <p:txBody>
          <a:bodyPr anchor="b">
            <a:normAutofit fontScale="90000"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SSK Policy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57B55475-F340-BAFD-14D7-9EEB5C935F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0259" y="649480"/>
            <a:ext cx="7048661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lang="sv-SE" altLang="sv-SE" sz="1800" dirty="0"/>
              <a:t>Vi följer Sunderby SK värdegrund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 Fokus på glädje, utveckling och gemenskap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 Alla spelare ska få möjlighet att delta och utvecklas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 Fair play – respekt för lagkamrater, motståndare och domare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 Nolltolerans mot kränkningar och dåligt beteende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/>
              <a:t> Föräldrar stöttar laget positivt – från sidan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lang="sv-SE" altLang="sv-SE" sz="1800" dirty="0">
                <a:solidFill>
                  <a:srgbClr val="FF0000"/>
                </a:solidFill>
                <a:latin typeface="Arial" panose="020B0604020202020204" pitchFamily="34" charset="0"/>
              </a:rPr>
              <a:t>Finns att läsa i sin helhet på laget.se under dokument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85345A5-B700-E68F-93F0-B1F2FDEE4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FAE763B-EC0C-55F3-89EA-6E88EA741A6F}"/>
              </a:ext>
            </a:extLst>
          </p:cNvPr>
          <p:cNvSpPr txBox="1"/>
          <p:nvPr/>
        </p:nvSpPr>
        <p:spPr>
          <a:xfrm>
            <a:off x="418225" y="1521554"/>
            <a:ext cx="3945461" cy="1534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i="1" dirty="0">
                <a:solidFill>
                  <a:schemeClr val="bg1"/>
                </a:solidFill>
              </a:rPr>
              <a:t>Föreningens riktlinjer </a:t>
            </a:r>
          </a:p>
          <a:p>
            <a:pPr>
              <a:lnSpc>
                <a:spcPct val="150000"/>
              </a:lnSpc>
            </a:pPr>
            <a:r>
              <a:rPr lang="sv-SE" sz="1600" i="1" dirty="0">
                <a:solidFill>
                  <a:schemeClr val="bg1"/>
                </a:solidFill>
              </a:rPr>
              <a:t>Fair play &amp; värdegrund </a:t>
            </a:r>
          </a:p>
          <a:p>
            <a:pPr>
              <a:lnSpc>
                <a:spcPct val="150000"/>
              </a:lnSpc>
            </a:pPr>
            <a:r>
              <a:rPr lang="sv-SE" sz="1600" i="1" dirty="0">
                <a:solidFill>
                  <a:schemeClr val="bg1"/>
                </a:solidFill>
              </a:rPr>
              <a:t>Förväntningar på spelare och föräldrar </a:t>
            </a:r>
          </a:p>
          <a:p>
            <a:pPr>
              <a:lnSpc>
                <a:spcPct val="150000"/>
              </a:lnSpc>
            </a:pPr>
            <a:r>
              <a:rPr lang="sv-SE" sz="1600" i="1" dirty="0">
                <a:solidFill>
                  <a:schemeClr val="bg1"/>
                </a:solidFill>
              </a:rPr>
              <a:t>Uppförande vid match och träning </a:t>
            </a:r>
          </a:p>
        </p:txBody>
      </p:sp>
      <p:pic>
        <p:nvPicPr>
          <p:cNvPr id="6" name="Picture 2" descr="Visa källbilden">
            <a:extLst>
              <a:ext uri="{FF2B5EF4-FFF2-40B4-BE49-F238E27FC236}">
                <a16:creationId xmlns:a16="http://schemas.microsoft.com/office/drawing/2014/main" id="{D3727163-2EB4-BC51-5E03-C9F44E71D5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122" y="207934"/>
            <a:ext cx="1214968" cy="12149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1503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261AA9-A434-E3BA-507B-4570BC80A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EF5BC0C-6C9A-00B4-F684-B3876E7DCD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8E1134D-6048-2FDD-6A86-391CFE87A5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7405639-DEC5-0948-AE86-AE62DFF7C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E0A2517-FD6F-FE17-CF36-ED4FDD6721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5257A57-F940-8F89-99CE-5D30F09C8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DA719BD-EB13-CFDD-E534-C3FE7AFD2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ADFF3F7-D4E0-6C3E-76A4-FAEB1A2F5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BED014-5A44-9E8E-B2AB-A1B0E6315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490" y="694571"/>
            <a:ext cx="3476836" cy="545352"/>
          </a:xfrm>
        </p:spPr>
        <p:txBody>
          <a:bodyPr anchor="b">
            <a:normAutofit fontScale="90000"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Match och träning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519F7437-5088-1F89-51BA-AF9DC4F10D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0259" y="1158527"/>
            <a:ext cx="7048661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Träning</a:t>
            </a:r>
            <a:r>
              <a:rPr kumimoji="0" lang="sv-SE" altLang="sv-SE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kumimoji="0" lang="sv-SE" altLang="sv-SE" sz="14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Sundis</a:t>
            </a:r>
            <a:r>
              <a:rPr kumimoji="0" lang="sv-SE" altLang="sv-SE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(vår) Måndag, Tisdag och Onsdag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Sommartid - 3 träningar i veckan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kumimoji="0" lang="sv-SE" altLang="sv-SE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Inget träningsuppehåll (eventuellt samträning med GIF)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kumimoji="0" lang="sv-SE" altLang="sv-SE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Seriespel</a:t>
            </a:r>
            <a:r>
              <a:rPr kumimoji="0" lang="sv-SE" altLang="sv-SE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br>
              <a:rPr kumimoji="0" lang="sv-SE" altLang="sv-SE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sv-SE" altLang="sv-SE" sz="1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Två serier, rak serie om 13 </a:t>
            </a:r>
            <a:r>
              <a:rPr lang="sv-SE" altLang="sv-SE" sz="1400" dirty="0">
                <a:latin typeface="Arial" panose="020B0604020202020204" pitchFamily="34" charset="0"/>
              </a:rPr>
              <a:t>matcher = 26 matcher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lang="sv-SE" altLang="sv-SE" sz="1600" dirty="0"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>
                <a:latin typeface="Arial" panose="020B0604020202020204" pitchFamily="34" charset="0"/>
              </a:rPr>
              <a:t>Cuper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lang="sv-SE" altLang="sv-SE" sz="1400" dirty="0">
                <a:latin typeface="Arial" panose="020B0604020202020204" pitchFamily="34" charset="0"/>
              </a:rPr>
              <a:t>Alviks cupen </a:t>
            </a:r>
            <a:r>
              <a:rPr lang="sv-SE" altLang="sv-SE" sz="1400" i="1" dirty="0">
                <a:latin typeface="Arial" panose="020B0604020202020204" pitchFamily="34" charset="0"/>
              </a:rPr>
              <a:t>9-10 maj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lang="sv-SE" altLang="sv-SE" sz="1400" dirty="0">
                <a:latin typeface="Arial" panose="020B0604020202020204" pitchFamily="34" charset="0"/>
              </a:rPr>
              <a:t>GIF 9v9 </a:t>
            </a:r>
            <a:r>
              <a:rPr lang="sv-SE" altLang="sv-SE" sz="1400" i="1" dirty="0">
                <a:latin typeface="Arial" panose="020B0604020202020204" pitchFamily="34" charset="0"/>
              </a:rPr>
              <a:t>12-14 juni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lang="sv-SE" altLang="sv-SE" sz="1400" dirty="0">
                <a:latin typeface="Arial" panose="020B0604020202020204" pitchFamily="34" charset="0"/>
              </a:rPr>
              <a:t>PSG </a:t>
            </a:r>
            <a:r>
              <a:rPr lang="sv-SE" altLang="sv-SE" sz="1400" i="1" dirty="0">
                <a:latin typeface="Arial" panose="020B0604020202020204" pitchFamily="34" charset="0"/>
              </a:rPr>
              <a:t>26-28 juni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lang="sv-SE" altLang="sv-SE" sz="1400" dirty="0">
                <a:latin typeface="Arial" panose="020B0604020202020204" pitchFamily="34" charset="0"/>
              </a:rPr>
              <a:t>Umeå fotbollsfestival </a:t>
            </a:r>
            <a:r>
              <a:rPr lang="sv-SE" altLang="sv-SE" sz="1400" i="1" dirty="0">
                <a:latin typeface="Arial" panose="020B0604020202020204" pitchFamily="34" charset="0"/>
              </a:rPr>
              <a:t>23-26 juli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</a:pPr>
            <a:r>
              <a:rPr lang="sv-SE" altLang="sv-SE" sz="1400" dirty="0">
                <a:latin typeface="Arial" panose="020B0604020202020204" pitchFamily="34" charset="0"/>
              </a:rPr>
              <a:t>GIF cupen </a:t>
            </a:r>
            <a:r>
              <a:rPr lang="sv-SE" altLang="sv-SE" sz="1400" i="1" dirty="0">
                <a:latin typeface="Arial" panose="020B0604020202020204" pitchFamily="34" charset="0"/>
              </a:rPr>
              <a:t>1-2 augusti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lang="sv-SE" altLang="sv-SE" sz="1600" dirty="0"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>
                <a:latin typeface="Arial" panose="020B0604020202020204" pitchFamily="34" charset="0"/>
              </a:rPr>
              <a:t>DM 2013 (inget DM födda 2012)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sv-SE" altLang="sv-SE" sz="1800" dirty="0"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>
                <a:latin typeface="Arial" panose="020B0604020202020204" pitchFamily="34" charset="0"/>
              </a:rPr>
              <a:t>Höstserie?</a:t>
            </a:r>
            <a:br>
              <a:rPr lang="sv-SE" altLang="sv-SE" sz="1800" dirty="0">
                <a:latin typeface="Arial" panose="020B0604020202020204" pitchFamily="34" charset="0"/>
              </a:rPr>
            </a:br>
            <a:r>
              <a:rPr lang="sv-SE" altLang="sv-SE" sz="1600" i="1" dirty="0">
                <a:solidFill>
                  <a:srgbClr val="FF0000"/>
                </a:solidFill>
              </a:rPr>
              <a:t>Anmält – ej bestämt om vi ska spela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lang="sv-SE" altLang="sv-SE" sz="1600" i="1" dirty="0">
              <a:solidFill>
                <a:srgbClr val="FF0000"/>
              </a:solidFill>
            </a:endParaRP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r>
              <a:rPr lang="sv-SE" altLang="sv-SE" sz="1800" dirty="0">
                <a:solidFill>
                  <a:srgbClr val="FF0000"/>
                </a:solidFill>
                <a:latin typeface="Arial" panose="020B0604020202020204" pitchFamily="34" charset="0"/>
              </a:rPr>
              <a:t>Viktigt att svara på kallelser på laget.se i tid!</a:t>
            </a:r>
            <a:endParaRPr lang="sv-SE" altLang="sv-SE" sz="2000" dirty="0"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sv-SE" altLang="sv-SE" sz="20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7174217-3855-8CFF-646D-FC3D77E8C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2" descr="Visa källbilden">
            <a:extLst>
              <a:ext uri="{FF2B5EF4-FFF2-40B4-BE49-F238E27FC236}">
                <a16:creationId xmlns:a16="http://schemas.microsoft.com/office/drawing/2014/main" id="{BB71F507-7996-F5BD-AA42-0E0AFB848A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122" y="207934"/>
            <a:ext cx="1214968" cy="12149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4429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EEE1C5-0F23-6508-1BFC-A96812378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56E69E3-0522-CF73-7051-9A42809655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D88D198-D1C1-4723-3498-F143D73E43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94BF764-1F0F-1F21-C983-E4D0C8E34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B23F52C-B971-2C8B-DF1C-86A3A7CD5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ABC08D6-54A4-7BCF-14E1-C0F5F0D0C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DA54E7E-5A76-18E9-1C71-27070DB4AA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7E404AD-5BC5-8C67-7ACB-5E8DE5B62D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C99DCE2-93A5-54AF-9BAD-23C9471D0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25" y="636038"/>
            <a:ext cx="3201366" cy="545352"/>
          </a:xfrm>
        </p:spPr>
        <p:txBody>
          <a:bodyPr anchor="b">
            <a:normAutofit fontScale="90000"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Laguttagning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2063908E-ECF2-F81C-FE2A-81AE718F1A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0259" y="649480"/>
            <a:ext cx="7218343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Seriespel, rotation</a:t>
            </a:r>
            <a:r>
              <a:rPr lang="sv-SE" altLang="sv-SE" sz="1800" dirty="0">
                <a:latin typeface="Arial" panose="020B0604020202020204" pitchFamily="34" charset="0"/>
              </a:rPr>
              <a:t> 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13 + 2 spelare tas ut </a:t>
            </a:r>
            <a:r>
              <a:rPr lang="sv-SE" altLang="sv-SE" sz="1800" dirty="0">
                <a:latin typeface="Arial" panose="020B0604020202020204" pitchFamily="34" charset="0"/>
              </a:rPr>
              <a:t>till match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>
                <a:latin typeface="Arial" panose="020B0604020202020204" pitchFamily="34" charset="0"/>
              </a:rPr>
              <a:t>Cuper, alla anmälda uttagna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>
                <a:latin typeface="Arial" panose="020B0604020202020204" pitchFamily="34" charset="0"/>
              </a:rPr>
              <a:t>DM, spelar enbart födda -13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>
                <a:latin typeface="Arial" panose="020B0604020202020204" pitchFamily="34" charset="0"/>
              </a:rPr>
              <a:t>Lika speltid för alla oavsett hur det ser ut i matcherna (målvakterna står halva matchen)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>
                <a:latin typeface="Arial" panose="020B0604020202020204" pitchFamily="34" charset="0"/>
              </a:rPr>
              <a:t>Närliggande träningsnärvaro inför match kan avgöra laguttagning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>
                <a:latin typeface="Arial" panose="020B0604020202020204" pitchFamily="34" charset="0"/>
              </a:rPr>
              <a:t>Eftersträvar lika många matcher för alla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>
                <a:latin typeface="Arial" panose="020B0604020202020204" pitchFamily="34" charset="0"/>
              </a:rPr>
              <a:t>Fotbollsförbundet önskar att tränarna:</a:t>
            </a:r>
            <a:br>
              <a:rPr lang="sv-SE" altLang="sv-SE" sz="1800" dirty="0">
                <a:latin typeface="Arial" panose="020B0604020202020204" pitchFamily="34" charset="0"/>
              </a:rPr>
            </a:br>
            <a:r>
              <a:rPr lang="sv-SE" altLang="sv-SE" sz="1200" dirty="0">
                <a:latin typeface="Arial" panose="020B0604020202020204" pitchFamily="34" charset="0"/>
              </a:rPr>
              <a:t>”Kontaktar varandra i god tid för att ha dialog inför match. Stämma av läget med varandra och försöka matcha trupperna så det blir så jämna och utvecklande matcher som möjligt”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>
                <a:latin typeface="Arial" panose="020B0604020202020204" pitchFamily="34" charset="0"/>
              </a:rPr>
              <a:t>Mika och Barra är ansvariga för laguttagningen</a:t>
            </a:r>
            <a:br>
              <a:rPr lang="sv-SE" altLang="sv-SE" sz="1800" dirty="0">
                <a:latin typeface="Arial" panose="020B0604020202020204" pitchFamily="34" charset="0"/>
              </a:rPr>
            </a:br>
            <a:r>
              <a:rPr lang="sv-SE" altLang="sv-SE" sz="1400" i="1" dirty="0">
                <a:solidFill>
                  <a:srgbClr val="FF0000"/>
                </a:solidFill>
              </a:rPr>
              <a:t>Alla kallas till match. Meddela om ni kan spela, sen tas laget ut. Reserver kan behövas.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800" dirty="0">
                <a:latin typeface="Arial" panose="020B0604020202020204" pitchFamily="34" charset="0"/>
              </a:rPr>
              <a:t>Kommuniceras via laget.se senast 4 dagar innan match</a:t>
            </a:r>
            <a:br>
              <a:rPr lang="sv-SE" altLang="sv-SE" sz="1800" dirty="0">
                <a:latin typeface="Arial" panose="020B0604020202020204" pitchFamily="34" charset="0"/>
              </a:rPr>
            </a:br>
            <a:r>
              <a:rPr lang="sv-SE" altLang="sv-SE" sz="1400" i="1" dirty="0">
                <a:solidFill>
                  <a:srgbClr val="FF0000"/>
                </a:solidFill>
              </a:rPr>
              <a:t>Laget presenteras på laget.se under aktiviteten!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sv-SE" altLang="sv-SE" sz="20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5EB85B7-C396-9AF6-DAD0-AC5B07942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2" descr="Visa källbilden">
            <a:extLst>
              <a:ext uri="{FF2B5EF4-FFF2-40B4-BE49-F238E27FC236}">
                <a16:creationId xmlns:a16="http://schemas.microsoft.com/office/drawing/2014/main" id="{95827F9B-29A7-C097-F7C4-6D5D87A7E3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122" y="207934"/>
            <a:ext cx="1214968" cy="12149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9198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CC7353-C3C9-8F56-7A00-C1A789BFF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04729F5-BFD8-30B7-7A4E-8783DADA8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45912DF-2DEF-E23C-FED1-659290EFD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0698082-C65A-0249-13DB-E776FC45D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93A768-ED55-FD50-7D99-2FE8D79A7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754C1E-9ACC-E2E9-2053-FA64592DA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0ADF9A-730D-6176-2230-46CD5EE02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EFA852F-239B-E72E-6D12-3743F8CC46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49A1B95-DDC3-67F1-3C6F-D7D4CA6A5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94" y="685916"/>
            <a:ext cx="3874427" cy="545352"/>
          </a:xfrm>
        </p:spPr>
        <p:txBody>
          <a:bodyPr anchor="b">
            <a:normAutofit fontScale="90000"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Kläder och material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72F28C20-255D-7DAC-5A2F-6B34737571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0259" y="1422902"/>
            <a:ext cx="7218343" cy="47726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kumimoji="0" lang="sv-SE" altLang="sv-SE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Matchställ</a:t>
            </a:r>
            <a:br>
              <a:rPr kumimoji="0" lang="sv-SE" altLang="sv-SE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sv-SE" altLang="sv-SE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Mörkblåa blir huvudmatchställ - </a:t>
            </a:r>
            <a:r>
              <a:rPr kumimoji="0" lang="sv-SE" altLang="sv-SE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träningsställ</a:t>
            </a:r>
            <a:r>
              <a:rPr kumimoji="0" lang="sv-SE" altLang="sv-SE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 </a:t>
            </a:r>
            <a:br>
              <a:rPr kumimoji="0" lang="sv-SE" altLang="sv-SE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sv-SE" altLang="sv-SE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Nya köps in till dom som behöver större storlek. Kostnad 500kr för spelare</a:t>
            </a:r>
            <a:br>
              <a:rPr kumimoji="0" lang="sv-SE" altLang="sv-SE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</a:br>
            <a:endParaRPr lang="sv-SE" altLang="sv-SE" sz="1600" dirty="0"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600" dirty="0">
                <a:latin typeface="Arial" panose="020B0604020202020204" pitchFamily="34" charset="0"/>
              </a:rPr>
              <a:t>Målvakter </a:t>
            </a:r>
            <a:br>
              <a:rPr lang="sv-SE" altLang="sv-SE" sz="1600" dirty="0">
                <a:latin typeface="Arial" panose="020B0604020202020204" pitchFamily="34" charset="0"/>
              </a:rPr>
            </a:br>
            <a:r>
              <a:rPr lang="sv-SE" altLang="sv-SE" sz="1600" u="sng" dirty="0">
                <a:latin typeface="Arial" panose="020B0604020202020204" pitchFamily="34" charset="0"/>
              </a:rPr>
              <a:t>Ett</a:t>
            </a:r>
            <a:r>
              <a:rPr lang="sv-SE" altLang="sv-SE" sz="1600" dirty="0">
                <a:latin typeface="Arial" panose="020B0604020202020204" pitchFamily="34" charset="0"/>
              </a:rPr>
              <a:t> par handskar (upp till 1000kr)</a:t>
            </a:r>
            <a:br>
              <a:rPr lang="sv-SE" altLang="sv-SE" sz="1600" dirty="0">
                <a:latin typeface="Arial" panose="020B0604020202020204" pitchFamily="34" charset="0"/>
              </a:rPr>
            </a:br>
            <a:r>
              <a:rPr lang="sv-SE" altLang="sv-SE" sz="1600" dirty="0">
                <a:latin typeface="Arial" panose="020B0604020202020204" pitchFamily="34" charset="0"/>
              </a:rPr>
              <a:t>Matchställ köpes själv till rimlig kostnad (laget betalar 50%)</a:t>
            </a:r>
            <a:br>
              <a:rPr lang="sv-SE" altLang="sv-SE" sz="1600" dirty="0">
                <a:latin typeface="Arial" panose="020B0604020202020204" pitchFamily="34" charset="0"/>
              </a:rPr>
            </a:br>
            <a:r>
              <a:rPr lang="sv-SE" altLang="sv-SE" sz="1400" i="1" dirty="0">
                <a:solidFill>
                  <a:srgbClr val="FF0000"/>
                </a:solidFill>
              </a:rPr>
              <a:t>Kontakt med Per om hur vi beställer och trycker </a:t>
            </a:r>
            <a:r>
              <a:rPr lang="sv-SE" altLang="sv-SE" sz="1400" i="1" dirty="0" err="1">
                <a:solidFill>
                  <a:srgbClr val="FF0000"/>
                </a:solidFill>
              </a:rPr>
              <a:t>etc</a:t>
            </a:r>
            <a:endParaRPr lang="sv-SE" altLang="sv-SE" sz="1400" i="1" dirty="0">
              <a:solidFill>
                <a:srgbClr val="FF0000"/>
              </a:solidFill>
            </a:endParaRP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lang="sv-SE" altLang="sv-SE" sz="1400" i="1" dirty="0">
              <a:solidFill>
                <a:srgbClr val="FF0000"/>
              </a:solidFill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600" dirty="0">
                <a:latin typeface="Arial" panose="020B0604020202020204" pitchFamily="34" charset="0"/>
              </a:rPr>
              <a:t>Träningsmaterial? Västar, koner, bollar, sjukvårdsväska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600" dirty="0">
                <a:latin typeface="Arial" panose="020B0604020202020204" pitchFamily="34" charset="0"/>
              </a:rPr>
              <a:t>Matchmaterial? Koner, linjer, fikautrustning </a:t>
            </a:r>
            <a:r>
              <a:rPr lang="sv-SE" altLang="sv-SE" sz="1400" i="1" dirty="0">
                <a:solidFill>
                  <a:srgbClr val="FF0000"/>
                </a:solidFill>
              </a:rPr>
              <a:t>Mindre inköp - från lagkassa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sv-SE" altLang="sv-SE" sz="1600" dirty="0">
                <a:latin typeface="Arial" panose="020B0604020202020204" pitchFamily="34" charset="0"/>
              </a:rPr>
              <a:t>Tränardressar? </a:t>
            </a:r>
            <a:r>
              <a:rPr lang="sv-SE" altLang="sv-SE" sz="1400" i="1" dirty="0">
                <a:solidFill>
                  <a:srgbClr val="FF0000"/>
                </a:solidFill>
              </a:rPr>
              <a:t>Tränarna behöver nya. Sponsor?</a:t>
            </a:r>
            <a:endParaRPr lang="sv-SE" altLang="sv-SE" sz="20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None/>
            </a:pPr>
            <a:endParaRPr lang="sv-SE" altLang="sv-SE" sz="20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922FC9B-63BC-36AA-366F-96472AC0F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2" descr="Visa källbilden">
            <a:extLst>
              <a:ext uri="{FF2B5EF4-FFF2-40B4-BE49-F238E27FC236}">
                <a16:creationId xmlns:a16="http://schemas.microsoft.com/office/drawing/2014/main" id="{5E108308-3F68-5905-8A79-7B4155F840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122" y="207934"/>
            <a:ext cx="1214968" cy="12149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9750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96FF17-2148-24DD-7E60-517D7CE10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118B357-C833-E1A5-F1A0-976EC35518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15A9187-5CCB-5716-4DC7-9D5417AFBD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AE840D-42E9-574E-4B06-40CBC6C93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652DA5E-287F-A1A6-F19F-8B27C1738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02C3C30-198E-E374-0B65-9DD59ED290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CBE21A4-347E-426C-6919-C95A2A07B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3C94CBB-35B7-CD56-85CA-4F2F75BC1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FFDD84-5ED8-4F6A-0557-1D3CAE80C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25" y="636038"/>
            <a:ext cx="3201366" cy="545352"/>
          </a:xfrm>
        </p:spPr>
        <p:txBody>
          <a:bodyPr anchor="b">
            <a:normAutofit fontScale="90000"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Ekonomi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6E28D8C-0E39-3822-E129-AEC47150C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2" descr="Visa källbilden">
            <a:extLst>
              <a:ext uri="{FF2B5EF4-FFF2-40B4-BE49-F238E27FC236}">
                <a16:creationId xmlns:a16="http://schemas.microsoft.com/office/drawing/2014/main" id="{968128D2-5A25-BAD8-A1C6-69632CC6DA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8122" y="207934"/>
            <a:ext cx="1214968" cy="12149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32546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9" name="Chart 2">
                <a:extLst>
                  <a:ext uri="{FF2B5EF4-FFF2-40B4-BE49-F238E27FC236}">
                    <a16:creationId xmlns:a16="http://schemas.microsoft.com/office/drawing/2014/main" id="{BE954207-7C5C-3E4B-C05F-0DE51AC9CD3D}"/>
                  </a:ext>
                </a:extLst>
              </p:cNvPr>
              <p:cNvGraphicFramePr>
                <a:graphicFrameLocks noGrp="1"/>
              </p:cNvGraphicFramePr>
              <p:nvPr>
                <p:ph sz="half" idx="1"/>
              </p:nvPr>
            </p:nvGraphicFramePr>
            <p:xfrm>
              <a:off x="377032" y="1511300"/>
              <a:ext cx="7565126" cy="53467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9" name="Chart 2">
                <a:extLst>
                  <a:ext uri="{FF2B5EF4-FFF2-40B4-BE49-F238E27FC236}">
                    <a16:creationId xmlns:a16="http://schemas.microsoft.com/office/drawing/2014/main" id="{BE954207-7C5C-3E4B-C05F-0DE51AC9CD3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7032" y="1511300"/>
                <a:ext cx="7565126" cy="53467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Platshållare för innehåll 14">
            <a:extLst>
              <a:ext uri="{FF2B5EF4-FFF2-40B4-BE49-F238E27FC236}">
                <a16:creationId xmlns:a16="http://schemas.microsoft.com/office/drawing/2014/main" id="{DADAF304-3D8E-25FF-D5C1-9F395ACC5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39724" y="1512000"/>
            <a:ext cx="3614391" cy="4298400"/>
          </a:xfrm>
        </p:spPr>
        <p:txBody>
          <a:bodyPr/>
          <a:lstStyle/>
          <a:p>
            <a:r>
              <a:rPr lang="sv-SE" sz="1200" b="1" dirty="0"/>
              <a:t>Cup-kostnader (exkl. Umeå)</a:t>
            </a:r>
          </a:p>
          <a:p>
            <a:endParaRPr lang="sv-SE" sz="1200" b="1" dirty="0"/>
          </a:p>
          <a:p>
            <a:endParaRPr lang="sv-SE" sz="1200" b="1" dirty="0"/>
          </a:p>
          <a:p>
            <a:endParaRPr lang="sv-SE" sz="1200" b="1" dirty="0"/>
          </a:p>
          <a:p>
            <a:endParaRPr lang="sv-SE" sz="1200" b="1" dirty="0"/>
          </a:p>
          <a:p>
            <a:endParaRPr lang="sv-SE" sz="1200" b="1" dirty="0"/>
          </a:p>
          <a:p>
            <a:endParaRPr lang="sv-SE" sz="1200" b="1" dirty="0"/>
          </a:p>
          <a:p>
            <a:endParaRPr lang="sv-SE" sz="1200" b="1" dirty="0"/>
          </a:p>
          <a:p>
            <a:r>
              <a:rPr lang="sv-SE" sz="1200" b="1" dirty="0"/>
              <a:t>Umeå fotbollsfestival kostnad</a:t>
            </a:r>
          </a:p>
          <a:p>
            <a:endParaRPr lang="sv-SE" sz="1200" b="1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9864428D-CB12-B7BF-3C36-442FBCD12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62" y="232945"/>
            <a:ext cx="11272932" cy="970664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Calibri" panose="020F0502020204030204"/>
              </a:rPr>
              <a:t>Ekonomi Fotboll P-13 säsongen 2025</a:t>
            </a:r>
            <a:br>
              <a:rPr lang="sv-SE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Calibri" panose="020F0502020204030204"/>
              </a:rPr>
            </a:br>
            <a:r>
              <a:rPr lang="sv-SE" sz="280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Calibri" panose="020F0502020204030204"/>
              </a:rPr>
              <a:t>- vi avslutar säsongen med kassa på </a:t>
            </a:r>
            <a:r>
              <a:rPr lang="sv-SE" sz="2800" b="1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Calibri" panose="020F0502020204030204"/>
              </a:rPr>
              <a:t>194 321 kr</a:t>
            </a:r>
            <a:endParaRPr lang="sv-SE" b="1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D9FCB2-C44A-723F-5B4C-D7830512D0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EFE82-39F2-4F47-8A0C-D5AB3496FA5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536B40E4-70F2-403C-DBE7-0B120C4101AC}"/>
              </a:ext>
            </a:extLst>
          </p:cNvPr>
          <p:cNvSpPr/>
          <p:nvPr/>
        </p:nvSpPr>
        <p:spPr>
          <a:xfrm>
            <a:off x="248810" y="1452490"/>
            <a:ext cx="435835" cy="40382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90000"/>
              </a:lnSpc>
              <a:spcAft>
                <a:spcPts val="1000"/>
              </a:spcAft>
            </a:pPr>
            <a:endParaRPr lang="sv-SE" dirty="0" err="1"/>
          </a:p>
        </p:txBody>
      </p:sp>
      <p:cxnSp>
        <p:nvCxnSpPr>
          <p:cNvPr id="11" name="Rak 10">
            <a:extLst>
              <a:ext uri="{FF2B5EF4-FFF2-40B4-BE49-F238E27FC236}">
                <a16:creationId xmlns:a16="http://schemas.microsoft.com/office/drawing/2014/main" id="{E30BE6EF-BC7E-1424-4FB9-EAA9AD81711C}"/>
              </a:ext>
            </a:extLst>
          </p:cNvPr>
          <p:cNvCxnSpPr>
            <a:cxnSpLocks/>
          </p:cNvCxnSpPr>
          <p:nvPr/>
        </p:nvCxnSpPr>
        <p:spPr>
          <a:xfrm flipV="1">
            <a:off x="880495" y="1812844"/>
            <a:ext cx="0" cy="2148608"/>
          </a:xfrm>
          <a:prstGeom prst="line">
            <a:avLst/>
          </a:prstGeom>
          <a:ln w="15875">
            <a:tailEnd type="non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Rak 11">
            <a:extLst>
              <a:ext uri="{FF2B5EF4-FFF2-40B4-BE49-F238E27FC236}">
                <a16:creationId xmlns:a16="http://schemas.microsoft.com/office/drawing/2014/main" id="{0AB8E467-4047-34D2-77D5-57A631C9D827}"/>
              </a:ext>
            </a:extLst>
          </p:cNvPr>
          <p:cNvCxnSpPr>
            <a:cxnSpLocks/>
          </p:cNvCxnSpPr>
          <p:nvPr/>
        </p:nvCxnSpPr>
        <p:spPr>
          <a:xfrm>
            <a:off x="879347" y="1812844"/>
            <a:ext cx="6768000" cy="0"/>
          </a:xfrm>
          <a:prstGeom prst="line">
            <a:avLst/>
          </a:prstGeom>
          <a:ln w="15875">
            <a:tailEnd type="non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Rak 12">
            <a:extLst>
              <a:ext uri="{FF2B5EF4-FFF2-40B4-BE49-F238E27FC236}">
                <a16:creationId xmlns:a16="http://schemas.microsoft.com/office/drawing/2014/main" id="{4790F230-7DE6-5671-0233-C17874D85309}"/>
              </a:ext>
            </a:extLst>
          </p:cNvPr>
          <p:cNvCxnSpPr>
            <a:cxnSpLocks/>
          </p:cNvCxnSpPr>
          <p:nvPr/>
        </p:nvCxnSpPr>
        <p:spPr>
          <a:xfrm>
            <a:off x="7653264" y="1812844"/>
            <a:ext cx="0" cy="1059888"/>
          </a:xfrm>
          <a:prstGeom prst="line">
            <a:avLst/>
          </a:prstGeom>
          <a:ln w="15875"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ktangel 13">
            <a:extLst>
              <a:ext uri="{FF2B5EF4-FFF2-40B4-BE49-F238E27FC236}">
                <a16:creationId xmlns:a16="http://schemas.microsoft.com/office/drawing/2014/main" id="{20AA8510-8D4B-53EF-E772-086841C2D657}"/>
              </a:ext>
            </a:extLst>
          </p:cNvPr>
          <p:cNvSpPr/>
          <p:nvPr/>
        </p:nvSpPr>
        <p:spPr>
          <a:xfrm>
            <a:off x="4199062" y="1621452"/>
            <a:ext cx="1206292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90000"/>
              </a:lnSpc>
              <a:spcAft>
                <a:spcPts val="1000"/>
              </a:spcAft>
            </a:pPr>
            <a:r>
              <a:rPr lang="sv-SE" sz="1400" dirty="0">
                <a:solidFill>
                  <a:schemeClr val="tx1"/>
                </a:solidFill>
              </a:rPr>
              <a:t>+72 267 kr</a:t>
            </a:r>
          </a:p>
        </p:txBody>
      </p:sp>
      <p:graphicFrame>
        <p:nvGraphicFramePr>
          <p:cNvPr id="16" name="Tabell 15">
            <a:extLst>
              <a:ext uri="{FF2B5EF4-FFF2-40B4-BE49-F238E27FC236}">
                <a16:creationId xmlns:a16="http://schemas.microsoft.com/office/drawing/2014/main" id="{83E45BC6-BF25-F8E9-12E0-D3F2C2EFD182}"/>
              </a:ext>
            </a:extLst>
          </p:cNvPr>
          <p:cNvGraphicFramePr>
            <a:graphicFrameLocks noGrp="1"/>
          </p:cNvGraphicFramePr>
          <p:nvPr/>
        </p:nvGraphicFramePr>
        <p:xfrm>
          <a:off x="8642896" y="1964540"/>
          <a:ext cx="2794850" cy="14741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3750">
                  <a:extLst>
                    <a:ext uri="{9D8B030D-6E8A-4147-A177-3AD203B41FA5}">
                      <a16:colId xmlns:a16="http://schemas.microsoft.com/office/drawing/2014/main" val="3941928064"/>
                    </a:ext>
                  </a:extLst>
                </a:gridCol>
                <a:gridCol w="731100">
                  <a:extLst>
                    <a:ext uri="{9D8B030D-6E8A-4147-A177-3AD203B41FA5}">
                      <a16:colId xmlns:a16="http://schemas.microsoft.com/office/drawing/2014/main" val="3125289928"/>
                    </a:ext>
                  </a:extLst>
                </a:gridCol>
              </a:tblGrid>
              <a:tr h="2105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Piteå Summergames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- 7 000 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865619"/>
                  </a:ext>
                </a:extLst>
              </a:tr>
              <a:tr h="2105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Fritz Olsson Cup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- 6 000 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726625"/>
                  </a:ext>
                </a:extLst>
              </a:tr>
              <a:tr h="2105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Piteå Summergames FP-13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- 2 200 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8870612"/>
                  </a:ext>
                </a:extLst>
              </a:tr>
              <a:tr h="2105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Midnattssolscupen *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- 1 500 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2070697"/>
                  </a:ext>
                </a:extLst>
              </a:tr>
              <a:tr h="2105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GIF Cup 2025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- 3 200 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127114"/>
                  </a:ext>
                </a:extLst>
              </a:tr>
              <a:tr h="2105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Notvikens IK Prova På 9mot9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</a:rPr>
                        <a:t>- 1 300 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0366214"/>
                  </a:ext>
                </a:extLst>
              </a:tr>
              <a:tr h="2105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u="none" strike="noStrike" dirty="0">
                          <a:effectLst/>
                        </a:rPr>
                        <a:t>Total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u="none" strike="noStrike" dirty="0">
                          <a:effectLst/>
                        </a:rPr>
                        <a:t>-21 200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358715"/>
                  </a:ext>
                </a:extLst>
              </a:tr>
            </a:tbl>
          </a:graphicData>
        </a:graphic>
      </p:graphicFrame>
      <p:sp>
        <p:nvSpPr>
          <p:cNvPr id="2" name="Rektangulär pratbubbla 1">
            <a:extLst>
              <a:ext uri="{FF2B5EF4-FFF2-40B4-BE49-F238E27FC236}">
                <a16:creationId xmlns:a16="http://schemas.microsoft.com/office/drawing/2014/main" id="{66770233-9F0E-C634-A926-E194F6676593}"/>
              </a:ext>
            </a:extLst>
          </p:cNvPr>
          <p:cNvSpPr/>
          <p:nvPr/>
        </p:nvSpPr>
        <p:spPr>
          <a:xfrm>
            <a:off x="3325096" y="2967656"/>
            <a:ext cx="1605775" cy="1316110"/>
          </a:xfrm>
          <a:prstGeom prst="wedgeRectCallout">
            <a:avLst>
              <a:gd name="adj1" fmla="val -33007"/>
              <a:gd name="adj2" fmla="val -7728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sv-SE" sz="1050" b="1" dirty="0">
                <a:solidFill>
                  <a:schemeClr val="tx1"/>
                </a:solidFill>
              </a:rPr>
              <a:t>Matchställ &amp; överdragsjackor</a:t>
            </a:r>
          </a:p>
          <a:p>
            <a:endParaRPr lang="sv-SE" sz="1050" dirty="0">
              <a:solidFill>
                <a:schemeClr val="tx1"/>
              </a:solidFill>
            </a:endParaRP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071211D9-3B3E-059B-B2D5-29A728DC5AFC}"/>
              </a:ext>
            </a:extLst>
          </p:cNvPr>
          <p:cNvGraphicFramePr>
            <a:graphicFrameLocks noGrp="1"/>
          </p:cNvGraphicFramePr>
          <p:nvPr/>
        </p:nvGraphicFramePr>
        <p:xfrm>
          <a:off x="3428995" y="3393542"/>
          <a:ext cx="1397976" cy="84471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90575">
                  <a:extLst>
                    <a:ext uri="{9D8B030D-6E8A-4147-A177-3AD203B41FA5}">
                      <a16:colId xmlns:a16="http://schemas.microsoft.com/office/drawing/2014/main" val="2364698564"/>
                    </a:ext>
                  </a:extLst>
                </a:gridCol>
                <a:gridCol w="607401">
                  <a:extLst>
                    <a:ext uri="{9D8B030D-6E8A-4147-A177-3AD203B41FA5}">
                      <a16:colId xmlns:a16="http://schemas.microsoft.com/office/drawing/2014/main" val="3660253012"/>
                    </a:ext>
                  </a:extLst>
                </a:gridCol>
              </a:tblGrid>
              <a:tr h="211179">
                <a:tc>
                  <a:txBody>
                    <a:bodyPr/>
                    <a:lstStyle/>
                    <a:p>
                      <a:r>
                        <a:rPr lang="sv-SE" sz="1050" dirty="0"/>
                        <a:t>Kostnad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050" dirty="0"/>
                        <a:t>- 54 688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5386175"/>
                  </a:ext>
                </a:extLst>
              </a:tr>
              <a:tr h="211179">
                <a:tc>
                  <a:txBody>
                    <a:bodyPr/>
                    <a:lstStyle/>
                    <a:p>
                      <a:r>
                        <a:rPr lang="sv-SE" sz="1050" dirty="0"/>
                        <a:t>Egenavgifter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050" dirty="0"/>
                        <a:t>+ 16 364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2091441"/>
                  </a:ext>
                </a:extLst>
              </a:tr>
              <a:tr h="211179">
                <a:tc>
                  <a:txBody>
                    <a:bodyPr/>
                    <a:lstStyle/>
                    <a:p>
                      <a:r>
                        <a:rPr lang="sv-SE" sz="1050" dirty="0"/>
                        <a:t>Sponsring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050" dirty="0"/>
                        <a:t>+ 43 564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9394664"/>
                  </a:ext>
                </a:extLst>
              </a:tr>
              <a:tr h="211179">
                <a:tc>
                  <a:txBody>
                    <a:bodyPr/>
                    <a:lstStyle/>
                    <a:p>
                      <a:r>
                        <a:rPr lang="sv-SE" sz="1050" b="1" dirty="0"/>
                        <a:t>Total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050" b="1" dirty="0"/>
                        <a:t>+ 5240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4144399"/>
                  </a:ext>
                </a:extLst>
              </a:tr>
            </a:tbl>
          </a:graphicData>
        </a:graphic>
      </p:graphicFrame>
      <p:sp>
        <p:nvSpPr>
          <p:cNvPr id="4" name="textruta 3">
            <a:extLst>
              <a:ext uri="{FF2B5EF4-FFF2-40B4-BE49-F238E27FC236}">
                <a16:creationId xmlns:a16="http://schemas.microsoft.com/office/drawing/2014/main" id="{A65929D6-B16A-F80D-9281-24E435005FD5}"/>
              </a:ext>
            </a:extLst>
          </p:cNvPr>
          <p:cNvSpPr txBox="1"/>
          <p:nvPr/>
        </p:nvSpPr>
        <p:spPr>
          <a:xfrm>
            <a:off x="9211883" y="3471867"/>
            <a:ext cx="23497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100" dirty="0">
                <a:latin typeface="Arial" panose="020B0604020202020204" pitchFamily="34" charset="0"/>
                <a:cs typeface="Arial" panose="020B0604020202020204" pitchFamily="34" charset="0"/>
              </a:rPr>
              <a:t>* Midnattscupen ej genomförd, men ej ännu återbetald</a:t>
            </a:r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E1DC9797-748B-B523-4569-25ABB55682C9}"/>
              </a:ext>
            </a:extLst>
          </p:cNvPr>
          <p:cNvGraphicFramePr>
            <a:graphicFrameLocks noGrp="1"/>
          </p:cNvGraphicFramePr>
          <p:nvPr/>
        </p:nvGraphicFramePr>
        <p:xfrm>
          <a:off x="8642896" y="4734593"/>
          <a:ext cx="2794850" cy="7418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3750">
                  <a:extLst>
                    <a:ext uri="{9D8B030D-6E8A-4147-A177-3AD203B41FA5}">
                      <a16:colId xmlns:a16="http://schemas.microsoft.com/office/drawing/2014/main" val="3941928064"/>
                    </a:ext>
                  </a:extLst>
                </a:gridCol>
                <a:gridCol w="731100">
                  <a:extLst>
                    <a:ext uri="{9D8B030D-6E8A-4147-A177-3AD203B41FA5}">
                      <a16:colId xmlns:a16="http://schemas.microsoft.com/office/drawing/2014/main" val="3125289928"/>
                    </a:ext>
                  </a:extLst>
                </a:gridCol>
              </a:tblGrid>
              <a:tr h="2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Kostnad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  <a:latin typeface="+mn-lt"/>
                        </a:rPr>
                        <a:t>-46 750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865619"/>
                  </a:ext>
                </a:extLst>
              </a:tr>
              <a:tr h="2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Egenavgifter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u="none" strike="noStrike" dirty="0">
                          <a:effectLst/>
                          <a:latin typeface="+mn-lt"/>
                        </a:rPr>
                        <a:t> +12 000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726625"/>
                  </a:ext>
                </a:extLst>
              </a:tr>
              <a:tr h="247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1" u="none" strike="noStrike" dirty="0">
                          <a:effectLst/>
                          <a:latin typeface="+mn-lt"/>
                        </a:rPr>
                        <a:t>- 34 750 </a:t>
                      </a: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8870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4920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S73thWDQkO_PXdvUkgnx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hBBkALQT6eZEtH.LZgnhw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Metadata/LabelInfo.xml><?xml version="1.0" encoding="utf-8"?>
<clbl:labelList xmlns:clbl="http://schemas.microsoft.com/office/2020/mipLabelMetadata">
  <clbl:label id="{585384b6-0d0c-4979-9c8e-ca4fe36cbc80}" enabled="1" method="Standard" siteId="{2e114308-14ec-4d77-b610-490324fa184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1833</TotalTime>
  <Words>1010</Words>
  <Application>Microsoft Office PowerPoint</Application>
  <PresentationFormat>Bredbild</PresentationFormat>
  <Paragraphs>168</Paragraphs>
  <Slides>12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Telenor Evolution UI Light</vt:lpstr>
      <vt:lpstr>Wingdings</vt:lpstr>
      <vt:lpstr>Office-tema</vt:lpstr>
      <vt:lpstr>think-cell Slide</vt:lpstr>
      <vt:lpstr>PowerPoint-presentation</vt:lpstr>
      <vt:lpstr>Agenda</vt:lpstr>
      <vt:lpstr>Ledare</vt:lpstr>
      <vt:lpstr>SSK Policy</vt:lpstr>
      <vt:lpstr>Match och träning</vt:lpstr>
      <vt:lpstr>Laguttagning</vt:lpstr>
      <vt:lpstr>Kläder och material</vt:lpstr>
      <vt:lpstr>Ekonomi</vt:lpstr>
      <vt:lpstr>Ekonomi Fotboll P-13 säsongen 2025 - vi avslutar säsongen med kassa på 194 321 kr</vt:lpstr>
      <vt:lpstr>Ekonomisk plan 2024-2028</vt:lpstr>
      <vt:lpstr>Försäljning etc.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Mats Niva</dc:creator>
  <cp:lastModifiedBy>Mats Niva</cp:lastModifiedBy>
  <cp:revision>10</cp:revision>
  <dcterms:created xsi:type="dcterms:W3CDTF">2026-04-15T20:29:09Z</dcterms:created>
  <dcterms:modified xsi:type="dcterms:W3CDTF">2026-04-23T19:09:33Z</dcterms:modified>
</cp:coreProperties>
</file>