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2.xml" ContentType="application/vnd.ms-office.chartex+xml"/>
  <Override PartName="/ppt/changesInfos/changesInfo1.xml" ContentType="application/vnd.ms-powerpoint.changesinfo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75" r:id="rId7"/>
    <p:sldId id="274" r:id="rId8"/>
    <p:sldId id="262" r:id="rId9"/>
    <p:sldId id="261" r:id="rId10"/>
    <p:sldId id="270" r:id="rId11"/>
    <p:sldId id="265" r:id="rId12"/>
    <p:sldId id="276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niva" userId="1cf1f86e65392844" providerId="LiveId" clId="{428194FD-05E0-41F8-AAFF-54714476CC23}"/>
    <pc:docChg chg="undo custSel addSld delSld modSld sldOrd">
      <pc:chgData name="mats niva" userId="1cf1f86e65392844" providerId="LiveId" clId="{428194FD-05E0-41F8-AAFF-54714476CC23}" dt="2022-09-17T12:02:49.769" v="4183" actId="20577"/>
      <pc:docMkLst>
        <pc:docMk/>
      </pc:docMkLst>
      <pc:sldChg chg="modSp mod">
        <pc:chgData name="mats niva" userId="1cf1f86e65392844" providerId="LiveId" clId="{428194FD-05E0-41F8-AAFF-54714476CC23}" dt="2022-09-12T20:17:04.982" v="2158" actId="20577"/>
        <pc:sldMkLst>
          <pc:docMk/>
          <pc:sldMk cId="1258634117" sldId="256"/>
        </pc:sldMkLst>
        <pc:spChg chg="mod">
          <ac:chgData name="mats niva" userId="1cf1f86e65392844" providerId="LiveId" clId="{428194FD-05E0-41F8-AAFF-54714476CC23}" dt="2022-09-12T20:17:04.982" v="2158" actId="20577"/>
          <ac:spMkLst>
            <pc:docMk/>
            <pc:sldMk cId="1258634117" sldId="256"/>
            <ac:spMk id="3" creationId="{ABD67D83-2EA5-DAF3-85E1-DDD284E89227}"/>
          </ac:spMkLst>
        </pc:spChg>
      </pc:sldChg>
      <pc:sldChg chg="modSp mod">
        <pc:chgData name="mats niva" userId="1cf1f86e65392844" providerId="LiveId" clId="{428194FD-05E0-41F8-AAFF-54714476CC23}" dt="2022-09-12T20:52:52.090" v="2986" actId="255"/>
        <pc:sldMkLst>
          <pc:docMk/>
          <pc:sldMk cId="637826694" sldId="257"/>
        </pc:sldMkLst>
        <pc:spChg chg="mod">
          <ac:chgData name="mats niva" userId="1cf1f86e65392844" providerId="LiveId" clId="{428194FD-05E0-41F8-AAFF-54714476CC23}" dt="2022-09-12T20:52:52.090" v="2986" actId="255"/>
          <ac:spMkLst>
            <pc:docMk/>
            <pc:sldMk cId="637826694" sldId="257"/>
            <ac:spMk id="3" creationId="{63F23910-4892-2938-5D7C-B5FB600BB7A5}"/>
          </ac:spMkLst>
        </pc:spChg>
      </pc:sldChg>
      <pc:sldChg chg="modSp mod">
        <pc:chgData name="mats niva" userId="1cf1f86e65392844" providerId="LiveId" clId="{428194FD-05E0-41F8-AAFF-54714476CC23}" dt="2022-09-17T11:07:10.516" v="3439" actId="255"/>
        <pc:sldMkLst>
          <pc:docMk/>
          <pc:sldMk cId="808628118" sldId="258"/>
        </pc:sldMkLst>
        <pc:spChg chg="mod">
          <ac:chgData name="mats niva" userId="1cf1f86e65392844" providerId="LiveId" clId="{428194FD-05E0-41F8-AAFF-54714476CC23}" dt="2022-09-17T11:07:01.137" v="3438" actId="255"/>
          <ac:spMkLst>
            <pc:docMk/>
            <pc:sldMk cId="808628118" sldId="258"/>
            <ac:spMk id="3" creationId="{63F23910-4892-2938-5D7C-B5FB600BB7A5}"/>
          </ac:spMkLst>
        </pc:spChg>
        <pc:spChg chg="mod">
          <ac:chgData name="mats niva" userId="1cf1f86e65392844" providerId="LiveId" clId="{428194FD-05E0-41F8-AAFF-54714476CC23}" dt="2022-09-17T11:07:10.516" v="3439" actId="255"/>
          <ac:spMkLst>
            <pc:docMk/>
            <pc:sldMk cId="808628118" sldId="258"/>
            <ac:spMk id="5" creationId="{48649BF8-1916-B801-765E-55FF30B428DA}"/>
          </ac:spMkLst>
        </pc:spChg>
      </pc:sldChg>
      <pc:sldChg chg="modSp mod">
        <pc:chgData name="mats niva" userId="1cf1f86e65392844" providerId="LiveId" clId="{428194FD-05E0-41F8-AAFF-54714476CC23}" dt="2022-09-17T11:08:56.291" v="3444" actId="20577"/>
        <pc:sldMkLst>
          <pc:docMk/>
          <pc:sldMk cId="3175383520" sldId="259"/>
        </pc:sldMkLst>
        <pc:spChg chg="mod">
          <ac:chgData name="mats niva" userId="1cf1f86e65392844" providerId="LiveId" clId="{428194FD-05E0-41F8-AAFF-54714476CC23}" dt="2022-09-17T11:08:56.291" v="3444" actId="20577"/>
          <ac:spMkLst>
            <pc:docMk/>
            <pc:sldMk cId="3175383520" sldId="259"/>
            <ac:spMk id="3" creationId="{63F23910-4892-2938-5D7C-B5FB600BB7A5}"/>
          </ac:spMkLst>
        </pc:spChg>
        <pc:spChg chg="mod">
          <ac:chgData name="mats niva" userId="1cf1f86e65392844" providerId="LiveId" clId="{428194FD-05E0-41F8-AAFF-54714476CC23}" dt="2022-09-17T10:19:49.840" v="3124" actId="20577"/>
          <ac:spMkLst>
            <pc:docMk/>
            <pc:sldMk cId="3175383520" sldId="259"/>
            <ac:spMk id="5" creationId="{DAE8BF04-874A-2559-A406-A6FFAECD43D2}"/>
          </ac:spMkLst>
        </pc:spChg>
      </pc:sldChg>
      <pc:sldChg chg="modSp mod">
        <pc:chgData name="mats niva" userId="1cf1f86e65392844" providerId="LiveId" clId="{428194FD-05E0-41F8-AAFF-54714476CC23}" dt="2022-09-12T20:19:14.999" v="2187" actId="20577"/>
        <pc:sldMkLst>
          <pc:docMk/>
          <pc:sldMk cId="1449388275" sldId="260"/>
        </pc:sldMkLst>
        <pc:spChg chg="mod">
          <ac:chgData name="mats niva" userId="1cf1f86e65392844" providerId="LiveId" clId="{428194FD-05E0-41F8-AAFF-54714476CC23}" dt="2022-09-12T20:19:14.999" v="2187" actId="20577"/>
          <ac:spMkLst>
            <pc:docMk/>
            <pc:sldMk cId="1449388275" sldId="260"/>
            <ac:spMk id="2" creationId="{8D8C1DD4-E146-9F37-4FF5-5F28EB644713}"/>
          </ac:spMkLst>
        </pc:spChg>
      </pc:sldChg>
      <pc:sldChg chg="modSp mod ord">
        <pc:chgData name="mats niva" userId="1cf1f86e65392844" providerId="LiveId" clId="{428194FD-05E0-41F8-AAFF-54714476CC23}" dt="2022-09-17T11:07:56.857" v="3441" actId="255"/>
        <pc:sldMkLst>
          <pc:docMk/>
          <pc:sldMk cId="2491662875" sldId="261"/>
        </pc:sldMkLst>
        <pc:spChg chg="mod">
          <ac:chgData name="mats niva" userId="1cf1f86e65392844" providerId="LiveId" clId="{428194FD-05E0-41F8-AAFF-54714476CC23}" dt="2022-09-08T20:12:37.249" v="602" actId="20577"/>
          <ac:spMkLst>
            <pc:docMk/>
            <pc:sldMk cId="2491662875" sldId="261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1:07:56.857" v="3441" actId="255"/>
          <ac:spMkLst>
            <pc:docMk/>
            <pc:sldMk cId="2491662875" sldId="261"/>
            <ac:spMk id="3" creationId="{789318E5-A4F9-AB5A-C1DF-8BC7BB50CF41}"/>
          </ac:spMkLst>
        </pc:spChg>
      </pc:sldChg>
      <pc:sldChg chg="modSp add mod ord">
        <pc:chgData name="mats niva" userId="1cf1f86e65392844" providerId="LiveId" clId="{428194FD-05E0-41F8-AAFF-54714476CC23}" dt="2022-09-17T12:02:49.769" v="4183" actId="20577"/>
        <pc:sldMkLst>
          <pc:docMk/>
          <pc:sldMk cId="1256806597" sldId="262"/>
        </pc:sldMkLst>
        <pc:spChg chg="mod">
          <ac:chgData name="mats niva" userId="1cf1f86e65392844" providerId="LiveId" clId="{428194FD-05E0-41F8-AAFF-54714476CC23}" dt="2022-09-08T20:13:43.010" v="661" actId="20577"/>
          <ac:spMkLst>
            <pc:docMk/>
            <pc:sldMk cId="1256806597" sldId="262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2:02:49.769" v="4183" actId="20577"/>
          <ac:spMkLst>
            <pc:docMk/>
            <pc:sldMk cId="1256806597" sldId="262"/>
            <ac:spMk id="3" creationId="{789318E5-A4F9-AB5A-C1DF-8BC7BB50CF41}"/>
          </ac:spMkLst>
        </pc:spChg>
      </pc:sldChg>
      <pc:sldChg chg="modSp add mod ord">
        <pc:chgData name="mats niva" userId="1cf1f86e65392844" providerId="LiveId" clId="{428194FD-05E0-41F8-AAFF-54714476CC23}" dt="2022-09-17T11:25:44.080" v="3716" actId="20577"/>
        <pc:sldMkLst>
          <pc:docMk/>
          <pc:sldMk cId="620700652" sldId="263"/>
        </pc:sldMkLst>
        <pc:spChg chg="mod">
          <ac:chgData name="mats niva" userId="1cf1f86e65392844" providerId="LiveId" clId="{428194FD-05E0-41F8-AAFF-54714476CC23}" dt="2022-09-08T20:33:32.895" v="1782" actId="20577"/>
          <ac:spMkLst>
            <pc:docMk/>
            <pc:sldMk cId="620700652" sldId="263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1:25:44.080" v="3716" actId="20577"/>
          <ac:spMkLst>
            <pc:docMk/>
            <pc:sldMk cId="620700652" sldId="263"/>
            <ac:spMk id="3" creationId="{789318E5-A4F9-AB5A-C1DF-8BC7BB50CF41}"/>
          </ac:spMkLst>
        </pc:spChg>
      </pc:sldChg>
      <pc:sldChg chg="addSp delSp modSp add mod">
        <pc:chgData name="mats niva" userId="1cf1f86e65392844" providerId="LiveId" clId="{428194FD-05E0-41F8-AAFF-54714476CC23}" dt="2022-09-17T11:27:30.570" v="3778" actId="20577"/>
        <pc:sldMkLst>
          <pc:docMk/>
          <pc:sldMk cId="4014454710" sldId="264"/>
        </pc:sldMkLst>
        <pc:spChg chg="mod">
          <ac:chgData name="mats niva" userId="1cf1f86e65392844" providerId="LiveId" clId="{428194FD-05E0-41F8-AAFF-54714476CC23}" dt="2022-09-17T11:27:30.570" v="3778" actId="20577"/>
          <ac:spMkLst>
            <pc:docMk/>
            <pc:sldMk cId="4014454710" sldId="264"/>
            <ac:spMk id="2" creationId="{8D8C1DD4-E146-9F37-4FF5-5F28EB644713}"/>
          </ac:spMkLst>
        </pc:spChg>
        <pc:spChg chg="add del mod">
          <ac:chgData name="mats niva" userId="1cf1f86e65392844" providerId="LiveId" clId="{428194FD-05E0-41F8-AAFF-54714476CC23}" dt="2022-09-17T11:26:57.464" v="3771" actId="478"/>
          <ac:spMkLst>
            <pc:docMk/>
            <pc:sldMk cId="4014454710" sldId="264"/>
            <ac:spMk id="3" creationId="{44AA9229-C67D-7FD7-5EEB-A9AD39BB8FA0}"/>
          </ac:spMkLst>
        </pc:spChg>
        <pc:spChg chg="del">
          <ac:chgData name="mats niva" userId="1cf1f86e65392844" providerId="LiveId" clId="{428194FD-05E0-41F8-AAFF-54714476CC23}" dt="2022-09-12T20:23:09.913" v="2410" actId="478"/>
          <ac:spMkLst>
            <pc:docMk/>
            <pc:sldMk cId="4014454710" sldId="264"/>
            <ac:spMk id="3" creationId="{789318E5-A4F9-AB5A-C1DF-8BC7BB50CF41}"/>
          </ac:spMkLst>
        </pc:spChg>
        <pc:spChg chg="add del mod">
          <ac:chgData name="mats niva" userId="1cf1f86e65392844" providerId="LiveId" clId="{428194FD-05E0-41F8-AAFF-54714476CC23}" dt="2022-09-12T20:28:54.327" v="2417"/>
          <ac:spMkLst>
            <pc:docMk/>
            <pc:sldMk cId="4014454710" sldId="264"/>
            <ac:spMk id="6" creationId="{9139A65D-5764-52E7-BF8B-8D7DB8B4D22C}"/>
          </ac:spMkLst>
        </pc:spChg>
        <pc:spChg chg="add del mod">
          <ac:chgData name="mats niva" userId="1cf1f86e65392844" providerId="LiveId" clId="{428194FD-05E0-41F8-AAFF-54714476CC23}" dt="2022-09-12T20:29:14.847" v="2419"/>
          <ac:spMkLst>
            <pc:docMk/>
            <pc:sldMk cId="4014454710" sldId="264"/>
            <ac:spMk id="7" creationId="{D08679AF-A20C-3BD1-793A-5556917E77AC}"/>
          </ac:spMkLst>
        </pc:spChg>
        <pc:spChg chg="add del mod">
          <ac:chgData name="mats niva" userId="1cf1f86e65392844" providerId="LiveId" clId="{428194FD-05E0-41F8-AAFF-54714476CC23}" dt="2022-09-12T20:29:45.592" v="2431"/>
          <ac:spMkLst>
            <pc:docMk/>
            <pc:sldMk cId="4014454710" sldId="264"/>
            <ac:spMk id="8" creationId="{3D599688-A236-B0F9-44BB-873DD0D163C1}"/>
          </ac:spMkLst>
        </pc:spChg>
        <pc:picChg chg="add del mod">
          <ac:chgData name="mats niva" userId="1cf1f86e65392844" providerId="LiveId" clId="{428194FD-05E0-41F8-AAFF-54714476CC23}" dt="2022-09-12T20:28:56.378" v="2418" actId="478"/>
          <ac:picMkLst>
            <pc:docMk/>
            <pc:sldMk cId="4014454710" sldId="264"/>
            <ac:picMk id="1026" creationId="{B083E897-7DFD-6773-0B4F-A38229667E9B}"/>
          </ac:picMkLst>
        </pc:picChg>
        <pc:picChg chg="add mod">
          <ac:chgData name="mats niva" userId="1cf1f86e65392844" providerId="LiveId" clId="{428194FD-05E0-41F8-AAFF-54714476CC23}" dt="2022-09-17T11:27:21.519" v="3775" actId="1076"/>
          <ac:picMkLst>
            <pc:docMk/>
            <pc:sldMk cId="4014454710" sldId="264"/>
            <ac:picMk id="1028" creationId="{5EED956E-2FC9-1CC9-329C-7660153A09A5}"/>
          </ac:picMkLst>
        </pc:picChg>
      </pc:sldChg>
      <pc:sldChg chg="addSp delSp modSp add mod ord">
        <pc:chgData name="mats niva" userId="1cf1f86e65392844" providerId="LiveId" clId="{428194FD-05E0-41F8-AAFF-54714476CC23}" dt="2022-09-17T11:07:47.508" v="3440" actId="255"/>
        <pc:sldMkLst>
          <pc:docMk/>
          <pc:sldMk cId="2877925260" sldId="265"/>
        </pc:sldMkLst>
        <pc:spChg chg="mod">
          <ac:chgData name="mats niva" userId="1cf1f86e65392844" providerId="LiveId" clId="{428194FD-05E0-41F8-AAFF-54714476CC23}" dt="2022-09-12T20:50:44.718" v="2925" actId="20577"/>
          <ac:spMkLst>
            <pc:docMk/>
            <pc:sldMk cId="2877925260" sldId="265"/>
            <ac:spMk id="2" creationId="{8D8C1DD4-E146-9F37-4FF5-5F28EB644713}"/>
          </ac:spMkLst>
        </pc:spChg>
        <pc:spChg chg="add del mod">
          <ac:chgData name="mats niva" userId="1cf1f86e65392844" providerId="LiveId" clId="{428194FD-05E0-41F8-AAFF-54714476CC23}" dt="2022-09-17T11:07:47.508" v="3440" actId="255"/>
          <ac:spMkLst>
            <pc:docMk/>
            <pc:sldMk cId="2877925260" sldId="265"/>
            <ac:spMk id="3" creationId="{789318E5-A4F9-AB5A-C1DF-8BC7BB50CF41}"/>
          </ac:spMkLst>
        </pc:spChg>
        <pc:spChg chg="add del mod">
          <ac:chgData name="mats niva" userId="1cf1f86e65392844" providerId="LiveId" clId="{428194FD-05E0-41F8-AAFF-54714476CC23}" dt="2022-09-12T20:34:57.711" v="2653" actId="478"/>
          <ac:spMkLst>
            <pc:docMk/>
            <pc:sldMk cId="2877925260" sldId="265"/>
            <ac:spMk id="5" creationId="{690C79F0-39B7-504E-A893-E937D8D55B6C}"/>
          </ac:spMkLst>
        </pc:spChg>
        <pc:spChg chg="add mod">
          <ac:chgData name="mats niva" userId="1cf1f86e65392844" providerId="LiveId" clId="{428194FD-05E0-41F8-AAFF-54714476CC23}" dt="2022-09-12T20:36:11.363" v="2715" actId="1076"/>
          <ac:spMkLst>
            <pc:docMk/>
            <pc:sldMk cId="2877925260" sldId="265"/>
            <ac:spMk id="6" creationId="{D34DA60A-43A0-A7C1-4C12-019BA29748C2}"/>
          </ac:spMkLst>
        </pc:spChg>
        <pc:spChg chg="mod">
          <ac:chgData name="mats niva" userId="1cf1f86e65392844" providerId="LiveId" clId="{428194FD-05E0-41F8-AAFF-54714476CC23}" dt="2022-09-17T11:03:50.996" v="3359" actId="20577"/>
          <ac:spMkLst>
            <pc:docMk/>
            <pc:sldMk cId="2877925260" sldId="265"/>
            <ac:spMk id="11" creationId="{1541AED7-2BC1-C021-1834-98A0EB2A1419}"/>
          </ac:spMkLst>
        </pc:spChg>
        <pc:picChg chg="add mod ord">
          <ac:chgData name="mats niva" userId="1cf1f86e65392844" providerId="LiveId" clId="{428194FD-05E0-41F8-AAFF-54714476CC23}" dt="2022-09-17T11:02:53.475" v="3351" actId="1076"/>
          <ac:picMkLst>
            <pc:docMk/>
            <pc:sldMk cId="2877925260" sldId="265"/>
            <ac:picMk id="5" creationId="{80A97152-E50E-71E4-6EF9-E4A2E0280E82}"/>
          </ac:picMkLst>
        </pc:picChg>
        <pc:picChg chg="mod">
          <ac:chgData name="mats niva" userId="1cf1f86e65392844" providerId="LiveId" clId="{428194FD-05E0-41F8-AAFF-54714476CC23}" dt="2022-09-17T10:53:57.814" v="3222" actId="1076"/>
          <ac:picMkLst>
            <pc:docMk/>
            <pc:sldMk cId="2877925260" sldId="265"/>
            <ac:picMk id="9" creationId="{51DDE5F6-60C8-9ABF-A1B6-46E79A68F484}"/>
          </ac:picMkLst>
        </pc:picChg>
        <pc:picChg chg="add del mod">
          <ac:chgData name="mats niva" userId="1cf1f86e65392844" providerId="LiveId" clId="{428194FD-05E0-41F8-AAFF-54714476CC23}" dt="2022-09-12T20:34:59.400" v="2656"/>
          <ac:picMkLst>
            <pc:docMk/>
            <pc:sldMk cId="2877925260" sldId="265"/>
            <ac:picMk id="2050" creationId="{AA39A1F2-E353-1ED3-7AA1-A8BE3E196B94}"/>
          </ac:picMkLst>
        </pc:picChg>
        <pc:picChg chg="add mod">
          <ac:chgData name="mats niva" userId="1cf1f86e65392844" providerId="LiveId" clId="{428194FD-05E0-41F8-AAFF-54714476CC23}" dt="2022-09-12T20:36:42.912" v="2720" actId="1076"/>
          <ac:picMkLst>
            <pc:docMk/>
            <pc:sldMk cId="2877925260" sldId="265"/>
            <ac:picMk id="2052" creationId="{AE24C00F-9B23-306F-5415-168D6B8116E5}"/>
          </ac:picMkLst>
        </pc:picChg>
      </pc:sldChg>
      <pc:sldChg chg="modSp add mod">
        <pc:chgData name="mats niva" userId="1cf1f86e65392844" providerId="LiveId" clId="{428194FD-05E0-41F8-AAFF-54714476CC23}" dt="2022-09-17T11:25:56.369" v="3717" actId="255"/>
        <pc:sldMkLst>
          <pc:docMk/>
          <pc:sldMk cId="627469784" sldId="266"/>
        </pc:sldMkLst>
        <pc:spChg chg="mod">
          <ac:chgData name="mats niva" userId="1cf1f86e65392844" providerId="LiveId" clId="{428194FD-05E0-41F8-AAFF-54714476CC23}" dt="2022-09-12T20:31:52.772" v="2504" actId="20577"/>
          <ac:spMkLst>
            <pc:docMk/>
            <pc:sldMk cId="627469784" sldId="266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1:25:56.369" v="3717" actId="255"/>
          <ac:spMkLst>
            <pc:docMk/>
            <pc:sldMk cId="627469784" sldId="266"/>
            <ac:spMk id="3" creationId="{789318E5-A4F9-AB5A-C1DF-8BC7BB50CF41}"/>
          </ac:spMkLst>
        </pc:spChg>
      </pc:sldChg>
      <pc:sldChg chg="new del">
        <pc:chgData name="mats niva" userId="1cf1f86e65392844" providerId="LiveId" clId="{428194FD-05E0-41F8-AAFF-54714476CC23}" dt="2022-09-17T10:52:33.985" v="3126" actId="680"/>
        <pc:sldMkLst>
          <pc:docMk/>
          <pc:sldMk cId="889328011" sldId="267"/>
        </pc:sldMkLst>
      </pc:sldChg>
    </pc:docChg>
  </pc:docChgLst>
</pc:chgInfo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Users\henrik\Documents\1%20Barnen%20-%20dokument\Fotboll%20P-13\Ekonomisk%20plan%20P-13%20fotboll%202023-2028_2023-08-19.xlsx" TargetMode="External"/></Relationships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Sheet1!$C$22:$C$34</cx:f>
        <cx:lvl ptCount="13">
          <cx:pt idx="0">Ingående 2021</cx:pt>
          <cx:pt idx="1">Resultat</cx:pt>
          <cx:pt idx="2">Ingående 2022</cx:pt>
          <cx:pt idx="3">Resultat</cx:pt>
          <cx:pt idx="4">Ingående 2023</cx:pt>
          <cx:pt idx="5">Resultat</cx:pt>
          <cx:pt idx="6">Ingående 2024</cx:pt>
          <cx:pt idx="7">Antagande 2024</cx:pt>
          <cx:pt idx="8">Antagande 2025</cx:pt>
          <cx:pt idx="9">Antagande 2026</cx:pt>
          <cx:pt idx="10">Antagande 2027</cx:pt>
          <cx:pt idx="11">Utestående</cx:pt>
          <cx:pt idx="12">Kost GothiaCup 2028 (15 år)</cx:pt>
        </cx:lvl>
      </cx:strDim>
      <cx:numDim type="val">
        <cx:f>Sheet1!$D$22:$D$34</cx:f>
        <cx:lvl ptCount="13" formatCode="_-* # ##0_-;\-* # ##0_-;_-* &quot;-&quot;??_-;_-@_-">
          <cx:pt idx="0">3340</cx:pt>
          <cx:pt idx="1">2006</cx:pt>
          <cx:pt idx="2">5346</cx:pt>
          <cx:pt idx="3">29523</cx:pt>
          <cx:pt idx="4">34869</cx:pt>
          <cx:pt idx="5">25151</cx:pt>
          <cx:pt idx="6">60020</cx:pt>
          <cx:pt idx="7">25000</cx:pt>
          <cx:pt idx="8">25000</cx:pt>
          <cx:pt idx="9">25000</cx:pt>
          <cx:pt idx="10">25000</cx:pt>
          <cx:pt idx="11">89980</cx:pt>
          <cx:pt idx="12">250000</cx:pt>
        </cx:lvl>
      </cx:numDim>
    </cx:data>
  </cx:chartData>
  <cx:chart>
    <cx:plotArea>
      <cx:plotAreaRegion>
        <cx:plotSurface>
          <cx:spPr>
            <a:ln>
              <a:solidFill>
                <a:schemeClr val="tx1"/>
              </a:solidFill>
            </a:ln>
          </cx:spPr>
        </cx:plotSurface>
        <cx:series layoutId="waterfall" uniqueId="{C4FC1B04-1CB3-2B48-8AA9-BBAB8C0D310C}">
          <cx:spPr>
            <a:ln w="3175">
              <a:solidFill>
                <a:sysClr val="windowText" lastClr="000000"/>
              </a:solidFill>
            </a:ln>
          </cx:spPr>
          <cx:dataPt idx="1">
            <cx:spPr>
              <a:solidFill>
                <a:srgbClr val="00B050"/>
              </a:solidFill>
            </cx:spPr>
          </cx:dataPt>
          <cx:dataPt idx="3">
            <cx:spPr>
              <a:solidFill>
                <a:srgbClr val="00B050"/>
              </a:solidFill>
            </cx:spPr>
          </cx:dataPt>
          <cx:dataPt idx="5">
            <cx:spPr>
              <a:solidFill>
                <a:srgbClr val="00B050"/>
              </a:solidFill>
            </cx:spPr>
          </cx:dataPt>
          <cx:dataPt idx="7">
            <cx:spPr>
              <a:solidFill>
                <a:srgbClr val="ED7D31"/>
              </a:solidFill>
            </cx:spPr>
          </cx:dataPt>
          <cx:dataPt idx="8">
            <cx:spPr>
              <a:solidFill>
                <a:srgbClr val="ED7D31"/>
              </a:solidFill>
            </cx:spPr>
          </cx:dataPt>
          <cx:dataPt idx="9">
            <cx:spPr>
              <a:solidFill>
                <a:srgbClr val="ED7D31"/>
              </a:solidFill>
            </cx:spPr>
          </cx:dataPt>
          <cx:dataPt idx="10">
            <cx:spPr>
              <a:solidFill>
                <a:srgbClr val="ED7D31"/>
              </a:solidFill>
              <a:ln w="3175">
                <a:solidFill>
                  <a:sysClr val="windowText" lastClr="000000"/>
                </a:solidFill>
              </a:ln>
            </cx:spPr>
          </cx:dataPt>
          <cx:dataPt idx="11">
            <cx:spPr>
              <a:solidFill>
                <a:srgbClr val="FF0000"/>
              </a:solidFill>
            </cx:spPr>
          </cx:dataPt>
          <cx:dataPt idx="12">
            <cx:spPr>
              <a:solidFill>
                <a:srgbClr val="FFFFFF">
                  <a:lumMod val="50000"/>
                </a:srgbClr>
              </a:solidFill>
              <a:ln w="3175">
                <a:solidFill>
                  <a:sysClr val="windowText" lastClr="000000"/>
                </a:solidFill>
              </a:ln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 b="1" i="0">
                    <a:solidFill>
                      <a:schemeClr val="tx1"/>
                    </a:solidFill>
                  </a:defRPr>
                </a:pPr>
                <a:endParaRPr lang="sv-SE" sz="800" b="1" i="0" u="none" strike="noStrike" baseline="0">
                  <a:solidFill>
                    <a:schemeClr val="tx1"/>
                  </a:solidFill>
                  <a:latin typeface="Telenor Evolution UI Light"/>
                </a:endParaRPr>
              </a:p>
            </cx:txPr>
            <cx:visibility seriesName="0" categoryName="0" value="1"/>
            <cx:dataLabel idx="7" pos="out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i="0"/>
                  </a:pPr>
                  <a:r>
                    <a:rPr lang="sv-SE" sz="800" b="0" i="0" u="none" strike="noStrike" baseline="0">
                      <a:solidFill>
                        <a:schemeClr val="tx1"/>
                      </a:solidFill>
                      <a:latin typeface="Telenor Evolution UI Light"/>
                    </a:rPr>
                    <a:t> 25 000 </a:t>
                  </a:r>
                </a:p>
              </cx:txPr>
              <cx:visibility seriesName="0" categoryName="0" value="1"/>
            </cx:dataLabel>
            <cx:dataLabel idx="8" pos="out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i="0"/>
                  </a:pPr>
                  <a:r>
                    <a:rPr lang="sv-SE" sz="800" b="0" i="0" u="none" strike="noStrike" baseline="0">
                      <a:solidFill>
                        <a:schemeClr val="tx1"/>
                      </a:solidFill>
                      <a:latin typeface="Telenor Evolution UI Light"/>
                    </a:rPr>
                    <a:t> 25 000 </a:t>
                  </a:r>
                </a:p>
              </cx:txPr>
              <cx:visibility seriesName="0" categoryName="0" value="1"/>
            </cx:dataLabel>
            <cx:dataLabel idx="9" pos="out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i="0"/>
                  </a:pPr>
                  <a:r>
                    <a:rPr lang="sv-SE" sz="800" b="0" i="0" u="none" strike="noStrike" baseline="0">
                      <a:solidFill>
                        <a:schemeClr val="tx1"/>
                      </a:solidFill>
                      <a:latin typeface="Telenor Evolution UI Light"/>
                    </a:rPr>
                    <a:t> 25 000 </a:t>
                  </a:r>
                </a:p>
              </cx:txPr>
              <cx:visibility seriesName="0" categoryName="0" value="1"/>
            </cx:dataLabel>
            <cx:dataLabel idx="10" pos="out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i="0"/>
                  </a:pPr>
                  <a:r>
                    <a:rPr lang="sv-SE" sz="800" b="0" i="0" u="none" strike="noStrike" baseline="0">
                      <a:solidFill>
                        <a:schemeClr val="tx1"/>
                      </a:solidFill>
                      <a:latin typeface="Telenor Evolution UI Light"/>
                    </a:rPr>
                    <a:t> 25 000 </a:t>
                  </a:r>
                </a:p>
              </cx:txPr>
              <cx:visibility seriesName="0" categoryName="0" value="1"/>
            </cx:dataLabel>
            <cx:dataLabel idx="11" pos="outEnd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i="0"/>
                  </a:pPr>
                  <a:r>
                    <a:rPr lang="sv-SE" sz="800" b="0" i="0" u="none" strike="noStrike" baseline="0">
                      <a:solidFill>
                        <a:schemeClr val="tx1"/>
                      </a:solidFill>
                      <a:latin typeface="Telenor Evolution UI Light"/>
                    </a:rPr>
                    <a:t> 89 980 </a:t>
                  </a:r>
                </a:p>
              </cx:txPr>
              <cx:visibility seriesName="0" categoryName="0" value="1"/>
            </cx:dataLabel>
          </cx:dataLabels>
          <cx:dataId val="0"/>
          <cx:layoutPr>
            <cx:subtotals>
              <cx:idx val="0"/>
              <cx:idx val="2"/>
              <cx:idx val="4"/>
              <cx:idx val="6"/>
              <cx:idx val="12"/>
              <cx:idx val="13"/>
              <cx:idx val="15"/>
              <cx:idx val="16"/>
            </cx:subtotals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b="1">
                <a:solidFill>
                  <a:schemeClr val="tx1"/>
                </a:solidFill>
              </a:defRPr>
            </a:pPr>
            <a:endParaRPr lang="sv-SE" b="1">
              <a:solidFill>
                <a:schemeClr val="tx1"/>
              </a:solidFill>
            </a:endParaRPr>
          </a:p>
        </cx:txPr>
      </cx:axis>
      <cx:axis id="1" hidden="1">
        <cx:valScaling max="260000"/>
        <cx:tickLabels/>
      </cx:axis>
    </cx:plotArea>
  </cx:chart>
  <cx:spPr>
    <a:ln>
      <a:solidFill>
        <a:schemeClr val="tx1"/>
      </a:solidFill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9DA4-FB08-47AE-837B-C5C078056965}" type="datetimeFigureOut">
              <a:rPr lang="sv-SE" smtClean="0"/>
              <a:t>2024-02-07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4C89-D278-4714-AA62-9A90D17639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167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8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7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01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3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24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7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38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02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1E5248DD-B023-4343-A763-5D14DA35CF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1E5248DD-B023-4343-A763-5D14DA35C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56C90CD9-2C49-4000-ABE8-517ECF873DA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7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dirty="0" err="1">
              <a:latin typeface="Telenor Evolution UI Light" pitchFamily="50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 bwMode="gray">
          <a:xfrm>
            <a:off x="376718" y="1512000"/>
            <a:ext cx="5374592" cy="4298400"/>
          </a:xfrm>
        </p:spPr>
        <p:txBody>
          <a:bodyPr vert="horz" lIns="0" tIns="180000" rIns="0" bIns="180000" rtlCol="0">
            <a:noAutofit/>
          </a:bodyPr>
          <a:lstStyle>
            <a:lvl1pPr marL="270000" indent="-270000">
              <a:buClr>
                <a:schemeClr val="tx1"/>
              </a:buClr>
              <a:buFont typeface="Arial" panose="020B0604020202020204" pitchFamily="34" charset="0"/>
              <a:buChar char="•"/>
              <a:defRPr lang="en-US" sz="18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720000" indent="-270000">
              <a:buClr>
                <a:schemeClr val="tx1"/>
              </a:buClr>
              <a:buFont typeface="Arial" panose="020B0604020202020204" pitchFamily="34" charset="0"/>
              <a:buChar char="•"/>
              <a:defRPr lang="en-US" sz="16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2pPr>
            <a:lvl3pPr marL="1080000" indent="-270000">
              <a:buClr>
                <a:schemeClr val="tx1"/>
              </a:buClr>
              <a:buFont typeface="Arial" panose="020B0604020202020204" pitchFamily="34" charset="0"/>
              <a:buChar char="•"/>
              <a:defRPr lang="en-US" sz="14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3pPr>
            <a:lvl4pPr marL="1440000" indent="-270000">
              <a:buClr>
                <a:schemeClr val="tx1"/>
              </a:buClr>
              <a:buFont typeface="Arial" panose="020B0604020202020204" pitchFamily="34" charset="0"/>
              <a:buChar char="•"/>
              <a:defRPr lang="en-US" sz="12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4pPr>
            <a:lvl5pPr marL="1800000" indent="-270000">
              <a:buClr>
                <a:schemeClr val="tx1"/>
              </a:buClr>
              <a:buFont typeface="Arial" panose="020B0604020202020204" pitchFamily="34" charset="0"/>
              <a:buChar char="•"/>
              <a:defRPr lang="en-US" sz="1200" dirty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 bwMode="gray">
          <a:xfrm>
            <a:off x="6469540" y="1512000"/>
            <a:ext cx="5181576" cy="4298400"/>
          </a:xfrm>
        </p:spPr>
        <p:txBody>
          <a:bodyPr vert="horz" lIns="0" tIns="180000" rIns="0" bIns="180000" rtlCol="0">
            <a:noAutofit/>
          </a:bodyPr>
          <a:lstStyle>
            <a:lvl1pPr>
              <a:defRPr lang="en-US" sz="18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>
              <a:defRPr lang="en-US" sz="16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2pPr>
            <a:lvl3pPr>
              <a:defRPr lang="en-US" sz="14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3pPr>
            <a:lvl4pPr>
              <a:defRPr lang="en-US" sz="1200" dirty="0" smtClean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4pPr>
            <a:lvl5pPr>
              <a:defRPr lang="en-US" sz="1200" dirty="0">
                <a:latin typeface="Telenor Evolution UI Light" pitchFamily="50" charset="0"/>
                <a:ea typeface="Verdana" panose="020B0604030504040204" pitchFamily="34" charset="0"/>
                <a:sym typeface="Verdana" panose="020B060403050404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C94287F-BDC6-43AD-AFD9-FEE596B3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7" y="352213"/>
            <a:ext cx="11274400" cy="97066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Headline for the two column page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A6DBD5C-D7E1-4D63-B80F-6B2013771C9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17" y="6208964"/>
            <a:ext cx="488502" cy="4500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FD0A490-CED4-43F5-AEAD-129357573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CEFE82-39F2-4F47-8A0C-D5AB3496FA5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6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9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5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0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0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98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https://carefully_removed_external_link_due_to_policy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D7622CA-A8E7-AFCB-7D00-925B84184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Föräldramöte 2024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ABD67D83-2EA5-DAF3-85E1-DDD284E89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SSK </a:t>
            </a:r>
            <a:r>
              <a:rPr lang="sv-SE" dirty="0" smtClean="0"/>
              <a:t>P11</a:t>
            </a:r>
            <a:endParaRPr lang="sv-SE" dirty="0"/>
          </a:p>
          <a:p>
            <a:r>
              <a:rPr lang="sv-SE" dirty="0" smtClean="0"/>
              <a:t>FotbollsSäsong 2023 </a:t>
            </a:r>
            <a:endParaRPr lang="sv-SE" dirty="0"/>
          </a:p>
        </p:txBody>
      </p:sp>
      <p:pic>
        <p:nvPicPr>
          <p:cNvPr id="1026" name="Picture 2" descr="Visa källbilden">
            <a:extLst>
              <a:ext uri="{FF2B5EF4-FFF2-40B4-BE49-F238E27FC236}">
                <a16:creationId xmlns:a16="http://schemas.microsoft.com/office/drawing/2014/main" xmlns="" id="{4519976E-C2C3-629A-85EB-499F3CE6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88" y="412269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4" y="569726"/>
            <a:ext cx="7616884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6411" y="70133"/>
            <a:ext cx="8534400" cy="1507067"/>
          </a:xfrm>
        </p:spPr>
        <p:txBody>
          <a:bodyPr>
            <a:normAutofit/>
          </a:bodyPr>
          <a:lstStyle/>
          <a:p>
            <a:r>
              <a:rPr lang="sv-SE" sz="4000" dirty="0" smtClean="0"/>
              <a:t>Lilla </a:t>
            </a:r>
            <a:r>
              <a:rPr lang="sv-SE" sz="4000" dirty="0" err="1" smtClean="0"/>
              <a:t>Sundis</a:t>
            </a:r>
            <a:r>
              <a:rPr lang="sv-SE" sz="4000" dirty="0" smtClean="0"/>
              <a:t> CUP 2024;  11/5-12/5</a:t>
            </a:r>
            <a:endParaRPr lang="sv-SE" sz="400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>
          <a:xfrm>
            <a:off x="490324" y="1732894"/>
            <a:ext cx="4937655" cy="38177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Behöver inte engagera oss så mycket kring i försäljning under resten av säsongen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Skaffar erfarenhet inför säsong 2025 då vi </a:t>
            </a:r>
            <a:r>
              <a:rPr lang="sv-SE" dirty="0" err="1" smtClean="0">
                <a:solidFill>
                  <a:schemeClr val="tx1"/>
                </a:solidFill>
              </a:rPr>
              <a:t>eg</a:t>
            </a:r>
            <a:r>
              <a:rPr lang="sv-SE" dirty="0" smtClean="0">
                <a:solidFill>
                  <a:schemeClr val="tx1"/>
                </a:solidFill>
              </a:rPr>
              <a:t> skall arrangera 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Enighet med F-13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Stor summa in för laget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Uppnår vårt långsiktiga mål snabbare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Delar dagen och intäkter med F-13 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innehåll 8"/>
          <p:cNvSpPr>
            <a:spLocks noGrp="1"/>
          </p:cNvSpPr>
          <p:nvPr>
            <p:ph sz="half" idx="2"/>
          </p:nvPr>
        </p:nvSpPr>
        <p:spPr>
          <a:xfrm>
            <a:off x="5838613" y="2401937"/>
            <a:ext cx="4934479" cy="123983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Kort om tid för beslut (ikväll)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Kräver ett stort engagemang och deltagande av laget samt föräldrar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Många andra lag är intresserade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84211" y="1669534"/>
            <a:ext cx="539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Fördelar</a:t>
            </a:r>
            <a:endParaRPr lang="sv-SE" sz="3200" dirty="0"/>
          </a:p>
        </p:txBody>
      </p:sp>
      <p:sp>
        <p:nvSpPr>
          <p:cNvPr id="11" name="textruta 10"/>
          <p:cNvSpPr txBox="1"/>
          <p:nvPr/>
        </p:nvSpPr>
        <p:spPr>
          <a:xfrm>
            <a:off x="6083300" y="1669534"/>
            <a:ext cx="539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Nackdelar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3039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>
            <a:extLst>
              <a:ext uri="{FF2B5EF4-FFF2-40B4-BE49-F238E27FC236}">
                <a16:creationId xmlns:a16="http://schemas.microsoft.com/office/drawing/2014/main" xmlns="" id="{80A97152-E50E-71E4-6EF9-E4A2E0280E8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2370" y="1930497"/>
            <a:ext cx="1693949" cy="129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7" y="464505"/>
            <a:ext cx="8534400" cy="1507067"/>
          </a:xfrm>
        </p:spPr>
        <p:txBody>
          <a:bodyPr/>
          <a:lstStyle/>
          <a:p>
            <a:r>
              <a:rPr lang="sv-SE" dirty="0"/>
              <a:t>Försäljning - Sponsring - Intäkter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60" y="1210663"/>
            <a:ext cx="10058400" cy="43899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sz="1800" dirty="0" smtClean="0">
                <a:solidFill>
                  <a:schemeClr val="tx1"/>
                </a:solidFill>
              </a:rPr>
              <a:t>Föräldrabidrag, 350-413kr</a:t>
            </a:r>
            <a:r>
              <a:rPr lang="sv-SE" sz="1800" dirty="0">
                <a:solidFill>
                  <a:schemeClr val="tx1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schemeClr val="tx1"/>
                </a:solidFill>
              </a:rPr>
              <a:t> Toalett- </a:t>
            </a:r>
            <a:r>
              <a:rPr lang="sv-SE" sz="1800" dirty="0">
                <a:solidFill>
                  <a:schemeClr val="tx1"/>
                </a:solidFill>
              </a:rPr>
              <a:t>och hushållspapper</a:t>
            </a:r>
            <a:r>
              <a:rPr lang="sv-SE" sz="1800" dirty="0" smtClean="0">
                <a:solidFill>
                  <a:schemeClr val="tx1"/>
                </a:solidFill>
              </a:rPr>
              <a:t>?</a:t>
            </a:r>
            <a:endParaRPr lang="sv-S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Sponsring</a:t>
            </a:r>
            <a:r>
              <a:rPr lang="sv-SE" sz="1800" dirty="0" smtClean="0">
                <a:solidFill>
                  <a:schemeClr val="tx1"/>
                </a:solidFill>
              </a:rPr>
              <a:t>? Matchställ</a:t>
            </a:r>
            <a:endParaRPr lang="sv-S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Kaffeförsäljning till </a:t>
            </a:r>
            <a:r>
              <a:rPr lang="sv-SE" sz="1800" dirty="0" smtClean="0">
                <a:solidFill>
                  <a:schemeClr val="tx1"/>
                </a:solidFill>
              </a:rPr>
              <a:t>företag/privatpersoner?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schemeClr val="tx1"/>
                </a:solidFill>
              </a:rPr>
              <a:t> Chokladbollar?</a:t>
            </a:r>
            <a:endParaRPr lang="sv-S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smtClean="0">
                <a:solidFill>
                  <a:schemeClr val="tx1"/>
                </a:solidFill>
              </a:rPr>
              <a:t>Andra förslag?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858E332-7EFF-8B21-8822-7F5ED3A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10403805" y="2377218"/>
            <a:ext cx="1547229" cy="12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592E8DF-79B2-510D-4CF6-E9CF91D62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99" y="3267814"/>
            <a:ext cx="1471601" cy="14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C5A09DA1-C753-13DD-973F-90345F0BFF8D}"/>
              </a:ext>
            </a:extLst>
          </p:cNvPr>
          <p:cNvSpPr txBox="1"/>
          <p:nvPr/>
        </p:nvSpPr>
        <p:spPr>
          <a:xfrm>
            <a:off x="9499600" y="4772631"/>
            <a:ext cx="2715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0" i="0" dirty="0">
                <a:effectLst/>
                <a:latin typeface="Source Sans Pro" panose="020B0503030403020204" pitchFamily="34" charset="0"/>
              </a:rPr>
              <a:t>6 st. </a:t>
            </a:r>
            <a:r>
              <a:rPr lang="sv-SE" sz="1600" b="0" i="0" dirty="0">
                <a:effectLst/>
                <a:latin typeface="Source Sans Pro" panose="020B0503030403020204" pitchFamily="34" charset="0"/>
              </a:rPr>
              <a:t>4-pack/säck (24 rullar)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 smtClean="0">
                <a:effectLst/>
                <a:latin typeface="Source Sans Pro" panose="020B0503030403020204" pitchFamily="34" charset="0"/>
              </a:rPr>
              <a:t>Försfösäljningspris </a:t>
            </a:r>
            <a:r>
              <a:rPr lang="sv-SE" sz="1600" b="0" i="0" dirty="0">
                <a:effectLst/>
                <a:latin typeface="Source Sans Pro" panose="020B0503030403020204" pitchFamily="34" charset="0"/>
              </a:rPr>
              <a:t>230 kr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 smtClean="0">
                <a:effectLst/>
                <a:latin typeface="Source Sans Pro" panose="020B0503030403020204" pitchFamily="34" charset="0"/>
              </a:rPr>
              <a:t>4-24 </a:t>
            </a:r>
            <a:r>
              <a:rPr lang="sv-SE" sz="1600" b="0" i="0" dirty="0">
                <a:effectLst/>
                <a:latin typeface="Source Sans Pro" panose="020B0503030403020204" pitchFamily="34" charset="0"/>
              </a:rPr>
              <a:t>pall = tjäna 60 kr/säck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>
                <a:effectLst/>
                <a:latin typeface="Source Sans Pro" panose="020B0503030403020204" pitchFamily="34" charset="0"/>
              </a:rPr>
              <a:t>Från 25 pall = tjäna 65 kr/säck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>
                <a:effectLst/>
                <a:latin typeface="Source Sans Pro" panose="020B0503030403020204" pitchFamily="34" charset="0"/>
              </a:rPr>
              <a:t>En pall innehåller 25 säckar</a:t>
            </a:r>
            <a:endParaRPr lang="sv-SE" sz="16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1541AED7-2BC1-C021-1834-98A0EB2A1419}"/>
              </a:ext>
            </a:extLst>
          </p:cNvPr>
          <p:cNvSpPr txBox="1"/>
          <p:nvPr/>
        </p:nvSpPr>
        <p:spPr>
          <a:xfrm>
            <a:off x="283889" y="4861965"/>
            <a:ext cx="4019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Ex. Insats per produkt för att tjäna </a:t>
            </a:r>
            <a:r>
              <a:rPr lang="sv-SE" sz="1600" dirty="0" smtClean="0"/>
              <a:t> </a:t>
            </a:r>
            <a:r>
              <a:rPr lang="sv-SE" sz="1600" b="1" u="sng" dirty="0" smtClean="0"/>
              <a:t>10.000kr</a:t>
            </a:r>
            <a:r>
              <a:rPr lang="sv-SE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Toalettpapper: 6 </a:t>
            </a:r>
            <a:r>
              <a:rPr lang="sv-SE" sz="1600" dirty="0" smtClean="0"/>
              <a:t>säckar/spelare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Föräldrabidrag: 360kr/spelare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Chokladbollar 6 kartonger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Kaffe 6 påsar (1kg)/spelare</a:t>
            </a:r>
            <a:r>
              <a:rPr lang="sv-SE" dirty="0"/>
              <a:t/>
            </a:r>
            <a:br>
              <a:rPr lang="sv-SE" dirty="0"/>
            </a:b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39" y="4155523"/>
            <a:ext cx="3892550" cy="15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2822531"/>
            <a:ext cx="3995737" cy="11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änster 5"/>
          <p:cNvSpPr/>
          <p:nvPr/>
        </p:nvSpPr>
        <p:spPr>
          <a:xfrm>
            <a:off x="6110287" y="1929384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028291" y="1323182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Gav 34 805:-  i vinst 2022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79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22812" y="157480"/>
            <a:ext cx="6019800" cy="1143000"/>
          </a:xfrm>
        </p:spPr>
        <p:txBody>
          <a:bodyPr/>
          <a:lstStyle/>
          <a:p>
            <a:r>
              <a:rPr lang="sv-SE" dirty="0" smtClean="0"/>
              <a:t>Beställning av SSK-</a:t>
            </a:r>
            <a:r>
              <a:rPr lang="sv-SE" dirty="0" err="1" smtClean="0"/>
              <a:t>dressAR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722812" y="1524000"/>
            <a:ext cx="6021388" cy="40538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Storlekar finns att prova på Intersport fråga i kassan.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Beställningarna skall sammanställas och skickas in per lag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Vi lägger ut beställningsformulär/-info samt sammanställer beställningarna på Laget.se (inväntar mer info från sektionen)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>
                <a:solidFill>
                  <a:schemeClr val="tx1"/>
                </a:solidFill>
              </a:rPr>
              <a:t>Sista beställningsdatum en är 27 februari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157" y="2492278"/>
            <a:ext cx="8534400" cy="1507067"/>
          </a:xfrm>
        </p:spPr>
        <p:txBody>
          <a:bodyPr>
            <a:normAutofit/>
          </a:bodyPr>
          <a:lstStyle/>
          <a:p>
            <a:r>
              <a:rPr lang="sv-SE" sz="5400" dirty="0"/>
              <a:t>Övriga 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8838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/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85003"/>
            <a:ext cx="10058400" cy="1450757"/>
          </a:xfrm>
        </p:spPr>
        <p:txBody>
          <a:bodyPr>
            <a:normAutofit/>
          </a:bodyPr>
          <a:lstStyle/>
          <a:p>
            <a:r>
              <a:rPr lang="sv-SE" sz="4000" dirty="0"/>
              <a:t>Tack för att vi får göra det </a:t>
            </a:r>
            <a:r>
              <a:rPr lang="sv-SE" sz="4000" dirty="0" smtClean="0"/>
              <a:t>våra barn </a:t>
            </a:r>
            <a:r>
              <a:rPr lang="sv-SE" sz="4000" dirty="0"/>
              <a:t>gillar!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”Ledarnas ord”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62" y="144348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otball Stock Photo | 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00" y="1976249"/>
            <a:ext cx="3976687" cy="3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0" y="173950"/>
            <a:ext cx="8534400" cy="1507067"/>
          </a:xfrm>
        </p:spPr>
        <p:txBody>
          <a:bodyPr>
            <a:normAutofit/>
          </a:bodyPr>
          <a:lstStyle/>
          <a:p>
            <a:r>
              <a:rPr lang="sv-SE" sz="6600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3F23910-4892-2938-5D7C-B5FB600B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0" y="1422400"/>
            <a:ext cx="8534400" cy="4724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v-SE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>
                <a:solidFill>
                  <a:schemeClr val="tx1"/>
                </a:solidFill>
              </a:rPr>
              <a:t> </a:t>
            </a:r>
            <a:r>
              <a:rPr lang="sv-SE" sz="3600" dirty="0" smtClean="0">
                <a:solidFill>
                  <a:schemeClr val="tx1"/>
                </a:solidFill>
              </a:rPr>
              <a:t>Roller</a:t>
            </a:r>
            <a:endParaRPr lang="sv-SE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>
                <a:solidFill>
                  <a:schemeClr val="tx1"/>
                </a:solidFill>
              </a:rPr>
              <a:t> Ekonomi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>
                <a:solidFill>
                  <a:schemeClr val="tx1"/>
                </a:solidFill>
              </a:rPr>
              <a:t> </a:t>
            </a:r>
            <a:r>
              <a:rPr lang="sv-SE" sz="3600" dirty="0" smtClean="0">
                <a:solidFill>
                  <a:schemeClr val="tx1"/>
                </a:solidFill>
              </a:rPr>
              <a:t>Säsongsplanering i stort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 smtClean="0">
                <a:solidFill>
                  <a:schemeClr val="tx1"/>
                </a:solidFill>
              </a:rPr>
              <a:t> Lilla </a:t>
            </a:r>
            <a:r>
              <a:rPr lang="sv-SE" sz="3600" dirty="0" err="1" smtClean="0">
                <a:solidFill>
                  <a:schemeClr val="tx1"/>
                </a:solidFill>
              </a:rPr>
              <a:t>Sundis</a:t>
            </a:r>
            <a:r>
              <a:rPr lang="sv-SE" sz="3600" dirty="0" smtClean="0">
                <a:solidFill>
                  <a:schemeClr val="tx1"/>
                </a:solidFill>
              </a:rPr>
              <a:t> Cup </a:t>
            </a:r>
            <a:endParaRPr lang="sv-SE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>
                <a:solidFill>
                  <a:schemeClr val="tx1"/>
                </a:solidFill>
              </a:rPr>
              <a:t> Försäljning &amp; </a:t>
            </a:r>
            <a:r>
              <a:rPr lang="sv-SE" sz="3600" dirty="0" smtClean="0">
                <a:solidFill>
                  <a:schemeClr val="tx1"/>
                </a:solidFill>
              </a:rPr>
              <a:t>sponsring</a:t>
            </a:r>
            <a:endParaRPr lang="sv-SE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>
                <a:solidFill>
                  <a:schemeClr val="tx1"/>
                </a:solidFill>
              </a:rPr>
              <a:t> Övriga frågor</a:t>
            </a: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89" y="0"/>
            <a:ext cx="8534400" cy="1507067"/>
          </a:xfrm>
        </p:spPr>
        <p:txBody>
          <a:bodyPr/>
          <a:lstStyle/>
          <a:p>
            <a:r>
              <a:rPr lang="sv-SE" sz="6600" dirty="0" smtClean="0"/>
              <a:t>Ledare </a:t>
            </a:r>
            <a:r>
              <a:rPr lang="sv-SE" sz="2400" dirty="0" smtClean="0"/>
              <a:t>(förslag) </a:t>
            </a:r>
            <a:endParaRPr lang="sv-SE" sz="2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3F23910-4892-2938-5D7C-B5FB600B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89" y="1645919"/>
            <a:ext cx="4836160" cy="4631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400" b="1" dirty="0">
                <a:solidFill>
                  <a:schemeClr val="tx1"/>
                </a:solidFill>
              </a:rPr>
              <a:t> </a:t>
            </a:r>
            <a:r>
              <a:rPr lang="sv-SE" b="1" dirty="0">
                <a:solidFill>
                  <a:schemeClr val="tx1"/>
                </a:solidFill>
              </a:rPr>
              <a:t>Tränare:</a:t>
            </a:r>
          </a:p>
          <a:p>
            <a:pPr marL="475488" lvl="2" indent="0">
              <a:buNone/>
            </a:pPr>
            <a:r>
              <a:rPr lang="sv-SE" sz="2100" dirty="0" smtClean="0">
                <a:solidFill>
                  <a:schemeClr val="tx1"/>
                </a:solidFill>
              </a:rPr>
              <a:t>Mats </a:t>
            </a:r>
            <a:r>
              <a:rPr lang="sv-SE" sz="2100" dirty="0">
                <a:solidFill>
                  <a:schemeClr val="tx1"/>
                </a:solidFill>
              </a:rPr>
              <a:t>Niva</a:t>
            </a:r>
          </a:p>
          <a:p>
            <a:pPr marL="475488" lvl="2" indent="0">
              <a:buNone/>
            </a:pPr>
            <a:r>
              <a:rPr lang="sv-SE" sz="2100" dirty="0" smtClean="0">
                <a:solidFill>
                  <a:schemeClr val="tx1"/>
                </a:solidFill>
              </a:rPr>
              <a:t>Robert Oja</a:t>
            </a:r>
          </a:p>
          <a:p>
            <a:pPr marL="475488" lvl="2" indent="0">
              <a:buNone/>
            </a:pPr>
            <a:r>
              <a:rPr lang="sv-SE" sz="2100" dirty="0">
                <a:solidFill>
                  <a:schemeClr val="tx1"/>
                </a:solidFill>
              </a:rPr>
              <a:t>Per Nilsson</a:t>
            </a:r>
            <a:r>
              <a:rPr lang="sv-SE" sz="2100" dirty="0">
                <a:solidFill>
                  <a:schemeClr val="tx1"/>
                </a:solidFill>
              </a:rPr>
              <a:t> </a:t>
            </a:r>
            <a:endParaRPr lang="sv-SE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b="1" dirty="0" smtClean="0">
                <a:solidFill>
                  <a:schemeClr val="tx1"/>
                </a:solidFill>
              </a:rPr>
              <a:t>Lagledare</a:t>
            </a:r>
            <a:r>
              <a:rPr lang="sv-SE" b="1" dirty="0">
                <a:solidFill>
                  <a:schemeClr val="tx1"/>
                </a:solidFill>
              </a:rPr>
              <a:t>:</a:t>
            </a:r>
            <a:r>
              <a:rPr lang="sv-SE" sz="2400" dirty="0">
                <a:solidFill>
                  <a:schemeClr val="tx1"/>
                </a:solidFill>
              </a:rPr>
              <a:t/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100" dirty="0" smtClean="0">
                <a:solidFill>
                  <a:schemeClr val="tx1"/>
                </a:solidFill>
              </a:rPr>
              <a:t>Vakant</a:t>
            </a:r>
            <a:r>
              <a:rPr lang="sv-SE" sz="2100" dirty="0">
                <a:solidFill>
                  <a:schemeClr val="tx1"/>
                </a:solidFill>
              </a:rPr>
              <a:t/>
            </a:r>
            <a:br>
              <a:rPr lang="sv-SE" sz="2100" dirty="0">
                <a:solidFill>
                  <a:schemeClr val="tx1"/>
                </a:solidFill>
              </a:rPr>
            </a:br>
            <a:r>
              <a:rPr lang="sv-SE" sz="2100" dirty="0">
                <a:solidFill>
                  <a:schemeClr val="tx1"/>
                </a:solidFill>
              </a:rPr>
              <a:t>	</a:t>
            </a:r>
            <a:r>
              <a:rPr lang="sv-SE" sz="2100" dirty="0" smtClean="0">
                <a:solidFill>
                  <a:schemeClr val="tx1"/>
                </a:solidFill>
              </a:rPr>
              <a:t>Andreas Johansson (stödjer</a:t>
            </a:r>
            <a:r>
              <a:rPr lang="sv-SE" sz="2400" dirty="0" smtClean="0">
                <a:solidFill>
                  <a:schemeClr val="tx1"/>
                </a:solidFill>
              </a:rPr>
              <a:t>)</a:t>
            </a:r>
            <a:endParaRPr lang="sv-S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b="1" dirty="0">
                <a:solidFill>
                  <a:schemeClr val="tx1"/>
                </a:solidFill>
              </a:rPr>
              <a:t>Ekonomi:</a:t>
            </a:r>
            <a:r>
              <a:rPr lang="sv-SE" sz="2400" dirty="0">
                <a:solidFill>
                  <a:schemeClr val="tx1"/>
                </a:solidFill>
              </a:rPr>
              <a:t/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	</a:t>
            </a:r>
            <a:r>
              <a:rPr lang="sv-SE" sz="2100" dirty="0" smtClean="0">
                <a:solidFill>
                  <a:schemeClr val="tx1"/>
                </a:solidFill>
              </a:rPr>
              <a:t>Henrik Engman</a:t>
            </a:r>
            <a:endParaRPr lang="sv-SE" sz="2100" dirty="0">
              <a:solidFill>
                <a:schemeClr val="tx1"/>
              </a:solidFill>
            </a:endParaRP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xmlns="" id="{48649BF8-1916-B801-765E-55FF30B428DA}"/>
              </a:ext>
            </a:extLst>
          </p:cNvPr>
          <p:cNvSpPr txBox="1">
            <a:spLocks/>
          </p:cNvSpPr>
          <p:nvPr/>
        </p:nvSpPr>
        <p:spPr>
          <a:xfrm>
            <a:off x="4874007" y="1822138"/>
            <a:ext cx="4641476" cy="4527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 cap="none">
                <a:effectLst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475488" lvl="2" inden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cap="none"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pPr lvl="2"/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	</a:t>
            </a:r>
            <a:endParaRPr lang="sv-SE" sz="2000" dirty="0"/>
          </a:p>
          <a:p>
            <a:pPr lvl="2"/>
            <a:r>
              <a:rPr lang="sv-SE" sz="2000" dirty="0"/>
              <a:t>     </a:t>
            </a:r>
            <a:r>
              <a:rPr lang="sv-SE" sz="2000" dirty="0"/>
              <a:t>Magnus </a:t>
            </a:r>
            <a:r>
              <a:rPr lang="sv-SE" sz="2000" dirty="0" err="1"/>
              <a:t>Ängsund</a:t>
            </a:r>
            <a:endParaRPr lang="sv-SE" sz="2000" dirty="0"/>
          </a:p>
          <a:p>
            <a:pPr lvl="2"/>
            <a:r>
              <a:rPr lang="sv-SE" sz="2000" dirty="0"/>
              <a:t>	</a:t>
            </a:r>
            <a:r>
              <a:rPr lang="sv-SE" sz="2000" dirty="0" err="1"/>
              <a:t>Bahram</a:t>
            </a:r>
            <a:r>
              <a:rPr lang="sv-SE" sz="2000" dirty="0"/>
              <a:t> </a:t>
            </a:r>
            <a:r>
              <a:rPr lang="sv-SE" sz="2000" dirty="0" err="1"/>
              <a:t>Moradi</a:t>
            </a:r>
            <a:endParaRPr lang="sv-SE" sz="2000" dirty="0"/>
          </a:p>
          <a:p>
            <a:pPr lvl="2"/>
            <a:r>
              <a:rPr lang="sv-SE" sz="2000" dirty="0"/>
              <a:t>	Mika </a:t>
            </a:r>
            <a:r>
              <a:rPr lang="sv-SE" sz="2000" dirty="0" err="1" smtClean="0"/>
              <a:t>Likaama</a:t>
            </a:r>
            <a:endParaRPr lang="sv-SE" sz="2000" dirty="0"/>
          </a:p>
          <a:p>
            <a:r>
              <a:rPr lang="sv-SE" sz="2000" dirty="0"/>
              <a:t>Försäljning- &amp; inköpsansvariga</a:t>
            </a:r>
            <a:r>
              <a:rPr lang="sv-SE" sz="2000" dirty="0"/>
              <a:t>:</a:t>
            </a:r>
            <a:endParaRPr lang="sv-SE" sz="2000" dirty="0"/>
          </a:p>
          <a:p>
            <a:pPr lvl="2"/>
            <a:r>
              <a:rPr lang="sv-SE" sz="2000" dirty="0"/>
              <a:t>	</a:t>
            </a:r>
            <a:r>
              <a:rPr lang="sv-SE" sz="2000" dirty="0"/>
              <a:t>Jesper </a:t>
            </a:r>
            <a:r>
              <a:rPr lang="sv-SE" sz="2000" dirty="0" err="1"/>
              <a:t>Vallén</a:t>
            </a:r>
            <a:endParaRPr lang="sv-SE" sz="2000" dirty="0"/>
          </a:p>
          <a:p>
            <a:pPr lvl="2"/>
            <a:r>
              <a:rPr lang="sv-SE" sz="2000" dirty="0"/>
              <a:t>	Johan Granberg</a:t>
            </a:r>
            <a:endParaRPr lang="sv-SE" sz="2000" dirty="0"/>
          </a:p>
          <a:p>
            <a:r>
              <a:rPr lang="sv-SE" sz="2000" dirty="0"/>
              <a:t> </a:t>
            </a:r>
            <a:r>
              <a:rPr lang="sv-SE" sz="2000" dirty="0"/>
              <a:t>Matchansvariga eller rullande schema? </a:t>
            </a:r>
            <a:r>
              <a:rPr lang="sv-SE" sz="2000" dirty="0"/>
              <a:t>(</a:t>
            </a:r>
            <a:r>
              <a:rPr lang="sv-SE" sz="2000" dirty="0"/>
              <a:t>kiosk</a:t>
            </a:r>
            <a:r>
              <a:rPr lang="sv-SE" sz="2000" dirty="0"/>
              <a:t>, fika mm)</a:t>
            </a:r>
          </a:p>
          <a:p>
            <a:pPr lvl="2"/>
            <a:r>
              <a:rPr lang="sv-SE" sz="2000" dirty="0"/>
              <a:t>	Vakant 1</a:t>
            </a:r>
          </a:p>
          <a:p>
            <a:pPr lvl="2"/>
            <a:r>
              <a:rPr lang="sv-SE" sz="2000" dirty="0"/>
              <a:t>	Vakant 2</a:t>
            </a:r>
          </a:p>
          <a:p>
            <a:pPr lvl="2"/>
            <a:r>
              <a:rPr lang="sv-SE" sz="2000" dirty="0"/>
              <a:t>Övriga roller</a:t>
            </a:r>
            <a:r>
              <a:rPr lang="sv-SE" sz="2000" dirty="0" smtClean="0"/>
              <a:t>?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	</a:t>
            </a:r>
            <a:br>
              <a:rPr lang="sv-SE" sz="2000" dirty="0"/>
            </a:br>
            <a:r>
              <a:rPr lang="sv-SE" sz="2000" dirty="0"/>
              <a:t>	 </a:t>
            </a:r>
            <a:br>
              <a:rPr lang="sv-SE" sz="2000" dirty="0"/>
            </a:br>
            <a:r>
              <a:rPr lang="sv-SE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86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33" y="0"/>
            <a:ext cx="8534400" cy="1507067"/>
          </a:xfrm>
        </p:spPr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3F23910-4892-2938-5D7C-B5FB600B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79" y="1469838"/>
            <a:ext cx="8799196" cy="46436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b="1" dirty="0">
                <a:solidFill>
                  <a:schemeClr val="tx1"/>
                </a:solidFill>
              </a:rPr>
              <a:t>Ekonomisk översikt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/>
                </a:solidFill>
              </a:rPr>
              <a:t>	- Ingående </a:t>
            </a:r>
            <a:r>
              <a:rPr lang="sv-SE" sz="1600" dirty="0" smtClean="0">
                <a:solidFill>
                  <a:schemeClr val="tx1"/>
                </a:solidFill>
              </a:rPr>
              <a:t>Kassa från 2023, se bilder 5-6</a:t>
            </a:r>
            <a:r>
              <a:rPr lang="sv-SE" sz="1600" dirty="0">
                <a:solidFill>
                  <a:schemeClr val="tx1"/>
                </a:solidFill>
              </a:rPr>
              <a:t/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 smtClean="0">
                <a:solidFill>
                  <a:schemeClr val="tx1"/>
                </a:solidFill>
              </a:rPr>
              <a:t>Budget 2024, fastställs ngn gång i mars/april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>
                <a:solidFill>
                  <a:schemeClr val="tx1"/>
                </a:solidFill>
              </a:rPr>
              <a:t> </a:t>
            </a:r>
            <a:r>
              <a:rPr lang="sv-SE" sz="1600" b="1" dirty="0">
                <a:solidFill>
                  <a:schemeClr val="tx1"/>
                </a:solidFill>
              </a:rPr>
              <a:t>Kostnader under en säsong</a:t>
            </a:r>
          </a:p>
          <a:p>
            <a:pPr marL="0" indent="0">
              <a:buNone/>
            </a:pPr>
            <a:r>
              <a:rPr lang="sv-SE" sz="1600" dirty="0">
                <a:solidFill>
                  <a:schemeClr val="tx1"/>
                </a:solidFill>
              </a:rPr>
              <a:t>	</a:t>
            </a:r>
            <a:r>
              <a:rPr lang="sv-SE" sz="1600" dirty="0">
                <a:solidFill>
                  <a:schemeClr val="tx1"/>
                </a:solidFill>
              </a:rPr>
              <a:t>- </a:t>
            </a:r>
            <a:r>
              <a:rPr lang="sv-SE" sz="1600" dirty="0">
                <a:solidFill>
                  <a:schemeClr val="tx1"/>
                </a:solidFill>
              </a:rPr>
              <a:t>Seriespel, spelarlicens betalas av sektionen</a:t>
            </a:r>
            <a:r>
              <a:rPr lang="sv-SE" sz="1600" dirty="0">
                <a:solidFill>
                  <a:schemeClr val="tx1"/>
                </a:solidFill>
              </a:rPr>
              <a:t/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>
                <a:solidFill>
                  <a:schemeClr val="tx1"/>
                </a:solidFill>
              </a:rPr>
              <a:t>Planhyra</a:t>
            </a:r>
            <a:r>
              <a:rPr lang="sv-SE" sz="1600" dirty="0">
                <a:solidFill>
                  <a:schemeClr val="tx1"/>
                </a:solidFill>
              </a:rPr>
              <a:t/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>
                <a:solidFill>
                  <a:schemeClr val="tx1"/>
                </a:solidFill>
              </a:rPr>
              <a:t>Anmälningsavgifter Cuper </a:t>
            </a:r>
            <a:r>
              <a:rPr lang="sv-SE" sz="1600" dirty="0">
                <a:solidFill>
                  <a:schemeClr val="tx1"/>
                </a:solidFill>
              </a:rPr>
              <a:t>(ex </a:t>
            </a:r>
            <a:r>
              <a:rPr lang="sv-SE" sz="1600" dirty="0">
                <a:solidFill>
                  <a:schemeClr val="tx1"/>
                </a:solidFill>
              </a:rPr>
              <a:t>Examenscupen 1500kr/lag)</a:t>
            </a:r>
            <a:r>
              <a:rPr lang="sv-SE" sz="1600" dirty="0">
                <a:solidFill>
                  <a:schemeClr val="tx1"/>
                </a:solidFill>
              </a:rPr>
              <a:t/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Utrustning för </a:t>
            </a:r>
            <a:r>
              <a:rPr lang="sv-SE" sz="1600" dirty="0">
                <a:solidFill>
                  <a:schemeClr val="tx1"/>
                </a:solidFill>
              </a:rPr>
              <a:t>träning, Matchställhyra</a:t>
            </a:r>
            <a:endParaRPr lang="sv-S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600" dirty="0">
                <a:solidFill>
                  <a:schemeClr val="tx1"/>
                </a:solidFill>
              </a:rPr>
              <a:t>	</a:t>
            </a:r>
            <a:r>
              <a:rPr lang="sv-SE" sz="1600" dirty="0">
                <a:solidFill>
                  <a:schemeClr val="tx1"/>
                </a:solidFill>
              </a:rPr>
              <a:t>- Tränings-/Matchställ </a:t>
            </a:r>
            <a:r>
              <a:rPr lang="sv-SE" sz="1600" dirty="0">
                <a:solidFill>
                  <a:schemeClr val="tx1"/>
                </a:solidFill>
              </a:rPr>
              <a:t>i blått </a:t>
            </a:r>
            <a:r>
              <a:rPr lang="sv-SE" sz="1600" dirty="0">
                <a:solidFill>
                  <a:schemeClr val="tx1"/>
                </a:solidFill>
              </a:rPr>
              <a:t>(finns det behov även i år?)</a:t>
            </a:r>
            <a:endParaRPr lang="sv-SE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600" b="1" dirty="0">
                <a:solidFill>
                  <a:schemeClr val="tx1"/>
                </a:solidFill>
              </a:rPr>
              <a:t>Intäkter,  kort- och långsiktigt</a:t>
            </a:r>
            <a:r>
              <a:rPr lang="sv-SE" sz="1600" dirty="0">
                <a:solidFill>
                  <a:schemeClr val="tx1"/>
                </a:solidFill>
              </a:rPr>
              <a:t/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Sponsring	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 smtClean="0">
                <a:solidFill>
                  <a:schemeClr val="tx1"/>
                </a:solidFill>
              </a:rPr>
              <a:t>Försäljning (se senare)</a:t>
            </a:r>
            <a:r>
              <a:rPr lang="sv-SE" sz="1600" dirty="0">
                <a:solidFill>
                  <a:schemeClr val="tx1"/>
                </a:solidFill>
              </a:rPr>
              <a:t>	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Föräldrabidrag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 smtClean="0">
                <a:solidFill>
                  <a:schemeClr val="tx1"/>
                </a:solidFill>
              </a:rPr>
              <a:t>Kioskförsäljning</a:t>
            </a:r>
            <a:r>
              <a:rPr lang="sv-SE" sz="1600" dirty="0">
                <a:solidFill>
                  <a:schemeClr val="tx1"/>
                </a:solidFill>
              </a:rPr>
              <a:t/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LOK-stöd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 smtClean="0">
                <a:solidFill>
                  <a:schemeClr val="tx1"/>
                </a:solidFill>
              </a:rPr>
              <a:t>Skräpplockning (kommun)</a:t>
            </a:r>
            <a:endParaRPr lang="sv-S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DAE8BF04-874A-2559-A406-A6FFAECD43D2}"/>
              </a:ext>
            </a:extLst>
          </p:cNvPr>
          <p:cNvSpPr txBox="1"/>
          <p:nvPr/>
        </p:nvSpPr>
        <p:spPr>
          <a:xfrm>
            <a:off x="5367296" y="4790026"/>
            <a:ext cx="5767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i="1" dirty="0"/>
              <a:t>Ska vi bygga kassa för framtiden? </a:t>
            </a:r>
          </a:p>
          <a:p>
            <a:r>
              <a:rPr lang="sv-SE" sz="1600" dirty="0"/>
              <a:t>Kan vara vettigt att redan nu lägga in i planen för att kunna åka </a:t>
            </a:r>
          </a:p>
          <a:p>
            <a:r>
              <a:rPr lang="sv-SE" sz="1600" dirty="0"/>
              <a:t>på cuper eller resor tillsammans när dom blir äldre? Ex kostar en </a:t>
            </a:r>
            <a:br>
              <a:rPr lang="sv-SE" sz="1600" dirty="0"/>
            </a:br>
            <a:r>
              <a:rPr lang="sv-SE" sz="1600" dirty="0"/>
              <a:t>vanlig säsong ca 100.000kr när dom blir äldre 14-15år</a:t>
            </a:r>
            <a:r>
              <a:rPr lang="sv-SE" sz="1600" dirty="0" smtClean="0"/>
              <a:t>. Ex, Gothia Cup krävs &lt; 200 tkr enskilt.</a:t>
            </a:r>
            <a:endParaRPr lang="sv-SE" sz="1600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xmlns="" id="{9C42D797-9D1B-0B25-B3C7-C2B475C778C4}"/>
              </a:ext>
            </a:extLst>
          </p:cNvPr>
          <p:cNvSpPr/>
          <p:nvPr/>
        </p:nvSpPr>
        <p:spPr>
          <a:xfrm>
            <a:off x="4514850" y="4848225"/>
            <a:ext cx="692657" cy="276225"/>
          </a:xfrm>
          <a:prstGeom prst="right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6ADEE4F6-6824-BD52-74C6-4B705D1B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600" y="154489"/>
            <a:ext cx="11274400" cy="970664"/>
          </a:xfrm>
        </p:spPr>
        <p:txBody>
          <a:bodyPr/>
          <a:lstStyle/>
          <a:p>
            <a:r>
              <a:rPr lang="sv-SE" dirty="0"/>
              <a:t>Resultat Fotboll P13 - 2023</a:t>
            </a:r>
          </a:p>
        </p:txBody>
      </p:sp>
      <p:pic>
        <p:nvPicPr>
          <p:cNvPr id="8" name="Chart 1">
            <a:extLst>
              <a:ext uri="{FF2B5EF4-FFF2-40B4-BE49-F238E27FC236}">
                <a16:creationId xmlns:a16="http://schemas.microsoft.com/office/drawing/2014/main" xmlns:mc="http://schemas.openxmlformats.org/markup-compatibility/2006" xmlns="" id="{36CACF68-B7DA-654E-99F7-F6B8C51F48A0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041" y="1232715"/>
            <a:ext cx="9448800" cy="4978400"/>
          </a:xfrm>
          <a:prstGeom prst="rect">
            <a:avLst/>
          </a:prstGeom>
          <a:noFill/>
        </p:spPr>
      </p:pic>
      <p:cxnSp>
        <p:nvCxnSpPr>
          <p:cNvPr id="10" name="Rak 9">
            <a:extLst>
              <a:ext uri="{FF2B5EF4-FFF2-40B4-BE49-F238E27FC236}">
                <a16:creationId xmlns:a16="http://schemas.microsoft.com/office/drawing/2014/main" xmlns="" id="{45C0D5DE-5938-2C79-B3DB-5752E411FB39}"/>
              </a:ext>
            </a:extLst>
          </p:cNvPr>
          <p:cNvCxnSpPr/>
          <p:nvPr/>
        </p:nvCxnSpPr>
        <p:spPr>
          <a:xfrm flipV="1">
            <a:off x="4226560" y="1627686"/>
            <a:ext cx="0" cy="209422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xmlns="" id="{CC2C820A-28AF-CCAD-AD99-EB5A17711567}"/>
              </a:ext>
            </a:extLst>
          </p:cNvPr>
          <p:cNvCxnSpPr>
            <a:cxnSpLocks/>
          </p:cNvCxnSpPr>
          <p:nvPr/>
        </p:nvCxnSpPr>
        <p:spPr>
          <a:xfrm>
            <a:off x="4226560" y="1627686"/>
            <a:ext cx="5628640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xmlns="" id="{6AB18792-3E44-65F1-30DA-F0396A62F368}"/>
              </a:ext>
            </a:extLst>
          </p:cNvPr>
          <p:cNvCxnSpPr/>
          <p:nvPr/>
        </p:nvCxnSpPr>
        <p:spPr>
          <a:xfrm flipH="1">
            <a:off x="9855200" y="1627686"/>
            <a:ext cx="1" cy="1029913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xmlns="" id="{B35A038B-43C8-1E2C-8CAE-FFD26021A152}"/>
              </a:ext>
            </a:extLst>
          </p:cNvPr>
          <p:cNvSpPr/>
          <p:nvPr/>
        </p:nvSpPr>
        <p:spPr>
          <a:xfrm>
            <a:off x="6637230" y="1233283"/>
            <a:ext cx="1206292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sv-SE" sz="1400" dirty="0">
                <a:solidFill>
                  <a:schemeClr val="tx1"/>
                </a:solidFill>
              </a:rPr>
              <a:t>+25 151 kr</a:t>
            </a:r>
          </a:p>
        </p:txBody>
      </p:sp>
    </p:spTree>
    <p:extLst>
      <p:ext uri="{BB962C8B-B14F-4D97-AF65-F5344CB8AC3E}">
        <p14:creationId xmlns:p14="http://schemas.microsoft.com/office/powerpoint/2010/main" val="23345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18">
            <a:extLst>
              <a:ext uri="{FF2B5EF4-FFF2-40B4-BE49-F238E27FC236}">
                <a16:creationId xmlns:a16="http://schemas.microsoft.com/office/drawing/2014/main" xmlns="" id="{BA7CE17B-CB85-7D0F-66CE-13F26811A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814" y="284480"/>
            <a:ext cx="5486826" cy="6246323"/>
          </a:xfrm>
          <a:prstGeom prst="rect">
            <a:avLst/>
          </a:prstGeom>
        </p:spPr>
      </p:pic>
      <p:pic>
        <p:nvPicPr>
          <p:cNvPr id="6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6" name="Chart 1">
                <a:extLst>
                  <a:ext uri="{FF2B5EF4-FFF2-40B4-BE49-F238E27FC236}">
                    <a16:creationId xmlns:a16="http://schemas.microsoft.com/office/drawing/2014/main" id="{FA4A46B8-ABA9-4528-4F7A-6F574BD16219}"/>
                  </a:ext>
                </a:extLst>
              </p:cNvPr>
              <p:cNvGraphicFramePr>
                <a:graphicFrameLocks noGrp="1"/>
              </p:cNvGraphicFramePr>
              <p:nvPr>
                <p:ph sz="half" idx="4294967295"/>
                <p:extLst>
                  <p:ext uri="{D42A27DB-BD31-4B8C-83A1-F6EECF244321}">
                    <p14:modId xmlns:p14="http://schemas.microsoft.com/office/powerpoint/2010/main" val="942706224"/>
                  </p:ext>
                </p:extLst>
              </p:nvPr>
            </p:nvGraphicFramePr>
            <p:xfrm>
              <a:off x="213360" y="944880"/>
              <a:ext cx="7956551" cy="57515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6" name="Chart 1">
                <a:extLst>
                  <a:ext uri="{FF2B5EF4-FFF2-40B4-BE49-F238E27FC236}">
                    <a16:creationId xmlns:a16="http://schemas.microsoft.com/office/drawing/2014/main" xmlns="" id="{FA4A46B8-ABA9-4528-4F7A-6F574BD162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360" y="944880"/>
                <a:ext cx="7956551" cy="575151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Platshållare för innehåll 16">
            <a:extLst>
              <a:ext uri="{FF2B5EF4-FFF2-40B4-BE49-F238E27FC236}">
                <a16:creationId xmlns:a16="http://schemas.microsoft.com/office/drawing/2014/main" xmlns="" id="{F4A239B7-0468-3748-6807-AB0A805434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276273" y="271463"/>
            <a:ext cx="3316287" cy="6271005"/>
          </a:xfrm>
        </p:spPr>
        <p:txBody>
          <a:bodyPr>
            <a:normAutofit/>
          </a:bodyPr>
          <a:lstStyle/>
          <a:p>
            <a:r>
              <a:rPr lang="sv-SE" sz="1600" b="1" dirty="0">
                <a:solidFill>
                  <a:schemeClr val="tx1"/>
                </a:solidFill>
              </a:rPr>
              <a:t>Givet att vi fortsatt kan gå med motsv. överskott såsom 2022/2023 tjänar vi +100 000 kr till och med 2028</a:t>
            </a:r>
          </a:p>
          <a:p>
            <a:pPr lvl="1"/>
            <a:r>
              <a:rPr lang="sv-SE" b="1" dirty="0">
                <a:solidFill>
                  <a:schemeClr val="tx1"/>
                </a:solidFill>
              </a:rPr>
              <a:t>Det innebär att vi fortsatt säljer kaffe/toapapper/motsv. samt tar in pengar genom sponsring, städuppdrag, fikaförsäljning, m.m.</a:t>
            </a:r>
          </a:p>
          <a:p>
            <a:pPr lvl="1"/>
            <a:r>
              <a:rPr lang="sv-SE" b="1" dirty="0">
                <a:solidFill>
                  <a:schemeClr val="tx1"/>
                </a:solidFill>
              </a:rPr>
              <a:t>Om omkostnader såsom cup-avgifter blir dyrare behöver vi öka intäkterna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Om vårt mål är att delta på Gothia Cup 2028 (året barnen fyller 15 år) behöver vi en kassa om 250 000kr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Vårt utestående behov är</a:t>
            </a:r>
            <a:br>
              <a:rPr lang="sv-SE" sz="1600" b="1" dirty="0">
                <a:solidFill>
                  <a:schemeClr val="tx1"/>
                </a:solidFill>
              </a:rPr>
            </a:br>
            <a:r>
              <a:rPr lang="sv-SE" sz="1600" b="1" dirty="0">
                <a:solidFill>
                  <a:schemeClr val="tx1"/>
                </a:solidFill>
              </a:rPr>
              <a:t>ca 90 000 kr</a:t>
            </a:r>
          </a:p>
          <a:p>
            <a:pPr marL="0" indent="0">
              <a:buNone/>
            </a:pPr>
            <a:endParaRPr lang="sv-SE" sz="1600" b="1" dirty="0">
              <a:solidFill>
                <a:schemeClr val="tx1"/>
              </a:solidFill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xmlns="" id="{3428967A-C925-1A57-164E-A66A2CB07C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" y="149226"/>
            <a:ext cx="11272838" cy="969962"/>
          </a:xfrm>
        </p:spPr>
        <p:txBody>
          <a:bodyPr/>
          <a:lstStyle/>
          <a:p>
            <a:r>
              <a:rPr lang="sv-SE" dirty="0"/>
              <a:t>Ekonomisk plan 2024-2028</a:t>
            </a:r>
          </a:p>
        </p:txBody>
      </p:sp>
    </p:spTree>
    <p:extLst>
      <p:ext uri="{BB962C8B-B14F-4D97-AF65-F5344CB8AC3E}">
        <p14:creationId xmlns:p14="http://schemas.microsoft.com/office/powerpoint/2010/main" val="37577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34" y="257533"/>
            <a:ext cx="8534400" cy="1507067"/>
          </a:xfrm>
        </p:spPr>
        <p:txBody>
          <a:bodyPr/>
          <a:lstStyle/>
          <a:p>
            <a:r>
              <a:rPr lang="sv-SE" dirty="0"/>
              <a:t>Träningar och matcher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42" y="1689871"/>
            <a:ext cx="10374355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sz="1800" dirty="0">
                <a:solidFill>
                  <a:schemeClr val="tx1"/>
                </a:solidFill>
              </a:rPr>
              <a:t>Tider för träningar och matcher anslås på </a:t>
            </a:r>
            <a:r>
              <a:rPr lang="sv-SE" sz="1800" dirty="0" smtClean="0">
                <a:solidFill>
                  <a:schemeClr val="tx1"/>
                </a:solidFill>
              </a:rPr>
              <a:t>Laget.se. </a:t>
            </a:r>
            <a:endParaRPr lang="sv-S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Inga träningar eller matcher är obligatoriska.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Vi uppmuntrar barn att delta i andra idrotter. Om träningar krockar mellan idrotter ska barnet själv få välja och prioritera. Brytpunkter sommar/vinter </a:t>
            </a:r>
            <a:r>
              <a:rPr lang="sv-SE" sz="1800" dirty="0" smtClean="0">
                <a:solidFill>
                  <a:schemeClr val="tx1"/>
                </a:solidFill>
              </a:rPr>
              <a:t>(sommar </a:t>
            </a:r>
            <a:r>
              <a:rPr lang="sv-SE" sz="1800" dirty="0">
                <a:solidFill>
                  <a:schemeClr val="tx1"/>
                </a:solidFill>
              </a:rPr>
              <a:t>15/4-30/9 och </a:t>
            </a:r>
            <a:r>
              <a:rPr lang="sv-SE" sz="1800" dirty="0" smtClean="0">
                <a:solidFill>
                  <a:schemeClr val="tx1"/>
                </a:solidFill>
              </a:rPr>
              <a:t>vinter </a:t>
            </a:r>
            <a:r>
              <a:rPr lang="sv-SE" sz="1800" dirty="0">
                <a:solidFill>
                  <a:schemeClr val="tx1"/>
                </a:solidFill>
              </a:rPr>
              <a:t>15/9-15/4).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Glädjen i idrottandet är det viktiga med fokus på långsiktighet. Så många som möjligt så länge som möjligt!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Vi vill erbjuda och främja en trygg och social miljö med positiva beteenden och förtroendefulla relationer.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Vi ska agera schysst mot varandra och lära oss vara del av ett lag.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Tävling är en del av idrotten medan resultat är underordnat glädjen.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>
                <a:solidFill>
                  <a:schemeClr val="tx1"/>
                </a:solidFill>
              </a:rPr>
              <a:t> SSK´s </a:t>
            </a:r>
            <a:r>
              <a:rPr lang="sv-SE" sz="1800" dirty="0" smtClean="0">
                <a:solidFill>
                  <a:schemeClr val="tx1"/>
                </a:solidFill>
              </a:rPr>
              <a:t>policy </a:t>
            </a:r>
            <a:r>
              <a:rPr lang="sv-SE" sz="1800" dirty="0">
                <a:solidFill>
                  <a:schemeClr val="tx1"/>
                </a:solidFill>
              </a:rPr>
              <a:t>är till för ledare, föräldrar och aktiva.</a:t>
            </a: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57" y="6026428"/>
            <a:ext cx="2686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14" y="19082"/>
            <a:ext cx="10058400" cy="1264774"/>
          </a:xfrm>
        </p:spPr>
        <p:txBody>
          <a:bodyPr/>
          <a:lstStyle/>
          <a:p>
            <a:r>
              <a:rPr lang="sv-SE" dirty="0"/>
              <a:t>Säsongsplanering 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14" y="1099127"/>
            <a:ext cx="10058400" cy="559723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900" dirty="0">
                <a:solidFill>
                  <a:schemeClr val="tx1"/>
                </a:solidFill>
              </a:rPr>
              <a:t> </a:t>
            </a:r>
            <a:r>
              <a:rPr lang="sv-SE" sz="2900" dirty="0" smtClean="0">
                <a:solidFill>
                  <a:schemeClr val="tx1"/>
                </a:solidFill>
              </a:rPr>
              <a:t>7-manna och seriespel gäller, skall vi anmäla ett eller två lag?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900" dirty="0" smtClean="0">
                <a:solidFill>
                  <a:schemeClr val="tx1"/>
                </a:solidFill>
              </a:rPr>
              <a:t> Träning och hemmamatcher spelas vid ”Sundis” konstgräsplan under april-juni, </a:t>
            </a:r>
          </a:p>
          <a:p>
            <a:pPr marL="0" indent="0">
              <a:buNone/>
            </a:pPr>
            <a:r>
              <a:rPr lang="sv-SE" sz="2900" dirty="0" smtClean="0">
                <a:solidFill>
                  <a:schemeClr val="tx1"/>
                </a:solidFill>
              </a:rPr>
              <a:t>därefter gäller Lassevallen. Tider tilldelas /fastställs av fotbollssektionen i april.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900" dirty="0" smtClean="0">
                <a:solidFill>
                  <a:schemeClr val="tx1"/>
                </a:solidFill>
              </a:rPr>
              <a:t> Möjliga cuper och Arrangemang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29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Fritz Olsson cup  (april </a:t>
            </a:r>
            <a:r>
              <a:rPr lang="sv-SE" sz="3200" smtClean="0">
                <a:solidFill>
                  <a:schemeClr val="tx1"/>
                </a:solidFill>
              </a:rPr>
              <a:t>Arcus)</a:t>
            </a:r>
            <a:endParaRPr lang="sv-SE" sz="3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LSK-cupen 4/5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Lilla </a:t>
            </a:r>
            <a:r>
              <a:rPr lang="sv-SE" sz="3200" dirty="0" err="1" smtClean="0">
                <a:solidFill>
                  <a:schemeClr val="tx1"/>
                </a:solidFill>
              </a:rPr>
              <a:t>Sundis</a:t>
            </a:r>
            <a:r>
              <a:rPr lang="sv-SE" sz="3200" dirty="0" smtClean="0">
                <a:solidFill>
                  <a:schemeClr val="tx1"/>
                </a:solidFill>
              </a:rPr>
              <a:t> Cup 11—12/5</a:t>
            </a:r>
            <a:endParaRPr lang="sv-SE" sz="3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Sparbanken Nord </a:t>
            </a:r>
            <a:r>
              <a:rPr lang="sv-SE" sz="3200" dirty="0" err="1" smtClean="0">
                <a:solidFill>
                  <a:schemeClr val="tx1"/>
                </a:solidFill>
              </a:rPr>
              <a:t>Open</a:t>
            </a:r>
            <a:r>
              <a:rPr lang="sv-SE" sz="3200" dirty="0" smtClean="0">
                <a:solidFill>
                  <a:schemeClr val="tx1"/>
                </a:solidFill>
              </a:rPr>
              <a:t> 11—12/5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Sävastkicken 18/5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Examenscupen 1-2/6; 8-9/6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err="1" smtClean="0">
                <a:solidFill>
                  <a:schemeClr val="tx1"/>
                </a:solidFill>
              </a:rPr>
              <a:t>Vittjärvscupen</a:t>
            </a:r>
            <a:r>
              <a:rPr lang="sv-SE" sz="3200" dirty="0" smtClean="0">
                <a:solidFill>
                  <a:schemeClr val="tx1"/>
                </a:solidFill>
              </a:rPr>
              <a:t> 15/6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err="1" smtClean="0">
                <a:solidFill>
                  <a:schemeClr val="tx1"/>
                </a:solidFill>
              </a:rPr>
              <a:t>Pite</a:t>
            </a:r>
            <a:r>
              <a:rPr lang="sv-SE" sz="3200" dirty="0" smtClean="0">
                <a:solidFill>
                  <a:schemeClr val="tx1"/>
                </a:solidFill>
              </a:rPr>
              <a:t> Summer Games 28-30 /6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Umeå fotbollsfestival 25-28 /7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3200" dirty="0" smtClean="0">
                <a:solidFill>
                  <a:schemeClr val="tx1"/>
                </a:solidFill>
              </a:rPr>
              <a:t>Gammelstad Cup (ca 5-7 /8</a:t>
            </a:r>
          </a:p>
          <a:p>
            <a:pPr marL="457200" lvl="1" indent="0">
              <a:buNone/>
            </a:pPr>
            <a:r>
              <a:rPr lang="sv-SE" dirty="0">
                <a:solidFill>
                  <a:schemeClr val="tx1"/>
                </a:solidFill>
              </a:rPr>
              <a:t/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16" y="304790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73thWDQkO_PXdvUkgnxw"/>
</p:tagLst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</TotalTime>
  <Words>604</Words>
  <Application>Microsoft Office PowerPoint</Application>
  <PresentationFormat>Anpassad</PresentationFormat>
  <Paragraphs>109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6" baseType="lpstr">
      <vt:lpstr>Sektor</vt:lpstr>
      <vt:lpstr>think-cell Slide</vt:lpstr>
      <vt:lpstr>Föräldramöte 2024</vt:lpstr>
      <vt:lpstr>Agenda</vt:lpstr>
      <vt:lpstr>Ledare (förslag) </vt:lpstr>
      <vt:lpstr>Ekonomi</vt:lpstr>
      <vt:lpstr>Resultat Fotboll P13 - 2023</vt:lpstr>
      <vt:lpstr>PowerPoint-presentation</vt:lpstr>
      <vt:lpstr>Ekonomisk plan 2024-2028</vt:lpstr>
      <vt:lpstr>Träningar och matcher</vt:lpstr>
      <vt:lpstr>Säsongsplanering </vt:lpstr>
      <vt:lpstr>Lilla Sundis CUP 2024;  11/5-12/5</vt:lpstr>
      <vt:lpstr>Försäljning - Sponsring - Intäkter</vt:lpstr>
      <vt:lpstr>Beställning av SSK-dressAR</vt:lpstr>
      <vt:lpstr>Övriga frågor?</vt:lpstr>
      <vt:lpstr>Tack för att vi får göra det våra barn gillar!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2023</dc:title>
  <dc:subject/>
  <dc:creator>rasapp01</dc:creator>
  <dc:description/>
  <cp:lastModifiedBy>Rasmus</cp:lastModifiedBy>
  <cp:revision>26</cp:revision>
  <dcterms:created xsi:type="dcterms:W3CDTF">2019-02-11T14:39:41Z</dcterms:created>
  <dcterms:modified xsi:type="dcterms:W3CDTF">2024-02-07T17:25:49Z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e4a0222c-7c90-4480-8a95-c76871b82923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Klassificering">
    <vt:lpwstr>ES</vt:lpwstr>
  </property>
</Properties>
</file>