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9" r:id="rId3"/>
    <p:sldId id="263" r:id="rId4"/>
    <p:sldId id="264" r:id="rId5"/>
    <p:sldId id="257" r:id="rId6"/>
    <p:sldId id="265" r:id="rId7"/>
    <p:sldId id="268" r:id="rId8"/>
    <p:sldId id="266" r:id="rId9"/>
    <p:sldId id="267" r:id="rId10"/>
    <p:sldId id="270"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94D0"/>
    <a:srgbClr val="F8E047"/>
    <a:srgbClr val="1B37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94"/>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B6BBA6-557E-E84A-AF03-A7F0A713F41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D3D77FC7-C0A3-6844-8FB6-7736B48DC0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7A3D2457-6A8E-9941-94E3-310DE1033C3D}"/>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5" name="Platshållare för sidfot 4">
            <a:extLst>
              <a:ext uri="{FF2B5EF4-FFF2-40B4-BE49-F238E27FC236}">
                <a16:creationId xmlns:a16="http://schemas.microsoft.com/office/drawing/2014/main" id="{64DE6C2B-0141-1448-997D-94C733D05BB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45398B1-FD0B-534F-ACE0-9478C07010FC}"/>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4061313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5F9632-1AFC-E145-B376-72A45B0E122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6A1F40CB-756F-C948-A0C6-C2A8C382AF36}"/>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EDA02C6-3DFF-3F4A-ADB4-7DC9F9FBD3F5}"/>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5" name="Platshållare för sidfot 4">
            <a:extLst>
              <a:ext uri="{FF2B5EF4-FFF2-40B4-BE49-F238E27FC236}">
                <a16:creationId xmlns:a16="http://schemas.microsoft.com/office/drawing/2014/main" id="{527D410C-9591-6B4D-93D7-5AB62520552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C8510E9-77C8-C34A-BD61-A9CFCE1495B4}"/>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984254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7A1379A-DA22-1B43-A69F-C9F660A7A92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46F0016-96E4-D14C-B544-CF892CFCB47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13E8FEF-E105-CC4D-8F0F-3BEBFE84656D}"/>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5" name="Platshållare för sidfot 4">
            <a:extLst>
              <a:ext uri="{FF2B5EF4-FFF2-40B4-BE49-F238E27FC236}">
                <a16:creationId xmlns:a16="http://schemas.microsoft.com/office/drawing/2014/main" id="{0C3EC06C-6D72-6947-B570-1E76483904D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E1865AF-ECF9-3F43-BDAB-DE07AA8E128D}"/>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3970530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CF969F-BD4D-DD4D-93AA-E3FDF1B52689}"/>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EDB1F35-0FD1-B54D-863B-A8BAE241CADE}"/>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10FE29A-A09E-C047-92BC-572BD36C7435}"/>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5" name="Platshållare för sidfot 4">
            <a:extLst>
              <a:ext uri="{FF2B5EF4-FFF2-40B4-BE49-F238E27FC236}">
                <a16:creationId xmlns:a16="http://schemas.microsoft.com/office/drawing/2014/main" id="{AEFB3202-3860-2E4A-B398-B4DF5C7C285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C7034A8-1A11-E545-B588-994E7DD3F55E}"/>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124353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426321-0C61-9345-82AB-41D8CCD0F986}"/>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A7155-48D0-594A-8378-004AAB4EC6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D200699A-C831-5440-9119-687816E7842B}"/>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5" name="Platshållare för sidfot 4">
            <a:extLst>
              <a:ext uri="{FF2B5EF4-FFF2-40B4-BE49-F238E27FC236}">
                <a16:creationId xmlns:a16="http://schemas.microsoft.com/office/drawing/2014/main" id="{2CB4D271-8372-B847-A4DD-4C8DFFD4EA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B77976D-F5B1-2543-BDD0-0851AC7A2D26}"/>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318392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82D4D-3DE7-3D40-8D99-678935F3133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C441DFF-6975-AE4E-B668-52011401CEE5}"/>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CF590280-19BB-3B40-8C93-7270DF000F6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0B08FE0D-D6A9-D349-AEB2-4D6C69225DC2}"/>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6" name="Platshållare för sidfot 5">
            <a:extLst>
              <a:ext uri="{FF2B5EF4-FFF2-40B4-BE49-F238E27FC236}">
                <a16:creationId xmlns:a16="http://schemas.microsoft.com/office/drawing/2014/main" id="{906422FE-3A87-D94F-B27D-8A64A0D9664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B311082-30B5-BE49-A783-6AC473C881CA}"/>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3148177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F08971-ADFA-4346-A0DF-97B6E5FE693D}"/>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241777C-26A0-9F4F-AF93-C273ABF598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A9B018DE-0626-B543-84FD-41C113F4A1D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55F2909-898E-674E-8BCA-03C1CDE316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036A620-E799-F644-83ED-B87C6F1E6F5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3C1335A-BBC6-0A4D-A01C-A5878D5146E1}"/>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8" name="Platshållare för sidfot 7">
            <a:extLst>
              <a:ext uri="{FF2B5EF4-FFF2-40B4-BE49-F238E27FC236}">
                <a16:creationId xmlns:a16="http://schemas.microsoft.com/office/drawing/2014/main" id="{D5D2BF76-7340-9C45-A1A4-03A0D873179B}"/>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82C97F2-2811-9F4F-903A-6358B16E2BD1}"/>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192305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289703-E508-3F4E-B9C8-4319B6488C87}"/>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1A9A981-EA58-9F47-9BA6-E9F92EA981C5}"/>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4" name="Platshållare för sidfot 3">
            <a:extLst>
              <a:ext uri="{FF2B5EF4-FFF2-40B4-BE49-F238E27FC236}">
                <a16:creationId xmlns:a16="http://schemas.microsoft.com/office/drawing/2014/main" id="{F6A50DF4-CCC3-B943-BF34-0A9B21390E3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B44AF8B-3B43-7C4D-A873-1F963A5BCD8A}"/>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3723715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760E5E98-CCFE-1F46-B903-425FA19F4469}"/>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3" name="Platshållare för sidfot 2">
            <a:extLst>
              <a:ext uri="{FF2B5EF4-FFF2-40B4-BE49-F238E27FC236}">
                <a16:creationId xmlns:a16="http://schemas.microsoft.com/office/drawing/2014/main" id="{E4837F94-596C-2741-BC49-49D7BA60E9B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91A05BB-79CB-E84D-98A6-006ABC0241D0}"/>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2982849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26EDF5-D305-3C49-8941-FFDFBA0C13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BCEDE57-826C-B54D-99E4-871A36D735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A08E184-0FBC-414B-BCDD-0FE32814C4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215D09E-5E80-2941-9A94-A4613646602E}"/>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6" name="Platshållare för sidfot 5">
            <a:extLst>
              <a:ext uri="{FF2B5EF4-FFF2-40B4-BE49-F238E27FC236}">
                <a16:creationId xmlns:a16="http://schemas.microsoft.com/office/drawing/2014/main" id="{22107CE7-0D45-0A4B-B952-F7404FF4EC6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F18F617-EDBD-D746-97D8-EA57AD05723C}"/>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238404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E19EC-DF32-3F44-AEA6-4ECD39D812C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727D589B-8C2D-CD45-9CC4-D72CF494D2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32592FA-4B04-5D4D-802E-7DDBD5D30E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43B30F09-873E-EE4C-A8BC-8B42B1B6A438}"/>
              </a:ext>
            </a:extLst>
          </p:cNvPr>
          <p:cNvSpPr>
            <a:spLocks noGrp="1"/>
          </p:cNvSpPr>
          <p:nvPr>
            <p:ph type="dt" sz="half" idx="10"/>
          </p:nvPr>
        </p:nvSpPr>
        <p:spPr/>
        <p:txBody>
          <a:bodyPr/>
          <a:lstStyle/>
          <a:p>
            <a:fld id="{386789BF-FA8C-A646-AB3E-190C7ABF8851}" type="datetimeFigureOut">
              <a:rPr lang="sv-SE" smtClean="0"/>
              <a:t>2021-04-25</a:t>
            </a:fld>
            <a:endParaRPr lang="sv-SE"/>
          </a:p>
        </p:txBody>
      </p:sp>
      <p:sp>
        <p:nvSpPr>
          <p:cNvPr id="6" name="Platshållare för sidfot 5">
            <a:extLst>
              <a:ext uri="{FF2B5EF4-FFF2-40B4-BE49-F238E27FC236}">
                <a16:creationId xmlns:a16="http://schemas.microsoft.com/office/drawing/2014/main" id="{82D2EC87-8C44-7048-8B4F-58CC4314FE8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4EA40A5-34D6-4846-A370-097829037CEA}"/>
              </a:ext>
            </a:extLst>
          </p:cNvPr>
          <p:cNvSpPr>
            <a:spLocks noGrp="1"/>
          </p:cNvSpPr>
          <p:nvPr>
            <p:ph type="sldNum" sz="quarter" idx="12"/>
          </p:nvPr>
        </p:nvSpPr>
        <p:spPr/>
        <p:txBody>
          <a:bodyPr/>
          <a:lstStyle/>
          <a:p>
            <a:fld id="{F90CBA2D-76C0-3242-818E-D8B923B8C19E}" type="slidenum">
              <a:rPr lang="sv-SE" smtClean="0"/>
              <a:t>‹#›</a:t>
            </a:fld>
            <a:endParaRPr lang="sv-SE"/>
          </a:p>
        </p:txBody>
      </p:sp>
    </p:spTree>
    <p:extLst>
      <p:ext uri="{BB962C8B-B14F-4D97-AF65-F5344CB8AC3E}">
        <p14:creationId xmlns:p14="http://schemas.microsoft.com/office/powerpoint/2010/main" val="3811496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A5F7377-558E-5B4D-8BF4-E07B01D959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63B5F7A-E933-AA49-847E-92AEECFF11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AF4C9D-6931-FF4B-A3A9-98D82FCC02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789BF-FA8C-A646-AB3E-190C7ABF8851}" type="datetimeFigureOut">
              <a:rPr lang="sv-SE" smtClean="0"/>
              <a:t>2021-04-25</a:t>
            </a:fld>
            <a:endParaRPr lang="sv-SE"/>
          </a:p>
        </p:txBody>
      </p:sp>
      <p:sp>
        <p:nvSpPr>
          <p:cNvPr id="5" name="Platshållare för sidfot 4">
            <a:extLst>
              <a:ext uri="{FF2B5EF4-FFF2-40B4-BE49-F238E27FC236}">
                <a16:creationId xmlns:a16="http://schemas.microsoft.com/office/drawing/2014/main" id="{0CA57153-D2D4-AD4C-8FA0-6B8B49E609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689B04E-0E7A-1641-9003-9003865C15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CBA2D-76C0-3242-818E-D8B923B8C19E}" type="slidenum">
              <a:rPr lang="sv-SE" smtClean="0"/>
              <a:t>‹#›</a:t>
            </a:fld>
            <a:endParaRPr lang="sv-SE"/>
          </a:p>
        </p:txBody>
      </p:sp>
    </p:spTree>
    <p:extLst>
      <p:ext uri="{BB962C8B-B14F-4D97-AF65-F5344CB8AC3E}">
        <p14:creationId xmlns:p14="http://schemas.microsoft.com/office/powerpoint/2010/main" val="3245844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Bildobjekt 5">
            <a:extLst>
              <a:ext uri="{FF2B5EF4-FFF2-40B4-BE49-F238E27FC236}">
                <a16:creationId xmlns:a16="http://schemas.microsoft.com/office/drawing/2014/main" id="{7FFC46D9-41E4-A74D-9F79-57BB6FEA5C98}"/>
              </a:ext>
            </a:extLst>
          </p:cNvPr>
          <p:cNvPicPr>
            <a:picLocks noChangeAspect="1"/>
          </p:cNvPicPr>
          <p:nvPr/>
        </p:nvPicPr>
        <p:blipFill rotWithShape="1">
          <a:blip r:embed="rId2"/>
          <a:srcRect t="19971" r="9089" b="8106"/>
          <a:stretch/>
        </p:blipFill>
        <p:spPr>
          <a:xfrm>
            <a:off x="3523488" y="10"/>
            <a:ext cx="8668512" cy="6857990"/>
          </a:xfrm>
          <a:prstGeom prst="rect">
            <a:avLst/>
          </a:prstGeom>
        </p:spPr>
      </p:pic>
      <p:sp>
        <p:nvSpPr>
          <p:cNvPr id="13" name="Rectangle 12">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EEFD558D-15CF-E242-8E35-2F473261BC4C}"/>
              </a:ext>
            </a:extLst>
          </p:cNvPr>
          <p:cNvSpPr>
            <a:spLocks noGrp="1"/>
          </p:cNvSpPr>
          <p:nvPr>
            <p:ph type="ctrTitle"/>
          </p:nvPr>
        </p:nvSpPr>
        <p:spPr>
          <a:xfrm>
            <a:off x="477980" y="1122363"/>
            <a:ext cx="4272923" cy="3204134"/>
          </a:xfrm>
        </p:spPr>
        <p:txBody>
          <a:bodyPr anchor="b">
            <a:normAutofit/>
          </a:bodyPr>
          <a:lstStyle/>
          <a:p>
            <a:pPr algn="l"/>
            <a:r>
              <a:rPr lang="sv-SE" sz="4800" dirty="0"/>
              <a:t>Ansvarsområden Särökometerna A-</a:t>
            </a:r>
            <a:r>
              <a:rPr lang="sv-SE" sz="4800" dirty="0" err="1"/>
              <a:t>flick</a:t>
            </a:r>
            <a:endParaRPr lang="sv-SE" sz="4800" dirty="0"/>
          </a:p>
        </p:txBody>
      </p:sp>
      <p:sp>
        <p:nvSpPr>
          <p:cNvPr id="3" name="Underrubrik 2">
            <a:extLst>
              <a:ext uri="{FF2B5EF4-FFF2-40B4-BE49-F238E27FC236}">
                <a16:creationId xmlns:a16="http://schemas.microsoft.com/office/drawing/2014/main" id="{0310634C-E245-0848-B3E8-CDCABD069939}"/>
              </a:ext>
            </a:extLst>
          </p:cNvPr>
          <p:cNvSpPr>
            <a:spLocks noGrp="1"/>
          </p:cNvSpPr>
          <p:nvPr>
            <p:ph type="subTitle" idx="1"/>
          </p:nvPr>
        </p:nvSpPr>
        <p:spPr>
          <a:xfrm>
            <a:off x="477980" y="4872922"/>
            <a:ext cx="4023359" cy="1208141"/>
          </a:xfrm>
        </p:spPr>
        <p:txBody>
          <a:bodyPr>
            <a:normAutofit/>
          </a:bodyPr>
          <a:lstStyle/>
          <a:p>
            <a:pPr algn="l"/>
            <a:r>
              <a:rPr lang="sv-SE" sz="2000"/>
              <a:t>Säsongen 2021/2022</a:t>
            </a:r>
          </a:p>
        </p:txBody>
      </p:sp>
      <p:sp>
        <p:nvSpPr>
          <p:cNvPr id="15" name="Rectangle 1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947324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par>
                                <p:cTn id="11" presetID="10" presetClass="entr" presetSubtype="0" fill="hold" nodeType="withEffect">
                                  <p:stCondLst>
                                    <p:cond delay="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Kontaktpersoner</a:t>
            </a:r>
          </a:p>
        </p:txBody>
      </p:sp>
      <p:graphicFrame>
        <p:nvGraphicFramePr>
          <p:cNvPr id="5" name="Tabell 5">
            <a:extLst>
              <a:ext uri="{FF2B5EF4-FFF2-40B4-BE49-F238E27FC236}">
                <a16:creationId xmlns:a16="http://schemas.microsoft.com/office/drawing/2014/main" id="{6FA325A3-CF18-CD40-B7F3-A13D56C1FFEE}"/>
              </a:ext>
            </a:extLst>
          </p:cNvPr>
          <p:cNvGraphicFramePr>
            <a:graphicFrameLocks noGrp="1"/>
          </p:cNvGraphicFramePr>
          <p:nvPr>
            <p:ph idx="1"/>
            <p:extLst>
              <p:ext uri="{D42A27DB-BD31-4B8C-83A1-F6EECF244321}">
                <p14:modId xmlns:p14="http://schemas.microsoft.com/office/powerpoint/2010/main" val="2427500525"/>
              </p:ext>
            </p:extLst>
          </p:nvPr>
        </p:nvGraphicFramePr>
        <p:xfrm>
          <a:off x="629478" y="1795807"/>
          <a:ext cx="5353879" cy="3296920"/>
        </p:xfrm>
        <a:graphic>
          <a:graphicData uri="http://schemas.openxmlformats.org/drawingml/2006/table">
            <a:tbl>
              <a:tblPr firstRow="1" bandRow="1">
                <a:tableStyleId>{5C22544A-7EE6-4342-B048-85BDC9FD1C3A}</a:tableStyleId>
              </a:tblPr>
              <a:tblGrid>
                <a:gridCol w="2113722">
                  <a:extLst>
                    <a:ext uri="{9D8B030D-6E8A-4147-A177-3AD203B41FA5}">
                      <a16:colId xmlns:a16="http://schemas.microsoft.com/office/drawing/2014/main" val="1278264455"/>
                    </a:ext>
                  </a:extLst>
                </a:gridCol>
                <a:gridCol w="3240157">
                  <a:extLst>
                    <a:ext uri="{9D8B030D-6E8A-4147-A177-3AD203B41FA5}">
                      <a16:colId xmlns:a16="http://schemas.microsoft.com/office/drawing/2014/main" val="894542849"/>
                    </a:ext>
                  </a:extLst>
                </a:gridCol>
              </a:tblGrid>
              <a:tr h="370840">
                <a:tc>
                  <a:txBody>
                    <a:bodyPr/>
                    <a:lstStyle/>
                    <a:p>
                      <a:r>
                        <a:rPr lang="sv-SE" dirty="0"/>
                        <a:t>Roll</a:t>
                      </a:r>
                    </a:p>
                  </a:txBody>
                  <a:tcPr/>
                </a:tc>
                <a:tc>
                  <a:txBody>
                    <a:bodyPr/>
                    <a:lstStyle/>
                    <a:p>
                      <a:r>
                        <a:rPr lang="sv-SE" dirty="0"/>
                        <a:t>Namn</a:t>
                      </a:r>
                    </a:p>
                  </a:txBody>
                  <a:tcPr/>
                </a:tc>
                <a:extLst>
                  <a:ext uri="{0D108BD9-81ED-4DB2-BD59-A6C34878D82A}">
                    <a16:rowId xmlns:a16="http://schemas.microsoft.com/office/drawing/2014/main" val="2341917456"/>
                  </a:ext>
                </a:extLst>
              </a:tr>
              <a:tr h="370840">
                <a:tc>
                  <a:txBody>
                    <a:bodyPr/>
                    <a:lstStyle/>
                    <a:p>
                      <a:r>
                        <a:rPr lang="sv-SE" dirty="0"/>
                        <a:t>Tränare</a:t>
                      </a:r>
                    </a:p>
                  </a:txBody>
                  <a:tcPr/>
                </a:tc>
                <a:tc>
                  <a:txBody>
                    <a:bodyPr/>
                    <a:lstStyle/>
                    <a:p>
                      <a:r>
                        <a:rPr lang="sv-SE" dirty="0"/>
                        <a:t>Daniel Karlsson</a:t>
                      </a:r>
                    </a:p>
                    <a:p>
                      <a:r>
                        <a:rPr lang="sv-SE" dirty="0"/>
                        <a:t>Martin </a:t>
                      </a:r>
                      <a:r>
                        <a:rPr lang="sv-SE" dirty="0" err="1"/>
                        <a:t>Sohtell</a:t>
                      </a:r>
                      <a:endParaRPr lang="sv-SE" dirty="0"/>
                    </a:p>
                    <a:p>
                      <a:r>
                        <a:rPr lang="sv-SE" dirty="0"/>
                        <a:t>Ola </a:t>
                      </a:r>
                      <a:r>
                        <a:rPr lang="sv-SE" dirty="0" err="1"/>
                        <a:t>Dawidson</a:t>
                      </a:r>
                      <a:endParaRPr lang="sv-SE" dirty="0"/>
                    </a:p>
                    <a:p>
                      <a:r>
                        <a:rPr lang="sv-SE" dirty="0"/>
                        <a:t>Joakim Gidlund</a:t>
                      </a:r>
                    </a:p>
                    <a:p>
                      <a:r>
                        <a:rPr lang="sv-SE" dirty="0"/>
                        <a:t>Gunilla Olsson Friberg</a:t>
                      </a:r>
                    </a:p>
                    <a:p>
                      <a:r>
                        <a:rPr lang="sv-SE" dirty="0"/>
                        <a:t>Sandra </a:t>
                      </a:r>
                      <a:r>
                        <a:rPr lang="sv-SE" dirty="0" err="1"/>
                        <a:t>Rönnbom</a:t>
                      </a:r>
                      <a:r>
                        <a:rPr lang="sv-SE" dirty="0"/>
                        <a:t> </a:t>
                      </a:r>
                      <a:r>
                        <a:rPr lang="sv-SE" dirty="0" err="1"/>
                        <a:t>Vonasek</a:t>
                      </a:r>
                      <a:endParaRPr lang="sv-SE" dirty="0"/>
                    </a:p>
                    <a:p>
                      <a:r>
                        <a:rPr lang="sv-SE" dirty="0"/>
                        <a:t>Christopher </a:t>
                      </a:r>
                      <a:r>
                        <a:rPr lang="sv-SE" dirty="0" err="1"/>
                        <a:t>Vonasek</a:t>
                      </a:r>
                      <a:endParaRPr lang="sv-SE" dirty="0"/>
                    </a:p>
                  </a:txBody>
                  <a:tcPr/>
                </a:tc>
                <a:extLst>
                  <a:ext uri="{0D108BD9-81ED-4DB2-BD59-A6C34878D82A}">
                    <a16:rowId xmlns:a16="http://schemas.microsoft.com/office/drawing/2014/main" val="4285492518"/>
                  </a:ext>
                </a:extLst>
              </a:tr>
              <a:tr h="370840">
                <a:tc>
                  <a:txBody>
                    <a:bodyPr/>
                    <a:lstStyle/>
                    <a:p>
                      <a:r>
                        <a:rPr lang="sv-SE" dirty="0"/>
                        <a:t>Assisterande tränare</a:t>
                      </a:r>
                    </a:p>
                  </a:txBody>
                  <a:tcPr/>
                </a:tc>
                <a:tc>
                  <a:txBody>
                    <a:bodyPr/>
                    <a:lstStyle/>
                    <a:p>
                      <a:r>
                        <a:rPr lang="sv-SE" dirty="0"/>
                        <a:t>Malin </a:t>
                      </a:r>
                      <a:r>
                        <a:rPr lang="sv-SE" dirty="0" err="1"/>
                        <a:t>Dementshuk</a:t>
                      </a:r>
                      <a:endParaRPr lang="sv-SE" dirty="0"/>
                    </a:p>
                    <a:p>
                      <a:r>
                        <a:rPr lang="sv-SE" dirty="0"/>
                        <a:t>Malin Zetterberg</a:t>
                      </a:r>
                    </a:p>
                    <a:p>
                      <a:r>
                        <a:rPr lang="sv-SE" dirty="0"/>
                        <a:t>Daniel Svensson</a:t>
                      </a:r>
                    </a:p>
                  </a:txBody>
                  <a:tcPr/>
                </a:tc>
                <a:extLst>
                  <a:ext uri="{0D108BD9-81ED-4DB2-BD59-A6C34878D82A}">
                    <a16:rowId xmlns:a16="http://schemas.microsoft.com/office/drawing/2014/main" val="3778583974"/>
                  </a:ext>
                </a:extLst>
              </a:tr>
            </a:tbl>
          </a:graphicData>
        </a:graphic>
      </p:graphicFrame>
      <p:sp>
        <p:nvSpPr>
          <p:cNvPr id="6" name="textruta 5">
            <a:extLst>
              <a:ext uri="{FF2B5EF4-FFF2-40B4-BE49-F238E27FC236}">
                <a16:creationId xmlns:a16="http://schemas.microsoft.com/office/drawing/2014/main" id="{FCFDB117-CE24-014E-9213-CE00976F1832}"/>
              </a:ext>
            </a:extLst>
          </p:cNvPr>
          <p:cNvSpPr txBox="1"/>
          <p:nvPr/>
        </p:nvSpPr>
        <p:spPr>
          <a:xfrm>
            <a:off x="838200" y="6031210"/>
            <a:ext cx="8527773" cy="461665"/>
          </a:xfrm>
          <a:prstGeom prst="rect">
            <a:avLst/>
          </a:prstGeom>
          <a:noFill/>
        </p:spPr>
        <p:txBody>
          <a:bodyPr wrap="square" rtlCol="0">
            <a:spAutoFit/>
          </a:bodyPr>
          <a:lstStyle/>
          <a:p>
            <a:r>
              <a:rPr lang="sv-SE" sz="2400" dirty="0">
                <a:solidFill>
                  <a:srgbClr val="F8E047"/>
                </a:solidFill>
              </a:rPr>
              <a:t>Kontaktuppgifter till personerna ovan finns att hitta på </a:t>
            </a:r>
            <a:r>
              <a:rPr lang="sv-SE" sz="2400" dirty="0" err="1">
                <a:solidFill>
                  <a:srgbClr val="F8E047"/>
                </a:solidFill>
              </a:rPr>
              <a:t>laget.se</a:t>
            </a:r>
            <a:endParaRPr lang="sv-SE" sz="2400" dirty="0">
              <a:solidFill>
                <a:srgbClr val="F8E047"/>
              </a:solidFill>
            </a:endParaRPr>
          </a:p>
        </p:txBody>
      </p:sp>
      <p:graphicFrame>
        <p:nvGraphicFramePr>
          <p:cNvPr id="7" name="Tabell 5">
            <a:extLst>
              <a:ext uri="{FF2B5EF4-FFF2-40B4-BE49-F238E27FC236}">
                <a16:creationId xmlns:a16="http://schemas.microsoft.com/office/drawing/2014/main" id="{29E7E07B-281F-4748-BA18-1B620612200E}"/>
              </a:ext>
            </a:extLst>
          </p:cNvPr>
          <p:cNvGraphicFramePr>
            <a:graphicFrameLocks/>
          </p:cNvGraphicFramePr>
          <p:nvPr>
            <p:extLst>
              <p:ext uri="{D42A27DB-BD31-4B8C-83A1-F6EECF244321}">
                <p14:modId xmlns:p14="http://schemas.microsoft.com/office/powerpoint/2010/main" val="2836562000"/>
              </p:ext>
            </p:extLst>
          </p:nvPr>
        </p:nvGraphicFramePr>
        <p:xfrm>
          <a:off x="6496878" y="1795807"/>
          <a:ext cx="5353879" cy="2225040"/>
        </p:xfrm>
        <a:graphic>
          <a:graphicData uri="http://schemas.openxmlformats.org/drawingml/2006/table">
            <a:tbl>
              <a:tblPr firstRow="1" bandRow="1">
                <a:tableStyleId>{5C22544A-7EE6-4342-B048-85BDC9FD1C3A}</a:tableStyleId>
              </a:tblPr>
              <a:tblGrid>
                <a:gridCol w="3117574">
                  <a:extLst>
                    <a:ext uri="{9D8B030D-6E8A-4147-A177-3AD203B41FA5}">
                      <a16:colId xmlns:a16="http://schemas.microsoft.com/office/drawing/2014/main" val="1278264455"/>
                    </a:ext>
                  </a:extLst>
                </a:gridCol>
                <a:gridCol w="2236305">
                  <a:extLst>
                    <a:ext uri="{9D8B030D-6E8A-4147-A177-3AD203B41FA5}">
                      <a16:colId xmlns:a16="http://schemas.microsoft.com/office/drawing/2014/main" val="894542849"/>
                    </a:ext>
                  </a:extLst>
                </a:gridCol>
              </a:tblGrid>
              <a:tr h="370840">
                <a:tc>
                  <a:txBody>
                    <a:bodyPr/>
                    <a:lstStyle/>
                    <a:p>
                      <a:r>
                        <a:rPr lang="sv-SE" dirty="0"/>
                        <a:t>Roll</a:t>
                      </a:r>
                    </a:p>
                  </a:txBody>
                  <a:tcPr/>
                </a:tc>
                <a:tc>
                  <a:txBody>
                    <a:bodyPr/>
                    <a:lstStyle/>
                    <a:p>
                      <a:r>
                        <a:rPr lang="sv-SE" dirty="0"/>
                        <a:t>Namn</a:t>
                      </a:r>
                    </a:p>
                  </a:txBody>
                  <a:tcPr/>
                </a:tc>
                <a:extLst>
                  <a:ext uri="{0D108BD9-81ED-4DB2-BD59-A6C34878D82A}">
                    <a16:rowId xmlns:a16="http://schemas.microsoft.com/office/drawing/2014/main" val="2341917456"/>
                  </a:ext>
                </a:extLst>
              </a:tr>
              <a:tr h="370840">
                <a:tc>
                  <a:txBody>
                    <a:bodyPr/>
                    <a:lstStyle/>
                    <a:p>
                      <a:r>
                        <a:rPr lang="sv-SE" dirty="0"/>
                        <a:t>Lagledare</a:t>
                      </a:r>
                    </a:p>
                  </a:txBody>
                  <a:tcPr/>
                </a:tc>
                <a:tc>
                  <a:txBody>
                    <a:bodyPr/>
                    <a:lstStyle/>
                    <a:p>
                      <a:r>
                        <a:rPr lang="sv-SE" dirty="0"/>
                        <a:t>Beatrice Carlsson</a:t>
                      </a:r>
                    </a:p>
                  </a:txBody>
                  <a:tcPr/>
                </a:tc>
                <a:extLst>
                  <a:ext uri="{0D108BD9-81ED-4DB2-BD59-A6C34878D82A}">
                    <a16:rowId xmlns:a16="http://schemas.microsoft.com/office/drawing/2014/main" val="117137196"/>
                  </a:ext>
                </a:extLst>
              </a:tr>
              <a:tr h="370840">
                <a:tc>
                  <a:txBody>
                    <a:bodyPr/>
                    <a:lstStyle/>
                    <a:p>
                      <a:r>
                        <a:rPr lang="sv-SE" dirty="0"/>
                        <a:t>Administratör</a:t>
                      </a:r>
                    </a:p>
                  </a:txBody>
                  <a:tcPr/>
                </a:tc>
                <a:tc>
                  <a:txBody>
                    <a:bodyPr/>
                    <a:lstStyle/>
                    <a:p>
                      <a:r>
                        <a:rPr lang="sv-SE" dirty="0"/>
                        <a:t>Jenny </a:t>
                      </a:r>
                      <a:r>
                        <a:rPr lang="sv-SE" dirty="0" err="1"/>
                        <a:t>Rudstam</a:t>
                      </a:r>
                      <a:endParaRPr lang="sv-SE" dirty="0"/>
                    </a:p>
                  </a:txBody>
                  <a:tcPr/>
                </a:tc>
                <a:extLst>
                  <a:ext uri="{0D108BD9-81ED-4DB2-BD59-A6C34878D82A}">
                    <a16:rowId xmlns:a16="http://schemas.microsoft.com/office/drawing/2014/main" val="1567335783"/>
                  </a:ext>
                </a:extLst>
              </a:tr>
              <a:tr h="370840">
                <a:tc>
                  <a:txBody>
                    <a:bodyPr/>
                    <a:lstStyle/>
                    <a:p>
                      <a:r>
                        <a:rPr lang="sv-SE" dirty="0"/>
                        <a:t>Cupansvarig</a:t>
                      </a:r>
                    </a:p>
                  </a:txBody>
                  <a:tcPr/>
                </a:tc>
                <a:tc>
                  <a:txBody>
                    <a:bodyPr/>
                    <a:lstStyle/>
                    <a:p>
                      <a:r>
                        <a:rPr lang="sv-SE" dirty="0"/>
                        <a:t>Evelina Johnson</a:t>
                      </a:r>
                    </a:p>
                  </a:txBody>
                  <a:tcPr/>
                </a:tc>
                <a:extLst>
                  <a:ext uri="{0D108BD9-81ED-4DB2-BD59-A6C34878D82A}">
                    <a16:rowId xmlns:a16="http://schemas.microsoft.com/office/drawing/2014/main" val="3945762924"/>
                  </a:ext>
                </a:extLst>
              </a:tr>
              <a:tr h="370840">
                <a:tc>
                  <a:txBody>
                    <a:bodyPr/>
                    <a:lstStyle/>
                    <a:p>
                      <a:r>
                        <a:rPr lang="sv-SE" dirty="0"/>
                        <a:t>Matcharrangemangsansvarig</a:t>
                      </a:r>
                    </a:p>
                  </a:txBody>
                  <a:tcPr/>
                </a:tc>
                <a:tc>
                  <a:txBody>
                    <a:bodyPr/>
                    <a:lstStyle/>
                    <a:p>
                      <a:r>
                        <a:rPr lang="sv-SE" dirty="0"/>
                        <a:t>Anna </a:t>
                      </a:r>
                      <a:r>
                        <a:rPr lang="sv-SE" dirty="0" err="1"/>
                        <a:t>Hällerstam</a:t>
                      </a:r>
                      <a:endParaRPr lang="sv-SE" dirty="0"/>
                    </a:p>
                  </a:txBody>
                  <a:tcPr/>
                </a:tc>
                <a:extLst>
                  <a:ext uri="{0D108BD9-81ED-4DB2-BD59-A6C34878D82A}">
                    <a16:rowId xmlns:a16="http://schemas.microsoft.com/office/drawing/2014/main" val="567125480"/>
                  </a:ext>
                </a:extLst>
              </a:tr>
              <a:tr h="370840">
                <a:tc>
                  <a:txBody>
                    <a:bodyPr/>
                    <a:lstStyle/>
                    <a:p>
                      <a:r>
                        <a:rPr lang="sv-SE" dirty="0"/>
                        <a:t>Aktivitets- och materialansvarig</a:t>
                      </a:r>
                    </a:p>
                  </a:txBody>
                  <a:tcPr/>
                </a:tc>
                <a:tc>
                  <a:txBody>
                    <a:bodyPr/>
                    <a:lstStyle/>
                    <a:p>
                      <a:r>
                        <a:rPr lang="sv-SE" dirty="0"/>
                        <a:t>Veronica </a:t>
                      </a:r>
                      <a:r>
                        <a:rPr lang="sv-SE" dirty="0" err="1"/>
                        <a:t>Nobeling</a:t>
                      </a:r>
                      <a:endParaRPr lang="sv-SE" dirty="0"/>
                    </a:p>
                  </a:txBody>
                  <a:tcPr/>
                </a:tc>
                <a:extLst>
                  <a:ext uri="{0D108BD9-81ED-4DB2-BD59-A6C34878D82A}">
                    <a16:rowId xmlns:a16="http://schemas.microsoft.com/office/drawing/2014/main" val="388154617"/>
                  </a:ext>
                </a:extLst>
              </a:tr>
            </a:tbl>
          </a:graphicData>
        </a:graphic>
      </p:graphicFrame>
    </p:spTree>
    <p:extLst>
      <p:ext uri="{BB962C8B-B14F-4D97-AF65-F5344CB8AC3E}">
        <p14:creationId xmlns:p14="http://schemas.microsoft.com/office/powerpoint/2010/main" val="343142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Ansvarsområden i ditt lag</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a:bodyPr>
          <a:lstStyle/>
          <a:p>
            <a:pPr marL="0" indent="0">
              <a:buNone/>
            </a:pPr>
            <a:r>
              <a:rPr lang="sv-SE" sz="2400" dirty="0">
                <a:solidFill>
                  <a:srgbClr val="F8E047"/>
                </a:solidFill>
              </a:rPr>
              <a:t>För att just ditt lag ska fungera på bästa sätt så behöver ett antal viktiga ansvarsområden fördelas i laget. 	</a:t>
            </a:r>
          </a:p>
          <a:p>
            <a:pPr marL="0" indent="0">
              <a:buNone/>
            </a:pPr>
            <a:r>
              <a:rPr lang="sv-SE" sz="2400" dirty="0">
                <a:solidFill>
                  <a:srgbClr val="F8E047"/>
                </a:solidFill>
              </a:rPr>
              <a:t>På och utanför handbollsplanen. </a:t>
            </a:r>
          </a:p>
          <a:p>
            <a:pPr marL="0" indent="0">
              <a:buNone/>
            </a:pPr>
            <a:r>
              <a:rPr lang="sv-SE" sz="2400" dirty="0">
                <a:solidFill>
                  <a:srgbClr val="F8E047"/>
                </a:solidFill>
              </a:rPr>
              <a:t>Här kommer ett förslag på hur dessa ansvarsområden kan fördelas. En och samma person kan fylla flera funktioner.</a:t>
            </a:r>
          </a:p>
          <a:p>
            <a:pPr marL="0" indent="0">
              <a:buNone/>
            </a:pPr>
            <a:r>
              <a:rPr lang="sv-SE" sz="2400" dirty="0">
                <a:solidFill>
                  <a:srgbClr val="F8E047"/>
                </a:solidFill>
              </a:rPr>
              <a:t> Jobba alltid på att bli fler! Dubbla gärna upp poster, ifall någon slutar så finns det någon kvar. </a:t>
            </a:r>
          </a:p>
        </p:txBody>
      </p:sp>
      <p:pic>
        <p:nvPicPr>
          <p:cNvPr id="6" name="Bildobjekt 5">
            <a:extLst>
              <a:ext uri="{FF2B5EF4-FFF2-40B4-BE49-F238E27FC236}">
                <a16:creationId xmlns:a16="http://schemas.microsoft.com/office/drawing/2014/main" id="{D7215CD9-B172-9C4D-8A78-B37ECB97B48D}"/>
              </a:ext>
            </a:extLst>
          </p:cNvPr>
          <p:cNvPicPr>
            <a:picLocks noChangeAspect="1"/>
          </p:cNvPicPr>
          <p:nvPr/>
        </p:nvPicPr>
        <p:blipFill>
          <a:blip r:embed="rId2"/>
          <a:stretch>
            <a:fillRect/>
          </a:stretch>
        </p:blipFill>
        <p:spPr>
          <a:xfrm>
            <a:off x="8634911" y="1825625"/>
            <a:ext cx="3408808" cy="3408808"/>
          </a:xfrm>
          <a:prstGeom prst="rect">
            <a:avLst/>
          </a:prstGeom>
        </p:spPr>
      </p:pic>
    </p:spTree>
    <p:extLst>
      <p:ext uri="{BB962C8B-B14F-4D97-AF65-F5344CB8AC3E}">
        <p14:creationId xmlns:p14="http://schemas.microsoft.com/office/powerpoint/2010/main" val="3769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Tränare</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a:bodyPr>
          <a:lstStyle/>
          <a:p>
            <a:r>
              <a:rPr lang="sv-SE" b="1" dirty="0">
                <a:solidFill>
                  <a:schemeClr val="bg1"/>
                </a:solidFill>
              </a:rPr>
              <a:t>Rollbeskrivning:  </a:t>
            </a:r>
          </a:p>
          <a:p>
            <a:pPr marL="457200" lvl="1" indent="0">
              <a:buNone/>
            </a:pPr>
            <a:r>
              <a:rPr lang="sv-SE" dirty="0">
                <a:solidFill>
                  <a:srgbClr val="F8E047"/>
                </a:solidFill>
              </a:rPr>
              <a:t>Ansvarar för planering och genomförande av träningen. Ansvarar tillsammans med övriga ledare att en trygg tillvaro tillhandahålls före, under och efter träning/match. Gläds åt att vara med ungdomar och drivs av att se dem utvecklas. Är insatt i och respekterar och följer Särökometerna HKs värderingar och riktlinjer. Representerar laget på föreningens tränarmöten. Är i sportsliga sammanhang iklädd träningskläder från föreningen. Är i övrigt entledigad från andra funktioner i laget. </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34778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panose="020F0502020204030204"/>
                <a:ea typeface="+mn-ea"/>
                <a:cs typeface="+mn-cs"/>
              </a:rPr>
              <a:t>Arbetsinsats för ditt barns bästa: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Träningsmängdsberoende. På plats på träningen och i förekommande fall även match.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rPr>
              <a:t>Förkunskaper: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Har idrottens anda och barnrättsperspektivet klart för sig. Egen erfarenhet av lagsport är meriterande. TS1 utbildning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5440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Assisterande Tränare</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fontScale="92500" lnSpcReduction="20000"/>
          </a:bodyPr>
          <a:lstStyle/>
          <a:p>
            <a:r>
              <a:rPr lang="sv-SE" b="1" dirty="0">
                <a:solidFill>
                  <a:schemeClr val="bg1"/>
                </a:solidFill>
              </a:rPr>
              <a:t>Rollbeskrivning:  </a:t>
            </a:r>
          </a:p>
          <a:p>
            <a:pPr marL="457200" lvl="1" indent="0">
              <a:buNone/>
            </a:pPr>
            <a:r>
              <a:rPr lang="sv-SE" dirty="0">
                <a:solidFill>
                  <a:srgbClr val="F8E047"/>
                </a:solidFill>
              </a:rPr>
              <a:t>Delaktig vid genomförande av träningar och match, men har inget planeringsansvar. Ansvarar tillsammans med övriga ledare att en trygg tillvaro tillhandahålls före, under och efter träning/match. Ansvarar för att närvaroregistrering sker. Ser till att nödvändigt sjukvårdsmaterial finns i lagets medicinväska.  Gläds åt att vara med ungdomar och drivs av att se dem utvecklas. Är insatt i och respekterar och följer Särökometerna HKs värderingar och riktlinjer. Representerar laget på föreningens tränarmöten. Är i sportsliga sammanhang iklädd träningskläder från föreningen. Är i övrigt entledigad från andra funktioner i laget. </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31700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panose="020F0502020204030204"/>
                <a:ea typeface="+mn-ea"/>
                <a:cs typeface="+mn-cs"/>
              </a:rPr>
              <a:t>Arbetsinsats för ditt barns bästa: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Träningsmängdsberoende. På plats på träningen och i förekommande fall även match.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rPr>
              <a:t>Förkunskaper: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Positiv livsåskådning. Peppar hellre än skäller. Egen erfarenhet av lagsport är meriterande.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1574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Lagledare</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fontScale="77500" lnSpcReduction="20000"/>
          </a:bodyPr>
          <a:lstStyle/>
          <a:p>
            <a:r>
              <a:rPr lang="sv-SE" b="1" dirty="0">
                <a:solidFill>
                  <a:schemeClr val="bg1"/>
                </a:solidFill>
              </a:rPr>
              <a:t>Rollbeskrivning:  </a:t>
            </a:r>
          </a:p>
          <a:p>
            <a:pPr marL="457200" lvl="1" indent="0">
              <a:buNone/>
            </a:pPr>
            <a:r>
              <a:rPr lang="sv-SE" dirty="0">
                <a:solidFill>
                  <a:srgbClr val="F8E047"/>
                </a:solidFill>
              </a:rPr>
              <a:t>Jobbar med att hålla samman alla krafter i funktionärsstaben. Lagledaren behöver inte stå på planen själv, men skall gärna vara en stark ledare som törs och kan hålla i möten. Delaktig i säsongsplaneringen, är den naturliga kontaktytan mot föräldragruppen och mot föreningens styrelse/kansli. Bra på att lyssna och delegera arbetsuppgifter. Gärna strukturerad med god planeringsförmåga. Planerar, kallar till och genomför funktionärsmöten någon gång per höst och vår för att stämma av pågående arbete och att alla trivs. Planerar, kallar till och genomför föräldramöte inför säsong och under säsong. Har en helhetsbild över lagorganisationen och de krav och åtaganden som åligger laget och är ytterst ansvarig för att dessa utförs inom laget. Deltar på ledarmöten som styrelsen kallar till för att skaffa information till laget om vad som händer i föreningen. Ansvarar för lagkassa samt lagsponsorer.</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2554545"/>
          </a:xfrm>
          <a:prstGeom prst="rect">
            <a:avLst/>
          </a:prstGeom>
          <a:noFill/>
        </p:spPr>
        <p:txBody>
          <a:bodyPr wrap="square" rtlCol="0">
            <a:spAutoFit/>
          </a:bodyPr>
          <a:lstStyle/>
          <a:p>
            <a:r>
              <a:rPr lang="sv-SE" sz="2000" b="1" dirty="0">
                <a:solidFill>
                  <a:schemeClr val="bg1"/>
                </a:solidFill>
              </a:rPr>
              <a:t>Arbetsinsats för ditt barns bästa: </a:t>
            </a:r>
            <a:r>
              <a:rPr lang="sv-SE" sz="2000" dirty="0">
                <a:solidFill>
                  <a:srgbClr val="1A94D0"/>
                </a:solidFill>
              </a:rPr>
              <a:t>Kontinuerligt 2-4 timmar /månad</a:t>
            </a:r>
          </a:p>
          <a:p>
            <a:endParaRPr lang="sv-SE" sz="2000" dirty="0">
              <a:solidFill>
                <a:schemeClr val="bg1"/>
              </a:solidFill>
            </a:endParaRPr>
          </a:p>
          <a:p>
            <a:r>
              <a:rPr lang="sv-SE" sz="2000" dirty="0">
                <a:solidFill>
                  <a:schemeClr val="bg1"/>
                </a:solidFill>
              </a:rPr>
              <a:t>Förkunskaper: </a:t>
            </a:r>
            <a:r>
              <a:rPr lang="sv-SE" sz="2000" dirty="0">
                <a:solidFill>
                  <a:srgbClr val="1A94D0"/>
                </a:solidFill>
              </a:rPr>
              <a:t>Gärna vana av att hålla ihop saker, planera och strukturera. Verbal och beredd att tala inför andra. Datorvana är en tillgång. </a:t>
            </a:r>
          </a:p>
        </p:txBody>
      </p:sp>
    </p:spTree>
    <p:extLst>
      <p:ext uri="{BB962C8B-B14F-4D97-AF65-F5344CB8AC3E}">
        <p14:creationId xmlns:p14="http://schemas.microsoft.com/office/powerpoint/2010/main" val="3666082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Administratör</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a:bodyPr>
          <a:lstStyle/>
          <a:p>
            <a:r>
              <a:rPr lang="sv-SE" b="1" dirty="0">
                <a:solidFill>
                  <a:schemeClr val="bg1"/>
                </a:solidFill>
              </a:rPr>
              <a:t>Rollbeskrivning:  </a:t>
            </a:r>
          </a:p>
          <a:p>
            <a:pPr marL="457200" lvl="1" indent="0">
              <a:buNone/>
            </a:pPr>
            <a:r>
              <a:rPr lang="sv-SE" dirty="0">
                <a:solidFill>
                  <a:srgbClr val="F8E047"/>
                </a:solidFill>
              </a:rPr>
              <a:t>Ansvarar för all administration runt matcher och liknande event. Är insatt i  gällande reglemente för lagets seriespel. Ansvarar för kallelser och eventuella matchändringar.  Håller information om  spelare och ledare på </a:t>
            </a:r>
            <a:r>
              <a:rPr lang="sv-SE" dirty="0" err="1">
                <a:solidFill>
                  <a:srgbClr val="F8E047"/>
                </a:solidFill>
              </a:rPr>
              <a:t>laget.se</a:t>
            </a:r>
            <a:r>
              <a:rPr lang="sv-SE" dirty="0">
                <a:solidFill>
                  <a:srgbClr val="F8E047"/>
                </a:solidFill>
              </a:rPr>
              <a:t> väl uppdaterad. </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34778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panose="020F0502020204030204"/>
                <a:ea typeface="+mn-ea"/>
                <a:cs typeface="+mn-cs"/>
              </a:rPr>
              <a:t>Arbetsinsats för ditt barns bästa: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ca 1-2 timmar / vecka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rPr>
              <a:t>Förkunskaper: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Strukturerad person med viss datorvana. Bra på att lösa problem som kan uppstå i samband med matchspel. Kommunikativ och har lätt för att prata med människor. Kan ta snabba beslut för att lösa problem. </a:t>
            </a:r>
          </a:p>
        </p:txBody>
      </p:sp>
    </p:spTree>
    <p:extLst>
      <p:ext uri="{BB962C8B-B14F-4D97-AF65-F5344CB8AC3E}">
        <p14:creationId xmlns:p14="http://schemas.microsoft.com/office/powerpoint/2010/main" val="2108614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Cupansvarig</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a:bodyPr>
          <a:lstStyle/>
          <a:p>
            <a:r>
              <a:rPr lang="sv-SE" b="1" dirty="0">
                <a:solidFill>
                  <a:schemeClr val="bg1"/>
                </a:solidFill>
              </a:rPr>
              <a:t>Rollbeskrivning:  </a:t>
            </a:r>
          </a:p>
          <a:p>
            <a:pPr marL="457200" lvl="1" indent="0">
              <a:buNone/>
            </a:pPr>
            <a:r>
              <a:rPr lang="sv-SE" dirty="0">
                <a:solidFill>
                  <a:srgbClr val="F8E047"/>
                </a:solidFill>
              </a:rPr>
              <a:t>Ansvarar för all administration runt cuper och USM. Är insatt i  gällande reglemente för lagets USM spel. Är även insatt i gällande reglemente för de cuper laget väljer att anmäla sig till. </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3785652"/>
          </a:xfrm>
          <a:prstGeom prst="rect">
            <a:avLst/>
          </a:prstGeom>
          <a:noFill/>
        </p:spPr>
        <p:txBody>
          <a:bodyPr wrap="square" rtlCol="0">
            <a:spAutoFit/>
          </a:bodyPr>
          <a:lstStyle/>
          <a:p>
            <a:r>
              <a:rPr kumimoji="0" lang="sv-SE" sz="2000" b="1" i="0" u="none" strike="noStrike" kern="1200" cap="none" spc="0" normalizeH="0" baseline="0" noProof="0" dirty="0">
                <a:ln>
                  <a:noFill/>
                </a:ln>
                <a:solidFill>
                  <a:prstClr val="white"/>
                </a:solidFill>
                <a:effectLst/>
                <a:uLnTx/>
                <a:uFillTx/>
                <a:latin typeface="Calibri" panose="020F0502020204030204"/>
                <a:ea typeface="+mn-ea"/>
                <a:cs typeface="+mn-cs"/>
              </a:rPr>
              <a:t>Arbetsinsats för ditt barns bästa: </a:t>
            </a:r>
            <a:r>
              <a:rPr lang="sv-SE" sz="2000" dirty="0">
                <a:solidFill>
                  <a:srgbClr val="1A94D0"/>
                </a:solidFill>
              </a:rPr>
              <a:t>ca 2-3 ggr per </a:t>
            </a:r>
            <a:r>
              <a:rPr lang="sv-SE" sz="2000">
                <a:solidFill>
                  <a:srgbClr val="1A94D0"/>
                </a:solidFill>
              </a:rPr>
              <a:t>säsong (5-10 </a:t>
            </a:r>
            <a:r>
              <a:rPr lang="sv-SE" sz="2000" dirty="0">
                <a:solidFill>
                  <a:srgbClr val="1A94D0"/>
                </a:solidFill>
              </a:rPr>
              <a:t>timmar /tillfälle) </a:t>
            </a:r>
            <a:endPar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rPr>
              <a:t>Förkunskaper: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Strukturerad person med viss datorvana. Bra på att lösa problem som kan uppstå i samband med cuper. Kommunikativ och har lätt för att prata med människor. Kan ta snabba beslut för att lösa problem. </a:t>
            </a:r>
          </a:p>
        </p:txBody>
      </p:sp>
    </p:spTree>
    <p:extLst>
      <p:ext uri="{BB962C8B-B14F-4D97-AF65-F5344CB8AC3E}">
        <p14:creationId xmlns:p14="http://schemas.microsoft.com/office/powerpoint/2010/main" val="2507231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Matcharrangemangsansvarig</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a:bodyPr>
          <a:lstStyle/>
          <a:p>
            <a:r>
              <a:rPr lang="sv-SE" b="1" dirty="0">
                <a:solidFill>
                  <a:schemeClr val="bg1"/>
                </a:solidFill>
              </a:rPr>
              <a:t>Rollbeskrivning:  </a:t>
            </a:r>
          </a:p>
          <a:p>
            <a:pPr marL="457200" lvl="1" indent="0">
              <a:buNone/>
            </a:pPr>
            <a:r>
              <a:rPr lang="sv-SE" dirty="0">
                <a:solidFill>
                  <a:srgbClr val="F8E047"/>
                </a:solidFill>
              </a:rPr>
              <a:t>Ansvarar för att fullgöra lagets åtaganden i samband med hemmamatcher. Informerar föräldrar om vilka åtaganden som gäller för respektive område, såsom café ansvar, publikvärd, EMP etc. Ansvarig för kommunikationen med föreningens caféansvarig. </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34778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panose="020F0502020204030204"/>
                <a:ea typeface="+mn-ea"/>
                <a:cs typeface="+mn-cs"/>
              </a:rPr>
              <a:t>Arbetsinsats för ditt barns bästa: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ca 1 timma / vecka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rPr>
              <a:t>Förkunskaper: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Strukturerad person med viss datorvana. Bra på att lösa problem som kan uppstå i samband med hemmamatcher. Kommunikativ och har lätt för att prata med människor. Kan ta snabba beslut för att lösa problem. </a:t>
            </a:r>
          </a:p>
        </p:txBody>
      </p:sp>
    </p:spTree>
    <p:extLst>
      <p:ext uri="{BB962C8B-B14F-4D97-AF65-F5344CB8AC3E}">
        <p14:creationId xmlns:p14="http://schemas.microsoft.com/office/powerpoint/2010/main" val="1577565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B375C"/>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2F700C-CA2F-2F49-AB55-E1A5D4AB3C74}"/>
              </a:ext>
            </a:extLst>
          </p:cNvPr>
          <p:cNvSpPr>
            <a:spLocks noGrp="1"/>
          </p:cNvSpPr>
          <p:nvPr>
            <p:ph type="title"/>
          </p:nvPr>
        </p:nvSpPr>
        <p:spPr/>
        <p:txBody>
          <a:bodyPr/>
          <a:lstStyle/>
          <a:p>
            <a:r>
              <a:rPr lang="sv-SE" sz="5400" dirty="0">
                <a:solidFill>
                  <a:schemeClr val="bg1"/>
                </a:solidFill>
                <a:latin typeface="Impact" panose="020B0806030902050204" pitchFamily="34" charset="0"/>
              </a:rPr>
              <a:t>Aktivitets- och materialansvarig</a:t>
            </a:r>
          </a:p>
        </p:txBody>
      </p:sp>
      <p:sp>
        <p:nvSpPr>
          <p:cNvPr id="3" name="Platshållare för innehåll 2">
            <a:extLst>
              <a:ext uri="{FF2B5EF4-FFF2-40B4-BE49-F238E27FC236}">
                <a16:creationId xmlns:a16="http://schemas.microsoft.com/office/drawing/2014/main" id="{02EFB451-F992-DE4C-A82B-86AD10307D18}"/>
              </a:ext>
            </a:extLst>
          </p:cNvPr>
          <p:cNvSpPr>
            <a:spLocks noGrp="1"/>
          </p:cNvSpPr>
          <p:nvPr>
            <p:ph idx="1"/>
          </p:nvPr>
        </p:nvSpPr>
        <p:spPr>
          <a:xfrm>
            <a:off x="838200" y="1825625"/>
            <a:ext cx="6427573" cy="4167402"/>
          </a:xfrm>
        </p:spPr>
        <p:txBody>
          <a:bodyPr>
            <a:normAutofit/>
          </a:bodyPr>
          <a:lstStyle/>
          <a:p>
            <a:r>
              <a:rPr lang="sv-SE" b="1" dirty="0">
                <a:solidFill>
                  <a:schemeClr val="bg1"/>
                </a:solidFill>
              </a:rPr>
              <a:t>Rollbeskrivning:  </a:t>
            </a:r>
          </a:p>
          <a:p>
            <a:pPr marL="457200" lvl="1" indent="0">
              <a:buNone/>
            </a:pPr>
            <a:r>
              <a:rPr lang="sv-SE" dirty="0">
                <a:solidFill>
                  <a:srgbClr val="F8E047"/>
                </a:solidFill>
              </a:rPr>
              <a:t>Ansvarar för aktiviteter för laget utanför ordinarie träning. Aktiviteter som främjar lagsammanhållning och/eller skapar fin stämning i laget. Aktiviteterna behöver inte vara handbollsrelaterade. Ansvarar för lagets material, primärt matchkläder. (ej medväska)</a:t>
            </a:r>
            <a:endParaRPr lang="sv-SE" dirty="0">
              <a:solidFill>
                <a:srgbClr val="1A94D0"/>
              </a:solidFill>
            </a:endParaRPr>
          </a:p>
        </p:txBody>
      </p:sp>
      <p:sp>
        <p:nvSpPr>
          <p:cNvPr id="4" name="textruta 3">
            <a:extLst>
              <a:ext uri="{FF2B5EF4-FFF2-40B4-BE49-F238E27FC236}">
                <a16:creationId xmlns:a16="http://schemas.microsoft.com/office/drawing/2014/main" id="{58A8D27D-6A23-3D43-A9C6-A4884B90C6F0}"/>
              </a:ext>
            </a:extLst>
          </p:cNvPr>
          <p:cNvSpPr txBox="1"/>
          <p:nvPr/>
        </p:nvSpPr>
        <p:spPr>
          <a:xfrm>
            <a:off x="7593497" y="1825625"/>
            <a:ext cx="3760304"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1" i="0" u="none" strike="noStrike" kern="1200" cap="none" spc="0" normalizeH="0" baseline="0" noProof="0" dirty="0">
                <a:ln>
                  <a:noFill/>
                </a:ln>
                <a:solidFill>
                  <a:prstClr val="white"/>
                </a:solidFill>
                <a:effectLst/>
                <a:uLnTx/>
                <a:uFillTx/>
                <a:latin typeface="Calibri" panose="020F0502020204030204"/>
                <a:ea typeface="+mn-ea"/>
                <a:cs typeface="+mn-cs"/>
              </a:rPr>
              <a:t>Arbetsinsats för ditt barns bästa: </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ca 2-3 ggr per säsong (</a:t>
            </a:r>
            <a:r>
              <a:rPr lang="sv-SE" sz="2000" dirty="0">
                <a:solidFill>
                  <a:srgbClr val="1A94D0"/>
                </a:solidFill>
                <a:latin typeface="Calibri" panose="020F0502020204030204"/>
              </a:rPr>
              <a:t>5-10</a:t>
            </a:r>
            <a:r>
              <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rPr>
              <a:t> timmar /tillfälle)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2000" b="0" i="0" u="none" strike="noStrike" kern="1200" cap="none" spc="0" normalizeH="0" baseline="0" noProof="0" dirty="0">
                <a:ln>
                  <a:noFill/>
                </a:ln>
                <a:solidFill>
                  <a:prstClr val="white"/>
                </a:solidFill>
                <a:effectLst/>
                <a:uLnTx/>
                <a:uFillTx/>
                <a:latin typeface="Calibri" panose="020F0502020204030204"/>
                <a:ea typeface="+mn-ea"/>
                <a:cs typeface="+mn-cs"/>
              </a:rPr>
              <a:t>Förkunskaper: </a:t>
            </a:r>
            <a:r>
              <a:rPr lang="sv-SE" sz="2000" dirty="0">
                <a:solidFill>
                  <a:srgbClr val="1A94D0"/>
                </a:solidFill>
                <a:latin typeface="Calibri" panose="020F0502020204030204"/>
              </a:rPr>
              <a:t>Initiativ- och idérik. God planerings- och organisationsförmåga. Engagerad, glad och positiv.</a:t>
            </a:r>
            <a:endParaRPr kumimoji="0" lang="sv-SE" sz="2000" b="0" i="0" u="none" strike="noStrike" kern="1200" cap="none" spc="0" normalizeH="0" baseline="0" noProof="0" dirty="0">
              <a:ln>
                <a:noFill/>
              </a:ln>
              <a:solidFill>
                <a:srgbClr val="1A94D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029162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947</Words>
  <Application>Microsoft Macintosh PowerPoint</Application>
  <PresentationFormat>Bredbild</PresentationFormat>
  <Paragraphs>79</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vt:lpstr>
      <vt:lpstr>Calibri Light</vt:lpstr>
      <vt:lpstr>Impact</vt:lpstr>
      <vt:lpstr>Office-tema</vt:lpstr>
      <vt:lpstr>Ansvarsområden Särökometerna A-flick</vt:lpstr>
      <vt:lpstr>Ansvarsområden i ditt lag</vt:lpstr>
      <vt:lpstr>Tränare</vt:lpstr>
      <vt:lpstr>Assisterande Tränare</vt:lpstr>
      <vt:lpstr>Lagledare</vt:lpstr>
      <vt:lpstr>Administratör</vt:lpstr>
      <vt:lpstr>Cupansvarig</vt:lpstr>
      <vt:lpstr>Matcharrangemangsansvarig</vt:lpstr>
      <vt:lpstr>Aktivitets- och materialansvarig</vt:lpstr>
      <vt:lpstr>Kontaktpersoner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Ansvarsområden Särökometerna A-flick</dc:title>
  <dc:creator>Beatrice Carlsson</dc:creator>
  <cp:lastModifiedBy>Beatrice Carlsson</cp:lastModifiedBy>
  <cp:revision>15</cp:revision>
  <dcterms:created xsi:type="dcterms:W3CDTF">2021-04-25T12:11:52Z</dcterms:created>
  <dcterms:modified xsi:type="dcterms:W3CDTF">2021-04-25T19:09:21Z</dcterms:modified>
</cp:coreProperties>
</file>