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amT3FPq31+HMR9LrFFivLJPDz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94660"/>
  </p:normalViewPr>
  <p:slideViewPr>
    <p:cSldViewPr snapToGrid="0">
      <p:cViewPr varScale="1">
        <p:scale>
          <a:sx n="78" d="100"/>
          <a:sy n="78" d="100"/>
        </p:scale>
        <p:origin x="56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Presentation…</a:t>
            </a:r>
            <a:endParaRPr/>
          </a:p>
        </p:txBody>
      </p:sp>
      <p:sp>
        <p:nvSpPr>
          <p:cNvPr id="15" name="Google Shape;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Vi presenterar oss kort då alla inte träffat alla……</a:t>
            </a:r>
            <a:endParaRPr/>
          </a:p>
        </p:txBody>
      </p:sp>
      <p:sp>
        <p:nvSpPr>
          <p:cNvPr id="27" name="Google Shape;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Truppen- presentera oss och spelarna. </a:t>
            </a:r>
            <a:endParaRPr/>
          </a:p>
        </p:txBody>
      </p:sp>
      <p:sp>
        <p:nvSpPr>
          <p:cNvPr id="35" name="Google Shape;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3350b4ee6a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3350b4ee6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 name="Google Shape;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24e7f4a3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124e7f4a32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2c6c8009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g22c6c800938_0_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
        <p:nvSpPr>
          <p:cNvPr id="7" name="Google Shape;7;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laget.se/SkultorpsIF/Page/3542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
        <p:cNvGrpSpPr/>
        <p:nvPr/>
      </p:nvGrpSpPr>
      <p:grpSpPr>
        <a:xfrm>
          <a:off x="0" y="0"/>
          <a:ext cx="0" cy="0"/>
          <a:chOff x="0" y="0"/>
          <a:chExt cx="0" cy="0"/>
        </a:xfrm>
      </p:grpSpPr>
      <p:sp>
        <p:nvSpPr>
          <p:cNvPr id="17" name="Google Shape;17;p1"/>
          <p:cNvSpPr/>
          <p:nvPr/>
        </p:nvSpPr>
        <p:spPr>
          <a:xfrm>
            <a:off x="0" y="0"/>
            <a:ext cx="1219200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 descr="Välkommen till Skultorps IF:s Styrelse! | Skultorps IF Styrelse | laget.se"/>
          <p:cNvPicPr preferRelativeResize="0"/>
          <p:nvPr/>
        </p:nvPicPr>
        <p:blipFill rotWithShape="1">
          <a:blip r:embed="rId3">
            <a:alphaModFix/>
          </a:blip>
          <a:srcRect/>
          <a:stretch/>
        </p:blipFill>
        <p:spPr>
          <a:xfrm>
            <a:off x="7949045" y="1267852"/>
            <a:ext cx="3789988" cy="4199235"/>
          </a:xfrm>
          <a:prstGeom prst="rect">
            <a:avLst/>
          </a:prstGeom>
          <a:noFill/>
          <a:ln>
            <a:noFill/>
          </a:ln>
        </p:spPr>
      </p:pic>
      <p:sp>
        <p:nvSpPr>
          <p:cNvPr id="19" name="Google Shape;19;p1"/>
          <p:cNvSpPr/>
          <p:nvPr/>
        </p:nvSpPr>
        <p:spPr>
          <a:xfrm rot="10800000" flipH="1">
            <a:off x="0" y="-478"/>
            <a:ext cx="8896786" cy="6858478"/>
          </a:xfrm>
          <a:custGeom>
            <a:avLst/>
            <a:gdLst/>
            <a:ahLst/>
            <a:cxnLst/>
            <a:rect l="l" t="t" r="r" b="b"/>
            <a:pathLst>
              <a:path w="8896786" h="6858478" extrusionOk="0">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rgbClr val="262626">
              <a:alpha val="6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 name="Google Shape;20;p1"/>
          <p:cNvSpPr/>
          <p:nvPr/>
        </p:nvSpPr>
        <p:spPr>
          <a:xfrm rot="10800000" flipH="1">
            <a:off x="0" y="-479"/>
            <a:ext cx="8096249" cy="6858479"/>
          </a:xfrm>
          <a:custGeom>
            <a:avLst/>
            <a:gdLst/>
            <a:ahLst/>
            <a:cxnLst/>
            <a:rect l="l" t="t" r="r" b="b"/>
            <a:pathLst>
              <a:path w="8096249" h="6858479" extrusionOk="0">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 name="Google Shape;21;p1"/>
          <p:cNvSpPr txBox="1">
            <a:spLocks noGrp="1"/>
          </p:cNvSpPr>
          <p:nvPr>
            <p:ph type="ctrTitle"/>
          </p:nvPr>
        </p:nvSpPr>
        <p:spPr>
          <a:xfrm>
            <a:off x="804672" y="877824"/>
            <a:ext cx="5294376" cy="30723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sv-SE" sz="5400"/>
              <a:t>Skultorps IF</a:t>
            </a:r>
            <a:endParaRPr sz="5400"/>
          </a:p>
        </p:txBody>
      </p:sp>
      <p:sp>
        <p:nvSpPr>
          <p:cNvPr id="22" name="Google Shape;22;p1"/>
          <p:cNvSpPr txBox="1">
            <a:spLocks noGrp="1"/>
          </p:cNvSpPr>
          <p:nvPr>
            <p:ph type="subTitle" idx="1"/>
          </p:nvPr>
        </p:nvSpPr>
        <p:spPr>
          <a:xfrm>
            <a:off x="804672" y="4096512"/>
            <a:ext cx="4167376" cy="11555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sv-SE" sz="2000"/>
              <a:t>Lagmöte/föräldramöte 250219</a:t>
            </a:r>
            <a:endParaRPr/>
          </a:p>
        </p:txBody>
      </p:sp>
      <p:pic>
        <p:nvPicPr>
          <p:cNvPr id="23" name="Google Shape;23;p1"/>
          <p:cNvPicPr preferRelativeResize="0"/>
          <p:nvPr/>
        </p:nvPicPr>
        <p:blipFill rotWithShape="1">
          <a:blip r:embed="rId4">
            <a:alphaModFix/>
          </a:blip>
          <a:srcRect/>
          <a:stretch/>
        </p:blipFill>
        <p:spPr>
          <a:xfrm>
            <a:off x="7048500" y="0"/>
            <a:ext cx="5143500" cy="6858000"/>
          </a:xfrm>
          <a:prstGeom prst="rect">
            <a:avLst/>
          </a:prstGeom>
          <a:noFill/>
          <a:ln>
            <a:noFill/>
          </a:ln>
        </p:spPr>
      </p:pic>
      <p:pic>
        <p:nvPicPr>
          <p:cNvPr id="24" name="Google Shape;24;p1"/>
          <p:cNvPicPr preferRelativeResize="0"/>
          <p:nvPr/>
        </p:nvPicPr>
        <p:blipFill rotWithShape="1">
          <a:blip r:embed="rId5">
            <a:alphaModFix/>
          </a:blip>
          <a:srcRect t="9210" b="-9210"/>
          <a:stretch/>
        </p:blipFill>
        <p:spPr>
          <a:xfrm rot="5400000">
            <a:off x="5524261" y="1011875"/>
            <a:ext cx="7772199" cy="5829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3"/>
          <p:cNvSpPr txBox="1">
            <a:spLocks noGrp="1"/>
          </p:cNvSpPr>
          <p:nvPr>
            <p:ph type="ctrTitle"/>
          </p:nvPr>
        </p:nvSpPr>
        <p:spPr>
          <a:xfrm>
            <a:off x="1524000" y="297904"/>
            <a:ext cx="9144000" cy="102123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sv-SE" sz="4000" b="1"/>
              <a:t>Vision</a:t>
            </a:r>
            <a:r>
              <a:rPr lang="sv-SE" sz="4000"/>
              <a:t>, </a:t>
            </a:r>
            <a:r>
              <a:rPr lang="sv-SE" sz="1800"/>
              <a:t>Verksamhetsidé, Värdegrund</a:t>
            </a:r>
            <a:endParaRPr sz="1800"/>
          </a:p>
        </p:txBody>
      </p:sp>
      <p:sp>
        <p:nvSpPr>
          <p:cNvPr id="30" name="Google Shape;30;p3"/>
          <p:cNvSpPr txBox="1">
            <a:spLocks noGrp="1"/>
          </p:cNvSpPr>
          <p:nvPr>
            <p:ph type="subTitle" idx="1"/>
          </p:nvPr>
        </p:nvSpPr>
        <p:spPr>
          <a:xfrm>
            <a:off x="377500" y="1480950"/>
            <a:ext cx="9668700" cy="3384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457200" lvl="1" indent="0" algn="l" rtl="0">
              <a:lnSpc>
                <a:spcPct val="90000"/>
              </a:lnSpc>
              <a:spcBef>
                <a:spcPts val="500"/>
              </a:spcBef>
              <a:spcAft>
                <a:spcPts val="0"/>
              </a:spcAft>
              <a:buClr>
                <a:schemeClr val="dk1"/>
              </a:buClr>
              <a:buSzPts val="2000"/>
              <a:buNone/>
            </a:pPr>
            <a:r>
              <a:rPr lang="sv-SE" sz="2400"/>
              <a:t>Skultorps IF, ska driva fotboll och futsal-verksamhet med fokus på </a:t>
            </a:r>
            <a:r>
              <a:rPr lang="sv-SE" sz="2400" b="1"/>
              <a:t>trygghet, delaktighet och utveckling, </a:t>
            </a:r>
            <a:r>
              <a:rPr lang="sv-SE" sz="2400"/>
              <a:t>som skapar engagemang och glädje för så många som möjligt, så länge som möjligt</a:t>
            </a:r>
            <a:endParaRPr sz="2400"/>
          </a:p>
          <a:p>
            <a:pPr marL="800100" lvl="1" indent="-215900" algn="l" rtl="0">
              <a:lnSpc>
                <a:spcPct val="90000"/>
              </a:lnSpc>
              <a:spcBef>
                <a:spcPts val="500"/>
              </a:spcBef>
              <a:spcAft>
                <a:spcPts val="0"/>
              </a:spcAft>
              <a:buClr>
                <a:schemeClr val="dk1"/>
              </a:buClr>
              <a:buSzPts val="2000"/>
              <a:buFont typeface="Noto Sans Symbols"/>
              <a:buNone/>
            </a:pPr>
            <a:endParaRPr/>
          </a:p>
          <a:p>
            <a:pPr marL="800100" lvl="1" indent="-215900" algn="l" rtl="0">
              <a:lnSpc>
                <a:spcPct val="90000"/>
              </a:lnSpc>
              <a:spcBef>
                <a:spcPts val="5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400"/>
              <a:buFont typeface="Arial"/>
              <a:buNone/>
            </a:pPr>
            <a:endParaRPr>
              <a:highlight>
                <a:schemeClr val="lt1"/>
              </a:highlight>
            </a:endParaRPr>
          </a:p>
          <a:p>
            <a:pPr marL="342900" lvl="0" indent="-190500" algn="l" rtl="0">
              <a:lnSpc>
                <a:spcPct val="90000"/>
              </a:lnSpc>
              <a:spcBef>
                <a:spcPts val="1000"/>
              </a:spcBef>
              <a:spcAft>
                <a:spcPts val="0"/>
              </a:spcAft>
              <a:buClr>
                <a:schemeClr val="dk1"/>
              </a:buClr>
              <a:buSzPts val="2400"/>
              <a:buFont typeface="Arial"/>
              <a:buNone/>
            </a:pPr>
            <a:endParaRPr/>
          </a:p>
        </p:txBody>
      </p:sp>
      <p:pic>
        <p:nvPicPr>
          <p:cNvPr id="31" name="Google Shape;31;p3" descr="Välkommen till Skultorps IF:s Styrelse! | Skultorps IF Styrelse | laget.se"/>
          <p:cNvPicPr preferRelativeResize="0"/>
          <p:nvPr/>
        </p:nvPicPr>
        <p:blipFill rotWithShape="1">
          <a:blip r:embed="rId3">
            <a:alphaModFix/>
          </a:blip>
          <a:srcRect/>
          <a:stretch/>
        </p:blipFill>
        <p:spPr>
          <a:xfrm>
            <a:off x="10293725" y="297902"/>
            <a:ext cx="1426670" cy="1580723"/>
          </a:xfrm>
          <a:prstGeom prst="rect">
            <a:avLst/>
          </a:prstGeom>
          <a:noFill/>
          <a:ln>
            <a:noFill/>
          </a:ln>
        </p:spPr>
      </p:pic>
      <p:pic>
        <p:nvPicPr>
          <p:cNvPr id="32" name="Google Shape;32;p3"/>
          <p:cNvPicPr preferRelativeResize="0"/>
          <p:nvPr/>
        </p:nvPicPr>
        <p:blipFill rotWithShape="1">
          <a:blip r:embed="rId4">
            <a:alphaModFix/>
          </a:blip>
          <a:srcRect/>
          <a:stretch/>
        </p:blipFill>
        <p:spPr>
          <a:xfrm>
            <a:off x="2973977" y="2730136"/>
            <a:ext cx="5503817" cy="41278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8"/>
          <p:cNvSpPr txBox="1">
            <a:spLocks noGrp="1"/>
          </p:cNvSpPr>
          <p:nvPr>
            <p:ph type="ctrTitle"/>
          </p:nvPr>
        </p:nvSpPr>
        <p:spPr>
          <a:xfrm>
            <a:off x="111625" y="1343425"/>
            <a:ext cx="5089800" cy="3325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sv-SE" sz="2900" b="1"/>
              <a:t>- Truppen. </a:t>
            </a:r>
            <a:r>
              <a:rPr lang="sv-SE" sz="1200" b="1"/>
              <a:t>20 st på pappret. Hoppas vi får behålla alla….</a:t>
            </a:r>
            <a:br>
              <a:rPr lang="sv-SE" sz="2900" b="1"/>
            </a:br>
            <a:r>
              <a:rPr lang="sv-SE" sz="2900" b="1"/>
              <a:t>- Träningar. </a:t>
            </a:r>
            <a:r>
              <a:rPr lang="sv-SE" sz="1200" b="1"/>
              <a:t>Ambitionen är att träna tre gånger i veckan. Träningsnärvaro är viktigt, det är det som är navet i ett lag. Vi pratar om ev kalla till träning för att få styrsel på det men inte än. Alla tjejer ska alltid meddela om de inte kommer på träning (förutom de som kommunicerat vilka dagar de tränar annan sport)</a:t>
            </a:r>
            <a:br>
              <a:rPr lang="sv-SE" sz="2900" b="1"/>
            </a:br>
            <a:r>
              <a:rPr lang="sv-SE" sz="2900" b="1"/>
              <a:t>- Uttagning, position och speltid. </a:t>
            </a:r>
            <a:r>
              <a:rPr lang="sv-SE" sz="1200" b="1"/>
              <a:t>Den som tränar spelar, vi åker med max 16 till match. Position efter vad laget behöver. Den som tränar spelar mest.</a:t>
            </a:r>
            <a:br>
              <a:rPr lang="sv-SE" sz="2900" b="1"/>
            </a:br>
            <a:r>
              <a:rPr lang="sv-SE" sz="2900" b="1"/>
              <a:t>- Samåkning match. </a:t>
            </a:r>
            <a:r>
              <a:rPr lang="sv-SE" sz="1200" b="1"/>
              <a:t>Sköts i supertext.</a:t>
            </a:r>
            <a:br>
              <a:rPr lang="sv-SE" sz="1200" b="1"/>
            </a:br>
            <a:r>
              <a:rPr lang="sv-SE" sz="2900" b="1"/>
              <a:t>- Samverkan med damlaget. </a:t>
            </a:r>
            <a:r>
              <a:rPr lang="sv-SE" sz="1200" b="1"/>
              <a:t>Ja, men lite oklart hur än….</a:t>
            </a:r>
            <a:endParaRPr sz="1200" b="1"/>
          </a:p>
          <a:p>
            <a:pPr marL="0" lvl="0" indent="0" algn="l" rtl="0">
              <a:lnSpc>
                <a:spcPct val="90000"/>
              </a:lnSpc>
              <a:spcBef>
                <a:spcPts val="0"/>
              </a:spcBef>
              <a:spcAft>
                <a:spcPts val="0"/>
              </a:spcAft>
              <a:buClr>
                <a:schemeClr val="dk1"/>
              </a:buClr>
              <a:buSzPts val="6000"/>
              <a:buFont typeface="Arial"/>
              <a:buNone/>
            </a:pPr>
            <a:r>
              <a:rPr lang="sv-SE" sz="2900" b="1"/>
              <a:t>- Seriespel. </a:t>
            </a:r>
            <a:r>
              <a:rPr lang="sv-SE" sz="1200" b="1"/>
              <a:t>Våra matcher kommer spelas på vardag, både hemma och bortamatcher. Pga domare. Amibion att kalla till match 2-3 dagar innan.</a:t>
            </a:r>
            <a:br>
              <a:rPr lang="sv-SE" sz="1200"/>
            </a:br>
            <a:endParaRPr sz="1200"/>
          </a:p>
        </p:txBody>
      </p:sp>
      <p:pic>
        <p:nvPicPr>
          <p:cNvPr id="38" name="Google Shape;38;p8" descr="Välkommen till Skultorps IF:s Styrelse! | Skultorps IF Styrelse | laget.se"/>
          <p:cNvPicPr preferRelativeResize="0"/>
          <p:nvPr/>
        </p:nvPicPr>
        <p:blipFill rotWithShape="1">
          <a:blip r:embed="rId3">
            <a:alphaModFix/>
          </a:blip>
          <a:srcRect/>
          <a:stretch/>
        </p:blipFill>
        <p:spPr>
          <a:xfrm>
            <a:off x="1493732" y="4490451"/>
            <a:ext cx="2136825" cy="2367550"/>
          </a:xfrm>
          <a:prstGeom prst="rect">
            <a:avLst/>
          </a:prstGeom>
          <a:noFill/>
          <a:ln>
            <a:noFill/>
          </a:ln>
        </p:spPr>
      </p:pic>
      <p:pic>
        <p:nvPicPr>
          <p:cNvPr id="39" name="Google Shape;39;p8"/>
          <p:cNvPicPr preferRelativeResize="0"/>
          <p:nvPr/>
        </p:nvPicPr>
        <p:blipFill rotWithShape="1">
          <a:blip r:embed="rId4">
            <a:alphaModFix/>
          </a:blip>
          <a:srcRect l="3660" t="-18130" r="-3658" b="18129"/>
          <a:stretch/>
        </p:blipFill>
        <p:spPr>
          <a:xfrm>
            <a:off x="5201413" y="203807"/>
            <a:ext cx="6986015" cy="51625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g3350b4ee6a2_0_0"/>
          <p:cNvSpPr txBox="1">
            <a:spLocks noGrp="1"/>
          </p:cNvSpPr>
          <p:nvPr>
            <p:ph type="ctrTitle"/>
          </p:nvPr>
        </p:nvSpPr>
        <p:spPr>
          <a:xfrm>
            <a:off x="7597025" y="3278700"/>
            <a:ext cx="4713000" cy="1954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sv-SE" sz="2900" b="1"/>
              <a:t>Div 2 östra.</a:t>
            </a:r>
            <a:endParaRPr sz="2900" b="1"/>
          </a:p>
          <a:p>
            <a:pPr marL="0" lvl="0" indent="0" algn="l" rtl="0">
              <a:spcBef>
                <a:spcPts val="0"/>
              </a:spcBef>
              <a:spcAft>
                <a:spcPts val="0"/>
              </a:spcAft>
              <a:buNone/>
            </a:pPr>
            <a:r>
              <a:rPr lang="sv-SE" sz="2900"/>
              <a:t>Falköpings KIK</a:t>
            </a:r>
            <a:endParaRPr sz="2900"/>
          </a:p>
          <a:p>
            <a:pPr marL="0" lvl="0" indent="0" algn="l" rtl="0">
              <a:spcBef>
                <a:spcPts val="0"/>
              </a:spcBef>
              <a:spcAft>
                <a:spcPts val="0"/>
              </a:spcAft>
              <a:buNone/>
            </a:pPr>
            <a:r>
              <a:rPr lang="sv-SE" sz="2900"/>
              <a:t>IK Gautihod</a:t>
            </a:r>
            <a:endParaRPr sz="2900"/>
          </a:p>
          <a:p>
            <a:pPr marL="0" lvl="0" indent="0" algn="l" rtl="0">
              <a:spcBef>
                <a:spcPts val="0"/>
              </a:spcBef>
              <a:spcAft>
                <a:spcPts val="0"/>
              </a:spcAft>
              <a:buNone/>
            </a:pPr>
            <a:r>
              <a:rPr lang="sv-SE" sz="2900"/>
              <a:t>Lidköping FK</a:t>
            </a:r>
            <a:endParaRPr sz="2900"/>
          </a:p>
          <a:p>
            <a:pPr marL="0" lvl="0" indent="0" algn="l" rtl="0">
              <a:spcBef>
                <a:spcPts val="0"/>
              </a:spcBef>
              <a:spcAft>
                <a:spcPts val="0"/>
              </a:spcAft>
              <a:buNone/>
            </a:pPr>
            <a:r>
              <a:rPr lang="sv-SE" sz="2900"/>
              <a:t>Råda BK</a:t>
            </a:r>
            <a:endParaRPr sz="2900"/>
          </a:p>
          <a:p>
            <a:pPr marL="0" lvl="0" indent="0" algn="l" rtl="0">
              <a:spcBef>
                <a:spcPts val="0"/>
              </a:spcBef>
              <a:spcAft>
                <a:spcPts val="0"/>
              </a:spcAft>
              <a:buNone/>
            </a:pPr>
            <a:r>
              <a:rPr lang="sv-SE" sz="2900"/>
              <a:t>Skultorps IF</a:t>
            </a:r>
            <a:endParaRPr sz="2900"/>
          </a:p>
          <a:p>
            <a:pPr marL="0" lvl="0" indent="0" algn="l" rtl="0">
              <a:spcBef>
                <a:spcPts val="0"/>
              </a:spcBef>
              <a:spcAft>
                <a:spcPts val="0"/>
              </a:spcAft>
              <a:buNone/>
            </a:pPr>
            <a:r>
              <a:rPr lang="sv-SE" sz="2900"/>
              <a:t>Skövde KIK</a:t>
            </a:r>
            <a:endParaRPr sz="2900"/>
          </a:p>
          <a:p>
            <a:pPr marL="0" lvl="0" indent="0" algn="l" rtl="0">
              <a:spcBef>
                <a:spcPts val="0"/>
              </a:spcBef>
              <a:spcAft>
                <a:spcPts val="0"/>
              </a:spcAft>
              <a:buNone/>
            </a:pPr>
            <a:r>
              <a:rPr lang="sv-SE" sz="2900"/>
              <a:t>Tidaholms GoIF</a:t>
            </a:r>
            <a:endParaRPr sz="2900"/>
          </a:p>
          <a:p>
            <a:pPr marL="0" lvl="0" indent="0" algn="l" rtl="0">
              <a:spcBef>
                <a:spcPts val="0"/>
              </a:spcBef>
              <a:spcAft>
                <a:spcPts val="0"/>
              </a:spcAft>
              <a:buNone/>
            </a:pPr>
            <a:r>
              <a:rPr lang="sv-SE" sz="2700"/>
              <a:t>Ulvåkers IF</a:t>
            </a:r>
            <a:endParaRPr sz="2700"/>
          </a:p>
          <a:p>
            <a:pPr marL="0" lvl="0" indent="0" algn="l" rtl="0">
              <a:spcBef>
                <a:spcPts val="0"/>
              </a:spcBef>
              <a:spcAft>
                <a:spcPts val="0"/>
              </a:spcAft>
              <a:buNone/>
            </a:pPr>
            <a:r>
              <a:rPr lang="sv-SE" sz="2700"/>
              <a:t>Åsarp- Trädet FK</a:t>
            </a:r>
            <a:endParaRPr sz="2700"/>
          </a:p>
          <a:p>
            <a:pPr marL="0" lvl="0" indent="0" algn="l" rtl="0">
              <a:spcBef>
                <a:spcPts val="0"/>
              </a:spcBef>
              <a:spcAft>
                <a:spcPts val="0"/>
              </a:spcAft>
              <a:buNone/>
            </a:pPr>
            <a:r>
              <a:rPr lang="sv-SE" sz="2700"/>
              <a:t>Ulricehamns IFK</a:t>
            </a:r>
            <a:endParaRPr sz="2700"/>
          </a:p>
        </p:txBody>
      </p:sp>
      <p:pic>
        <p:nvPicPr>
          <p:cNvPr id="45" name="Google Shape;45;g3350b4ee6a2_0_0" title="IMG_9378.PNG"/>
          <p:cNvPicPr preferRelativeResize="0"/>
          <p:nvPr/>
        </p:nvPicPr>
        <p:blipFill>
          <a:blip r:embed="rId3">
            <a:alphaModFix/>
          </a:blip>
          <a:stretch>
            <a:fillRect/>
          </a:stretch>
        </p:blipFill>
        <p:spPr>
          <a:xfrm>
            <a:off x="231175" y="1122371"/>
            <a:ext cx="7146799" cy="4306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2" name="Google Shape;52;p2"/>
          <p:cNvPicPr preferRelativeResize="0"/>
          <p:nvPr/>
        </p:nvPicPr>
        <p:blipFill rotWithShape="1">
          <a:blip r:embed="rId3">
            <a:alphaModFix/>
          </a:blip>
          <a:srcRect/>
          <a:stretch/>
        </p:blipFill>
        <p:spPr>
          <a:xfrm>
            <a:off x="-69291" y="-200719"/>
            <a:ext cx="5079292" cy="7259437"/>
          </a:xfrm>
          <a:prstGeom prst="rect">
            <a:avLst/>
          </a:prstGeom>
          <a:noFill/>
          <a:ln>
            <a:noFill/>
          </a:ln>
        </p:spPr>
      </p:pic>
      <p:sp>
        <p:nvSpPr>
          <p:cNvPr id="53" name="Google Shape;53;p2"/>
          <p:cNvSpPr txBox="1">
            <a:spLocks noGrp="1"/>
          </p:cNvSpPr>
          <p:nvPr>
            <p:ph type="ctrTitle"/>
          </p:nvPr>
        </p:nvSpPr>
        <p:spPr>
          <a:xfrm>
            <a:off x="5035175" y="1061100"/>
            <a:ext cx="6888000" cy="3821400"/>
          </a:xfrm>
          <a:prstGeom prst="rect">
            <a:avLst/>
          </a:prstGeom>
          <a:noFill/>
          <a:ln>
            <a:noFill/>
          </a:ln>
        </p:spPr>
        <p:txBody>
          <a:bodyPr spcFirstLastPara="1" wrap="square" lIns="91425" tIns="45700" rIns="91425" bIns="45700" anchor="b" anchorCtr="0">
            <a:noAutofit/>
          </a:bodyPr>
          <a:lstStyle/>
          <a:p>
            <a:pPr marL="457200" lvl="0" indent="0" algn="l" rtl="0">
              <a:lnSpc>
                <a:spcPct val="90000"/>
              </a:lnSpc>
              <a:spcBef>
                <a:spcPts val="0"/>
              </a:spcBef>
              <a:spcAft>
                <a:spcPts val="0"/>
              </a:spcAft>
              <a:buNone/>
            </a:pPr>
            <a:endParaRPr sz="2900" dirty="0"/>
          </a:p>
          <a:p>
            <a:pPr marL="0" lvl="0" indent="0" algn="l" rtl="0">
              <a:lnSpc>
                <a:spcPct val="90000"/>
              </a:lnSpc>
              <a:spcBef>
                <a:spcPts val="0"/>
              </a:spcBef>
              <a:spcAft>
                <a:spcPts val="0"/>
              </a:spcAft>
              <a:buNone/>
            </a:pPr>
            <a:r>
              <a:rPr lang="sv-SE" sz="2000" b="1" dirty="0"/>
              <a:t>-  Cuper. </a:t>
            </a:r>
            <a:endParaRPr sz="2000" b="1" dirty="0"/>
          </a:p>
          <a:p>
            <a:pPr marL="0" lvl="0" indent="0" algn="l" rtl="0">
              <a:lnSpc>
                <a:spcPct val="90000"/>
              </a:lnSpc>
              <a:spcBef>
                <a:spcPts val="0"/>
              </a:spcBef>
              <a:spcAft>
                <a:spcPts val="0"/>
              </a:spcAft>
              <a:buNone/>
            </a:pPr>
            <a:r>
              <a:rPr lang="sv-SE" sz="2000" dirty="0" err="1"/>
              <a:t>Vinterulven</a:t>
            </a:r>
            <a:r>
              <a:rPr lang="sv-SE" sz="2000" dirty="0"/>
              <a:t> 16/3. 150kr/15 spelare. Kallelse kommer</a:t>
            </a:r>
            <a:endParaRPr sz="2000" dirty="0"/>
          </a:p>
          <a:p>
            <a:pPr marL="0" lvl="0" indent="0" algn="l" rtl="0">
              <a:lnSpc>
                <a:spcPct val="90000"/>
              </a:lnSpc>
              <a:spcBef>
                <a:spcPts val="0"/>
              </a:spcBef>
              <a:spcAft>
                <a:spcPts val="0"/>
              </a:spcAft>
              <a:buNone/>
            </a:pPr>
            <a:r>
              <a:rPr lang="sv-SE" sz="2000" dirty="0" err="1"/>
              <a:t>Giff</a:t>
            </a:r>
            <a:r>
              <a:rPr lang="sv-SE" sz="2000" dirty="0"/>
              <a:t>-cupen 25-27/4. Mat och mys 26/4</a:t>
            </a:r>
            <a:endParaRPr sz="2000" dirty="0"/>
          </a:p>
          <a:p>
            <a:pPr marL="0" lvl="0" indent="0" algn="l" rtl="0">
              <a:lnSpc>
                <a:spcPct val="90000"/>
              </a:lnSpc>
              <a:spcBef>
                <a:spcPts val="0"/>
              </a:spcBef>
              <a:spcAft>
                <a:spcPts val="0"/>
              </a:spcAft>
              <a:buNone/>
            </a:pPr>
            <a:r>
              <a:rPr lang="sv-SE" sz="2000" dirty="0"/>
              <a:t>Eskilscupen 31/7- 3/ 8. 2200kr betalas 1/ 5. Önskemål att åka buss till Eskilscupen. Bert ska kolla med andra lagen som ska åka och återkomma.</a:t>
            </a:r>
            <a:endParaRPr sz="2000" dirty="0"/>
          </a:p>
          <a:p>
            <a:pPr marL="0" lvl="0" indent="0" algn="l" rtl="0">
              <a:lnSpc>
                <a:spcPct val="90000"/>
              </a:lnSpc>
              <a:spcBef>
                <a:spcPts val="0"/>
              </a:spcBef>
              <a:spcAft>
                <a:spcPts val="0"/>
              </a:spcAft>
              <a:buNone/>
            </a:pPr>
            <a:endParaRPr sz="1800" dirty="0"/>
          </a:p>
          <a:p>
            <a:pPr marL="0" lvl="0" indent="0" algn="l" rtl="0">
              <a:lnSpc>
                <a:spcPct val="90000"/>
              </a:lnSpc>
              <a:spcBef>
                <a:spcPts val="0"/>
              </a:spcBef>
              <a:spcAft>
                <a:spcPts val="0"/>
              </a:spcAft>
              <a:buNone/>
            </a:pPr>
            <a:r>
              <a:rPr lang="sv-SE" sz="2000" dirty="0"/>
              <a:t>F09. 4/5 DM Borta mot Trollhättan </a:t>
            </a:r>
            <a:endParaRPr sz="2000" dirty="0"/>
          </a:p>
          <a:p>
            <a:pPr marL="0" lvl="0" indent="0" algn="l" rtl="0">
              <a:lnSpc>
                <a:spcPct val="90000"/>
              </a:lnSpc>
              <a:spcBef>
                <a:spcPts val="0"/>
              </a:spcBef>
              <a:spcAft>
                <a:spcPts val="0"/>
              </a:spcAft>
              <a:buNone/>
            </a:pPr>
            <a:r>
              <a:rPr lang="sv-SE" sz="2000" dirty="0"/>
              <a:t>F10. Oklart när och vilka som </a:t>
            </a:r>
            <a:r>
              <a:rPr lang="sv-SE" sz="2000" dirty="0" err="1"/>
              <a:t>ev</a:t>
            </a:r>
            <a:r>
              <a:rPr lang="sv-SE" sz="2000" dirty="0"/>
              <a:t> ska vara med.</a:t>
            </a:r>
            <a:endParaRPr sz="2000" dirty="0"/>
          </a:p>
          <a:p>
            <a:pPr marL="0" lvl="0" indent="0" algn="l" rtl="0">
              <a:lnSpc>
                <a:spcPct val="90000"/>
              </a:lnSpc>
              <a:spcBef>
                <a:spcPts val="0"/>
              </a:spcBef>
              <a:spcAft>
                <a:spcPts val="0"/>
              </a:spcAft>
              <a:buNone/>
            </a:pPr>
            <a:r>
              <a:rPr lang="sv-SE" sz="2000" dirty="0"/>
              <a:t>F09. 27-29/6 </a:t>
            </a:r>
            <a:r>
              <a:rPr lang="sv-SE" sz="2000" dirty="0" err="1"/>
              <a:t>Skadevi</a:t>
            </a:r>
            <a:r>
              <a:rPr lang="sv-SE" sz="2000" dirty="0"/>
              <a:t> cup</a:t>
            </a:r>
            <a:endParaRPr sz="2000" dirty="0"/>
          </a:p>
          <a:p>
            <a:pPr marL="0" lvl="0" indent="0" algn="l" rtl="0">
              <a:lnSpc>
                <a:spcPct val="90000"/>
              </a:lnSpc>
              <a:spcBef>
                <a:spcPts val="0"/>
              </a:spcBef>
              <a:spcAft>
                <a:spcPts val="0"/>
              </a:spcAft>
              <a:buNone/>
            </a:pPr>
            <a:br>
              <a:rPr lang="sv-SE" sz="2000" b="1" dirty="0"/>
            </a:br>
            <a:r>
              <a:rPr lang="sv-SE" sz="2000" b="1" dirty="0"/>
              <a:t>-  Laget.se och </a:t>
            </a:r>
            <a:r>
              <a:rPr lang="sv-SE" sz="2000" b="1" dirty="0" err="1"/>
              <a:t>Supertext</a:t>
            </a:r>
            <a:r>
              <a:rPr lang="sv-SE" sz="2000" b="1" dirty="0"/>
              <a:t>. </a:t>
            </a:r>
            <a:r>
              <a:rPr lang="sv-SE" sz="2000" dirty="0"/>
              <a:t>Ha koll så att föräldrarnas och tösernas kontaktuppgifter finns och stämmer. Tjejerna bör själva ha koll på kalender och kallelser. Allt “viktigt” kommer på utskick via laget.se. Sedan påminnelser och annat som är lite mer snabbt på </a:t>
            </a:r>
            <a:r>
              <a:rPr lang="sv-SE" sz="2000" dirty="0" err="1"/>
              <a:t>supertext</a:t>
            </a:r>
            <a:r>
              <a:rPr lang="sv-SE" sz="2000" dirty="0"/>
              <a:t>. </a:t>
            </a:r>
            <a:br>
              <a:rPr lang="sv-SE" sz="2000" dirty="0"/>
            </a:b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g124e7f4a323_0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g124e7f4a323_0_0"/>
          <p:cNvSpPr/>
          <p:nvPr/>
        </p:nvSpPr>
        <p:spPr>
          <a:xfrm>
            <a:off x="86497" y="107575"/>
            <a:ext cx="12192000" cy="6858000"/>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 name="Google Shape;60;g124e7f4a323_0_0"/>
          <p:cNvSpPr txBox="1">
            <a:spLocks noGrp="1"/>
          </p:cNvSpPr>
          <p:nvPr>
            <p:ph type="subTitle" idx="1"/>
          </p:nvPr>
        </p:nvSpPr>
        <p:spPr>
          <a:xfrm>
            <a:off x="599819" y="6059086"/>
            <a:ext cx="6931319" cy="349725"/>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2400"/>
              <a:buNone/>
            </a:pPr>
            <a:endParaRPr sz="900" dirty="0">
              <a:solidFill>
                <a:srgbClr val="262626"/>
              </a:solidFill>
            </a:endParaRPr>
          </a:p>
          <a:p>
            <a:pPr marL="457200" lvl="0" indent="0" algn="l" rtl="0">
              <a:lnSpc>
                <a:spcPct val="90000"/>
              </a:lnSpc>
              <a:spcBef>
                <a:spcPts val="1000"/>
              </a:spcBef>
              <a:spcAft>
                <a:spcPts val="0"/>
              </a:spcAft>
              <a:buSzPts val="2400"/>
              <a:buNone/>
            </a:pPr>
            <a:endParaRPr sz="900" dirty="0">
              <a:solidFill>
                <a:srgbClr val="262626"/>
              </a:solidFill>
            </a:endParaRPr>
          </a:p>
        </p:txBody>
      </p:sp>
      <p:pic>
        <p:nvPicPr>
          <p:cNvPr id="61" name="Google Shape;61;g124e7f4a323_0_0"/>
          <p:cNvPicPr preferRelativeResize="0"/>
          <p:nvPr/>
        </p:nvPicPr>
        <p:blipFill rotWithShape="1">
          <a:blip r:embed="rId3">
            <a:alphaModFix/>
          </a:blip>
          <a:srcRect t="11117" r="1" b="5266"/>
          <a:stretch/>
        </p:blipFill>
        <p:spPr>
          <a:xfrm>
            <a:off x="-313397" y="-1"/>
            <a:ext cx="6644640" cy="5558661"/>
          </a:xfrm>
          <a:custGeom>
            <a:avLst/>
            <a:gdLst/>
            <a:ahLst/>
            <a:cxnLst/>
            <a:rect l="l" t="t" r="r" b="b"/>
            <a:pathLst>
              <a:path w="6096000" h="5158850" extrusionOk="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a:noFill/>
          <a:ln>
            <a:noFill/>
          </a:ln>
        </p:spPr>
      </p:pic>
      <p:sp>
        <p:nvSpPr>
          <p:cNvPr id="62" name="Google Shape;62;g124e7f4a323_0_0"/>
          <p:cNvSpPr/>
          <p:nvPr/>
        </p:nvSpPr>
        <p:spPr>
          <a:xfrm>
            <a:off x="280385" y="1397670"/>
            <a:ext cx="6325806" cy="4571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g124e7f4a323_0_0"/>
          <p:cNvSpPr txBox="1"/>
          <p:nvPr/>
        </p:nvSpPr>
        <p:spPr>
          <a:xfrm>
            <a:off x="6336000" y="107575"/>
            <a:ext cx="5856000" cy="617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sv-SE" sz="2000" b="0" i="0" u="none" strike="noStrike" cap="none" dirty="0">
                <a:solidFill>
                  <a:srgbClr val="000000"/>
                </a:solidFill>
                <a:latin typeface="Arial"/>
                <a:ea typeface="Arial"/>
                <a:cs typeface="Arial"/>
                <a:sym typeface="Arial"/>
              </a:rPr>
            </a:br>
            <a:r>
              <a:rPr lang="sv-SE" sz="1800" b="0" i="0" u="none" strike="noStrike" cap="none" dirty="0">
                <a:solidFill>
                  <a:srgbClr val="000000"/>
                </a:solidFill>
                <a:latin typeface="Arial"/>
                <a:ea typeface="Arial"/>
                <a:cs typeface="Arial"/>
                <a:sym typeface="Arial"/>
              </a:rPr>
              <a:t>-</a:t>
            </a:r>
            <a:r>
              <a:rPr lang="sv-SE" sz="1700" b="0" i="0" u="none" strike="noStrike" cap="none" dirty="0">
                <a:solidFill>
                  <a:srgbClr val="000000"/>
                </a:solidFill>
                <a:latin typeface="Arial"/>
                <a:ea typeface="Arial"/>
                <a:cs typeface="Arial"/>
                <a:sym typeface="Arial"/>
              </a:rPr>
              <a:t> </a:t>
            </a:r>
            <a:r>
              <a:rPr lang="sv-SE" sz="1700" b="1" i="0" u="none" strike="noStrike" cap="none" dirty="0">
                <a:solidFill>
                  <a:srgbClr val="000000"/>
                </a:solidFill>
                <a:latin typeface="Arial"/>
                <a:ea typeface="Arial"/>
                <a:cs typeface="Arial"/>
                <a:sym typeface="Arial"/>
              </a:rPr>
              <a:t>Lagföräldrar. </a:t>
            </a:r>
            <a:r>
              <a:rPr lang="sv-SE" sz="1700" b="0" i="0" u="none" strike="noStrike" cap="none" dirty="0">
                <a:solidFill>
                  <a:srgbClr val="000000"/>
                </a:solidFill>
                <a:latin typeface="Arial"/>
                <a:ea typeface="Arial"/>
                <a:cs typeface="Arial"/>
                <a:sym typeface="Arial"/>
              </a:rPr>
              <a:t>Johanna Nilsson,</a:t>
            </a:r>
            <a:r>
              <a:rPr lang="sv-SE" sz="1700" dirty="0"/>
              <a:t> Maria Florin och Linda Wallenius. Tack :-) Fia kallar på fikaträff om ett tag för att lägga en plan.</a:t>
            </a:r>
            <a:endParaRPr sz="1100" dirty="0"/>
          </a:p>
          <a:p>
            <a:pPr marL="0" marR="0" lvl="0" indent="0" algn="l" rtl="0">
              <a:lnSpc>
                <a:spcPct val="100000"/>
              </a:lnSpc>
              <a:spcBef>
                <a:spcPts val="0"/>
              </a:spcBef>
              <a:spcAft>
                <a:spcPts val="0"/>
              </a:spcAft>
              <a:buNone/>
            </a:pP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sz="1700" b="1" i="0" u="none" strike="noStrike" cap="none" dirty="0">
                <a:solidFill>
                  <a:srgbClr val="000000"/>
                </a:solidFill>
                <a:latin typeface="Arial"/>
                <a:ea typeface="Arial"/>
                <a:cs typeface="Arial"/>
                <a:sym typeface="Arial"/>
              </a:rPr>
              <a:t>- Lagkassa</a:t>
            </a:r>
            <a:r>
              <a:rPr lang="sv-SE" sz="1700" b="1" dirty="0"/>
              <a:t> </a:t>
            </a:r>
            <a:r>
              <a:rPr lang="sv-SE" sz="1700" dirty="0"/>
              <a:t>= 0 kr. Vi pratar lite om att fylla den med “smörjpengar” så vi kan bjuda på fika osv. Föräldrarna verkar okeja att betala cupavgifter o och inte samla pengar till det. (när ledarna pratade efter mötet kanske vi kan sälja </a:t>
            </a:r>
            <a:r>
              <a:rPr lang="sv-SE" sz="1700" dirty="0" err="1"/>
              <a:t>Granhs</a:t>
            </a:r>
            <a:r>
              <a:rPr lang="sv-SE" sz="1700" dirty="0"/>
              <a:t> godis till påsk. Det gick “lätt” när vi tidigare provat det) </a:t>
            </a:r>
            <a:endParaRPr sz="1100" dirty="0"/>
          </a:p>
          <a:p>
            <a:pPr marL="0" marR="0" lvl="0" indent="0" algn="l" rtl="0">
              <a:lnSpc>
                <a:spcPct val="100000"/>
              </a:lnSpc>
              <a:spcBef>
                <a:spcPts val="0"/>
              </a:spcBef>
              <a:spcAft>
                <a:spcPts val="0"/>
              </a:spcAft>
              <a:buNone/>
            </a:pPr>
            <a:br>
              <a:rPr lang="sv-SE" sz="1700" b="0" i="0" u="none" strike="noStrike" cap="none" dirty="0">
                <a:solidFill>
                  <a:srgbClr val="000000"/>
                </a:solidFill>
                <a:latin typeface="Arial"/>
                <a:ea typeface="Arial"/>
                <a:cs typeface="Arial"/>
                <a:sym typeface="Arial"/>
              </a:rPr>
            </a:br>
            <a:r>
              <a:rPr lang="sv-SE" sz="1700" b="1" i="0" u="none" strike="noStrike" cap="none" dirty="0">
                <a:solidFill>
                  <a:srgbClr val="000000"/>
                </a:solidFill>
                <a:latin typeface="Arial"/>
                <a:ea typeface="Arial"/>
                <a:cs typeface="Arial"/>
                <a:sym typeface="Arial"/>
              </a:rPr>
              <a:t>- Medlemsavgift. </a:t>
            </a:r>
            <a:r>
              <a:rPr lang="sv-SE" sz="17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https://www.laget.se/SkultorpsIF/Page/354262</a:t>
            </a:r>
            <a:endParaRPr sz="17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sz="1700" dirty="0"/>
              <a:t>- </a:t>
            </a:r>
            <a:r>
              <a:rPr lang="sv-SE" sz="1700" b="1" i="0" u="none" strike="noStrike" cap="none" dirty="0">
                <a:solidFill>
                  <a:srgbClr val="000000"/>
                </a:solidFill>
                <a:latin typeface="Arial"/>
                <a:ea typeface="Arial"/>
                <a:cs typeface="Arial"/>
                <a:sym typeface="Arial"/>
              </a:rPr>
              <a:t>Arbetsuppgifter: </a:t>
            </a:r>
            <a:r>
              <a:rPr lang="sv-SE" sz="1700" b="0" i="0" u="none" strike="noStrike" cap="none" dirty="0">
                <a:solidFill>
                  <a:srgbClr val="000000"/>
                </a:solidFill>
                <a:latin typeface="Arial"/>
                <a:ea typeface="Arial"/>
                <a:cs typeface="Arial"/>
                <a:sym typeface="Arial"/>
              </a:rPr>
              <a:t>Föräldrar och/eller barn: </a:t>
            </a:r>
            <a:endParaRPr sz="1100" dirty="0"/>
          </a:p>
          <a:p>
            <a:pPr marL="0" marR="0" lvl="0" indent="0" algn="l" rtl="0">
              <a:lnSpc>
                <a:spcPct val="100000"/>
              </a:lnSpc>
              <a:spcBef>
                <a:spcPts val="0"/>
              </a:spcBef>
              <a:spcAft>
                <a:spcPts val="0"/>
              </a:spcAft>
              <a:buNone/>
            </a:pPr>
            <a:r>
              <a:rPr lang="sv-SE" sz="1700" dirty="0"/>
              <a:t>Sälja sportlotten 8-10 </a:t>
            </a:r>
            <a:r>
              <a:rPr lang="sv-SE" sz="1700" dirty="0" err="1"/>
              <a:t>st</a:t>
            </a:r>
            <a:r>
              <a:rPr lang="sv-SE" sz="1700" dirty="0"/>
              <a:t> mars 2-3 </a:t>
            </a:r>
            <a:r>
              <a:rPr lang="sv-SE" sz="1700" dirty="0" err="1"/>
              <a:t>st</a:t>
            </a:r>
            <a:r>
              <a:rPr lang="sv-SE" sz="1700" dirty="0"/>
              <a:t> oktober, k</a:t>
            </a:r>
            <a:r>
              <a:rPr lang="sv-SE" sz="1700" b="0" i="0" u="none" strike="noStrike" cap="none" dirty="0">
                <a:solidFill>
                  <a:srgbClr val="000000"/>
                </a:solidFill>
                <a:latin typeface="Arial"/>
                <a:ea typeface="Arial"/>
                <a:cs typeface="Arial"/>
                <a:sym typeface="Arial"/>
              </a:rPr>
              <a:t>iosk, Nabben cup, (matchvärd och </a:t>
            </a:r>
            <a:r>
              <a:rPr lang="sv-SE" sz="1700" b="0" i="0" u="none" strike="noStrike" cap="none" dirty="0" err="1">
                <a:solidFill>
                  <a:srgbClr val="000000"/>
                </a:solidFill>
                <a:latin typeface="Arial"/>
                <a:ea typeface="Arial"/>
                <a:cs typeface="Arial"/>
                <a:sym typeface="Arial"/>
              </a:rPr>
              <a:t>bollkajsor</a:t>
            </a:r>
            <a:r>
              <a:rPr lang="sv-SE" sz="1700" b="0" i="0" u="none" strike="noStrike" cap="none" dirty="0">
                <a:solidFill>
                  <a:srgbClr val="000000"/>
                </a:solidFill>
                <a:latin typeface="Arial"/>
                <a:ea typeface="Arial"/>
                <a:cs typeface="Arial"/>
                <a:sym typeface="Arial"/>
              </a:rPr>
              <a:t>?)</a:t>
            </a: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700" dirty="0"/>
          </a:p>
          <a:p>
            <a:pPr marL="120650" marR="0" lvl="0" algn="l" rtl="0">
              <a:lnSpc>
                <a:spcPct val="100000"/>
              </a:lnSpc>
              <a:spcBef>
                <a:spcPts val="0"/>
              </a:spcBef>
              <a:spcAft>
                <a:spcPts val="0"/>
              </a:spcAft>
              <a:buSzPts val="1700"/>
            </a:pPr>
            <a:r>
              <a:rPr lang="sv-SE" sz="1700" b="1" dirty="0"/>
              <a:t>-Klädprovning </a:t>
            </a:r>
            <a:r>
              <a:rPr lang="sv-SE" sz="1700" dirty="0"/>
              <a:t>på Stadium 21-29/2. </a:t>
            </a:r>
            <a:endParaRPr sz="1700" dirty="0"/>
          </a:p>
          <a:p>
            <a:pPr marL="0" marR="0" lvl="0" indent="0" algn="l" rtl="0">
              <a:lnSpc>
                <a:spcPct val="100000"/>
              </a:lnSpc>
              <a:spcBef>
                <a:spcPts val="0"/>
              </a:spcBef>
              <a:spcAft>
                <a:spcPts val="0"/>
              </a:spcAft>
              <a:buNone/>
            </a:pPr>
            <a:endParaRPr sz="1700" dirty="0"/>
          </a:p>
          <a:p>
            <a:pPr marL="120650" marR="0" lvl="0" algn="l" rtl="0">
              <a:lnSpc>
                <a:spcPct val="100000"/>
              </a:lnSpc>
              <a:spcBef>
                <a:spcPts val="0"/>
              </a:spcBef>
              <a:spcAft>
                <a:spcPts val="0"/>
              </a:spcAft>
              <a:buSzPts val="1700"/>
            </a:pPr>
            <a:r>
              <a:rPr lang="sv-SE" sz="1700" dirty="0"/>
              <a:t>-</a:t>
            </a:r>
            <a:r>
              <a:rPr lang="sv-SE" sz="1700" b="1" dirty="0"/>
              <a:t>Spelarråd. </a:t>
            </a:r>
            <a:r>
              <a:rPr lang="sv-SE" sz="1700" dirty="0"/>
              <a:t>Tjejerna ska rösta fram 3 representanter.  Sen delas in i tre grupper. </a:t>
            </a:r>
            <a:endParaRPr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700"/>
                                        <p:tgtEl>
                                          <p:spTgt spid="60">
                                            <p:txEl>
                                              <p:pRg st="0" end="0"/>
                                            </p:txEl>
                                          </p:spTgt>
                                        </p:tgtEl>
                                      </p:cBhvr>
                                    </p:animEffect>
                                  </p:childTnLst>
                                </p:cTn>
                              </p:par>
                              <p:par>
                                <p:cTn id="8" presetID="10" presetClass="entr" presetSubtype="0" fill="hold" nodeType="withEffect">
                                  <p:stCondLst>
                                    <p:cond delay="1500"/>
                                  </p:stCondLst>
                                  <p:childTnLst>
                                    <p:set>
                                      <p:cBhvr>
                                        <p:cTn id="9" dur="1" fill="hold">
                                          <p:stCondLst>
                                            <p:cond delay="0"/>
                                          </p:stCondLst>
                                        </p:cTn>
                                        <p:tgtEl>
                                          <p:spTgt spid="60">
                                            <p:txEl>
                                              <p:pRg st="1" end="1"/>
                                            </p:txEl>
                                          </p:spTgt>
                                        </p:tgtEl>
                                        <p:attrNameLst>
                                          <p:attrName>style.visibility</p:attrName>
                                        </p:attrNameLst>
                                      </p:cBhvr>
                                      <p:to>
                                        <p:strVal val="visible"/>
                                      </p:to>
                                    </p:set>
                                    <p:animEffect transition="in" filter="fade">
                                      <p:cBhvr>
                                        <p:cTn id="10" dur="700"/>
                                        <p:tgtEl>
                                          <p:spTgt spid="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g22c6c800938_0_0"/>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9" name="Google Shape;69;g22c6c800938_0_0"/>
          <p:cNvPicPr preferRelativeResize="0"/>
          <p:nvPr/>
        </p:nvPicPr>
        <p:blipFill rotWithShape="1">
          <a:blip r:embed="rId3">
            <a:alphaModFix/>
          </a:blip>
          <a:srcRect l="6939" r="4171"/>
          <a:stretch/>
        </p:blipFill>
        <p:spPr>
          <a:xfrm>
            <a:off x="-3047" y="10"/>
            <a:ext cx="12191999" cy="6857990"/>
          </a:xfrm>
          <a:prstGeom prst="rect">
            <a:avLst/>
          </a:prstGeom>
          <a:noFill/>
          <a:ln>
            <a:noFill/>
          </a:ln>
        </p:spPr>
      </p:pic>
      <p:sp>
        <p:nvSpPr>
          <p:cNvPr id="70" name="Google Shape;70;g22c6c800938_0_0"/>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 name="Google Shape;71;g22c6c800938_0_0"/>
          <p:cNvSpPr txBox="1">
            <a:spLocks noGrp="1"/>
          </p:cNvSpPr>
          <p:nvPr>
            <p:ph type="ctrTitle"/>
          </p:nvPr>
        </p:nvSpPr>
        <p:spPr>
          <a:xfrm>
            <a:off x="241874" y="5114369"/>
            <a:ext cx="3902423" cy="1374921"/>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6000"/>
              <a:buFont typeface="Calibri"/>
              <a:buNone/>
            </a:pPr>
            <a:r>
              <a:rPr lang="sv-SE" sz="5400">
                <a:solidFill>
                  <a:srgbClr val="FFFFFF"/>
                </a:solidFill>
              </a:rPr>
              <a:t>Övrigt!</a:t>
            </a:r>
            <a:endParaRPr/>
          </a:p>
        </p:txBody>
      </p:sp>
      <p:sp>
        <p:nvSpPr>
          <p:cNvPr id="72" name="Google Shape;72;g22c6c800938_0_0"/>
          <p:cNvSpPr txBox="1">
            <a:spLocks noGrp="1"/>
          </p:cNvSpPr>
          <p:nvPr>
            <p:ph type="subTitle" idx="1"/>
          </p:nvPr>
        </p:nvSpPr>
        <p:spPr>
          <a:xfrm>
            <a:off x="1100051" y="4072043"/>
            <a:ext cx="10058400" cy="1282707"/>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rmAutofit lnSpcReduction="20000"/>
          </a:bodyPr>
          <a:lstStyle/>
          <a:p>
            <a:pPr marL="0" marR="0" lvl="0" indent="0" algn="ctr" rtl="0">
              <a:lnSpc>
                <a:spcPct val="90000"/>
              </a:lnSpc>
              <a:spcBef>
                <a:spcPts val="1000"/>
              </a:spcBef>
              <a:spcAft>
                <a:spcPts val="0"/>
              </a:spcAft>
              <a:buClr>
                <a:schemeClr val="dk1"/>
              </a:buClr>
              <a:buSzPts val="2400"/>
              <a:buFont typeface="Arial"/>
              <a:buNone/>
            </a:pPr>
            <a:r>
              <a:rPr lang="sv-SE">
                <a:solidFill>
                  <a:srgbClr val="FFFFFF"/>
                </a:solidFill>
              </a:rPr>
              <a:t>Följ oss på Instagram! </a:t>
            </a:r>
            <a:r>
              <a:rPr lang="sv-SE" sz="4900">
                <a:solidFill>
                  <a:srgbClr val="FFFFFF"/>
                </a:solidFill>
              </a:rPr>
              <a:t>skultorps_if_f0809</a:t>
            </a:r>
            <a:endParaRPr sz="4900">
              <a:solidFill>
                <a:srgbClr val="FFFFFF"/>
              </a:solidFill>
            </a:endParaRPr>
          </a:p>
          <a:p>
            <a:pPr marL="0" marR="0" lvl="0" indent="0" algn="ctr" rtl="0">
              <a:lnSpc>
                <a:spcPct val="90000"/>
              </a:lnSpc>
              <a:spcBef>
                <a:spcPts val="1000"/>
              </a:spcBef>
              <a:spcAft>
                <a:spcPts val="0"/>
              </a:spcAft>
              <a:buClr>
                <a:schemeClr val="dk1"/>
              </a:buClr>
              <a:buSzPts val="2400"/>
              <a:buFont typeface="Arial"/>
              <a:buNone/>
            </a:pPr>
            <a:r>
              <a:rPr lang="sv-SE" sz="4900">
                <a:solidFill>
                  <a:srgbClr val="FFFFFF"/>
                </a:solidFill>
              </a:rPr>
              <a:t>Vad händer i februari-mars? </a:t>
            </a:r>
            <a:endParaRPr sz="49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76"/>
        <p:cNvGrpSpPr/>
        <p:nvPr/>
      </p:nvGrpSpPr>
      <p:grpSpPr>
        <a:xfrm>
          <a:off x="0" y="0"/>
          <a:ext cx="0" cy="0"/>
          <a:chOff x="0" y="0"/>
          <a:chExt cx="0" cy="0"/>
        </a:xfrm>
      </p:grpSpPr>
      <p:sp>
        <p:nvSpPr>
          <p:cNvPr id="77" name="Google Shape;77;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endParaRPr/>
          </a:p>
        </p:txBody>
      </p:sp>
      <p:sp>
        <p:nvSpPr>
          <p:cNvPr id="78" name="Google Shape;78;p18"/>
          <p:cNvSpPr txBox="1">
            <a:spLocks noGrp="1"/>
          </p:cNvSpPr>
          <p:nvPr>
            <p:ph type="subTitle" idx="1"/>
          </p:nvPr>
        </p:nvSpPr>
        <p:spPr>
          <a:xfrm>
            <a:off x="676375" y="5849950"/>
            <a:ext cx="4794600" cy="1655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2400"/>
              <a:buFont typeface="Arial"/>
              <a:buNone/>
            </a:pPr>
            <a:r>
              <a:rPr lang="sv-SE" sz="1600"/>
              <a:t>https://www.youtube.com/watch?v=EnpU6Iy08io</a:t>
            </a:r>
            <a:endParaRPr sz="1600"/>
          </a:p>
        </p:txBody>
      </p:sp>
      <p:pic>
        <p:nvPicPr>
          <p:cNvPr id="79" name="Google Shape;79;p18"/>
          <p:cNvPicPr preferRelativeResize="0"/>
          <p:nvPr/>
        </p:nvPicPr>
        <p:blipFill rotWithShape="1">
          <a:blip r:embed="rId3">
            <a:alphaModFix/>
          </a:blip>
          <a:srcRect/>
          <a:stretch/>
        </p:blipFill>
        <p:spPr>
          <a:xfrm>
            <a:off x="2891126" y="861026"/>
            <a:ext cx="6025400" cy="46036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572</Words>
  <Application>Microsoft Office PowerPoint</Application>
  <PresentationFormat>Bredbild</PresentationFormat>
  <Paragraphs>47</Paragraphs>
  <Slides>8</Slides>
  <Notes>8</Notes>
  <HiddenSlides>1</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8</vt:i4>
      </vt:variant>
    </vt:vector>
  </HeadingPairs>
  <TitlesOfParts>
    <vt:vector size="13" baseType="lpstr">
      <vt:lpstr>Arial</vt:lpstr>
      <vt:lpstr>Calibri</vt:lpstr>
      <vt:lpstr>Noto Sans Symbols</vt:lpstr>
      <vt:lpstr>Office Theme</vt:lpstr>
      <vt:lpstr>Office Theme</vt:lpstr>
      <vt:lpstr>Skultorps IF</vt:lpstr>
      <vt:lpstr>Vision, Verksamhetsidé, Värdegrund</vt:lpstr>
      <vt:lpstr>- Truppen. 20 st på pappret. Hoppas vi får behålla alla…. - Träningar. Ambitionen är att träna tre gånger i veckan. Träningsnärvaro är viktigt, det är det som är navet i ett lag. Vi pratar om ev kalla till träning för att få styrsel på det men inte än. Alla tjejer ska alltid meddela om de inte kommer på träning (förutom de som kommunicerat vilka dagar de tränar annan sport) - Uttagning, position och speltid. Den som tränar spelar, vi åker med max 16 till match. Position efter vad laget behöver. Den som tränar spelar mest. - Samåkning match. Sköts i supertext. - Samverkan med damlaget. Ja, men lite oklart hur än…. - Seriespel. Våra matcher kommer spelas på vardag, både hemma och bortamatcher. Pga domare. Amibion att kalla till match 2-3 dagar innan. </vt:lpstr>
      <vt:lpstr>Div 2 östra. Falköpings KIK IK Gautihod Lidköping FK Råda BK Skultorps IF Skövde KIK Tidaholms GoIF Ulvåkers IF Åsarp- Trädet FK Ulricehamns IFK</vt:lpstr>
      <vt:lpstr> -  Cuper.  Vinterulven 16/3. 150kr/15 spelare. Kallelse kommer Giff-cupen 25-27/4. Mat och mys 26/4 Eskilscupen 31/7- 3/ 8. 2200kr betalas 1/ 5. Önskemål att åka buss till Eskilscupen. Bert ska kolla med andra lagen som ska åka och återkomma.  F09. 4/5 DM Borta mot Trollhättan  F10. Oklart när och vilka som ev ska vara med. F09. 27-29/6 Skadevi cup  -  Laget.se och Supertext. Ha koll så att föräldrarnas och tösernas kontaktuppgifter finns och stämmer. Tjejerna bör själva ha koll på kalender och kallelser. Allt “viktigt” kommer på utskick via laget.se. Sedan påminnelser och annat som är lite mer snabbt på supertext.  </vt:lpstr>
      <vt:lpstr>PowerPoint-presentation</vt:lpstr>
      <vt:lpstr>Övrigt!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Grönlund Erik</dc:creator>
  <cp:lastModifiedBy>Sofia Hammarstrand</cp:lastModifiedBy>
  <cp:revision>1</cp:revision>
  <dcterms:created xsi:type="dcterms:W3CDTF">2022-01-31T18:06:53Z</dcterms:created>
  <dcterms:modified xsi:type="dcterms:W3CDTF">2025-02-19T20:01:22Z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2022-01-31T18:06:54Z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1124001c-82e8-4825-8928-a389f5ca5fc4</vt:lpwstr>
  </property>
  <property fmtid="{D5CDD505-2E9C-101B-9397-08002B2CF9AE}" pid="8" name="MSIP_Label_19540963-e559-4020-8a90-fe8a502c2801_ContentBits">
    <vt:lpwstr>0</vt:lpwstr>
  </property>
</Properties>
</file>