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5" r:id="rId2"/>
    <p:sldMasterId id="2147483673" r:id="rId3"/>
    <p:sldMasterId id="2147483660" r:id="rId4"/>
  </p:sldMasterIdLst>
  <p:notesMasterIdLst>
    <p:notesMasterId r:id="rId13"/>
  </p:notesMasterIdLst>
  <p:sldIdLst>
    <p:sldId id="308" r:id="rId5"/>
    <p:sldId id="309" r:id="rId6"/>
    <p:sldId id="301" r:id="rId7"/>
    <p:sldId id="302" r:id="rId8"/>
    <p:sldId id="303" r:id="rId9"/>
    <p:sldId id="304" r:id="rId10"/>
    <p:sldId id="306" r:id="rId11"/>
    <p:sldId id="307" r:id="rId12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D00"/>
    <a:srgbClr val="1F4E92"/>
    <a:srgbClr val="22078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7" autoAdjust="0"/>
  </p:normalViewPr>
  <p:slideViewPr>
    <p:cSldViewPr>
      <p:cViewPr varScale="1">
        <p:scale>
          <a:sx n="70" d="100"/>
          <a:sy n="70" d="100"/>
        </p:scale>
        <p:origin x="-5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0AED254-139E-4444-9153-D4AF0F54E0FC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DB8114-DA94-4AAC-B8F6-6C0A7F28852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625871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717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1CEAB5-FC11-4EA7-90DE-D83F77BF0C12}" type="slidenum">
              <a:rPr lang="sv-SE" altLang="sv-SE"/>
              <a:pPr/>
              <a:t>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176552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717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1CEAB5-FC11-4EA7-90DE-D83F77BF0C12}" type="slidenum">
              <a:rPr lang="sv-SE" altLang="sv-SE"/>
              <a:pPr/>
              <a:t>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401106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717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1CEAB5-FC11-4EA7-90DE-D83F77BF0C12}" type="slidenum">
              <a:rPr lang="sv-SE" altLang="sv-SE"/>
              <a:pPr/>
              <a:t>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441965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717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1CEAB5-FC11-4EA7-90DE-D83F77BF0C12}" type="slidenum">
              <a:rPr lang="sv-SE" altLang="sv-SE"/>
              <a:pPr/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6692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717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1CEAB5-FC11-4EA7-90DE-D83F77BF0C12}" type="slidenum">
              <a:rPr lang="sv-SE" altLang="sv-SE"/>
              <a:pPr/>
              <a:t>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506567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717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1CEAB5-FC11-4EA7-90DE-D83F77BF0C12}" type="slidenum">
              <a:rPr lang="sv-SE" altLang="sv-SE"/>
              <a:pPr/>
              <a:t>6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189658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717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1CEAB5-FC11-4EA7-90DE-D83F77BF0C12}" type="slidenum">
              <a:rPr lang="sv-SE" altLang="sv-SE"/>
              <a:pPr/>
              <a:t>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004250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717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1CEAB5-FC11-4EA7-90DE-D83F77BF0C12}" type="slidenum">
              <a:rPr lang="sv-SE" altLang="sv-SE"/>
              <a:pPr/>
              <a:t>8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287424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C694D-7E63-493B-B85D-70C216F856A8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B044C-DF7B-46DC-93C3-DAFBA651A9D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02166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632A-C308-430D-BDA4-DF7BDC010A53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E68A9-0EBA-4DC8-B65B-ABDB41B7EEA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51849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8A065-1511-4545-8895-C33FC91E25B4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1D328-9478-48B9-8837-59EA51F77D7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160476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7C92A-168C-4105-9102-98A12047D3FE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7F34A-38F6-4D9B-9843-A5A14BD1FD4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940535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EC164-4583-423A-9A64-04FDA1514C6C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ED939-AE1A-47CE-A7BD-B24B62DEFA6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444371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0A300-3254-49F9-A984-BCF479CADE4F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C601D-9308-4970-9F44-66CA0FD6B5C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532388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FEE94-FB80-47B1-8858-85D11021B39D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459A5-8A50-453E-A5A6-54829BCAD99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836456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74DFC-E798-4C0A-B792-571CA4C9FCC0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BEA3B-2568-47DC-9F58-29FCB1F2FFB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371140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5E7FC-0118-491C-9627-6E744C3C85CA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3DA30-055B-4000-A0A3-04267E6EFFC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6252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46F04-3E59-47E2-BDCB-845A3110F069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2520D-CB62-4846-A246-EA68C8A381F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557572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4713A-49C5-40AC-9CF5-085DF2449DC5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BFC81-DFE2-486B-A716-E8886542D94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419941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D40D2-52DF-42DC-9479-005DBC71086F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D7FB5-F016-412D-ACE5-FB2CD9E0AC8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000921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A547F-3FDE-43AA-B58F-5C1E6CF31291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C140D-D987-40F6-98E4-96A123D95C3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7932470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F1140-7D9C-4BAF-91E9-2F11D284410F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BE5AE-FFE1-4624-A1C0-AA815506B4F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082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B342E-88ED-475F-8A68-7193A94E525C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CB6FB-9DCC-4BD2-96EB-B953A981ADB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239678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872B0-E1BC-4005-B130-6806576EED43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FDA6A-45BB-448B-BC0B-B3D711AE7EA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6826573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AF90-1F23-40D1-B0C5-E508AA0A1075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91087-9077-48CF-B548-33283D364D8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7658030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8A459-A8FB-4A9F-8729-F24FD600D3FC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45F5A-7132-47E0-AD2C-49770FE4BD8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466187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713BC-5FFD-4AA1-BF9E-4006C381E422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5BBCD-9763-4BA4-99AA-56DA3578996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3720743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AA7C-BBE7-45C6-B6E5-DA8FE974ECC9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5D544-C98C-4816-B43B-50FD44ABFE9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1231510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ADB0D-8F16-4B2A-BEAB-DCE67F6FFF73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57C03-27D9-44F4-8015-EB18C4C91EC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941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74855-4581-471E-BBB0-9FCF9A1C3E63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DB5F0-2639-41AE-A4A0-241C2A8117A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424204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A9270-DD87-4C66-8901-D5A732FC0FB1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D1136-8FB7-4EF7-A924-33194EDD09E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8745307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408F1-D8AF-4FFB-B7EA-527B18078EF7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58FBE-7A69-4A8A-8D97-7B055B1B575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204422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3BD2C-B44B-47F2-87BC-D9DD82BD64DD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0DBB9-4D02-4FD1-95E9-711AAA86354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42826555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A949F-32A4-4E87-A165-5D8F1FD71FC2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FCCD1-0CD7-4D46-929F-B8530371CEA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8883032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6201-D967-4CFB-9D73-86BB206DE46F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1DC76-8762-4403-BCFD-A32973D8A99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325762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B058-B742-4879-93DB-519288478735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F3EB3-E746-431B-9D11-B47FE98F05D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939126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8CA1C-E33B-47CE-B165-FC97C9BB525A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E13C6-8CA3-4E90-8403-CE8EF9C9462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88096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D4CFB-284F-4E38-9B94-0703906A73F9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74A81-FDF6-4117-BCF7-AC88F390D34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534607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7A73-2934-4E23-B01C-08A62E66F19D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75FA1-F2F3-4EB7-9CBF-F5BBEB35B9F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7335220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97BFA-6B0A-416B-9B85-F62E008B5C3F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C0E1A-74A7-4BE8-B86D-D9A44A84AA7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8571917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80522-B2FD-423A-80AF-92FB7477E683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87BCB-0867-4A95-B236-B8BEA400680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31668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DBD82-F689-40B5-BD8B-2643F9EF54C6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93FE5-2BA2-4CFC-99F0-237846B562E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128920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4CE7E-FAC4-42E7-8846-240BD97A6C07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CF532-C616-4A35-9942-06861D32E82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8096358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DA8BF-9132-4EEC-A70B-8B77F51A87A4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52A07-EE4D-4A8B-89EE-0467FBAE6B3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23948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3CCD1-32AB-45F8-932C-0AD534829DE5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E08F6-F618-4424-8A23-F48291EAA3E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046462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F5F62-3769-4E02-A25E-98E2CA452AA7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F1150-BAA6-4F8D-AF94-F346F20C5EF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3291754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EBAF3-4207-40C2-91F1-B17B171AFB98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28794-AA0B-4209-9562-7A2F8694E07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7693584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AF27E-B9F3-4AA0-8BA1-CBA8FCBD280F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2B4F3-E60B-4C0D-BA89-9BBDFCC9587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6693025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32C0B-EA84-475C-826E-FF55350F0C6A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60D69-A781-498A-9B4A-595DC074B8C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2561512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E6C7C-DD31-4DF6-87DA-DA18876A1A8D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D929D-4D28-4E9E-92DC-EFFE9CE6E05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77266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1B900-F04C-4D2E-AE83-B860D160E6D5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65F80-3CAD-4B93-964F-00DAB83DA62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86316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46A69-A605-4547-BD33-9A868E1C2C45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A6CCE-101C-4E8D-9E96-77EC6C1366E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171279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995B1-ED22-4E82-9B95-E876E1A032CF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3527B-190D-48E4-B9B1-79D9E0F2CF2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7085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7C930-6E29-4C7B-94BD-451A457E7C51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E454D-79E7-44C8-A32F-57ACA9A5C4A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415197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0A0A1-8E2F-4476-9392-130BB05717E8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8AC8D-E32A-4551-87E2-2C1EBF38E64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62112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476375" y="274638"/>
            <a:ext cx="721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66B225-230D-48AD-815E-98A3E6E545A9}" type="datetimeFigureOut">
              <a:rPr lang="sv-SE"/>
              <a:pPr>
                <a:defRPr/>
              </a:pPr>
              <a:t>2019-09-17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42D2BBB-F231-4640-A91C-1C09CA727148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1031" name="Bildobjekt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850" y="260350"/>
            <a:ext cx="1025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476375" y="274638"/>
            <a:ext cx="721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2051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56FCC5-46BD-46D3-915A-ED37C97A8E78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1D98C3E-3051-44C9-A55D-55E9F3292A1F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2055" name="Bildobjekt 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025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3075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17E2B6-CBC7-4D60-B47A-17B4CE20DAB3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D244632-420F-4E58-8951-479E772F150D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409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6269B8-CD27-4288-A208-E0FAD319A8D1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943828A-FA09-45C1-A700-751DBED758C4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trangnasibk@gmail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strangnasibk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4000">
              <a:srgbClr val="FF0D00"/>
            </a:gs>
            <a:gs pos="100000">
              <a:schemeClr val="tx1"/>
            </a:gs>
            <a:gs pos="5200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Bildresultat fÃ¶r interspo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441167"/>
            <a:ext cx="507167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Bildresultat fÃ¶r adidas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869160"/>
            <a:ext cx="2200481" cy="14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-13130" y="2978323"/>
            <a:ext cx="9144000" cy="1470025"/>
          </a:xfrm>
          <a:noFill/>
        </p:spPr>
        <p:txBody>
          <a:bodyPr/>
          <a:lstStyle/>
          <a:p>
            <a:r>
              <a:rPr lang="sv-SE" altLang="sv-SE" sz="4800" b="1" dirty="0" smtClean="0">
                <a:solidFill>
                  <a:schemeClr val="bg1"/>
                </a:solidFill>
              </a:rPr>
              <a:t>Strängnäs Innebandyklubb</a:t>
            </a:r>
            <a:r>
              <a:rPr lang="sv-SE" altLang="sv-SE" sz="6000" b="1" dirty="0">
                <a:solidFill>
                  <a:schemeClr val="bg1"/>
                </a:solidFill>
              </a:rPr>
              <a:t/>
            </a:r>
            <a:br>
              <a:rPr lang="sv-SE" altLang="sv-SE" sz="6000" b="1" dirty="0">
                <a:solidFill>
                  <a:schemeClr val="bg1"/>
                </a:solidFill>
              </a:rPr>
            </a:br>
            <a:r>
              <a:rPr lang="sv-SE" altLang="sv-SE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Klädprofil </a:t>
            </a:r>
            <a:r>
              <a:rPr lang="sv-SE" altLang="sv-SE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2019/2020</a:t>
            </a:r>
            <a:r>
              <a:rPr lang="sv-SE" altLang="sv-SE" b="1" dirty="0" smtClean="0">
                <a:solidFill>
                  <a:schemeClr val="bg1"/>
                </a:solidFill>
              </a:rPr>
              <a:t/>
            </a:r>
            <a:br>
              <a:rPr lang="sv-SE" altLang="sv-SE" b="1" dirty="0" smtClean="0">
                <a:solidFill>
                  <a:schemeClr val="bg1"/>
                </a:solidFill>
              </a:rPr>
            </a:br>
            <a:r>
              <a:rPr lang="sv-SE" altLang="sv-SE" sz="4000" b="1" dirty="0">
                <a:solidFill>
                  <a:schemeClr val="bg1"/>
                </a:solidFill>
              </a:rPr>
              <a:t/>
            </a:r>
            <a:br>
              <a:rPr lang="sv-SE" altLang="sv-SE" sz="4000" b="1" dirty="0">
                <a:solidFill>
                  <a:schemeClr val="bg1"/>
                </a:solidFill>
              </a:rPr>
            </a:br>
            <a:endParaRPr lang="sv-SE" altLang="sv-SE" sz="6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73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7000">
              <a:srgbClr val="FF0D00"/>
            </a:gs>
            <a:gs pos="100000">
              <a:schemeClr val="tx1"/>
            </a:gs>
            <a:gs pos="90000">
              <a:srgbClr val="C000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265163" y="0"/>
            <a:ext cx="7210425" cy="171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v-SE" dirty="0">
                <a:solidFill>
                  <a:schemeClr val="bg1"/>
                </a:solidFill>
                <a:latin typeface="Century Gothic" panose="020B0502020202020204" pitchFamily="34" charset="0"/>
              </a:rPr>
              <a:t>SIBK på Offensiven!</a:t>
            </a:r>
            <a:endParaRPr lang="sv-SE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 bwMode="auto">
          <a:xfrm>
            <a:off x="755576" y="198884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400" dirty="0">
                <a:solidFill>
                  <a:schemeClr val="bg1"/>
                </a:solidFill>
              </a:rPr>
              <a:t>Vi har tillsammans med våra samarbetspartners Intersport Strängnäs och Adidas Sverige tagit fram följande klädpolicy som spelare och ledare skall följa.</a:t>
            </a:r>
          </a:p>
          <a:p>
            <a:endParaRPr lang="sv-SE" sz="2400" dirty="0">
              <a:solidFill>
                <a:schemeClr val="bg1"/>
              </a:solidFill>
            </a:endParaRPr>
          </a:p>
          <a:p>
            <a:pPr algn="l"/>
            <a:r>
              <a:rPr lang="sv-SE" sz="2400" i="1" dirty="0" smtClean="0">
                <a:solidFill>
                  <a:schemeClr val="bg1"/>
                </a:solidFill>
              </a:rPr>
              <a:t>Eventuella </a:t>
            </a:r>
            <a:r>
              <a:rPr lang="sv-SE" sz="2400" i="1" dirty="0">
                <a:solidFill>
                  <a:schemeClr val="bg1"/>
                </a:solidFill>
              </a:rPr>
              <a:t>frågor tas med Styrelsen och/eller </a:t>
            </a:r>
            <a:r>
              <a:rPr lang="sv-SE" sz="2400" dirty="0" smtClean="0">
                <a:solidFill>
                  <a:schemeClr val="bg1"/>
                </a:solidFill>
              </a:rPr>
              <a:t/>
            </a:r>
            <a:br>
              <a:rPr lang="sv-SE" sz="24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>Johan Blomdahl (ungdom</a:t>
            </a:r>
            <a:r>
              <a:rPr lang="sv-SE" sz="2000" dirty="0">
                <a:solidFill>
                  <a:schemeClr val="bg1"/>
                </a:solidFill>
              </a:rPr>
              <a:t>), </a:t>
            </a:r>
          </a:p>
          <a:p>
            <a:endParaRPr lang="sv-SE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41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4000">
              <a:srgbClr val="FF0D00"/>
            </a:gs>
            <a:gs pos="100000">
              <a:schemeClr val="tx1"/>
            </a:gs>
            <a:gs pos="90000">
              <a:srgbClr val="C000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476375" y="274638"/>
            <a:ext cx="721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v-SE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Overall – Seniorstorlekar</a:t>
            </a:r>
            <a:r>
              <a:rPr lang="sv-SE" dirty="0" smtClean="0">
                <a:solidFill>
                  <a:schemeClr val="bg1"/>
                </a:solidFill>
              </a:rPr>
              <a:t/>
            </a:r>
            <a:br>
              <a:rPr lang="sv-SE" dirty="0" smtClean="0">
                <a:solidFill>
                  <a:schemeClr val="bg1"/>
                </a:solidFill>
              </a:rPr>
            </a:br>
            <a:r>
              <a:rPr lang="sv-SE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XS-3XL</a:t>
            </a:r>
            <a:endParaRPr lang="sv-SE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ONDIVO18 TRAINING TO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8164" y="1629804"/>
            <a:ext cx="3459237" cy="345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NDIVO18 TRAINING PA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4682" y="1577564"/>
            <a:ext cx="3563715" cy="356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007548" y="5301208"/>
            <a:ext cx="3877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CONDIVO18 TRAINING PANTS</a:t>
            </a:r>
            <a:endParaRPr lang="sv-SE" sz="2000" b="1" dirty="0">
              <a:latin typeface="Arial monospaced for SAP" panose="020B0609020202030204" pitchFamily="49" charset="0"/>
              <a:ea typeface="+mj-ea"/>
              <a:cs typeface="Aharoni" panose="02010803020104030203" pitchFamily="2" charset="-79"/>
            </a:endParaRPr>
          </a:p>
          <a:p>
            <a:pPr algn="ctr"/>
            <a:r>
              <a:rPr lang="sv-SE" sz="1600" dirty="0" smtClean="0">
                <a:latin typeface="Arial monospaced for SAP" panose="020B0609020202030204" pitchFamily="49" charset="0"/>
              </a:rPr>
              <a:t>(inklusive </a:t>
            </a:r>
            <a:r>
              <a:rPr lang="sv-SE" sz="1600" dirty="0">
                <a:latin typeface="Arial monospaced for SAP" panose="020B0609020202030204" pitchFamily="49" charset="0"/>
              </a:rPr>
              <a:t>liten siffra </a:t>
            </a:r>
            <a:r>
              <a:rPr lang="sv-SE" sz="1600" dirty="0" smtClean="0">
                <a:latin typeface="Arial monospaced for SAP" panose="020B0609020202030204" pitchFamily="49" charset="0"/>
              </a:rPr>
              <a:t>fram)</a:t>
            </a:r>
            <a:endParaRPr lang="sv-SE" sz="1600" dirty="0">
              <a:latin typeface="Arial monospaced for SAP" panose="020B0609020202030204" pitchFamily="49" charset="0"/>
            </a:endParaRPr>
          </a:p>
          <a:p>
            <a:pPr algn="ctr"/>
            <a:r>
              <a:rPr lang="sv-SE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419: </a:t>
            </a:r>
            <a:r>
              <a:rPr lang="sv-SE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-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3982" y="5301208"/>
            <a:ext cx="38876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CONDIVO18 TRAINING TOP</a:t>
            </a:r>
            <a:b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</a:br>
            <a:r>
              <a:rPr lang="sv-SE" sz="1600" dirty="0" smtClean="0">
                <a:latin typeface="Arial monospaced for SAP" panose="020B0609020202030204" pitchFamily="49" charset="0"/>
              </a:rPr>
              <a:t>(inklusive </a:t>
            </a:r>
            <a:r>
              <a:rPr lang="sv-SE" sz="1600" dirty="0">
                <a:latin typeface="Arial monospaced for SAP" panose="020B0609020202030204" pitchFamily="49" charset="0"/>
              </a:rPr>
              <a:t>liten siffra </a:t>
            </a:r>
            <a:r>
              <a:rPr lang="sv-SE" sz="1600" dirty="0" smtClean="0">
                <a:latin typeface="Arial monospaced for SAP" panose="020B0609020202030204" pitchFamily="49" charset="0"/>
              </a:rPr>
              <a:t>fram)</a:t>
            </a:r>
            <a:r>
              <a:rPr lang="sv-SE" sz="1600" dirty="0" smtClean="0">
                <a:latin typeface="Arial monospaced for SAP" panose="020B0609020202030204" pitchFamily="49" charset="0"/>
                <a:ea typeface="+mj-ea"/>
                <a:cs typeface="+mj-cs"/>
              </a:rPr>
              <a:t> </a:t>
            </a:r>
            <a:endParaRPr lang="sv-SE" sz="1600" dirty="0">
              <a:latin typeface="Arial monospaced for SAP" panose="020B0609020202030204" pitchFamily="49" charset="0"/>
              <a:ea typeface="+mj-ea"/>
              <a:cs typeface="+mj-cs"/>
            </a:endParaRPr>
          </a:p>
          <a:p>
            <a:pPr algn="ctr"/>
            <a:r>
              <a:rPr lang="sv-SE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499:-</a:t>
            </a:r>
            <a:endParaRPr lang="sv-SE" sz="2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60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4000">
              <a:srgbClr val="FF0D00"/>
            </a:gs>
            <a:gs pos="100000">
              <a:schemeClr val="tx1"/>
            </a:gs>
            <a:gs pos="90000">
              <a:srgbClr val="C000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476375" y="274638"/>
            <a:ext cx="721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v-SE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Overall – Juniorstorlekar</a:t>
            </a:r>
            <a:r>
              <a:rPr lang="sv-SE" dirty="0" smtClean="0">
                <a:solidFill>
                  <a:schemeClr val="bg1"/>
                </a:solidFill>
              </a:rPr>
              <a:t/>
            </a:r>
            <a:br>
              <a:rPr lang="sv-SE" dirty="0" smtClean="0">
                <a:solidFill>
                  <a:schemeClr val="bg1"/>
                </a:solidFill>
              </a:rPr>
            </a:br>
            <a:r>
              <a:rPr lang="sv-SE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116-164</a:t>
            </a:r>
            <a:endParaRPr lang="sv-SE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ONDIVO18 TRAINING TO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8164" y="1629804"/>
            <a:ext cx="3459237" cy="345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NDIVO18 TRAINING PA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4682" y="1577564"/>
            <a:ext cx="3563715" cy="356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007548" y="5301208"/>
            <a:ext cx="3877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CONDIVO18 TRAINING PANTS</a:t>
            </a:r>
            <a:endParaRPr lang="sv-SE" sz="2000" b="1" dirty="0">
              <a:latin typeface="Arial monospaced for SAP" panose="020B0609020202030204" pitchFamily="49" charset="0"/>
              <a:ea typeface="+mj-ea"/>
              <a:cs typeface="Aharoni" panose="02010803020104030203" pitchFamily="2" charset="-79"/>
            </a:endParaRPr>
          </a:p>
          <a:p>
            <a:pPr algn="ctr"/>
            <a:r>
              <a:rPr lang="sv-SE" sz="1600" dirty="0" smtClean="0">
                <a:latin typeface="Arial monospaced for SAP" panose="020B0609020202030204" pitchFamily="49" charset="0"/>
              </a:rPr>
              <a:t>(inklusive </a:t>
            </a:r>
            <a:r>
              <a:rPr lang="sv-SE" sz="1600" dirty="0">
                <a:latin typeface="Arial monospaced for SAP" panose="020B0609020202030204" pitchFamily="49" charset="0"/>
              </a:rPr>
              <a:t>liten siffra </a:t>
            </a:r>
            <a:r>
              <a:rPr lang="sv-SE" sz="1600" dirty="0" smtClean="0">
                <a:latin typeface="Arial monospaced for SAP" panose="020B0609020202030204" pitchFamily="49" charset="0"/>
              </a:rPr>
              <a:t>fram)</a:t>
            </a:r>
            <a:endParaRPr lang="sv-SE" sz="1600" dirty="0">
              <a:latin typeface="Arial monospaced for SAP" panose="020B0609020202030204" pitchFamily="49" charset="0"/>
            </a:endParaRPr>
          </a:p>
          <a:p>
            <a:pPr algn="ctr"/>
            <a:r>
              <a:rPr lang="sv-SE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339: </a:t>
            </a:r>
            <a:r>
              <a:rPr lang="sv-SE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-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3982" y="5301208"/>
            <a:ext cx="38876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CONDIVO18 TRAINING TOP</a:t>
            </a:r>
            <a:b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</a:br>
            <a:r>
              <a:rPr lang="sv-SE" sz="1600" dirty="0" smtClean="0">
                <a:latin typeface="Arial monospaced for SAP" panose="020B0609020202030204" pitchFamily="49" charset="0"/>
              </a:rPr>
              <a:t>(inklusive </a:t>
            </a:r>
            <a:r>
              <a:rPr lang="sv-SE" sz="1600" dirty="0">
                <a:latin typeface="Arial monospaced for SAP" panose="020B0609020202030204" pitchFamily="49" charset="0"/>
              </a:rPr>
              <a:t>liten siffra </a:t>
            </a:r>
            <a:r>
              <a:rPr lang="sv-SE" sz="1600" dirty="0" smtClean="0">
                <a:latin typeface="Arial monospaced for SAP" panose="020B0609020202030204" pitchFamily="49" charset="0"/>
              </a:rPr>
              <a:t>fram)</a:t>
            </a:r>
            <a:r>
              <a:rPr lang="sv-SE" sz="1600" dirty="0" smtClean="0">
                <a:latin typeface="Arial monospaced for SAP" panose="020B0609020202030204" pitchFamily="49" charset="0"/>
                <a:ea typeface="+mj-ea"/>
                <a:cs typeface="+mj-cs"/>
              </a:rPr>
              <a:t> </a:t>
            </a:r>
            <a:endParaRPr lang="sv-SE" sz="1600" dirty="0">
              <a:latin typeface="Arial monospaced for SAP" panose="020B0609020202030204" pitchFamily="49" charset="0"/>
              <a:ea typeface="+mj-ea"/>
              <a:cs typeface="+mj-cs"/>
            </a:endParaRPr>
          </a:p>
          <a:p>
            <a:pPr algn="ctr"/>
            <a:r>
              <a:rPr lang="sv-SE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419:-</a:t>
            </a:r>
            <a:endParaRPr lang="sv-SE" sz="2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66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4000">
              <a:srgbClr val="FF0D00"/>
            </a:gs>
            <a:gs pos="100000">
              <a:schemeClr val="tx1"/>
            </a:gs>
            <a:gs pos="90000">
              <a:srgbClr val="C000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187624" y="512260"/>
            <a:ext cx="721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v-SE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Träningsställ </a:t>
            </a:r>
            <a:r>
              <a:rPr lang="sv-SE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sv-SE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v-SE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Junior/Senior</a:t>
            </a:r>
            <a:r>
              <a:rPr lang="sv-SE" dirty="0" smtClean="0">
                <a:solidFill>
                  <a:schemeClr val="bg1"/>
                </a:solidFill>
              </a:rPr>
              <a:t/>
            </a:r>
            <a:br>
              <a:rPr lang="sv-SE" dirty="0" smtClean="0">
                <a:solidFill>
                  <a:schemeClr val="bg1"/>
                </a:solidFill>
              </a:rPr>
            </a:br>
            <a:endParaRPr lang="sv-SE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229" y="5346755"/>
            <a:ext cx="288091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ENTRADA18</a:t>
            </a:r>
            <a:endParaRPr lang="sv-SE" sz="2000" dirty="0" smtClean="0">
              <a:solidFill>
                <a:schemeClr val="bg1"/>
              </a:solidFill>
            </a:endParaRPr>
          </a:p>
          <a:p>
            <a:pPr algn="ctr"/>
            <a:r>
              <a:rPr lang="sv-SE" sz="1200" dirty="0">
                <a:latin typeface="Arial monospaced for SAP" panose="020B0609020202030204" pitchFamily="49" charset="0"/>
              </a:rPr>
              <a:t>(inklusive liten siffra fram)</a:t>
            </a:r>
            <a:r>
              <a:rPr lang="sv-SE" sz="1200" dirty="0">
                <a:solidFill>
                  <a:schemeClr val="bg1"/>
                </a:solidFill>
              </a:rPr>
              <a:t/>
            </a:r>
            <a:br>
              <a:rPr lang="sv-SE" sz="1200" dirty="0">
                <a:solidFill>
                  <a:schemeClr val="bg1"/>
                </a:solidFill>
              </a:rPr>
            </a:br>
            <a:r>
              <a:rPr lang="sv-SE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169: -</a:t>
            </a:r>
          </a:p>
          <a:p>
            <a:pPr algn="ctr"/>
            <a:endParaRPr lang="sv-SE" sz="2000" b="1" dirty="0" smtClean="0">
              <a:latin typeface="Arial monospaced for SAP" panose="020B0609020202030204" pitchFamily="49" charset="0"/>
              <a:ea typeface="+mj-ea"/>
              <a:cs typeface="Aharoni" panose="02010803020104030203" pitchFamily="2" charset="-79"/>
            </a:endParaRPr>
          </a:p>
          <a:p>
            <a:pPr algn="ctr"/>
            <a:endParaRPr lang="sv-SE" sz="2000" b="1" dirty="0">
              <a:latin typeface="Arial monospaced for SAP" panose="020B0609020202030204" pitchFamily="49" charset="0"/>
              <a:ea typeface="+mj-ea"/>
              <a:cs typeface="Aharoni" panose="02010803020104030203" pitchFamily="2" charset="-79"/>
            </a:endParaRPr>
          </a:p>
        </p:txBody>
      </p:sp>
      <p:pic>
        <p:nvPicPr>
          <p:cNvPr id="3074" name="Picture 2" descr="ENTRADA 18 JERSE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273630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arma 16 trÃ¤ningsshort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182855"/>
            <a:ext cx="2636306" cy="263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MILANO 16 SOC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00194" y="2276872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503694" y="5346756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PARMA16 SHORTS</a:t>
            </a:r>
            <a:b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</a:br>
            <a:r>
              <a:rPr lang="sv-SE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149:-</a:t>
            </a:r>
            <a:endParaRPr lang="sv-SE" sz="2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00195" y="5346755"/>
            <a:ext cx="23391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MILANO16 SOCKS</a:t>
            </a:r>
            <a:b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</a:br>
            <a:r>
              <a:rPr lang="sv-SE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  <a:r>
              <a:rPr lang="sv-SE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9:-</a:t>
            </a:r>
            <a:endParaRPr lang="sv-SE" sz="2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026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4000">
              <a:srgbClr val="FF0D00"/>
            </a:gs>
            <a:gs pos="100000">
              <a:schemeClr val="tx1"/>
            </a:gs>
            <a:gs pos="90000">
              <a:srgbClr val="C000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187624" y="512260"/>
            <a:ext cx="7210425" cy="176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v-SE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Ledarkläder </a:t>
            </a:r>
            <a:r>
              <a:rPr lang="sv-SE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sv-SE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v-SE" dirty="0" smtClean="0">
                <a:solidFill>
                  <a:schemeClr val="bg1"/>
                </a:solidFill>
              </a:rPr>
              <a:t/>
            </a:r>
            <a:br>
              <a:rPr lang="sv-SE" dirty="0" smtClean="0">
                <a:solidFill>
                  <a:schemeClr val="bg1"/>
                </a:solidFill>
              </a:rPr>
            </a:br>
            <a:endParaRPr lang="sv-SE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6451" y="5127565"/>
            <a:ext cx="310854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JKT18 WINTER JACKET</a:t>
            </a:r>
            <a:endParaRPr lang="sv-SE" sz="2000" dirty="0" smtClean="0">
              <a:solidFill>
                <a:schemeClr val="bg1"/>
              </a:solidFill>
            </a:endParaRPr>
          </a:p>
          <a:p>
            <a:pPr algn="ctr"/>
            <a:r>
              <a:rPr lang="sv-SE" sz="1600" dirty="0" smtClean="0">
                <a:latin typeface="Arial monospaced for SAP" panose="020B0609020202030204" pitchFamily="49" charset="0"/>
              </a:rPr>
              <a:t>(XS-3XL)</a:t>
            </a:r>
            <a:r>
              <a:rPr lang="sv-SE" sz="1200" dirty="0">
                <a:solidFill>
                  <a:schemeClr val="bg1"/>
                </a:solidFill>
              </a:rPr>
              <a:t/>
            </a:r>
            <a:br>
              <a:rPr lang="sv-SE" sz="1200" dirty="0">
                <a:solidFill>
                  <a:schemeClr val="bg1"/>
                </a:solidFill>
              </a:rPr>
            </a:br>
            <a:r>
              <a:rPr lang="sv-SE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1 099</a:t>
            </a:r>
            <a:r>
              <a:rPr lang="sv-SE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-</a:t>
            </a:r>
          </a:p>
          <a:p>
            <a:pPr algn="ctr"/>
            <a:endParaRPr lang="sv-SE" sz="2000" b="1" dirty="0" smtClean="0">
              <a:latin typeface="Arial monospaced for SAP" panose="020B0609020202030204" pitchFamily="49" charset="0"/>
              <a:ea typeface="+mj-ea"/>
              <a:cs typeface="Aharoni" panose="02010803020104030203" pitchFamily="2" charset="-79"/>
            </a:endParaRPr>
          </a:p>
          <a:p>
            <a:pPr algn="ctr"/>
            <a:endParaRPr lang="sv-SE" sz="2000" b="1" dirty="0">
              <a:latin typeface="Arial monospaced for SAP" panose="020B0609020202030204" pitchFamily="49" charset="0"/>
              <a:ea typeface="+mj-ea"/>
              <a:cs typeface="Aharoni" panose="02010803020104030203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13053" y="5127564"/>
            <a:ext cx="21595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CORE18 POLO</a:t>
            </a:r>
          </a:p>
          <a:p>
            <a:pPr algn="ctr"/>
            <a:r>
              <a:rPr lang="sv-SE" sz="1600" dirty="0">
                <a:latin typeface="Arial monospaced for SAP" panose="020B0609020202030204" pitchFamily="49" charset="0"/>
              </a:rPr>
              <a:t>(Funktionsplagg)</a:t>
            </a:r>
            <a:br>
              <a:rPr lang="sv-SE" sz="1600" dirty="0">
                <a:latin typeface="Arial monospaced for SAP" panose="020B0609020202030204" pitchFamily="49" charset="0"/>
              </a:rPr>
            </a:br>
            <a:r>
              <a:rPr lang="sv-SE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21</a:t>
            </a:r>
            <a:r>
              <a:rPr lang="sv-SE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9:-</a:t>
            </a:r>
            <a:endParaRPr lang="sv-SE" sz="2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8742" y="5127564"/>
            <a:ext cx="23391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CONDIVO18 POLO</a:t>
            </a:r>
            <a:b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</a:br>
            <a:r>
              <a:rPr lang="sv-SE" sz="1600" dirty="0">
                <a:latin typeface="Arial monospaced for SAP" panose="020B0609020202030204" pitchFamily="49" charset="0"/>
              </a:rPr>
              <a:t>(Bomull)</a:t>
            </a:r>
            <a:br>
              <a:rPr lang="sv-SE" sz="1600" dirty="0">
                <a:latin typeface="Arial monospaced for SAP" panose="020B0609020202030204" pitchFamily="49" charset="0"/>
              </a:rPr>
            </a:br>
            <a:r>
              <a:rPr lang="sv-SE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319:-</a:t>
            </a:r>
            <a:endParaRPr lang="sv-SE" sz="2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 descr="JKT18 WINTER JACKE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2314" y="1781070"/>
            <a:ext cx="3170398" cy="317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ore18 pol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95360" y="1978453"/>
            <a:ext cx="2994952" cy="2994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ONDIVO18 COTTON POL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3306" y="1978453"/>
            <a:ext cx="2994952" cy="2994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029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4000">
              <a:srgbClr val="FF0D00"/>
            </a:gs>
            <a:gs pos="100000">
              <a:schemeClr val="tx1"/>
            </a:gs>
            <a:gs pos="90000">
              <a:srgbClr val="C000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966372" y="188640"/>
            <a:ext cx="7210425" cy="171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v-SE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Väska</a:t>
            </a:r>
            <a:r>
              <a:rPr lang="sv-SE" dirty="0" smtClean="0">
                <a:solidFill>
                  <a:schemeClr val="bg1"/>
                </a:solidFill>
              </a:rPr>
              <a:t/>
            </a:r>
            <a:br>
              <a:rPr lang="sv-SE" dirty="0" smtClean="0">
                <a:solidFill>
                  <a:schemeClr val="bg1"/>
                </a:solidFill>
              </a:rPr>
            </a:br>
            <a:endParaRPr lang="sv-SE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3843" y="5424318"/>
            <a:ext cx="21852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TIRO BACKPACK</a:t>
            </a:r>
            <a:endParaRPr lang="sv-SE" sz="2000" b="1" dirty="0">
              <a:latin typeface="Arial monospaced for SAP" panose="020B0609020202030204" pitchFamily="49" charset="0"/>
              <a:ea typeface="+mj-ea"/>
              <a:cs typeface="Aharoni" panose="02010803020104030203" pitchFamily="2" charset="-79"/>
            </a:endParaRPr>
          </a:p>
          <a:p>
            <a:pPr algn="ctr"/>
            <a:r>
              <a:rPr lang="sv-SE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349: </a:t>
            </a:r>
            <a:r>
              <a:rPr lang="sv-SE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-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30844" y="5301208"/>
            <a:ext cx="33938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  <a:t>TIRO TEAMBAG MEDIUM</a:t>
            </a:r>
            <a:br>
              <a:rPr lang="sv-SE" sz="2000" b="1" dirty="0" smtClean="0">
                <a:latin typeface="Arial monospaced for SAP" panose="020B0609020202030204" pitchFamily="49" charset="0"/>
                <a:ea typeface="+mj-ea"/>
                <a:cs typeface="Aharoni" panose="02010803020104030203" pitchFamily="2" charset="-79"/>
              </a:rPr>
            </a:br>
            <a:r>
              <a:rPr lang="sv-SE" sz="1600" dirty="0" smtClean="0">
                <a:latin typeface="Arial monospaced for SAP" panose="020B0609020202030204" pitchFamily="49" charset="0"/>
              </a:rPr>
              <a:t>(inklusive </a:t>
            </a:r>
            <a:r>
              <a:rPr lang="sv-SE" sz="1600" dirty="0">
                <a:latin typeface="Arial monospaced for SAP" panose="020B0609020202030204" pitchFamily="49" charset="0"/>
              </a:rPr>
              <a:t>liten </a:t>
            </a:r>
            <a:r>
              <a:rPr lang="sv-SE" sz="1600" dirty="0" smtClean="0">
                <a:latin typeface="Arial monospaced for SAP" panose="020B0609020202030204" pitchFamily="49" charset="0"/>
              </a:rPr>
              <a:t>siffra)</a:t>
            </a:r>
            <a:r>
              <a:rPr lang="sv-SE" sz="1600" dirty="0" smtClean="0">
                <a:latin typeface="Arial monospaced for SAP" panose="020B0609020202030204" pitchFamily="49" charset="0"/>
                <a:ea typeface="+mj-ea"/>
                <a:cs typeface="+mj-cs"/>
              </a:rPr>
              <a:t> </a:t>
            </a:r>
            <a:endParaRPr lang="sv-SE" sz="1600" dirty="0">
              <a:latin typeface="Arial monospaced for SAP" panose="020B0609020202030204" pitchFamily="49" charset="0"/>
              <a:ea typeface="+mj-ea"/>
              <a:cs typeface="+mj-cs"/>
            </a:endParaRPr>
          </a:p>
          <a:p>
            <a:pPr algn="ctr"/>
            <a:r>
              <a:rPr lang="sv-SE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339:-</a:t>
            </a:r>
            <a:endParaRPr lang="sv-SE" sz="2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 descr="TIRO TEAMBAG MEDI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4132" y="1377774"/>
            <a:ext cx="3963293" cy="396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TIRO BACKPAC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40828" y="1484784"/>
            <a:ext cx="3531245" cy="353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811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7000">
              <a:srgbClr val="FF0D00"/>
            </a:gs>
            <a:gs pos="100000">
              <a:schemeClr val="tx1"/>
            </a:gs>
            <a:gs pos="90000">
              <a:srgbClr val="C000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966372" y="188640"/>
            <a:ext cx="7210425" cy="171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v-SE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Övrigt</a:t>
            </a:r>
            <a:endParaRPr lang="sv-SE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 bwMode="auto">
          <a:xfrm>
            <a:off x="755576" y="198884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Vill du köpa supportertröja i ”matchställsutförande” maila till: </a:t>
            </a:r>
            <a:r>
              <a:rPr lang="sv-SE" sz="2400" dirty="0" smtClean="0">
                <a:solidFill>
                  <a:schemeClr val="bg1"/>
                </a:solidFill>
                <a:latin typeface="Century Gothic" panose="020B0502020202020204" pitchFamily="34" charset="0"/>
                <a:hlinkClick r:id="rId3"/>
              </a:rPr>
              <a:t>strangnasibk@gmail.com</a:t>
            </a:r>
            <a:r>
              <a:rPr lang="sv-SE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sv-SE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v-SE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sv-SE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v-SE" sz="2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Övriga </a:t>
            </a:r>
            <a:r>
              <a:rPr lang="sv-SE" sz="2400" i="1" dirty="0">
                <a:solidFill>
                  <a:schemeClr val="bg1"/>
                </a:solidFill>
                <a:latin typeface="Century Gothic" panose="020B0502020202020204" pitchFamily="34" charset="0"/>
              </a:rPr>
              <a:t>supporter produkter kan köpas på:</a:t>
            </a:r>
          </a:p>
          <a:p>
            <a:pPr algn="l"/>
            <a:r>
              <a:rPr lang="sv-SE" sz="2400" dirty="0">
                <a:solidFill>
                  <a:schemeClr val="bg1"/>
                </a:solidFill>
                <a:latin typeface="Century Gothic" panose="020B0502020202020204" pitchFamily="34" charset="0"/>
                <a:hlinkClick r:id="rId4"/>
              </a:rPr>
              <a:t>www.strangnasibk.se</a:t>
            </a:r>
            <a:r>
              <a:rPr lang="sv-SE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– SIBK </a:t>
            </a:r>
            <a:r>
              <a:rPr lang="sv-SE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Webshop</a:t>
            </a:r>
            <a:endParaRPr lang="sv-SE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sv-SE" sz="2800" dirty="0" smtClean="0">
              <a:solidFill>
                <a:schemeClr val="bg1"/>
              </a:solidFill>
            </a:endParaRPr>
          </a:p>
        </p:txBody>
      </p:sp>
      <p:pic>
        <p:nvPicPr>
          <p:cNvPr id="8196" name="Picture 4" descr="Bildresultat fÃ¶r interspor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37720"/>
            <a:ext cx="507167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Bildresultat fÃ¶r adidas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799961"/>
            <a:ext cx="2200481" cy="14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6893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SIBK mall ppt</Template>
  <TotalTime>13149</TotalTime>
  <Words>126</Words>
  <Application>Microsoft Office PowerPoint</Application>
  <PresentationFormat>Bildspel på skärmen (4:3)</PresentationFormat>
  <Paragraphs>44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Office-tema</vt:lpstr>
      <vt:lpstr>2_Anpassad formgivning</vt:lpstr>
      <vt:lpstr>1_Anpassad formgivning</vt:lpstr>
      <vt:lpstr>Anpassad formgivning</vt:lpstr>
      <vt:lpstr>Strängnäs Innebandyklubb Klädprofil 2019/2020  </vt:lpstr>
      <vt:lpstr>Bild 2</vt:lpstr>
      <vt:lpstr>Bild 3</vt:lpstr>
      <vt:lpstr>Bild 4</vt:lpstr>
      <vt:lpstr>Bild 5</vt:lpstr>
      <vt:lpstr>Bild 6</vt:lpstr>
      <vt:lpstr>Bild 7</vt:lpstr>
      <vt:lpstr>Bild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SIBK på Offensiven!</dc:title>
  <dc:creator>Magnus Wiik</dc:creator>
  <cp:lastModifiedBy>johan</cp:lastModifiedBy>
  <cp:revision>74</cp:revision>
  <cp:lastPrinted>2016-06-08T20:31:21Z</cp:lastPrinted>
  <dcterms:created xsi:type="dcterms:W3CDTF">2016-06-05T10:29:56Z</dcterms:created>
  <dcterms:modified xsi:type="dcterms:W3CDTF">2019-09-17T13:06:31Z</dcterms:modified>
</cp:coreProperties>
</file>