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59" r:id="rId5"/>
    <p:sldId id="260" r:id="rId6"/>
    <p:sldId id="261" r:id="rId7"/>
    <p:sldId id="262" r:id="rId8"/>
    <p:sldId id="271" r:id="rId9"/>
    <p:sldId id="270" r:id="rId10"/>
    <p:sldId id="263" r:id="rId11"/>
    <p:sldId id="279" r:id="rId12"/>
    <p:sldId id="264" r:id="rId13"/>
    <p:sldId id="265" r:id="rId14"/>
    <p:sldId id="266" r:id="rId15"/>
    <p:sldId id="267" r:id="rId16"/>
    <p:sldId id="268" r:id="rId17"/>
    <p:sldId id="28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BBE335-029A-4A69-93D5-6E0DF44FB9C5}" v="2" dt="2026-09-14T06:39:28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8161" autoAdjust="0"/>
  </p:normalViewPr>
  <p:slideViewPr>
    <p:cSldViewPr snapToGrid="0" snapToObjects="1">
      <p:cViewPr varScale="1">
        <p:scale>
          <a:sx n="97" d="100"/>
          <a:sy n="97" d="100"/>
        </p:scale>
        <p:origin x="10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ssmark, Sarah" userId="23b2143e-1b65-42d0-b2b1-7a068decec66" providerId="ADAL" clId="{6ABEAE24-2EA1-4F3B-A0BE-E2F3B0400CB9}"/>
    <pc:docChg chg="undo custSel addSld modSld">
      <pc:chgData name="Forssmark, Sarah" userId="23b2143e-1b65-42d0-b2b1-7a068decec66" providerId="ADAL" clId="{6ABEAE24-2EA1-4F3B-A0BE-E2F3B0400CB9}" dt="2026-09-14T06:42:07.050" v="1731" actId="20577"/>
      <pc:docMkLst>
        <pc:docMk/>
      </pc:docMkLst>
      <pc:sldChg chg="modSp mod">
        <pc:chgData name="Forssmark, Sarah" userId="23b2143e-1b65-42d0-b2b1-7a068decec66" providerId="ADAL" clId="{6ABEAE24-2EA1-4F3B-A0BE-E2F3B0400CB9}" dt="2026-09-14T06:39:35.139" v="1649" actId="20577"/>
        <pc:sldMkLst>
          <pc:docMk/>
          <pc:sldMk cId="0" sldId="259"/>
        </pc:sldMkLst>
        <pc:spChg chg="mod">
          <ac:chgData name="Forssmark, Sarah" userId="23b2143e-1b65-42d0-b2b1-7a068decec66" providerId="ADAL" clId="{6ABEAE24-2EA1-4F3B-A0BE-E2F3B0400CB9}" dt="2026-09-14T06:39:35.139" v="1649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6:12:06.319" v="840" actId="2057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14T06:39:30.836" v="1647" actId="20577"/>
          <ac:spMkLst>
            <pc:docMk/>
            <pc:sldMk cId="0" sldId="259"/>
            <ac:spMk id="19" creationId="{00000000-0000-0000-0000-000000000000}"/>
          </ac:spMkLst>
        </pc:spChg>
      </pc:sldChg>
      <pc:sldChg chg="modSp mod modNotesTx">
        <pc:chgData name="Forssmark, Sarah" userId="23b2143e-1b65-42d0-b2b1-7a068decec66" providerId="ADAL" clId="{6ABEAE24-2EA1-4F3B-A0BE-E2F3B0400CB9}" dt="2026-09-14T06:40:03.088" v="1652" actId="20577"/>
        <pc:sldMkLst>
          <pc:docMk/>
          <pc:sldMk cId="0" sldId="260"/>
        </pc:sldMkLst>
        <pc:spChg chg="mod">
          <ac:chgData name="Forssmark, Sarah" userId="23b2143e-1b65-42d0-b2b1-7a068decec66" providerId="ADAL" clId="{6ABEAE24-2EA1-4F3B-A0BE-E2F3B0400CB9}" dt="2026-09-08T16:14:28.894" v="863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14T06:39:47.860" v="1651" actId="2057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8:53:19.890" v="1309" actId="2057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6:18:17.771" v="989" actId="103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8:47:14.073" v="1305" actId="20577"/>
          <ac:spMkLst>
            <pc:docMk/>
            <pc:sldMk cId="0" sldId="260"/>
            <ac:spMk id="22" creationId="{00000000-0000-0000-0000-000000000000}"/>
          </ac:spMkLst>
        </pc:spChg>
      </pc:sldChg>
      <pc:sldChg chg="modSp mod modNotesTx">
        <pc:chgData name="Forssmark, Sarah" userId="23b2143e-1b65-42d0-b2b1-7a068decec66" providerId="ADAL" clId="{6ABEAE24-2EA1-4F3B-A0BE-E2F3B0400CB9}" dt="2026-09-14T06:40:15.160" v="1659" actId="20577"/>
        <pc:sldMkLst>
          <pc:docMk/>
          <pc:sldMk cId="0" sldId="261"/>
        </pc:sldMkLst>
        <pc:spChg chg="mod">
          <ac:chgData name="Forssmark, Sarah" userId="23b2143e-1b65-42d0-b2b1-7a068decec66" providerId="ADAL" clId="{6ABEAE24-2EA1-4F3B-A0BE-E2F3B0400CB9}" dt="2026-09-08T16:27:40.936" v="1092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14T06:40:15.160" v="1659" actId="20577"/>
          <ac:spMkLst>
            <pc:docMk/>
            <pc:sldMk cId="0" sldId="261"/>
            <ac:spMk id="15" creationId="{00000000-0000-0000-0000-000000000000}"/>
          </ac:spMkLst>
        </pc:spChg>
      </pc:sldChg>
      <pc:sldChg chg="addSp delSp modSp mod">
        <pc:chgData name="Forssmark, Sarah" userId="23b2143e-1b65-42d0-b2b1-7a068decec66" providerId="ADAL" clId="{6ABEAE24-2EA1-4F3B-A0BE-E2F3B0400CB9}" dt="2026-09-08T19:01:51.510" v="1456" actId="1035"/>
        <pc:sldMkLst>
          <pc:docMk/>
          <pc:sldMk cId="0" sldId="262"/>
        </pc:sldMkLst>
        <pc:spChg chg="mod">
          <ac:chgData name="Forssmark, Sarah" userId="23b2143e-1b65-42d0-b2b1-7a068decec66" providerId="ADAL" clId="{6ABEAE24-2EA1-4F3B-A0BE-E2F3B0400CB9}" dt="2026-09-08T18:57:40.038" v="1371" actId="14100"/>
          <ac:spMkLst>
            <pc:docMk/>
            <pc:sldMk cId="0" sldId="262"/>
            <ac:spMk id="6" creationId="{00000000-0000-0000-0000-000000000000}"/>
          </ac:spMkLst>
        </pc:spChg>
        <pc:spChg chg="add del mod">
          <ac:chgData name="Forssmark, Sarah" userId="23b2143e-1b65-42d0-b2b1-7a068decec66" providerId="ADAL" clId="{6ABEAE24-2EA1-4F3B-A0BE-E2F3B0400CB9}" dt="2026-09-08T19:01:51.510" v="1456" actId="1035"/>
          <ac:spMkLst>
            <pc:docMk/>
            <pc:sldMk cId="0" sldId="262"/>
            <ac:spMk id="7" creationId="{00000000-0000-0000-0000-000000000000}"/>
          </ac:spMkLst>
        </pc:spChg>
      </pc:sldChg>
      <pc:sldChg chg="modSp mod">
        <pc:chgData name="Forssmark, Sarah" userId="23b2143e-1b65-42d0-b2b1-7a068decec66" providerId="ADAL" clId="{6ABEAE24-2EA1-4F3B-A0BE-E2F3B0400CB9}" dt="2026-09-13T15:08:18.576" v="1629" actId="20577"/>
        <pc:sldMkLst>
          <pc:docMk/>
          <pc:sldMk cId="0" sldId="264"/>
        </pc:sldMkLst>
        <pc:spChg chg="mod">
          <ac:chgData name="Forssmark, Sarah" userId="23b2143e-1b65-42d0-b2b1-7a068decec66" providerId="ADAL" clId="{6ABEAE24-2EA1-4F3B-A0BE-E2F3B0400CB9}" dt="2026-09-13T15:08:18.576" v="1629" actId="20577"/>
          <ac:spMkLst>
            <pc:docMk/>
            <pc:sldMk cId="0" sldId="264"/>
            <ac:spMk id="5" creationId="{00000000-0000-0000-0000-000000000000}"/>
          </ac:spMkLst>
        </pc:spChg>
      </pc:sldChg>
      <pc:sldChg chg="modNotesTx">
        <pc:chgData name="Forssmark, Sarah" userId="23b2143e-1b65-42d0-b2b1-7a068decec66" providerId="ADAL" clId="{6ABEAE24-2EA1-4F3B-A0BE-E2F3B0400CB9}" dt="2026-09-08T19:50:35.824" v="1576" actId="20577"/>
        <pc:sldMkLst>
          <pc:docMk/>
          <pc:sldMk cId="0" sldId="265"/>
        </pc:sldMkLst>
      </pc:sldChg>
      <pc:sldChg chg="modSp mod">
        <pc:chgData name="Forssmark, Sarah" userId="23b2143e-1b65-42d0-b2b1-7a068decec66" providerId="ADAL" clId="{6ABEAE24-2EA1-4F3B-A0BE-E2F3B0400CB9}" dt="2026-09-14T06:41:23.532" v="1691" actId="20577"/>
        <pc:sldMkLst>
          <pc:docMk/>
          <pc:sldMk cId="0" sldId="266"/>
        </pc:sldMkLst>
        <pc:spChg chg="mod">
          <ac:chgData name="Forssmark, Sarah" userId="23b2143e-1b65-42d0-b2b1-7a068decec66" providerId="ADAL" clId="{6ABEAE24-2EA1-4F3B-A0BE-E2F3B0400CB9}" dt="2026-09-14T06:41:23.532" v="1691" actId="20577"/>
          <ac:spMkLst>
            <pc:docMk/>
            <pc:sldMk cId="0" sldId="266"/>
            <ac:spMk id="16" creationId="{00000000-0000-0000-0000-000000000000}"/>
          </ac:spMkLst>
        </pc:spChg>
      </pc:sldChg>
      <pc:sldChg chg="addSp delSp modSp mod modNotesTx">
        <pc:chgData name="Forssmark, Sarah" userId="23b2143e-1b65-42d0-b2b1-7a068decec66" providerId="ADAL" clId="{6ABEAE24-2EA1-4F3B-A0BE-E2F3B0400CB9}" dt="2026-09-14T06:42:07.050" v="1731" actId="20577"/>
        <pc:sldMkLst>
          <pc:docMk/>
          <pc:sldMk cId="0" sldId="267"/>
        </pc:sldMkLst>
        <pc:spChg chg="add mod">
          <ac:chgData name="Forssmark, Sarah" userId="23b2143e-1b65-42d0-b2b1-7a068decec66" providerId="ADAL" clId="{6ABEAE24-2EA1-4F3B-A0BE-E2F3B0400CB9}" dt="2026-09-14T06:42:07.050" v="1731" actId="20577"/>
          <ac:spMkLst>
            <pc:docMk/>
            <pc:sldMk cId="0" sldId="267"/>
            <ac:spMk id="4" creationId="{22BBACCE-90EA-8ED3-4EA5-E1B10CCA2BE9}"/>
          </ac:spMkLst>
        </pc:spChg>
      </pc:sldChg>
      <pc:sldChg chg="modSp mod">
        <pc:chgData name="Forssmark, Sarah" userId="23b2143e-1b65-42d0-b2b1-7a068decec66" providerId="ADAL" clId="{6ABEAE24-2EA1-4F3B-A0BE-E2F3B0400CB9}" dt="2026-09-08T16:54:58.213" v="1182" actId="27636"/>
        <pc:sldMkLst>
          <pc:docMk/>
          <pc:sldMk cId="0" sldId="268"/>
        </pc:sldMkLst>
        <pc:spChg chg="mod">
          <ac:chgData name="Forssmark, Sarah" userId="23b2143e-1b65-42d0-b2b1-7a068decec66" providerId="ADAL" clId="{6ABEAE24-2EA1-4F3B-A0BE-E2F3B0400CB9}" dt="2026-09-08T16:54:58.213" v="1182" actId="27636"/>
          <ac:spMkLst>
            <pc:docMk/>
            <pc:sldMk cId="0" sldId="268"/>
            <ac:spMk id="15" creationId="{00000000-0000-0000-0000-000000000000}"/>
          </ac:spMkLst>
        </pc:spChg>
        <pc:spChg chg="mod">
          <ac:chgData name="Forssmark, Sarah" userId="23b2143e-1b65-42d0-b2b1-7a068decec66" providerId="ADAL" clId="{6ABEAE24-2EA1-4F3B-A0BE-E2F3B0400CB9}" dt="2026-09-08T16:53:25.975" v="1154" actId="1076"/>
          <ac:spMkLst>
            <pc:docMk/>
            <pc:sldMk cId="0" sldId="268"/>
            <ac:spMk id="22" creationId="{00000000-0000-0000-0000-000000000000}"/>
          </ac:spMkLst>
        </pc:spChg>
      </pc:sldChg>
      <pc:sldChg chg="addSp delSp modSp mod">
        <pc:chgData name="Forssmark, Sarah" userId="23b2143e-1b65-42d0-b2b1-7a068decec66" providerId="ADAL" clId="{6ABEAE24-2EA1-4F3B-A0BE-E2F3B0400CB9}" dt="2026-09-08T19:03:20.114" v="1477" actId="1076"/>
        <pc:sldMkLst>
          <pc:docMk/>
          <pc:sldMk cId="1207197362" sldId="270"/>
        </pc:sldMkLst>
        <pc:spChg chg="add del">
          <ac:chgData name="Forssmark, Sarah" userId="23b2143e-1b65-42d0-b2b1-7a068decec66" providerId="ADAL" clId="{6ABEAE24-2EA1-4F3B-A0BE-E2F3B0400CB9}" dt="2026-09-07T18:28:24.140" v="7" actId="478"/>
          <ac:spMkLst>
            <pc:docMk/>
            <pc:sldMk cId="1207197362" sldId="270"/>
            <ac:spMk id="9" creationId="{0A4DD50A-5485-BEA4-D4EB-BAA96AB58429}"/>
          </ac:spMkLst>
        </pc:spChg>
        <pc:spChg chg="add mod">
          <ac:chgData name="Forssmark, Sarah" userId="23b2143e-1b65-42d0-b2b1-7a068decec66" providerId="ADAL" clId="{6ABEAE24-2EA1-4F3B-A0BE-E2F3B0400CB9}" dt="2026-09-07T18:35:46.386" v="499" actId="20577"/>
          <ac:spMkLst>
            <pc:docMk/>
            <pc:sldMk cId="1207197362" sldId="270"/>
            <ac:spMk id="15" creationId="{8BB43BA7-8805-82C3-0EE7-FDAF58DD08F7}"/>
          </ac:spMkLst>
        </pc:spChg>
        <pc:spChg chg="add mod">
          <ac:chgData name="Forssmark, Sarah" userId="23b2143e-1b65-42d0-b2b1-7a068decec66" providerId="ADAL" clId="{6ABEAE24-2EA1-4F3B-A0BE-E2F3B0400CB9}" dt="2026-09-08T19:03:20.114" v="1477" actId="1076"/>
          <ac:spMkLst>
            <pc:docMk/>
            <pc:sldMk cId="1207197362" sldId="270"/>
            <ac:spMk id="18" creationId="{ABCB1075-83A1-22DB-6B01-5D4A33F9391C}"/>
          </ac:spMkLst>
        </pc:spChg>
        <pc:spChg chg="add mod">
          <ac:chgData name="Forssmark, Sarah" userId="23b2143e-1b65-42d0-b2b1-7a068decec66" providerId="ADAL" clId="{6ABEAE24-2EA1-4F3B-A0BE-E2F3B0400CB9}" dt="2026-09-07T18:38:50.047" v="679" actId="313"/>
          <ac:spMkLst>
            <pc:docMk/>
            <pc:sldMk cId="1207197362" sldId="270"/>
            <ac:spMk id="19" creationId="{F94D3E1B-C701-EC81-2DA3-9EB6D83327BE}"/>
          </ac:spMkLst>
        </pc:spChg>
      </pc:sldChg>
      <pc:sldChg chg="modSp mod modNotesTx">
        <pc:chgData name="Forssmark, Sarah" userId="23b2143e-1b65-42d0-b2b1-7a068decec66" providerId="ADAL" clId="{6ABEAE24-2EA1-4F3B-A0BE-E2F3B0400CB9}" dt="2026-09-14T06:40:37.336" v="1660" actId="20577"/>
        <pc:sldMkLst>
          <pc:docMk/>
          <pc:sldMk cId="1115755478" sldId="271"/>
        </pc:sldMkLst>
        <pc:spChg chg="mod">
          <ac:chgData name="Forssmark, Sarah" userId="23b2143e-1b65-42d0-b2b1-7a068decec66" providerId="ADAL" clId="{6ABEAE24-2EA1-4F3B-A0BE-E2F3B0400CB9}" dt="2026-09-08T19:03:02.973" v="1475" actId="14100"/>
          <ac:spMkLst>
            <pc:docMk/>
            <pc:sldMk cId="1115755478" sldId="271"/>
            <ac:spMk id="3" creationId="{EACE2A11-703F-A5C2-1EE3-6829A405B742}"/>
          </ac:spMkLst>
        </pc:spChg>
        <pc:graphicFrameChg chg="modGraphic">
          <ac:chgData name="Forssmark, Sarah" userId="23b2143e-1b65-42d0-b2b1-7a068decec66" providerId="ADAL" clId="{6ABEAE24-2EA1-4F3B-A0BE-E2F3B0400CB9}" dt="2026-09-07T18:26:14.397" v="5" actId="13926"/>
          <ac:graphicFrameMkLst>
            <pc:docMk/>
            <pc:sldMk cId="1115755478" sldId="271"/>
            <ac:graphicFrameMk id="4" creationId="{44249388-FC74-D7A4-7037-5D313F324FEA}"/>
          </ac:graphicFrameMkLst>
        </pc:graphicFrameChg>
      </pc:sldChg>
      <pc:sldChg chg="modSp mod">
        <pc:chgData name="Forssmark, Sarah" userId="23b2143e-1b65-42d0-b2b1-7a068decec66" providerId="ADAL" clId="{6ABEAE24-2EA1-4F3B-A0BE-E2F3B0400CB9}" dt="2026-09-07T19:41:10.260" v="684" actId="1076"/>
        <pc:sldMkLst>
          <pc:docMk/>
          <pc:sldMk cId="0" sldId="279"/>
        </pc:sldMkLst>
        <pc:spChg chg="mod">
          <ac:chgData name="Forssmark, Sarah" userId="23b2143e-1b65-42d0-b2b1-7a068decec66" providerId="ADAL" clId="{6ABEAE24-2EA1-4F3B-A0BE-E2F3B0400CB9}" dt="2026-09-07T19:41:10.260" v="684" actId="1076"/>
          <ac:spMkLst>
            <pc:docMk/>
            <pc:sldMk cId="0" sldId="279"/>
            <ac:spMk id="30" creationId="{8ED49326-F45B-10C6-DF4D-D99B8077423E}"/>
          </ac:spMkLst>
        </pc:spChg>
      </pc:sldChg>
      <pc:sldChg chg="delSp modSp add mod setBg">
        <pc:chgData name="Forssmark, Sarah" userId="23b2143e-1b65-42d0-b2b1-7a068decec66" providerId="ADAL" clId="{6ABEAE24-2EA1-4F3B-A0BE-E2F3B0400CB9}" dt="2026-09-13T15:09:15.755" v="1640" actId="1076"/>
        <pc:sldMkLst>
          <pc:docMk/>
          <pc:sldMk cId="2628654288" sldId="280"/>
        </pc:sldMkLst>
        <pc:spChg chg="mod">
          <ac:chgData name="Forssmark, Sarah" userId="23b2143e-1b65-42d0-b2b1-7a068decec66" providerId="ADAL" clId="{6ABEAE24-2EA1-4F3B-A0BE-E2F3B0400CB9}" dt="2026-09-13T15:09:04.482" v="1639" actId="1076"/>
          <ac:spMkLst>
            <pc:docMk/>
            <pc:sldMk cId="2628654288" sldId="280"/>
            <ac:spMk id="2" creationId="{1068C837-138A-E106-564D-E0101B0595F6}"/>
          </ac:spMkLst>
        </pc:spChg>
        <pc:spChg chg="mod">
          <ac:chgData name="Forssmark, Sarah" userId="23b2143e-1b65-42d0-b2b1-7a068decec66" providerId="ADAL" clId="{6ABEAE24-2EA1-4F3B-A0BE-E2F3B0400CB9}" dt="2026-09-13T15:09:15.755" v="1640" actId="1076"/>
          <ac:spMkLst>
            <pc:docMk/>
            <pc:sldMk cId="2628654288" sldId="280"/>
            <ac:spMk id="6" creationId="{88CE4753-BE45-9906-40EC-137717F82B86}"/>
          </ac:spMkLst>
        </pc:spChg>
        <pc:spChg chg="del">
          <ac:chgData name="Forssmark, Sarah" userId="23b2143e-1b65-42d0-b2b1-7a068decec66" providerId="ADAL" clId="{6ABEAE24-2EA1-4F3B-A0BE-E2F3B0400CB9}" dt="2026-09-13T15:08:59.656" v="1638" actId="478"/>
          <ac:spMkLst>
            <pc:docMk/>
            <pc:sldMk cId="2628654288" sldId="280"/>
            <ac:spMk id="7" creationId="{F7EDA696-06B4-08C7-F657-06E585DA8991}"/>
          </ac:spMkLst>
        </pc:spChg>
        <pc:spChg chg="del">
          <ac:chgData name="Forssmark, Sarah" userId="23b2143e-1b65-42d0-b2b1-7a068decec66" providerId="ADAL" clId="{6ABEAE24-2EA1-4F3B-A0BE-E2F3B0400CB9}" dt="2026-09-13T15:08:58.011" v="1637" actId="478"/>
          <ac:spMkLst>
            <pc:docMk/>
            <pc:sldMk cId="2628654288" sldId="280"/>
            <ac:spMk id="8" creationId="{E6D771E3-26F8-AD6B-9F6C-244CA5E5D4AB}"/>
          </ac:spMkLst>
        </pc:spChg>
        <pc:spChg chg="del">
          <ac:chgData name="Forssmark, Sarah" userId="23b2143e-1b65-42d0-b2b1-7a068decec66" providerId="ADAL" clId="{6ABEAE24-2EA1-4F3B-A0BE-E2F3B0400CB9}" dt="2026-09-13T15:08:54.979" v="1635" actId="478"/>
          <ac:spMkLst>
            <pc:docMk/>
            <pc:sldMk cId="2628654288" sldId="280"/>
            <ac:spMk id="9" creationId="{9A05BDFB-4108-46D5-67E8-EA144862F800}"/>
          </ac:spMkLst>
        </pc:spChg>
        <pc:spChg chg="del">
          <ac:chgData name="Forssmark, Sarah" userId="23b2143e-1b65-42d0-b2b1-7a068decec66" providerId="ADAL" clId="{6ABEAE24-2EA1-4F3B-A0BE-E2F3B0400CB9}" dt="2026-09-13T15:08:56.532" v="1636" actId="478"/>
          <ac:spMkLst>
            <pc:docMk/>
            <pc:sldMk cId="2628654288" sldId="280"/>
            <ac:spMk id="10" creationId="{0615FA8A-D875-43D5-372E-6978901BF8D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480B92-E5CE-40FB-AD14-1616714D748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717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19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CFD5E-B556-648F-51A7-31736663B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74F2C-A917-F1AC-347D-3FC058EEA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29FE8-0668-701B-ACA4-CDE37E05C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8B4FB-8E02-3D17-D9E4-1A959E8893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435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Vårdnadshavare betalar: årsavgift, träningsavgift och deltagarkort vid cup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62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Byte av Brand </a:t>
            </a:r>
            <a:r>
              <a:rPr lang="en-US" dirty="0" err="1"/>
              <a:t>från</a:t>
            </a:r>
            <a:r>
              <a:rPr lang="en-US" dirty="0"/>
              <a:t> Craft till Zone.</a:t>
            </a:r>
            <a:br>
              <a:rPr lang="en-US" dirty="0"/>
            </a:br>
            <a:r>
              <a:rPr lang="en-US" dirty="0"/>
              <a:t>Om man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kläder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passer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behöver</a:t>
            </a:r>
            <a:r>
              <a:rPr lang="en-US" dirty="0"/>
              <a:t> man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köpa</a:t>
            </a:r>
            <a:r>
              <a:rPr lang="en-US" dirty="0"/>
              <a:t> </a:t>
            </a:r>
            <a:r>
              <a:rPr lang="en-US" dirty="0" err="1"/>
              <a:t>nya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A58BF-B5BE-CE11-8FA3-8B7BE3521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39195-36A1-5915-7FCA-8EFDC5CBA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0677F9-82FF-8CDE-8B68-2B4774BED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571DE-46A7-3EF8-C39A-36B587F41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mnt/data/work_ppt/src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6079" y="256032"/>
            <a:ext cx="1039786" cy="6217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2920" y="6519672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780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SUNDSVALLS IBF F11–12  |  SÄSONG 26/27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9418320" y="651967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780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SEPTEMBER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1F26-FB62-B824-0682-E433088F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1D22E-51A1-F83C-70AC-F589E4D16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656B6-5C93-1B25-CA7A-54B7621FE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3BC3D-B843-E5B3-3123-CB286F7B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661-7C72-44E5-BBC8-705C18108ACC}" type="datetimeFigureOut">
              <a:rPr lang="sv-SE" smtClean="0"/>
              <a:t>2026-09-13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5F7C7-F051-E783-2188-C17997EE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FD553-5B0D-CD5B-8D4B-08BE090A5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DA434-8463-4918-8EB6-2EEDA9E332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190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5016A6-D9AC-DA83-C236-A229163B6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661-7C72-44E5-BBC8-705C18108ACC}" type="datetimeFigureOut">
              <a:rPr lang="sv-SE" smtClean="0"/>
              <a:t>2026-09-13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5C067-8AC4-3CF3-A6AA-38741F26F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BFF6F-8E36-D77C-33E6-E53313EF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DA434-8463-4918-8EB6-2EEDA9E332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239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mnt/data/work_ppt/src/ppt/media/image2.png"/>
          <p:cNvPicPr>
            <a:picLocks noChangeAspect="1"/>
          </p:cNvPicPr>
          <p:nvPr/>
        </p:nvPicPr>
        <p:blipFill>
          <a:blip r:embed="rId3"/>
          <a:srcRect l="18305" r="18305"/>
          <a:stretch/>
        </p:blipFill>
        <p:spPr>
          <a:xfrm>
            <a:off x="6355080" y="0"/>
            <a:ext cx="583661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355080" y="0"/>
            <a:ext cx="5836615" cy="6858000"/>
          </a:xfrm>
          <a:prstGeom prst="rect">
            <a:avLst/>
          </a:prstGeom>
          <a:solidFill>
            <a:srgbClr val="17324D">
              <a:alpha val="48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5" name="Image 1" descr="/mnt/data/work_ppt/src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86" y="502920"/>
            <a:ext cx="1376187" cy="822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0080" y="18745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FÖRÄLDRAMÖTE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658368" y="266090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B7D6E8"/>
                </a:solidFill>
              </a:rPr>
              <a:t>Säsong 2026/27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658368" y="3227832"/>
            <a:ext cx="960120" cy="1"/>
          </a:xfrm>
          <a:prstGeom prst="line">
            <a:avLst/>
          </a:prstGeom>
          <a:noFill/>
          <a:ln w="635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5"/>
          <p:cNvSpPr/>
          <p:nvPr/>
        </p:nvSpPr>
        <p:spPr>
          <a:xfrm>
            <a:off x="658368" y="3456432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Sundsvalls IBF F11–12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658368" y="39136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DEAF1"/>
                </a:solidFill>
              </a:rPr>
              <a:t>13 september 2026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58368" y="5029200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Tillsammans skapar vi en trygg, rolig och utvecklande säsong.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Kvällens agenda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868680" y="149047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508760" y="146304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Laget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20440" y="1481328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243746"/>
                </a:solidFill>
              </a:rPr>
              <a:t>Ledare</a:t>
            </a:r>
            <a:r>
              <a:rPr lang="en-US" sz="1400" dirty="0">
                <a:solidFill>
                  <a:srgbClr val="243746"/>
                </a:solidFill>
              </a:rPr>
              <a:t> och </a:t>
            </a:r>
            <a:r>
              <a:rPr lang="en-US" sz="1400" dirty="0" err="1">
                <a:solidFill>
                  <a:srgbClr val="243746"/>
                </a:solidFill>
              </a:rPr>
              <a:t>spelartrupp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2258568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E1E7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868680" y="242316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508760" y="239572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Säsongen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20440" y="2414016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Träningar, serier, cuper och uttagning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3191256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868680" y="335584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08760" y="3328416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Förutsättningar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3346704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Ekonomi, försäljning och kläder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4123944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E1E7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5"/>
          <p:cNvSpPr/>
          <p:nvPr/>
        </p:nvSpPr>
        <p:spPr>
          <a:xfrm>
            <a:off x="868680" y="4288536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08760" y="4261104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Utveckling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20440" y="4279392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Domar- och målvaktsträning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40080" y="5056632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3F8"/>
          </a:solidFill>
          <a:ln w="12700">
            <a:solidFill>
              <a:srgbClr val="EAF3F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868680" y="522122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7A22"/>
                </a:solidFill>
              </a:rPr>
              <a:t>05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508760" y="519379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Tillsammans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520440" y="5212080"/>
            <a:ext cx="7223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Lagaktivitet och kommunikation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B9F63-EE86-80D7-F82A-8CB974E08D2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3657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47A22"/>
                </a:solidFill>
                <a:latin typeface="Aptos"/>
              </a:defRPr>
            </a:pPr>
            <a:r>
              <a:t>ORGANISATION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5486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7324D"/>
                </a:solidFill>
                <a:latin typeface="Aptos Display"/>
              </a:defRPr>
            </a:pPr>
            <a:r>
              <a:t>Vi som leder laget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745430"/>
            <a:ext cx="2286000" cy="91440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6930" y="2100035"/>
            <a:ext cx="1740861" cy="836126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/>
              <a:t>Patrik Strandh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F47A22"/>
                </a:solidFill>
                <a:latin typeface="Aptos"/>
              </a:defRPr>
            </a:pPr>
            <a:r>
              <a:rPr dirty="0"/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dirty="0" err="1"/>
              <a:t>Huvudtränare</a:t>
            </a:r>
            <a:r>
              <a:rPr dirty="0"/>
              <a:t> • </a:t>
            </a:r>
            <a:r>
              <a:rPr dirty="0" err="1"/>
              <a:t>träningsupplägg</a:t>
            </a:r>
            <a:endParaRPr lang="sv-SE" dirty="0"/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dirty="0"/>
              <a:t> • </a:t>
            </a:r>
            <a:r>
              <a:rPr dirty="0" err="1"/>
              <a:t>laguttagning</a:t>
            </a:r>
            <a:r>
              <a:rPr dirty="0"/>
              <a:t> •kontakt Haga/Nord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02152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02152" y="1745430"/>
            <a:ext cx="2286000" cy="91440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30168" y="194659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Lars Gustavsson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0B5D8E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Träningsupplägg • värdegrund • teambildning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9944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09944" y="1745430"/>
            <a:ext cx="2286000" cy="91440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59" y="194659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Markus Saltin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2F8F5B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Kallelser och intresseförfrågningar i Laget.se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17736" y="174543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317736" y="1745430"/>
            <a:ext cx="2286000" cy="91440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45752" y="194659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Mattias Andersson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F47A22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Fysansvarig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48256" y="371139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048256" y="3711390"/>
            <a:ext cx="2286000" cy="91440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176272" y="391255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Johan Hallberg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0B5D8E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Laguttagning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956048" y="371139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956048" y="3711390"/>
            <a:ext cx="2286000" cy="91440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084064" y="3912558"/>
            <a:ext cx="2029968" cy="1143000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t>Oskar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2F8F5B"/>
                </a:solidFill>
                <a:latin typeface="Aptos"/>
              </a:defRPr>
            </a:pPr>
            <a:r>
              <a:t>TRÄNARE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t>Materialansvarig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63840" y="3711390"/>
            <a:ext cx="22860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863840" y="3711390"/>
            <a:ext cx="2286000" cy="91440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951267" y="3996745"/>
            <a:ext cx="2111155" cy="974626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/>
          <a:p>
            <a:pPr algn="ctr"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/>
              <a:t>Sarah Forssmark</a:t>
            </a:r>
          </a:p>
          <a:p>
            <a:pPr algn="ctr">
              <a:spcBef>
                <a:spcPts val="500"/>
              </a:spcBef>
              <a:spcAft>
                <a:spcPts val="500"/>
              </a:spcAft>
              <a:defRPr sz="900" b="1">
                <a:solidFill>
                  <a:srgbClr val="F47A22"/>
                </a:solidFill>
                <a:latin typeface="Aptos"/>
              </a:defRPr>
            </a:pPr>
            <a:r>
              <a:rPr dirty="0"/>
              <a:t>LAGLEDARE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dirty="0"/>
              <a:t>Admin •  </a:t>
            </a:r>
            <a:r>
              <a:rPr lang="sv-SE" dirty="0"/>
              <a:t>Cup-anmälningar, 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lang="sv-SE" dirty="0"/>
              <a:t>• kontakt mellan föräldrar/ tränare/spelare</a:t>
            </a:r>
          </a:p>
          <a:p>
            <a:pPr algn="ctr">
              <a:defRPr sz="900">
                <a:solidFill>
                  <a:srgbClr val="243746"/>
                </a:solidFill>
                <a:latin typeface="Aptos"/>
              </a:defRPr>
            </a:pPr>
            <a:r>
              <a:rPr lang="sv-SE" dirty="0"/>
              <a:t>•  </a:t>
            </a:r>
            <a:r>
              <a:rPr dirty="0"/>
              <a:t>kiosk </a:t>
            </a:r>
            <a:endParaRPr lang="sv-SE" dirty="0"/>
          </a:p>
        </p:txBody>
      </p:sp>
      <p:sp>
        <p:nvSpPr>
          <p:cNvPr id="27" name="TextBox 26"/>
          <p:cNvSpPr txBox="1"/>
          <p:nvPr/>
        </p:nvSpPr>
        <p:spPr>
          <a:xfrm>
            <a:off x="822960" y="5851086"/>
            <a:ext cx="10552176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Gemensamt ansvar: tydlighet, trygghet och en positiv lagmiljö</a:t>
            </a:r>
          </a:p>
        </p:txBody>
      </p:sp>
    </p:spTree>
    <p:extLst>
      <p:ext uri="{BB962C8B-B14F-4D97-AF65-F5344CB8AC3E}">
        <p14:creationId xmlns:p14="http://schemas.microsoft.com/office/powerpoint/2010/main" val="189487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LAGET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Spelartruppen i siffror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224028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 w="12700">
            <a:solidFill>
              <a:srgbClr val="CEE0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868680" y="16276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5D8E"/>
                </a:solidFill>
              </a:rPr>
              <a:t>21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68680" y="225856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</a:rPr>
              <a:t>utespelare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200400" y="1417320"/>
            <a:ext cx="224028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 w="12700">
            <a:solidFill>
              <a:srgbClr val="CEE0E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6"/>
          <p:cNvSpPr/>
          <p:nvPr/>
        </p:nvSpPr>
        <p:spPr>
          <a:xfrm>
            <a:off x="3383280" y="16276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5D8E"/>
                </a:solidFill>
              </a:rPr>
              <a:t>1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383280" y="225856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</a:rPr>
              <a:t>målvakt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715000" y="1417320"/>
            <a:ext cx="2240280" cy="1417320"/>
          </a:xfrm>
          <a:prstGeom prst="roundRect">
            <a:avLst>
              <a:gd name="adj" fmla="val 6452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5897880" y="162763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47A22"/>
                </a:solidFill>
              </a:rPr>
              <a:t>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5897880" y="2258568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</a:rPr>
              <a:t>har slutat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394192" y="1417320"/>
            <a:ext cx="3127248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Shape 12"/>
          <p:cNvSpPr/>
          <p:nvPr/>
        </p:nvSpPr>
        <p:spPr>
          <a:xfrm>
            <a:off x="8394192" y="1417320"/>
            <a:ext cx="73152" cy="1417320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8650224" y="1618488"/>
            <a:ext cx="2670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Spelarråd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50224" y="2011680"/>
            <a:ext cx="2670048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Spelarnas röst i frågor om laget, trivsel och utveckling.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85800" y="3246120"/>
            <a:ext cx="108356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r>
              <a:rPr lang="sv-SE" dirty="0"/>
              <a:t>  </a:t>
            </a:r>
          </a:p>
        </p:txBody>
      </p:sp>
      <p:sp>
        <p:nvSpPr>
          <p:cNvPr id="18" name="Text 16"/>
          <p:cNvSpPr/>
          <p:nvPr/>
        </p:nvSpPr>
        <p:spPr>
          <a:xfrm>
            <a:off x="960120" y="35204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24D"/>
                </a:solidFill>
              </a:rPr>
              <a:t>Tack för tiden i laget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069080" y="3538728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00" dirty="0">
                <a:solidFill>
                  <a:srgbClr val="243746"/>
                </a:solidFill>
              </a:rPr>
              <a:t>Hilma  •  Greta L  •  Sofia  •  Yana</a:t>
            </a:r>
            <a:r>
              <a:rPr lang="en-US" dirty="0">
                <a:solidFill>
                  <a:srgbClr val="243746"/>
                </a:solidFill>
              </a:rPr>
              <a:t> • Maya • Ellie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PLANERING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Säsong 26/27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307592"/>
            <a:ext cx="34564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40080" y="1307592"/>
            <a:ext cx="73152" cy="2103120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150876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Träningar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96112" y="1901952"/>
            <a:ext cx="2999232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Måndag 20.00–21.00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Hagahallen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Tisdag</a:t>
            </a:r>
            <a:r>
              <a:rPr lang="en-US" sz="1150" dirty="0">
                <a:solidFill>
                  <a:srgbClr val="243746"/>
                </a:solidFill>
              </a:rPr>
              <a:t> 17.00–18.30 (</a:t>
            </a:r>
            <a:r>
              <a:rPr lang="en-US" sz="1150" dirty="0" err="1">
                <a:solidFill>
                  <a:srgbClr val="243746"/>
                </a:solidFill>
              </a:rPr>
              <a:t>fys</a:t>
            </a:r>
            <a:r>
              <a:rPr lang="en-US" sz="1150" dirty="0">
                <a:solidFill>
                  <a:srgbClr val="243746"/>
                </a:solidFill>
              </a:rPr>
              <a:t> 30min)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Åkersvik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Torsdag 17.00–18.00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Åkersvik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25112" y="1307592"/>
            <a:ext cx="34564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4325112" y="1307592"/>
            <a:ext cx="73152" cy="210312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4581144" y="150876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Seriespel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81144" y="1901952"/>
            <a:ext cx="2999232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Division 2a och 1b lag </a:t>
            </a:r>
            <a:r>
              <a:rPr lang="en-US" sz="1150" dirty="0" err="1">
                <a:solidFill>
                  <a:srgbClr val="243746"/>
                </a:solidFill>
              </a:rPr>
              <a:t>svart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Antal matcher: ca 18st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Norrlandsserien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 err="1">
                <a:solidFill>
                  <a:srgbClr val="243746"/>
                </a:solidFill>
              </a:rPr>
              <a:t>Tillsammans</a:t>
            </a:r>
            <a:r>
              <a:rPr lang="en-US" sz="1150" dirty="0">
                <a:solidFill>
                  <a:srgbClr val="243746"/>
                </a:solidFill>
              </a:rPr>
              <a:t> med Haga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Antal matcher: 8st, 3 </a:t>
            </a:r>
            <a:r>
              <a:rPr lang="en-US" sz="1150" dirty="0" err="1">
                <a:solidFill>
                  <a:srgbClr val="243746"/>
                </a:solidFill>
              </a:rPr>
              <a:t>helger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Resor till </a:t>
            </a:r>
            <a:r>
              <a:rPr lang="en-US" sz="1150" dirty="0" err="1">
                <a:solidFill>
                  <a:srgbClr val="243746"/>
                </a:solidFill>
              </a:rPr>
              <a:t>bla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Umeå</a:t>
            </a:r>
            <a:r>
              <a:rPr lang="en-US" sz="1150" dirty="0">
                <a:solidFill>
                  <a:srgbClr val="243746"/>
                </a:solidFill>
              </a:rPr>
              <a:t>, Ö-</a:t>
            </a:r>
            <a:r>
              <a:rPr lang="en-US" sz="1150" dirty="0" err="1">
                <a:solidFill>
                  <a:srgbClr val="243746"/>
                </a:solidFill>
              </a:rPr>
              <a:t>vik</a:t>
            </a:r>
            <a:r>
              <a:rPr lang="en-US" sz="1150" dirty="0">
                <a:solidFill>
                  <a:srgbClr val="243746"/>
                </a:solidFill>
              </a:rPr>
              <a:t>, </a:t>
            </a:r>
            <a:r>
              <a:rPr lang="en-US" sz="1150" dirty="0" err="1">
                <a:solidFill>
                  <a:srgbClr val="243746"/>
                </a:solidFill>
              </a:rPr>
              <a:t>Luleå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10144" y="1307592"/>
            <a:ext cx="352044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8010144" y="1307592"/>
            <a:ext cx="73152" cy="2103120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8266176" y="150876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Matchrutiner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66176" y="1901952"/>
            <a:ext cx="3063240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Samling 45–60 min före match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Kallelse på söndag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Svar senast tisdag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Meddela </a:t>
            </a:r>
            <a:r>
              <a:rPr lang="en-US" sz="1150" dirty="0" err="1">
                <a:solidFill>
                  <a:srgbClr val="243746"/>
                </a:solidFill>
              </a:rPr>
              <a:t>resor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i</a:t>
            </a:r>
            <a:r>
              <a:rPr lang="en-US" sz="1150" dirty="0">
                <a:solidFill>
                  <a:srgbClr val="243746"/>
                </a:solidFill>
              </a:rPr>
              <a:t> god tid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58368" y="388620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24D"/>
                </a:solidFill>
              </a:rPr>
              <a:t>Resor och kostnader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40080" y="4370832"/>
            <a:ext cx="5230368" cy="1024128"/>
          </a:xfrm>
          <a:prstGeom prst="roundRect">
            <a:avLst>
              <a:gd name="adj" fmla="val 5357"/>
            </a:avLst>
          </a:prstGeom>
          <a:solidFill>
            <a:srgbClr val="EAF3F8"/>
          </a:solidFill>
          <a:ln w="12700">
            <a:solidFill>
              <a:srgbClr val="CEDFE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960120" y="46177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5D8E"/>
                </a:solidFill>
              </a:rPr>
              <a:t>Egen bil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468880" y="4739375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43746"/>
                </a:solidFill>
              </a:rPr>
              <a:t>Swish </a:t>
            </a:r>
            <a:r>
              <a:rPr lang="en-US" sz="1400" dirty="0" err="1">
                <a:solidFill>
                  <a:srgbClr val="243746"/>
                </a:solidFill>
              </a:rPr>
              <a:t>enligt</a:t>
            </a:r>
            <a:r>
              <a:rPr lang="en-US" sz="1400" dirty="0">
                <a:solidFill>
                  <a:srgbClr val="243746"/>
                </a:solidFill>
              </a:rPr>
              <a:t> </a:t>
            </a:r>
            <a:r>
              <a:rPr lang="en-US" sz="1400" dirty="0" err="1">
                <a:solidFill>
                  <a:srgbClr val="243746"/>
                </a:solidFill>
              </a:rPr>
              <a:t>överenskommelse</a:t>
            </a:r>
            <a:br>
              <a:rPr lang="en-US" sz="1400" dirty="0">
                <a:solidFill>
                  <a:srgbClr val="243746"/>
                </a:solidFill>
              </a:rPr>
            </a:b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080760" y="4370832"/>
            <a:ext cx="5449824" cy="1024128"/>
          </a:xfrm>
          <a:prstGeom prst="roundRect">
            <a:avLst>
              <a:gd name="adj" fmla="val 5357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6400800" y="46177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F47A22"/>
                </a:solidFill>
              </a:rPr>
              <a:t>Boende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818120" y="4636008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243746"/>
                </a:solidFill>
              </a:rPr>
              <a:t>Planeras</a:t>
            </a:r>
            <a:r>
              <a:rPr lang="en-US" sz="1400" dirty="0">
                <a:solidFill>
                  <a:srgbClr val="243746"/>
                </a:solidFill>
              </a:rPr>
              <a:t> per aktivitet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SÄSONGENS HÖJDPUNKTER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Cuper och mästerskap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53312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58368" y="1353312"/>
            <a:ext cx="73152" cy="1298448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914400" y="1554480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Scorpions Cup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947672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Järfälla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30 OKT – 1 NOV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>
                <a:solidFill>
                  <a:srgbClr val="243746"/>
                </a:solidFill>
              </a:rPr>
              <a:t>2 lag, Haga </a:t>
            </a:r>
            <a:r>
              <a:rPr lang="en-US" sz="1150" dirty="0" err="1">
                <a:solidFill>
                  <a:srgbClr val="243746"/>
                </a:solidFill>
              </a:rPr>
              <a:t>spelare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är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inbjudna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44768" y="1353312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6144768" y="1353312"/>
            <a:ext cx="73152" cy="1298448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6400800" y="1554480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DM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0" y="1947672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VECKA 51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" y="2980944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658368" y="2980944"/>
            <a:ext cx="73152" cy="1298448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914400" y="3182112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Solid Floorball Cup eller Storvreta Cup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3575304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Falun 27–29 DEC 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Uppsala 27-29 DEC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44768" y="2980944"/>
            <a:ext cx="5230368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5"/>
          <p:cNvSpPr/>
          <p:nvPr/>
        </p:nvSpPr>
        <p:spPr>
          <a:xfrm>
            <a:off x="6144768" y="2980944"/>
            <a:ext cx="73152" cy="1298448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6400800" y="3182112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Norrlandspokalen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0" y="3575304"/>
            <a:ext cx="4773168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Sundsvall • F11–F14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9–11 APR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58368" y="4800600"/>
            <a:ext cx="10716768" cy="694944"/>
          </a:xfrm>
          <a:prstGeom prst="roundRect">
            <a:avLst>
              <a:gd name="adj" fmla="val 7895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941832" y="501091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Föräldrainsats Norrlandspokalen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434840" y="5020056"/>
            <a:ext cx="6629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E6F0F5"/>
                </a:solidFill>
              </a:rPr>
              <a:t>Save the date för arbete under helgen • Hjälp gärna till att tipsa andra lag</a:t>
            </a:r>
            <a:endParaRPr lang="en-US" sz="1320" dirty="0"/>
          </a:p>
        </p:txBody>
      </p:sp>
      <p:sp>
        <p:nvSpPr>
          <p:cNvPr id="23" name="Text 21"/>
          <p:cNvSpPr/>
          <p:nvPr/>
        </p:nvSpPr>
        <p:spPr>
          <a:xfrm>
            <a:off x="685800" y="571500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47886"/>
                </a:solidFill>
              </a:rPr>
              <a:t>Cupavgifter hanteras inför respektive cup.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GEMENSKAP UTANFÖR PLANEN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Lagaktivitet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920611" y="1659895"/>
            <a:ext cx="101317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Målet är en aktivitet som stärker sammanhållningen och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en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bra kick-off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inför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kommande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</a:rPr>
              <a:t>säsong</a:t>
            </a:r>
            <a:endParaRPr lang="en-US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1024128" y="3040903"/>
            <a:ext cx="4645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chemeClr val="accent2"/>
                </a:solidFill>
              </a:rPr>
              <a:t>Planering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pågår</a:t>
            </a:r>
            <a:r>
              <a:rPr lang="en-US" sz="2000" b="1" dirty="0">
                <a:solidFill>
                  <a:schemeClr val="accent2"/>
                </a:solidFill>
              </a:rPr>
              <a:t> och </a:t>
            </a:r>
            <a:r>
              <a:rPr lang="en-US" sz="2000" b="1" dirty="0" err="1">
                <a:solidFill>
                  <a:schemeClr val="accent2"/>
                </a:solidFill>
              </a:rPr>
              <a:t>meddelas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senare</a:t>
            </a:r>
            <a:endParaRPr lang="en-US" sz="20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95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  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5D5AC-5960-57F2-F206-43EEC89722AC}"/>
              </a:ext>
            </a:extLst>
          </p:cNvPr>
          <p:cNvSpPr txBox="1">
            <a:spLocks/>
          </p:cNvSpPr>
          <p:nvPr/>
        </p:nvSpPr>
        <p:spPr>
          <a:xfrm>
            <a:off x="838200" y="479493"/>
            <a:ext cx="95321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Föreningens</a:t>
            </a:r>
            <a:r>
              <a:rPr lang="en-US" dirty="0"/>
              <a:t> </a:t>
            </a:r>
            <a:r>
              <a:rPr lang="en-US" dirty="0" err="1"/>
              <a:t>arbetsgrupper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E2A11-703F-A5C2-1EE3-6829A405B742}"/>
              </a:ext>
            </a:extLst>
          </p:cNvPr>
          <p:cNvSpPr txBox="1">
            <a:spLocks/>
          </p:cNvSpPr>
          <p:nvPr/>
        </p:nvSpPr>
        <p:spPr>
          <a:xfrm>
            <a:off x="1984676" y="5165321"/>
            <a:ext cx="8222648" cy="6429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Varje</a:t>
            </a:r>
            <a:r>
              <a:rPr lang="en-US" sz="2400" b="1" dirty="0">
                <a:solidFill>
                  <a:schemeClr val="bg1"/>
                </a:solidFill>
              </a:rPr>
              <a:t> lag </a:t>
            </a:r>
            <a:r>
              <a:rPr lang="en-US" sz="2400" b="1" dirty="0" err="1">
                <a:solidFill>
                  <a:schemeClr val="bg1"/>
                </a:solidFill>
              </a:rPr>
              <a:t>måste</a:t>
            </a:r>
            <a:r>
              <a:rPr lang="en-US" sz="2400" b="1" dirty="0">
                <a:solidFill>
                  <a:schemeClr val="bg1"/>
                </a:solidFill>
              </a:rPr>
              <a:t> ha 2 </a:t>
            </a:r>
            <a:r>
              <a:rPr lang="en-US" sz="2400" b="1" dirty="0" err="1">
                <a:solidFill>
                  <a:schemeClr val="bg1"/>
                </a:solidFill>
              </a:rPr>
              <a:t>representanter</a:t>
            </a:r>
            <a:r>
              <a:rPr lang="en-US" sz="2400" b="1" dirty="0">
                <a:solidFill>
                  <a:schemeClr val="bg1"/>
                </a:solidFill>
              </a:rPr>
              <a:t> till </a:t>
            </a:r>
            <a:r>
              <a:rPr lang="en-US" sz="2400" b="1" dirty="0" err="1">
                <a:solidFill>
                  <a:schemeClr val="bg1"/>
                </a:solidFill>
              </a:rPr>
              <a:t>arbetsgrupperna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44249388-FC74-D7A4-7037-5D313F324F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0851136"/>
              </p:ext>
            </p:extLst>
          </p:nvPr>
        </p:nvGraphicFramePr>
        <p:xfrm>
          <a:off x="2646785" y="1866529"/>
          <a:ext cx="6400396" cy="3076188"/>
        </p:xfrm>
        <a:graphic>
          <a:graphicData uri="http://schemas.openxmlformats.org/drawingml/2006/table">
            <a:tbl>
              <a:tblPr/>
              <a:tblGrid>
                <a:gridCol w="2451417">
                  <a:extLst>
                    <a:ext uri="{9D8B030D-6E8A-4147-A177-3AD203B41FA5}">
                      <a16:colId xmlns:a16="http://schemas.microsoft.com/office/drawing/2014/main" val="4192119997"/>
                    </a:ext>
                  </a:extLst>
                </a:gridCol>
                <a:gridCol w="2270786">
                  <a:extLst>
                    <a:ext uri="{9D8B030D-6E8A-4147-A177-3AD203B41FA5}">
                      <a16:colId xmlns:a16="http://schemas.microsoft.com/office/drawing/2014/main" val="2102085875"/>
                    </a:ext>
                  </a:extLst>
                </a:gridCol>
                <a:gridCol w="1678193">
                  <a:extLst>
                    <a:ext uri="{9D8B030D-6E8A-4147-A177-3AD203B41FA5}">
                      <a16:colId xmlns:a16="http://schemas.microsoft.com/office/drawing/2014/main" val="2091402716"/>
                    </a:ext>
                  </a:extLst>
                </a:gridCol>
              </a:tblGrid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1" i="0" u="none" strike="noStrike" noProof="0">
                          <a:effectLst/>
                          <a:latin typeface="Arial" panose="020B0604020202020204" pitchFamily="34" charset="0"/>
                        </a:rPr>
                        <a:t>Gruppnamn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1" i="0" u="none" strike="noStrike" noProof="0">
                          <a:effectLst/>
                          <a:latin typeface="Arial" panose="020B0604020202020204" pitchFamily="34" charset="0"/>
                        </a:rPr>
                        <a:t>Gruppansvarig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1" i="0" u="none" strike="noStrike" noProof="0">
                          <a:effectLst/>
                          <a:latin typeface="Arial" panose="020B0604020202020204" pitchFamily="34" charset="0"/>
                        </a:rPr>
                        <a:t>Styrelsekontakt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5559673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Arrangemang</a:t>
                      </a: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Annica Lindberg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Susanne Sellbom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561083"/>
                  </a:ext>
                </a:extLst>
              </a:tr>
              <a:tr h="30913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Cupgruppen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Andreas Olsson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Madeleine Lundberg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7945637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Ekonomi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Patrik Norlander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Patrik Norlander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695311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Marknadsgruppen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Robert Englund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Patrik Norlander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858625"/>
                  </a:ext>
                </a:extLst>
              </a:tr>
              <a:tr h="28316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Samordning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Gruppansvarig Samordning</a:t>
                      </a:r>
                      <a:endParaRPr lang="sv-SE" sz="2400" b="0" i="0" u="none" strike="noStrike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Madeleine Lundberg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00018"/>
                  </a:ext>
                </a:extLst>
              </a:tr>
              <a:tr h="27301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Sportgruppen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 err="1">
                          <a:effectLst/>
                          <a:latin typeface="Arial" panose="020B0604020202020204" pitchFamily="34" charset="0"/>
                        </a:rPr>
                        <a:t>Pether</a:t>
                      </a:r>
                      <a:r>
                        <a:rPr lang="sv-SE" sz="1300" b="0" i="0" u="none" strike="noStrike" noProof="0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sv-SE" sz="1300" b="0" i="0" u="none" strike="noStrike" noProof="0" dirty="0" err="1">
                          <a:effectLst/>
                          <a:latin typeface="Arial" panose="020B0604020202020204" pitchFamily="34" charset="0"/>
                        </a:rPr>
                        <a:t>Taflin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Linda Sahlin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729393"/>
                  </a:ext>
                </a:extLst>
              </a:tr>
              <a:tr h="243355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Ledargruppen</a:t>
                      </a: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Gruppansvarig Ledargruppen</a:t>
                      </a:r>
                      <a:endParaRPr lang="sv-SE" sz="2400" b="0" i="0" u="none" strike="noStrike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Linda Sahlin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8616110"/>
                  </a:ext>
                </a:extLst>
              </a:tr>
              <a:tr h="469651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Utbildning &amp; Kommunikationsgruppen </a:t>
                      </a:r>
                      <a:endParaRPr lang="sv-SE" sz="13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Lina Palo Misch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>
                          <a:effectLst/>
                          <a:latin typeface="Arial" panose="020B0604020202020204" pitchFamily="34" charset="0"/>
                        </a:rPr>
                        <a:t>Gabrielle Leek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184489"/>
                  </a:ext>
                </a:extLst>
              </a:tr>
              <a:tr h="10753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Styrelse</a:t>
                      </a: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sv-SE" sz="1300" b="0" i="0" u="none" strike="noStrike" noProof="0" dirty="0">
                          <a:effectLst/>
                          <a:latin typeface="Arial" panose="020B0604020202020204" pitchFamily="34" charset="0"/>
                        </a:rPr>
                        <a:t>Karolina Persson</a:t>
                      </a:r>
                      <a:endParaRPr lang="sv-SE" sz="2400" b="0" i="0" u="none" strike="noStrike" noProof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53" marR="30053" marT="20035" marB="20035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54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755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B7BF5-9527-BC92-8F97-ED8BD2AD80C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C493FA1-5092-52B0-FF10-19E5D5CF2CF7}"/>
              </a:ext>
            </a:extLst>
          </p:cNvPr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EKONOMI</a:t>
            </a:r>
            <a:endParaRPr lang="en-US" sz="1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FC5E7F5-864F-422F-BBB2-F9A88A63686F}"/>
              </a:ext>
            </a:extLst>
          </p:cNvPr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7324D"/>
                </a:solidFill>
              </a:rPr>
              <a:t>Föreningens</a:t>
            </a:r>
            <a:r>
              <a:rPr lang="en-US" sz="2700" b="1" dirty="0">
                <a:solidFill>
                  <a:srgbClr val="17324D"/>
                </a:solidFill>
              </a:rPr>
              <a:t> </a:t>
            </a:r>
            <a:r>
              <a:rPr lang="en-US" sz="2700" b="1" dirty="0" err="1">
                <a:solidFill>
                  <a:srgbClr val="17324D"/>
                </a:solidFill>
              </a:rPr>
              <a:t>ekonomi</a:t>
            </a:r>
            <a:endParaRPr lang="en-US" sz="27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C5608B4-4CFA-7E0E-235D-B64B26BC407C}"/>
              </a:ext>
            </a:extLst>
          </p:cNvPr>
          <p:cNvSpPr/>
          <p:nvPr/>
        </p:nvSpPr>
        <p:spPr>
          <a:xfrm>
            <a:off x="640080" y="1353312"/>
            <a:ext cx="73152" cy="356616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A4DD50A-5485-BEA4-D4EB-BAA96AB58429}"/>
              </a:ext>
            </a:extLst>
          </p:cNvPr>
          <p:cNvSpPr/>
          <p:nvPr/>
        </p:nvSpPr>
        <p:spPr>
          <a:xfrm>
            <a:off x="6144768" y="1353312"/>
            <a:ext cx="73152" cy="3566160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0255C34-EF5C-7302-61D6-24089300E6EA}"/>
              </a:ext>
            </a:extLst>
          </p:cNvPr>
          <p:cNvSpPr/>
          <p:nvPr/>
        </p:nvSpPr>
        <p:spPr>
          <a:xfrm>
            <a:off x="6400800" y="1947672"/>
            <a:ext cx="493776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AAAFA4E-B60C-A654-7134-D88AFFF29FA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B43BA7-8805-82C3-0EE7-FDAF58DD08F7}"/>
              </a:ext>
            </a:extLst>
          </p:cNvPr>
          <p:cNvSpPr txBox="1"/>
          <p:nvPr/>
        </p:nvSpPr>
        <p:spPr>
          <a:xfrm>
            <a:off x="978946" y="1484555"/>
            <a:ext cx="41416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Intäkter: </a:t>
            </a:r>
          </a:p>
          <a:p>
            <a:r>
              <a:rPr lang="sv-SE" dirty="0"/>
              <a:t>Medlemsavgifter</a:t>
            </a:r>
            <a:br>
              <a:rPr lang="sv-SE" dirty="0"/>
            </a:br>
            <a:r>
              <a:rPr lang="sv-SE" dirty="0"/>
              <a:t>Träningsavgifter</a:t>
            </a:r>
            <a:br>
              <a:rPr lang="sv-SE" dirty="0"/>
            </a:br>
            <a:r>
              <a:rPr lang="sv-SE" dirty="0"/>
              <a:t>Sponsorer</a:t>
            </a:r>
            <a:br>
              <a:rPr lang="sv-SE" dirty="0"/>
            </a:br>
            <a:r>
              <a:rPr lang="sv-SE" dirty="0"/>
              <a:t>Försäljningar</a:t>
            </a:r>
            <a:br>
              <a:rPr lang="sv-SE" dirty="0"/>
            </a:br>
            <a:r>
              <a:rPr lang="sv-SE" dirty="0"/>
              <a:t>Arrangemang</a:t>
            </a:r>
            <a:br>
              <a:rPr lang="sv-SE" dirty="0"/>
            </a:br>
            <a:r>
              <a:rPr lang="sv-SE" dirty="0"/>
              <a:t>Entréintäkter</a:t>
            </a:r>
          </a:p>
          <a:p>
            <a:endParaRPr lang="sv-SE" dirty="0"/>
          </a:p>
          <a:p>
            <a:r>
              <a:rPr lang="sv-SE" dirty="0"/>
              <a:t>Försäljningar och ideella insatser viktig del av föreningens ekonomi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CB1075-83A1-22DB-6B01-5D4A33F9391C}"/>
              </a:ext>
            </a:extLst>
          </p:cNvPr>
          <p:cNvSpPr txBox="1"/>
          <p:nvPr/>
        </p:nvSpPr>
        <p:spPr>
          <a:xfrm>
            <a:off x="1314226" y="5040826"/>
            <a:ext cx="9563548" cy="120032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Fortsatt ansträngd ekonomi</a:t>
            </a:r>
          </a:p>
          <a:p>
            <a:r>
              <a:rPr lang="sv-SE" dirty="0">
                <a:solidFill>
                  <a:schemeClr val="bg1"/>
                </a:solidFill>
              </a:rPr>
              <a:t>Under 2026 har föreningen arbetat med att försöka rekrytera sponsorer </a:t>
            </a:r>
            <a:r>
              <a:rPr lang="sv-SE" dirty="0" err="1">
                <a:solidFill>
                  <a:schemeClr val="bg1"/>
                </a:solidFill>
              </a:rPr>
              <a:t>bla</a:t>
            </a:r>
            <a:r>
              <a:rPr lang="sv-SE" dirty="0">
                <a:solidFill>
                  <a:schemeClr val="bg1"/>
                </a:solidFill>
              </a:rPr>
              <a:t> med initiativet 1986-klubben</a:t>
            </a:r>
          </a:p>
          <a:p>
            <a:r>
              <a:rPr lang="sv-SE" dirty="0">
                <a:solidFill>
                  <a:schemeClr val="bg1"/>
                </a:solidFill>
              </a:rPr>
              <a:t>Aktiva åtgärder för att minska utgifterna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4D3E1B-C701-EC81-2DA3-9EB6D83327BE}"/>
              </a:ext>
            </a:extLst>
          </p:cNvPr>
          <p:cNvSpPr txBox="1"/>
          <p:nvPr/>
        </p:nvSpPr>
        <p:spPr>
          <a:xfrm>
            <a:off x="6497620" y="1484555"/>
            <a:ext cx="41416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Kostnader: </a:t>
            </a:r>
          </a:p>
          <a:p>
            <a:r>
              <a:rPr lang="sv-SE" dirty="0"/>
              <a:t>Hallhyror</a:t>
            </a:r>
            <a:br>
              <a:rPr lang="sv-SE" dirty="0"/>
            </a:br>
            <a:r>
              <a:rPr lang="sv-SE" dirty="0"/>
              <a:t>Domararvoden</a:t>
            </a:r>
            <a:br>
              <a:rPr lang="sv-SE" dirty="0"/>
            </a:br>
            <a:r>
              <a:rPr lang="sv-SE" dirty="0"/>
              <a:t>Serie-tävlingsavgifter</a:t>
            </a:r>
            <a:br>
              <a:rPr lang="sv-SE" dirty="0"/>
            </a:br>
            <a:r>
              <a:rPr lang="sv-SE" dirty="0"/>
              <a:t>Spelarlicenser och försäkringar</a:t>
            </a:r>
          </a:p>
          <a:p>
            <a:r>
              <a:rPr lang="sv-SE" dirty="0"/>
              <a:t>Material</a:t>
            </a:r>
            <a:br>
              <a:rPr lang="sv-SE" dirty="0"/>
            </a:br>
            <a:r>
              <a:rPr lang="sv-SE" dirty="0"/>
              <a:t>Utbildningar för ledare och domare</a:t>
            </a:r>
          </a:p>
          <a:p>
            <a:r>
              <a:rPr lang="sv-SE" dirty="0"/>
              <a:t>Matcher, sammandrag</a:t>
            </a:r>
          </a:p>
          <a:p>
            <a:r>
              <a:rPr lang="sv-SE" dirty="0" err="1"/>
              <a:t>Admin</a:t>
            </a:r>
            <a:br>
              <a:rPr lang="sv-SE" dirty="0"/>
            </a:b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7197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EKONOMI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Föreningens försäljningar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353312"/>
            <a:ext cx="525780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40080" y="1353312"/>
            <a:ext cx="73152" cy="356616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155448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Höst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96112" y="1947672"/>
            <a:ext cx="480060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Ullmax: 1 275 kr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Bingolotter uppesittarkväll: 8 enkla + 2 dubbla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Toa-/hushållspapper: 4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Dealbooster: 2 st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44768" y="1353312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6144768" y="1353312"/>
            <a:ext cx="73152" cy="3566160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6400800" y="155448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Vår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0" y="1947672"/>
            <a:ext cx="493776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Newbody: 6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Toa-/hushållspapper: 4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Bingolotter påsk: 5 st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Dealbooster: 2 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5230368"/>
            <a:ext cx="10899648" cy="658368"/>
          </a:xfrm>
          <a:prstGeom prst="roundRect">
            <a:avLst>
              <a:gd name="adj" fmla="val 8333"/>
            </a:avLst>
          </a:prstGeom>
          <a:solidFill>
            <a:srgbClr val="EAF3F8"/>
          </a:solidFill>
          <a:ln w="12700">
            <a:solidFill>
              <a:srgbClr val="CEDFE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914400" y="5449824"/>
            <a:ext cx="4434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Friköp möjligt, utom för Dealbooster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217920" y="5449824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2F8F5B"/>
                </a:solidFill>
              </a:rPr>
              <a:t>All merförsäljning tillfaller laget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3657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47A22"/>
                </a:solidFill>
                <a:latin typeface="Aptos"/>
              </a:defRPr>
            </a:pPr>
            <a:r>
              <a:t>LAGETS EKONOMI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64008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7324D"/>
                </a:solidFill>
                <a:latin typeface="Aptos Display"/>
              </a:defRPr>
            </a:pPr>
            <a:r>
              <a:t>Kostnader under säsongen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82296" cy="1572768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527048"/>
            <a:ext cx="2935224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Årsavgift</a:t>
            </a:r>
            <a:r>
              <a:rPr dirty="0"/>
              <a:t> per barn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0B5D8E"/>
                </a:solidFill>
                <a:latin typeface="Aptos Display"/>
              </a:defRPr>
            </a:pPr>
            <a:r>
              <a:rPr dirty="0"/>
              <a:t>450 </a:t>
            </a:r>
            <a:r>
              <a:rPr dirty="0" err="1"/>
              <a:t>kr</a:t>
            </a:r>
            <a:endParaRPr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/>
              <a:t>700 </a:t>
            </a:r>
            <a:r>
              <a:rPr dirty="0" err="1"/>
              <a:t>kr</a:t>
            </a:r>
            <a:r>
              <a:rPr dirty="0"/>
              <a:t> </a:t>
            </a:r>
            <a:r>
              <a:rPr dirty="0" err="1"/>
              <a:t>totalt</a:t>
            </a:r>
            <a:r>
              <a:rPr dirty="0"/>
              <a:t> för </a:t>
            </a:r>
            <a:r>
              <a:rPr dirty="0" err="1"/>
              <a:t>familjer</a:t>
            </a:r>
            <a:r>
              <a:rPr dirty="0"/>
              <a:t> med </a:t>
            </a:r>
            <a:r>
              <a:rPr dirty="0" err="1"/>
              <a:t>flera</a:t>
            </a:r>
            <a:r>
              <a:rPr dirty="0"/>
              <a:t> barn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föreningen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33672" y="1325880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233672" y="1325880"/>
            <a:ext cx="82296" cy="157276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9704" y="1527048"/>
            <a:ext cx="2935224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t>Träningsavgift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F47A22"/>
                </a:solidFill>
                <a:latin typeface="Aptos Display"/>
              </a:defRPr>
            </a:pPr>
            <a:r>
              <a:t>1 800 kr</a:t>
            </a:r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t>Betalas av vårdnadshavarna.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27264" y="1325880"/>
            <a:ext cx="3721608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27264" y="1325880"/>
            <a:ext cx="82296" cy="1572768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83296" y="1527048"/>
            <a:ext cx="3246120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t>Domarkostnader 2025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2F8F5B"/>
                </a:solidFill>
                <a:latin typeface="Aptos Display"/>
              </a:defRPr>
            </a:pPr>
            <a:r>
              <a:t>13 500 kr</a:t>
            </a:r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t>Kostnad som belastar lagets/föreningens ekonomi.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182112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3182112"/>
            <a:ext cx="82296" cy="1572768"/>
          </a:xfrm>
          <a:prstGeom prst="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3383280"/>
            <a:ext cx="2074286" cy="108234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Cupavgift</a:t>
            </a:r>
            <a:r>
              <a:rPr dirty="0"/>
              <a:t> per lag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F47A22"/>
                </a:solidFill>
                <a:latin typeface="Aptos Display"/>
              </a:defRPr>
            </a:pPr>
            <a:r>
              <a:rPr dirty="0"/>
              <a:t>1 000–2 500 </a:t>
            </a:r>
            <a:r>
              <a:rPr dirty="0" err="1"/>
              <a:t>kr</a:t>
            </a:r>
            <a:endParaRPr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 err="1"/>
              <a:t>Avgiften</a:t>
            </a:r>
            <a:r>
              <a:rPr dirty="0"/>
              <a:t> </a:t>
            </a:r>
            <a:r>
              <a:rPr dirty="0" err="1"/>
              <a:t>varierar</a:t>
            </a:r>
            <a:r>
              <a:rPr dirty="0"/>
              <a:t> </a:t>
            </a:r>
            <a:r>
              <a:rPr dirty="0" err="1"/>
              <a:t>mellan</a:t>
            </a:r>
            <a:r>
              <a:rPr dirty="0"/>
              <a:t> </a:t>
            </a:r>
            <a:r>
              <a:rPr dirty="0" err="1"/>
              <a:t>olika</a:t>
            </a:r>
            <a:r>
              <a:rPr dirty="0"/>
              <a:t> </a:t>
            </a:r>
            <a:r>
              <a:rPr dirty="0" err="1"/>
              <a:t>cuper</a:t>
            </a:r>
            <a:r>
              <a:rPr dirty="0"/>
              <a:t>.</a:t>
            </a:r>
            <a:br>
              <a:rPr lang="sv-SE" dirty="0"/>
            </a:br>
            <a:r>
              <a:rPr lang="sv-SE" dirty="0"/>
              <a:t>Betalas av föreningen</a:t>
            </a:r>
            <a:endParaRPr dirty="0"/>
          </a:p>
        </p:txBody>
      </p:sp>
      <p:sp>
        <p:nvSpPr>
          <p:cNvPr id="17" name="Rounded Rectangle 16"/>
          <p:cNvSpPr/>
          <p:nvPr/>
        </p:nvSpPr>
        <p:spPr>
          <a:xfrm>
            <a:off x="4233672" y="3182112"/>
            <a:ext cx="3410712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233672" y="3182112"/>
            <a:ext cx="82296" cy="1572768"/>
          </a:xfrm>
          <a:prstGeom prst="rect">
            <a:avLst/>
          </a:prstGeom>
          <a:solidFill>
            <a:srgbClr val="0B5D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89704" y="3383280"/>
            <a:ext cx="2599585" cy="124393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Deltagarkort</a:t>
            </a:r>
            <a:r>
              <a:rPr dirty="0"/>
              <a:t> vid cup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0B5D8E"/>
                </a:solidFill>
                <a:latin typeface="Aptos Display"/>
              </a:defRPr>
            </a:pPr>
            <a:r>
              <a:rPr dirty="0"/>
              <a:t>900–1 500 </a:t>
            </a:r>
            <a:r>
              <a:rPr dirty="0" err="1"/>
              <a:t>kr</a:t>
            </a:r>
            <a:endParaRPr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 err="1"/>
              <a:t>Betalas</a:t>
            </a:r>
            <a:r>
              <a:rPr dirty="0"/>
              <a:t> av </a:t>
            </a:r>
            <a:r>
              <a:rPr dirty="0" err="1"/>
              <a:t>vårdnadshavarna</a:t>
            </a:r>
            <a:r>
              <a:rPr dirty="0"/>
              <a:t>. </a:t>
            </a:r>
            <a:endParaRPr lang="sv-SE" dirty="0"/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lang="sv-SE" dirty="0"/>
              <a:t>Täcker</a:t>
            </a:r>
            <a:r>
              <a:rPr dirty="0"/>
              <a:t> </a:t>
            </a:r>
            <a:r>
              <a:rPr dirty="0" err="1"/>
              <a:t>boende</a:t>
            </a:r>
            <a:r>
              <a:rPr lang="sv-SE" dirty="0"/>
              <a:t>, </a:t>
            </a:r>
            <a:r>
              <a:rPr dirty="0" err="1"/>
              <a:t>måltider</a:t>
            </a:r>
            <a:r>
              <a:rPr dirty="0"/>
              <a:t>.</a:t>
            </a:r>
            <a:r>
              <a:rPr lang="sv-SE" dirty="0"/>
              <a:t> Transport, </a:t>
            </a:r>
            <a:r>
              <a:rPr lang="sv-SE" dirty="0" err="1"/>
              <a:t>admin</a:t>
            </a:r>
            <a:r>
              <a:rPr lang="sv-SE" dirty="0"/>
              <a:t>, </a:t>
            </a:r>
            <a:r>
              <a:rPr lang="sv-SE" dirty="0" err="1"/>
              <a:t>domaravg</a:t>
            </a:r>
            <a:r>
              <a:rPr lang="sv-SE" dirty="0"/>
              <a:t>. </a:t>
            </a:r>
            <a:endParaRPr dirty="0"/>
          </a:p>
        </p:txBody>
      </p:sp>
      <p:sp>
        <p:nvSpPr>
          <p:cNvPr id="20" name="Rounded Rectangle 19"/>
          <p:cNvSpPr/>
          <p:nvPr/>
        </p:nvSpPr>
        <p:spPr>
          <a:xfrm>
            <a:off x="7827264" y="3182112"/>
            <a:ext cx="3721608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827264" y="3182112"/>
            <a:ext cx="82296" cy="1572768"/>
          </a:xfrm>
          <a:prstGeom prst="rect">
            <a:avLst/>
          </a:prstGeom>
          <a:solidFill>
            <a:srgbClr val="2F8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83296" y="3383280"/>
            <a:ext cx="3246120" cy="122529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 b="1">
                <a:solidFill>
                  <a:srgbClr val="17324D"/>
                </a:solidFill>
                <a:latin typeface="Aptos"/>
              </a:defRPr>
            </a:pPr>
            <a:r>
              <a:rPr dirty="0" err="1"/>
              <a:t>Övriga</a:t>
            </a:r>
            <a:r>
              <a:rPr dirty="0"/>
              <a:t> </a:t>
            </a:r>
            <a:r>
              <a:rPr dirty="0" err="1"/>
              <a:t>lagkostnader</a:t>
            </a:r>
            <a:endParaRPr dirty="0"/>
          </a:p>
          <a:p>
            <a:pPr>
              <a:spcBef>
                <a:spcPts val="500"/>
              </a:spcBef>
              <a:spcAft>
                <a:spcPts val="500"/>
              </a:spcAft>
              <a:defRPr sz="2200" b="1">
                <a:solidFill>
                  <a:srgbClr val="2F8F5B"/>
                </a:solidFill>
                <a:latin typeface="Aptos Display"/>
              </a:defRPr>
            </a:pPr>
            <a:r>
              <a:rPr dirty="0"/>
              <a:t>Varierar</a:t>
            </a:r>
          </a:p>
          <a:p>
            <a:pPr>
              <a:defRPr sz="1050">
                <a:solidFill>
                  <a:srgbClr val="243746"/>
                </a:solidFill>
                <a:latin typeface="Aptos"/>
              </a:defRPr>
            </a:pPr>
            <a:r>
              <a:rPr dirty="0" err="1"/>
              <a:t>Fikainköp</a:t>
            </a:r>
            <a:r>
              <a:rPr dirty="0"/>
              <a:t>, material och </a:t>
            </a:r>
            <a:r>
              <a:rPr dirty="0" err="1"/>
              <a:t>sjukvårdsväska</a:t>
            </a:r>
            <a:r>
              <a:rPr dirty="0"/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765389"/>
            <a:ext cx="10908792" cy="713232"/>
          </a:xfrm>
          <a:prstGeom prst="roundRect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645857" y="5988072"/>
            <a:ext cx="74014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sv-SE" dirty="0">
                <a:solidFill>
                  <a:schemeClr val="bg1"/>
                </a:solidFill>
              </a:rPr>
              <a:t>Vårdnadshavare betalar: årsavgift, träningsavgift och deltagarkort vid cup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54864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7808F"/>
                </a:solidFill>
                <a:latin typeface="Aptos"/>
              </a:defRPr>
            </a:pPr>
            <a:r>
              <a:t>SUNDSVALLS IBF F11–12  |  SÄSONG 26/27</a:t>
            </a: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ECAFC998-47F8-E0C7-5641-2E34E7E2642A}"/>
              </a:ext>
            </a:extLst>
          </p:cNvPr>
          <p:cNvSpPr/>
          <p:nvPr/>
        </p:nvSpPr>
        <p:spPr>
          <a:xfrm>
            <a:off x="641604" y="4864614"/>
            <a:ext cx="10908792" cy="786384"/>
          </a:xfrm>
          <a:prstGeom prst="roundRect">
            <a:avLst/>
          </a:prstGeom>
          <a:solidFill>
            <a:srgbClr val="FFF0E5"/>
          </a:solidFill>
          <a:ln w="15240">
            <a:solidFill>
              <a:srgbClr val="F47A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8" name="Rounded Rectangle 26">
            <a:extLst>
              <a:ext uri="{FF2B5EF4-FFF2-40B4-BE49-F238E27FC236}">
                <a16:creationId xmlns:a16="http://schemas.microsoft.com/office/drawing/2014/main" id="{EAE9700F-8133-69F1-45FE-F9BB89D33498}"/>
              </a:ext>
            </a:extLst>
          </p:cNvPr>
          <p:cNvSpPr/>
          <p:nvPr/>
        </p:nvSpPr>
        <p:spPr>
          <a:xfrm>
            <a:off x="870204" y="5074926"/>
            <a:ext cx="2084831" cy="347472"/>
          </a:xfrm>
          <a:prstGeom prst="roundRect">
            <a:avLst/>
          </a:prstGeom>
          <a:solidFill>
            <a:srgbClr val="F47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045654CC-5C45-7B16-B267-9090AEF5600F}"/>
              </a:ext>
            </a:extLst>
          </p:cNvPr>
          <p:cNvSpPr txBox="1"/>
          <p:nvPr/>
        </p:nvSpPr>
        <p:spPr>
          <a:xfrm>
            <a:off x="961644" y="5148078"/>
            <a:ext cx="1901952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t>TILLKOMMANDE KOSTNAD</a:t>
            </a:r>
          </a:p>
        </p:txBody>
      </p:sp>
      <p:sp>
        <p:nvSpPr>
          <p:cNvPr id="30" name="TextBox 28">
            <a:extLst>
              <a:ext uri="{FF2B5EF4-FFF2-40B4-BE49-F238E27FC236}">
                <a16:creationId xmlns:a16="http://schemas.microsoft.com/office/drawing/2014/main" id="{8ED49326-F45B-10C6-DF4D-D99B8077423E}"/>
              </a:ext>
            </a:extLst>
          </p:cNvPr>
          <p:cNvSpPr txBox="1"/>
          <p:nvPr/>
        </p:nvSpPr>
        <p:spPr>
          <a:xfrm>
            <a:off x="4050792" y="5111930"/>
            <a:ext cx="5297732" cy="323165"/>
          </a:xfrm>
          <a:prstGeom prst="rect">
            <a:avLst/>
          </a:prstGeom>
          <a:noFill/>
        </p:spPr>
        <p:txBody>
          <a:bodyPr wrap="none" lIns="0" rIns="0" anchor="ctr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>
                <a:solidFill>
                  <a:srgbClr val="17324D"/>
                </a:solidFill>
                <a:latin typeface="Aptos"/>
              </a:defRPr>
            </a:pPr>
            <a:r>
              <a:rPr lang="sv-SE" dirty="0"/>
              <a:t>Ö</a:t>
            </a:r>
            <a:r>
              <a:rPr dirty="0" err="1"/>
              <a:t>vernattningar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samband</a:t>
            </a:r>
            <a:r>
              <a:rPr dirty="0"/>
              <a:t> med </a:t>
            </a:r>
            <a:r>
              <a:rPr dirty="0" err="1"/>
              <a:t>sammandr</a:t>
            </a:r>
            <a:r>
              <a:rPr lang="sv-SE" dirty="0"/>
              <a:t>ag </a:t>
            </a:r>
            <a:r>
              <a:rPr dirty="0" err="1"/>
              <a:t>Norrlandsserien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LAGKASSA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Lagets ekonomi och försäljning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53312"/>
            <a:ext cx="3063240" cy="1874520"/>
          </a:xfrm>
          <a:prstGeom prst="roundRect">
            <a:avLst>
              <a:gd name="adj" fmla="val 4878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960120" y="178308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9 000 kr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960120" y="2505456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DEAF1"/>
                </a:solidFill>
              </a:rPr>
              <a:t>aktuellt i lagkassan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977640" y="1353312"/>
            <a:ext cx="361188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8" name="Shape 6"/>
          <p:cNvSpPr/>
          <p:nvPr/>
        </p:nvSpPr>
        <p:spPr>
          <a:xfrm>
            <a:off x="3977640" y="1353312"/>
            <a:ext cx="73152" cy="1874520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4233672" y="155448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Försäljning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233672" y="1947672"/>
            <a:ext cx="315468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Bambusa och Kakservice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Säljkrav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Friköp möjligt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836408" y="1353312"/>
            <a:ext cx="37033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2" name="Shape 10"/>
          <p:cNvSpPr/>
          <p:nvPr/>
        </p:nvSpPr>
        <p:spPr>
          <a:xfrm>
            <a:off x="7836408" y="1353312"/>
            <a:ext cx="73152" cy="1874520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8092440" y="155448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Vad pengarna möjliggör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092440" y="1947672"/>
            <a:ext cx="324612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Aktiviteter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Kostnader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Bättre förutsättningar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24D"/>
                </a:solidFill>
              </a:rPr>
              <a:t>Varför ett gemensamt säljkrav?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58368" y="4187952"/>
            <a:ext cx="5285232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5"/>
          <p:cNvSpPr/>
          <p:nvPr/>
        </p:nvSpPr>
        <p:spPr>
          <a:xfrm>
            <a:off x="658368" y="4187952"/>
            <a:ext cx="73152" cy="1353312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914400" y="4389120"/>
            <a:ext cx="4828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Rättvisa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4782312"/>
            <a:ext cx="4828032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Alla bidrar på ett mer jämlikt sätt, vilket stärker lagandan.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217920" y="4187952"/>
            <a:ext cx="5321808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21" name="Shape 19"/>
          <p:cNvSpPr/>
          <p:nvPr/>
        </p:nvSpPr>
        <p:spPr>
          <a:xfrm>
            <a:off x="6217920" y="4187952"/>
            <a:ext cx="73152" cy="1353312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2" name="Text 20"/>
          <p:cNvSpPr/>
          <p:nvPr/>
        </p:nvSpPr>
        <p:spPr>
          <a:xfrm>
            <a:off x="6473952" y="4389120"/>
            <a:ext cx="4864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Ekonomi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73952" y="4782312"/>
            <a:ext cx="4864608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Vi behöver stärka lagkassan för fler aktiviteter och kommande kostnader.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KLUBBHUSET UMEÅ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Nytt klädavtal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85800" y="1261872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Sortiment finns i Klubbshopen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67512" y="1783080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96112" y="1984248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8E"/>
                </a:solidFill>
              </a:rPr>
              <a:t>15 %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148840" y="2011680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ordinarie priser på webben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35624" y="1783080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6364224" y="1984248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8E"/>
                </a:solidFill>
              </a:rPr>
              <a:t>20 %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616952" y="2011680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ordinarie priser från Umeåbutiken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67512" y="3136392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8E1E7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10"/>
          <p:cNvSpPr/>
          <p:nvPr/>
        </p:nvSpPr>
        <p:spPr>
          <a:xfrm>
            <a:off x="896112" y="3337560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5D8E"/>
                </a:solidFill>
              </a:rPr>
              <a:t>30 %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2148840" y="3364992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två samordnade beställningar i Umeåbutiken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35624" y="3136392"/>
            <a:ext cx="5212080" cy="1051560"/>
          </a:xfrm>
          <a:prstGeom prst="roundRect">
            <a:avLst>
              <a:gd name="adj" fmla="val 6957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6364224" y="3337560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47A22"/>
                </a:solidFill>
              </a:rPr>
              <a:t>40 %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7616952" y="3364992"/>
            <a:ext cx="34290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klubbor och skor på klubbkvällen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67512" y="4709160"/>
            <a:ext cx="10680192" cy="786384"/>
          </a:xfrm>
          <a:prstGeom prst="roundRect">
            <a:avLst>
              <a:gd name="adj" fmla="val 6977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960120" y="4956048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9B078"/>
                </a:solidFill>
              </a:rPr>
              <a:t>KLUBBKVÄLL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743200" y="4892040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 oktober • Sporthallen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498080" y="4965192"/>
            <a:ext cx="3246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DDEAF1"/>
                </a:solidFill>
              </a:rPr>
              <a:t>Textil har alltid 20 % rabatt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13232" y="576072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47886"/>
                </a:solidFill>
              </a:rPr>
              <a:t>Beställningar från Umeåbutiken mejlas till patrik@klubbhuset.com och betalas via Swish.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FÖDDA 2012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Matchledarutbildning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85800" y="1353312"/>
            <a:ext cx="3840480" cy="4160520"/>
          </a:xfrm>
          <a:prstGeom prst="roundRect">
            <a:avLst>
              <a:gd name="adj" fmla="val 2381"/>
            </a:avLst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1097280" y="1719072"/>
            <a:ext cx="3017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FFFFF"/>
                </a:solidFill>
              </a:rPr>
              <a:t>20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1097280" y="2798064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40" dirty="0">
                <a:solidFill>
                  <a:srgbClr val="FFFFFF"/>
                </a:solidFill>
              </a:rPr>
              <a:t>OKTOBER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97280" y="341071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Tisdag 17.00–20.30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97280" y="417880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</a:rPr>
              <a:t>Obligatorisk för spelare födda 2012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892040" y="1353312"/>
            <a:ext cx="306324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0" name="Shape 8"/>
          <p:cNvSpPr/>
          <p:nvPr/>
        </p:nvSpPr>
        <p:spPr>
          <a:xfrm>
            <a:off x="4892040" y="1353312"/>
            <a:ext cx="73152" cy="1335024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5148072" y="1554480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Teori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148072" y="1947672"/>
            <a:ext cx="260604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Ett pass på 3,5 timmar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0" y="1353312"/>
            <a:ext cx="306324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Shape 12"/>
          <p:cNvSpPr/>
          <p:nvPr/>
        </p:nvSpPr>
        <p:spPr>
          <a:xfrm>
            <a:off x="8229600" y="1353312"/>
            <a:ext cx="73152" cy="1335024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3"/>
          <p:cNvSpPr/>
          <p:nvPr/>
        </p:nvSpPr>
        <p:spPr>
          <a:xfrm>
            <a:off x="8485632" y="1554480"/>
            <a:ext cx="2606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Praktik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485632" y="1947672"/>
            <a:ext cx="260604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Genomförs</a:t>
            </a:r>
            <a:r>
              <a:rPr lang="en-US" sz="1150" dirty="0">
                <a:solidFill>
                  <a:srgbClr val="243746"/>
                </a:solidFill>
              </a:rPr>
              <a:t> på </a:t>
            </a:r>
            <a:r>
              <a:rPr lang="en-US" sz="1150" dirty="0" err="1">
                <a:solidFill>
                  <a:srgbClr val="243746"/>
                </a:solidFill>
              </a:rPr>
              <a:t>gemensam</a:t>
            </a:r>
            <a:r>
              <a:rPr lang="en-US" sz="1150" dirty="0">
                <a:solidFill>
                  <a:srgbClr val="243746"/>
                </a:solidFill>
              </a:rPr>
              <a:t> </a:t>
            </a:r>
            <a:r>
              <a:rPr lang="en-US" sz="1150" dirty="0" err="1">
                <a:solidFill>
                  <a:srgbClr val="243746"/>
                </a:solidFill>
              </a:rPr>
              <a:t>träning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892040" y="2980944"/>
            <a:ext cx="640080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8" name="Shape 16"/>
          <p:cNvSpPr/>
          <p:nvPr/>
        </p:nvSpPr>
        <p:spPr>
          <a:xfrm>
            <a:off x="4892040" y="2980944"/>
            <a:ext cx="73152" cy="1335024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Text 17"/>
          <p:cNvSpPr/>
          <p:nvPr/>
        </p:nvSpPr>
        <p:spPr>
          <a:xfrm>
            <a:off x="5148072" y="3182112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Möjlighet efter utbildningen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48072" y="3575304"/>
            <a:ext cx="594360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Döma matcher under kommande säsong.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UTVECKLING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Målvaktsträning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22BBACCE-90EA-8ED3-4EA5-E1B10CCA2BE9}"/>
              </a:ext>
            </a:extLst>
          </p:cNvPr>
          <p:cNvSpPr/>
          <p:nvPr/>
        </p:nvSpPr>
        <p:spPr>
          <a:xfrm>
            <a:off x="1019754" y="2410835"/>
            <a:ext cx="8060635" cy="669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dirty="0" err="1"/>
              <a:t>Gemensam</a:t>
            </a:r>
            <a:r>
              <a:rPr lang="en-US" sz="2700" dirty="0"/>
              <a:t> </a:t>
            </a:r>
            <a:r>
              <a:rPr lang="en-US" sz="2700" dirty="0" err="1"/>
              <a:t>målvakträning</a:t>
            </a:r>
            <a:r>
              <a:rPr lang="en-US" sz="2700" dirty="0"/>
              <a:t> </a:t>
            </a:r>
            <a:r>
              <a:rPr lang="en-US" sz="2700" dirty="0" err="1"/>
              <a:t>i</a:t>
            </a:r>
            <a:r>
              <a:rPr lang="en-US" sz="2700" dirty="0"/>
              <a:t> </a:t>
            </a:r>
            <a:r>
              <a:rPr lang="en-US" sz="2700" dirty="0" err="1"/>
              <a:t>föreningen</a:t>
            </a:r>
            <a:br>
              <a:rPr lang="en-US" sz="2700" dirty="0"/>
            </a:br>
            <a:r>
              <a:rPr lang="en-US" sz="2700" dirty="0" err="1"/>
              <a:t>Samordnas</a:t>
            </a:r>
            <a:r>
              <a:rPr lang="en-US" sz="2700" dirty="0"/>
              <a:t> av Nord</a:t>
            </a:r>
          </a:p>
          <a:p>
            <a:pPr marL="0" indent="0">
              <a:buNone/>
            </a:pPr>
            <a:endParaRPr lang="en-US" sz="2700" b="1" dirty="0">
              <a:solidFill>
                <a:srgbClr val="17324D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47A22"/>
                </a:solidFill>
              </a:rPr>
              <a:t>KOMMUNIKATION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</a:rPr>
              <a:t>Så håller vi kontakten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371600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658368" y="1371600"/>
            <a:ext cx="73152" cy="1261872"/>
          </a:xfrm>
          <a:prstGeom prst="rect">
            <a:avLst/>
          </a:prstGeom>
          <a:solidFill>
            <a:srgbClr val="0B5D8E"/>
          </a:solidFill>
          <a:ln w="12700">
            <a:solidFill>
              <a:srgbClr val="0B5D8E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914400" y="1572768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Laget.se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Information till föräldrar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Primär kanal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26480" y="1371600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7"/>
          <p:cNvSpPr/>
          <p:nvPr/>
        </p:nvSpPr>
        <p:spPr>
          <a:xfrm>
            <a:off x="6126480" y="1371600"/>
            <a:ext cx="73152" cy="1261872"/>
          </a:xfrm>
          <a:prstGeom prst="rect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6382512" y="1572768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WhatsApp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82512" y="1965960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Spelare och lagledare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Snabba frågor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" y="2944368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3" name="Shape 11"/>
          <p:cNvSpPr/>
          <p:nvPr/>
        </p:nvSpPr>
        <p:spPr>
          <a:xfrm>
            <a:off x="658368" y="2944368"/>
            <a:ext cx="73152" cy="1261872"/>
          </a:xfrm>
          <a:prstGeom prst="rect">
            <a:avLst/>
          </a:prstGeom>
          <a:solidFill>
            <a:srgbClr val="F47A22"/>
          </a:solidFill>
          <a:ln w="12700">
            <a:solidFill>
              <a:srgbClr val="F47A2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914400" y="3145536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Messenger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86968" y="3456433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 err="1">
                <a:solidFill>
                  <a:srgbClr val="243746"/>
                </a:solidFill>
              </a:rPr>
              <a:t>Spelare</a:t>
            </a:r>
            <a:br>
              <a:rPr lang="en-US" sz="1150" dirty="0">
                <a:solidFill>
                  <a:srgbClr val="243746"/>
                </a:solidFill>
              </a:rPr>
            </a:br>
            <a:r>
              <a:rPr lang="en-US" sz="1150" dirty="0" err="1">
                <a:solidFill>
                  <a:srgbClr val="243746"/>
                </a:solidFill>
              </a:rPr>
              <a:t>Tränare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944368"/>
            <a:ext cx="5230368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Shape 15"/>
          <p:cNvSpPr/>
          <p:nvPr/>
        </p:nvSpPr>
        <p:spPr>
          <a:xfrm>
            <a:off x="6126480" y="2944368"/>
            <a:ext cx="73152" cy="1261872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6"/>
          <p:cNvSpPr/>
          <p:nvPr/>
        </p:nvSpPr>
        <p:spPr>
          <a:xfrm>
            <a:off x="6382512" y="3145536"/>
            <a:ext cx="47731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24D"/>
                </a:solidFill>
              </a:rPr>
              <a:t>Instagram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82512" y="3538728"/>
            <a:ext cx="4773168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@ibf_sodermalm_f11_12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746"/>
                </a:solidFill>
              </a:rPr>
              <a:t>Följ laget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58368" y="4709160"/>
            <a:ext cx="10698480" cy="850392"/>
          </a:xfrm>
          <a:prstGeom prst="roundRect">
            <a:avLst>
              <a:gd name="adj" fmla="val 8602"/>
            </a:avLst>
          </a:prstGeom>
          <a:solidFill>
            <a:srgbClr val="FFF0E5"/>
          </a:solidFill>
          <a:ln w="12700">
            <a:solidFill>
              <a:srgbClr val="F2C29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932688" y="495604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47A22"/>
                </a:solidFill>
              </a:rPr>
              <a:t>FRÅGA TILL GRUPPEN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649772" y="4873752"/>
            <a:ext cx="7818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7324D"/>
                </a:solidFill>
              </a:rPr>
              <a:t>Behöver vi en separat WhatsApp-grupp för föräldrar?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22960" y="585216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5D8E"/>
                </a:solidFill>
              </a:rPr>
              <a:t>Tack för ert engagemang • Nu gör vi en riktigt bra säsong tillsammans!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40896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7808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D775B-E9CB-DB11-F9C7-583074C8F92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068C837-138A-E106-564D-E0101B0595F6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" name="Image 0" descr="/mnt/data/work_ppt/src/ppt/media/image2.png">
            <a:extLst>
              <a:ext uri="{FF2B5EF4-FFF2-40B4-BE49-F238E27FC236}">
                <a16:creationId xmlns:a16="http://schemas.microsoft.com/office/drawing/2014/main" id="{AFE7CFBE-594A-B51B-80F3-8964B5AD66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05" r="18305"/>
          <a:stretch/>
        </p:blipFill>
        <p:spPr>
          <a:xfrm>
            <a:off x="6355080" y="0"/>
            <a:ext cx="5836615" cy="6858000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65755A46-EC7E-1E1B-9161-E8BF6C9936CD}"/>
              </a:ext>
            </a:extLst>
          </p:cNvPr>
          <p:cNvSpPr/>
          <p:nvPr/>
        </p:nvSpPr>
        <p:spPr>
          <a:xfrm>
            <a:off x="6355080" y="0"/>
            <a:ext cx="5836615" cy="6858000"/>
          </a:xfrm>
          <a:prstGeom prst="rect">
            <a:avLst/>
          </a:prstGeom>
          <a:solidFill>
            <a:srgbClr val="17324D">
              <a:alpha val="48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5" name="Image 1" descr="/mnt/data/work_ppt/src/ppt/media/image1.png">
            <a:extLst>
              <a:ext uri="{FF2B5EF4-FFF2-40B4-BE49-F238E27FC236}">
                <a16:creationId xmlns:a16="http://schemas.microsoft.com/office/drawing/2014/main" id="{F03E9ECF-BC87-2E51-311A-45432791D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86" y="502920"/>
            <a:ext cx="1376187" cy="82296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88CE4753-BE45-9906-40EC-137717F82B86}"/>
              </a:ext>
            </a:extLst>
          </p:cNvPr>
          <p:cNvSpPr/>
          <p:nvPr/>
        </p:nvSpPr>
        <p:spPr>
          <a:xfrm>
            <a:off x="2400054" y="24460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Tack</a:t>
            </a:r>
            <a:endParaRPr lang="en-US" sz="40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282B1EDA-A801-965F-9EEC-2ED6D6E6AA56}"/>
              </a:ext>
            </a:extLst>
          </p:cNvPr>
          <p:cNvSpPr/>
          <p:nvPr/>
        </p:nvSpPr>
        <p:spPr>
          <a:xfrm>
            <a:off x="658368" y="5029200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FFFFFF"/>
                </a:solidFill>
              </a:rPr>
              <a:t>Tillsammans skapar vi en trygg, rolig och utvecklande säsong.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628654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e7e7a67-ae61-49d2-97a7-526c910ad675}" enabled="0" method="" siteId="{de7e7a67-ae61-49d2-97a7-526c910ad67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931</Words>
  <Application>Microsoft Office PowerPoint</Application>
  <PresentationFormat>Widescreen</PresentationFormat>
  <Paragraphs>298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Sundsvalls IBF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13 september 2026</dc:title>
  <dc:subject>Föräldramöte Sundsvalls IBF F11-12</dc:subject>
  <dc:creator>Forssmark, Sarah</dc:creator>
  <cp:lastModifiedBy>Forssmark, Sarah</cp:lastModifiedBy>
  <cp:revision>3</cp:revision>
  <dcterms:created xsi:type="dcterms:W3CDTF">2026-09-07T14:05:48Z</dcterms:created>
  <dcterms:modified xsi:type="dcterms:W3CDTF">2026-09-14T06:42:19Z</dcterms:modified>
</cp:coreProperties>
</file>