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78" r:id="rId4"/>
    <p:sldId id="270" r:id="rId5"/>
    <p:sldId id="271" r:id="rId6"/>
    <p:sldId id="272" r:id="rId7"/>
    <p:sldId id="273" r:id="rId8"/>
    <p:sldId id="274" r:id="rId9"/>
    <p:sldId id="275" r:id="rId10"/>
    <p:sldId id="276" r:id="rId11"/>
    <p:sldId id="277" r:id="rId12"/>
    <p:sldId id="279" r:id="rId13"/>
    <p:sldId id="281"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wCT3cTJq3jMh1hOY0Z/99DTCG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9" d="100"/>
          <a:sy n="99" d="100"/>
        </p:scale>
        <p:origin x="55"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14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91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60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54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30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36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74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18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95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333e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c333e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22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22"/>
        <p:cNvGrpSpPr/>
        <p:nvPr/>
      </p:nvGrpSpPr>
      <p:grpSpPr>
        <a:xfrm>
          <a:off x="0" y="0"/>
          <a:ext cx="0" cy="0"/>
          <a:chOff x="0" y="0"/>
          <a:chExt cx="0" cy="0"/>
        </a:xfrm>
      </p:grpSpPr>
      <p:grpSp>
        <p:nvGrpSpPr>
          <p:cNvPr id="23" name="Google Shape;23;p6"/>
          <p:cNvGrpSpPr/>
          <p:nvPr/>
        </p:nvGrpSpPr>
        <p:grpSpPr>
          <a:xfrm>
            <a:off x="0" y="-8467"/>
            <a:ext cx="12192000" cy="6866467"/>
            <a:chOff x="0" y="-8467"/>
            <a:chExt cx="12192000" cy="6866467"/>
          </a:xfrm>
        </p:grpSpPr>
        <p:cxnSp>
          <p:nvCxnSpPr>
            <p:cNvPr id="24" name="Google Shape;24;p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6"/>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ch bildtext">
  <p:cSld name="Titel och bildtex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med beskrivning">
  <p:cSld name="Citat med beskrivning">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6"/>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16"/>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04" name="Google Shape;104;p1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nkort">
  <p:cSld name="Namnkort">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nkort för citat">
  <p:cSld name="Namnkort för cita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19" name="Google Shape;119;p1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nt eller falskt">
  <p:cSld name="Sant eller falskt">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 name="Google Shape;42;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8" name="Google Shape;48;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1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1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1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2"/>
        <p:cNvGrpSpPr/>
        <p:nvPr/>
      </p:nvGrpSpPr>
      <p:grpSpPr>
        <a:xfrm>
          <a:off x="0" y="0"/>
          <a:ext cx="0" cy="0"/>
          <a:chOff x="0" y="0"/>
          <a:chExt cx="0" cy="0"/>
        </a:xfrm>
      </p:grpSpPr>
      <p:sp>
        <p:nvSpPr>
          <p:cNvPr id="73" name="Google Shape;73;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13"/>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4"/>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0" y="-8467"/>
            <a:ext cx="12192000" cy="6866467"/>
            <a:chOff x="0" y="-8467"/>
            <a:chExt cx="12192000" cy="6866467"/>
          </a:xfrm>
        </p:grpSpPr>
        <p:cxnSp>
          <p:nvCxnSpPr>
            <p:cNvPr id="7" name="Google Shape;7;p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media/image21.png"/><Relationship Id="rId7" Type="http://schemas.openxmlformats.org/officeDocument/2006/relationships/image" Target="https://embodee.adidas.com/api2/rewrite/adidas16/is/image/adidasAG/agm?&amp;src=ir(adidasAGRender/APP18_onw_jer_ss_1?&amp;obj=a/f/nvr&amp;show&amp;obj=a/m/jsp&amp;src=mi_t19_black&amp;show&amp;obj=a/o/ver_ma&amp;show&amp;obj=a/o/shp_ss&amp;show&amp;obj=a/o/bas&amp;src=mi_t19_team_dark_green&amp;show&amp;obj=a/s/shg&amp;show&amp;obj=a/o/sub_p5&amp;src=mi_t19_black&amp;show&amp;obj=a/o/gcb_l0&amp;show&amp;obj=a/o/str_s1&amp;src=mi_t19_white&amp;show&amp;obj=a/o/log_ch&amp;src=mi_t19_white&amp;show&amp;obj=a&amp;req=object)&amp;resMode=sharp2&amp;op_usm=1.2,1,4,0&amp;$configLarge$" TargetMode="External"/><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hdphoto" Target="../media/hdphoto2.wdp"/><Relationship Id="rId24" Type="http://schemas.openxmlformats.org/officeDocument/2006/relationships/image" Target="../media/image24.png"/><Relationship Id="rId5" Type="http://schemas.openxmlformats.org/officeDocument/2006/relationships/image" Target="../media/image8.jpe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7.jpeg"/><Relationship Id="rId9" Type="http://schemas.microsoft.com/office/2007/relationships/hdphoto" Target="../media/hdphoto1.wdp"/><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507075" y="2101341"/>
            <a:ext cx="7767000" cy="234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rebuchet MS"/>
              <a:buNone/>
            </a:pPr>
            <a:r>
              <a:rPr lang="en-US" sz="4320" dirty="0" err="1">
                <a:solidFill>
                  <a:srgbClr val="70AD47"/>
                </a:solidFill>
                <a:latin typeface="Arial"/>
                <a:ea typeface="Arial"/>
                <a:cs typeface="Arial"/>
                <a:sym typeface="Arial"/>
              </a:rPr>
              <a:t>Anteckningar</a:t>
            </a:r>
            <a:r>
              <a:rPr lang="en-US" sz="4320">
                <a:solidFill>
                  <a:srgbClr val="70AD47"/>
                </a:solidFill>
                <a:latin typeface="Arial"/>
                <a:ea typeface="Arial"/>
                <a:cs typeface="Arial"/>
                <a:sym typeface="Arial"/>
              </a:rPr>
              <a:t> Informationsmöte</a:t>
            </a:r>
            <a:r>
              <a:rPr lang="en-US" dirty="0">
                <a:solidFill>
                  <a:srgbClr val="70AD47"/>
                </a:solidFill>
              </a:rPr>
              <a:t> </a:t>
            </a:r>
            <a:endParaRPr dirty="0">
              <a:solidFill>
                <a:srgbClr val="70AD47"/>
              </a:solidFill>
            </a:endParaRPr>
          </a:p>
          <a:p>
            <a:pPr marL="0" lvl="0" indent="0" algn="r" rtl="0">
              <a:spcBef>
                <a:spcPts val="0"/>
              </a:spcBef>
              <a:spcAft>
                <a:spcPts val="0"/>
              </a:spcAft>
              <a:buClr>
                <a:schemeClr val="accent1"/>
              </a:buClr>
              <a:buSzPts val="5400"/>
              <a:buFont typeface="Trebuchet MS"/>
              <a:buNone/>
            </a:pPr>
            <a:r>
              <a:rPr lang="en-US" dirty="0">
                <a:solidFill>
                  <a:srgbClr val="70AD47"/>
                </a:solidFill>
              </a:rPr>
              <a:t>SAIF P17</a:t>
            </a:r>
            <a:endParaRPr dirty="0">
              <a:solidFill>
                <a:srgbClr val="70AD47"/>
              </a:solidFill>
            </a:endParaRPr>
          </a:p>
        </p:txBody>
      </p:sp>
      <p:sp>
        <p:nvSpPr>
          <p:cNvPr id="144" name="Google Shape;144;p1"/>
          <p:cNvSpPr txBox="1">
            <a:spLocks noGrp="1"/>
          </p:cNvSpPr>
          <p:nvPr>
            <p:ph type="subTitle" idx="1"/>
          </p:nvPr>
        </p:nvSpPr>
        <p:spPr>
          <a:xfrm>
            <a:off x="124409" y="5705461"/>
            <a:ext cx="3837430" cy="109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dirty="0"/>
              <a:t>2022-03-29</a:t>
            </a:r>
            <a:endParaRPr dirty="0"/>
          </a:p>
          <a:p>
            <a:pPr marL="0" lvl="0" indent="0" algn="l" rtl="0">
              <a:spcBef>
                <a:spcPts val="1000"/>
              </a:spcBef>
              <a:spcAft>
                <a:spcPts val="0"/>
              </a:spcAft>
              <a:buSzPts val="1440"/>
              <a:buNone/>
            </a:pPr>
            <a:r>
              <a:rPr lang="en-US" dirty="0"/>
              <a:t>Tim, </a:t>
            </a:r>
            <a:r>
              <a:rPr lang="en-US" dirty="0" err="1"/>
              <a:t>Petter</a:t>
            </a:r>
            <a:r>
              <a:rPr lang="en-US" dirty="0"/>
              <a:t> </a:t>
            </a:r>
            <a:r>
              <a:rPr lang="en-US" dirty="0" err="1"/>
              <a:t>och</a:t>
            </a:r>
            <a:r>
              <a:rPr lang="en-US" dirty="0"/>
              <a:t> Thomas</a:t>
            </a:r>
            <a:endParaRPr dirty="0"/>
          </a:p>
        </p:txBody>
      </p:sp>
      <p:pic>
        <p:nvPicPr>
          <p:cNvPr id="145" name="Google Shape;145;p1" descr="https://lh3.googleusercontent.com/A0eRaaGASvvqYtCQ2Io5hOsy68vn81sAbAtdXzxMmXDfAFimYxAtaEMtJqWrRMRQWGC1KSAKjvmjbT_CwAa1T2KykI4-DIvc4kMQjGcAde2j5wxvzaApG_ytycMXVVTIEztOnW9FWCE1TIAWQA"/>
          <p:cNvPicPr preferRelativeResize="0"/>
          <p:nvPr/>
        </p:nvPicPr>
        <p:blipFill rotWithShape="1">
          <a:blip r:embed="rId3">
            <a:alphaModFix/>
          </a:blip>
          <a:srcRect/>
          <a:stretch/>
        </p:blipFill>
        <p:spPr>
          <a:xfrm>
            <a:off x="588710" y="-39077"/>
            <a:ext cx="9334500" cy="1619251"/>
          </a:xfrm>
          <a:prstGeom prst="rect">
            <a:avLst/>
          </a:prstGeom>
          <a:noFill/>
          <a:ln>
            <a:noFill/>
          </a:ln>
        </p:spPr>
      </p:pic>
      <p:sp>
        <p:nvSpPr>
          <p:cNvPr id="146" name="Google Shape;146;p1"/>
          <p:cNvSpPr txBox="1"/>
          <p:nvPr/>
        </p:nvSpPr>
        <p:spPr>
          <a:xfrm>
            <a:off x="10458125" y="355575"/>
            <a:ext cx="1237500" cy="908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4700" b="1" dirty="0">
                <a:solidFill>
                  <a:schemeClr val="lt1"/>
                </a:solidFill>
                <a:latin typeface="Trebuchet MS"/>
                <a:ea typeface="Trebuchet MS"/>
                <a:cs typeface="Trebuchet MS"/>
                <a:sym typeface="Trebuchet MS"/>
              </a:rPr>
              <a:t>P17</a:t>
            </a:r>
            <a:endParaRPr sz="4800" b="1" dirty="0">
              <a:solidFill>
                <a:schemeClr val="lt1"/>
              </a:solidFill>
              <a:latin typeface="Trebuchet MS"/>
              <a:ea typeface="Trebuchet MS"/>
              <a:cs typeface="Trebuchet MS"/>
              <a:sym typeface="Trebuchet MS"/>
            </a:endParaRPr>
          </a:p>
        </p:txBody>
      </p:sp>
      <p:sp>
        <p:nvSpPr>
          <p:cNvPr id="147" name="Google Shape;147;p1"/>
          <p:cNvSpPr txBox="1"/>
          <p:nvPr/>
        </p:nvSpPr>
        <p:spPr>
          <a:xfrm>
            <a:off x="10458125" y="1108975"/>
            <a:ext cx="12375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700" b="1" dirty="0">
                <a:solidFill>
                  <a:schemeClr val="lt1"/>
                </a:solidFill>
                <a:latin typeface="Trebuchet MS"/>
                <a:ea typeface="Trebuchet MS"/>
                <a:cs typeface="Trebuchet MS"/>
                <a:sym typeface="Trebuchet MS"/>
              </a:rPr>
              <a:t>2022</a:t>
            </a:r>
            <a:endParaRPr sz="2800" b="1" dirty="0">
              <a:solidFill>
                <a:schemeClr val="lt1"/>
              </a:solidFill>
              <a:latin typeface="Trebuchet MS"/>
              <a:ea typeface="Trebuchet MS"/>
              <a:cs typeface="Trebuchet MS"/>
              <a:sym typeface="Trebuchet MS"/>
            </a:endParaRPr>
          </a:p>
        </p:txBody>
      </p:sp>
      <p:sp>
        <p:nvSpPr>
          <p:cNvPr id="7" name="Google Shape;144;p1">
            <a:extLst>
              <a:ext uri="{FF2B5EF4-FFF2-40B4-BE49-F238E27FC236}">
                <a16:creationId xmlns:a16="http://schemas.microsoft.com/office/drawing/2014/main" id="{2B78F542-ECC0-4C36-B5B2-9D9CA45E7A2F}"/>
              </a:ext>
            </a:extLst>
          </p:cNvPr>
          <p:cNvSpPr txBox="1">
            <a:spLocks/>
          </p:cNvSpPr>
          <p:nvPr/>
        </p:nvSpPr>
        <p:spPr>
          <a:xfrm>
            <a:off x="264367" y="4564022"/>
            <a:ext cx="9658843" cy="10968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r" rtl="0">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309880" algn="ctr"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2pPr>
            <a:lvl3pPr marL="1371600" marR="0" lvl="2" indent="-299719" algn="ctr"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3pPr>
            <a:lvl4pPr marL="1828800" marR="0" lvl="3"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4pPr>
            <a:lvl5pPr marL="2286000" marR="0" lvl="4"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5pPr>
            <a:lvl6pPr marL="2743200" marR="0" lvl="5"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6pPr>
            <a:lvl7pPr marL="3200400" marR="0" lvl="6"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7pPr>
            <a:lvl8pPr marL="3657600" marR="0" lvl="7"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8pPr>
            <a:lvl9pPr marL="4114800" marR="0" lvl="8"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9pPr>
          </a:lstStyle>
          <a:p>
            <a:pPr algn="ctr"/>
            <a:r>
              <a:rPr lang="en-US" dirty="0" err="1">
                <a:solidFill>
                  <a:schemeClr val="tx1"/>
                </a:solidFill>
              </a:rPr>
              <a:t>Spelare</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vårdnadshavare</a:t>
            </a:r>
            <a:r>
              <a:rPr lang="en-US" dirty="0">
                <a:solidFill>
                  <a:schemeClr val="tx1"/>
                </a:solidFill>
              </a:rPr>
              <a:t>: </a:t>
            </a:r>
            <a:r>
              <a:rPr lang="en-US" b="1" dirty="0" err="1">
                <a:solidFill>
                  <a:schemeClr val="tx1"/>
                </a:solidFill>
              </a:rPr>
              <a:t>Skriv</a:t>
            </a:r>
            <a:r>
              <a:rPr lang="en-US" b="1" dirty="0">
                <a:solidFill>
                  <a:schemeClr val="tx1"/>
                </a:solidFill>
              </a:rPr>
              <a:t> in era </a:t>
            </a:r>
            <a:r>
              <a:rPr lang="en-US" b="1" dirty="0" err="1">
                <a:solidFill>
                  <a:schemeClr val="tx1"/>
                </a:solidFill>
              </a:rPr>
              <a:t>namn</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chatten</a:t>
            </a:r>
            <a:r>
              <a:rPr lang="en-US" b="1" dirty="0">
                <a:solidFill>
                  <a:schemeClr val="tx1"/>
                </a:solidFill>
              </a:rPr>
              <a:t>!</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4"/>
            <a:ext cx="9171600" cy="1351585"/>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Våra förväntningar på spelare och vårdnadshavare</a:t>
            </a:r>
            <a:endParaRPr sz="2900" b="1" dirty="0">
              <a:solidFill>
                <a:srgbClr val="70AD47"/>
              </a:solidFill>
            </a:endParaRPr>
          </a:p>
        </p:txBody>
      </p:sp>
      <p:sp>
        <p:nvSpPr>
          <p:cNvPr id="157" name="Google Shape;157;g78c333e2bc_0_50"/>
          <p:cNvSpPr txBox="1">
            <a:spLocks noGrp="1"/>
          </p:cNvSpPr>
          <p:nvPr>
            <p:ph type="body" idx="1"/>
          </p:nvPr>
        </p:nvSpPr>
        <p:spPr>
          <a:xfrm>
            <a:off x="746450" y="1884783"/>
            <a:ext cx="8888962" cy="4553339"/>
          </a:xfrm>
          <a:prstGeom prst="rect">
            <a:avLst/>
          </a:prstGeom>
        </p:spPr>
        <p:txBody>
          <a:bodyPr spcFirstLastPara="1" wrap="square" lIns="91425" tIns="45700" rIns="91425" bIns="45700" anchor="t" anchorCtr="0">
            <a:normAutofit/>
          </a:bodyPr>
          <a:lstStyle/>
          <a:p>
            <a:r>
              <a:rPr lang="sv-SE" sz="2400" dirty="0"/>
              <a:t>Spelare har laget.se i sin telefon och ser till att kallelser besvaras snabbt - framför allt om de inte kan.</a:t>
            </a:r>
          </a:p>
          <a:p>
            <a:r>
              <a:rPr lang="sv-SE" sz="2400" dirty="0"/>
              <a:t>Spelare meddelar via chatten eller direkt till Petter om och </a:t>
            </a:r>
            <a:r>
              <a:rPr lang="sv-SE" sz="2400" b="1" dirty="0"/>
              <a:t>VARFÖR</a:t>
            </a:r>
            <a:r>
              <a:rPr lang="sv-SE" sz="2400" dirty="0"/>
              <a:t> man inte kan komma på någon träning.</a:t>
            </a:r>
          </a:p>
          <a:p>
            <a:r>
              <a:rPr lang="sv-SE" sz="2400" dirty="0"/>
              <a:t>Spelare kommer till träning med rätt inställning och mat i magen.</a:t>
            </a:r>
          </a:p>
          <a:p>
            <a:r>
              <a:rPr lang="sv-SE" sz="2400" dirty="0"/>
              <a:t>Vårdnadshavare hjälper till med skjuts till matcher i vettig utsträckning.</a:t>
            </a:r>
          </a:p>
          <a:p>
            <a:r>
              <a:rPr lang="sv-SE" sz="2400" dirty="0"/>
              <a:t>Vårdnadshavare löser betalning för borta-matcher enligt instruktion i kallelse.</a:t>
            </a:r>
          </a:p>
        </p:txBody>
      </p:sp>
    </p:spTree>
    <p:extLst>
      <p:ext uri="{BB962C8B-B14F-4D97-AF65-F5344CB8AC3E}">
        <p14:creationId xmlns:p14="http://schemas.microsoft.com/office/powerpoint/2010/main" val="65740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4"/>
            <a:ext cx="9171600" cy="729545"/>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Era förväntningar på oss ledare?</a:t>
            </a:r>
            <a:endParaRPr sz="2900" b="1" dirty="0">
              <a:solidFill>
                <a:srgbClr val="70AD47"/>
              </a:solidFill>
            </a:endParaRPr>
          </a:p>
        </p:txBody>
      </p:sp>
      <p:sp>
        <p:nvSpPr>
          <p:cNvPr id="157" name="Google Shape;157;g78c333e2bc_0_50"/>
          <p:cNvSpPr txBox="1">
            <a:spLocks noGrp="1"/>
          </p:cNvSpPr>
          <p:nvPr>
            <p:ph type="body" idx="1"/>
          </p:nvPr>
        </p:nvSpPr>
        <p:spPr>
          <a:xfrm>
            <a:off x="868664" y="1126062"/>
            <a:ext cx="8888962" cy="4553339"/>
          </a:xfrm>
          <a:prstGeom prst="rect">
            <a:avLst/>
          </a:prstGeom>
        </p:spPr>
        <p:txBody>
          <a:bodyPr spcFirstLastPara="1" wrap="square" lIns="91425" tIns="45700" rIns="91425" bIns="45700" anchor="t" anchorCtr="0">
            <a:normAutofit/>
          </a:bodyPr>
          <a:lstStyle/>
          <a:p>
            <a:r>
              <a:rPr lang="sv-SE" sz="2000" dirty="0"/>
              <a:t>Räck upp handen eller skriv i chatten!</a:t>
            </a:r>
          </a:p>
        </p:txBody>
      </p:sp>
      <p:sp>
        <p:nvSpPr>
          <p:cNvPr id="9" name="textruta 8">
            <a:extLst>
              <a:ext uri="{FF2B5EF4-FFF2-40B4-BE49-F238E27FC236}">
                <a16:creationId xmlns:a16="http://schemas.microsoft.com/office/drawing/2014/main" id="{6FAD09B7-9DC9-4F0C-8AE6-8173F08A84CB}"/>
              </a:ext>
            </a:extLst>
          </p:cNvPr>
          <p:cNvSpPr txBox="1"/>
          <p:nvPr/>
        </p:nvSpPr>
        <p:spPr>
          <a:xfrm>
            <a:off x="1020277" y="1851218"/>
            <a:ext cx="4292868" cy="27392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Anteckningar</a:t>
            </a:r>
            <a:r>
              <a:rPr lang="sv-SE" sz="1600" dirty="0"/>
              <a:t>:</a:t>
            </a:r>
          </a:p>
          <a:p>
            <a:endParaRPr lang="sv-SE" sz="1600" dirty="0"/>
          </a:p>
          <a:p>
            <a:r>
              <a:rPr lang="sv-SE" sz="2000" b="0" i="1" dirty="0">
                <a:solidFill>
                  <a:srgbClr val="242424"/>
                </a:solidFill>
                <a:effectLst/>
                <a:latin typeface="Segoe UI" panose="020B0502040204020203" pitchFamily="34" charset="0"/>
              </a:rPr>
              <a:t>Sandra Gunnarsson:</a:t>
            </a:r>
          </a:p>
          <a:p>
            <a:pPr marL="342900" indent="-342900">
              <a:buFont typeface="Arial" panose="020B0604020202020204" pitchFamily="34" charset="0"/>
              <a:buChar char="•"/>
            </a:pPr>
            <a:r>
              <a:rPr lang="sv-SE" sz="2000" b="0" i="0" dirty="0">
                <a:solidFill>
                  <a:srgbClr val="242424"/>
                </a:solidFill>
                <a:effectLst/>
                <a:latin typeface="Segoe UI" panose="020B0502040204020203" pitchFamily="34" charset="0"/>
              </a:rPr>
              <a:t>Välplanerade och väl genomtänkta träningar.</a:t>
            </a:r>
          </a:p>
          <a:p>
            <a:pPr marL="342900" indent="-342900">
              <a:buFont typeface="Arial" panose="020B0604020202020204" pitchFamily="34" charset="0"/>
              <a:buChar char="•"/>
            </a:pPr>
            <a:r>
              <a:rPr lang="sv-SE" sz="2000" b="0" i="0" dirty="0">
                <a:solidFill>
                  <a:srgbClr val="242424"/>
                </a:solidFill>
                <a:effectLst/>
                <a:latin typeface="Segoe UI" panose="020B0502040204020203" pitchFamily="34" charset="0"/>
              </a:rPr>
              <a:t>Individuell coachning. </a:t>
            </a:r>
          </a:p>
          <a:p>
            <a:pPr marL="342900" indent="-342900">
              <a:buFont typeface="Arial" panose="020B0604020202020204" pitchFamily="34" charset="0"/>
              <a:buChar char="•"/>
            </a:pPr>
            <a:r>
              <a:rPr lang="sv-SE" sz="2000" b="0" i="0" dirty="0">
                <a:solidFill>
                  <a:srgbClr val="242424"/>
                </a:solidFill>
                <a:effectLst/>
                <a:latin typeface="Segoe UI" panose="020B0502040204020203" pitchFamily="34" charset="0"/>
              </a:rPr>
              <a:t>Respekt. </a:t>
            </a:r>
          </a:p>
          <a:p>
            <a:pPr marL="342900" indent="-342900">
              <a:buFont typeface="Arial" panose="020B0604020202020204" pitchFamily="34" charset="0"/>
              <a:buChar char="•"/>
            </a:pPr>
            <a:r>
              <a:rPr lang="sv-SE" sz="2000" b="0" i="0" dirty="0">
                <a:solidFill>
                  <a:srgbClr val="242424"/>
                </a:solidFill>
                <a:effectLst/>
                <a:latin typeface="Segoe UI" panose="020B0502040204020203" pitchFamily="34" charset="0"/>
              </a:rPr>
              <a:t>Hjälpa till att bygga laganda.</a:t>
            </a:r>
          </a:p>
          <a:p>
            <a:pPr marL="342900" indent="-342900">
              <a:buFont typeface="Arial" panose="020B0604020202020204" pitchFamily="34" charset="0"/>
              <a:buChar char="•"/>
            </a:pPr>
            <a:r>
              <a:rPr lang="sv-SE" sz="2000" b="0" i="0" dirty="0">
                <a:solidFill>
                  <a:srgbClr val="242424"/>
                </a:solidFill>
                <a:effectLst/>
                <a:latin typeface="Segoe UI" panose="020B0502040204020203" pitchFamily="34" charset="0"/>
              </a:rPr>
              <a:t>Aktiva och närvarande.</a:t>
            </a:r>
            <a:endParaRPr lang="sv-SE" sz="1600" dirty="0"/>
          </a:p>
        </p:txBody>
      </p:sp>
      <p:sp>
        <p:nvSpPr>
          <p:cNvPr id="10" name="textruta 9">
            <a:extLst>
              <a:ext uri="{FF2B5EF4-FFF2-40B4-BE49-F238E27FC236}">
                <a16:creationId xmlns:a16="http://schemas.microsoft.com/office/drawing/2014/main" id="{A943B017-9FE4-4B9B-BE4A-66E555D2A22B}"/>
              </a:ext>
            </a:extLst>
          </p:cNvPr>
          <p:cNvSpPr txBox="1"/>
          <p:nvPr/>
        </p:nvSpPr>
        <p:spPr>
          <a:xfrm>
            <a:off x="5001930" y="2779098"/>
            <a:ext cx="5442302" cy="33547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Ledarnas kommentarer</a:t>
            </a:r>
            <a:r>
              <a:rPr lang="sv-SE" sz="1600" dirty="0"/>
              <a:t>:</a:t>
            </a:r>
          </a:p>
          <a:p>
            <a:endParaRPr lang="sv-SE" sz="1600" dirty="0"/>
          </a:p>
          <a:p>
            <a:r>
              <a:rPr lang="sv-SE" sz="2000" b="0" i="1" dirty="0">
                <a:solidFill>
                  <a:srgbClr val="242424"/>
                </a:solidFill>
                <a:effectLst/>
                <a:latin typeface="Segoe UI" panose="020B0502040204020203" pitchFamily="34" charset="0"/>
              </a:rPr>
              <a:t>Väldigt bra och rimliga förväntningar som vi absolut har ambitionen att uppfylla men det kommer säkert finnas tillfällen när vi misslyckas med flera av dessa punkter då det kan bli över 30 spelare på träningar (dessutom på ¼-dels plan)</a:t>
            </a:r>
          </a:p>
          <a:p>
            <a:endParaRPr lang="sv-SE" sz="2000" i="1" dirty="0">
              <a:solidFill>
                <a:srgbClr val="242424"/>
              </a:solidFill>
              <a:latin typeface="Segoe UI" panose="020B0502040204020203" pitchFamily="34" charset="0"/>
            </a:endParaRPr>
          </a:p>
          <a:p>
            <a:r>
              <a:rPr lang="sv-SE" sz="2000" b="0" i="1" dirty="0">
                <a:solidFill>
                  <a:srgbClr val="242424"/>
                </a:solidFill>
                <a:effectLst/>
                <a:latin typeface="Segoe UI" panose="020B0502040204020203" pitchFamily="34" charset="0"/>
              </a:rPr>
              <a:t>Det skulle underlätta om det finns flera som kan tänka sig att hjälpa till på träningar.</a:t>
            </a:r>
            <a:endParaRPr lang="sv-SE" sz="1600" dirty="0"/>
          </a:p>
        </p:txBody>
      </p:sp>
    </p:spTree>
    <p:extLst>
      <p:ext uri="{BB962C8B-B14F-4D97-AF65-F5344CB8AC3E}">
        <p14:creationId xmlns:p14="http://schemas.microsoft.com/office/powerpoint/2010/main" val="334191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222560"/>
            <a:ext cx="9171600" cy="729545"/>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Övriga frågor</a:t>
            </a:r>
            <a:endParaRPr sz="2900" b="1" dirty="0">
              <a:solidFill>
                <a:srgbClr val="70AD47"/>
              </a:solidFill>
            </a:endParaRPr>
          </a:p>
        </p:txBody>
      </p:sp>
      <p:sp>
        <p:nvSpPr>
          <p:cNvPr id="157" name="Google Shape;157;g78c333e2bc_0_50"/>
          <p:cNvSpPr txBox="1">
            <a:spLocks noGrp="1"/>
          </p:cNvSpPr>
          <p:nvPr>
            <p:ph type="body" idx="1"/>
          </p:nvPr>
        </p:nvSpPr>
        <p:spPr>
          <a:xfrm>
            <a:off x="291650" y="991518"/>
            <a:ext cx="5031732" cy="5639257"/>
          </a:xfrm>
          <a:prstGeom prst="rect">
            <a:avLst/>
          </a:prstGeom>
        </p:spPr>
        <p:txBody>
          <a:bodyPr spcFirstLastPara="1" wrap="square" lIns="91425" tIns="45700" rIns="91425" bIns="45700" anchor="t" anchorCtr="0">
            <a:normAutofit fontScale="77500" lnSpcReduction="20000"/>
          </a:bodyPr>
          <a:lstStyle/>
          <a:p>
            <a:r>
              <a:rPr lang="sv-SE" sz="2000" b="0" i="0" dirty="0">
                <a:solidFill>
                  <a:srgbClr val="242424"/>
                </a:solidFill>
                <a:effectLst/>
                <a:latin typeface="Segoe UI" panose="020B0502040204020203" pitchFamily="34" charset="0"/>
              </a:rPr>
              <a:t>Kommer vi lira </a:t>
            </a:r>
            <a:r>
              <a:rPr lang="sv-SE" sz="2000" b="0" i="0" dirty="0" err="1">
                <a:solidFill>
                  <a:srgbClr val="242424"/>
                </a:solidFill>
                <a:effectLst/>
                <a:latin typeface="Segoe UI" panose="020B0502040204020203" pitchFamily="34" charset="0"/>
              </a:rPr>
              <a:t>gothia</a:t>
            </a:r>
            <a:r>
              <a:rPr lang="sv-SE" sz="2000" b="0" i="0" dirty="0">
                <a:solidFill>
                  <a:srgbClr val="242424"/>
                </a:solidFill>
                <a:effectLst/>
                <a:latin typeface="Segoe UI" panose="020B0502040204020203" pitchFamily="34" charset="0"/>
              </a:rPr>
              <a:t>?</a:t>
            </a:r>
          </a:p>
          <a:p>
            <a:pPr lvl="1"/>
            <a:r>
              <a:rPr lang="sv-SE" sz="1800" dirty="0">
                <a:solidFill>
                  <a:srgbClr val="242424"/>
                </a:solidFill>
                <a:latin typeface="Segoe UI" panose="020B0502040204020203" pitchFamily="34" charset="0"/>
              </a:rPr>
              <a:t>Nej, vi behöver ledigt över sommaren </a:t>
            </a:r>
            <a:br>
              <a:rPr lang="sv-SE" sz="1800" dirty="0">
                <a:solidFill>
                  <a:srgbClr val="242424"/>
                </a:solidFill>
                <a:latin typeface="Segoe UI" panose="020B0502040204020203" pitchFamily="34" charset="0"/>
              </a:rPr>
            </a:br>
            <a:r>
              <a:rPr lang="sv-SE" sz="1800" dirty="0">
                <a:solidFill>
                  <a:srgbClr val="242424"/>
                </a:solidFill>
                <a:latin typeface="Segoe UI" panose="020B0502040204020203" pitchFamily="34" charset="0"/>
              </a:rPr>
              <a:t>(20 + 26 seriematcher)</a:t>
            </a:r>
          </a:p>
          <a:p>
            <a:r>
              <a:rPr lang="sv-SE" sz="2000" dirty="0">
                <a:solidFill>
                  <a:srgbClr val="242424"/>
                </a:solidFill>
                <a:latin typeface="Segoe UI" panose="020B0502040204020203" pitchFamily="34" charset="0"/>
              </a:rPr>
              <a:t>Hur mycket pengar finns det i lagkassan?</a:t>
            </a:r>
          </a:p>
          <a:p>
            <a:pPr lvl="1"/>
            <a:r>
              <a:rPr lang="sv-SE" sz="1800" dirty="0">
                <a:solidFill>
                  <a:srgbClr val="242424"/>
                </a:solidFill>
                <a:latin typeface="Segoe UI" panose="020B0502040204020203" pitchFamily="34" charset="0"/>
              </a:rPr>
              <a:t>En bit över 15 000 kr att göra gemensamma saker inom truppen.</a:t>
            </a:r>
          </a:p>
          <a:p>
            <a:r>
              <a:rPr lang="sv-SE" sz="2000" dirty="0"/>
              <a:t>Hur stor Sponsring behövs?</a:t>
            </a:r>
          </a:p>
          <a:p>
            <a:pPr lvl="1"/>
            <a:r>
              <a:rPr lang="sv-SE" sz="1800" dirty="0"/>
              <a:t>Finns det någon gräns? </a:t>
            </a:r>
            <a:br>
              <a:rPr lang="sv-SE" sz="1800" dirty="0"/>
            </a:br>
            <a:r>
              <a:rPr lang="sv-SE" sz="1800" dirty="0"/>
              <a:t>Ca 20 000 kr för bortamatcher i </a:t>
            </a:r>
            <a:r>
              <a:rPr lang="sv-SE" sz="1800" dirty="0" err="1"/>
              <a:t>Div</a:t>
            </a:r>
            <a:r>
              <a:rPr lang="sv-SE" sz="1800" dirty="0"/>
              <a:t> 1.</a:t>
            </a:r>
            <a:br>
              <a:rPr lang="sv-SE" sz="1800" dirty="0"/>
            </a:br>
            <a:r>
              <a:rPr lang="sv-SE" sz="1800" dirty="0"/>
              <a:t>För Gotlandsresan? Ca 60 000 kr.</a:t>
            </a:r>
            <a:br>
              <a:rPr lang="sv-SE" sz="1800" dirty="0"/>
            </a:br>
            <a:r>
              <a:rPr lang="sv-SE" sz="1800" dirty="0"/>
              <a:t>För cup i höst? Ca 30 000 kr.</a:t>
            </a:r>
          </a:p>
          <a:p>
            <a:r>
              <a:rPr lang="sv-SE" sz="2000" dirty="0"/>
              <a:t>Kommer vi att ha fasta positioner eller spelar alla på alla platser?</a:t>
            </a:r>
          </a:p>
          <a:p>
            <a:pPr lvl="1"/>
            <a:r>
              <a:rPr lang="sv-SE" sz="1800" dirty="0"/>
              <a:t>Målvakter spelar målvakt. </a:t>
            </a:r>
          </a:p>
          <a:p>
            <a:pPr lvl="1"/>
            <a:r>
              <a:rPr lang="sv-SE" sz="1800" dirty="0"/>
              <a:t>Övriga har positioner som kanske passar dem bättre eller som de känner sig trygga med. Men ingen kommer kunna kräva att spela på en och samma position varje match - det är delvis en utbildningsfråga men framför allt en fråga om hur laget i övrigt ser ut.</a:t>
            </a:r>
          </a:p>
          <a:p>
            <a:r>
              <a:rPr lang="sv-SE" sz="2000" dirty="0"/>
              <a:t>Spelarsamtal?</a:t>
            </a:r>
          </a:p>
          <a:p>
            <a:pPr lvl="1"/>
            <a:r>
              <a:rPr lang="sv-SE" sz="1800" dirty="0"/>
              <a:t>Enkät har gått ut till spelare och samtalen påbörjas närmsta veckan</a:t>
            </a:r>
          </a:p>
        </p:txBody>
      </p:sp>
      <p:sp>
        <p:nvSpPr>
          <p:cNvPr id="8" name="Google Shape;157;g78c333e2bc_0_50">
            <a:extLst>
              <a:ext uri="{FF2B5EF4-FFF2-40B4-BE49-F238E27FC236}">
                <a16:creationId xmlns:a16="http://schemas.microsoft.com/office/drawing/2014/main" id="{786FF989-47C8-4EF6-AC67-37D95A152424}"/>
              </a:ext>
            </a:extLst>
          </p:cNvPr>
          <p:cNvSpPr txBox="1">
            <a:spLocks/>
          </p:cNvSpPr>
          <p:nvPr/>
        </p:nvSpPr>
        <p:spPr>
          <a:xfrm>
            <a:off x="5054210" y="934749"/>
            <a:ext cx="5031732" cy="5639256"/>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r>
              <a:rPr lang="sv-SE" sz="2000" b="0" i="0" dirty="0">
                <a:solidFill>
                  <a:srgbClr val="242424"/>
                </a:solidFill>
                <a:effectLst/>
                <a:latin typeface="calibri" panose="020F0502020204030204" pitchFamily="34" charset="0"/>
              </a:rPr>
              <a:t>Har laget några ”regler” spelarna ska följa t ex gott uppförande, vårdat språk osv…</a:t>
            </a:r>
            <a:r>
              <a:rPr lang="sv-SE" sz="2000" dirty="0">
                <a:solidFill>
                  <a:srgbClr val="242424"/>
                </a:solidFill>
                <a:latin typeface="Segoe UI" panose="020B0502040204020203" pitchFamily="34" charset="0"/>
              </a:rPr>
              <a:t>?</a:t>
            </a:r>
          </a:p>
          <a:p>
            <a:pPr lvl="1"/>
            <a:r>
              <a:rPr lang="sv-SE" sz="1800" dirty="0">
                <a:solidFill>
                  <a:srgbClr val="242424"/>
                </a:solidFill>
                <a:latin typeface="Segoe UI" panose="020B0502040204020203" pitchFamily="34" charset="0"/>
              </a:rPr>
              <a:t>Absolut. Inte nerskrivet men det stävjas.</a:t>
            </a:r>
          </a:p>
          <a:p>
            <a:r>
              <a:rPr lang="sv-SE" sz="2000" dirty="0">
                <a:solidFill>
                  <a:srgbClr val="242424"/>
                </a:solidFill>
                <a:latin typeface="Segoe UI" panose="020B0502040204020203" pitchFamily="34" charset="0"/>
              </a:rPr>
              <a:t>När kommer kallelser komma ut?</a:t>
            </a:r>
          </a:p>
          <a:p>
            <a:pPr lvl="1"/>
            <a:r>
              <a:rPr lang="sv-SE" sz="1800" dirty="0">
                <a:solidFill>
                  <a:srgbClr val="242424"/>
                </a:solidFill>
                <a:latin typeface="Segoe UI" panose="020B0502040204020203" pitchFamily="34" charset="0"/>
              </a:rPr>
              <a:t>Onsdag kallelse till helgen. Träningsnärvaro är viktig för match.</a:t>
            </a:r>
          </a:p>
          <a:p>
            <a:r>
              <a:rPr lang="sv-SE" sz="2000" dirty="0"/>
              <a:t>Har vi samma spelsystem som A-laget?</a:t>
            </a:r>
          </a:p>
          <a:p>
            <a:pPr lvl="1"/>
            <a:r>
              <a:rPr lang="sv-SE" sz="1800" dirty="0"/>
              <a:t>SAIFs ”Gröna linje” är de riktlinjer vi har att förhålla oss till och den säger att vi ska vara ett spelförande lag och spela en utvecklande fotboll och det strävar vi efter att göra. Det gör även seniorlagen. </a:t>
            </a:r>
          </a:p>
          <a:p>
            <a:r>
              <a:rPr lang="sv-SE" sz="2000" b="0" i="0" dirty="0">
                <a:solidFill>
                  <a:srgbClr val="242424"/>
                </a:solidFill>
                <a:effectLst/>
                <a:latin typeface="Segoe UI" panose="020B0502040204020203" pitchFamily="34" charset="0"/>
              </a:rPr>
              <a:t>Kommer vi få nya </a:t>
            </a:r>
            <a:r>
              <a:rPr lang="sv-SE" sz="2000" b="0" i="0" dirty="0" err="1">
                <a:solidFill>
                  <a:srgbClr val="242424"/>
                </a:solidFill>
                <a:effectLst/>
                <a:latin typeface="Segoe UI" panose="020B0502040204020203" pitchFamily="34" charset="0"/>
              </a:rPr>
              <a:t>träningsställ</a:t>
            </a:r>
            <a:r>
              <a:rPr lang="sv-SE" sz="2000" dirty="0"/>
              <a:t>?</a:t>
            </a:r>
          </a:p>
          <a:p>
            <a:pPr lvl="1"/>
            <a:r>
              <a:rPr lang="sv-SE" sz="1800" dirty="0"/>
              <a:t>Det finns alla möjligheter att köpa själv direkt på Intersport, </a:t>
            </a:r>
            <a:r>
              <a:rPr lang="sv-SE" sz="1800" dirty="0" err="1"/>
              <a:t>Boländerna</a:t>
            </a:r>
            <a:r>
              <a:rPr lang="sv-SE" sz="1800" dirty="0"/>
              <a:t>.</a:t>
            </a:r>
            <a:br>
              <a:rPr lang="sv-SE" sz="1800" dirty="0"/>
            </a:br>
            <a:r>
              <a:rPr lang="sv-SE" sz="1800" dirty="0"/>
              <a:t>SAIF har en färdig kollektion, se nästa sida. </a:t>
            </a:r>
            <a:br>
              <a:rPr lang="sv-SE" sz="1800" dirty="0"/>
            </a:br>
            <a:r>
              <a:rPr lang="sv-SE" sz="1800" dirty="0"/>
              <a:t>Webbshop: https://team.intersport.se/sunnersta-aif</a:t>
            </a:r>
          </a:p>
          <a:p>
            <a:r>
              <a:rPr lang="sv-SE" sz="2000" dirty="0"/>
              <a:t>Klubbens avgifter betalas genom faktura på laget.se</a:t>
            </a:r>
            <a:br>
              <a:rPr lang="sv-SE" sz="2000" dirty="0"/>
            </a:br>
            <a:r>
              <a:rPr lang="sv-SE" sz="2000" dirty="0"/>
              <a:t>Medlemsavgift: 		   500 kr</a:t>
            </a:r>
            <a:br>
              <a:rPr lang="sv-SE" sz="2000" dirty="0"/>
            </a:br>
            <a:r>
              <a:rPr lang="sv-SE" sz="2000" dirty="0"/>
              <a:t>Träningsavgift 2006:		1 300 kr</a:t>
            </a:r>
            <a:br>
              <a:rPr lang="sv-SE" sz="2000" dirty="0"/>
            </a:br>
            <a:r>
              <a:rPr lang="sv-SE" sz="2000" dirty="0"/>
              <a:t>Träningsavgift 2005, 2004: 	1 600 kr</a:t>
            </a:r>
          </a:p>
        </p:txBody>
      </p:sp>
    </p:spTree>
    <p:extLst>
      <p:ext uri="{BB962C8B-B14F-4D97-AF65-F5344CB8AC3E}">
        <p14:creationId xmlns:p14="http://schemas.microsoft.com/office/powerpoint/2010/main" val="90341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4231" y="6528692"/>
            <a:ext cx="2304232" cy="238104"/>
          </a:xfrm>
          <a:prstGeom prst="rect">
            <a:avLst/>
          </a:prstGeom>
        </p:spPr>
      </p:pic>
      <p:sp>
        <p:nvSpPr>
          <p:cNvPr id="8" name="textruta 7"/>
          <p:cNvSpPr txBox="1"/>
          <p:nvPr/>
        </p:nvSpPr>
        <p:spPr>
          <a:xfrm>
            <a:off x="10049280" y="6147552"/>
            <a:ext cx="1790700" cy="369332"/>
          </a:xfrm>
          <a:prstGeom prst="rect">
            <a:avLst/>
          </a:prstGeom>
          <a:noFill/>
        </p:spPr>
        <p:txBody>
          <a:bodyPr wrap="square" rtlCol="0">
            <a:spAutoFit/>
          </a:bodyPr>
          <a:lstStyle/>
          <a:p>
            <a:pPr algn="ctr"/>
            <a:r>
              <a:rPr lang="sv-SE" b="1"/>
              <a:t>2022</a:t>
            </a:r>
          </a:p>
        </p:txBody>
      </p:sp>
      <p:sp>
        <p:nvSpPr>
          <p:cNvPr id="4" name="textruta 3"/>
          <p:cNvSpPr txBox="1"/>
          <p:nvPr/>
        </p:nvSpPr>
        <p:spPr>
          <a:xfrm>
            <a:off x="-142736" y="1694937"/>
            <a:ext cx="2985118" cy="707886"/>
          </a:xfrm>
          <a:prstGeom prst="rect">
            <a:avLst/>
          </a:prstGeom>
          <a:noFill/>
        </p:spPr>
        <p:txBody>
          <a:bodyPr wrap="square" rtlCol="0">
            <a:spAutoFit/>
          </a:bodyPr>
          <a:lstStyle/>
          <a:p>
            <a:pPr algn="ctr"/>
            <a:r>
              <a:rPr lang="sv-SE" sz="1000" dirty="0"/>
              <a:t>Overallströja </a:t>
            </a:r>
            <a:r>
              <a:rPr lang="sv-SE" sz="1000" dirty="0" err="1"/>
              <a:t>Squad</a:t>
            </a:r>
            <a:r>
              <a:rPr lang="sv-SE" sz="1000" dirty="0"/>
              <a:t> 21</a:t>
            </a:r>
          </a:p>
          <a:p>
            <a:pPr algn="ctr"/>
            <a:r>
              <a:rPr lang="sv-SE" sz="1000" dirty="0" err="1"/>
              <a:t>Training</a:t>
            </a:r>
            <a:r>
              <a:rPr lang="sv-SE" sz="1000" dirty="0"/>
              <a:t> </a:t>
            </a:r>
            <a:r>
              <a:rPr lang="sv-SE" sz="1000" dirty="0" err="1"/>
              <a:t>top</a:t>
            </a:r>
            <a:r>
              <a:rPr lang="sv-SE" sz="1000" dirty="0"/>
              <a:t> / </a:t>
            </a:r>
            <a:r>
              <a:rPr lang="sv-SE" sz="1000" dirty="0" err="1"/>
              <a:t>Pes</a:t>
            </a:r>
            <a:r>
              <a:rPr lang="sv-SE" sz="1000" dirty="0"/>
              <a:t> jacket</a:t>
            </a:r>
          </a:p>
          <a:p>
            <a:pPr algn="ctr"/>
            <a:r>
              <a:rPr lang="sv-SE" sz="1000" dirty="0"/>
              <a:t>Halv dragkedja Jr 329:- (GP6471)  Sr 359:- (GP6473) </a:t>
            </a:r>
          </a:p>
          <a:p>
            <a:pPr algn="ctr"/>
            <a:r>
              <a:rPr lang="sv-SE" sz="1000" dirty="0"/>
              <a:t>Hel dragkedja Jr 329:- (GP6456)  Sr 389:- (GP6462)   </a:t>
            </a:r>
          </a:p>
        </p:txBody>
      </p:sp>
      <p:pic>
        <p:nvPicPr>
          <p:cNvPr id="12" name="Bildobjekt 11"/>
          <p:cNvPicPr>
            <a:picLocks noChangeAspect="1"/>
          </p:cNvPicPr>
          <p:nvPr/>
        </p:nvPicPr>
        <p:blipFill>
          <a:blip r:embed="rId3"/>
          <a:stretch>
            <a:fillRect/>
          </a:stretch>
        </p:blipFill>
        <p:spPr>
          <a:xfrm>
            <a:off x="10958899" y="484044"/>
            <a:ext cx="1139663" cy="1139663"/>
          </a:xfrm>
          <a:prstGeom prst="rect">
            <a:avLst/>
          </a:prstGeom>
        </p:spPr>
      </p:pic>
      <p:sp>
        <p:nvSpPr>
          <p:cNvPr id="15" name="textruta 14"/>
          <p:cNvSpPr txBox="1"/>
          <p:nvPr/>
        </p:nvSpPr>
        <p:spPr>
          <a:xfrm>
            <a:off x="6704036" y="1611601"/>
            <a:ext cx="2917933" cy="707886"/>
          </a:xfrm>
          <a:prstGeom prst="rect">
            <a:avLst/>
          </a:prstGeom>
          <a:noFill/>
        </p:spPr>
        <p:txBody>
          <a:bodyPr wrap="square" rtlCol="0">
            <a:spAutoFit/>
          </a:bodyPr>
          <a:lstStyle/>
          <a:p>
            <a:pPr algn="ctr"/>
            <a:r>
              <a:rPr lang="sv-SE" sz="1000" dirty="0"/>
              <a:t>Tränings t-shirt </a:t>
            </a:r>
            <a:r>
              <a:rPr lang="sv-SE" sz="1000" dirty="0" err="1"/>
              <a:t>Squadra</a:t>
            </a:r>
            <a:endParaRPr lang="sv-SE" sz="1000" dirty="0"/>
          </a:p>
          <a:p>
            <a:pPr algn="ctr"/>
            <a:r>
              <a:rPr lang="sv-SE" sz="1000" dirty="0"/>
              <a:t>Jr/Dam/Herr 209:-</a:t>
            </a:r>
          </a:p>
          <a:p>
            <a:pPr algn="ctr"/>
            <a:r>
              <a:rPr lang="sv-SE" sz="1000" dirty="0"/>
              <a:t>Vit: Jr (GN5740) Sr (GN5726) Dam (GN5759)</a:t>
            </a:r>
          </a:p>
          <a:p>
            <a:pPr algn="ctr"/>
            <a:r>
              <a:rPr lang="sv-SE" sz="1000" dirty="0"/>
              <a:t>Grön: Jr (GN5743) Sr (GN5721) Dam (GN5752)</a:t>
            </a:r>
          </a:p>
        </p:txBody>
      </p:sp>
      <p:sp>
        <p:nvSpPr>
          <p:cNvPr id="20" name="textruta 19"/>
          <p:cNvSpPr txBox="1"/>
          <p:nvPr/>
        </p:nvSpPr>
        <p:spPr>
          <a:xfrm>
            <a:off x="9209300" y="1615143"/>
            <a:ext cx="1759821" cy="707886"/>
          </a:xfrm>
          <a:prstGeom prst="rect">
            <a:avLst/>
          </a:prstGeom>
          <a:noFill/>
        </p:spPr>
        <p:txBody>
          <a:bodyPr wrap="square" rtlCol="0">
            <a:spAutoFit/>
          </a:bodyPr>
          <a:lstStyle/>
          <a:p>
            <a:pPr algn="ctr"/>
            <a:r>
              <a:rPr lang="sv-SE" sz="1000" dirty="0"/>
              <a:t>Träningsshorts/matchshorts </a:t>
            </a:r>
            <a:r>
              <a:rPr lang="sv-SE" sz="1000" dirty="0" err="1"/>
              <a:t>Squad</a:t>
            </a:r>
            <a:r>
              <a:rPr lang="sv-SE" sz="1000" dirty="0"/>
              <a:t> 21  Jr/Dam/Herr 179:-</a:t>
            </a:r>
          </a:p>
          <a:p>
            <a:pPr algn="ctr"/>
            <a:r>
              <a:rPr lang="sv-SE" sz="1000" dirty="0"/>
              <a:t>Jr (GN5767) Sr (GN5776)</a:t>
            </a:r>
          </a:p>
          <a:p>
            <a:pPr algn="ctr"/>
            <a:r>
              <a:rPr lang="sv-SE" sz="1000" dirty="0"/>
              <a:t>Dam (GN5780)</a:t>
            </a:r>
          </a:p>
        </p:txBody>
      </p:sp>
      <p:sp>
        <p:nvSpPr>
          <p:cNvPr id="21" name="textruta 20"/>
          <p:cNvSpPr txBox="1"/>
          <p:nvPr/>
        </p:nvSpPr>
        <p:spPr>
          <a:xfrm>
            <a:off x="10787580" y="1609127"/>
            <a:ext cx="1482303" cy="400110"/>
          </a:xfrm>
          <a:prstGeom prst="rect">
            <a:avLst/>
          </a:prstGeom>
          <a:noFill/>
        </p:spPr>
        <p:txBody>
          <a:bodyPr wrap="square" rtlCol="0">
            <a:spAutoFit/>
          </a:bodyPr>
          <a:lstStyle/>
          <a:p>
            <a:pPr algn="ctr"/>
            <a:r>
              <a:rPr lang="sv-SE" sz="1000" dirty="0"/>
              <a:t>Tränings/matchstrumpa Milano 79:- (AJ5904)</a:t>
            </a:r>
          </a:p>
        </p:txBody>
      </p:sp>
      <p:sp>
        <p:nvSpPr>
          <p:cNvPr id="27" name="textruta 26"/>
          <p:cNvSpPr txBox="1"/>
          <p:nvPr/>
        </p:nvSpPr>
        <p:spPr>
          <a:xfrm>
            <a:off x="394152" y="3927221"/>
            <a:ext cx="1152427" cy="400110"/>
          </a:xfrm>
          <a:prstGeom prst="rect">
            <a:avLst/>
          </a:prstGeom>
          <a:noFill/>
        </p:spPr>
        <p:txBody>
          <a:bodyPr wrap="square" rtlCol="0">
            <a:spAutoFit/>
          </a:bodyPr>
          <a:lstStyle/>
          <a:p>
            <a:pPr algn="ctr"/>
            <a:r>
              <a:rPr lang="sv-SE" sz="1000" dirty="0"/>
              <a:t>Väska </a:t>
            </a:r>
            <a:r>
              <a:rPr lang="sv-SE" sz="1000" dirty="0" err="1"/>
              <a:t>Tiro</a:t>
            </a:r>
            <a:r>
              <a:rPr lang="sv-SE" sz="1000" dirty="0"/>
              <a:t> M 339:-</a:t>
            </a:r>
          </a:p>
          <a:p>
            <a:pPr algn="ctr"/>
            <a:r>
              <a:rPr lang="sv-SE" sz="1000" dirty="0"/>
              <a:t>(GH7266)</a:t>
            </a:r>
          </a:p>
        </p:txBody>
      </p:sp>
      <p:sp>
        <p:nvSpPr>
          <p:cNvPr id="28" name="textruta 27"/>
          <p:cNvSpPr txBox="1"/>
          <p:nvPr/>
        </p:nvSpPr>
        <p:spPr>
          <a:xfrm>
            <a:off x="2016416" y="3984360"/>
            <a:ext cx="1038014" cy="400110"/>
          </a:xfrm>
          <a:prstGeom prst="rect">
            <a:avLst/>
          </a:prstGeom>
          <a:noFill/>
        </p:spPr>
        <p:txBody>
          <a:bodyPr wrap="square" rtlCol="0">
            <a:spAutoFit/>
          </a:bodyPr>
          <a:lstStyle/>
          <a:p>
            <a:pPr algn="ctr"/>
            <a:r>
              <a:rPr lang="sv-SE" sz="1000" dirty="0"/>
              <a:t>Ryggsäck 329:-</a:t>
            </a:r>
          </a:p>
          <a:p>
            <a:pPr algn="ctr"/>
            <a:r>
              <a:rPr lang="sv-SE" sz="1000" dirty="0"/>
              <a:t>(GH7259)</a:t>
            </a:r>
          </a:p>
        </p:txBody>
      </p:sp>
      <p:sp>
        <p:nvSpPr>
          <p:cNvPr id="33" name="textruta 32"/>
          <p:cNvSpPr txBox="1"/>
          <p:nvPr/>
        </p:nvSpPr>
        <p:spPr>
          <a:xfrm>
            <a:off x="3188532" y="3925891"/>
            <a:ext cx="1323789" cy="707886"/>
          </a:xfrm>
          <a:prstGeom prst="rect">
            <a:avLst/>
          </a:prstGeom>
          <a:noFill/>
        </p:spPr>
        <p:txBody>
          <a:bodyPr wrap="square" rtlCol="0">
            <a:spAutoFit/>
          </a:bodyPr>
          <a:lstStyle/>
          <a:p>
            <a:pPr algn="ctr"/>
            <a:r>
              <a:rPr lang="sv-SE" sz="1000" dirty="0"/>
              <a:t>ENT22 </a:t>
            </a:r>
            <a:r>
              <a:rPr lang="sv-SE" sz="1000" dirty="0" err="1"/>
              <a:t>std</a:t>
            </a:r>
            <a:r>
              <a:rPr lang="sv-SE" sz="1000" dirty="0"/>
              <a:t> jacket</a:t>
            </a:r>
          </a:p>
          <a:p>
            <a:pPr algn="ctr"/>
            <a:r>
              <a:rPr lang="sv-SE" sz="1000" dirty="0"/>
              <a:t>Coachjacka/</a:t>
            </a:r>
          </a:p>
          <a:p>
            <a:pPr algn="ctr"/>
            <a:r>
              <a:rPr lang="sv-SE" sz="1000" dirty="0"/>
              <a:t>Spelarvärmarjacka</a:t>
            </a:r>
          </a:p>
          <a:p>
            <a:pPr algn="ctr"/>
            <a:r>
              <a:rPr lang="sv-SE" sz="1000" dirty="0"/>
              <a:t>Sr 839:- (HB0579)</a:t>
            </a:r>
          </a:p>
        </p:txBody>
      </p:sp>
      <p:sp>
        <p:nvSpPr>
          <p:cNvPr id="35" name="textruta 34"/>
          <p:cNvSpPr txBox="1"/>
          <p:nvPr/>
        </p:nvSpPr>
        <p:spPr>
          <a:xfrm>
            <a:off x="4579670" y="3940356"/>
            <a:ext cx="1533068" cy="553998"/>
          </a:xfrm>
          <a:prstGeom prst="rect">
            <a:avLst/>
          </a:prstGeom>
          <a:noFill/>
        </p:spPr>
        <p:txBody>
          <a:bodyPr wrap="square" rtlCol="0">
            <a:spAutoFit/>
          </a:bodyPr>
          <a:lstStyle/>
          <a:p>
            <a:pPr algn="ctr"/>
            <a:r>
              <a:rPr lang="sv-SE" sz="1000" dirty="0"/>
              <a:t>ENT22 </a:t>
            </a:r>
            <a:r>
              <a:rPr lang="sv-SE" sz="1000" dirty="0" err="1"/>
              <a:t>allweather</a:t>
            </a:r>
            <a:r>
              <a:rPr lang="sv-SE" sz="1000" dirty="0"/>
              <a:t> jacket</a:t>
            </a:r>
          </a:p>
          <a:p>
            <a:pPr algn="ctr"/>
            <a:r>
              <a:rPr lang="sv-SE" sz="1000" dirty="0"/>
              <a:t>Jr 399:- (CE9047)</a:t>
            </a:r>
          </a:p>
          <a:p>
            <a:pPr algn="ctr"/>
            <a:r>
              <a:rPr lang="sv-SE" sz="1000" dirty="0"/>
              <a:t>Sr 439:- (CE9048)</a:t>
            </a:r>
          </a:p>
        </p:txBody>
      </p:sp>
      <p:sp>
        <p:nvSpPr>
          <p:cNvPr id="37" name="textruta 36"/>
          <p:cNvSpPr txBox="1"/>
          <p:nvPr/>
        </p:nvSpPr>
        <p:spPr>
          <a:xfrm>
            <a:off x="8004177" y="3928542"/>
            <a:ext cx="1038014" cy="553998"/>
          </a:xfrm>
          <a:prstGeom prst="rect">
            <a:avLst/>
          </a:prstGeom>
          <a:noFill/>
        </p:spPr>
        <p:txBody>
          <a:bodyPr wrap="square" rtlCol="0">
            <a:spAutoFit/>
          </a:bodyPr>
          <a:lstStyle/>
          <a:p>
            <a:pPr algn="ctr"/>
            <a:r>
              <a:rPr lang="sv-SE" sz="1000" dirty="0" err="1"/>
              <a:t>Tiro</a:t>
            </a:r>
            <a:r>
              <a:rPr lang="sv-SE" sz="1000" dirty="0"/>
              <a:t> 21 </a:t>
            </a:r>
            <a:r>
              <a:rPr lang="sv-SE" sz="1000" dirty="0" err="1"/>
              <a:t>training</a:t>
            </a:r>
            <a:r>
              <a:rPr lang="sv-SE" sz="1000" dirty="0"/>
              <a:t> shorts med ficka </a:t>
            </a:r>
          </a:p>
          <a:p>
            <a:pPr algn="ctr"/>
            <a:r>
              <a:rPr lang="sv-SE" sz="1000" dirty="0"/>
              <a:t>269:- (GN2157)</a:t>
            </a:r>
          </a:p>
        </p:txBody>
      </p:sp>
      <p:sp>
        <p:nvSpPr>
          <p:cNvPr id="39" name="textruta 38"/>
          <p:cNvSpPr txBox="1"/>
          <p:nvPr/>
        </p:nvSpPr>
        <p:spPr>
          <a:xfrm>
            <a:off x="6286147" y="3918147"/>
            <a:ext cx="1323789" cy="553998"/>
          </a:xfrm>
          <a:prstGeom prst="rect">
            <a:avLst/>
          </a:prstGeom>
          <a:noFill/>
        </p:spPr>
        <p:txBody>
          <a:bodyPr wrap="square" rtlCol="0">
            <a:spAutoFit/>
          </a:bodyPr>
          <a:lstStyle/>
          <a:p>
            <a:pPr algn="ctr"/>
            <a:r>
              <a:rPr lang="sv-SE" sz="1000" dirty="0"/>
              <a:t>ENT22 </a:t>
            </a:r>
            <a:r>
              <a:rPr lang="sv-SE" sz="1000" dirty="0" err="1"/>
              <a:t>hoodtröja</a:t>
            </a:r>
            <a:endParaRPr lang="sv-SE" sz="1000" dirty="0"/>
          </a:p>
          <a:p>
            <a:pPr algn="ctr"/>
            <a:r>
              <a:rPr lang="sv-SE" sz="1000" dirty="0"/>
              <a:t>Jr 359:- (H57510)</a:t>
            </a:r>
          </a:p>
          <a:p>
            <a:pPr algn="ctr"/>
            <a:r>
              <a:rPr lang="sv-SE" sz="1000" dirty="0"/>
              <a:t>Sr 399:- (H57512)</a:t>
            </a:r>
          </a:p>
        </p:txBody>
      </p:sp>
      <p:sp>
        <p:nvSpPr>
          <p:cNvPr id="45" name="textruta 44"/>
          <p:cNvSpPr txBox="1"/>
          <p:nvPr/>
        </p:nvSpPr>
        <p:spPr>
          <a:xfrm>
            <a:off x="9669947" y="3978624"/>
            <a:ext cx="1884743" cy="400110"/>
          </a:xfrm>
          <a:prstGeom prst="rect">
            <a:avLst/>
          </a:prstGeom>
          <a:noFill/>
        </p:spPr>
        <p:txBody>
          <a:bodyPr wrap="square" rtlCol="0">
            <a:spAutoFit/>
          </a:bodyPr>
          <a:lstStyle/>
          <a:p>
            <a:pPr algn="ctr"/>
            <a:r>
              <a:rPr lang="sv-SE" sz="1000" dirty="0" err="1"/>
              <a:t>Tiro</a:t>
            </a:r>
            <a:r>
              <a:rPr lang="sv-SE" sz="1000" dirty="0"/>
              <a:t> 19 bomullspiké 339:-</a:t>
            </a:r>
          </a:p>
          <a:p>
            <a:pPr algn="ctr"/>
            <a:r>
              <a:rPr lang="sv-SE" sz="1000" dirty="0"/>
              <a:t>Svart (GM7367) Vit (GM7363)</a:t>
            </a:r>
          </a:p>
        </p:txBody>
      </p:sp>
      <p:sp>
        <p:nvSpPr>
          <p:cNvPr id="55" name="textruta 54"/>
          <p:cNvSpPr txBox="1"/>
          <p:nvPr/>
        </p:nvSpPr>
        <p:spPr>
          <a:xfrm>
            <a:off x="5611213" y="4736383"/>
            <a:ext cx="2074417" cy="1015663"/>
          </a:xfrm>
          <a:prstGeom prst="rect">
            <a:avLst/>
          </a:prstGeom>
          <a:noFill/>
        </p:spPr>
        <p:txBody>
          <a:bodyPr wrap="square" rtlCol="0">
            <a:spAutoFit/>
          </a:bodyPr>
          <a:lstStyle/>
          <a:p>
            <a:pPr algn="ctr"/>
            <a:r>
              <a:rPr lang="sv-SE" sz="1200" b="1" dirty="0"/>
              <a:t>Kontakt</a:t>
            </a:r>
          </a:p>
          <a:p>
            <a:pPr algn="ctr"/>
            <a:r>
              <a:rPr lang="sv-SE" sz="1200" b="1" dirty="0"/>
              <a:t>Intersport Boländerna</a:t>
            </a:r>
          </a:p>
          <a:p>
            <a:pPr algn="ctr"/>
            <a:r>
              <a:rPr lang="sv-SE" sz="1200" b="1" dirty="0" err="1"/>
              <a:t>Rapsgatan</a:t>
            </a:r>
            <a:r>
              <a:rPr lang="sv-SE" sz="1200" b="1" dirty="0"/>
              <a:t> 1B</a:t>
            </a:r>
          </a:p>
          <a:p>
            <a:pPr algn="ctr"/>
            <a:r>
              <a:rPr lang="sv-SE" sz="1200" b="1" dirty="0"/>
              <a:t>team.uppsala@intersport.se</a:t>
            </a:r>
          </a:p>
          <a:p>
            <a:pPr algn="ctr"/>
            <a:r>
              <a:rPr lang="sv-SE" sz="1200" b="1" dirty="0"/>
              <a:t>018-185961</a:t>
            </a:r>
          </a:p>
        </p:txBody>
      </p:sp>
      <p:sp>
        <p:nvSpPr>
          <p:cNvPr id="59" name="textruta 58"/>
          <p:cNvSpPr txBox="1"/>
          <p:nvPr/>
        </p:nvSpPr>
        <p:spPr>
          <a:xfrm>
            <a:off x="7852957" y="4903694"/>
            <a:ext cx="2378467" cy="461665"/>
          </a:xfrm>
          <a:prstGeom prst="rect">
            <a:avLst/>
          </a:prstGeom>
          <a:noFill/>
        </p:spPr>
        <p:txBody>
          <a:bodyPr wrap="square" rtlCol="0">
            <a:spAutoFit/>
          </a:bodyPr>
          <a:lstStyle/>
          <a:p>
            <a:pPr algn="ctr"/>
            <a:r>
              <a:rPr lang="sv-SE" sz="1200" b="1" dirty="0"/>
              <a:t>Webshop på team.intersport.se/</a:t>
            </a:r>
            <a:r>
              <a:rPr lang="sv-SE" sz="1200" b="1" dirty="0" err="1"/>
              <a:t>sunnersta-aif</a:t>
            </a:r>
            <a:endParaRPr lang="sv-SE" sz="1200" b="1" dirty="0"/>
          </a:p>
        </p:txBody>
      </p:sp>
      <p:sp>
        <p:nvSpPr>
          <p:cNvPr id="60" name="textruta 59"/>
          <p:cNvSpPr txBox="1"/>
          <p:nvPr/>
        </p:nvSpPr>
        <p:spPr>
          <a:xfrm>
            <a:off x="1411325" y="6175062"/>
            <a:ext cx="1018384" cy="553998"/>
          </a:xfrm>
          <a:prstGeom prst="rect">
            <a:avLst/>
          </a:prstGeom>
          <a:noFill/>
        </p:spPr>
        <p:txBody>
          <a:bodyPr wrap="square" rtlCol="0">
            <a:spAutoFit/>
          </a:bodyPr>
          <a:lstStyle/>
          <a:p>
            <a:pPr algn="ctr"/>
            <a:r>
              <a:rPr lang="sv-SE" sz="1000" dirty="0" err="1"/>
              <a:t>Clique</a:t>
            </a:r>
            <a:r>
              <a:rPr lang="sv-SE" sz="1000" dirty="0"/>
              <a:t> </a:t>
            </a:r>
            <a:r>
              <a:rPr lang="sv-SE" sz="1000" dirty="0" err="1"/>
              <a:t>saco</a:t>
            </a:r>
            <a:r>
              <a:rPr lang="sv-SE" sz="1000" dirty="0"/>
              <a:t> mössa 119:-</a:t>
            </a:r>
          </a:p>
          <a:p>
            <a:pPr algn="ctr"/>
            <a:r>
              <a:rPr lang="sv-SE" sz="1000" dirty="0"/>
              <a:t>(024130)</a:t>
            </a:r>
          </a:p>
        </p:txBody>
      </p:sp>
      <p:sp>
        <p:nvSpPr>
          <p:cNvPr id="69" name="textruta 68"/>
          <p:cNvSpPr txBox="1"/>
          <p:nvPr/>
        </p:nvSpPr>
        <p:spPr>
          <a:xfrm>
            <a:off x="-11511" y="6172569"/>
            <a:ext cx="1328132" cy="400110"/>
          </a:xfrm>
          <a:prstGeom prst="rect">
            <a:avLst/>
          </a:prstGeom>
          <a:noFill/>
        </p:spPr>
        <p:txBody>
          <a:bodyPr wrap="square" rtlCol="0">
            <a:spAutoFit/>
          </a:bodyPr>
          <a:lstStyle/>
          <a:p>
            <a:pPr algn="ctr"/>
            <a:r>
              <a:rPr lang="sv-SE" sz="1000" dirty="0" err="1"/>
              <a:t>Clique</a:t>
            </a:r>
            <a:r>
              <a:rPr lang="sv-SE" sz="1000" dirty="0"/>
              <a:t> </a:t>
            </a:r>
            <a:r>
              <a:rPr lang="sv-SE" sz="1000" dirty="0" err="1"/>
              <a:t>Headband</a:t>
            </a:r>
            <a:r>
              <a:rPr lang="sv-SE" sz="1000" dirty="0"/>
              <a:t> 99:-</a:t>
            </a:r>
          </a:p>
          <a:p>
            <a:pPr algn="ctr"/>
            <a:r>
              <a:rPr lang="sv-SE" sz="1000" dirty="0"/>
              <a:t>(031735)</a:t>
            </a:r>
          </a:p>
        </p:txBody>
      </p:sp>
      <p:sp>
        <p:nvSpPr>
          <p:cNvPr id="80" name="textruta 79"/>
          <p:cNvSpPr txBox="1"/>
          <p:nvPr/>
        </p:nvSpPr>
        <p:spPr>
          <a:xfrm>
            <a:off x="5123211" y="1642920"/>
            <a:ext cx="2053212" cy="553998"/>
          </a:xfrm>
          <a:prstGeom prst="rect">
            <a:avLst/>
          </a:prstGeom>
          <a:noFill/>
        </p:spPr>
        <p:txBody>
          <a:bodyPr wrap="square" rtlCol="0">
            <a:spAutoFit/>
          </a:bodyPr>
          <a:lstStyle/>
          <a:p>
            <a:pPr algn="ctr"/>
            <a:r>
              <a:rPr lang="sv-SE" sz="1000" dirty="0" err="1"/>
              <a:t>Condivo</a:t>
            </a:r>
            <a:r>
              <a:rPr lang="sv-SE" sz="1000" dirty="0"/>
              <a:t> 22 </a:t>
            </a:r>
            <a:r>
              <a:rPr lang="sv-SE" sz="1000" dirty="0" err="1"/>
              <a:t>Training</a:t>
            </a:r>
            <a:r>
              <a:rPr lang="sv-SE" sz="1000" dirty="0"/>
              <a:t> pant</a:t>
            </a:r>
          </a:p>
          <a:p>
            <a:pPr algn="ctr"/>
            <a:r>
              <a:rPr lang="sv-SE" sz="1000" dirty="0"/>
              <a:t>Jr 329:- (HA6258)  Sr 399:- (HC5559) Dam 399:- (H21265)</a:t>
            </a:r>
          </a:p>
        </p:txBody>
      </p:sp>
      <p:pic>
        <p:nvPicPr>
          <p:cNvPr id="1036" name="Picture 12" descr="https://res.cloudinary.com/adidas-click/image/upload/w_480,h_480,f_auto,q_auto/b_rgb:ebedee/article/adidas/GN5776/GN5776_virtual_standard_transparent_-_2000x20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88" r="6677"/>
          <a:stretch/>
        </p:blipFill>
        <p:spPr bwMode="auto">
          <a:xfrm>
            <a:off x="9593632" y="451810"/>
            <a:ext cx="1018407" cy="116208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res.cloudinary.com/adidas-click/image/upload/w_480,h_480,f_auto,q_auto/b_rgb:ebedee/article/adidas/GN2157/GN2157_photo_front_transparent_-_2000x20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06" t="3258" r="16858" b="3833"/>
          <a:stretch/>
        </p:blipFill>
        <p:spPr bwMode="auto">
          <a:xfrm>
            <a:off x="8112103" y="2724792"/>
            <a:ext cx="822163" cy="1163782"/>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42"/>
          <p:cNvPicPr>
            <a:picLocks noChangeAspect="1"/>
          </p:cNvPicPr>
          <p:nvPr/>
        </p:nvPicPr>
        <p:blipFill>
          <a:blip r:embed="rId6"/>
          <a:stretch>
            <a:fillRect/>
          </a:stretch>
        </p:blipFill>
        <p:spPr>
          <a:xfrm>
            <a:off x="3738323" y="4651975"/>
            <a:ext cx="1576595" cy="1576595"/>
          </a:xfrm>
          <a:prstGeom prst="rect">
            <a:avLst/>
          </a:prstGeom>
        </p:spPr>
      </p:pic>
      <p:sp>
        <p:nvSpPr>
          <p:cNvPr id="46" name="textruta 45"/>
          <p:cNvSpPr txBox="1"/>
          <p:nvPr/>
        </p:nvSpPr>
        <p:spPr>
          <a:xfrm>
            <a:off x="2595066" y="6197347"/>
            <a:ext cx="2444333" cy="707886"/>
          </a:xfrm>
          <a:prstGeom prst="rect">
            <a:avLst/>
          </a:prstGeom>
          <a:noFill/>
        </p:spPr>
        <p:txBody>
          <a:bodyPr wrap="square" rtlCol="0">
            <a:spAutoFit/>
          </a:bodyPr>
          <a:lstStyle/>
          <a:p>
            <a:pPr algn="ctr"/>
            <a:r>
              <a:rPr lang="sv-SE" sz="1000" b="1" dirty="0"/>
              <a:t>Matchtröja Mi team 19</a:t>
            </a:r>
          </a:p>
          <a:p>
            <a:pPr algn="ctr"/>
            <a:r>
              <a:rPr lang="sv-SE" sz="1000" b="1" dirty="0" err="1"/>
              <a:t>Inkl.siffror</a:t>
            </a:r>
            <a:endParaRPr lang="sv-SE" sz="1000" b="1" dirty="0"/>
          </a:p>
          <a:p>
            <a:pPr algn="ctr"/>
            <a:r>
              <a:rPr lang="sv-SE" sz="1000" b="1" dirty="0"/>
              <a:t> Herr:XS-3XL 429:-</a:t>
            </a:r>
          </a:p>
          <a:p>
            <a:pPr algn="ctr"/>
            <a:r>
              <a:rPr lang="sv-SE" sz="1000" b="1" dirty="0"/>
              <a:t>Dam: 2XS-2XL 429:-</a:t>
            </a:r>
          </a:p>
        </p:txBody>
      </p:sp>
      <p:sp>
        <p:nvSpPr>
          <p:cNvPr id="47" name="textruta 46"/>
          <p:cNvSpPr txBox="1"/>
          <p:nvPr/>
        </p:nvSpPr>
        <p:spPr>
          <a:xfrm>
            <a:off x="2239508" y="6062846"/>
            <a:ext cx="3035185" cy="246221"/>
          </a:xfrm>
          <a:prstGeom prst="rect">
            <a:avLst/>
          </a:prstGeom>
          <a:noFill/>
        </p:spPr>
        <p:txBody>
          <a:bodyPr wrap="square" rtlCol="0">
            <a:spAutoFit/>
          </a:bodyPr>
          <a:lstStyle/>
          <a:p>
            <a:pPr algn="ctr"/>
            <a:r>
              <a:rPr lang="sv-SE" sz="1000" b="1" dirty="0">
                <a:solidFill>
                  <a:srgbClr val="FF0000"/>
                </a:solidFill>
              </a:rPr>
              <a:t>OBS! </a:t>
            </a:r>
            <a:r>
              <a:rPr lang="sv-SE" sz="1000" b="1" dirty="0"/>
              <a:t>Lagbeställning</a:t>
            </a:r>
            <a:r>
              <a:rPr lang="sv-SE" sz="1000" b="1" dirty="0">
                <a:solidFill>
                  <a:srgbClr val="FF0000"/>
                </a:solidFill>
              </a:rPr>
              <a:t> </a:t>
            </a:r>
            <a:r>
              <a:rPr lang="sv-SE" sz="1000" b="1" dirty="0"/>
              <a:t>6-8 veckor leveranstid</a:t>
            </a:r>
          </a:p>
        </p:txBody>
      </p:sp>
      <p:pic>
        <p:nvPicPr>
          <p:cNvPr id="1031" name="Picture 7" descr="asset 1"/>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496073" y="4621438"/>
            <a:ext cx="1683746" cy="15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Sunnersta AIF"/>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540" b="99524" l="9917" r="92083"/>
                    </a14:imgEffect>
                  </a14:imgLayer>
                </a14:imgProps>
              </a:ext>
              <a:ext uri="{28A0092B-C50C-407E-A947-70E740481C1C}">
                <a14:useLocalDpi xmlns:a14="http://schemas.microsoft.com/office/drawing/2010/main" val="0"/>
              </a:ext>
            </a:extLst>
          </a:blip>
          <a:srcRect/>
          <a:stretch>
            <a:fillRect/>
          </a:stretch>
        </p:blipFill>
        <p:spPr bwMode="auto">
          <a:xfrm>
            <a:off x="10104930" y="5290888"/>
            <a:ext cx="1679392" cy="8816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Sunnersta AIF"/>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40" b="99524" l="9917" r="92083"/>
                    </a14:imgEffect>
                  </a14:imgLayer>
                </a14:imgProps>
              </a:ext>
              <a:ext uri="{28A0092B-C50C-407E-A947-70E740481C1C}">
                <a14:useLocalDpi xmlns:a14="http://schemas.microsoft.com/office/drawing/2010/main" val="0"/>
              </a:ext>
            </a:extLst>
          </a:blip>
          <a:srcRect/>
          <a:stretch>
            <a:fillRect/>
          </a:stretch>
        </p:blipFill>
        <p:spPr bwMode="auto">
          <a:xfrm>
            <a:off x="4500532" y="4970560"/>
            <a:ext cx="405406" cy="2128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Sunnersta AIF"/>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40" b="99524" l="9917" r="92083"/>
                    </a14:imgEffect>
                  </a14:imgLayer>
                </a14:imgProps>
              </a:ext>
              <a:ext uri="{28A0092B-C50C-407E-A947-70E740481C1C}">
                <a14:useLocalDpi xmlns:a14="http://schemas.microsoft.com/office/drawing/2010/main" val="0"/>
              </a:ext>
            </a:extLst>
          </a:blip>
          <a:srcRect/>
          <a:stretch>
            <a:fillRect/>
          </a:stretch>
        </p:blipFill>
        <p:spPr bwMode="auto">
          <a:xfrm>
            <a:off x="3308644" y="4963153"/>
            <a:ext cx="405406" cy="212838"/>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2880" y="5290888"/>
            <a:ext cx="428779" cy="319574"/>
          </a:xfrm>
          <a:prstGeom prst="rect">
            <a:avLst/>
          </a:prstGeom>
        </p:spPr>
      </p:pic>
      <p:pic>
        <p:nvPicPr>
          <p:cNvPr id="73" name="Bildobjekt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3894" y="5251739"/>
            <a:ext cx="428779" cy="319574"/>
          </a:xfrm>
          <a:prstGeom prst="rect">
            <a:avLst/>
          </a:prstGeom>
        </p:spPr>
      </p:pic>
      <p:pic>
        <p:nvPicPr>
          <p:cNvPr id="2" name="Picture 2" descr="https://market.acgaccent.com/GR/88cfb1f7-f3cb-468e-8a8e-a22c430847bf"/>
          <p:cNvPicPr>
            <a:picLocks noChangeAspect="1" noChangeArrowheads="1"/>
          </p:cNvPicPr>
          <p:nvPr/>
        </p:nvPicPr>
        <p:blipFill rotWithShape="1">
          <a:blip r:embed="rId13">
            <a:extLst>
              <a:ext uri="{28A0092B-C50C-407E-A947-70E740481C1C}">
                <a14:useLocalDpi xmlns:a14="http://schemas.microsoft.com/office/drawing/2010/main" val="0"/>
              </a:ext>
            </a:extLst>
          </a:blip>
          <a:srcRect l="16897" r="17187"/>
          <a:stretch/>
        </p:blipFill>
        <p:spPr bwMode="auto">
          <a:xfrm>
            <a:off x="120825" y="43362"/>
            <a:ext cx="1252135" cy="1649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market.acgaccent.com/GR/17ec1514-b72f-4ce7-8202-586a72e34ff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0942" r="10821"/>
          <a:stretch/>
        </p:blipFill>
        <p:spPr bwMode="auto">
          <a:xfrm>
            <a:off x="1319360" y="60739"/>
            <a:ext cx="1275706" cy="1630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market.acgaccent.com/GR/983ed537-0cb9-4ed4-9efe-4cf820711e7c"/>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8807" r="29712"/>
          <a:stretch/>
        </p:blipFill>
        <p:spPr bwMode="auto">
          <a:xfrm>
            <a:off x="5494181" y="122511"/>
            <a:ext cx="653175" cy="1574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market.acgaccent.com/GR/10021108-1d61-4276-bf34-5402fc41038d"/>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0040" r="29712"/>
          <a:stretch/>
        </p:blipFill>
        <p:spPr bwMode="auto">
          <a:xfrm>
            <a:off x="6212520" y="125132"/>
            <a:ext cx="631664" cy="15694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market.acgaccent.com/GR/a7e7f3a3-615f-4f9a-8412-94438e76e8ed"/>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3611" r="14312"/>
          <a:stretch/>
        </p:blipFill>
        <p:spPr bwMode="auto">
          <a:xfrm>
            <a:off x="6985322" y="183785"/>
            <a:ext cx="1187211" cy="14301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market.acgaccent.com/GR/e6a5c2d9-c897-4eb8-857d-e5c6f731487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6692" r="15954"/>
          <a:stretch/>
        </p:blipFill>
        <p:spPr bwMode="auto">
          <a:xfrm>
            <a:off x="8162970" y="178788"/>
            <a:ext cx="1120906" cy="14449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market.acgaccent.com/GR/07b0a96d-1b50-43ff-a50c-4b9de55eff4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4958" y="2708872"/>
            <a:ext cx="1398635" cy="12143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market.acgaccent.com/GR/6c6ae5fc-b956-4e6f-988e-e65f8cb672ed"/>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19566" r="17802"/>
          <a:stretch/>
        </p:blipFill>
        <p:spPr bwMode="auto">
          <a:xfrm>
            <a:off x="3417419" y="2341390"/>
            <a:ext cx="990715" cy="15818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s://market.acgaccent.com/GR/f6b4bb01-1850-460b-a26c-076fdef69b51"/>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3817" r="13080"/>
          <a:stretch/>
        </p:blipFill>
        <p:spPr bwMode="auto">
          <a:xfrm>
            <a:off x="4756860" y="2359643"/>
            <a:ext cx="1139325" cy="15585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s://market.acgaccent.com/GR/9e9efed5-6be6-431b-a2bf-29d147c16e5b"/>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2790" r="13901"/>
          <a:stretch/>
        </p:blipFill>
        <p:spPr bwMode="auto">
          <a:xfrm>
            <a:off x="6386982" y="2414710"/>
            <a:ext cx="1122121" cy="15306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s://market.acgaccent.com/GR/dd9f7558-676d-4485-b379-4f83b0009549"/>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0942" r="10821"/>
          <a:stretch/>
        </p:blipFill>
        <p:spPr bwMode="auto">
          <a:xfrm>
            <a:off x="9556368" y="2523592"/>
            <a:ext cx="1097123" cy="140229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market.acgaccent.com/GR/c8ec78ee-98ef-498d-bbba-762576b6c0c1"/>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4844" r="14722"/>
          <a:stretch/>
        </p:blipFill>
        <p:spPr bwMode="auto">
          <a:xfrm>
            <a:off x="10709937" y="2523592"/>
            <a:ext cx="1131311" cy="139455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market.acgaccent.com/GR/0226703e-aecc-4db5-9751-a6f0afe04a4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1376" y="5259563"/>
            <a:ext cx="1002401" cy="87032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market.acgaccent.com/GR/da01e20b-b8dd-477d-b8b0-22fa21ea1e2e"/>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5665" r="15749"/>
          <a:stretch/>
        </p:blipFill>
        <p:spPr bwMode="auto">
          <a:xfrm>
            <a:off x="1469555" y="4837221"/>
            <a:ext cx="931814" cy="1185982"/>
          </a:xfrm>
          <a:prstGeom prst="rect">
            <a:avLst/>
          </a:prstGeom>
          <a:noFill/>
          <a:extLst>
            <a:ext uri="{909E8E84-426E-40DD-AFC4-6F175D3DCCD1}">
              <a14:hiddenFill xmlns:a14="http://schemas.microsoft.com/office/drawing/2010/main">
                <a:solidFill>
                  <a:srgbClr val="FFFFFF"/>
                </a:solidFill>
              </a14:hiddenFill>
            </a:ext>
          </a:extLst>
        </p:spPr>
      </p:pic>
      <p:sp>
        <p:nvSpPr>
          <p:cNvPr id="51" name="textruta 50"/>
          <p:cNvSpPr txBox="1"/>
          <p:nvPr/>
        </p:nvSpPr>
        <p:spPr>
          <a:xfrm>
            <a:off x="5019073" y="5666937"/>
            <a:ext cx="3331372" cy="1107996"/>
          </a:xfrm>
          <a:prstGeom prst="rect">
            <a:avLst/>
          </a:prstGeom>
          <a:noFill/>
        </p:spPr>
        <p:txBody>
          <a:bodyPr wrap="square" rtlCol="0">
            <a:spAutoFit/>
          </a:bodyPr>
          <a:lstStyle/>
          <a:p>
            <a:pPr algn="ctr"/>
            <a:endParaRPr lang="sv-SE" sz="1200" b="1" dirty="0"/>
          </a:p>
          <a:p>
            <a:pPr algn="ctr"/>
            <a:r>
              <a:rPr lang="sv-SE" sz="1200" b="1" dirty="0"/>
              <a:t>Tryckkostnader</a:t>
            </a:r>
          </a:p>
          <a:p>
            <a:pPr algn="ctr"/>
            <a:r>
              <a:rPr lang="sv-SE" sz="1000" b="1" dirty="0"/>
              <a:t>Klubbmärke ingår på de produkter där det syns på bilden</a:t>
            </a:r>
          </a:p>
          <a:p>
            <a:pPr algn="ctr"/>
            <a:r>
              <a:rPr lang="sv-SE" sz="1000" b="1" dirty="0"/>
              <a:t>Namn Höjd 15mm 50:-</a:t>
            </a:r>
          </a:p>
          <a:p>
            <a:pPr algn="ctr"/>
            <a:r>
              <a:rPr lang="sv-SE" sz="1000" b="1" dirty="0"/>
              <a:t>Initialer Höjd 5cm 40:-</a:t>
            </a:r>
          </a:p>
          <a:p>
            <a:pPr algn="ctr"/>
            <a:r>
              <a:rPr lang="sv-SE" sz="1000" b="1" dirty="0"/>
              <a:t>Siffra Höjd 5cm 40:-/plagg</a:t>
            </a:r>
          </a:p>
        </p:txBody>
      </p:sp>
      <p:pic>
        <p:nvPicPr>
          <p:cNvPr id="3" name="Bildobjekt 2"/>
          <p:cNvPicPr>
            <a:picLocks noChangeAspect="1"/>
          </p:cNvPicPr>
          <p:nvPr/>
        </p:nvPicPr>
        <p:blipFill>
          <a:blip r:embed="rId27"/>
          <a:stretch>
            <a:fillRect/>
          </a:stretch>
        </p:blipFill>
        <p:spPr>
          <a:xfrm>
            <a:off x="8412048" y="5320521"/>
            <a:ext cx="1268051" cy="1268051"/>
          </a:xfrm>
          <a:prstGeom prst="rect">
            <a:avLst/>
          </a:prstGeom>
        </p:spPr>
      </p:pic>
      <p:pic>
        <p:nvPicPr>
          <p:cNvPr id="1026" name="Picture 2" descr="http://market.acgaccent.com/GR/f36dee1d-a3ff-42c2-b6fc-002ace0a428b"/>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23673" t="6930" r="22320" b="6413"/>
          <a:stretch/>
        </p:blipFill>
        <p:spPr bwMode="auto">
          <a:xfrm>
            <a:off x="2109660" y="2547738"/>
            <a:ext cx="851525" cy="1366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market.acgaccent.com/GR/c2e95b77-beda-44ae-88db-ec50f91eb926"/>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13406" r="13285"/>
          <a:stretch/>
        </p:blipFill>
        <p:spPr bwMode="auto">
          <a:xfrm>
            <a:off x="2850574" y="86854"/>
            <a:ext cx="1194049" cy="1628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arket.acgaccent.com/GR/67fd736f-5332-4556-9f80-c5c9c6b33930"/>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10532" r="10615"/>
          <a:stretch/>
        </p:blipFill>
        <p:spPr bwMode="auto">
          <a:xfrm>
            <a:off x="4052342" y="91095"/>
            <a:ext cx="1132083" cy="1435679"/>
          </a:xfrm>
          <a:prstGeom prst="rect">
            <a:avLst/>
          </a:prstGeom>
          <a:noFill/>
          <a:extLst>
            <a:ext uri="{909E8E84-426E-40DD-AFC4-6F175D3DCCD1}">
              <a14:hiddenFill xmlns:a14="http://schemas.microsoft.com/office/drawing/2010/main">
                <a:solidFill>
                  <a:srgbClr val="FFFFFF"/>
                </a:solidFill>
              </a14:hiddenFill>
            </a:ext>
          </a:extLst>
        </p:spPr>
      </p:pic>
      <p:sp>
        <p:nvSpPr>
          <p:cNvPr id="52" name="textruta 51"/>
          <p:cNvSpPr txBox="1"/>
          <p:nvPr/>
        </p:nvSpPr>
        <p:spPr>
          <a:xfrm>
            <a:off x="2575159" y="1698275"/>
            <a:ext cx="2985118" cy="707886"/>
          </a:xfrm>
          <a:prstGeom prst="rect">
            <a:avLst/>
          </a:prstGeom>
          <a:noFill/>
        </p:spPr>
        <p:txBody>
          <a:bodyPr wrap="square" rtlCol="0">
            <a:spAutoFit/>
          </a:bodyPr>
          <a:lstStyle/>
          <a:p>
            <a:pPr algn="ctr"/>
            <a:r>
              <a:rPr lang="sv-SE" sz="1000" dirty="0"/>
              <a:t>Overallströja Con22</a:t>
            </a:r>
          </a:p>
          <a:p>
            <a:pPr algn="ctr"/>
            <a:r>
              <a:rPr lang="sv-SE" sz="1000" dirty="0" err="1"/>
              <a:t>Training</a:t>
            </a:r>
            <a:r>
              <a:rPr lang="sv-SE" sz="1000" dirty="0"/>
              <a:t> </a:t>
            </a:r>
            <a:r>
              <a:rPr lang="sv-SE" sz="1000" dirty="0" err="1"/>
              <a:t>top</a:t>
            </a:r>
            <a:r>
              <a:rPr lang="sv-SE" sz="1000" dirty="0"/>
              <a:t> / TK jacket</a:t>
            </a:r>
          </a:p>
          <a:p>
            <a:pPr algn="ctr"/>
            <a:r>
              <a:rPr lang="sv-SE" sz="1000" dirty="0"/>
              <a:t>Halv dragkedja Jr 439:- (H21249)  Sr 519:- (HA6269) </a:t>
            </a:r>
          </a:p>
          <a:p>
            <a:pPr algn="ctr"/>
            <a:r>
              <a:rPr lang="sv-SE" sz="1000" dirty="0"/>
              <a:t>Hel dragkedja Jr 519:- (HA6255)  Sr 599:- (HA6252)   </a:t>
            </a:r>
          </a:p>
        </p:txBody>
      </p:sp>
    </p:spTree>
    <p:extLst>
      <p:ext uri="{BB962C8B-B14F-4D97-AF65-F5344CB8AC3E}">
        <p14:creationId xmlns:p14="http://schemas.microsoft.com/office/powerpoint/2010/main" val="97760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5"/>
            <a:ext cx="9171600" cy="6699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US" sz="3620" b="1" dirty="0">
                <a:solidFill>
                  <a:srgbClr val="70AD47"/>
                </a:solidFill>
                <a:latin typeface="Arial"/>
                <a:ea typeface="Arial"/>
                <a:cs typeface="Arial"/>
                <a:sym typeface="Arial"/>
              </a:rPr>
              <a:t>Agenda</a:t>
            </a:r>
            <a:endParaRPr sz="2900" b="1" dirty="0">
              <a:solidFill>
                <a:srgbClr val="70AD47"/>
              </a:solidFill>
            </a:endParaRPr>
          </a:p>
        </p:txBody>
      </p:sp>
      <p:sp>
        <p:nvSpPr>
          <p:cNvPr id="157" name="Google Shape;157;g78c333e2bc_0_50"/>
          <p:cNvSpPr txBox="1">
            <a:spLocks noGrp="1"/>
          </p:cNvSpPr>
          <p:nvPr>
            <p:ph type="body" idx="1"/>
          </p:nvPr>
        </p:nvSpPr>
        <p:spPr>
          <a:xfrm>
            <a:off x="681248" y="1198355"/>
            <a:ext cx="8954163" cy="4574176"/>
          </a:xfrm>
          <a:prstGeom prst="rect">
            <a:avLst/>
          </a:prstGeom>
        </p:spPr>
        <p:txBody>
          <a:bodyPr spcFirstLastPara="1" wrap="square" lIns="91425" tIns="45700" rIns="91425" bIns="45700" anchor="t" anchorCtr="0">
            <a:normAutofit/>
          </a:bodyPr>
          <a:lstStyle/>
          <a:p>
            <a:pPr marL="0" lvl="0" indent="0">
              <a:buNone/>
            </a:pPr>
            <a:r>
              <a:rPr lang="en-US" dirty="0" err="1"/>
              <a:t>Teamsmöte</a:t>
            </a:r>
            <a:r>
              <a:rPr lang="en-US" dirty="0"/>
              <a:t> </a:t>
            </a:r>
            <a:r>
              <a:rPr lang="en-US" dirty="0" err="1"/>
              <a:t>tisdag</a:t>
            </a:r>
            <a:r>
              <a:rPr lang="en-US" dirty="0"/>
              <a:t> 2022-03-29, kl 20:00. </a:t>
            </a:r>
            <a:br>
              <a:rPr lang="en-US" dirty="0"/>
            </a:br>
            <a:r>
              <a:rPr lang="en-US" dirty="0"/>
              <a:t>(precis </a:t>
            </a:r>
            <a:r>
              <a:rPr lang="en-US" dirty="0" err="1"/>
              <a:t>innan</a:t>
            </a:r>
            <a:r>
              <a:rPr lang="en-US" dirty="0"/>
              <a:t> </a:t>
            </a:r>
            <a:r>
              <a:rPr lang="en-US" dirty="0" err="1"/>
              <a:t>Polen</a:t>
            </a:r>
            <a:r>
              <a:rPr lang="en-US" dirty="0"/>
              <a:t>-Sverige </a:t>
            </a:r>
            <a:r>
              <a:rPr lang="en-US" dirty="0" err="1"/>
              <a:t>i</a:t>
            </a:r>
            <a:r>
              <a:rPr lang="en-US" dirty="0"/>
              <a:t> VM-playoff ;)</a:t>
            </a:r>
            <a:endParaRPr dirty="0"/>
          </a:p>
          <a:p>
            <a:pPr marL="137160" lvl="0" indent="0" algn="l" rtl="0">
              <a:spcBef>
                <a:spcPts val="1000"/>
              </a:spcBef>
              <a:spcAft>
                <a:spcPts val="0"/>
              </a:spcAft>
              <a:buSzPts val="1440"/>
              <a:buNone/>
            </a:pPr>
            <a:endParaRPr lang="en-US" b="1" dirty="0"/>
          </a:p>
          <a:p>
            <a:r>
              <a:rPr lang="sv-SE" dirty="0"/>
              <a:t>SAIFs matchmiljöer 2022 + 2023.</a:t>
            </a:r>
          </a:p>
          <a:p>
            <a:r>
              <a:rPr lang="sv-SE" dirty="0"/>
              <a:t>Ledare/roller i truppen.</a:t>
            </a:r>
          </a:p>
          <a:p>
            <a:r>
              <a:rPr lang="sv-SE" dirty="0"/>
              <a:t>Spelare i truppen.</a:t>
            </a:r>
          </a:p>
          <a:p>
            <a:r>
              <a:rPr lang="sv-SE" dirty="0"/>
              <a:t>Träningsmiljö.</a:t>
            </a:r>
          </a:p>
          <a:p>
            <a:r>
              <a:rPr lang="sv-SE" dirty="0"/>
              <a:t>Resor. </a:t>
            </a:r>
          </a:p>
          <a:p>
            <a:r>
              <a:rPr lang="sv-SE" dirty="0"/>
              <a:t>Sponsorer.</a:t>
            </a:r>
          </a:p>
          <a:p>
            <a:r>
              <a:rPr lang="sv-SE" dirty="0"/>
              <a:t>Förväntningar på spelare och vårdnadshavare.</a:t>
            </a:r>
          </a:p>
          <a:p>
            <a:r>
              <a:rPr lang="sv-SE" dirty="0"/>
              <a:t>Era förväntningar på oss ledare?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5"/>
            <a:ext cx="9171600" cy="6699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US" sz="3620" b="1" dirty="0" err="1">
                <a:solidFill>
                  <a:srgbClr val="70AD47"/>
                </a:solidFill>
                <a:latin typeface="Arial"/>
                <a:ea typeface="Arial"/>
                <a:cs typeface="Arial"/>
                <a:sym typeface="Arial"/>
              </a:rPr>
              <a:t>Närvarolista</a:t>
            </a:r>
            <a:r>
              <a:rPr lang="en-US" sz="3620" b="1" dirty="0">
                <a:solidFill>
                  <a:srgbClr val="70AD47"/>
                </a:solidFill>
                <a:latin typeface="Arial"/>
                <a:ea typeface="Arial"/>
                <a:cs typeface="Arial"/>
                <a:sym typeface="Arial"/>
              </a:rPr>
              <a:t> (ca 68 pers)</a:t>
            </a:r>
            <a:endParaRPr sz="2900" b="1" dirty="0">
              <a:solidFill>
                <a:srgbClr val="70AD47"/>
              </a:solidFill>
            </a:endParaRPr>
          </a:p>
        </p:txBody>
      </p:sp>
      <p:sp>
        <p:nvSpPr>
          <p:cNvPr id="157" name="Google Shape;157;g78c333e2bc_0_50"/>
          <p:cNvSpPr txBox="1">
            <a:spLocks noGrp="1"/>
          </p:cNvSpPr>
          <p:nvPr>
            <p:ph type="body" idx="1"/>
          </p:nvPr>
        </p:nvSpPr>
        <p:spPr>
          <a:xfrm>
            <a:off x="681248" y="1198355"/>
            <a:ext cx="4266137" cy="5337940"/>
          </a:xfrm>
          <a:prstGeom prst="rect">
            <a:avLst/>
          </a:prstGeom>
        </p:spPr>
        <p:txBody>
          <a:bodyPr spcFirstLastPara="1" wrap="square" lIns="91425" tIns="45700" rIns="91425" bIns="45700" anchor="t" anchorCtr="0">
            <a:normAutofit fontScale="62500" lnSpcReduction="20000"/>
          </a:bodyPr>
          <a:lstStyle/>
          <a:p>
            <a:r>
              <a:rPr lang="sv-SE" b="0" i="0" dirty="0" err="1">
                <a:solidFill>
                  <a:srgbClr val="242424"/>
                </a:solidFill>
                <a:effectLst/>
                <a:latin typeface="Segoe UI" panose="020B0502040204020203" pitchFamily="34" charset="0"/>
              </a:rPr>
              <a:t>Eirik</a:t>
            </a:r>
            <a:r>
              <a:rPr lang="sv-SE" b="0" i="0" dirty="0">
                <a:solidFill>
                  <a:srgbClr val="242424"/>
                </a:solidFill>
                <a:effectLst/>
                <a:latin typeface="Segoe UI" panose="020B0502040204020203" pitchFamily="34" charset="0"/>
              </a:rPr>
              <a:t> &amp; Therese </a:t>
            </a:r>
            <a:r>
              <a:rPr lang="sv-SE" b="0" i="0" dirty="0" err="1">
                <a:solidFill>
                  <a:srgbClr val="242424"/>
                </a:solidFill>
                <a:effectLst/>
                <a:latin typeface="Segoe UI" panose="020B0502040204020203" pitchFamily="34" charset="0"/>
              </a:rPr>
              <a:t>Monstad</a:t>
            </a:r>
            <a:endParaRPr lang="sv-SE" dirty="0"/>
          </a:p>
          <a:p>
            <a:r>
              <a:rPr lang="sv-SE" b="0" i="0" dirty="0">
                <a:solidFill>
                  <a:srgbClr val="242424"/>
                </a:solidFill>
                <a:effectLst/>
                <a:latin typeface="Segoe UI" panose="020B0502040204020203" pitchFamily="34" charset="0"/>
              </a:rPr>
              <a:t>Mats och Noah Berggren</a:t>
            </a:r>
            <a:endParaRPr lang="sv-SE" dirty="0"/>
          </a:p>
          <a:p>
            <a:r>
              <a:rPr lang="sv-SE" b="0" i="0" dirty="0">
                <a:solidFill>
                  <a:srgbClr val="242424"/>
                </a:solidFill>
                <a:effectLst/>
                <a:latin typeface="Segoe UI" panose="020B0502040204020203" pitchFamily="34" charset="0"/>
              </a:rPr>
              <a:t>Neil, Viktor och Stina Powell</a:t>
            </a:r>
            <a:endParaRPr lang="sv-SE" dirty="0"/>
          </a:p>
          <a:p>
            <a:r>
              <a:rPr lang="sv-SE" b="0" i="0" dirty="0">
                <a:solidFill>
                  <a:srgbClr val="242424"/>
                </a:solidFill>
                <a:effectLst/>
                <a:latin typeface="Segoe UI" panose="020B0502040204020203" pitchFamily="34" charset="0"/>
              </a:rPr>
              <a:t>Andres Andersson och Daniel </a:t>
            </a:r>
            <a:r>
              <a:rPr lang="sv-SE" b="0" i="0" dirty="0" err="1">
                <a:solidFill>
                  <a:srgbClr val="242424"/>
                </a:solidFill>
                <a:effectLst/>
                <a:latin typeface="Segoe UI" panose="020B0502040204020203" pitchFamily="34" charset="0"/>
              </a:rPr>
              <a:t>Godoy</a:t>
            </a:r>
            <a:endParaRPr lang="sv-SE" dirty="0"/>
          </a:p>
          <a:p>
            <a:r>
              <a:rPr lang="sv-SE" b="0" i="0" dirty="0">
                <a:solidFill>
                  <a:srgbClr val="242424"/>
                </a:solidFill>
                <a:effectLst/>
                <a:latin typeface="Segoe UI" panose="020B0502040204020203" pitchFamily="34" charset="0"/>
              </a:rPr>
              <a:t>Teo Bovin &amp; Patrik Hellgren</a:t>
            </a:r>
            <a:r>
              <a:rPr lang="sv-SE" dirty="0"/>
              <a:t> </a:t>
            </a:r>
          </a:p>
          <a:p>
            <a:r>
              <a:rPr lang="sv-SE" b="0" i="0" dirty="0">
                <a:solidFill>
                  <a:srgbClr val="242424"/>
                </a:solidFill>
                <a:effectLst/>
                <a:latin typeface="Segoe UI" panose="020B0502040204020203" pitchFamily="34" charset="0"/>
              </a:rPr>
              <a:t>Anders &amp; Edvin Brunvall</a:t>
            </a:r>
            <a:r>
              <a:rPr lang="sv-SE" dirty="0"/>
              <a:t>.</a:t>
            </a:r>
          </a:p>
          <a:p>
            <a:r>
              <a:rPr lang="sv-SE" b="0" i="0" dirty="0" err="1">
                <a:solidFill>
                  <a:srgbClr val="242424"/>
                </a:solidFill>
                <a:effectLst/>
                <a:latin typeface="Segoe UI" panose="020B0502040204020203" pitchFamily="34" charset="0"/>
              </a:rPr>
              <a:t>jonathan</a:t>
            </a:r>
            <a:r>
              <a:rPr lang="sv-SE" b="0" i="0" dirty="0">
                <a:solidFill>
                  <a:srgbClr val="242424"/>
                </a:solidFill>
                <a:effectLst/>
                <a:latin typeface="Segoe UI" panose="020B0502040204020203" pitchFamily="34" charset="0"/>
              </a:rPr>
              <a:t>, </a:t>
            </a:r>
            <a:r>
              <a:rPr lang="sv-SE" b="0" i="0" dirty="0" err="1">
                <a:solidFill>
                  <a:srgbClr val="242424"/>
                </a:solidFill>
                <a:effectLst/>
                <a:latin typeface="Segoe UI" panose="020B0502040204020203" pitchFamily="34" charset="0"/>
              </a:rPr>
              <a:t>nathalie</a:t>
            </a:r>
            <a:r>
              <a:rPr lang="sv-SE" b="0" i="0" dirty="0">
                <a:solidFill>
                  <a:srgbClr val="242424"/>
                </a:solidFill>
                <a:effectLst/>
                <a:latin typeface="Segoe UI" panose="020B0502040204020203" pitchFamily="34" charset="0"/>
              </a:rPr>
              <a:t>, </a:t>
            </a:r>
            <a:r>
              <a:rPr lang="sv-SE" b="0" i="0" dirty="0" err="1">
                <a:solidFill>
                  <a:srgbClr val="242424"/>
                </a:solidFill>
                <a:effectLst/>
                <a:latin typeface="Segoe UI" panose="020B0502040204020203" pitchFamily="34" charset="0"/>
              </a:rPr>
              <a:t>mikael</a:t>
            </a:r>
            <a:r>
              <a:rPr lang="sv-SE" b="0" i="0" dirty="0">
                <a:solidFill>
                  <a:srgbClr val="242424"/>
                </a:solidFill>
                <a:effectLst/>
                <a:latin typeface="Segoe UI" panose="020B0502040204020203" pitchFamily="34" charset="0"/>
              </a:rPr>
              <a:t> </a:t>
            </a:r>
            <a:r>
              <a:rPr lang="sv-SE" b="0" i="0" dirty="0" err="1">
                <a:solidFill>
                  <a:srgbClr val="242424"/>
                </a:solidFill>
                <a:effectLst/>
                <a:latin typeface="Segoe UI" panose="020B0502040204020203" pitchFamily="34" charset="0"/>
              </a:rPr>
              <a:t>piispanen</a:t>
            </a:r>
            <a:endParaRPr lang="sv-SE" dirty="0"/>
          </a:p>
          <a:p>
            <a:r>
              <a:rPr lang="sv-SE" b="0" i="0" dirty="0">
                <a:solidFill>
                  <a:srgbClr val="242424"/>
                </a:solidFill>
                <a:effectLst/>
                <a:latin typeface="Segoe UI" panose="020B0502040204020203" pitchFamily="34" charset="0"/>
              </a:rPr>
              <a:t>Emil och Ulf Sterner</a:t>
            </a:r>
          </a:p>
          <a:p>
            <a:r>
              <a:rPr lang="sv-SE" b="0" i="0" dirty="0">
                <a:solidFill>
                  <a:srgbClr val="242424"/>
                </a:solidFill>
                <a:effectLst/>
                <a:latin typeface="Segoe UI" panose="020B0502040204020203" pitchFamily="34" charset="0"/>
              </a:rPr>
              <a:t>Anders och Einar </a:t>
            </a:r>
            <a:r>
              <a:rPr lang="sv-SE" b="0" i="0" dirty="0" err="1">
                <a:solidFill>
                  <a:srgbClr val="242424"/>
                </a:solidFill>
                <a:effectLst/>
                <a:latin typeface="Segoe UI" panose="020B0502040204020203" pitchFamily="34" charset="0"/>
              </a:rPr>
              <a:t>Warngren</a:t>
            </a:r>
            <a:endParaRPr lang="sv-SE" dirty="0">
              <a:solidFill>
                <a:srgbClr val="242424"/>
              </a:solidFill>
              <a:latin typeface="Segoe UI" panose="020B0502040204020203" pitchFamily="34" charset="0"/>
            </a:endParaRPr>
          </a:p>
          <a:p>
            <a:r>
              <a:rPr lang="sv-SE" b="0" i="0" dirty="0">
                <a:solidFill>
                  <a:srgbClr val="242424"/>
                </a:solidFill>
                <a:effectLst/>
                <a:latin typeface="Segoe UI" panose="020B0502040204020203" pitchFamily="34" charset="0"/>
              </a:rPr>
              <a:t>Olle och JC</a:t>
            </a:r>
          </a:p>
          <a:p>
            <a:r>
              <a:rPr lang="sv-SE" b="0" i="0" dirty="0">
                <a:solidFill>
                  <a:srgbClr val="242424"/>
                </a:solidFill>
                <a:effectLst/>
                <a:latin typeface="Segoe UI" panose="020B0502040204020203" pitchFamily="34" charset="0"/>
              </a:rPr>
              <a:t>Hugo &amp; Frida </a:t>
            </a:r>
            <a:r>
              <a:rPr lang="sv-SE" b="0" i="0" dirty="0" err="1">
                <a:solidFill>
                  <a:srgbClr val="242424"/>
                </a:solidFill>
                <a:effectLst/>
                <a:latin typeface="Segoe UI" panose="020B0502040204020203" pitchFamily="34" charset="0"/>
              </a:rPr>
              <a:t>Sellén</a:t>
            </a:r>
            <a:endParaRPr lang="sv-SE" dirty="0">
              <a:solidFill>
                <a:srgbClr val="242424"/>
              </a:solidFill>
              <a:latin typeface="Segoe UI" panose="020B0502040204020203" pitchFamily="34" charset="0"/>
            </a:endParaRPr>
          </a:p>
          <a:p>
            <a:r>
              <a:rPr lang="sv-SE" dirty="0">
                <a:solidFill>
                  <a:srgbClr val="242424"/>
                </a:solidFill>
                <a:latin typeface="Segoe UI" panose="020B0502040204020203" pitchFamily="34" charset="0"/>
              </a:rPr>
              <a:t>Oskar Wistrand</a:t>
            </a:r>
          </a:p>
          <a:p>
            <a:r>
              <a:rPr lang="sv-SE" b="0" i="0" dirty="0">
                <a:solidFill>
                  <a:srgbClr val="242424"/>
                </a:solidFill>
                <a:effectLst/>
                <a:latin typeface="Segoe UI" panose="020B0502040204020203" pitchFamily="34" charset="0"/>
              </a:rPr>
              <a:t>Oskar, Johan, Carina Boson</a:t>
            </a:r>
          </a:p>
          <a:p>
            <a:r>
              <a:rPr lang="sv-SE" b="0" i="0" dirty="0">
                <a:solidFill>
                  <a:srgbClr val="242424"/>
                </a:solidFill>
                <a:effectLst/>
                <a:latin typeface="Segoe UI" panose="020B0502040204020203" pitchFamily="34" charset="0"/>
              </a:rPr>
              <a:t>Urban och Emil Wigren</a:t>
            </a:r>
          </a:p>
          <a:p>
            <a:r>
              <a:rPr lang="sv-SE" dirty="0">
                <a:solidFill>
                  <a:srgbClr val="242424"/>
                </a:solidFill>
                <a:latin typeface="Segoe UI" panose="020B0502040204020203" pitchFamily="34" charset="0"/>
              </a:rPr>
              <a:t>Dante</a:t>
            </a:r>
          </a:p>
          <a:p>
            <a:r>
              <a:rPr lang="sv-SE" b="0" i="0" dirty="0">
                <a:solidFill>
                  <a:srgbClr val="242424"/>
                </a:solidFill>
                <a:effectLst/>
                <a:latin typeface="Segoe UI" panose="020B0502040204020203" pitchFamily="34" charset="0"/>
              </a:rPr>
              <a:t>Simon Ejerblad</a:t>
            </a:r>
          </a:p>
          <a:p>
            <a:r>
              <a:rPr lang="sv-SE" b="0" i="0" dirty="0">
                <a:solidFill>
                  <a:srgbClr val="242424"/>
                </a:solidFill>
                <a:effectLst/>
                <a:latin typeface="Segoe UI" panose="020B0502040204020203" pitchFamily="34" charset="0"/>
              </a:rPr>
              <a:t>Pia, Sam och </a:t>
            </a:r>
            <a:r>
              <a:rPr lang="sv-SE" b="0" i="0" dirty="0" err="1">
                <a:solidFill>
                  <a:srgbClr val="242424"/>
                </a:solidFill>
                <a:effectLst/>
                <a:latin typeface="Segoe UI" panose="020B0502040204020203" pitchFamily="34" charset="0"/>
              </a:rPr>
              <a:t>Ata</a:t>
            </a:r>
            <a:r>
              <a:rPr lang="sv-SE" b="0" i="0" dirty="0">
                <a:solidFill>
                  <a:srgbClr val="242424"/>
                </a:solidFill>
                <a:effectLst/>
                <a:latin typeface="Segoe UI" panose="020B0502040204020203" pitchFamily="34" charset="0"/>
              </a:rPr>
              <a:t> </a:t>
            </a:r>
            <a:endParaRPr lang="sv-SE" dirty="0">
              <a:solidFill>
                <a:srgbClr val="242424"/>
              </a:solidFill>
              <a:latin typeface="Segoe UI" panose="020B0502040204020203" pitchFamily="34" charset="0"/>
            </a:endParaRPr>
          </a:p>
          <a:p>
            <a:r>
              <a:rPr lang="sv-SE" b="0" i="0" dirty="0">
                <a:solidFill>
                  <a:srgbClr val="242424"/>
                </a:solidFill>
                <a:effectLst/>
                <a:latin typeface="Segoe UI" panose="020B0502040204020203" pitchFamily="34" charset="0"/>
              </a:rPr>
              <a:t>Anton och Mari Rosvall</a:t>
            </a:r>
          </a:p>
          <a:p>
            <a:r>
              <a:rPr lang="sv-SE" b="0" i="0" dirty="0">
                <a:solidFill>
                  <a:srgbClr val="242424"/>
                </a:solidFill>
                <a:effectLst/>
                <a:latin typeface="Segoe UI" panose="020B0502040204020203" pitchFamily="34" charset="0"/>
              </a:rPr>
              <a:t>Joel och Suzanne </a:t>
            </a:r>
            <a:r>
              <a:rPr lang="sv-SE" b="0" i="0" dirty="0" err="1">
                <a:solidFill>
                  <a:srgbClr val="242424"/>
                </a:solidFill>
                <a:effectLst/>
                <a:latin typeface="Segoe UI" panose="020B0502040204020203" pitchFamily="34" charset="0"/>
              </a:rPr>
              <a:t>Aldskogius</a:t>
            </a:r>
            <a:endParaRPr lang="sv-SE" b="0" i="0" dirty="0">
              <a:solidFill>
                <a:srgbClr val="242424"/>
              </a:solidFill>
              <a:effectLst/>
              <a:latin typeface="Segoe UI" panose="020B0502040204020203" pitchFamily="34" charset="0"/>
            </a:endParaRPr>
          </a:p>
          <a:p>
            <a:endParaRPr lang="en-US" dirty="0"/>
          </a:p>
        </p:txBody>
      </p:sp>
      <p:sp>
        <p:nvSpPr>
          <p:cNvPr id="7" name="Google Shape;157;g78c333e2bc_0_50">
            <a:extLst>
              <a:ext uri="{FF2B5EF4-FFF2-40B4-BE49-F238E27FC236}">
                <a16:creationId xmlns:a16="http://schemas.microsoft.com/office/drawing/2014/main" id="{C9DD4862-BE53-4768-BF64-476F1866402D}"/>
              </a:ext>
            </a:extLst>
          </p:cNvPr>
          <p:cNvSpPr txBox="1">
            <a:spLocks/>
          </p:cNvSpPr>
          <p:nvPr/>
        </p:nvSpPr>
        <p:spPr>
          <a:xfrm>
            <a:off x="4154363" y="1292835"/>
            <a:ext cx="4266137" cy="5337940"/>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r>
              <a:rPr lang="sv-SE" b="0" i="0" dirty="0">
                <a:solidFill>
                  <a:srgbClr val="242424"/>
                </a:solidFill>
                <a:effectLst/>
                <a:latin typeface="Segoe UI" panose="020B0502040204020203" pitchFamily="34" charset="0"/>
              </a:rPr>
              <a:t>Jonathan &amp; Kent Mattsson</a:t>
            </a:r>
            <a:endParaRPr lang="sv-SE" dirty="0"/>
          </a:p>
          <a:p>
            <a:r>
              <a:rPr lang="sv-SE" b="0" i="0" dirty="0">
                <a:solidFill>
                  <a:srgbClr val="242424"/>
                </a:solidFill>
                <a:effectLst/>
                <a:latin typeface="Segoe UI" panose="020B0502040204020203" pitchFamily="34" charset="0"/>
              </a:rPr>
              <a:t>Isak och Andreas</a:t>
            </a:r>
            <a:endParaRPr lang="sv-SE" dirty="0"/>
          </a:p>
          <a:p>
            <a:r>
              <a:rPr lang="sv-SE" b="0" i="0" dirty="0">
                <a:solidFill>
                  <a:srgbClr val="242424"/>
                </a:solidFill>
                <a:effectLst/>
                <a:latin typeface="Segoe UI" panose="020B0502040204020203" pitchFamily="34" charset="0"/>
              </a:rPr>
              <a:t>Mikael Gelin</a:t>
            </a:r>
            <a:endParaRPr lang="sv-SE" dirty="0"/>
          </a:p>
          <a:p>
            <a:r>
              <a:rPr lang="sv-SE" b="0" i="0" dirty="0">
                <a:solidFill>
                  <a:srgbClr val="242424"/>
                </a:solidFill>
                <a:effectLst/>
                <a:latin typeface="Segoe UI" panose="020B0502040204020203" pitchFamily="34" charset="0"/>
              </a:rPr>
              <a:t>Calle &amp; David Bergman</a:t>
            </a:r>
            <a:endParaRPr lang="sv-SE" dirty="0"/>
          </a:p>
          <a:p>
            <a:r>
              <a:rPr lang="sv-SE" dirty="0">
                <a:solidFill>
                  <a:srgbClr val="242424"/>
                </a:solidFill>
                <a:latin typeface="Segoe UI" panose="020B0502040204020203" pitchFamily="34" charset="0"/>
              </a:rPr>
              <a:t>Hassan </a:t>
            </a:r>
            <a:r>
              <a:rPr lang="sv-SE" dirty="0" err="1">
                <a:solidFill>
                  <a:srgbClr val="242424"/>
                </a:solidFill>
                <a:latin typeface="Segoe UI" panose="020B0502040204020203" pitchFamily="34" charset="0"/>
              </a:rPr>
              <a:t>Majdalaini</a:t>
            </a:r>
            <a:r>
              <a:rPr lang="sv-SE" dirty="0"/>
              <a:t> </a:t>
            </a:r>
          </a:p>
          <a:p>
            <a:r>
              <a:rPr lang="sv-SE" dirty="0" err="1">
                <a:solidFill>
                  <a:srgbClr val="242424"/>
                </a:solidFill>
                <a:latin typeface="Segoe UI" panose="020B0502040204020203" pitchFamily="34" charset="0"/>
              </a:rPr>
              <a:t>Zain</a:t>
            </a:r>
            <a:r>
              <a:rPr lang="sv-SE" dirty="0">
                <a:solidFill>
                  <a:srgbClr val="242424"/>
                </a:solidFill>
                <a:latin typeface="Segoe UI" panose="020B0502040204020203" pitchFamily="34" charset="0"/>
              </a:rPr>
              <a:t> </a:t>
            </a:r>
            <a:r>
              <a:rPr lang="sv-SE" dirty="0" err="1">
                <a:solidFill>
                  <a:srgbClr val="242424"/>
                </a:solidFill>
                <a:latin typeface="Segoe UI" panose="020B0502040204020203" pitchFamily="34" charset="0"/>
              </a:rPr>
              <a:t>Jaafar</a:t>
            </a:r>
            <a:r>
              <a:rPr lang="sv-SE" dirty="0">
                <a:solidFill>
                  <a:srgbClr val="242424"/>
                </a:solidFill>
                <a:latin typeface="Segoe UI" panose="020B0502040204020203" pitchFamily="34" charset="0"/>
              </a:rPr>
              <a:t> Kamal</a:t>
            </a:r>
            <a:r>
              <a:rPr lang="sv-SE" dirty="0"/>
              <a:t>.</a:t>
            </a:r>
          </a:p>
          <a:p>
            <a:r>
              <a:rPr lang="sv-SE" dirty="0">
                <a:solidFill>
                  <a:srgbClr val="242424"/>
                </a:solidFill>
                <a:latin typeface="Segoe UI" panose="020B0502040204020203" pitchFamily="34" charset="0"/>
              </a:rPr>
              <a:t>Anna Hansson</a:t>
            </a:r>
            <a:endParaRPr lang="sv-SE" dirty="0"/>
          </a:p>
          <a:p>
            <a:r>
              <a:rPr lang="sv-SE" dirty="0">
                <a:solidFill>
                  <a:srgbClr val="242424"/>
                </a:solidFill>
                <a:latin typeface="Segoe UI" panose="020B0502040204020203" pitchFamily="34" charset="0"/>
              </a:rPr>
              <a:t>Emil Hennig</a:t>
            </a:r>
          </a:p>
          <a:p>
            <a:r>
              <a:rPr lang="sv-SE" dirty="0" err="1">
                <a:solidFill>
                  <a:srgbClr val="242424"/>
                </a:solidFill>
                <a:latin typeface="Segoe UI" panose="020B0502040204020203" pitchFamily="34" charset="0"/>
              </a:rPr>
              <a:t>Hazem</a:t>
            </a:r>
            <a:r>
              <a:rPr lang="sv-SE" dirty="0">
                <a:solidFill>
                  <a:srgbClr val="242424"/>
                </a:solidFill>
                <a:latin typeface="Segoe UI" panose="020B0502040204020203" pitchFamily="34" charset="0"/>
              </a:rPr>
              <a:t> </a:t>
            </a:r>
            <a:r>
              <a:rPr lang="sv-SE" dirty="0" err="1">
                <a:solidFill>
                  <a:srgbClr val="242424"/>
                </a:solidFill>
                <a:latin typeface="Segoe UI" panose="020B0502040204020203" pitchFamily="34" charset="0"/>
              </a:rPr>
              <a:t>Abyzuhri</a:t>
            </a:r>
            <a:endParaRPr lang="sv-SE" dirty="0">
              <a:solidFill>
                <a:srgbClr val="242424"/>
              </a:solidFill>
              <a:latin typeface="Segoe UI" panose="020B0502040204020203" pitchFamily="34" charset="0"/>
            </a:endParaRPr>
          </a:p>
          <a:p>
            <a:r>
              <a:rPr lang="sv-SE" dirty="0">
                <a:solidFill>
                  <a:srgbClr val="242424"/>
                </a:solidFill>
                <a:latin typeface="Segoe UI" panose="020B0502040204020203" pitchFamily="34" charset="0"/>
              </a:rPr>
              <a:t>Noel och Sandra Gunnarsson</a:t>
            </a:r>
          </a:p>
          <a:p>
            <a:r>
              <a:rPr lang="sv-SE" dirty="0">
                <a:solidFill>
                  <a:srgbClr val="242424"/>
                </a:solidFill>
                <a:latin typeface="Segoe UI" panose="020B0502040204020203" pitchFamily="34" charset="0"/>
              </a:rPr>
              <a:t>Anders och Helen Arvidsson</a:t>
            </a:r>
          </a:p>
          <a:p>
            <a:r>
              <a:rPr lang="sv-SE" dirty="0">
                <a:solidFill>
                  <a:srgbClr val="242424"/>
                </a:solidFill>
                <a:latin typeface="Segoe UI" panose="020B0502040204020203" pitchFamily="34" charset="0"/>
              </a:rPr>
              <a:t>Gustav och Joachim Ekman </a:t>
            </a:r>
          </a:p>
          <a:p>
            <a:r>
              <a:rPr lang="sv-SE" dirty="0">
                <a:solidFill>
                  <a:srgbClr val="242424"/>
                </a:solidFill>
                <a:latin typeface="Segoe UI" panose="020B0502040204020203" pitchFamily="34" charset="0"/>
              </a:rPr>
              <a:t>Walle och Eric Cato</a:t>
            </a:r>
          </a:p>
          <a:p>
            <a:r>
              <a:rPr lang="sv-SE" dirty="0">
                <a:solidFill>
                  <a:srgbClr val="242424"/>
                </a:solidFill>
                <a:latin typeface="Segoe UI" panose="020B0502040204020203" pitchFamily="34" charset="0"/>
              </a:rPr>
              <a:t>Jesper och Johan Tallroth</a:t>
            </a:r>
          </a:p>
          <a:p>
            <a:r>
              <a:rPr lang="sv-SE" dirty="0">
                <a:solidFill>
                  <a:srgbClr val="242424"/>
                </a:solidFill>
                <a:latin typeface="Segoe UI" panose="020B0502040204020203" pitchFamily="34" charset="0"/>
              </a:rPr>
              <a:t>Johannes Back</a:t>
            </a:r>
          </a:p>
          <a:p>
            <a:r>
              <a:rPr lang="sv-SE" dirty="0">
                <a:solidFill>
                  <a:srgbClr val="242424"/>
                </a:solidFill>
                <a:latin typeface="Segoe UI" panose="020B0502040204020203" pitchFamily="34" charset="0"/>
              </a:rPr>
              <a:t>Michal Baron</a:t>
            </a:r>
          </a:p>
          <a:p>
            <a:r>
              <a:rPr lang="sv-SE" dirty="0">
                <a:solidFill>
                  <a:srgbClr val="242424"/>
                </a:solidFill>
                <a:latin typeface="Segoe UI" panose="020B0502040204020203" pitchFamily="34" charset="0"/>
              </a:rPr>
              <a:t>Mats </a:t>
            </a:r>
            <a:r>
              <a:rPr lang="sv-SE" dirty="0" err="1">
                <a:solidFill>
                  <a:srgbClr val="242424"/>
                </a:solidFill>
                <a:latin typeface="Segoe UI" panose="020B0502040204020203" pitchFamily="34" charset="0"/>
              </a:rPr>
              <a:t>Bejmyr</a:t>
            </a:r>
            <a:endParaRPr lang="sv-SE" dirty="0">
              <a:solidFill>
                <a:srgbClr val="242424"/>
              </a:solidFill>
              <a:latin typeface="Segoe UI" panose="020B0502040204020203" pitchFamily="34" charset="0"/>
            </a:endParaRPr>
          </a:p>
          <a:p>
            <a:r>
              <a:rPr lang="sv-SE" dirty="0">
                <a:solidFill>
                  <a:srgbClr val="242424"/>
                </a:solidFill>
                <a:latin typeface="Segoe UI" panose="020B0502040204020203" pitchFamily="34" charset="0"/>
              </a:rPr>
              <a:t>Petter och Oscar Hansson</a:t>
            </a:r>
          </a:p>
          <a:p>
            <a:r>
              <a:rPr lang="sv-SE" dirty="0">
                <a:solidFill>
                  <a:srgbClr val="242424"/>
                </a:solidFill>
                <a:latin typeface="Segoe UI" panose="020B0502040204020203" pitchFamily="34" charset="0"/>
              </a:rPr>
              <a:t>Thomas och Hampus Nilsson</a:t>
            </a:r>
          </a:p>
        </p:txBody>
      </p:sp>
    </p:spTree>
    <p:extLst>
      <p:ext uri="{BB962C8B-B14F-4D97-AF65-F5344CB8AC3E}">
        <p14:creationId xmlns:p14="http://schemas.microsoft.com/office/powerpoint/2010/main" val="218222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59025"/>
            <a:ext cx="9171600" cy="669900"/>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SAIFs matchmiljöer 2022 + 2023</a:t>
            </a:r>
            <a:endParaRPr sz="2900" b="1" dirty="0">
              <a:solidFill>
                <a:srgbClr val="70AD47"/>
              </a:solidFill>
            </a:endParaRPr>
          </a:p>
        </p:txBody>
      </p:sp>
      <p:sp>
        <p:nvSpPr>
          <p:cNvPr id="157" name="Google Shape;157;g78c333e2bc_0_50"/>
          <p:cNvSpPr txBox="1">
            <a:spLocks noGrp="1"/>
          </p:cNvSpPr>
          <p:nvPr>
            <p:ph type="body" idx="1"/>
          </p:nvPr>
        </p:nvSpPr>
        <p:spPr>
          <a:xfrm>
            <a:off x="396796" y="1198355"/>
            <a:ext cx="6351035" cy="5432420"/>
          </a:xfrm>
          <a:prstGeom prst="rect">
            <a:avLst/>
          </a:prstGeom>
        </p:spPr>
        <p:txBody>
          <a:bodyPr spcFirstLastPara="1" wrap="square" lIns="91425" tIns="45700" rIns="91425" bIns="45700" anchor="t" anchorCtr="0">
            <a:normAutofit/>
          </a:bodyPr>
          <a:lstStyle/>
          <a:p>
            <a:r>
              <a:rPr lang="sv-SE" b="1" dirty="0"/>
              <a:t>Match- och träningsmiljöer 2022:</a:t>
            </a:r>
          </a:p>
          <a:p>
            <a:pPr lvl="1"/>
            <a:r>
              <a:rPr lang="sv-SE" dirty="0"/>
              <a:t>Senior </a:t>
            </a:r>
            <a:r>
              <a:rPr lang="sv-SE" dirty="0" err="1"/>
              <a:t>Div</a:t>
            </a:r>
            <a:r>
              <a:rPr lang="sv-SE" dirty="0"/>
              <a:t> 4</a:t>
            </a:r>
          </a:p>
          <a:p>
            <a:pPr lvl="1"/>
            <a:r>
              <a:rPr lang="sv-SE" dirty="0"/>
              <a:t>Senior </a:t>
            </a:r>
            <a:r>
              <a:rPr lang="sv-SE" dirty="0" err="1"/>
              <a:t>Div</a:t>
            </a:r>
            <a:r>
              <a:rPr lang="sv-SE" dirty="0"/>
              <a:t> 6 – För de som förtjänar det</a:t>
            </a:r>
          </a:p>
          <a:p>
            <a:pPr lvl="1"/>
            <a:r>
              <a:rPr lang="sv-SE" i="1" dirty="0">
                <a:solidFill>
                  <a:schemeClr val="bg1">
                    <a:lumMod val="65000"/>
                  </a:schemeClr>
                </a:solidFill>
              </a:rPr>
              <a:t>Ingen P19 </a:t>
            </a:r>
            <a:r>
              <a:rPr lang="sv-SE" i="1" dirty="0" err="1">
                <a:solidFill>
                  <a:schemeClr val="bg1">
                    <a:lumMod val="65000"/>
                  </a:schemeClr>
                </a:solidFill>
              </a:rPr>
              <a:t>Div</a:t>
            </a:r>
            <a:r>
              <a:rPr lang="sv-SE" i="1" dirty="0">
                <a:solidFill>
                  <a:schemeClr val="bg1">
                    <a:lumMod val="65000"/>
                  </a:schemeClr>
                </a:solidFill>
              </a:rPr>
              <a:t> 1 (04)</a:t>
            </a:r>
          </a:p>
          <a:p>
            <a:pPr lvl="1"/>
            <a:r>
              <a:rPr lang="sv-SE" b="1" dirty="0">
                <a:solidFill>
                  <a:schemeClr val="accent2"/>
                </a:solidFill>
              </a:rPr>
              <a:t>Kval P19 (Höst) (04/05/06)</a:t>
            </a:r>
          </a:p>
          <a:p>
            <a:pPr lvl="1"/>
            <a:r>
              <a:rPr lang="sv-SE" b="1" dirty="0">
                <a:solidFill>
                  <a:schemeClr val="accent2"/>
                </a:solidFill>
              </a:rPr>
              <a:t>P17 </a:t>
            </a:r>
            <a:r>
              <a:rPr lang="sv-SE" b="1" dirty="0" err="1">
                <a:solidFill>
                  <a:schemeClr val="accent2"/>
                </a:solidFill>
              </a:rPr>
              <a:t>Div</a:t>
            </a:r>
            <a:r>
              <a:rPr lang="sv-SE" b="1" dirty="0">
                <a:solidFill>
                  <a:schemeClr val="accent2"/>
                </a:solidFill>
              </a:rPr>
              <a:t> 1 (05/06) 26 matcher</a:t>
            </a:r>
          </a:p>
          <a:p>
            <a:pPr lvl="1"/>
            <a:r>
              <a:rPr lang="sv-SE" b="1" dirty="0">
                <a:solidFill>
                  <a:schemeClr val="accent2"/>
                </a:solidFill>
              </a:rPr>
              <a:t>P16/17 lokal serie (04/05/06) 20 matcher</a:t>
            </a:r>
          </a:p>
          <a:p>
            <a:r>
              <a:rPr lang="sv-SE" b="1" dirty="0"/>
              <a:t>Match- och träningsmiljöer 2023:</a:t>
            </a:r>
          </a:p>
          <a:p>
            <a:pPr lvl="1"/>
            <a:r>
              <a:rPr lang="sv-SE" dirty="0"/>
              <a:t>Senior </a:t>
            </a:r>
            <a:r>
              <a:rPr lang="sv-SE" dirty="0" err="1"/>
              <a:t>Div</a:t>
            </a:r>
            <a:r>
              <a:rPr lang="sv-SE" dirty="0"/>
              <a:t> 4</a:t>
            </a:r>
          </a:p>
          <a:p>
            <a:pPr lvl="1"/>
            <a:r>
              <a:rPr lang="sv-SE" dirty="0"/>
              <a:t>Senior </a:t>
            </a:r>
            <a:r>
              <a:rPr lang="sv-SE" dirty="0" err="1"/>
              <a:t>Div</a:t>
            </a:r>
            <a:r>
              <a:rPr lang="sv-SE" dirty="0"/>
              <a:t> 6 – För de som ligger i framkant </a:t>
            </a:r>
          </a:p>
          <a:p>
            <a:pPr lvl="1"/>
            <a:r>
              <a:rPr lang="sv-SE" b="1" dirty="0">
                <a:solidFill>
                  <a:schemeClr val="accent2"/>
                </a:solidFill>
              </a:rPr>
              <a:t>P19 </a:t>
            </a:r>
            <a:r>
              <a:rPr lang="sv-SE" b="1" dirty="0" err="1">
                <a:solidFill>
                  <a:schemeClr val="accent2"/>
                </a:solidFill>
              </a:rPr>
              <a:t>Div</a:t>
            </a:r>
            <a:r>
              <a:rPr lang="sv-SE" b="1" dirty="0">
                <a:solidFill>
                  <a:schemeClr val="accent2"/>
                </a:solidFill>
              </a:rPr>
              <a:t> 1? (04/05/06)</a:t>
            </a:r>
          </a:p>
          <a:p>
            <a:pPr lvl="1"/>
            <a:r>
              <a:rPr lang="sv-SE" b="1" dirty="0">
                <a:solidFill>
                  <a:schemeClr val="accent2"/>
                </a:solidFill>
              </a:rPr>
              <a:t>P18/19 regional serie? (04/05/06)</a:t>
            </a:r>
          </a:p>
          <a:p>
            <a:pPr lvl="1"/>
            <a:r>
              <a:rPr lang="sv-SE" b="1" dirty="0">
                <a:solidFill>
                  <a:schemeClr val="accent2"/>
                </a:solidFill>
              </a:rPr>
              <a:t>P16/17 lokal serie? (06/07)</a:t>
            </a:r>
          </a:p>
        </p:txBody>
      </p:sp>
      <p:sp>
        <p:nvSpPr>
          <p:cNvPr id="2" name="textruta 1">
            <a:extLst>
              <a:ext uri="{FF2B5EF4-FFF2-40B4-BE49-F238E27FC236}">
                <a16:creationId xmlns:a16="http://schemas.microsoft.com/office/drawing/2014/main" id="{5BCD048D-7E3B-426B-9D44-0D81543CB0FB}"/>
              </a:ext>
            </a:extLst>
          </p:cNvPr>
          <p:cNvSpPr txBox="1"/>
          <p:nvPr/>
        </p:nvSpPr>
        <p:spPr>
          <a:xfrm>
            <a:off x="5707781" y="2021306"/>
            <a:ext cx="4292868" cy="40318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Anteckningar</a:t>
            </a:r>
            <a:r>
              <a:rPr lang="sv-SE" sz="1600" dirty="0"/>
              <a:t>:</a:t>
            </a:r>
          </a:p>
          <a:p>
            <a:endParaRPr lang="sv-SE" sz="1600" dirty="0"/>
          </a:p>
          <a:p>
            <a:r>
              <a:rPr lang="sv-SE" sz="1600" dirty="0"/>
              <a:t>Mats </a:t>
            </a:r>
            <a:r>
              <a:rPr lang="sv-SE" sz="1600" dirty="0" err="1"/>
              <a:t>Bejmyr</a:t>
            </a:r>
            <a:r>
              <a:rPr lang="sv-SE" sz="1600" dirty="0"/>
              <a:t> informerade om läget i </a:t>
            </a:r>
            <a:r>
              <a:rPr lang="sv-SE" sz="1600" dirty="0" err="1"/>
              <a:t>seniortruppen</a:t>
            </a:r>
            <a:r>
              <a:rPr lang="sv-SE" sz="1600" dirty="0"/>
              <a:t>. De ser att det kommer finnas möjligheter att plocka upp spelare från P17-truppen till både träning och match (</a:t>
            </a:r>
            <a:r>
              <a:rPr lang="sv-SE" sz="1600" dirty="0" err="1"/>
              <a:t>Div</a:t>
            </a:r>
            <a:r>
              <a:rPr lang="sv-SE" sz="1600" dirty="0"/>
              <a:t> 6)  under säsongen med start när man kommer ut på naturgräs och lite större ytor. </a:t>
            </a:r>
          </a:p>
          <a:p>
            <a:endParaRPr lang="sv-SE" sz="1600" dirty="0"/>
          </a:p>
          <a:p>
            <a:r>
              <a:rPr lang="sv-SE" sz="1600" dirty="0"/>
              <a:t>Vi kommer delta i ett </a:t>
            </a:r>
            <a:r>
              <a:rPr lang="sv-SE" sz="1600" dirty="0" err="1"/>
              <a:t>höstkval</a:t>
            </a:r>
            <a:r>
              <a:rPr lang="sv-SE" sz="1600" dirty="0"/>
              <a:t>. För att nästa år få möjlighet att spela 04/05/06 i P19 </a:t>
            </a:r>
            <a:r>
              <a:rPr lang="sv-SE" sz="1600" dirty="0" err="1"/>
              <a:t>Div</a:t>
            </a:r>
            <a:r>
              <a:rPr lang="sv-SE" sz="1600" dirty="0"/>
              <a:t> 1.</a:t>
            </a:r>
          </a:p>
          <a:p>
            <a:endParaRPr lang="sv-SE" sz="1600" dirty="0"/>
          </a:p>
          <a:p>
            <a:r>
              <a:rPr lang="sv-SE" sz="1600" dirty="0"/>
              <a:t>Spelarsamtal påbörjas första veckorna i april, tyvärr lite väl sent, det beror mestadels på sent besked om P19-laget och att det är mycket att hantera nu vid seriestarter.</a:t>
            </a:r>
          </a:p>
        </p:txBody>
      </p:sp>
    </p:spTree>
    <p:extLst>
      <p:ext uri="{BB962C8B-B14F-4D97-AF65-F5344CB8AC3E}">
        <p14:creationId xmlns:p14="http://schemas.microsoft.com/office/powerpoint/2010/main" val="398098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589185"/>
            <a:ext cx="9171600" cy="669900"/>
          </a:xfrm>
          <a:prstGeom prst="rect">
            <a:avLst/>
          </a:prstGeom>
          <a:noFill/>
          <a:ln>
            <a:noFill/>
          </a:ln>
        </p:spPr>
        <p:txBody>
          <a:bodyPr spcFirstLastPara="1" wrap="square" lIns="91425" tIns="45700" rIns="91425" bIns="45700" anchor="b" anchorCtr="0">
            <a:noAutofit/>
          </a:bodyPr>
          <a:lstStyle/>
          <a:p>
            <a:pPr lvl="0" algn="ctr">
              <a:buSzPts val="5400"/>
            </a:pPr>
            <a:r>
              <a:rPr lang="sv-SE" sz="4000" dirty="0"/>
              <a:t>Ledare/roller i truppen</a:t>
            </a:r>
            <a:endParaRPr sz="2900" b="1" dirty="0">
              <a:solidFill>
                <a:srgbClr val="70AD47"/>
              </a:solidFill>
            </a:endParaRPr>
          </a:p>
        </p:txBody>
      </p:sp>
      <p:sp>
        <p:nvSpPr>
          <p:cNvPr id="157" name="Google Shape;157;g78c333e2bc_0_50"/>
          <p:cNvSpPr txBox="1">
            <a:spLocks noGrp="1"/>
          </p:cNvSpPr>
          <p:nvPr>
            <p:ph type="body" idx="1"/>
          </p:nvPr>
        </p:nvSpPr>
        <p:spPr>
          <a:xfrm>
            <a:off x="3377682" y="1198355"/>
            <a:ext cx="6257729" cy="4692372"/>
          </a:xfrm>
          <a:prstGeom prst="rect">
            <a:avLst/>
          </a:prstGeom>
        </p:spPr>
        <p:txBody>
          <a:bodyPr spcFirstLastPara="1" wrap="square" lIns="91425" tIns="45700" rIns="91425" bIns="45700" anchor="t" anchorCtr="0">
            <a:normAutofit/>
          </a:bodyPr>
          <a:lstStyle/>
          <a:p>
            <a:pPr marL="137160" indent="0">
              <a:buNone/>
            </a:pPr>
            <a:endParaRPr lang="sv-SE" sz="2400" dirty="0"/>
          </a:p>
          <a:p>
            <a:r>
              <a:rPr lang="sv-SE" sz="2400" b="1" dirty="0"/>
              <a:t>Tränare/Lagledare: </a:t>
            </a:r>
            <a:br>
              <a:rPr lang="sv-SE" sz="2400" b="1" dirty="0"/>
            </a:br>
            <a:r>
              <a:rPr lang="sv-SE" sz="2400" dirty="0"/>
              <a:t>Petter Hansson </a:t>
            </a:r>
            <a:br>
              <a:rPr lang="sv-SE" sz="2400" dirty="0"/>
            </a:br>
            <a:r>
              <a:rPr lang="sv-SE" sz="2400" dirty="0"/>
              <a:t>Tim Walker </a:t>
            </a:r>
            <a:br>
              <a:rPr lang="sv-SE" sz="2400" dirty="0"/>
            </a:br>
            <a:r>
              <a:rPr lang="sv-SE" sz="2400" dirty="0"/>
              <a:t>Thomas Nilsson</a:t>
            </a:r>
            <a:br>
              <a:rPr lang="sv-SE" sz="2400" dirty="0"/>
            </a:br>
            <a:endParaRPr lang="sv-SE" sz="2400" dirty="0"/>
          </a:p>
          <a:p>
            <a:r>
              <a:rPr lang="sv-SE" sz="2400" b="1" dirty="0"/>
              <a:t>Hjälptränare/funktionärer:</a:t>
            </a:r>
            <a:br>
              <a:rPr lang="sv-SE" sz="2400" b="1" dirty="0"/>
            </a:br>
            <a:r>
              <a:rPr lang="sv-SE" sz="2400" dirty="0"/>
              <a:t>Johan Tallroth</a:t>
            </a:r>
            <a:br>
              <a:rPr lang="sv-SE" sz="2400" dirty="0"/>
            </a:br>
            <a:r>
              <a:rPr lang="sv-SE" sz="2400" dirty="0"/>
              <a:t>JC Andersson</a:t>
            </a:r>
            <a:br>
              <a:rPr lang="sv-SE" sz="2400" dirty="0"/>
            </a:br>
            <a:r>
              <a:rPr lang="sv-SE" sz="2400" dirty="0"/>
              <a:t>Joachim Ekman</a:t>
            </a:r>
            <a:br>
              <a:rPr lang="sv-SE" sz="2400" dirty="0"/>
            </a:br>
            <a:r>
              <a:rPr lang="sv-SE" sz="2400" dirty="0"/>
              <a:t>Anders Wistrand</a:t>
            </a:r>
          </a:p>
        </p:txBody>
      </p:sp>
    </p:spTree>
    <p:extLst>
      <p:ext uri="{BB962C8B-B14F-4D97-AF65-F5344CB8AC3E}">
        <p14:creationId xmlns:p14="http://schemas.microsoft.com/office/powerpoint/2010/main" val="331864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234625"/>
            <a:ext cx="9171600" cy="669900"/>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Spelare i truppen</a:t>
            </a:r>
            <a:endParaRPr sz="2900" b="1" dirty="0">
              <a:solidFill>
                <a:srgbClr val="70AD47"/>
              </a:solidFill>
            </a:endParaRPr>
          </a:p>
        </p:txBody>
      </p:sp>
      <p:sp>
        <p:nvSpPr>
          <p:cNvPr id="157" name="Google Shape;157;g78c333e2bc_0_50"/>
          <p:cNvSpPr txBox="1">
            <a:spLocks noGrp="1"/>
          </p:cNvSpPr>
          <p:nvPr>
            <p:ph type="body" idx="1"/>
          </p:nvPr>
        </p:nvSpPr>
        <p:spPr>
          <a:xfrm>
            <a:off x="681248" y="1198354"/>
            <a:ext cx="8954163" cy="5569449"/>
          </a:xfrm>
          <a:prstGeom prst="rect">
            <a:avLst/>
          </a:prstGeom>
        </p:spPr>
        <p:txBody>
          <a:bodyPr spcFirstLastPara="1" wrap="square" lIns="91425" tIns="45700" rIns="91425" bIns="45700" anchor="t" anchorCtr="0">
            <a:normAutofit/>
          </a:bodyPr>
          <a:lstStyle/>
          <a:p>
            <a:pPr marL="137160" indent="0">
              <a:buNone/>
            </a:pPr>
            <a:r>
              <a:rPr lang="en-US" b="1" dirty="0"/>
              <a:t>2004:			 2005:			2006:</a:t>
            </a:r>
          </a:p>
          <a:p>
            <a:pPr marL="137160" lvl="0" indent="0" algn="l" rtl="0">
              <a:spcBef>
                <a:spcPts val="1000"/>
              </a:spcBef>
              <a:spcAft>
                <a:spcPts val="0"/>
              </a:spcAft>
              <a:buSzPts val="1440"/>
              <a:buNone/>
            </a:pPr>
            <a:endParaRPr lang="en-US" b="1" dirty="0"/>
          </a:p>
          <a:p>
            <a:pPr marL="137160" lvl="0" indent="0" algn="l" rtl="0">
              <a:spcBef>
                <a:spcPts val="1000"/>
              </a:spcBef>
              <a:spcAft>
                <a:spcPts val="0"/>
              </a:spcAft>
              <a:buSzPts val="1440"/>
              <a:buNone/>
            </a:pPr>
            <a:endParaRPr lang="en-US" b="1" dirty="0"/>
          </a:p>
          <a:p>
            <a:pPr marL="137160" lvl="0" indent="0" algn="l" rtl="0">
              <a:spcBef>
                <a:spcPts val="1000"/>
              </a:spcBef>
              <a:spcAft>
                <a:spcPts val="0"/>
              </a:spcAft>
              <a:buSzPts val="1440"/>
              <a:buNone/>
            </a:pPr>
            <a:endParaRPr lang="en-US" b="1" dirty="0"/>
          </a:p>
          <a:p>
            <a:pPr marL="137160" lvl="0" indent="0" algn="l" rtl="0">
              <a:spcBef>
                <a:spcPts val="1000"/>
              </a:spcBef>
              <a:spcAft>
                <a:spcPts val="0"/>
              </a:spcAft>
              <a:buSzPts val="1440"/>
              <a:buNone/>
            </a:pPr>
            <a:endParaRPr lang="en-US" b="1" dirty="0"/>
          </a:p>
          <a:p>
            <a:pPr marL="137160" lvl="0" indent="0" algn="l" rtl="0">
              <a:spcBef>
                <a:spcPts val="1000"/>
              </a:spcBef>
              <a:spcAft>
                <a:spcPts val="0"/>
              </a:spcAft>
              <a:buSzPts val="1440"/>
              <a:buNone/>
            </a:pPr>
            <a:endParaRPr lang="en-US" b="1" dirty="0"/>
          </a:p>
        </p:txBody>
      </p:sp>
      <p:pic>
        <p:nvPicPr>
          <p:cNvPr id="2" name="Bildobjekt 1">
            <a:extLst>
              <a:ext uri="{FF2B5EF4-FFF2-40B4-BE49-F238E27FC236}">
                <a16:creationId xmlns:a16="http://schemas.microsoft.com/office/drawing/2014/main" id="{4E9EA908-68F1-4EEF-BB2F-F67DC96BC592}"/>
              </a:ext>
            </a:extLst>
          </p:cNvPr>
          <p:cNvPicPr>
            <a:picLocks noChangeAspect="1"/>
          </p:cNvPicPr>
          <p:nvPr/>
        </p:nvPicPr>
        <p:blipFill>
          <a:blip r:embed="rId3"/>
          <a:stretch>
            <a:fillRect/>
          </a:stretch>
        </p:blipFill>
        <p:spPr>
          <a:xfrm>
            <a:off x="921592" y="1746573"/>
            <a:ext cx="2379396" cy="1400953"/>
          </a:xfrm>
          <a:prstGeom prst="rect">
            <a:avLst/>
          </a:prstGeom>
        </p:spPr>
      </p:pic>
      <p:pic>
        <p:nvPicPr>
          <p:cNvPr id="3" name="Bildobjekt 2">
            <a:extLst>
              <a:ext uri="{FF2B5EF4-FFF2-40B4-BE49-F238E27FC236}">
                <a16:creationId xmlns:a16="http://schemas.microsoft.com/office/drawing/2014/main" id="{5FBEAAC7-0942-4AAF-8257-12B5532CA99D}"/>
              </a:ext>
            </a:extLst>
          </p:cNvPr>
          <p:cNvPicPr>
            <a:picLocks noChangeAspect="1"/>
          </p:cNvPicPr>
          <p:nvPr/>
        </p:nvPicPr>
        <p:blipFill>
          <a:blip r:embed="rId4"/>
          <a:stretch>
            <a:fillRect/>
          </a:stretch>
        </p:blipFill>
        <p:spPr>
          <a:xfrm>
            <a:off x="6222716" y="1746573"/>
            <a:ext cx="2348901" cy="3161554"/>
          </a:xfrm>
          <a:prstGeom prst="rect">
            <a:avLst/>
          </a:prstGeom>
        </p:spPr>
      </p:pic>
      <p:pic>
        <p:nvPicPr>
          <p:cNvPr id="4" name="Bildobjekt 3">
            <a:extLst>
              <a:ext uri="{FF2B5EF4-FFF2-40B4-BE49-F238E27FC236}">
                <a16:creationId xmlns:a16="http://schemas.microsoft.com/office/drawing/2014/main" id="{FF55E41C-1D79-4939-8DF2-8E12D681C982}"/>
              </a:ext>
            </a:extLst>
          </p:cNvPr>
          <p:cNvPicPr>
            <a:picLocks noChangeAspect="1"/>
          </p:cNvPicPr>
          <p:nvPr/>
        </p:nvPicPr>
        <p:blipFill>
          <a:blip r:embed="rId5"/>
          <a:stretch>
            <a:fillRect/>
          </a:stretch>
        </p:blipFill>
        <p:spPr>
          <a:xfrm>
            <a:off x="3602976" y="1746573"/>
            <a:ext cx="2348900" cy="4955060"/>
          </a:xfrm>
          <a:prstGeom prst="rect">
            <a:avLst/>
          </a:prstGeom>
        </p:spPr>
      </p:pic>
      <p:sp>
        <p:nvSpPr>
          <p:cNvPr id="10" name="textruta 9">
            <a:extLst>
              <a:ext uri="{FF2B5EF4-FFF2-40B4-BE49-F238E27FC236}">
                <a16:creationId xmlns:a16="http://schemas.microsoft.com/office/drawing/2014/main" id="{7F4A41CB-DD89-4247-AA55-B749A36E493E}"/>
              </a:ext>
            </a:extLst>
          </p:cNvPr>
          <p:cNvSpPr txBox="1"/>
          <p:nvPr/>
        </p:nvSpPr>
        <p:spPr>
          <a:xfrm>
            <a:off x="6470057" y="5451466"/>
            <a:ext cx="4292868"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Anteckningar</a:t>
            </a:r>
            <a:r>
              <a:rPr lang="sv-SE" sz="1600" dirty="0"/>
              <a:t>:</a:t>
            </a:r>
          </a:p>
          <a:p>
            <a:endParaRPr lang="sv-SE" sz="1600" dirty="0"/>
          </a:p>
          <a:p>
            <a:r>
              <a:rPr lang="sv-SE" sz="1600" dirty="0" err="1"/>
              <a:t>Zain</a:t>
            </a:r>
            <a:r>
              <a:rPr lang="sv-SE" sz="1600" dirty="0"/>
              <a:t> och Vincent är också på gång att bli klara för oss</a:t>
            </a:r>
          </a:p>
        </p:txBody>
      </p:sp>
    </p:spTree>
    <p:extLst>
      <p:ext uri="{BB962C8B-B14F-4D97-AF65-F5344CB8AC3E}">
        <p14:creationId xmlns:p14="http://schemas.microsoft.com/office/powerpoint/2010/main" val="323420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5"/>
            <a:ext cx="9171600" cy="669900"/>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Träningsmiljö</a:t>
            </a:r>
            <a:endParaRPr sz="2900" b="1" dirty="0">
              <a:solidFill>
                <a:srgbClr val="70AD47"/>
              </a:solidFill>
            </a:endParaRPr>
          </a:p>
        </p:txBody>
      </p:sp>
      <p:sp>
        <p:nvSpPr>
          <p:cNvPr id="157" name="Google Shape;157;g78c333e2bc_0_50"/>
          <p:cNvSpPr txBox="1">
            <a:spLocks noGrp="1"/>
          </p:cNvSpPr>
          <p:nvPr>
            <p:ph type="body" idx="1"/>
          </p:nvPr>
        </p:nvSpPr>
        <p:spPr>
          <a:xfrm>
            <a:off x="2956704" y="1210570"/>
            <a:ext cx="6506546" cy="2927849"/>
          </a:xfrm>
          <a:prstGeom prst="rect">
            <a:avLst/>
          </a:prstGeom>
        </p:spPr>
        <p:txBody>
          <a:bodyPr spcFirstLastPara="1" wrap="square" lIns="91425" tIns="45700" rIns="91425" bIns="45700" anchor="t" anchorCtr="0">
            <a:normAutofit lnSpcReduction="10000"/>
          </a:bodyPr>
          <a:lstStyle/>
          <a:p>
            <a:pPr marL="137160" lvl="0" indent="0" rtl="0">
              <a:spcBef>
                <a:spcPts val="1000"/>
              </a:spcBef>
              <a:spcAft>
                <a:spcPts val="0"/>
              </a:spcAft>
              <a:buSzPts val="1440"/>
              <a:buNone/>
            </a:pPr>
            <a:endParaRPr lang="en-US" sz="2000" b="1" dirty="0"/>
          </a:p>
          <a:p>
            <a:r>
              <a:rPr lang="sv-SE" sz="2000" dirty="0"/>
              <a:t>3 träningar i veckan</a:t>
            </a:r>
          </a:p>
          <a:p>
            <a:r>
              <a:rPr lang="sv-SE" sz="2000" dirty="0"/>
              <a:t>Målvaktsträning 1/vecka</a:t>
            </a:r>
          </a:p>
          <a:p>
            <a:r>
              <a:rPr lang="sv-SE" sz="2000" dirty="0"/>
              <a:t>Vart i vilka perioder?</a:t>
            </a:r>
            <a:br>
              <a:rPr lang="sv-SE" sz="2000" dirty="0"/>
            </a:br>
            <a:r>
              <a:rPr lang="sv-SE" sz="1800" dirty="0"/>
              <a:t>Sunnersta IP i första hand, </a:t>
            </a:r>
            <a:br>
              <a:rPr lang="sv-SE" sz="1800" dirty="0"/>
            </a:br>
            <a:r>
              <a:rPr lang="sv-SE" sz="1800" dirty="0" err="1"/>
              <a:t>Valsätra</a:t>
            </a:r>
            <a:r>
              <a:rPr lang="sv-SE" sz="1800" dirty="0"/>
              <a:t> i andra </a:t>
            </a:r>
            <a:br>
              <a:rPr lang="sv-SE" sz="1800" dirty="0"/>
            </a:br>
            <a:r>
              <a:rPr lang="sv-SE" sz="1800" dirty="0"/>
              <a:t>och om det kniper: </a:t>
            </a:r>
            <a:r>
              <a:rPr lang="sv-SE" sz="1800" dirty="0" err="1"/>
              <a:t>Graneberg</a:t>
            </a:r>
            <a:endParaRPr lang="sv-SE" sz="1800" dirty="0"/>
          </a:p>
          <a:p>
            <a:r>
              <a:rPr lang="sv-SE" sz="2000" dirty="0"/>
              <a:t>Gräsplaner öppnar i början av maj</a:t>
            </a:r>
          </a:p>
        </p:txBody>
      </p:sp>
      <p:sp>
        <p:nvSpPr>
          <p:cNvPr id="7" name="textruta 6">
            <a:extLst>
              <a:ext uri="{FF2B5EF4-FFF2-40B4-BE49-F238E27FC236}">
                <a16:creationId xmlns:a16="http://schemas.microsoft.com/office/drawing/2014/main" id="{98E9048E-6507-4EE1-B284-6E90F21BDFB6}"/>
              </a:ext>
            </a:extLst>
          </p:cNvPr>
          <p:cNvSpPr txBox="1"/>
          <p:nvPr/>
        </p:nvSpPr>
        <p:spPr>
          <a:xfrm>
            <a:off x="5573026" y="4213009"/>
            <a:ext cx="4292868"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Anteckningar</a:t>
            </a:r>
            <a:r>
              <a:rPr lang="sv-SE" sz="1600" dirty="0"/>
              <a:t>:</a:t>
            </a:r>
          </a:p>
          <a:p>
            <a:endParaRPr lang="sv-SE" sz="1600" dirty="0"/>
          </a:p>
          <a:p>
            <a:r>
              <a:rPr lang="sv-SE" sz="1600" dirty="0"/>
              <a:t>Möjlighet till träning med senior-truppen för de som tränar bra i någon form av rotation.</a:t>
            </a:r>
          </a:p>
          <a:p>
            <a:endParaRPr lang="sv-SE" sz="1600" dirty="0"/>
          </a:p>
          <a:p>
            <a:r>
              <a:rPr lang="sv-SE" sz="1600" dirty="0"/>
              <a:t>Det är också viktigt att se på varje spelares totala belastning över tid. Det finns t.ex. spelare som tränar fotboll eller andra idrotter på sidan om våran trupp.</a:t>
            </a:r>
          </a:p>
        </p:txBody>
      </p:sp>
    </p:spTree>
    <p:extLst>
      <p:ext uri="{BB962C8B-B14F-4D97-AF65-F5344CB8AC3E}">
        <p14:creationId xmlns:p14="http://schemas.microsoft.com/office/powerpoint/2010/main" val="407746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5"/>
            <a:ext cx="9171600" cy="669900"/>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Resor matcher / Gotland</a:t>
            </a:r>
            <a:endParaRPr sz="2900" b="1" dirty="0">
              <a:solidFill>
                <a:srgbClr val="70AD47"/>
              </a:solidFill>
            </a:endParaRPr>
          </a:p>
        </p:txBody>
      </p:sp>
      <p:sp>
        <p:nvSpPr>
          <p:cNvPr id="157" name="Google Shape;157;g78c333e2bc_0_50"/>
          <p:cNvSpPr txBox="1">
            <a:spLocks noGrp="1"/>
          </p:cNvSpPr>
          <p:nvPr>
            <p:ph type="body" idx="1"/>
          </p:nvPr>
        </p:nvSpPr>
        <p:spPr>
          <a:xfrm>
            <a:off x="397957" y="1068607"/>
            <a:ext cx="5425328" cy="3887747"/>
          </a:xfrm>
          <a:prstGeom prst="rect">
            <a:avLst/>
          </a:prstGeom>
        </p:spPr>
        <p:txBody>
          <a:bodyPr spcFirstLastPara="1" wrap="square" lIns="91425" tIns="45700" rIns="91425" bIns="45700" anchor="t" anchorCtr="0">
            <a:normAutofit fontScale="85000" lnSpcReduction="10000"/>
          </a:bodyPr>
          <a:lstStyle/>
          <a:p>
            <a:r>
              <a:rPr lang="sv-SE" sz="2000" dirty="0"/>
              <a:t>Längre resor i P17 </a:t>
            </a:r>
            <a:r>
              <a:rPr lang="sv-SE" sz="2000" dirty="0" err="1"/>
              <a:t>Div</a:t>
            </a:r>
            <a:r>
              <a:rPr lang="sv-SE" sz="2000" dirty="0"/>
              <a:t> 1 än i P16/17 lokala-serien</a:t>
            </a:r>
            <a:br>
              <a:rPr lang="sv-SE" sz="2000" dirty="0"/>
            </a:br>
            <a:r>
              <a:rPr lang="sv-SE" sz="2000" dirty="0"/>
              <a:t>Varje spelare betalar resa för respektive match, </a:t>
            </a:r>
            <a:br>
              <a:rPr lang="sv-SE" sz="2000" dirty="0"/>
            </a:br>
            <a:r>
              <a:rPr lang="sv-SE" sz="2000" dirty="0"/>
              <a:t>de som kör får resan gratis.</a:t>
            </a:r>
          </a:p>
          <a:p>
            <a:r>
              <a:rPr lang="sv-SE" sz="2000" dirty="0"/>
              <a:t>Lånar </a:t>
            </a:r>
            <a:r>
              <a:rPr lang="sv-SE" sz="2000" dirty="0" err="1"/>
              <a:t>Widerlövs</a:t>
            </a:r>
            <a:r>
              <a:rPr lang="sv-SE" sz="2000" dirty="0"/>
              <a:t> minibussar de gånger det går. (6-7 bortamatcher)</a:t>
            </a:r>
          </a:p>
          <a:p>
            <a:r>
              <a:rPr lang="sv-SE" sz="2000" dirty="0"/>
              <a:t>Hemmamatcher:</a:t>
            </a:r>
            <a:br>
              <a:rPr lang="sv-SE" sz="2000" dirty="0"/>
            </a:br>
            <a:r>
              <a:rPr lang="sv-SE" sz="2000" dirty="0"/>
              <a:t>1. Sunnersta IP (P17 </a:t>
            </a:r>
            <a:r>
              <a:rPr lang="sv-SE" sz="2000" dirty="0" err="1"/>
              <a:t>Div</a:t>
            </a:r>
            <a:r>
              <a:rPr lang="sv-SE" sz="2000" dirty="0"/>
              <a:t> 1)</a:t>
            </a:r>
            <a:br>
              <a:rPr lang="sv-SE" sz="2000" dirty="0"/>
            </a:br>
            <a:r>
              <a:rPr lang="sv-SE" sz="2000" dirty="0"/>
              <a:t>2. </a:t>
            </a:r>
            <a:r>
              <a:rPr lang="sv-SE" sz="2000" dirty="0" err="1"/>
              <a:t>Valsätra</a:t>
            </a:r>
            <a:r>
              <a:rPr lang="sv-SE" sz="2000" dirty="0"/>
              <a:t> kg (P16/17 lokal)</a:t>
            </a:r>
            <a:br>
              <a:rPr lang="sv-SE" sz="2000" dirty="0"/>
            </a:br>
            <a:r>
              <a:rPr lang="sv-SE" sz="2000" dirty="0"/>
              <a:t>3. </a:t>
            </a:r>
            <a:r>
              <a:rPr lang="sv-SE" sz="2000" dirty="0" err="1"/>
              <a:t>Graneberg</a:t>
            </a:r>
            <a:endParaRPr lang="sv-SE" sz="2000" dirty="0"/>
          </a:p>
          <a:p>
            <a:r>
              <a:rPr lang="sv-SE" sz="2000" dirty="0"/>
              <a:t>Gotland 17 – 19/6 båda </a:t>
            </a:r>
            <a:r>
              <a:rPr lang="sv-SE" sz="2000" dirty="0" err="1"/>
              <a:t>Div</a:t>
            </a:r>
            <a:r>
              <a:rPr lang="sv-SE" sz="2000" dirty="0"/>
              <a:t> 1 matcherna, alla åker med.</a:t>
            </a:r>
            <a:br>
              <a:rPr lang="sv-SE" sz="2000" dirty="0"/>
            </a:br>
            <a:r>
              <a:rPr lang="sv-SE" sz="2000" dirty="0"/>
              <a:t>Föräldrar/vårdnadshavare behövs för skjuts (8-9 bilar)</a:t>
            </a:r>
            <a:br>
              <a:rPr lang="sv-SE" sz="2000" dirty="0"/>
            </a:br>
            <a:endParaRPr lang="sv-SE" sz="2000" dirty="0"/>
          </a:p>
        </p:txBody>
      </p:sp>
      <p:sp>
        <p:nvSpPr>
          <p:cNvPr id="7" name="textruta 6">
            <a:extLst>
              <a:ext uri="{FF2B5EF4-FFF2-40B4-BE49-F238E27FC236}">
                <a16:creationId xmlns:a16="http://schemas.microsoft.com/office/drawing/2014/main" id="{386ADF5E-F113-4263-8F64-FB9E02B18C5F}"/>
              </a:ext>
            </a:extLst>
          </p:cNvPr>
          <p:cNvSpPr txBox="1"/>
          <p:nvPr/>
        </p:nvSpPr>
        <p:spPr>
          <a:xfrm>
            <a:off x="5881857" y="1068607"/>
            <a:ext cx="4292868" cy="42780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Anteckningar</a:t>
            </a:r>
            <a:r>
              <a:rPr lang="sv-SE" sz="1600" dirty="0"/>
              <a:t>:</a:t>
            </a:r>
          </a:p>
          <a:p>
            <a:endParaRPr lang="sv-SE" sz="1600" dirty="0"/>
          </a:p>
          <a:p>
            <a:r>
              <a:rPr lang="sv-SE" sz="1600" dirty="0"/>
              <a:t>Vi kan inte ta pengar ur lagkassan för dessa resor eftersom det inte gagnar alla spelare i truppen.</a:t>
            </a:r>
          </a:p>
          <a:p>
            <a:endParaRPr lang="sv-SE" sz="1600" dirty="0"/>
          </a:p>
          <a:p>
            <a:r>
              <a:rPr lang="sv-SE" sz="1600" dirty="0"/>
              <a:t>Vi spelar </a:t>
            </a:r>
            <a:r>
              <a:rPr lang="sv-SE" sz="1600" dirty="0" err="1"/>
              <a:t>Div</a:t>
            </a:r>
            <a:r>
              <a:rPr lang="sv-SE" sz="1600" dirty="0"/>
              <a:t> 1 matcherna på IP om gräset tillåter det, annars </a:t>
            </a:r>
            <a:r>
              <a:rPr lang="sv-SE" sz="1600" dirty="0" err="1"/>
              <a:t>Valsätra</a:t>
            </a:r>
            <a:r>
              <a:rPr lang="sv-SE" sz="1600" dirty="0"/>
              <a:t> kg. P16/17 lokal serie spelas mestadels på </a:t>
            </a:r>
            <a:r>
              <a:rPr lang="sv-SE" sz="1600" dirty="0" err="1"/>
              <a:t>Valsätra</a:t>
            </a:r>
            <a:r>
              <a:rPr lang="sv-SE" sz="1600" dirty="0"/>
              <a:t> kg.</a:t>
            </a:r>
          </a:p>
          <a:p>
            <a:endParaRPr lang="sv-SE" sz="1600" dirty="0"/>
          </a:p>
          <a:p>
            <a:r>
              <a:rPr lang="sv-SE" sz="1600" dirty="0"/>
              <a:t>Gotlands-helgen blir årets läger-resa. Vi kommer inte hinna med någon cup förrän möjligtvis senare i höst. (26 + 20 seriematcher)</a:t>
            </a:r>
          </a:p>
          <a:p>
            <a:r>
              <a:rPr lang="sv-SE" sz="1600" dirty="0"/>
              <a:t>På Gotland kommer vi bo i stugor på Gustavsviks camping någon km norr om Visby.</a:t>
            </a:r>
          </a:p>
        </p:txBody>
      </p:sp>
    </p:spTree>
    <p:extLst>
      <p:ext uri="{BB962C8B-B14F-4D97-AF65-F5344CB8AC3E}">
        <p14:creationId xmlns:p14="http://schemas.microsoft.com/office/powerpoint/2010/main" val="110673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333e2bc_0_50"/>
          <p:cNvSpPr txBox="1"/>
          <p:nvPr/>
        </p:nvSpPr>
        <p:spPr>
          <a:xfrm>
            <a:off x="10762925" y="5841975"/>
            <a:ext cx="12375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SAIF P17</a:t>
            </a:r>
            <a:endParaRPr sz="2100" b="1" dirty="0">
              <a:solidFill>
                <a:schemeClr val="lt1"/>
              </a:solidFill>
              <a:latin typeface="Trebuchet MS"/>
              <a:ea typeface="Trebuchet MS"/>
              <a:cs typeface="Trebuchet MS"/>
              <a:sym typeface="Trebuchet MS"/>
            </a:endParaRPr>
          </a:p>
        </p:txBody>
      </p:sp>
      <p:sp>
        <p:nvSpPr>
          <p:cNvPr id="153" name="Google Shape;153;g78c333e2bc_0_50"/>
          <p:cNvSpPr txBox="1"/>
          <p:nvPr/>
        </p:nvSpPr>
        <p:spPr>
          <a:xfrm>
            <a:off x="10762925" y="6138175"/>
            <a:ext cx="1237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a:solidFill>
                  <a:schemeClr val="lt1"/>
                </a:solidFill>
                <a:latin typeface="Trebuchet MS"/>
                <a:ea typeface="Trebuchet MS"/>
                <a:cs typeface="Trebuchet MS"/>
                <a:sym typeface="Trebuchet MS"/>
              </a:rPr>
              <a:t>2022</a:t>
            </a:r>
            <a:endParaRPr sz="2100" b="1" dirty="0">
              <a:solidFill>
                <a:schemeClr val="lt1"/>
              </a:solidFill>
              <a:latin typeface="Trebuchet MS"/>
              <a:ea typeface="Trebuchet MS"/>
              <a:cs typeface="Trebuchet MS"/>
              <a:sym typeface="Trebuchet MS"/>
            </a:endParaRPr>
          </a:p>
        </p:txBody>
      </p:sp>
      <p:sp>
        <p:nvSpPr>
          <p:cNvPr id="154" name="Google Shape;154;g78c333e2bc_0_50"/>
          <p:cNvSpPr txBox="1"/>
          <p:nvPr/>
        </p:nvSpPr>
        <p:spPr>
          <a:xfrm>
            <a:off x="10174725" y="234625"/>
            <a:ext cx="1772400"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b="1" dirty="0" err="1">
                <a:solidFill>
                  <a:schemeClr val="lt1"/>
                </a:solidFill>
                <a:latin typeface="Trebuchet MS"/>
                <a:ea typeface="Trebuchet MS"/>
                <a:cs typeface="Trebuchet MS"/>
                <a:sym typeface="Trebuchet MS"/>
              </a:rPr>
              <a:t>Infomöte</a:t>
            </a:r>
            <a:endParaRPr sz="2100" b="1" dirty="0">
              <a:solidFill>
                <a:schemeClr val="lt1"/>
              </a:solidFill>
              <a:latin typeface="Trebuchet MS"/>
              <a:ea typeface="Trebuchet MS"/>
              <a:cs typeface="Trebuchet MS"/>
              <a:sym typeface="Trebuchet MS"/>
            </a:endParaRPr>
          </a:p>
        </p:txBody>
      </p:sp>
      <p:sp>
        <p:nvSpPr>
          <p:cNvPr id="155" name="Google Shape;155;g78c333e2bc_0_50"/>
          <p:cNvSpPr txBox="1">
            <a:spLocks noGrp="1"/>
          </p:cNvSpPr>
          <p:nvPr>
            <p:ph type="ctrTitle" idx="4294967295"/>
          </p:nvPr>
        </p:nvSpPr>
        <p:spPr>
          <a:xfrm>
            <a:off x="291650" y="321705"/>
            <a:ext cx="9171600" cy="669900"/>
          </a:xfrm>
          <a:prstGeom prst="rect">
            <a:avLst/>
          </a:prstGeom>
          <a:noFill/>
          <a:ln>
            <a:noFill/>
          </a:ln>
        </p:spPr>
        <p:txBody>
          <a:bodyPr spcFirstLastPara="1" wrap="square" lIns="91425" tIns="45700" rIns="91425" bIns="45700" anchor="b" anchorCtr="0">
            <a:noAutofit/>
          </a:bodyPr>
          <a:lstStyle/>
          <a:p>
            <a:pPr lvl="0" algn="ctr">
              <a:buSzPts val="5400"/>
            </a:pPr>
            <a:r>
              <a:rPr lang="sv-SE" sz="4000" b="1" dirty="0"/>
              <a:t>Sponsorer</a:t>
            </a:r>
            <a:endParaRPr sz="2900" b="1" dirty="0">
              <a:solidFill>
                <a:srgbClr val="70AD47"/>
              </a:solidFill>
            </a:endParaRPr>
          </a:p>
        </p:txBody>
      </p:sp>
      <p:sp>
        <p:nvSpPr>
          <p:cNvPr id="157" name="Google Shape;157;g78c333e2bc_0_50"/>
          <p:cNvSpPr txBox="1">
            <a:spLocks noGrp="1"/>
          </p:cNvSpPr>
          <p:nvPr>
            <p:ph type="body" idx="1"/>
          </p:nvPr>
        </p:nvSpPr>
        <p:spPr>
          <a:xfrm>
            <a:off x="1642838" y="1761012"/>
            <a:ext cx="6469223" cy="3887747"/>
          </a:xfrm>
          <a:prstGeom prst="rect">
            <a:avLst/>
          </a:prstGeom>
        </p:spPr>
        <p:txBody>
          <a:bodyPr spcFirstLastPara="1" wrap="square" lIns="91425" tIns="45700" rIns="91425" bIns="45700" anchor="t" anchorCtr="0">
            <a:normAutofit/>
          </a:bodyPr>
          <a:lstStyle/>
          <a:p>
            <a:r>
              <a:rPr lang="sv-SE" sz="2800" dirty="0"/>
              <a:t>Ljus och lykta!</a:t>
            </a:r>
          </a:p>
          <a:p>
            <a:r>
              <a:rPr lang="sv-SE" sz="2800" dirty="0"/>
              <a:t>Sponsor-ansvarig?</a:t>
            </a:r>
          </a:p>
          <a:p>
            <a:r>
              <a:rPr lang="sv-SE" sz="2800" dirty="0"/>
              <a:t>Föräldragrupp?</a:t>
            </a:r>
            <a:br>
              <a:rPr lang="sv-SE" sz="2800" dirty="0"/>
            </a:br>
            <a:endParaRPr lang="sv-SE" sz="2800" dirty="0"/>
          </a:p>
        </p:txBody>
      </p:sp>
      <p:sp>
        <p:nvSpPr>
          <p:cNvPr id="7" name="textruta 6">
            <a:extLst>
              <a:ext uri="{FF2B5EF4-FFF2-40B4-BE49-F238E27FC236}">
                <a16:creationId xmlns:a16="http://schemas.microsoft.com/office/drawing/2014/main" id="{97509865-0C72-484A-955F-E1324959FE6C}"/>
              </a:ext>
            </a:extLst>
          </p:cNvPr>
          <p:cNvSpPr txBox="1"/>
          <p:nvPr/>
        </p:nvSpPr>
        <p:spPr>
          <a:xfrm>
            <a:off x="5370896" y="1071408"/>
            <a:ext cx="4292868" cy="5509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v-SE" sz="1600" b="1" dirty="0"/>
              <a:t>Anteckningar</a:t>
            </a:r>
            <a:r>
              <a:rPr lang="sv-SE" sz="1600" dirty="0"/>
              <a:t>:</a:t>
            </a:r>
          </a:p>
          <a:p>
            <a:endParaRPr lang="sv-SE" sz="1600" dirty="0"/>
          </a:p>
          <a:p>
            <a:r>
              <a:rPr lang="sv-SE" sz="1600" dirty="0"/>
              <a:t>Det kommer ett upprop efter sponsorer i särskilt utskick. Vi är som sagt tacksamma om vi slipper ta betalt för varje resa. </a:t>
            </a:r>
          </a:p>
          <a:p>
            <a:endParaRPr lang="sv-SE" sz="1600" dirty="0"/>
          </a:p>
          <a:p>
            <a:r>
              <a:rPr lang="sv-SE" sz="1600" dirty="0"/>
              <a:t>Vi är också helt beroende av att det finns 4-5 föräldrar som kan ställa upp med skjuts varje helg.</a:t>
            </a:r>
          </a:p>
          <a:p>
            <a:endParaRPr lang="sv-SE" sz="1600" dirty="0"/>
          </a:p>
          <a:p>
            <a:r>
              <a:rPr lang="sv-SE" sz="1600" dirty="0"/>
              <a:t>Snabbt överslag på kostnad för en resa:</a:t>
            </a:r>
            <a:br>
              <a:rPr lang="sv-SE" sz="1600" dirty="0"/>
            </a:br>
            <a:r>
              <a:rPr lang="sv-SE" sz="1600" dirty="0"/>
              <a:t>14 spelare + 2 ledare i fem bilar åker 10 mil till bortamatch:</a:t>
            </a:r>
          </a:p>
          <a:p>
            <a:r>
              <a:rPr lang="sv-SE" sz="1600" dirty="0"/>
              <a:t>5 bilar x 2 x 10 mil x 15 kr = 1 500 kr</a:t>
            </a:r>
            <a:br>
              <a:rPr lang="sv-SE" sz="1600" dirty="0"/>
            </a:br>
            <a:r>
              <a:rPr lang="sv-SE" sz="1600" dirty="0"/>
              <a:t>14 – 5 = 9 </a:t>
            </a:r>
            <a:r>
              <a:rPr lang="sv-SE" sz="1600" dirty="0" err="1"/>
              <a:t>st</a:t>
            </a:r>
            <a:r>
              <a:rPr lang="sv-SE" sz="1600" dirty="0"/>
              <a:t> betalande spelare</a:t>
            </a:r>
          </a:p>
          <a:p>
            <a:r>
              <a:rPr lang="sv-SE" sz="1600" dirty="0"/>
              <a:t>Varje betalande spelare ger: 167 kr</a:t>
            </a:r>
          </a:p>
          <a:p>
            <a:r>
              <a:rPr lang="sv-SE" sz="1600" dirty="0"/>
              <a:t>Varje </a:t>
            </a:r>
            <a:r>
              <a:rPr lang="sv-SE" sz="1600" dirty="0" err="1"/>
              <a:t>chauför</a:t>
            </a:r>
            <a:r>
              <a:rPr lang="sv-SE" sz="1600" dirty="0"/>
              <a:t> får: 300 kr</a:t>
            </a:r>
          </a:p>
          <a:p>
            <a:endParaRPr lang="sv-SE" sz="1600" dirty="0"/>
          </a:p>
          <a:p>
            <a:r>
              <a:rPr lang="sv-SE" sz="1600" dirty="0"/>
              <a:t>Ännu snabbare överslag över kostnad för hela </a:t>
            </a:r>
            <a:r>
              <a:rPr lang="sv-SE" sz="1600" dirty="0" err="1"/>
              <a:t>Div</a:t>
            </a:r>
            <a:r>
              <a:rPr lang="sv-SE" sz="1600" dirty="0"/>
              <a:t> 1-serien med 13 bortamatcher i snitt 10 mil bort:</a:t>
            </a:r>
          </a:p>
          <a:p>
            <a:r>
              <a:rPr lang="sv-SE" sz="1600" dirty="0"/>
              <a:t>13 x 1 500 = 19 500 kr</a:t>
            </a:r>
          </a:p>
        </p:txBody>
      </p:sp>
    </p:spTree>
    <p:extLst>
      <p:ext uri="{BB962C8B-B14F-4D97-AF65-F5344CB8AC3E}">
        <p14:creationId xmlns:p14="http://schemas.microsoft.com/office/powerpoint/2010/main" val="3754313267"/>
      </p:ext>
    </p:extLst>
  </p:cSld>
  <p:clrMapOvr>
    <a:masterClrMapping/>
  </p:clrMapOvr>
</p:sld>
</file>

<file path=ppt/theme/theme1.xml><?xml version="1.0" encoding="utf-8"?>
<a:theme xmlns:a="http://schemas.openxmlformats.org/drawingml/2006/main" name="Faset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14252</TotalTime>
  <Words>1772</Words>
  <Application>Microsoft Office PowerPoint</Application>
  <PresentationFormat>Bredbild</PresentationFormat>
  <Paragraphs>264</Paragraphs>
  <Slides>13</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calibri</vt:lpstr>
      <vt:lpstr>Noto Sans Symbols</vt:lpstr>
      <vt:lpstr>Segoe UI</vt:lpstr>
      <vt:lpstr>Trebuchet MS</vt:lpstr>
      <vt:lpstr>Fasett</vt:lpstr>
      <vt:lpstr>Anteckningar Informationsmöte  SAIF P17</vt:lpstr>
      <vt:lpstr>Agenda</vt:lpstr>
      <vt:lpstr>Närvarolista (ca 68 pers)</vt:lpstr>
      <vt:lpstr>SAIFs matchmiljöer 2022 + 2023</vt:lpstr>
      <vt:lpstr>Ledare/roller i truppen</vt:lpstr>
      <vt:lpstr>Spelare i truppen</vt:lpstr>
      <vt:lpstr>Träningsmiljö</vt:lpstr>
      <vt:lpstr>Resor matcher / Gotland</vt:lpstr>
      <vt:lpstr>Sponsorer</vt:lpstr>
      <vt:lpstr>Våra förväntningar på spelare och vårdnadshavare</vt:lpstr>
      <vt:lpstr>Era förväntningar på oss ledare?</vt:lpstr>
      <vt:lpstr>Övriga frågor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LAGETS ARBETSSÄTT  SAIF P06</dc:title>
  <dc:creator>Thomas Nilsson</dc:creator>
  <cp:lastModifiedBy>Thomas Nilsson</cp:lastModifiedBy>
  <cp:revision>14</cp:revision>
  <dcterms:created xsi:type="dcterms:W3CDTF">2020-10-12T21:11:34Z</dcterms:created>
  <dcterms:modified xsi:type="dcterms:W3CDTF">2022-04-08T13:47:38Z</dcterms:modified>
</cp:coreProperties>
</file>