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57" r:id="rId3"/>
    <p:sldId id="260" r:id="rId4"/>
    <p:sldId id="259" r:id="rId5"/>
    <p:sldId id="262" r:id="rId6"/>
    <p:sldId id="263" r:id="rId7"/>
    <p:sldId id="264" r:id="rId8"/>
  </p:sldIdLst>
  <p:sldSz cx="12192000" cy="6858000"/>
  <p:notesSz cx="6797675" cy="9926638"/>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llanmörkt format 2 - Dekorfärg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5BE263C-DBD7-4A20-BB59-AAB30ACAA65A}" styleName="Mellanmörkt format 3 - Dekorfärg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F5AB1C69-6EDB-4FF4-983F-18BD219EF322}" styleName="Mellanmörkt format 2 - Dekorfärg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llanmörkt format 2 - Dekorfärg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llanmörkt format 2 - Dekorfärg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llanmörkt format 2 - Dekorfärg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159" autoAdjust="0"/>
    <p:restoredTop sz="94660"/>
  </p:normalViewPr>
  <p:slideViewPr>
    <p:cSldViewPr snapToGrid="0">
      <p:cViewPr varScale="1">
        <p:scale>
          <a:sx n="124" d="100"/>
          <a:sy n="124" d="100"/>
        </p:scale>
        <p:origin x="120" y="1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F4D3536-FC57-452C-8E3A-20C2564EE8BC}" type="doc">
      <dgm:prSet loTypeId="urn:microsoft.com/office/officeart/2005/8/layout/cycle8" loCatId="cycle" qsTypeId="urn:microsoft.com/office/officeart/2005/8/quickstyle/3d3" qsCatId="3D" csTypeId="urn:microsoft.com/office/officeart/2005/8/colors/colorful3" csCatId="colorful" phldr="1"/>
      <dgm:spPr/>
      <dgm:t>
        <a:bodyPr/>
        <a:lstStyle/>
        <a:p>
          <a:endParaRPr lang="sv-SE"/>
        </a:p>
      </dgm:t>
    </dgm:pt>
    <dgm:pt modelId="{8FEE5BEB-88E9-436B-AEFF-17DDF5DD4B52}">
      <dgm:prSet phldrT="[Text]" custT="1"/>
      <dgm:spPr/>
      <dgm:t>
        <a:bodyPr/>
        <a:lstStyle/>
        <a:p>
          <a:r>
            <a:rPr lang="sv-SE" sz="800" dirty="0"/>
            <a:t>Genomföra aktiviteter utifrån beslutade processer och förbundens regelverk </a:t>
          </a:r>
        </a:p>
        <a:p>
          <a:endParaRPr lang="sv-SE" sz="800" dirty="0"/>
        </a:p>
      </dgm:t>
    </dgm:pt>
    <dgm:pt modelId="{9DCE6A5D-105E-432C-857A-607EB53586E0}" type="parTrans" cxnId="{48EF30E5-FF77-4283-B446-1D682DF3D120}">
      <dgm:prSet/>
      <dgm:spPr/>
      <dgm:t>
        <a:bodyPr/>
        <a:lstStyle/>
        <a:p>
          <a:endParaRPr lang="sv-SE"/>
        </a:p>
      </dgm:t>
    </dgm:pt>
    <dgm:pt modelId="{1AFE8DCF-AEA0-418E-8612-11E734004232}" type="sibTrans" cxnId="{48EF30E5-FF77-4283-B446-1D682DF3D120}">
      <dgm:prSet/>
      <dgm:spPr/>
      <dgm:t>
        <a:bodyPr/>
        <a:lstStyle/>
        <a:p>
          <a:endParaRPr lang="sv-SE"/>
        </a:p>
      </dgm:t>
    </dgm:pt>
    <dgm:pt modelId="{E9F0F247-3020-4261-9802-160CA736F13A}">
      <dgm:prSet phldrT="[Text]"/>
      <dgm:spPr>
        <a:solidFill>
          <a:schemeClr val="accent3">
            <a:lumMod val="60000"/>
            <a:lumOff val="40000"/>
          </a:schemeClr>
        </a:solidFill>
      </dgm:spPr>
      <dgm:t>
        <a:bodyPr/>
        <a:lstStyle/>
        <a:p>
          <a:r>
            <a:rPr lang="sv-SE" dirty="0"/>
            <a:t>Ta tillvara på lärandet, utveckla och förbättra processer och rutiner </a:t>
          </a:r>
        </a:p>
      </dgm:t>
    </dgm:pt>
    <dgm:pt modelId="{215FF127-B83B-4D74-8924-9354EBE8AABF}" type="parTrans" cxnId="{09732AF1-0AA2-4DE0-8544-A3A35EF00AAA}">
      <dgm:prSet/>
      <dgm:spPr/>
      <dgm:t>
        <a:bodyPr/>
        <a:lstStyle/>
        <a:p>
          <a:endParaRPr lang="sv-SE"/>
        </a:p>
      </dgm:t>
    </dgm:pt>
    <dgm:pt modelId="{0E64EE73-89CD-4E80-88DF-E36087E856A1}" type="sibTrans" cxnId="{09732AF1-0AA2-4DE0-8544-A3A35EF00AAA}">
      <dgm:prSet/>
      <dgm:spPr/>
      <dgm:t>
        <a:bodyPr/>
        <a:lstStyle/>
        <a:p>
          <a:endParaRPr lang="sv-SE"/>
        </a:p>
      </dgm:t>
    </dgm:pt>
    <dgm:pt modelId="{825A07F2-EBEB-4B6D-B228-8C7B623C9501}">
      <dgm:prSet phldrT="[Text]" custT="1"/>
      <dgm:spPr/>
      <dgm:t>
        <a:bodyPr/>
        <a:lstStyle/>
        <a:p>
          <a:r>
            <a:rPr lang="sv-SE" sz="800" dirty="0"/>
            <a:t>Planera verksamheten för att säkerställa att krav och mål uppfylls </a:t>
          </a:r>
        </a:p>
        <a:p>
          <a:r>
            <a:rPr lang="sv-SE" sz="700" dirty="0"/>
            <a:t> </a:t>
          </a:r>
        </a:p>
      </dgm:t>
    </dgm:pt>
    <dgm:pt modelId="{45B23497-9C7E-444E-8069-6D8E6C96A7DC}" type="parTrans" cxnId="{2F118422-3E3D-4D31-8151-AACD98ACBC6A}">
      <dgm:prSet/>
      <dgm:spPr/>
      <dgm:t>
        <a:bodyPr/>
        <a:lstStyle/>
        <a:p>
          <a:endParaRPr lang="sv-SE"/>
        </a:p>
      </dgm:t>
    </dgm:pt>
    <dgm:pt modelId="{F2EE5D41-C91D-48AD-8527-7E7B8E18E768}" type="sibTrans" cxnId="{2F118422-3E3D-4D31-8151-AACD98ACBC6A}">
      <dgm:prSet/>
      <dgm:spPr/>
      <dgm:t>
        <a:bodyPr/>
        <a:lstStyle/>
        <a:p>
          <a:endParaRPr lang="sv-SE"/>
        </a:p>
      </dgm:t>
    </dgm:pt>
    <dgm:pt modelId="{930CD2FF-64B3-4F79-89E8-478C7AB65054}">
      <dgm:prSet phldrT="[Text]" custT="1"/>
      <dgm:spPr>
        <a:solidFill>
          <a:schemeClr val="accent6"/>
        </a:solidFill>
      </dgm:spPr>
      <dgm:t>
        <a:bodyPr/>
        <a:lstStyle/>
        <a:p>
          <a:r>
            <a:rPr lang="sv-SE" sz="800" dirty="0"/>
            <a:t>Följa upp och utvärdera resultatet </a:t>
          </a:r>
        </a:p>
      </dgm:t>
    </dgm:pt>
    <dgm:pt modelId="{0E207CDD-79F1-4110-95B1-1E24C092171D}" type="parTrans" cxnId="{D98B84DE-9A30-4C37-89E2-33FA553B15AA}">
      <dgm:prSet/>
      <dgm:spPr/>
      <dgm:t>
        <a:bodyPr/>
        <a:lstStyle/>
        <a:p>
          <a:endParaRPr lang="sv-SE"/>
        </a:p>
      </dgm:t>
    </dgm:pt>
    <dgm:pt modelId="{8CC99C62-2083-46A0-BB4F-B5DD075086FE}" type="sibTrans" cxnId="{D98B84DE-9A30-4C37-89E2-33FA553B15AA}">
      <dgm:prSet/>
      <dgm:spPr/>
      <dgm:t>
        <a:bodyPr/>
        <a:lstStyle/>
        <a:p>
          <a:endParaRPr lang="sv-SE"/>
        </a:p>
      </dgm:t>
    </dgm:pt>
    <dgm:pt modelId="{3CEBA787-FC22-4266-9578-92F4755F8FB5}" type="pres">
      <dgm:prSet presAssocID="{1F4D3536-FC57-452C-8E3A-20C2564EE8BC}" presName="compositeShape" presStyleCnt="0">
        <dgm:presLayoutVars>
          <dgm:chMax val="7"/>
          <dgm:dir/>
          <dgm:resizeHandles val="exact"/>
        </dgm:presLayoutVars>
      </dgm:prSet>
      <dgm:spPr/>
    </dgm:pt>
    <dgm:pt modelId="{5CED4DC4-9330-4DCA-854C-7B27B3462E99}" type="pres">
      <dgm:prSet presAssocID="{1F4D3536-FC57-452C-8E3A-20C2564EE8BC}" presName="wedge1" presStyleLbl="node1" presStyleIdx="0" presStyleCnt="4"/>
      <dgm:spPr/>
    </dgm:pt>
    <dgm:pt modelId="{1B16DD6C-D1B7-4DC6-9BD0-29015112AD8C}" type="pres">
      <dgm:prSet presAssocID="{1F4D3536-FC57-452C-8E3A-20C2564EE8BC}" presName="dummy1a" presStyleCnt="0"/>
      <dgm:spPr/>
    </dgm:pt>
    <dgm:pt modelId="{6F97F822-575B-4DFA-A109-205F9B65A2ED}" type="pres">
      <dgm:prSet presAssocID="{1F4D3536-FC57-452C-8E3A-20C2564EE8BC}" presName="dummy1b" presStyleCnt="0"/>
      <dgm:spPr/>
    </dgm:pt>
    <dgm:pt modelId="{C2A11327-ECC6-45F9-AA14-B054E50D315C}" type="pres">
      <dgm:prSet presAssocID="{1F4D3536-FC57-452C-8E3A-20C2564EE8BC}" presName="wedge1Tx" presStyleLbl="node1" presStyleIdx="0" presStyleCnt="4">
        <dgm:presLayoutVars>
          <dgm:chMax val="0"/>
          <dgm:chPref val="0"/>
          <dgm:bulletEnabled val="1"/>
        </dgm:presLayoutVars>
      </dgm:prSet>
      <dgm:spPr/>
    </dgm:pt>
    <dgm:pt modelId="{BDEA13D6-D460-42A4-B063-7E3AB92F4B03}" type="pres">
      <dgm:prSet presAssocID="{1F4D3536-FC57-452C-8E3A-20C2564EE8BC}" presName="wedge2" presStyleLbl="node1" presStyleIdx="1" presStyleCnt="4"/>
      <dgm:spPr/>
    </dgm:pt>
    <dgm:pt modelId="{139170F4-0392-4008-9F79-11FC03F818D0}" type="pres">
      <dgm:prSet presAssocID="{1F4D3536-FC57-452C-8E3A-20C2564EE8BC}" presName="dummy2a" presStyleCnt="0"/>
      <dgm:spPr/>
    </dgm:pt>
    <dgm:pt modelId="{8502F32D-1664-496E-8FCF-1871420F89C2}" type="pres">
      <dgm:prSet presAssocID="{1F4D3536-FC57-452C-8E3A-20C2564EE8BC}" presName="dummy2b" presStyleCnt="0"/>
      <dgm:spPr/>
    </dgm:pt>
    <dgm:pt modelId="{211F2BA9-C654-4710-8D3C-77856F742041}" type="pres">
      <dgm:prSet presAssocID="{1F4D3536-FC57-452C-8E3A-20C2564EE8BC}" presName="wedge2Tx" presStyleLbl="node1" presStyleIdx="1" presStyleCnt="4">
        <dgm:presLayoutVars>
          <dgm:chMax val="0"/>
          <dgm:chPref val="0"/>
          <dgm:bulletEnabled val="1"/>
        </dgm:presLayoutVars>
      </dgm:prSet>
      <dgm:spPr/>
    </dgm:pt>
    <dgm:pt modelId="{058E77E7-8249-44DC-87E5-FEA58C3FE16A}" type="pres">
      <dgm:prSet presAssocID="{1F4D3536-FC57-452C-8E3A-20C2564EE8BC}" presName="wedge3" presStyleLbl="node1" presStyleIdx="2" presStyleCnt="4"/>
      <dgm:spPr/>
    </dgm:pt>
    <dgm:pt modelId="{26064D47-458E-4F2D-A5D9-710579ED556A}" type="pres">
      <dgm:prSet presAssocID="{1F4D3536-FC57-452C-8E3A-20C2564EE8BC}" presName="dummy3a" presStyleCnt="0"/>
      <dgm:spPr/>
    </dgm:pt>
    <dgm:pt modelId="{3F90591E-34A1-4348-8394-FBA412A56D97}" type="pres">
      <dgm:prSet presAssocID="{1F4D3536-FC57-452C-8E3A-20C2564EE8BC}" presName="dummy3b" presStyleCnt="0"/>
      <dgm:spPr/>
    </dgm:pt>
    <dgm:pt modelId="{B9758F50-65D2-45E1-9DB8-D7DCC391FA09}" type="pres">
      <dgm:prSet presAssocID="{1F4D3536-FC57-452C-8E3A-20C2564EE8BC}" presName="wedge3Tx" presStyleLbl="node1" presStyleIdx="2" presStyleCnt="4">
        <dgm:presLayoutVars>
          <dgm:chMax val="0"/>
          <dgm:chPref val="0"/>
          <dgm:bulletEnabled val="1"/>
        </dgm:presLayoutVars>
      </dgm:prSet>
      <dgm:spPr/>
    </dgm:pt>
    <dgm:pt modelId="{7ACA956A-92B5-4FC7-9140-7BCA0D0A4AA3}" type="pres">
      <dgm:prSet presAssocID="{1F4D3536-FC57-452C-8E3A-20C2564EE8BC}" presName="wedge4" presStyleLbl="node1" presStyleIdx="3" presStyleCnt="4" custLinFactNeighborY="1239"/>
      <dgm:spPr/>
    </dgm:pt>
    <dgm:pt modelId="{D7D6F225-2118-464B-AF70-CCC033CC6ABC}" type="pres">
      <dgm:prSet presAssocID="{1F4D3536-FC57-452C-8E3A-20C2564EE8BC}" presName="dummy4a" presStyleCnt="0"/>
      <dgm:spPr/>
    </dgm:pt>
    <dgm:pt modelId="{CAEE68EE-449E-451C-9F12-C042A0DFBCB8}" type="pres">
      <dgm:prSet presAssocID="{1F4D3536-FC57-452C-8E3A-20C2564EE8BC}" presName="dummy4b" presStyleCnt="0"/>
      <dgm:spPr/>
    </dgm:pt>
    <dgm:pt modelId="{9B75A66E-E907-488C-8824-5516AB43C9BA}" type="pres">
      <dgm:prSet presAssocID="{1F4D3536-FC57-452C-8E3A-20C2564EE8BC}" presName="wedge4Tx" presStyleLbl="node1" presStyleIdx="3" presStyleCnt="4">
        <dgm:presLayoutVars>
          <dgm:chMax val="0"/>
          <dgm:chPref val="0"/>
          <dgm:bulletEnabled val="1"/>
        </dgm:presLayoutVars>
      </dgm:prSet>
      <dgm:spPr/>
    </dgm:pt>
    <dgm:pt modelId="{EC268E53-F2F1-4F5C-9951-0529BD97D9B5}" type="pres">
      <dgm:prSet presAssocID="{1AFE8DCF-AEA0-418E-8612-11E734004232}" presName="arrowWedge1" presStyleLbl="fgSibTrans2D1" presStyleIdx="0" presStyleCnt="4"/>
      <dgm:spPr/>
    </dgm:pt>
    <dgm:pt modelId="{03130085-7B40-45EC-84EF-BFEE795F4711}" type="pres">
      <dgm:prSet presAssocID="{8CC99C62-2083-46A0-BB4F-B5DD075086FE}" presName="arrowWedge2" presStyleLbl="fgSibTrans2D1" presStyleIdx="1" presStyleCnt="4"/>
      <dgm:spPr>
        <a:solidFill>
          <a:schemeClr val="bg2"/>
        </a:solidFill>
      </dgm:spPr>
    </dgm:pt>
    <dgm:pt modelId="{2AF1B534-95E2-4146-B940-0F7CC756B1DA}" type="pres">
      <dgm:prSet presAssocID="{0E64EE73-89CD-4E80-88DF-E36087E856A1}" presName="arrowWedge3" presStyleLbl="fgSibTrans2D1" presStyleIdx="2" presStyleCnt="4"/>
      <dgm:spPr>
        <a:solidFill>
          <a:schemeClr val="accent2">
            <a:lumMod val="40000"/>
            <a:lumOff val="60000"/>
          </a:schemeClr>
        </a:solidFill>
      </dgm:spPr>
    </dgm:pt>
    <dgm:pt modelId="{E3CED0B3-A4B9-4DD8-A2F8-27E912B0B49E}" type="pres">
      <dgm:prSet presAssocID="{F2EE5D41-C91D-48AD-8527-7E7B8E18E768}" presName="arrowWedge4" presStyleLbl="fgSibTrans2D1" presStyleIdx="3" presStyleCnt="4"/>
      <dgm:spPr/>
    </dgm:pt>
  </dgm:ptLst>
  <dgm:cxnLst>
    <dgm:cxn modelId="{2F118422-3E3D-4D31-8151-AACD98ACBC6A}" srcId="{1F4D3536-FC57-452C-8E3A-20C2564EE8BC}" destId="{825A07F2-EBEB-4B6D-B228-8C7B623C9501}" srcOrd="3" destOrd="0" parTransId="{45B23497-9C7E-444E-8069-6D8E6C96A7DC}" sibTransId="{F2EE5D41-C91D-48AD-8527-7E7B8E18E768}"/>
    <dgm:cxn modelId="{B67FAA24-268B-428C-A94C-60BAD5398FD5}" type="presOf" srcId="{930CD2FF-64B3-4F79-89E8-478C7AB65054}" destId="{BDEA13D6-D460-42A4-B063-7E3AB92F4B03}" srcOrd="0" destOrd="0" presId="urn:microsoft.com/office/officeart/2005/8/layout/cycle8"/>
    <dgm:cxn modelId="{5A77BE2D-DC31-4E42-B511-E540EE757FFE}" type="presOf" srcId="{E9F0F247-3020-4261-9802-160CA736F13A}" destId="{B9758F50-65D2-45E1-9DB8-D7DCC391FA09}" srcOrd="1" destOrd="0" presId="urn:microsoft.com/office/officeart/2005/8/layout/cycle8"/>
    <dgm:cxn modelId="{60F12E38-E32C-4E4E-969E-A778A986B43E}" type="presOf" srcId="{E9F0F247-3020-4261-9802-160CA736F13A}" destId="{058E77E7-8249-44DC-87E5-FEA58C3FE16A}" srcOrd="0" destOrd="0" presId="urn:microsoft.com/office/officeart/2005/8/layout/cycle8"/>
    <dgm:cxn modelId="{5B22F04F-9402-4C7A-9A3C-8C8735B9C2D6}" type="presOf" srcId="{930CD2FF-64B3-4F79-89E8-478C7AB65054}" destId="{211F2BA9-C654-4710-8D3C-77856F742041}" srcOrd="1" destOrd="0" presId="urn:microsoft.com/office/officeart/2005/8/layout/cycle8"/>
    <dgm:cxn modelId="{90DAB384-268C-4506-ADEB-1D93DFDCB958}" type="presOf" srcId="{825A07F2-EBEB-4B6D-B228-8C7B623C9501}" destId="{9B75A66E-E907-488C-8824-5516AB43C9BA}" srcOrd="1" destOrd="0" presId="urn:microsoft.com/office/officeart/2005/8/layout/cycle8"/>
    <dgm:cxn modelId="{00F2D584-43E5-41AA-8F9C-8CB34D46AA4D}" type="presOf" srcId="{8FEE5BEB-88E9-436B-AEFF-17DDF5DD4B52}" destId="{5CED4DC4-9330-4DCA-854C-7B27B3462E99}" srcOrd="0" destOrd="0" presId="urn:microsoft.com/office/officeart/2005/8/layout/cycle8"/>
    <dgm:cxn modelId="{9EF8AF90-FE01-4A11-A4F2-F3FEB28556F8}" type="presOf" srcId="{1F4D3536-FC57-452C-8E3A-20C2564EE8BC}" destId="{3CEBA787-FC22-4266-9578-92F4755F8FB5}" srcOrd="0" destOrd="0" presId="urn:microsoft.com/office/officeart/2005/8/layout/cycle8"/>
    <dgm:cxn modelId="{70C71B92-B5DD-40EB-A7C4-9D5FB8FA35FC}" type="presOf" srcId="{8FEE5BEB-88E9-436B-AEFF-17DDF5DD4B52}" destId="{C2A11327-ECC6-45F9-AA14-B054E50D315C}" srcOrd="1" destOrd="0" presId="urn:microsoft.com/office/officeart/2005/8/layout/cycle8"/>
    <dgm:cxn modelId="{EC0574A7-6037-4731-A2D4-2139485AFBED}" type="presOf" srcId="{825A07F2-EBEB-4B6D-B228-8C7B623C9501}" destId="{7ACA956A-92B5-4FC7-9140-7BCA0D0A4AA3}" srcOrd="0" destOrd="0" presId="urn:microsoft.com/office/officeart/2005/8/layout/cycle8"/>
    <dgm:cxn modelId="{D98B84DE-9A30-4C37-89E2-33FA553B15AA}" srcId="{1F4D3536-FC57-452C-8E3A-20C2564EE8BC}" destId="{930CD2FF-64B3-4F79-89E8-478C7AB65054}" srcOrd="1" destOrd="0" parTransId="{0E207CDD-79F1-4110-95B1-1E24C092171D}" sibTransId="{8CC99C62-2083-46A0-BB4F-B5DD075086FE}"/>
    <dgm:cxn modelId="{48EF30E5-FF77-4283-B446-1D682DF3D120}" srcId="{1F4D3536-FC57-452C-8E3A-20C2564EE8BC}" destId="{8FEE5BEB-88E9-436B-AEFF-17DDF5DD4B52}" srcOrd="0" destOrd="0" parTransId="{9DCE6A5D-105E-432C-857A-607EB53586E0}" sibTransId="{1AFE8DCF-AEA0-418E-8612-11E734004232}"/>
    <dgm:cxn modelId="{09732AF1-0AA2-4DE0-8544-A3A35EF00AAA}" srcId="{1F4D3536-FC57-452C-8E3A-20C2564EE8BC}" destId="{E9F0F247-3020-4261-9802-160CA736F13A}" srcOrd="2" destOrd="0" parTransId="{215FF127-B83B-4D74-8924-9354EBE8AABF}" sibTransId="{0E64EE73-89CD-4E80-88DF-E36087E856A1}"/>
    <dgm:cxn modelId="{23019AC0-B7A0-42ED-8E60-5DDD393C4A84}" type="presParOf" srcId="{3CEBA787-FC22-4266-9578-92F4755F8FB5}" destId="{5CED4DC4-9330-4DCA-854C-7B27B3462E99}" srcOrd="0" destOrd="0" presId="urn:microsoft.com/office/officeart/2005/8/layout/cycle8"/>
    <dgm:cxn modelId="{9E925A0C-D0BA-499B-9B5C-1C82CDDC5782}" type="presParOf" srcId="{3CEBA787-FC22-4266-9578-92F4755F8FB5}" destId="{1B16DD6C-D1B7-4DC6-9BD0-29015112AD8C}" srcOrd="1" destOrd="0" presId="urn:microsoft.com/office/officeart/2005/8/layout/cycle8"/>
    <dgm:cxn modelId="{49252AE7-ADCE-43CD-A16C-E7389053DBB0}" type="presParOf" srcId="{3CEBA787-FC22-4266-9578-92F4755F8FB5}" destId="{6F97F822-575B-4DFA-A109-205F9B65A2ED}" srcOrd="2" destOrd="0" presId="urn:microsoft.com/office/officeart/2005/8/layout/cycle8"/>
    <dgm:cxn modelId="{F76CF8D7-0D94-4AC4-B68F-7F9ED45C8234}" type="presParOf" srcId="{3CEBA787-FC22-4266-9578-92F4755F8FB5}" destId="{C2A11327-ECC6-45F9-AA14-B054E50D315C}" srcOrd="3" destOrd="0" presId="urn:microsoft.com/office/officeart/2005/8/layout/cycle8"/>
    <dgm:cxn modelId="{906BE396-E35B-4715-8250-D04113F0896F}" type="presParOf" srcId="{3CEBA787-FC22-4266-9578-92F4755F8FB5}" destId="{BDEA13D6-D460-42A4-B063-7E3AB92F4B03}" srcOrd="4" destOrd="0" presId="urn:microsoft.com/office/officeart/2005/8/layout/cycle8"/>
    <dgm:cxn modelId="{63EA27A1-71A9-4E3A-A1B7-D9DE1DA66E03}" type="presParOf" srcId="{3CEBA787-FC22-4266-9578-92F4755F8FB5}" destId="{139170F4-0392-4008-9F79-11FC03F818D0}" srcOrd="5" destOrd="0" presId="urn:microsoft.com/office/officeart/2005/8/layout/cycle8"/>
    <dgm:cxn modelId="{3E09FBDD-50EA-4A54-A0CD-6A2944939642}" type="presParOf" srcId="{3CEBA787-FC22-4266-9578-92F4755F8FB5}" destId="{8502F32D-1664-496E-8FCF-1871420F89C2}" srcOrd="6" destOrd="0" presId="urn:microsoft.com/office/officeart/2005/8/layout/cycle8"/>
    <dgm:cxn modelId="{463FC93F-BC03-4CFD-8DAA-751DBFE77EBD}" type="presParOf" srcId="{3CEBA787-FC22-4266-9578-92F4755F8FB5}" destId="{211F2BA9-C654-4710-8D3C-77856F742041}" srcOrd="7" destOrd="0" presId="urn:microsoft.com/office/officeart/2005/8/layout/cycle8"/>
    <dgm:cxn modelId="{67E22C18-51AB-4785-9465-7A03726C01E9}" type="presParOf" srcId="{3CEBA787-FC22-4266-9578-92F4755F8FB5}" destId="{058E77E7-8249-44DC-87E5-FEA58C3FE16A}" srcOrd="8" destOrd="0" presId="urn:microsoft.com/office/officeart/2005/8/layout/cycle8"/>
    <dgm:cxn modelId="{6E3F1898-3677-4781-8721-C55B4CFCD860}" type="presParOf" srcId="{3CEBA787-FC22-4266-9578-92F4755F8FB5}" destId="{26064D47-458E-4F2D-A5D9-710579ED556A}" srcOrd="9" destOrd="0" presId="urn:microsoft.com/office/officeart/2005/8/layout/cycle8"/>
    <dgm:cxn modelId="{F938DC4D-D0A3-4B8E-BE7B-766483991813}" type="presParOf" srcId="{3CEBA787-FC22-4266-9578-92F4755F8FB5}" destId="{3F90591E-34A1-4348-8394-FBA412A56D97}" srcOrd="10" destOrd="0" presId="urn:microsoft.com/office/officeart/2005/8/layout/cycle8"/>
    <dgm:cxn modelId="{2496869A-E77F-4A99-8F64-F3787BF54703}" type="presParOf" srcId="{3CEBA787-FC22-4266-9578-92F4755F8FB5}" destId="{B9758F50-65D2-45E1-9DB8-D7DCC391FA09}" srcOrd="11" destOrd="0" presId="urn:microsoft.com/office/officeart/2005/8/layout/cycle8"/>
    <dgm:cxn modelId="{3F3CB8F8-7E9A-40A6-9DE6-50D0C49BB6E5}" type="presParOf" srcId="{3CEBA787-FC22-4266-9578-92F4755F8FB5}" destId="{7ACA956A-92B5-4FC7-9140-7BCA0D0A4AA3}" srcOrd="12" destOrd="0" presId="urn:microsoft.com/office/officeart/2005/8/layout/cycle8"/>
    <dgm:cxn modelId="{C7E3B588-B98A-4A04-9B28-2E4CD8D27AB5}" type="presParOf" srcId="{3CEBA787-FC22-4266-9578-92F4755F8FB5}" destId="{D7D6F225-2118-464B-AF70-CCC033CC6ABC}" srcOrd="13" destOrd="0" presId="urn:microsoft.com/office/officeart/2005/8/layout/cycle8"/>
    <dgm:cxn modelId="{0FBC4530-4E43-423B-B6A9-36A88D5F52CF}" type="presParOf" srcId="{3CEBA787-FC22-4266-9578-92F4755F8FB5}" destId="{CAEE68EE-449E-451C-9F12-C042A0DFBCB8}" srcOrd="14" destOrd="0" presId="urn:microsoft.com/office/officeart/2005/8/layout/cycle8"/>
    <dgm:cxn modelId="{0F0E7A26-F492-466F-8CE2-BFFCFA7C03C8}" type="presParOf" srcId="{3CEBA787-FC22-4266-9578-92F4755F8FB5}" destId="{9B75A66E-E907-488C-8824-5516AB43C9BA}" srcOrd="15" destOrd="0" presId="urn:microsoft.com/office/officeart/2005/8/layout/cycle8"/>
    <dgm:cxn modelId="{B39CFC6F-52DE-4C34-B14D-67EDE184B4E1}" type="presParOf" srcId="{3CEBA787-FC22-4266-9578-92F4755F8FB5}" destId="{EC268E53-F2F1-4F5C-9951-0529BD97D9B5}" srcOrd="16" destOrd="0" presId="urn:microsoft.com/office/officeart/2005/8/layout/cycle8"/>
    <dgm:cxn modelId="{B1BC2048-CAC3-4B50-92C3-971B5FD1CFC2}" type="presParOf" srcId="{3CEBA787-FC22-4266-9578-92F4755F8FB5}" destId="{03130085-7B40-45EC-84EF-BFEE795F4711}" srcOrd="17" destOrd="0" presId="urn:microsoft.com/office/officeart/2005/8/layout/cycle8"/>
    <dgm:cxn modelId="{C88E1F76-2953-47C2-8F9A-A4C6A9DFE954}" type="presParOf" srcId="{3CEBA787-FC22-4266-9578-92F4755F8FB5}" destId="{2AF1B534-95E2-4146-B940-0F7CC756B1DA}" srcOrd="18" destOrd="0" presId="urn:microsoft.com/office/officeart/2005/8/layout/cycle8"/>
    <dgm:cxn modelId="{2860808A-EE69-471D-8902-537182AE0626}" type="presParOf" srcId="{3CEBA787-FC22-4266-9578-92F4755F8FB5}" destId="{E3CED0B3-A4B9-4DD8-A2F8-27E912B0B49E}" srcOrd="19" destOrd="0" presId="urn:microsoft.com/office/officeart/2005/8/layout/cycle8"/>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09D5066-DC20-41CD-A608-C03B83C4B799}" type="doc">
      <dgm:prSet loTypeId="urn:microsoft.com/office/officeart/2005/8/layout/venn2" loCatId="relationship" qsTypeId="urn:microsoft.com/office/officeart/2005/8/quickstyle/simple1" qsCatId="simple" csTypeId="urn:microsoft.com/office/officeart/2005/8/colors/colorful1" csCatId="colorful" phldr="1"/>
      <dgm:spPr/>
      <dgm:t>
        <a:bodyPr/>
        <a:lstStyle/>
        <a:p>
          <a:endParaRPr lang="sv-SE"/>
        </a:p>
      </dgm:t>
    </dgm:pt>
    <dgm:pt modelId="{BE76E6E8-E5AB-46FD-81B6-0F9F9621AB64}">
      <dgm:prSet phldrT="[Text]"/>
      <dgm:spPr>
        <a:solidFill>
          <a:srgbClr val="FF0000"/>
        </a:solidFill>
      </dgm:spPr>
      <dgm:t>
        <a:bodyPr/>
        <a:lstStyle/>
        <a:p>
          <a:r>
            <a:rPr lang="sv-SE" dirty="0"/>
            <a:t>ROBRO ANDAN </a:t>
          </a:r>
        </a:p>
      </dgm:t>
    </dgm:pt>
    <dgm:pt modelId="{F86C0BD5-8C17-4298-AF37-44235C5883E8}" type="parTrans" cxnId="{DEE3DB6D-A55F-45F4-924B-56579DA06A9B}">
      <dgm:prSet/>
      <dgm:spPr/>
      <dgm:t>
        <a:bodyPr/>
        <a:lstStyle/>
        <a:p>
          <a:endParaRPr lang="sv-SE"/>
        </a:p>
      </dgm:t>
    </dgm:pt>
    <dgm:pt modelId="{D2B8F29D-4B9E-4556-9657-53CD5ADBEE87}" type="sibTrans" cxnId="{DEE3DB6D-A55F-45F4-924B-56579DA06A9B}">
      <dgm:prSet/>
      <dgm:spPr/>
      <dgm:t>
        <a:bodyPr/>
        <a:lstStyle/>
        <a:p>
          <a:endParaRPr lang="sv-SE"/>
        </a:p>
      </dgm:t>
    </dgm:pt>
    <dgm:pt modelId="{B4458818-85F0-40B0-AEAE-C0C874475FA9}">
      <dgm:prSet phldrT="[Text]"/>
      <dgm:spPr/>
      <dgm:t>
        <a:bodyPr/>
        <a:lstStyle/>
        <a:p>
          <a:r>
            <a:rPr lang="sv-SE" dirty="0"/>
            <a:t>Sektioner </a:t>
          </a:r>
        </a:p>
      </dgm:t>
    </dgm:pt>
    <dgm:pt modelId="{2D80BF2E-AAD4-4884-BE5A-D3645FA47EFD}" type="parTrans" cxnId="{1AFAEDBE-3554-41D4-822C-0C6EB0085DD9}">
      <dgm:prSet/>
      <dgm:spPr/>
      <dgm:t>
        <a:bodyPr/>
        <a:lstStyle/>
        <a:p>
          <a:endParaRPr lang="sv-SE"/>
        </a:p>
      </dgm:t>
    </dgm:pt>
    <dgm:pt modelId="{C9F354D3-ED2F-4A13-9F73-41463899CB3A}" type="sibTrans" cxnId="{1AFAEDBE-3554-41D4-822C-0C6EB0085DD9}">
      <dgm:prSet/>
      <dgm:spPr/>
      <dgm:t>
        <a:bodyPr/>
        <a:lstStyle/>
        <a:p>
          <a:endParaRPr lang="sv-SE"/>
        </a:p>
      </dgm:t>
    </dgm:pt>
    <dgm:pt modelId="{406BCB7D-0812-4876-B59B-2438EE356276}">
      <dgm:prSet phldrT="[Text]"/>
      <dgm:spPr/>
      <dgm:t>
        <a:bodyPr/>
        <a:lstStyle/>
        <a:p>
          <a:r>
            <a:rPr lang="sv-SE" dirty="0"/>
            <a:t>Ledare </a:t>
          </a:r>
        </a:p>
      </dgm:t>
    </dgm:pt>
    <dgm:pt modelId="{EDD4F749-7EB0-4A42-9767-79517F27E149}" type="parTrans" cxnId="{1D8FD33C-5F44-44FF-BF5B-1F5F2D5D72A1}">
      <dgm:prSet/>
      <dgm:spPr/>
      <dgm:t>
        <a:bodyPr/>
        <a:lstStyle/>
        <a:p>
          <a:endParaRPr lang="sv-SE"/>
        </a:p>
      </dgm:t>
    </dgm:pt>
    <dgm:pt modelId="{93A352F0-F6F7-455A-BBE3-3DA158ECED6A}" type="sibTrans" cxnId="{1D8FD33C-5F44-44FF-BF5B-1F5F2D5D72A1}">
      <dgm:prSet/>
      <dgm:spPr/>
      <dgm:t>
        <a:bodyPr/>
        <a:lstStyle/>
        <a:p>
          <a:endParaRPr lang="sv-SE"/>
        </a:p>
      </dgm:t>
    </dgm:pt>
    <dgm:pt modelId="{04B6FC84-7321-4514-BC41-8880ACB164D7}">
      <dgm:prSet phldrT="[Text]"/>
      <dgm:spPr>
        <a:solidFill>
          <a:srgbClr val="92D050"/>
        </a:solidFill>
      </dgm:spPr>
      <dgm:t>
        <a:bodyPr/>
        <a:lstStyle/>
        <a:p>
          <a:r>
            <a:rPr lang="sv-SE" dirty="0"/>
            <a:t>Medlem </a:t>
          </a:r>
        </a:p>
      </dgm:t>
    </dgm:pt>
    <dgm:pt modelId="{1DA043D2-BC83-410C-AB52-7E5B69762D6F}" type="parTrans" cxnId="{6B604770-CB48-44F7-A1D3-2BD935449EF1}">
      <dgm:prSet/>
      <dgm:spPr/>
      <dgm:t>
        <a:bodyPr/>
        <a:lstStyle/>
        <a:p>
          <a:endParaRPr lang="sv-SE"/>
        </a:p>
      </dgm:t>
    </dgm:pt>
    <dgm:pt modelId="{0A2B184D-0ACC-4BAE-A952-5A6A68B6A4F1}" type="sibTrans" cxnId="{6B604770-CB48-44F7-A1D3-2BD935449EF1}">
      <dgm:prSet/>
      <dgm:spPr/>
      <dgm:t>
        <a:bodyPr/>
        <a:lstStyle/>
        <a:p>
          <a:endParaRPr lang="sv-SE"/>
        </a:p>
      </dgm:t>
    </dgm:pt>
    <dgm:pt modelId="{A8E73F4E-4727-4A18-909F-55A1FBA11169}">
      <dgm:prSet phldrT="[Text]"/>
      <dgm:spPr>
        <a:solidFill>
          <a:schemeClr val="tx2">
            <a:lumMod val="20000"/>
            <a:lumOff val="80000"/>
          </a:schemeClr>
        </a:solidFill>
      </dgm:spPr>
      <dgm:t>
        <a:bodyPr/>
        <a:lstStyle/>
        <a:p>
          <a:r>
            <a:rPr lang="sv-SE" dirty="0"/>
            <a:t>Styrelse </a:t>
          </a:r>
        </a:p>
      </dgm:t>
    </dgm:pt>
    <dgm:pt modelId="{478B3B55-29CD-4156-906F-5195D57DC270}" type="parTrans" cxnId="{01871958-A1A0-488E-93C0-538A0A72D03A}">
      <dgm:prSet/>
      <dgm:spPr/>
      <dgm:t>
        <a:bodyPr/>
        <a:lstStyle/>
        <a:p>
          <a:endParaRPr lang="sv-SE"/>
        </a:p>
      </dgm:t>
    </dgm:pt>
    <dgm:pt modelId="{9A1FD5F8-33E9-4D6B-83A9-EB1EBF36B0D6}" type="sibTrans" cxnId="{01871958-A1A0-488E-93C0-538A0A72D03A}">
      <dgm:prSet/>
      <dgm:spPr/>
      <dgm:t>
        <a:bodyPr/>
        <a:lstStyle/>
        <a:p>
          <a:endParaRPr lang="sv-SE"/>
        </a:p>
      </dgm:t>
    </dgm:pt>
    <dgm:pt modelId="{7238E2B1-9346-4550-AF64-F0D3A18F08F0}" type="pres">
      <dgm:prSet presAssocID="{509D5066-DC20-41CD-A608-C03B83C4B799}" presName="Name0" presStyleCnt="0">
        <dgm:presLayoutVars>
          <dgm:chMax val="7"/>
          <dgm:resizeHandles val="exact"/>
        </dgm:presLayoutVars>
      </dgm:prSet>
      <dgm:spPr/>
    </dgm:pt>
    <dgm:pt modelId="{FEBA4D05-DC66-4D02-899F-5237BFFB9D5F}" type="pres">
      <dgm:prSet presAssocID="{509D5066-DC20-41CD-A608-C03B83C4B799}" presName="comp1" presStyleCnt="0"/>
      <dgm:spPr/>
    </dgm:pt>
    <dgm:pt modelId="{2C74C014-8133-4EC8-BA19-2917E78E91FA}" type="pres">
      <dgm:prSet presAssocID="{509D5066-DC20-41CD-A608-C03B83C4B799}" presName="circle1" presStyleLbl="node1" presStyleIdx="0" presStyleCnt="5" custLinFactNeighborY="6967"/>
      <dgm:spPr/>
    </dgm:pt>
    <dgm:pt modelId="{F70804C3-6475-45E0-B027-958A4450B485}" type="pres">
      <dgm:prSet presAssocID="{509D5066-DC20-41CD-A608-C03B83C4B799}" presName="c1text" presStyleLbl="node1" presStyleIdx="0" presStyleCnt="5">
        <dgm:presLayoutVars>
          <dgm:bulletEnabled val="1"/>
        </dgm:presLayoutVars>
      </dgm:prSet>
      <dgm:spPr/>
    </dgm:pt>
    <dgm:pt modelId="{8FA72D6A-9B8E-41AD-A2D2-ADF8CAD69228}" type="pres">
      <dgm:prSet presAssocID="{509D5066-DC20-41CD-A608-C03B83C4B799}" presName="comp2" presStyleCnt="0"/>
      <dgm:spPr/>
    </dgm:pt>
    <dgm:pt modelId="{334F2B95-3F6F-4A54-8594-722256FC1EE9}" type="pres">
      <dgm:prSet presAssocID="{509D5066-DC20-41CD-A608-C03B83C4B799}" presName="circle2" presStyleLbl="node1" presStyleIdx="1" presStyleCnt="5" custLinFactNeighborX="0" custLinFactNeighborY="-2485"/>
      <dgm:spPr/>
    </dgm:pt>
    <dgm:pt modelId="{275BFD4C-3449-4AD4-9279-C9DB9CD287B1}" type="pres">
      <dgm:prSet presAssocID="{509D5066-DC20-41CD-A608-C03B83C4B799}" presName="c2text" presStyleLbl="node1" presStyleIdx="1" presStyleCnt="5">
        <dgm:presLayoutVars>
          <dgm:bulletEnabled val="1"/>
        </dgm:presLayoutVars>
      </dgm:prSet>
      <dgm:spPr/>
    </dgm:pt>
    <dgm:pt modelId="{0CD7188E-E924-4B9B-B209-5EFE884F2514}" type="pres">
      <dgm:prSet presAssocID="{509D5066-DC20-41CD-A608-C03B83C4B799}" presName="comp3" presStyleCnt="0"/>
      <dgm:spPr/>
    </dgm:pt>
    <dgm:pt modelId="{ED1BAE06-4654-4DAF-BB14-1566FB0B4399}" type="pres">
      <dgm:prSet presAssocID="{509D5066-DC20-41CD-A608-C03B83C4B799}" presName="circle3" presStyleLbl="node1" presStyleIdx="2" presStyleCnt="5" custLinFactNeighborX="1682" custLinFactNeighborY="-6411"/>
      <dgm:spPr/>
    </dgm:pt>
    <dgm:pt modelId="{2E8571AD-5B62-4FEC-BC6A-BDF0E5A7F949}" type="pres">
      <dgm:prSet presAssocID="{509D5066-DC20-41CD-A608-C03B83C4B799}" presName="c3text" presStyleLbl="node1" presStyleIdx="2" presStyleCnt="5">
        <dgm:presLayoutVars>
          <dgm:bulletEnabled val="1"/>
        </dgm:presLayoutVars>
      </dgm:prSet>
      <dgm:spPr/>
    </dgm:pt>
    <dgm:pt modelId="{074C9784-26E1-45FA-AF2C-79E0CB78205E}" type="pres">
      <dgm:prSet presAssocID="{509D5066-DC20-41CD-A608-C03B83C4B799}" presName="comp4" presStyleCnt="0"/>
      <dgm:spPr/>
    </dgm:pt>
    <dgm:pt modelId="{A6F8D9C0-0835-4C2D-95F7-715729784905}" type="pres">
      <dgm:prSet presAssocID="{509D5066-DC20-41CD-A608-C03B83C4B799}" presName="circle4" presStyleLbl="node1" presStyleIdx="3" presStyleCnt="5" custLinFactNeighborX="0" custLinFactNeighborY="-11669"/>
      <dgm:spPr/>
    </dgm:pt>
    <dgm:pt modelId="{2CB9F2AF-426D-4E78-B183-0DCBEF4FC80B}" type="pres">
      <dgm:prSet presAssocID="{509D5066-DC20-41CD-A608-C03B83C4B799}" presName="c4text" presStyleLbl="node1" presStyleIdx="3" presStyleCnt="5">
        <dgm:presLayoutVars>
          <dgm:bulletEnabled val="1"/>
        </dgm:presLayoutVars>
      </dgm:prSet>
      <dgm:spPr/>
    </dgm:pt>
    <dgm:pt modelId="{A06DCE8D-6F4D-4AFC-96D3-EA5C3536F94A}" type="pres">
      <dgm:prSet presAssocID="{509D5066-DC20-41CD-A608-C03B83C4B799}" presName="comp5" presStyleCnt="0"/>
      <dgm:spPr/>
    </dgm:pt>
    <dgm:pt modelId="{D06F2F2E-FF6A-4643-9CA4-43A9C58DB22D}" type="pres">
      <dgm:prSet presAssocID="{509D5066-DC20-41CD-A608-C03B83C4B799}" presName="circle5" presStyleLbl="node1" presStyleIdx="4" presStyleCnt="5" custLinFactNeighborX="0" custLinFactNeighborY="-18578"/>
      <dgm:spPr/>
    </dgm:pt>
    <dgm:pt modelId="{1AB601D9-75E8-418E-B417-B7ACDA7B0B2D}" type="pres">
      <dgm:prSet presAssocID="{509D5066-DC20-41CD-A608-C03B83C4B799}" presName="c5text" presStyleLbl="node1" presStyleIdx="4" presStyleCnt="5">
        <dgm:presLayoutVars>
          <dgm:bulletEnabled val="1"/>
        </dgm:presLayoutVars>
      </dgm:prSet>
      <dgm:spPr/>
    </dgm:pt>
  </dgm:ptLst>
  <dgm:cxnLst>
    <dgm:cxn modelId="{7131F63B-B177-40A6-98F5-6087BF7012D8}" type="presOf" srcId="{B4458818-85F0-40B0-AEAE-C0C874475FA9}" destId="{ED1BAE06-4654-4DAF-BB14-1566FB0B4399}" srcOrd="0" destOrd="0" presId="urn:microsoft.com/office/officeart/2005/8/layout/venn2"/>
    <dgm:cxn modelId="{1D8FD33C-5F44-44FF-BF5B-1F5F2D5D72A1}" srcId="{509D5066-DC20-41CD-A608-C03B83C4B799}" destId="{406BCB7D-0812-4876-B59B-2438EE356276}" srcOrd="3" destOrd="0" parTransId="{EDD4F749-7EB0-4A42-9767-79517F27E149}" sibTransId="{93A352F0-F6F7-455A-BBE3-3DA158ECED6A}"/>
    <dgm:cxn modelId="{DE138D3E-405B-4FD1-9D01-3D51A536A885}" type="presOf" srcId="{BE76E6E8-E5AB-46FD-81B6-0F9F9621AB64}" destId="{F70804C3-6475-45E0-B027-958A4450B485}" srcOrd="1" destOrd="0" presId="urn:microsoft.com/office/officeart/2005/8/layout/venn2"/>
    <dgm:cxn modelId="{C6EEE646-D3FB-4845-92A5-CC4563B76552}" type="presOf" srcId="{04B6FC84-7321-4514-BC41-8880ACB164D7}" destId="{D06F2F2E-FF6A-4643-9CA4-43A9C58DB22D}" srcOrd="0" destOrd="0" presId="urn:microsoft.com/office/officeart/2005/8/layout/venn2"/>
    <dgm:cxn modelId="{DEE3DB6D-A55F-45F4-924B-56579DA06A9B}" srcId="{509D5066-DC20-41CD-A608-C03B83C4B799}" destId="{BE76E6E8-E5AB-46FD-81B6-0F9F9621AB64}" srcOrd="0" destOrd="0" parTransId="{F86C0BD5-8C17-4298-AF37-44235C5883E8}" sibTransId="{D2B8F29D-4B9E-4556-9657-53CD5ADBEE87}"/>
    <dgm:cxn modelId="{546C346F-CB1B-4BF2-B4B4-768C8069BE26}" type="presOf" srcId="{406BCB7D-0812-4876-B59B-2438EE356276}" destId="{2CB9F2AF-426D-4E78-B183-0DCBEF4FC80B}" srcOrd="1" destOrd="0" presId="urn:microsoft.com/office/officeart/2005/8/layout/venn2"/>
    <dgm:cxn modelId="{6B604770-CB48-44F7-A1D3-2BD935449EF1}" srcId="{509D5066-DC20-41CD-A608-C03B83C4B799}" destId="{04B6FC84-7321-4514-BC41-8880ACB164D7}" srcOrd="4" destOrd="0" parTransId="{1DA043D2-BC83-410C-AB52-7E5B69762D6F}" sibTransId="{0A2B184D-0ACC-4BAE-A952-5A6A68B6A4F1}"/>
    <dgm:cxn modelId="{9311F474-A0A6-4FCB-9C0F-7093BFD02591}" type="presOf" srcId="{406BCB7D-0812-4876-B59B-2438EE356276}" destId="{A6F8D9C0-0835-4C2D-95F7-715729784905}" srcOrd="0" destOrd="0" presId="urn:microsoft.com/office/officeart/2005/8/layout/venn2"/>
    <dgm:cxn modelId="{01871958-A1A0-488E-93C0-538A0A72D03A}" srcId="{509D5066-DC20-41CD-A608-C03B83C4B799}" destId="{A8E73F4E-4727-4A18-909F-55A1FBA11169}" srcOrd="1" destOrd="0" parTransId="{478B3B55-29CD-4156-906F-5195D57DC270}" sibTransId="{9A1FD5F8-33E9-4D6B-83A9-EB1EBF36B0D6}"/>
    <dgm:cxn modelId="{8F311F8D-DDBF-4772-836A-ABDEFF86DED6}" type="presOf" srcId="{509D5066-DC20-41CD-A608-C03B83C4B799}" destId="{7238E2B1-9346-4550-AF64-F0D3A18F08F0}" srcOrd="0" destOrd="0" presId="urn:microsoft.com/office/officeart/2005/8/layout/venn2"/>
    <dgm:cxn modelId="{8CED4A97-DD18-4C5F-897C-7F2D9C061A31}" type="presOf" srcId="{A8E73F4E-4727-4A18-909F-55A1FBA11169}" destId="{334F2B95-3F6F-4A54-8594-722256FC1EE9}" srcOrd="0" destOrd="0" presId="urn:microsoft.com/office/officeart/2005/8/layout/venn2"/>
    <dgm:cxn modelId="{C6F9099F-3C59-4D82-A85C-8B1297E2D785}" type="presOf" srcId="{04B6FC84-7321-4514-BC41-8880ACB164D7}" destId="{1AB601D9-75E8-418E-B417-B7ACDA7B0B2D}" srcOrd="1" destOrd="0" presId="urn:microsoft.com/office/officeart/2005/8/layout/venn2"/>
    <dgm:cxn modelId="{B8957DB9-A6CC-4E96-97F4-E80926EE00BB}" type="presOf" srcId="{BE76E6E8-E5AB-46FD-81B6-0F9F9621AB64}" destId="{2C74C014-8133-4EC8-BA19-2917E78E91FA}" srcOrd="0" destOrd="0" presId="urn:microsoft.com/office/officeart/2005/8/layout/venn2"/>
    <dgm:cxn modelId="{1AFAEDBE-3554-41D4-822C-0C6EB0085DD9}" srcId="{509D5066-DC20-41CD-A608-C03B83C4B799}" destId="{B4458818-85F0-40B0-AEAE-C0C874475FA9}" srcOrd="2" destOrd="0" parTransId="{2D80BF2E-AAD4-4884-BE5A-D3645FA47EFD}" sibTransId="{C9F354D3-ED2F-4A13-9F73-41463899CB3A}"/>
    <dgm:cxn modelId="{48536EC7-35DD-439D-A077-AD26B5E3E16A}" type="presOf" srcId="{A8E73F4E-4727-4A18-909F-55A1FBA11169}" destId="{275BFD4C-3449-4AD4-9279-C9DB9CD287B1}" srcOrd="1" destOrd="0" presId="urn:microsoft.com/office/officeart/2005/8/layout/venn2"/>
    <dgm:cxn modelId="{B93498D2-441F-485D-AE9D-7BA78C287D7F}" type="presOf" srcId="{B4458818-85F0-40B0-AEAE-C0C874475FA9}" destId="{2E8571AD-5B62-4FEC-BC6A-BDF0E5A7F949}" srcOrd="1" destOrd="0" presId="urn:microsoft.com/office/officeart/2005/8/layout/venn2"/>
    <dgm:cxn modelId="{607DF14F-ABD7-4F4F-A74E-D70FF6E0C616}" type="presParOf" srcId="{7238E2B1-9346-4550-AF64-F0D3A18F08F0}" destId="{FEBA4D05-DC66-4D02-899F-5237BFFB9D5F}" srcOrd="0" destOrd="0" presId="urn:microsoft.com/office/officeart/2005/8/layout/venn2"/>
    <dgm:cxn modelId="{D5A8C8A9-CF1D-438D-9CA7-A24B7B1B9082}" type="presParOf" srcId="{FEBA4D05-DC66-4D02-899F-5237BFFB9D5F}" destId="{2C74C014-8133-4EC8-BA19-2917E78E91FA}" srcOrd="0" destOrd="0" presId="urn:microsoft.com/office/officeart/2005/8/layout/venn2"/>
    <dgm:cxn modelId="{EBA5BE96-6D37-4AE0-A44D-1AA5313F3A3B}" type="presParOf" srcId="{FEBA4D05-DC66-4D02-899F-5237BFFB9D5F}" destId="{F70804C3-6475-45E0-B027-958A4450B485}" srcOrd="1" destOrd="0" presId="urn:microsoft.com/office/officeart/2005/8/layout/venn2"/>
    <dgm:cxn modelId="{68F6E0A4-B64B-4D64-A910-AB4EB522B828}" type="presParOf" srcId="{7238E2B1-9346-4550-AF64-F0D3A18F08F0}" destId="{8FA72D6A-9B8E-41AD-A2D2-ADF8CAD69228}" srcOrd="1" destOrd="0" presId="urn:microsoft.com/office/officeart/2005/8/layout/venn2"/>
    <dgm:cxn modelId="{C08EF5BE-523D-4042-94AE-D16F9889E498}" type="presParOf" srcId="{8FA72D6A-9B8E-41AD-A2D2-ADF8CAD69228}" destId="{334F2B95-3F6F-4A54-8594-722256FC1EE9}" srcOrd="0" destOrd="0" presId="urn:microsoft.com/office/officeart/2005/8/layout/venn2"/>
    <dgm:cxn modelId="{59BF1FFC-1B25-4A60-9F94-229D2208702F}" type="presParOf" srcId="{8FA72D6A-9B8E-41AD-A2D2-ADF8CAD69228}" destId="{275BFD4C-3449-4AD4-9279-C9DB9CD287B1}" srcOrd="1" destOrd="0" presId="urn:microsoft.com/office/officeart/2005/8/layout/venn2"/>
    <dgm:cxn modelId="{3947B74C-9C1B-467E-B1D6-5857736BEBD7}" type="presParOf" srcId="{7238E2B1-9346-4550-AF64-F0D3A18F08F0}" destId="{0CD7188E-E924-4B9B-B209-5EFE884F2514}" srcOrd="2" destOrd="0" presId="urn:microsoft.com/office/officeart/2005/8/layout/venn2"/>
    <dgm:cxn modelId="{F9E3CCE5-A434-4F63-99A0-5E8BACE40FE0}" type="presParOf" srcId="{0CD7188E-E924-4B9B-B209-5EFE884F2514}" destId="{ED1BAE06-4654-4DAF-BB14-1566FB0B4399}" srcOrd="0" destOrd="0" presId="urn:microsoft.com/office/officeart/2005/8/layout/venn2"/>
    <dgm:cxn modelId="{C0C96E54-DE1D-4232-B88D-AB29F8AC994F}" type="presParOf" srcId="{0CD7188E-E924-4B9B-B209-5EFE884F2514}" destId="{2E8571AD-5B62-4FEC-BC6A-BDF0E5A7F949}" srcOrd="1" destOrd="0" presId="urn:microsoft.com/office/officeart/2005/8/layout/venn2"/>
    <dgm:cxn modelId="{AD41FAFE-2DAE-4E4D-811F-6D3B54B771AA}" type="presParOf" srcId="{7238E2B1-9346-4550-AF64-F0D3A18F08F0}" destId="{074C9784-26E1-45FA-AF2C-79E0CB78205E}" srcOrd="3" destOrd="0" presId="urn:microsoft.com/office/officeart/2005/8/layout/venn2"/>
    <dgm:cxn modelId="{9E7114EE-6978-40BB-BF72-2FE30C3EBED9}" type="presParOf" srcId="{074C9784-26E1-45FA-AF2C-79E0CB78205E}" destId="{A6F8D9C0-0835-4C2D-95F7-715729784905}" srcOrd="0" destOrd="0" presId="urn:microsoft.com/office/officeart/2005/8/layout/venn2"/>
    <dgm:cxn modelId="{228A77D6-A9D0-4C57-95BB-EC077CC69D02}" type="presParOf" srcId="{074C9784-26E1-45FA-AF2C-79E0CB78205E}" destId="{2CB9F2AF-426D-4E78-B183-0DCBEF4FC80B}" srcOrd="1" destOrd="0" presId="urn:microsoft.com/office/officeart/2005/8/layout/venn2"/>
    <dgm:cxn modelId="{3DAC3B95-FDE9-4BF7-B42E-EC13CF537702}" type="presParOf" srcId="{7238E2B1-9346-4550-AF64-F0D3A18F08F0}" destId="{A06DCE8D-6F4D-4AFC-96D3-EA5C3536F94A}" srcOrd="4" destOrd="0" presId="urn:microsoft.com/office/officeart/2005/8/layout/venn2"/>
    <dgm:cxn modelId="{BFBE752D-085F-4878-B9E2-9F01A398E493}" type="presParOf" srcId="{A06DCE8D-6F4D-4AFC-96D3-EA5C3536F94A}" destId="{D06F2F2E-FF6A-4643-9CA4-43A9C58DB22D}" srcOrd="0" destOrd="0" presId="urn:microsoft.com/office/officeart/2005/8/layout/venn2"/>
    <dgm:cxn modelId="{AE83E997-5F4B-4E69-9018-39856AE9477A}" type="presParOf" srcId="{A06DCE8D-6F4D-4AFC-96D3-EA5C3536F94A}" destId="{1AB601D9-75E8-418E-B417-B7ACDA7B0B2D}" srcOrd="1" destOrd="0" presId="urn:microsoft.com/office/officeart/2005/8/layout/ven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ED4DC4-9330-4DCA-854C-7B27B3462E99}">
      <dsp:nvSpPr>
        <dsp:cNvPr id="0" name=""/>
        <dsp:cNvSpPr/>
      </dsp:nvSpPr>
      <dsp:spPr>
        <a:xfrm>
          <a:off x="639244" y="166646"/>
          <a:ext cx="2353616" cy="2353616"/>
        </a:xfrm>
        <a:prstGeom prst="pie">
          <a:avLst>
            <a:gd name="adj1" fmla="val 16200000"/>
            <a:gd name="adj2" fmla="val 0"/>
          </a:avLst>
        </a:prstGeom>
        <a:solidFill>
          <a:schemeClr val="accent3">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sv-SE" sz="800" kern="1200" dirty="0"/>
            <a:t>Genomföra aktiviteter utifrån beslutade processer och förbundens regelverk </a:t>
          </a:r>
        </a:p>
        <a:p>
          <a:pPr marL="0" lvl="0" indent="0" algn="ctr" defTabSz="355600">
            <a:lnSpc>
              <a:spcPct val="90000"/>
            </a:lnSpc>
            <a:spcBef>
              <a:spcPct val="0"/>
            </a:spcBef>
            <a:spcAft>
              <a:spcPct val="35000"/>
            </a:spcAft>
            <a:buNone/>
          </a:pPr>
          <a:endParaRPr lang="sv-SE" sz="800" kern="1200" dirty="0"/>
        </a:p>
      </dsp:txBody>
      <dsp:txXfrm>
        <a:off x="1888621" y="654461"/>
        <a:ext cx="868596" cy="644442"/>
      </dsp:txXfrm>
    </dsp:sp>
    <dsp:sp modelId="{BDEA13D6-D460-42A4-B063-7E3AB92F4B03}">
      <dsp:nvSpPr>
        <dsp:cNvPr id="0" name=""/>
        <dsp:cNvSpPr/>
      </dsp:nvSpPr>
      <dsp:spPr>
        <a:xfrm>
          <a:off x="639244" y="245661"/>
          <a:ext cx="2353616" cy="2353616"/>
        </a:xfrm>
        <a:prstGeom prst="pie">
          <a:avLst>
            <a:gd name="adj1" fmla="val 0"/>
            <a:gd name="adj2" fmla="val 5400000"/>
          </a:avLst>
        </a:prstGeom>
        <a:solidFill>
          <a:schemeClr val="accent6"/>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sv-SE" sz="800" kern="1200" dirty="0"/>
            <a:t>Följa upp och utvärdera resultatet </a:t>
          </a:r>
        </a:p>
      </dsp:txBody>
      <dsp:txXfrm>
        <a:off x="1888621" y="1467019"/>
        <a:ext cx="868596" cy="644442"/>
      </dsp:txXfrm>
    </dsp:sp>
    <dsp:sp modelId="{058E77E7-8249-44DC-87E5-FEA58C3FE16A}">
      <dsp:nvSpPr>
        <dsp:cNvPr id="0" name=""/>
        <dsp:cNvSpPr/>
      </dsp:nvSpPr>
      <dsp:spPr>
        <a:xfrm>
          <a:off x="560229" y="245661"/>
          <a:ext cx="2353616" cy="2353616"/>
        </a:xfrm>
        <a:prstGeom prst="pie">
          <a:avLst>
            <a:gd name="adj1" fmla="val 5400000"/>
            <a:gd name="adj2" fmla="val 10800000"/>
          </a:avLst>
        </a:prstGeom>
        <a:solidFill>
          <a:schemeClr val="accent3">
            <a:lumMod val="60000"/>
            <a:lumOff val="40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sv-SE" sz="800" kern="1200" dirty="0"/>
            <a:t>Ta tillvara på lärandet, utveckla och förbättra processer och rutiner </a:t>
          </a:r>
        </a:p>
      </dsp:txBody>
      <dsp:txXfrm>
        <a:off x="795871" y="1467019"/>
        <a:ext cx="868596" cy="644442"/>
      </dsp:txXfrm>
    </dsp:sp>
    <dsp:sp modelId="{7ACA956A-92B5-4FC7-9140-7BCA0D0A4AA3}">
      <dsp:nvSpPr>
        <dsp:cNvPr id="0" name=""/>
        <dsp:cNvSpPr/>
      </dsp:nvSpPr>
      <dsp:spPr>
        <a:xfrm>
          <a:off x="560229" y="195808"/>
          <a:ext cx="2353616" cy="2353616"/>
        </a:xfrm>
        <a:prstGeom prst="pie">
          <a:avLst>
            <a:gd name="adj1" fmla="val 10800000"/>
            <a:gd name="adj2" fmla="val 16200000"/>
          </a:avLst>
        </a:prstGeom>
        <a:solidFill>
          <a:schemeClr val="accent3">
            <a:hueOff val="-19662810"/>
            <a:satOff val="15856"/>
            <a:lumOff val="3000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sv-SE" sz="800" kern="1200" dirty="0"/>
            <a:t>Planera verksamheten för att säkerställa att krav och mål uppfylls </a:t>
          </a:r>
        </a:p>
        <a:p>
          <a:pPr marL="0" lvl="0" indent="0" algn="ctr" defTabSz="355600">
            <a:lnSpc>
              <a:spcPct val="90000"/>
            </a:lnSpc>
            <a:spcBef>
              <a:spcPct val="0"/>
            </a:spcBef>
            <a:spcAft>
              <a:spcPct val="35000"/>
            </a:spcAft>
            <a:buNone/>
          </a:pPr>
          <a:r>
            <a:rPr lang="sv-SE" sz="700" kern="1200" dirty="0"/>
            <a:t> </a:t>
          </a:r>
        </a:p>
      </dsp:txBody>
      <dsp:txXfrm>
        <a:off x="795871" y="683623"/>
        <a:ext cx="868596" cy="644442"/>
      </dsp:txXfrm>
    </dsp:sp>
    <dsp:sp modelId="{EC268E53-F2F1-4F5C-9951-0529BD97D9B5}">
      <dsp:nvSpPr>
        <dsp:cNvPr id="0" name=""/>
        <dsp:cNvSpPr/>
      </dsp:nvSpPr>
      <dsp:spPr>
        <a:xfrm>
          <a:off x="493544" y="20946"/>
          <a:ext cx="2645016" cy="2645016"/>
        </a:xfrm>
        <a:prstGeom prst="circularArrow">
          <a:avLst>
            <a:gd name="adj1" fmla="val 5085"/>
            <a:gd name="adj2" fmla="val 327528"/>
            <a:gd name="adj3" fmla="val 21272472"/>
            <a:gd name="adj4" fmla="val 16200000"/>
            <a:gd name="adj5" fmla="val 5932"/>
          </a:avLst>
        </a:prstGeom>
        <a:solidFill>
          <a:schemeClr val="accent3">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03130085-7B40-45EC-84EF-BFEE795F4711}">
      <dsp:nvSpPr>
        <dsp:cNvPr id="0" name=""/>
        <dsp:cNvSpPr/>
      </dsp:nvSpPr>
      <dsp:spPr>
        <a:xfrm>
          <a:off x="493544" y="99961"/>
          <a:ext cx="2645016" cy="2645016"/>
        </a:xfrm>
        <a:prstGeom prst="circularArrow">
          <a:avLst>
            <a:gd name="adj1" fmla="val 5085"/>
            <a:gd name="adj2" fmla="val 327528"/>
            <a:gd name="adj3" fmla="val 5072472"/>
            <a:gd name="adj4" fmla="val 0"/>
            <a:gd name="adj5" fmla="val 5932"/>
          </a:avLst>
        </a:prstGeom>
        <a:solidFill>
          <a:schemeClr val="bg2"/>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2AF1B534-95E2-4146-B940-0F7CC756B1DA}">
      <dsp:nvSpPr>
        <dsp:cNvPr id="0" name=""/>
        <dsp:cNvSpPr/>
      </dsp:nvSpPr>
      <dsp:spPr>
        <a:xfrm>
          <a:off x="414529" y="99961"/>
          <a:ext cx="2645016" cy="2645016"/>
        </a:xfrm>
        <a:prstGeom prst="circularArrow">
          <a:avLst>
            <a:gd name="adj1" fmla="val 5085"/>
            <a:gd name="adj2" fmla="val 327528"/>
            <a:gd name="adj3" fmla="val 10472472"/>
            <a:gd name="adj4" fmla="val 5400000"/>
            <a:gd name="adj5" fmla="val 5932"/>
          </a:avLst>
        </a:prstGeom>
        <a:solidFill>
          <a:schemeClr val="accent2">
            <a:lumMod val="40000"/>
            <a:lumOff val="6000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E3CED0B3-A4B9-4DD8-A2F8-27E912B0B49E}">
      <dsp:nvSpPr>
        <dsp:cNvPr id="0" name=""/>
        <dsp:cNvSpPr/>
      </dsp:nvSpPr>
      <dsp:spPr>
        <a:xfrm>
          <a:off x="414529" y="50108"/>
          <a:ext cx="2645016" cy="2645016"/>
        </a:xfrm>
        <a:prstGeom prst="circularArrow">
          <a:avLst>
            <a:gd name="adj1" fmla="val 5085"/>
            <a:gd name="adj2" fmla="val 327528"/>
            <a:gd name="adj3" fmla="val 15872472"/>
            <a:gd name="adj4" fmla="val 10800000"/>
            <a:gd name="adj5" fmla="val 5932"/>
          </a:avLst>
        </a:prstGeom>
        <a:solidFill>
          <a:schemeClr val="accent3">
            <a:hueOff val="-19662810"/>
            <a:satOff val="15856"/>
            <a:lumOff val="3000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74C014-8133-4EC8-BA19-2917E78E91FA}">
      <dsp:nvSpPr>
        <dsp:cNvPr id="0" name=""/>
        <dsp:cNvSpPr/>
      </dsp:nvSpPr>
      <dsp:spPr>
        <a:xfrm>
          <a:off x="640709" y="0"/>
          <a:ext cx="3072468" cy="3072468"/>
        </a:xfrm>
        <a:prstGeom prst="ellipse">
          <a:avLst/>
        </a:prstGeom>
        <a:solidFill>
          <a:srgbClr val="FF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marL="0" lvl="0" indent="0" algn="ctr" defTabSz="444500">
            <a:lnSpc>
              <a:spcPct val="90000"/>
            </a:lnSpc>
            <a:spcBef>
              <a:spcPct val="0"/>
            </a:spcBef>
            <a:spcAft>
              <a:spcPct val="35000"/>
            </a:spcAft>
            <a:buNone/>
          </a:pPr>
          <a:r>
            <a:rPr lang="sv-SE" sz="1000" kern="1200" dirty="0"/>
            <a:t>ROBRO ANDAN </a:t>
          </a:r>
        </a:p>
      </dsp:txBody>
      <dsp:txXfrm>
        <a:off x="1600855" y="153623"/>
        <a:ext cx="1152175" cy="307246"/>
      </dsp:txXfrm>
    </dsp:sp>
    <dsp:sp modelId="{334F2B95-3F6F-4A54-8594-722256FC1EE9}">
      <dsp:nvSpPr>
        <dsp:cNvPr id="0" name=""/>
        <dsp:cNvSpPr/>
      </dsp:nvSpPr>
      <dsp:spPr>
        <a:xfrm>
          <a:off x="871144" y="395971"/>
          <a:ext cx="2611597" cy="2611597"/>
        </a:xfrm>
        <a:prstGeom prst="ellipse">
          <a:avLst/>
        </a:prstGeom>
        <a:solidFill>
          <a:schemeClr val="tx2">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marL="0" lvl="0" indent="0" algn="ctr" defTabSz="444500">
            <a:lnSpc>
              <a:spcPct val="90000"/>
            </a:lnSpc>
            <a:spcBef>
              <a:spcPct val="0"/>
            </a:spcBef>
            <a:spcAft>
              <a:spcPct val="35000"/>
            </a:spcAft>
            <a:buNone/>
          </a:pPr>
          <a:r>
            <a:rPr lang="sv-SE" sz="1000" kern="1200" dirty="0"/>
            <a:t>Styrelse </a:t>
          </a:r>
        </a:p>
      </dsp:txBody>
      <dsp:txXfrm>
        <a:off x="1613817" y="546138"/>
        <a:ext cx="1126251" cy="300333"/>
      </dsp:txXfrm>
    </dsp:sp>
    <dsp:sp modelId="{ED1BAE06-4654-4DAF-BB14-1566FB0B4399}">
      <dsp:nvSpPr>
        <dsp:cNvPr id="0" name=""/>
        <dsp:cNvSpPr/>
      </dsp:nvSpPr>
      <dsp:spPr>
        <a:xfrm>
          <a:off x="1137754" y="783857"/>
          <a:ext cx="2150727" cy="2150727"/>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marL="0" lvl="0" indent="0" algn="ctr" defTabSz="444500">
            <a:lnSpc>
              <a:spcPct val="90000"/>
            </a:lnSpc>
            <a:spcBef>
              <a:spcPct val="0"/>
            </a:spcBef>
            <a:spcAft>
              <a:spcPct val="35000"/>
            </a:spcAft>
            <a:buNone/>
          </a:pPr>
          <a:r>
            <a:rPr lang="sv-SE" sz="1000" kern="1200" dirty="0"/>
            <a:t>Sektioner </a:t>
          </a:r>
        </a:p>
      </dsp:txBody>
      <dsp:txXfrm>
        <a:off x="1656617" y="932257"/>
        <a:ext cx="1113001" cy="296800"/>
      </dsp:txXfrm>
    </dsp:sp>
    <dsp:sp modelId="{A6F8D9C0-0835-4C2D-95F7-715729784905}">
      <dsp:nvSpPr>
        <dsp:cNvPr id="0" name=""/>
        <dsp:cNvSpPr/>
      </dsp:nvSpPr>
      <dsp:spPr>
        <a:xfrm>
          <a:off x="1332014" y="1185421"/>
          <a:ext cx="1689857" cy="1689857"/>
        </a:xfrm>
        <a:prstGeom prst="ellips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marL="0" lvl="0" indent="0" algn="ctr" defTabSz="444500">
            <a:lnSpc>
              <a:spcPct val="90000"/>
            </a:lnSpc>
            <a:spcBef>
              <a:spcPct val="0"/>
            </a:spcBef>
            <a:spcAft>
              <a:spcPct val="35000"/>
            </a:spcAft>
            <a:buNone/>
          </a:pPr>
          <a:r>
            <a:rPr lang="sv-SE" sz="1000" kern="1200" dirty="0"/>
            <a:t>Ledare </a:t>
          </a:r>
        </a:p>
      </dsp:txBody>
      <dsp:txXfrm>
        <a:off x="1720682" y="1337508"/>
        <a:ext cx="912522" cy="304174"/>
      </dsp:txXfrm>
    </dsp:sp>
    <dsp:sp modelId="{D06F2F2E-FF6A-4643-9CA4-43A9C58DB22D}">
      <dsp:nvSpPr>
        <dsp:cNvPr id="0" name=""/>
        <dsp:cNvSpPr/>
      </dsp:nvSpPr>
      <dsp:spPr>
        <a:xfrm>
          <a:off x="1562449" y="1615159"/>
          <a:ext cx="1228987" cy="1228987"/>
        </a:xfrm>
        <a:prstGeom prst="ellipse">
          <a:avLst/>
        </a:prstGeom>
        <a:solidFill>
          <a:srgbClr val="92D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marL="0" lvl="0" indent="0" algn="ctr" defTabSz="444500">
            <a:lnSpc>
              <a:spcPct val="90000"/>
            </a:lnSpc>
            <a:spcBef>
              <a:spcPct val="0"/>
            </a:spcBef>
            <a:spcAft>
              <a:spcPct val="35000"/>
            </a:spcAft>
            <a:buNone/>
          </a:pPr>
          <a:r>
            <a:rPr lang="sv-SE" sz="1000" kern="1200" dirty="0"/>
            <a:t>Medlem </a:t>
          </a:r>
        </a:p>
      </dsp:txBody>
      <dsp:txXfrm>
        <a:off x="1742430" y="1922406"/>
        <a:ext cx="869025" cy="614493"/>
      </dsp:txXfrm>
    </dsp:sp>
  </dsp:spTree>
</dsp:drawing>
</file>

<file path=ppt/diagrams/layout1.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E2A0306-E7F2-0859-E3EA-EAE1B141C6FA}"/>
              </a:ext>
            </a:extLst>
          </p:cNvPr>
          <p:cNvSpPr>
            <a:spLocks noGrp="1"/>
          </p:cNvSpPr>
          <p:nvPr>
            <p:ph type="ctrTitle"/>
          </p:nvPr>
        </p:nvSpPr>
        <p:spPr>
          <a:xfrm>
            <a:off x="1524000" y="1122363"/>
            <a:ext cx="9144000" cy="2387600"/>
          </a:xfrm>
        </p:spPr>
        <p:txBody>
          <a:bodyPr anchor="b"/>
          <a:lstStyle>
            <a:lvl1pPr algn="ctr">
              <a:defRPr sz="6000"/>
            </a:lvl1pPr>
          </a:lstStyle>
          <a:p>
            <a:r>
              <a:rPr lang="sv-SE"/>
              <a:t>Klicka här för att ändra mall för rubrikformat</a:t>
            </a:r>
          </a:p>
        </p:txBody>
      </p:sp>
      <p:sp>
        <p:nvSpPr>
          <p:cNvPr id="3" name="Underrubrik 2">
            <a:extLst>
              <a:ext uri="{FF2B5EF4-FFF2-40B4-BE49-F238E27FC236}">
                <a16:creationId xmlns:a16="http://schemas.microsoft.com/office/drawing/2014/main" id="{60BD3899-B877-2B2A-9ECE-B6F4CCF7CCF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
        <p:nvSpPr>
          <p:cNvPr id="4" name="Platshållare för datum 3">
            <a:extLst>
              <a:ext uri="{FF2B5EF4-FFF2-40B4-BE49-F238E27FC236}">
                <a16:creationId xmlns:a16="http://schemas.microsoft.com/office/drawing/2014/main" id="{52A62308-B1A2-8592-12A7-CB5E9CE5FEDD}"/>
              </a:ext>
            </a:extLst>
          </p:cNvPr>
          <p:cNvSpPr>
            <a:spLocks noGrp="1"/>
          </p:cNvSpPr>
          <p:nvPr>
            <p:ph type="dt" sz="half" idx="10"/>
          </p:nvPr>
        </p:nvSpPr>
        <p:spPr/>
        <p:txBody>
          <a:bodyPr/>
          <a:lstStyle/>
          <a:p>
            <a:fld id="{EB39BB94-C3DA-4964-8DCA-2FE062B1450A}" type="datetimeFigureOut">
              <a:rPr lang="sv-SE" smtClean="0"/>
              <a:t>2026-03-03</a:t>
            </a:fld>
            <a:endParaRPr lang="sv-SE"/>
          </a:p>
        </p:txBody>
      </p:sp>
      <p:sp>
        <p:nvSpPr>
          <p:cNvPr id="5" name="Platshållare för sidfot 4">
            <a:extLst>
              <a:ext uri="{FF2B5EF4-FFF2-40B4-BE49-F238E27FC236}">
                <a16:creationId xmlns:a16="http://schemas.microsoft.com/office/drawing/2014/main" id="{BA6D9208-756E-352A-8219-1D72005578F7}"/>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FF39F75C-5F60-9BA2-1083-45072DE98A95}"/>
              </a:ext>
            </a:extLst>
          </p:cNvPr>
          <p:cNvSpPr>
            <a:spLocks noGrp="1"/>
          </p:cNvSpPr>
          <p:nvPr>
            <p:ph type="sldNum" sz="quarter" idx="12"/>
          </p:nvPr>
        </p:nvSpPr>
        <p:spPr/>
        <p:txBody>
          <a:bodyPr/>
          <a:lstStyle/>
          <a:p>
            <a:fld id="{CB535D53-7D9C-4C22-B805-3C6837D66DB4}" type="slidenum">
              <a:rPr lang="sv-SE" smtClean="0"/>
              <a:t>‹#›</a:t>
            </a:fld>
            <a:endParaRPr lang="sv-SE"/>
          </a:p>
        </p:txBody>
      </p:sp>
    </p:spTree>
    <p:extLst>
      <p:ext uri="{BB962C8B-B14F-4D97-AF65-F5344CB8AC3E}">
        <p14:creationId xmlns:p14="http://schemas.microsoft.com/office/powerpoint/2010/main" val="26484760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4089022-C4F2-A872-8DCC-FEC5A6199946}"/>
              </a:ext>
            </a:extLst>
          </p:cNvPr>
          <p:cNvSpPr>
            <a:spLocks noGrp="1"/>
          </p:cNvSpPr>
          <p:nvPr>
            <p:ph type="title"/>
          </p:nvPr>
        </p:nvSpPr>
        <p:spPr/>
        <p:txBody>
          <a:bodyPr/>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43D7BADF-45AF-4D7C-6BDA-523699D24A6F}"/>
              </a:ext>
            </a:extLst>
          </p:cNvPr>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8305B8A4-5015-EEF1-B17E-FEFA988B0147}"/>
              </a:ext>
            </a:extLst>
          </p:cNvPr>
          <p:cNvSpPr>
            <a:spLocks noGrp="1"/>
          </p:cNvSpPr>
          <p:nvPr>
            <p:ph type="dt" sz="half" idx="10"/>
          </p:nvPr>
        </p:nvSpPr>
        <p:spPr/>
        <p:txBody>
          <a:bodyPr/>
          <a:lstStyle/>
          <a:p>
            <a:fld id="{EB39BB94-C3DA-4964-8DCA-2FE062B1450A}" type="datetimeFigureOut">
              <a:rPr lang="sv-SE" smtClean="0"/>
              <a:t>2026-03-03</a:t>
            </a:fld>
            <a:endParaRPr lang="sv-SE"/>
          </a:p>
        </p:txBody>
      </p:sp>
      <p:sp>
        <p:nvSpPr>
          <p:cNvPr id="5" name="Platshållare för sidfot 4">
            <a:extLst>
              <a:ext uri="{FF2B5EF4-FFF2-40B4-BE49-F238E27FC236}">
                <a16:creationId xmlns:a16="http://schemas.microsoft.com/office/drawing/2014/main" id="{F67FF8A7-B5FF-98AC-3F83-D1048EF6F6D0}"/>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8B1735F1-412D-998A-C6FA-694AB8358711}"/>
              </a:ext>
            </a:extLst>
          </p:cNvPr>
          <p:cNvSpPr>
            <a:spLocks noGrp="1"/>
          </p:cNvSpPr>
          <p:nvPr>
            <p:ph type="sldNum" sz="quarter" idx="12"/>
          </p:nvPr>
        </p:nvSpPr>
        <p:spPr/>
        <p:txBody>
          <a:bodyPr/>
          <a:lstStyle/>
          <a:p>
            <a:fld id="{CB535D53-7D9C-4C22-B805-3C6837D66DB4}" type="slidenum">
              <a:rPr lang="sv-SE" smtClean="0"/>
              <a:t>‹#›</a:t>
            </a:fld>
            <a:endParaRPr lang="sv-SE"/>
          </a:p>
        </p:txBody>
      </p:sp>
    </p:spTree>
    <p:extLst>
      <p:ext uri="{BB962C8B-B14F-4D97-AF65-F5344CB8AC3E}">
        <p14:creationId xmlns:p14="http://schemas.microsoft.com/office/powerpoint/2010/main" val="15921528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a:extLst>
              <a:ext uri="{FF2B5EF4-FFF2-40B4-BE49-F238E27FC236}">
                <a16:creationId xmlns:a16="http://schemas.microsoft.com/office/drawing/2014/main" id="{1A31F91B-B322-22B9-D286-944DEAA91AEF}"/>
              </a:ext>
            </a:extLst>
          </p:cNvPr>
          <p:cNvSpPr>
            <a:spLocks noGrp="1"/>
          </p:cNvSpPr>
          <p:nvPr>
            <p:ph type="title" orient="vert"/>
          </p:nvPr>
        </p:nvSpPr>
        <p:spPr>
          <a:xfrm>
            <a:off x="8724900" y="365125"/>
            <a:ext cx="2628900" cy="5811838"/>
          </a:xfrm>
        </p:spPr>
        <p:txBody>
          <a:bodyPr vert="eaVert"/>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30F7E3C0-BC76-FA4F-B1A5-0387F55A8C16}"/>
              </a:ext>
            </a:extLst>
          </p:cNvPr>
          <p:cNvSpPr>
            <a:spLocks noGrp="1"/>
          </p:cNvSpPr>
          <p:nvPr>
            <p:ph type="body" orient="vert" idx="1"/>
          </p:nvPr>
        </p:nvSpPr>
        <p:spPr>
          <a:xfrm>
            <a:off x="838200" y="365125"/>
            <a:ext cx="7734300" cy="5811838"/>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37693DB7-24B5-8C2F-7B76-D3B7046BD4DA}"/>
              </a:ext>
            </a:extLst>
          </p:cNvPr>
          <p:cNvSpPr>
            <a:spLocks noGrp="1"/>
          </p:cNvSpPr>
          <p:nvPr>
            <p:ph type="dt" sz="half" idx="10"/>
          </p:nvPr>
        </p:nvSpPr>
        <p:spPr/>
        <p:txBody>
          <a:bodyPr/>
          <a:lstStyle/>
          <a:p>
            <a:fld id="{EB39BB94-C3DA-4964-8DCA-2FE062B1450A}" type="datetimeFigureOut">
              <a:rPr lang="sv-SE" smtClean="0"/>
              <a:t>2026-03-03</a:t>
            </a:fld>
            <a:endParaRPr lang="sv-SE"/>
          </a:p>
        </p:txBody>
      </p:sp>
      <p:sp>
        <p:nvSpPr>
          <p:cNvPr id="5" name="Platshållare för sidfot 4">
            <a:extLst>
              <a:ext uri="{FF2B5EF4-FFF2-40B4-BE49-F238E27FC236}">
                <a16:creationId xmlns:a16="http://schemas.microsoft.com/office/drawing/2014/main" id="{C53F4F34-91EC-404E-D130-136E2A79B102}"/>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33159CBE-F71E-277C-C637-0B134B4CE515}"/>
              </a:ext>
            </a:extLst>
          </p:cNvPr>
          <p:cNvSpPr>
            <a:spLocks noGrp="1"/>
          </p:cNvSpPr>
          <p:nvPr>
            <p:ph type="sldNum" sz="quarter" idx="12"/>
          </p:nvPr>
        </p:nvSpPr>
        <p:spPr/>
        <p:txBody>
          <a:bodyPr/>
          <a:lstStyle/>
          <a:p>
            <a:fld id="{CB535D53-7D9C-4C22-B805-3C6837D66DB4}" type="slidenum">
              <a:rPr lang="sv-SE" smtClean="0"/>
              <a:t>‹#›</a:t>
            </a:fld>
            <a:endParaRPr lang="sv-SE"/>
          </a:p>
        </p:txBody>
      </p:sp>
    </p:spTree>
    <p:extLst>
      <p:ext uri="{BB962C8B-B14F-4D97-AF65-F5344CB8AC3E}">
        <p14:creationId xmlns:p14="http://schemas.microsoft.com/office/powerpoint/2010/main" val="20135062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ADD45D9-E331-F50C-C471-ABA46626CC4F}"/>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41E67AA9-E9F6-7354-9C86-8DB409E1D75D}"/>
              </a:ext>
            </a:extLst>
          </p:cNvPr>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9EF7413B-890B-1A96-14A1-08E153849025}"/>
              </a:ext>
            </a:extLst>
          </p:cNvPr>
          <p:cNvSpPr>
            <a:spLocks noGrp="1"/>
          </p:cNvSpPr>
          <p:nvPr>
            <p:ph type="dt" sz="half" idx="10"/>
          </p:nvPr>
        </p:nvSpPr>
        <p:spPr/>
        <p:txBody>
          <a:bodyPr/>
          <a:lstStyle/>
          <a:p>
            <a:fld id="{EB39BB94-C3DA-4964-8DCA-2FE062B1450A}" type="datetimeFigureOut">
              <a:rPr lang="sv-SE" smtClean="0"/>
              <a:t>2026-03-03</a:t>
            </a:fld>
            <a:endParaRPr lang="sv-SE"/>
          </a:p>
        </p:txBody>
      </p:sp>
      <p:sp>
        <p:nvSpPr>
          <p:cNvPr id="5" name="Platshållare för sidfot 4">
            <a:extLst>
              <a:ext uri="{FF2B5EF4-FFF2-40B4-BE49-F238E27FC236}">
                <a16:creationId xmlns:a16="http://schemas.microsoft.com/office/drawing/2014/main" id="{59FBBF38-F6C3-8E1E-9215-7B50ADFF587A}"/>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9D0D7BCE-70FE-9623-52A1-D46FB36E14A0}"/>
              </a:ext>
            </a:extLst>
          </p:cNvPr>
          <p:cNvSpPr>
            <a:spLocks noGrp="1"/>
          </p:cNvSpPr>
          <p:nvPr>
            <p:ph type="sldNum" sz="quarter" idx="12"/>
          </p:nvPr>
        </p:nvSpPr>
        <p:spPr/>
        <p:txBody>
          <a:bodyPr/>
          <a:lstStyle/>
          <a:p>
            <a:fld id="{CB535D53-7D9C-4C22-B805-3C6837D66DB4}" type="slidenum">
              <a:rPr lang="sv-SE" smtClean="0"/>
              <a:t>‹#›</a:t>
            </a:fld>
            <a:endParaRPr lang="sv-SE"/>
          </a:p>
        </p:txBody>
      </p:sp>
    </p:spTree>
    <p:extLst>
      <p:ext uri="{BB962C8B-B14F-4D97-AF65-F5344CB8AC3E}">
        <p14:creationId xmlns:p14="http://schemas.microsoft.com/office/powerpoint/2010/main" val="21889757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7EA65A9-289F-FC04-251D-D2D43E75AEFF}"/>
              </a:ext>
            </a:extLst>
          </p:cNvPr>
          <p:cNvSpPr>
            <a:spLocks noGrp="1"/>
          </p:cNvSpPr>
          <p:nvPr>
            <p:ph type="title"/>
          </p:nvPr>
        </p:nvSpPr>
        <p:spPr>
          <a:xfrm>
            <a:off x="831850" y="1709738"/>
            <a:ext cx="10515600" cy="2852737"/>
          </a:xfrm>
        </p:spPr>
        <p:txBody>
          <a:bodyPr anchor="b"/>
          <a:lstStyle>
            <a:lvl1pPr>
              <a:defRPr sz="6000"/>
            </a:lvl1pPr>
          </a:lstStyle>
          <a:p>
            <a:r>
              <a:rPr lang="sv-SE"/>
              <a:t>Klicka här för att ändra mall för rubrikformat</a:t>
            </a:r>
          </a:p>
        </p:txBody>
      </p:sp>
      <p:sp>
        <p:nvSpPr>
          <p:cNvPr id="3" name="Platshållare för text 2">
            <a:extLst>
              <a:ext uri="{FF2B5EF4-FFF2-40B4-BE49-F238E27FC236}">
                <a16:creationId xmlns:a16="http://schemas.microsoft.com/office/drawing/2014/main" id="{5FAC28B5-E978-A0EC-A78C-FD75EDE9C90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4" name="Platshållare för datum 3">
            <a:extLst>
              <a:ext uri="{FF2B5EF4-FFF2-40B4-BE49-F238E27FC236}">
                <a16:creationId xmlns:a16="http://schemas.microsoft.com/office/drawing/2014/main" id="{6AEBC1FE-F7EE-86D1-7A00-1ADD5798B1FB}"/>
              </a:ext>
            </a:extLst>
          </p:cNvPr>
          <p:cNvSpPr>
            <a:spLocks noGrp="1"/>
          </p:cNvSpPr>
          <p:nvPr>
            <p:ph type="dt" sz="half" idx="10"/>
          </p:nvPr>
        </p:nvSpPr>
        <p:spPr/>
        <p:txBody>
          <a:bodyPr/>
          <a:lstStyle/>
          <a:p>
            <a:fld id="{EB39BB94-C3DA-4964-8DCA-2FE062B1450A}" type="datetimeFigureOut">
              <a:rPr lang="sv-SE" smtClean="0"/>
              <a:t>2026-03-03</a:t>
            </a:fld>
            <a:endParaRPr lang="sv-SE"/>
          </a:p>
        </p:txBody>
      </p:sp>
      <p:sp>
        <p:nvSpPr>
          <p:cNvPr id="5" name="Platshållare för sidfot 4">
            <a:extLst>
              <a:ext uri="{FF2B5EF4-FFF2-40B4-BE49-F238E27FC236}">
                <a16:creationId xmlns:a16="http://schemas.microsoft.com/office/drawing/2014/main" id="{6BB2784B-8CBF-CAA2-3269-DC783BD0A1F9}"/>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CB57AA81-6082-2626-7A1A-1C09DA0C71A2}"/>
              </a:ext>
            </a:extLst>
          </p:cNvPr>
          <p:cNvSpPr>
            <a:spLocks noGrp="1"/>
          </p:cNvSpPr>
          <p:nvPr>
            <p:ph type="sldNum" sz="quarter" idx="12"/>
          </p:nvPr>
        </p:nvSpPr>
        <p:spPr/>
        <p:txBody>
          <a:bodyPr/>
          <a:lstStyle/>
          <a:p>
            <a:fld id="{CB535D53-7D9C-4C22-B805-3C6837D66DB4}" type="slidenum">
              <a:rPr lang="sv-SE" smtClean="0"/>
              <a:t>‹#›</a:t>
            </a:fld>
            <a:endParaRPr lang="sv-SE"/>
          </a:p>
        </p:txBody>
      </p:sp>
    </p:spTree>
    <p:extLst>
      <p:ext uri="{BB962C8B-B14F-4D97-AF65-F5344CB8AC3E}">
        <p14:creationId xmlns:p14="http://schemas.microsoft.com/office/powerpoint/2010/main" val="16488640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51881B2-848B-2A36-B608-0BDC071B6DF7}"/>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086BC24F-1C03-9D55-734E-BFDBE2B7120D}"/>
              </a:ext>
            </a:extLst>
          </p:cNvPr>
          <p:cNvSpPr>
            <a:spLocks noGrp="1"/>
          </p:cNvSpPr>
          <p:nvPr>
            <p:ph sz="half" idx="1"/>
          </p:nvPr>
        </p:nvSpPr>
        <p:spPr>
          <a:xfrm>
            <a:off x="838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a:extLst>
              <a:ext uri="{FF2B5EF4-FFF2-40B4-BE49-F238E27FC236}">
                <a16:creationId xmlns:a16="http://schemas.microsoft.com/office/drawing/2014/main" id="{98F83218-C794-DDB5-A85C-94F3534E7AE2}"/>
              </a:ext>
            </a:extLst>
          </p:cNvPr>
          <p:cNvSpPr>
            <a:spLocks noGrp="1"/>
          </p:cNvSpPr>
          <p:nvPr>
            <p:ph sz="half" idx="2"/>
          </p:nvPr>
        </p:nvSpPr>
        <p:spPr>
          <a:xfrm>
            <a:off x="6172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a:extLst>
              <a:ext uri="{FF2B5EF4-FFF2-40B4-BE49-F238E27FC236}">
                <a16:creationId xmlns:a16="http://schemas.microsoft.com/office/drawing/2014/main" id="{B200153F-1814-A27E-77FD-3F75ED77D73D}"/>
              </a:ext>
            </a:extLst>
          </p:cNvPr>
          <p:cNvSpPr>
            <a:spLocks noGrp="1"/>
          </p:cNvSpPr>
          <p:nvPr>
            <p:ph type="dt" sz="half" idx="10"/>
          </p:nvPr>
        </p:nvSpPr>
        <p:spPr/>
        <p:txBody>
          <a:bodyPr/>
          <a:lstStyle/>
          <a:p>
            <a:fld id="{EB39BB94-C3DA-4964-8DCA-2FE062B1450A}" type="datetimeFigureOut">
              <a:rPr lang="sv-SE" smtClean="0"/>
              <a:t>2026-03-03</a:t>
            </a:fld>
            <a:endParaRPr lang="sv-SE"/>
          </a:p>
        </p:txBody>
      </p:sp>
      <p:sp>
        <p:nvSpPr>
          <p:cNvPr id="6" name="Platshållare för sidfot 5">
            <a:extLst>
              <a:ext uri="{FF2B5EF4-FFF2-40B4-BE49-F238E27FC236}">
                <a16:creationId xmlns:a16="http://schemas.microsoft.com/office/drawing/2014/main" id="{952228C7-D3E7-6864-58DB-062B1D11D8FE}"/>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EECE5D25-E2DF-2FC0-4766-65BF181B3779}"/>
              </a:ext>
            </a:extLst>
          </p:cNvPr>
          <p:cNvSpPr>
            <a:spLocks noGrp="1"/>
          </p:cNvSpPr>
          <p:nvPr>
            <p:ph type="sldNum" sz="quarter" idx="12"/>
          </p:nvPr>
        </p:nvSpPr>
        <p:spPr/>
        <p:txBody>
          <a:bodyPr/>
          <a:lstStyle/>
          <a:p>
            <a:fld id="{CB535D53-7D9C-4C22-B805-3C6837D66DB4}" type="slidenum">
              <a:rPr lang="sv-SE" smtClean="0"/>
              <a:t>‹#›</a:t>
            </a:fld>
            <a:endParaRPr lang="sv-SE"/>
          </a:p>
        </p:txBody>
      </p:sp>
    </p:spTree>
    <p:extLst>
      <p:ext uri="{BB962C8B-B14F-4D97-AF65-F5344CB8AC3E}">
        <p14:creationId xmlns:p14="http://schemas.microsoft.com/office/powerpoint/2010/main" val="25264872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7DD2C18-F7C2-F4A1-1BCD-B1734CF53E66}"/>
              </a:ext>
            </a:extLst>
          </p:cNvPr>
          <p:cNvSpPr>
            <a:spLocks noGrp="1"/>
          </p:cNvSpPr>
          <p:nvPr>
            <p:ph type="title"/>
          </p:nvPr>
        </p:nvSpPr>
        <p:spPr>
          <a:xfrm>
            <a:off x="839788" y="365125"/>
            <a:ext cx="10515600" cy="1325563"/>
          </a:xfrm>
        </p:spPr>
        <p:txBody>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3C4DDD6F-4B7A-7D18-8DD1-838F1DA8AB3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a:extLst>
              <a:ext uri="{FF2B5EF4-FFF2-40B4-BE49-F238E27FC236}">
                <a16:creationId xmlns:a16="http://schemas.microsoft.com/office/drawing/2014/main" id="{CEDF526C-B33D-E83F-BC60-A4B05963E793}"/>
              </a:ext>
            </a:extLst>
          </p:cNvPr>
          <p:cNvSpPr>
            <a:spLocks noGrp="1"/>
          </p:cNvSpPr>
          <p:nvPr>
            <p:ph sz="half" idx="2"/>
          </p:nvPr>
        </p:nvSpPr>
        <p:spPr>
          <a:xfrm>
            <a:off x="839788" y="2505075"/>
            <a:ext cx="5157787"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a:extLst>
              <a:ext uri="{FF2B5EF4-FFF2-40B4-BE49-F238E27FC236}">
                <a16:creationId xmlns:a16="http://schemas.microsoft.com/office/drawing/2014/main" id="{67716030-24E2-DFEC-CE06-6817895B687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a:extLst>
              <a:ext uri="{FF2B5EF4-FFF2-40B4-BE49-F238E27FC236}">
                <a16:creationId xmlns:a16="http://schemas.microsoft.com/office/drawing/2014/main" id="{3271C162-E904-12D0-5CA4-C4A95B355B33}"/>
              </a:ext>
            </a:extLst>
          </p:cNvPr>
          <p:cNvSpPr>
            <a:spLocks noGrp="1"/>
          </p:cNvSpPr>
          <p:nvPr>
            <p:ph sz="quarter" idx="4"/>
          </p:nvPr>
        </p:nvSpPr>
        <p:spPr>
          <a:xfrm>
            <a:off x="6172200" y="2505075"/>
            <a:ext cx="5183188"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a:extLst>
              <a:ext uri="{FF2B5EF4-FFF2-40B4-BE49-F238E27FC236}">
                <a16:creationId xmlns:a16="http://schemas.microsoft.com/office/drawing/2014/main" id="{2C29DA6C-E99D-4EAE-E76F-D812FF13C7DA}"/>
              </a:ext>
            </a:extLst>
          </p:cNvPr>
          <p:cNvSpPr>
            <a:spLocks noGrp="1"/>
          </p:cNvSpPr>
          <p:nvPr>
            <p:ph type="dt" sz="half" idx="10"/>
          </p:nvPr>
        </p:nvSpPr>
        <p:spPr/>
        <p:txBody>
          <a:bodyPr/>
          <a:lstStyle/>
          <a:p>
            <a:fld id="{EB39BB94-C3DA-4964-8DCA-2FE062B1450A}" type="datetimeFigureOut">
              <a:rPr lang="sv-SE" smtClean="0"/>
              <a:t>2026-03-03</a:t>
            </a:fld>
            <a:endParaRPr lang="sv-SE"/>
          </a:p>
        </p:txBody>
      </p:sp>
      <p:sp>
        <p:nvSpPr>
          <p:cNvPr id="8" name="Platshållare för sidfot 7">
            <a:extLst>
              <a:ext uri="{FF2B5EF4-FFF2-40B4-BE49-F238E27FC236}">
                <a16:creationId xmlns:a16="http://schemas.microsoft.com/office/drawing/2014/main" id="{B8D7DE30-6771-8297-94C1-7A0237883241}"/>
              </a:ext>
            </a:extLst>
          </p:cNvPr>
          <p:cNvSpPr>
            <a:spLocks noGrp="1"/>
          </p:cNvSpPr>
          <p:nvPr>
            <p:ph type="ftr" sz="quarter" idx="11"/>
          </p:nvPr>
        </p:nvSpPr>
        <p:spPr/>
        <p:txBody>
          <a:bodyPr/>
          <a:lstStyle/>
          <a:p>
            <a:endParaRPr lang="sv-SE"/>
          </a:p>
        </p:txBody>
      </p:sp>
      <p:sp>
        <p:nvSpPr>
          <p:cNvPr id="9" name="Platshållare för bildnummer 8">
            <a:extLst>
              <a:ext uri="{FF2B5EF4-FFF2-40B4-BE49-F238E27FC236}">
                <a16:creationId xmlns:a16="http://schemas.microsoft.com/office/drawing/2014/main" id="{025EBE65-ADF8-2700-C3CD-59D1ED80F69C}"/>
              </a:ext>
            </a:extLst>
          </p:cNvPr>
          <p:cNvSpPr>
            <a:spLocks noGrp="1"/>
          </p:cNvSpPr>
          <p:nvPr>
            <p:ph type="sldNum" sz="quarter" idx="12"/>
          </p:nvPr>
        </p:nvSpPr>
        <p:spPr/>
        <p:txBody>
          <a:bodyPr/>
          <a:lstStyle/>
          <a:p>
            <a:fld id="{CB535D53-7D9C-4C22-B805-3C6837D66DB4}" type="slidenum">
              <a:rPr lang="sv-SE" smtClean="0"/>
              <a:t>‹#›</a:t>
            </a:fld>
            <a:endParaRPr lang="sv-SE"/>
          </a:p>
        </p:txBody>
      </p:sp>
    </p:spTree>
    <p:extLst>
      <p:ext uri="{BB962C8B-B14F-4D97-AF65-F5344CB8AC3E}">
        <p14:creationId xmlns:p14="http://schemas.microsoft.com/office/powerpoint/2010/main" val="13402096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EE8C003-C671-F78C-7678-85F08FDCC327}"/>
              </a:ext>
            </a:extLst>
          </p:cNvPr>
          <p:cNvSpPr>
            <a:spLocks noGrp="1"/>
          </p:cNvSpPr>
          <p:nvPr>
            <p:ph type="title"/>
          </p:nvPr>
        </p:nvSpPr>
        <p:spPr/>
        <p:txBody>
          <a:bodyPr/>
          <a:lstStyle/>
          <a:p>
            <a:r>
              <a:rPr lang="sv-SE"/>
              <a:t>Klicka här för att ändra mall för rubrikformat</a:t>
            </a:r>
          </a:p>
        </p:txBody>
      </p:sp>
      <p:sp>
        <p:nvSpPr>
          <p:cNvPr id="3" name="Platshållare för datum 2">
            <a:extLst>
              <a:ext uri="{FF2B5EF4-FFF2-40B4-BE49-F238E27FC236}">
                <a16:creationId xmlns:a16="http://schemas.microsoft.com/office/drawing/2014/main" id="{1FCECAE4-96B5-55FF-7687-0082D7BFC5C8}"/>
              </a:ext>
            </a:extLst>
          </p:cNvPr>
          <p:cNvSpPr>
            <a:spLocks noGrp="1"/>
          </p:cNvSpPr>
          <p:nvPr>
            <p:ph type="dt" sz="half" idx="10"/>
          </p:nvPr>
        </p:nvSpPr>
        <p:spPr/>
        <p:txBody>
          <a:bodyPr/>
          <a:lstStyle/>
          <a:p>
            <a:fld id="{EB39BB94-C3DA-4964-8DCA-2FE062B1450A}" type="datetimeFigureOut">
              <a:rPr lang="sv-SE" smtClean="0"/>
              <a:t>2026-03-03</a:t>
            </a:fld>
            <a:endParaRPr lang="sv-SE"/>
          </a:p>
        </p:txBody>
      </p:sp>
      <p:sp>
        <p:nvSpPr>
          <p:cNvPr id="4" name="Platshållare för sidfot 3">
            <a:extLst>
              <a:ext uri="{FF2B5EF4-FFF2-40B4-BE49-F238E27FC236}">
                <a16:creationId xmlns:a16="http://schemas.microsoft.com/office/drawing/2014/main" id="{DAB1E083-31C6-7EA8-329E-C0286BB34C1F}"/>
              </a:ext>
            </a:extLst>
          </p:cNvPr>
          <p:cNvSpPr>
            <a:spLocks noGrp="1"/>
          </p:cNvSpPr>
          <p:nvPr>
            <p:ph type="ftr" sz="quarter" idx="11"/>
          </p:nvPr>
        </p:nvSpPr>
        <p:spPr/>
        <p:txBody>
          <a:bodyPr/>
          <a:lstStyle/>
          <a:p>
            <a:endParaRPr lang="sv-SE"/>
          </a:p>
        </p:txBody>
      </p:sp>
      <p:sp>
        <p:nvSpPr>
          <p:cNvPr id="5" name="Platshållare för bildnummer 4">
            <a:extLst>
              <a:ext uri="{FF2B5EF4-FFF2-40B4-BE49-F238E27FC236}">
                <a16:creationId xmlns:a16="http://schemas.microsoft.com/office/drawing/2014/main" id="{762B12BA-102C-D1B5-2BF7-C426A0AE3031}"/>
              </a:ext>
            </a:extLst>
          </p:cNvPr>
          <p:cNvSpPr>
            <a:spLocks noGrp="1"/>
          </p:cNvSpPr>
          <p:nvPr>
            <p:ph type="sldNum" sz="quarter" idx="12"/>
          </p:nvPr>
        </p:nvSpPr>
        <p:spPr/>
        <p:txBody>
          <a:bodyPr/>
          <a:lstStyle/>
          <a:p>
            <a:fld id="{CB535D53-7D9C-4C22-B805-3C6837D66DB4}" type="slidenum">
              <a:rPr lang="sv-SE" smtClean="0"/>
              <a:t>‹#›</a:t>
            </a:fld>
            <a:endParaRPr lang="sv-SE"/>
          </a:p>
        </p:txBody>
      </p:sp>
    </p:spTree>
    <p:extLst>
      <p:ext uri="{BB962C8B-B14F-4D97-AF65-F5344CB8AC3E}">
        <p14:creationId xmlns:p14="http://schemas.microsoft.com/office/powerpoint/2010/main" val="8248924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BFD0D4F9-D283-450C-221F-440EEC7CF86F}"/>
              </a:ext>
            </a:extLst>
          </p:cNvPr>
          <p:cNvSpPr>
            <a:spLocks noGrp="1"/>
          </p:cNvSpPr>
          <p:nvPr>
            <p:ph type="dt" sz="half" idx="10"/>
          </p:nvPr>
        </p:nvSpPr>
        <p:spPr/>
        <p:txBody>
          <a:bodyPr/>
          <a:lstStyle/>
          <a:p>
            <a:fld id="{EB39BB94-C3DA-4964-8DCA-2FE062B1450A}" type="datetimeFigureOut">
              <a:rPr lang="sv-SE" smtClean="0"/>
              <a:t>2026-03-03</a:t>
            </a:fld>
            <a:endParaRPr lang="sv-SE"/>
          </a:p>
        </p:txBody>
      </p:sp>
      <p:sp>
        <p:nvSpPr>
          <p:cNvPr id="3" name="Platshållare för sidfot 2">
            <a:extLst>
              <a:ext uri="{FF2B5EF4-FFF2-40B4-BE49-F238E27FC236}">
                <a16:creationId xmlns:a16="http://schemas.microsoft.com/office/drawing/2014/main" id="{76101F8A-A104-164C-4668-1276CD611ABC}"/>
              </a:ext>
            </a:extLst>
          </p:cNvPr>
          <p:cNvSpPr>
            <a:spLocks noGrp="1"/>
          </p:cNvSpPr>
          <p:nvPr>
            <p:ph type="ftr" sz="quarter" idx="11"/>
          </p:nvPr>
        </p:nvSpPr>
        <p:spPr/>
        <p:txBody>
          <a:bodyPr/>
          <a:lstStyle/>
          <a:p>
            <a:endParaRPr lang="sv-SE"/>
          </a:p>
        </p:txBody>
      </p:sp>
      <p:sp>
        <p:nvSpPr>
          <p:cNvPr id="4" name="Platshållare för bildnummer 3">
            <a:extLst>
              <a:ext uri="{FF2B5EF4-FFF2-40B4-BE49-F238E27FC236}">
                <a16:creationId xmlns:a16="http://schemas.microsoft.com/office/drawing/2014/main" id="{057D72A5-C1A3-5EAD-A1AD-AF4486AD3D49}"/>
              </a:ext>
            </a:extLst>
          </p:cNvPr>
          <p:cNvSpPr>
            <a:spLocks noGrp="1"/>
          </p:cNvSpPr>
          <p:nvPr>
            <p:ph type="sldNum" sz="quarter" idx="12"/>
          </p:nvPr>
        </p:nvSpPr>
        <p:spPr/>
        <p:txBody>
          <a:bodyPr/>
          <a:lstStyle/>
          <a:p>
            <a:fld id="{CB535D53-7D9C-4C22-B805-3C6837D66DB4}" type="slidenum">
              <a:rPr lang="sv-SE" smtClean="0"/>
              <a:t>‹#›</a:t>
            </a:fld>
            <a:endParaRPr lang="sv-SE"/>
          </a:p>
        </p:txBody>
      </p:sp>
    </p:spTree>
    <p:extLst>
      <p:ext uri="{BB962C8B-B14F-4D97-AF65-F5344CB8AC3E}">
        <p14:creationId xmlns:p14="http://schemas.microsoft.com/office/powerpoint/2010/main" val="37784947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280C270-97BD-440E-32A3-FEB8D1C50D6A}"/>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830BD929-FBD7-DAAC-9F49-C03050810A6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a:extLst>
              <a:ext uri="{FF2B5EF4-FFF2-40B4-BE49-F238E27FC236}">
                <a16:creationId xmlns:a16="http://schemas.microsoft.com/office/drawing/2014/main" id="{0EC24A52-10FB-FDAE-6D40-6ACE2C49302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582EFDA3-B748-BD22-5B3C-77DE633CECFF}"/>
              </a:ext>
            </a:extLst>
          </p:cNvPr>
          <p:cNvSpPr>
            <a:spLocks noGrp="1"/>
          </p:cNvSpPr>
          <p:nvPr>
            <p:ph type="dt" sz="half" idx="10"/>
          </p:nvPr>
        </p:nvSpPr>
        <p:spPr/>
        <p:txBody>
          <a:bodyPr/>
          <a:lstStyle/>
          <a:p>
            <a:fld id="{EB39BB94-C3DA-4964-8DCA-2FE062B1450A}" type="datetimeFigureOut">
              <a:rPr lang="sv-SE" smtClean="0"/>
              <a:t>2026-03-03</a:t>
            </a:fld>
            <a:endParaRPr lang="sv-SE"/>
          </a:p>
        </p:txBody>
      </p:sp>
      <p:sp>
        <p:nvSpPr>
          <p:cNvPr id="6" name="Platshållare för sidfot 5">
            <a:extLst>
              <a:ext uri="{FF2B5EF4-FFF2-40B4-BE49-F238E27FC236}">
                <a16:creationId xmlns:a16="http://schemas.microsoft.com/office/drawing/2014/main" id="{DC72BD82-CAAC-2E71-A5DC-81E53DBEDEA8}"/>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F5802C1E-AA4F-2002-C163-6DFA27095D27}"/>
              </a:ext>
            </a:extLst>
          </p:cNvPr>
          <p:cNvSpPr>
            <a:spLocks noGrp="1"/>
          </p:cNvSpPr>
          <p:nvPr>
            <p:ph type="sldNum" sz="quarter" idx="12"/>
          </p:nvPr>
        </p:nvSpPr>
        <p:spPr/>
        <p:txBody>
          <a:bodyPr/>
          <a:lstStyle/>
          <a:p>
            <a:fld id="{CB535D53-7D9C-4C22-B805-3C6837D66DB4}" type="slidenum">
              <a:rPr lang="sv-SE" smtClean="0"/>
              <a:t>‹#›</a:t>
            </a:fld>
            <a:endParaRPr lang="sv-SE"/>
          </a:p>
        </p:txBody>
      </p:sp>
    </p:spTree>
    <p:extLst>
      <p:ext uri="{BB962C8B-B14F-4D97-AF65-F5344CB8AC3E}">
        <p14:creationId xmlns:p14="http://schemas.microsoft.com/office/powerpoint/2010/main" val="4078587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E13B5F8-BCC7-9A6A-11C4-1ED4B26F8CA0}"/>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bild 2">
            <a:extLst>
              <a:ext uri="{FF2B5EF4-FFF2-40B4-BE49-F238E27FC236}">
                <a16:creationId xmlns:a16="http://schemas.microsoft.com/office/drawing/2014/main" id="{9097C09A-A8FB-C01C-583D-24792D95699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a:extLst>
              <a:ext uri="{FF2B5EF4-FFF2-40B4-BE49-F238E27FC236}">
                <a16:creationId xmlns:a16="http://schemas.microsoft.com/office/drawing/2014/main" id="{24F0B497-DCF5-26E0-9EA6-ECDCA93C19D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B65019BA-67C0-F069-E876-3CCCBDA11A35}"/>
              </a:ext>
            </a:extLst>
          </p:cNvPr>
          <p:cNvSpPr>
            <a:spLocks noGrp="1"/>
          </p:cNvSpPr>
          <p:nvPr>
            <p:ph type="dt" sz="half" idx="10"/>
          </p:nvPr>
        </p:nvSpPr>
        <p:spPr/>
        <p:txBody>
          <a:bodyPr/>
          <a:lstStyle/>
          <a:p>
            <a:fld id="{EB39BB94-C3DA-4964-8DCA-2FE062B1450A}" type="datetimeFigureOut">
              <a:rPr lang="sv-SE" smtClean="0"/>
              <a:t>2026-03-03</a:t>
            </a:fld>
            <a:endParaRPr lang="sv-SE"/>
          </a:p>
        </p:txBody>
      </p:sp>
      <p:sp>
        <p:nvSpPr>
          <p:cNvPr id="6" name="Platshållare för sidfot 5">
            <a:extLst>
              <a:ext uri="{FF2B5EF4-FFF2-40B4-BE49-F238E27FC236}">
                <a16:creationId xmlns:a16="http://schemas.microsoft.com/office/drawing/2014/main" id="{E03AFF76-C4B0-C20A-DDA8-C636D84A6CEF}"/>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466BCA43-AB43-DE34-8D07-86E2BE64B168}"/>
              </a:ext>
            </a:extLst>
          </p:cNvPr>
          <p:cNvSpPr>
            <a:spLocks noGrp="1"/>
          </p:cNvSpPr>
          <p:nvPr>
            <p:ph type="sldNum" sz="quarter" idx="12"/>
          </p:nvPr>
        </p:nvSpPr>
        <p:spPr/>
        <p:txBody>
          <a:bodyPr/>
          <a:lstStyle/>
          <a:p>
            <a:fld id="{CB535D53-7D9C-4C22-B805-3C6837D66DB4}" type="slidenum">
              <a:rPr lang="sv-SE" smtClean="0"/>
              <a:t>‹#›</a:t>
            </a:fld>
            <a:endParaRPr lang="sv-SE"/>
          </a:p>
        </p:txBody>
      </p:sp>
    </p:spTree>
    <p:extLst>
      <p:ext uri="{BB962C8B-B14F-4D97-AF65-F5344CB8AC3E}">
        <p14:creationId xmlns:p14="http://schemas.microsoft.com/office/powerpoint/2010/main" val="16906827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B3D3FCFA-8CD5-F01E-6E37-83105F288E8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A1CC423A-AA70-9A1A-7D0D-D5B0541B146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88C18C48-3E4E-D343-8C6C-E9A8DEDCBAF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39BB94-C3DA-4964-8DCA-2FE062B1450A}" type="datetimeFigureOut">
              <a:rPr lang="sv-SE" smtClean="0"/>
              <a:t>2026-03-03</a:t>
            </a:fld>
            <a:endParaRPr lang="sv-SE"/>
          </a:p>
        </p:txBody>
      </p:sp>
      <p:sp>
        <p:nvSpPr>
          <p:cNvPr id="5" name="Platshållare för sidfot 4">
            <a:extLst>
              <a:ext uri="{FF2B5EF4-FFF2-40B4-BE49-F238E27FC236}">
                <a16:creationId xmlns:a16="http://schemas.microsoft.com/office/drawing/2014/main" id="{EC93F51B-DAF2-A383-EC09-E0648DDC899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a:extLst>
              <a:ext uri="{FF2B5EF4-FFF2-40B4-BE49-F238E27FC236}">
                <a16:creationId xmlns:a16="http://schemas.microsoft.com/office/drawing/2014/main" id="{420D2D29-45DA-897B-5DA5-86B9D9DC372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B535D53-7D9C-4C22-B805-3C6837D66DB4}" type="slidenum">
              <a:rPr lang="sv-SE" smtClean="0"/>
              <a:t>‹#›</a:t>
            </a:fld>
            <a:endParaRPr lang="sv-SE"/>
          </a:p>
        </p:txBody>
      </p:sp>
    </p:spTree>
    <p:extLst>
      <p:ext uri="{BB962C8B-B14F-4D97-AF65-F5344CB8AC3E}">
        <p14:creationId xmlns:p14="http://schemas.microsoft.com/office/powerpoint/2010/main" val="13666392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jpeg"/><Relationship Id="rId2" Type="http://schemas.openxmlformats.org/officeDocument/2006/relationships/oleObject" Target="../embeddings/oleObject1.bin"/><Relationship Id="rId1" Type="http://schemas.openxmlformats.org/officeDocument/2006/relationships/slideLayout" Target="../slideLayouts/slideLayout6.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B52B340-2C66-5101-1262-4A314B00653B}"/>
              </a:ext>
            </a:extLst>
          </p:cNvPr>
          <p:cNvSpPr>
            <a:spLocks noGrp="1"/>
          </p:cNvSpPr>
          <p:nvPr>
            <p:ph type="title"/>
          </p:nvPr>
        </p:nvSpPr>
        <p:spPr>
          <a:xfrm>
            <a:off x="540925" y="-42729"/>
            <a:ext cx="5460050" cy="1155765"/>
          </a:xfrm>
        </p:spPr>
        <p:txBody>
          <a:bodyPr>
            <a:normAutofit fontScale="90000"/>
          </a:bodyPr>
          <a:lstStyle/>
          <a:p>
            <a:r>
              <a:rPr lang="sv-SE" b="1" dirty="0">
                <a:solidFill>
                  <a:srgbClr val="FF0000"/>
                </a:solidFill>
                <a:latin typeface="Aharoni" panose="02010803020104030203" pitchFamily="2" charset="-79"/>
                <a:cs typeface="Aharoni" panose="02010803020104030203" pitchFamily="2" charset="-79"/>
              </a:rPr>
              <a:t>Verksamhetsplan 2026</a:t>
            </a:r>
          </a:p>
        </p:txBody>
      </p:sp>
      <p:sp>
        <p:nvSpPr>
          <p:cNvPr id="3" name="textruta 2">
            <a:extLst>
              <a:ext uri="{FF2B5EF4-FFF2-40B4-BE49-F238E27FC236}">
                <a16:creationId xmlns:a16="http://schemas.microsoft.com/office/drawing/2014/main" id="{D7C42023-C54E-831D-D37C-3A3C8C5CA4D6}"/>
              </a:ext>
            </a:extLst>
          </p:cNvPr>
          <p:cNvSpPr txBox="1"/>
          <p:nvPr/>
        </p:nvSpPr>
        <p:spPr>
          <a:xfrm>
            <a:off x="6000975" y="310629"/>
            <a:ext cx="3397541" cy="461665"/>
          </a:xfrm>
          <a:prstGeom prst="rect">
            <a:avLst/>
          </a:prstGeom>
          <a:noFill/>
        </p:spPr>
        <p:txBody>
          <a:bodyPr wrap="square" rtlCol="0">
            <a:spAutoFit/>
          </a:bodyPr>
          <a:lstStyle/>
          <a:p>
            <a:r>
              <a:rPr lang="sv-SE" sz="2400" dirty="0">
                <a:solidFill>
                  <a:srgbClr val="FF0000"/>
                </a:solidFill>
              </a:rPr>
              <a:t>Roslagsbro IF </a:t>
            </a:r>
          </a:p>
        </p:txBody>
      </p:sp>
      <p:sp>
        <p:nvSpPr>
          <p:cNvPr id="5" name="Rectangle 2">
            <a:extLst>
              <a:ext uri="{FF2B5EF4-FFF2-40B4-BE49-F238E27FC236}">
                <a16:creationId xmlns:a16="http://schemas.microsoft.com/office/drawing/2014/main" id="{8615FF46-5007-0B35-6B5D-7347E123F8E8}"/>
              </a:ext>
            </a:extLst>
          </p:cNvPr>
          <p:cNvSpPr>
            <a:spLocks noChangeArrowheads="1"/>
          </p:cNvSpPr>
          <p:nvPr/>
        </p:nvSpPr>
        <p:spPr bwMode="auto">
          <a:xfrm>
            <a:off x="1075749" y="540948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sv-SE"/>
          </a:p>
        </p:txBody>
      </p:sp>
      <p:graphicFrame>
        <p:nvGraphicFramePr>
          <p:cNvPr id="9" name="Objekt 8">
            <a:extLst>
              <a:ext uri="{FF2B5EF4-FFF2-40B4-BE49-F238E27FC236}">
                <a16:creationId xmlns:a16="http://schemas.microsoft.com/office/drawing/2014/main" id="{3145BDA8-7223-676F-1ED4-57B0500D4B46}"/>
              </a:ext>
            </a:extLst>
          </p:cNvPr>
          <p:cNvGraphicFramePr>
            <a:graphicFrameLocks/>
          </p:cNvGraphicFramePr>
          <p:nvPr/>
        </p:nvGraphicFramePr>
        <p:xfrm>
          <a:off x="7970838" y="342900"/>
          <a:ext cx="476250" cy="487363"/>
        </p:xfrm>
        <a:graphic>
          <a:graphicData uri="http://schemas.openxmlformats.org/presentationml/2006/ole">
            <mc:AlternateContent xmlns:mc="http://schemas.openxmlformats.org/markup-compatibility/2006">
              <mc:Choice xmlns:v="urn:schemas-microsoft-com:vml" Requires="v">
                <p:oleObj name="Bild" r:id="rId2" imgW="0" imgH="0" progId="StaticMetafile">
                  <p:embed/>
                </p:oleObj>
              </mc:Choice>
              <mc:Fallback>
                <p:oleObj name="Bild" r:id="rId2" imgW="0" imgH="0" progId="StaticMetafile">
                  <p:embed/>
                  <p:pic>
                    <p:nvPicPr>
                      <p:cNvPr id="9" name="Objekt 8">
                        <a:extLst>
                          <a:ext uri="{FF2B5EF4-FFF2-40B4-BE49-F238E27FC236}">
                            <a16:creationId xmlns:a16="http://schemas.microsoft.com/office/drawing/2014/main" id="{3145BDA8-7223-676F-1ED4-57B0500D4B46}"/>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70838" y="342900"/>
                        <a:ext cx="476250" cy="487363"/>
                      </a:xfrm>
                      <a:prstGeom prst="rect">
                        <a:avLst/>
                      </a:prstGeom>
                      <a:solidFill>
                        <a:srgbClr val="FFFFFF"/>
                      </a:solidFill>
                      <a:ln>
                        <a:noFill/>
                      </a:ln>
                    </p:spPr>
                  </p:pic>
                </p:oleObj>
              </mc:Fallback>
            </mc:AlternateContent>
          </a:graphicData>
        </a:graphic>
      </p:graphicFrame>
      <p:graphicFrame>
        <p:nvGraphicFramePr>
          <p:cNvPr id="11" name="Objekt 10">
            <a:extLst>
              <a:ext uri="{FF2B5EF4-FFF2-40B4-BE49-F238E27FC236}">
                <a16:creationId xmlns:a16="http://schemas.microsoft.com/office/drawing/2014/main" id="{832B80E6-6A6A-20DB-ACEB-B8FB707E2EC8}"/>
              </a:ext>
            </a:extLst>
          </p:cNvPr>
          <p:cNvGraphicFramePr>
            <a:graphicFrameLocks/>
          </p:cNvGraphicFramePr>
          <p:nvPr>
            <p:extLst>
              <p:ext uri="{D42A27DB-BD31-4B8C-83A1-F6EECF244321}">
                <p14:modId xmlns:p14="http://schemas.microsoft.com/office/powerpoint/2010/main" val="1037886251"/>
              </p:ext>
            </p:extLst>
          </p:nvPr>
        </p:nvGraphicFramePr>
        <p:xfrm>
          <a:off x="9880600" y="5184292"/>
          <a:ext cx="808038" cy="782637"/>
        </p:xfrm>
        <a:graphic>
          <a:graphicData uri="http://schemas.openxmlformats.org/presentationml/2006/ole">
            <mc:AlternateContent xmlns:mc="http://schemas.openxmlformats.org/markup-compatibility/2006">
              <mc:Choice xmlns:v="urn:schemas-microsoft-com:vml" Requires="v">
                <p:oleObj name="Bild" r:id="rId2" imgW="0" imgH="0" progId="StaticMetafile">
                  <p:embed/>
                </p:oleObj>
              </mc:Choice>
              <mc:Fallback>
                <p:oleObj name="Bild" r:id="rId2" imgW="0" imgH="0" progId="StaticMetafile">
                  <p:embed/>
                  <p:pic>
                    <p:nvPicPr>
                      <p:cNvPr id="11" name="Objekt 10">
                        <a:extLst>
                          <a:ext uri="{FF2B5EF4-FFF2-40B4-BE49-F238E27FC236}">
                            <a16:creationId xmlns:a16="http://schemas.microsoft.com/office/drawing/2014/main" id="{832B80E6-6A6A-20DB-ACEB-B8FB707E2EC8}"/>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80600" y="5184292"/>
                        <a:ext cx="808038" cy="782637"/>
                      </a:xfrm>
                      <a:prstGeom prst="rect">
                        <a:avLst/>
                      </a:prstGeom>
                      <a:solidFill>
                        <a:srgbClr val="FFFFFF"/>
                      </a:solidFill>
                      <a:ln>
                        <a:noFill/>
                      </a:ln>
                    </p:spPr>
                  </p:pic>
                </p:oleObj>
              </mc:Fallback>
            </mc:AlternateContent>
          </a:graphicData>
        </a:graphic>
      </p:graphicFrame>
      <p:sp>
        <p:nvSpPr>
          <p:cNvPr id="12" name="textruta 11">
            <a:extLst>
              <a:ext uri="{FF2B5EF4-FFF2-40B4-BE49-F238E27FC236}">
                <a16:creationId xmlns:a16="http://schemas.microsoft.com/office/drawing/2014/main" id="{A0B57B5D-B62B-0833-0EB9-263ED71F11E1}"/>
              </a:ext>
            </a:extLst>
          </p:cNvPr>
          <p:cNvSpPr txBox="1"/>
          <p:nvPr/>
        </p:nvSpPr>
        <p:spPr>
          <a:xfrm>
            <a:off x="6454254" y="5184292"/>
            <a:ext cx="6199885" cy="1200329"/>
          </a:xfrm>
          <a:prstGeom prst="rect">
            <a:avLst/>
          </a:prstGeom>
          <a:noFill/>
        </p:spPr>
        <p:txBody>
          <a:bodyPr wrap="square" rtlCol="0">
            <a:spAutoFit/>
          </a:bodyPr>
          <a:lstStyle/>
          <a:p>
            <a:r>
              <a:rPr lang="sv-SE" sz="3600" dirty="0">
                <a:solidFill>
                  <a:srgbClr val="FF0000"/>
                </a:solidFill>
                <a:latin typeface="Aharoni" panose="02010803020104030203" pitchFamily="2" charset="-79"/>
                <a:cs typeface="Aharoni" panose="02010803020104030203" pitchFamily="2" charset="-79"/>
              </a:rPr>
              <a:t>Allt är möjligt, </a:t>
            </a:r>
          </a:p>
          <a:p>
            <a:r>
              <a:rPr lang="sv-SE" sz="3600" dirty="0">
                <a:solidFill>
                  <a:srgbClr val="FF0000"/>
                </a:solidFill>
                <a:latin typeface="Aharoni" panose="02010803020104030203" pitchFamily="2" charset="-79"/>
                <a:cs typeface="Aharoni" panose="02010803020104030203" pitchFamily="2" charset="-79"/>
              </a:rPr>
              <a:t>vi gör det tillsammans! </a:t>
            </a:r>
          </a:p>
        </p:txBody>
      </p:sp>
      <p:pic>
        <p:nvPicPr>
          <p:cNvPr id="1028" name="Picture 4" descr="Ingen fotobeskrivning tillgänglig.">
            <a:extLst>
              <a:ext uri="{FF2B5EF4-FFF2-40B4-BE49-F238E27FC236}">
                <a16:creationId xmlns:a16="http://schemas.microsoft.com/office/drawing/2014/main" id="{DAE4D992-440D-3C0C-FFA0-ED1F3509961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12041" y="3052910"/>
            <a:ext cx="1506183" cy="1506183"/>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B03FA1D2-CBAF-8557-91E6-37ADA7D5682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5178" y="1245817"/>
            <a:ext cx="5663917" cy="3633563"/>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Kan vara en bild av text där det står ”1929 RIF VÄLKOMMEN TILL VĂRLYCKAN”">
            <a:extLst>
              <a:ext uri="{FF2B5EF4-FFF2-40B4-BE49-F238E27FC236}">
                <a16:creationId xmlns:a16="http://schemas.microsoft.com/office/drawing/2014/main" id="{7DD8AED7-EC39-F206-D3C6-FF4F77C7826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12041" y="1293240"/>
            <a:ext cx="4232571" cy="1673876"/>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Ingen fotobeskrivning tillgänglig.">
            <a:extLst>
              <a:ext uri="{FF2B5EF4-FFF2-40B4-BE49-F238E27FC236}">
                <a16:creationId xmlns:a16="http://schemas.microsoft.com/office/drawing/2014/main" id="{72381279-DCED-E475-5177-CA1B5408CB9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263783" y="3052910"/>
            <a:ext cx="2580829" cy="1773129"/>
          </a:xfrm>
          <a:prstGeom prst="rect">
            <a:avLst/>
          </a:prstGeom>
          <a:noFill/>
          <a:extLst>
            <a:ext uri="{909E8E84-426E-40DD-AFC4-6F175D3DCCD1}">
              <a14:hiddenFill xmlns:a14="http://schemas.microsoft.com/office/drawing/2010/main">
                <a:solidFill>
                  <a:srgbClr val="FFFFFF"/>
                </a:solidFill>
              </a14:hiddenFill>
            </a:ext>
          </a:extLst>
        </p:spPr>
      </p:pic>
      <p:sp>
        <p:nvSpPr>
          <p:cNvPr id="13" name="textruta 12">
            <a:extLst>
              <a:ext uri="{FF2B5EF4-FFF2-40B4-BE49-F238E27FC236}">
                <a16:creationId xmlns:a16="http://schemas.microsoft.com/office/drawing/2014/main" id="{22BB12A2-82E8-FF42-227E-4B12445D9D7E}"/>
              </a:ext>
            </a:extLst>
          </p:cNvPr>
          <p:cNvSpPr txBox="1"/>
          <p:nvPr/>
        </p:nvSpPr>
        <p:spPr>
          <a:xfrm>
            <a:off x="655177" y="4981544"/>
            <a:ext cx="5663917" cy="1785104"/>
          </a:xfrm>
          <a:prstGeom prst="rect">
            <a:avLst/>
          </a:prstGeom>
          <a:noFill/>
        </p:spPr>
        <p:txBody>
          <a:bodyPr wrap="square" rtlCol="0">
            <a:spAutoFit/>
          </a:bodyPr>
          <a:lstStyle/>
          <a:p>
            <a:r>
              <a:rPr lang="sv-SE" sz="1000" dirty="0"/>
              <a:t>Den stora och välskötta anläggningen </a:t>
            </a:r>
            <a:r>
              <a:rPr lang="sv-SE" sz="1000" dirty="0" err="1"/>
              <a:t>Vårlyckan</a:t>
            </a:r>
            <a:r>
              <a:rPr lang="sv-SE" sz="1000" dirty="0"/>
              <a:t> gör Roslagsbro IF unik i sina förutsättningar att bedriva idrottsaktiviteter för alla åldersgrupper barn, unga, mitt i livet och äldre. Genom sektionerna driver Roslagsbro sin verksamhet. Sektionerna ansvarar för verksamheten inom sitt område; Damfotboll, Herrfotboll, Ungdomsfotboll, </a:t>
            </a:r>
            <a:r>
              <a:rPr lang="sv-SE" sz="1000" dirty="0" err="1"/>
              <a:t>Robro-Fys</a:t>
            </a:r>
            <a:r>
              <a:rPr lang="sv-SE" sz="1000" dirty="0"/>
              <a:t>, Skidor, Friidrott och Boul. Roslagsbro IF en del av idrottssverige. Roslagsbro IF lyder under Riksidrottsförbundet (RF) och föreningens sektioner verkar under respektive specialidrottsförbund. Under hela den aktiva tiden ska man få stöd av kompetenta tränare och ledare. I det yngre åldrarna ska verksamheten utformas för att alla ska kunna delta och ha kul. I takt med att ungdomar blir äldre ska det även finnas bra förutsättningar för de som vill satsa och få möjlighet att utvecklas i föreningens regi. Det ska vara billigt att delta i våra verksamheter och vi kan ha låga medlemsavgifter genom många frivilliga och ideella insatser. Roslagsbro IF ska vara en drivande kraft för att utveckla hela bygden och stärka samarbeten mellan alla föreningar i Roslagsbro. </a:t>
            </a:r>
          </a:p>
        </p:txBody>
      </p:sp>
    </p:spTree>
    <p:extLst>
      <p:ext uri="{BB962C8B-B14F-4D97-AF65-F5344CB8AC3E}">
        <p14:creationId xmlns:p14="http://schemas.microsoft.com/office/powerpoint/2010/main" val="30108198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ruta 3">
            <a:extLst>
              <a:ext uri="{FF2B5EF4-FFF2-40B4-BE49-F238E27FC236}">
                <a16:creationId xmlns:a16="http://schemas.microsoft.com/office/drawing/2014/main" id="{D7644E42-6333-7121-4519-BF2FB3A59FD6}"/>
              </a:ext>
            </a:extLst>
          </p:cNvPr>
          <p:cNvSpPr txBox="1"/>
          <p:nvPr/>
        </p:nvSpPr>
        <p:spPr>
          <a:xfrm>
            <a:off x="914400" y="149810"/>
            <a:ext cx="10536572" cy="369332"/>
          </a:xfrm>
          <a:prstGeom prst="rect">
            <a:avLst/>
          </a:prstGeom>
          <a:solidFill>
            <a:srgbClr val="C00000"/>
          </a:solidFill>
        </p:spPr>
        <p:txBody>
          <a:bodyPr wrap="square" rtlCol="0">
            <a:spAutoFit/>
          </a:bodyPr>
          <a:lstStyle/>
          <a:p>
            <a:r>
              <a:rPr lang="sv-SE" dirty="0">
                <a:solidFill>
                  <a:schemeClr val="bg1"/>
                </a:solidFill>
              </a:rPr>
              <a:t>    Ledarskap 				Anläggning 			Medlemskap </a:t>
            </a:r>
          </a:p>
        </p:txBody>
      </p:sp>
      <p:sp>
        <p:nvSpPr>
          <p:cNvPr id="6" name="textruta 5">
            <a:extLst>
              <a:ext uri="{FF2B5EF4-FFF2-40B4-BE49-F238E27FC236}">
                <a16:creationId xmlns:a16="http://schemas.microsoft.com/office/drawing/2014/main" id="{C289009C-FCE8-5DA5-FCA4-5D03BAC70294}"/>
              </a:ext>
            </a:extLst>
          </p:cNvPr>
          <p:cNvSpPr txBox="1"/>
          <p:nvPr/>
        </p:nvSpPr>
        <p:spPr>
          <a:xfrm>
            <a:off x="914400" y="3027966"/>
            <a:ext cx="10536572" cy="369332"/>
          </a:xfrm>
          <a:prstGeom prst="rect">
            <a:avLst/>
          </a:prstGeom>
          <a:solidFill>
            <a:srgbClr val="C00000"/>
          </a:solidFill>
        </p:spPr>
        <p:txBody>
          <a:bodyPr wrap="square" rtlCol="0">
            <a:spAutoFit/>
          </a:bodyPr>
          <a:lstStyle/>
          <a:p>
            <a:r>
              <a:rPr lang="sv-SE" dirty="0"/>
              <a:t>     </a:t>
            </a:r>
            <a:r>
              <a:rPr lang="sv-SE" dirty="0">
                <a:solidFill>
                  <a:schemeClr val="bg1"/>
                </a:solidFill>
              </a:rPr>
              <a:t>Gemenskap 				Framtidstro			Delaktighet   </a:t>
            </a:r>
          </a:p>
        </p:txBody>
      </p:sp>
      <p:sp>
        <p:nvSpPr>
          <p:cNvPr id="7" name="textruta 6">
            <a:extLst>
              <a:ext uri="{FF2B5EF4-FFF2-40B4-BE49-F238E27FC236}">
                <a16:creationId xmlns:a16="http://schemas.microsoft.com/office/drawing/2014/main" id="{CEF57D84-88FF-E4C9-414B-8C337DD10ADC}"/>
              </a:ext>
            </a:extLst>
          </p:cNvPr>
          <p:cNvSpPr txBox="1"/>
          <p:nvPr/>
        </p:nvSpPr>
        <p:spPr>
          <a:xfrm>
            <a:off x="457055" y="124643"/>
            <a:ext cx="430887" cy="3304357"/>
          </a:xfrm>
          <a:prstGeom prst="rect">
            <a:avLst/>
          </a:prstGeom>
          <a:solidFill>
            <a:schemeClr val="accent2">
              <a:lumMod val="20000"/>
              <a:lumOff val="80000"/>
            </a:schemeClr>
          </a:solidFill>
        </p:spPr>
        <p:txBody>
          <a:bodyPr vert="vert270" wrap="square" rtlCol="0">
            <a:spAutoFit/>
          </a:bodyPr>
          <a:lstStyle/>
          <a:p>
            <a:pPr algn="ctr"/>
            <a:r>
              <a:rPr lang="sv-SE" sz="1600" dirty="0"/>
              <a:t>Vår verksamhetsmodell </a:t>
            </a:r>
          </a:p>
        </p:txBody>
      </p:sp>
      <p:sp>
        <p:nvSpPr>
          <p:cNvPr id="9" name="Pil: sparr 8">
            <a:extLst>
              <a:ext uri="{FF2B5EF4-FFF2-40B4-BE49-F238E27FC236}">
                <a16:creationId xmlns:a16="http://schemas.microsoft.com/office/drawing/2014/main" id="{B3CB3D3E-C587-D7DA-3300-A4800973459E}"/>
              </a:ext>
            </a:extLst>
          </p:cNvPr>
          <p:cNvSpPr/>
          <p:nvPr/>
        </p:nvSpPr>
        <p:spPr>
          <a:xfrm>
            <a:off x="8707773" y="1008464"/>
            <a:ext cx="2518113" cy="1168506"/>
          </a:xfrm>
          <a:prstGeom prst="chevron">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chemeClr val="tx1"/>
              </a:solidFill>
            </a:endParaRPr>
          </a:p>
        </p:txBody>
      </p:sp>
      <p:sp>
        <p:nvSpPr>
          <p:cNvPr id="10" name="textruta 9">
            <a:extLst>
              <a:ext uri="{FF2B5EF4-FFF2-40B4-BE49-F238E27FC236}">
                <a16:creationId xmlns:a16="http://schemas.microsoft.com/office/drawing/2014/main" id="{6D99985B-F011-69C1-35E7-A787FCDB260B}"/>
              </a:ext>
            </a:extLst>
          </p:cNvPr>
          <p:cNvSpPr txBox="1"/>
          <p:nvPr/>
        </p:nvSpPr>
        <p:spPr>
          <a:xfrm>
            <a:off x="9336947" y="1166193"/>
            <a:ext cx="1614898" cy="830997"/>
          </a:xfrm>
          <a:prstGeom prst="rect">
            <a:avLst/>
          </a:prstGeom>
          <a:noFill/>
        </p:spPr>
        <p:txBody>
          <a:bodyPr wrap="square" rtlCol="0">
            <a:spAutoFit/>
          </a:bodyPr>
          <a:lstStyle/>
          <a:p>
            <a:r>
              <a:rPr lang="sv-SE" sz="1600" dirty="0">
                <a:solidFill>
                  <a:schemeClr val="bg1"/>
                </a:solidFill>
              </a:rPr>
              <a:t>Allt är möjligt, </a:t>
            </a:r>
          </a:p>
          <a:p>
            <a:r>
              <a:rPr lang="sv-SE" sz="1600" dirty="0">
                <a:solidFill>
                  <a:schemeClr val="bg1"/>
                </a:solidFill>
              </a:rPr>
              <a:t>Vi gör det tillsammans! </a:t>
            </a:r>
          </a:p>
        </p:txBody>
      </p:sp>
      <p:sp>
        <p:nvSpPr>
          <p:cNvPr id="11" name="Pil: sparr 10">
            <a:extLst>
              <a:ext uri="{FF2B5EF4-FFF2-40B4-BE49-F238E27FC236}">
                <a16:creationId xmlns:a16="http://schemas.microsoft.com/office/drawing/2014/main" id="{E946FC91-A629-98B8-0DA9-B61D2F1F48DA}"/>
              </a:ext>
            </a:extLst>
          </p:cNvPr>
          <p:cNvSpPr/>
          <p:nvPr/>
        </p:nvSpPr>
        <p:spPr>
          <a:xfrm>
            <a:off x="1097542" y="1490074"/>
            <a:ext cx="2711060" cy="1048570"/>
          </a:xfrm>
          <a:prstGeom prst="chevron">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chemeClr val="tx1"/>
              </a:solidFill>
            </a:endParaRPr>
          </a:p>
        </p:txBody>
      </p:sp>
      <p:sp>
        <p:nvSpPr>
          <p:cNvPr id="12" name="textruta 11">
            <a:extLst>
              <a:ext uri="{FF2B5EF4-FFF2-40B4-BE49-F238E27FC236}">
                <a16:creationId xmlns:a16="http://schemas.microsoft.com/office/drawing/2014/main" id="{3D60E817-7A07-B472-33ED-369CB1575455}"/>
              </a:ext>
            </a:extLst>
          </p:cNvPr>
          <p:cNvSpPr txBox="1"/>
          <p:nvPr/>
        </p:nvSpPr>
        <p:spPr>
          <a:xfrm>
            <a:off x="1547770" y="1642700"/>
            <a:ext cx="1923857" cy="738664"/>
          </a:xfrm>
          <a:prstGeom prst="rect">
            <a:avLst/>
          </a:prstGeom>
          <a:noFill/>
        </p:spPr>
        <p:txBody>
          <a:bodyPr wrap="square" rtlCol="0">
            <a:spAutoFit/>
          </a:bodyPr>
          <a:lstStyle/>
          <a:p>
            <a:r>
              <a:rPr lang="sv-SE" sz="1400" dirty="0">
                <a:solidFill>
                  <a:schemeClr val="bg1"/>
                </a:solidFill>
              </a:rPr>
              <a:t>Medlemmens behov av meningsfull idrottsaktivitet   </a:t>
            </a:r>
          </a:p>
        </p:txBody>
      </p:sp>
      <p:sp>
        <p:nvSpPr>
          <p:cNvPr id="13" name="Pil: sparr 12">
            <a:extLst>
              <a:ext uri="{FF2B5EF4-FFF2-40B4-BE49-F238E27FC236}">
                <a16:creationId xmlns:a16="http://schemas.microsoft.com/office/drawing/2014/main" id="{BC9EE649-C4DA-9C22-D99B-5060CC224749}"/>
              </a:ext>
            </a:extLst>
          </p:cNvPr>
          <p:cNvSpPr/>
          <p:nvPr/>
        </p:nvSpPr>
        <p:spPr>
          <a:xfrm>
            <a:off x="1933664" y="696787"/>
            <a:ext cx="2298583" cy="247556"/>
          </a:xfrm>
          <a:prstGeom prst="chevron">
            <a:avLst/>
          </a:prstGeom>
          <a:solidFill>
            <a:schemeClr val="accent2">
              <a:lumMod val="20000"/>
              <a:lumOff val="8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solidFill>
                  <a:schemeClr val="tx1"/>
                </a:solidFill>
              </a:rPr>
              <a:t>Ideella insatser  </a:t>
            </a:r>
          </a:p>
        </p:txBody>
      </p:sp>
      <p:sp>
        <p:nvSpPr>
          <p:cNvPr id="15" name="Pil: sparr 14">
            <a:extLst>
              <a:ext uri="{FF2B5EF4-FFF2-40B4-BE49-F238E27FC236}">
                <a16:creationId xmlns:a16="http://schemas.microsoft.com/office/drawing/2014/main" id="{E744D24C-2279-D2D6-9AE4-5AD3B3EFAE12}"/>
              </a:ext>
            </a:extLst>
          </p:cNvPr>
          <p:cNvSpPr/>
          <p:nvPr/>
        </p:nvSpPr>
        <p:spPr>
          <a:xfrm>
            <a:off x="1933663" y="1096291"/>
            <a:ext cx="2298583" cy="247556"/>
          </a:xfrm>
          <a:prstGeom prst="chevron">
            <a:avLst/>
          </a:prstGeom>
          <a:solidFill>
            <a:schemeClr val="accent2">
              <a:lumMod val="20000"/>
              <a:lumOff val="8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solidFill>
                  <a:schemeClr val="tx1"/>
                </a:solidFill>
              </a:rPr>
              <a:t>Levande bygd  </a:t>
            </a:r>
          </a:p>
        </p:txBody>
      </p:sp>
      <p:graphicFrame>
        <p:nvGraphicFramePr>
          <p:cNvPr id="16" name="Diagram 15">
            <a:extLst>
              <a:ext uri="{FF2B5EF4-FFF2-40B4-BE49-F238E27FC236}">
                <a16:creationId xmlns:a16="http://schemas.microsoft.com/office/drawing/2014/main" id="{536B907F-4E7A-3F6B-E0A4-9185B695D8AA}"/>
              </a:ext>
            </a:extLst>
          </p:cNvPr>
          <p:cNvGraphicFramePr/>
          <p:nvPr>
            <p:extLst>
              <p:ext uri="{D42A27DB-BD31-4B8C-83A1-F6EECF244321}">
                <p14:modId xmlns:p14="http://schemas.microsoft.com/office/powerpoint/2010/main" val="2545621496"/>
              </p:ext>
            </p:extLst>
          </p:nvPr>
        </p:nvGraphicFramePr>
        <p:xfrm>
          <a:off x="4412628" y="377503"/>
          <a:ext cx="3589090" cy="28019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18" name="Rak koppling 17">
            <a:extLst>
              <a:ext uri="{FF2B5EF4-FFF2-40B4-BE49-F238E27FC236}">
                <a16:creationId xmlns:a16="http://schemas.microsoft.com/office/drawing/2014/main" id="{D348C1C4-6150-4484-94E6-81908D23E31A}"/>
              </a:ext>
            </a:extLst>
          </p:cNvPr>
          <p:cNvCxnSpPr/>
          <p:nvPr/>
        </p:nvCxnSpPr>
        <p:spPr>
          <a:xfrm>
            <a:off x="437626" y="3959370"/>
            <a:ext cx="1131674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textruta 18">
            <a:extLst>
              <a:ext uri="{FF2B5EF4-FFF2-40B4-BE49-F238E27FC236}">
                <a16:creationId xmlns:a16="http://schemas.microsoft.com/office/drawing/2014/main" id="{B41EC126-47C2-BE27-13A9-48E81B955152}"/>
              </a:ext>
            </a:extLst>
          </p:cNvPr>
          <p:cNvSpPr txBox="1"/>
          <p:nvPr/>
        </p:nvSpPr>
        <p:spPr>
          <a:xfrm>
            <a:off x="578840" y="3667072"/>
            <a:ext cx="3095538" cy="307777"/>
          </a:xfrm>
          <a:prstGeom prst="rect">
            <a:avLst/>
          </a:prstGeom>
          <a:noFill/>
        </p:spPr>
        <p:txBody>
          <a:bodyPr wrap="square" rtlCol="0">
            <a:spAutoFit/>
          </a:bodyPr>
          <a:lstStyle/>
          <a:p>
            <a:r>
              <a:rPr lang="sv-SE" sz="1400" dirty="0"/>
              <a:t>Långsiktiga </a:t>
            </a:r>
            <a:r>
              <a:rPr lang="sv-SE" sz="1400"/>
              <a:t>mål 2026-2029</a:t>
            </a:r>
            <a:endParaRPr lang="sv-SE" sz="1400" dirty="0"/>
          </a:p>
        </p:txBody>
      </p:sp>
      <p:sp>
        <p:nvSpPr>
          <p:cNvPr id="20" name="textruta 19">
            <a:extLst>
              <a:ext uri="{FF2B5EF4-FFF2-40B4-BE49-F238E27FC236}">
                <a16:creationId xmlns:a16="http://schemas.microsoft.com/office/drawing/2014/main" id="{4645E17D-6AC5-3A55-DEFC-DB51C7E98C2C}"/>
              </a:ext>
            </a:extLst>
          </p:cNvPr>
          <p:cNvSpPr txBox="1"/>
          <p:nvPr/>
        </p:nvSpPr>
        <p:spPr>
          <a:xfrm>
            <a:off x="437626" y="4177717"/>
            <a:ext cx="2683079" cy="1200329"/>
          </a:xfrm>
          <a:prstGeom prst="rect">
            <a:avLst/>
          </a:prstGeom>
          <a:noFill/>
        </p:spPr>
        <p:txBody>
          <a:bodyPr wrap="square" rtlCol="0">
            <a:spAutoFit/>
          </a:bodyPr>
          <a:lstStyle/>
          <a:p>
            <a:r>
              <a:rPr lang="sv-SE" sz="1200" b="1" dirty="0"/>
              <a:t>Välfungerande styrning och ledarskap </a:t>
            </a:r>
          </a:p>
          <a:p>
            <a:pPr marL="171450" indent="-171450">
              <a:buFont typeface="Wingdings" panose="05000000000000000000" pitchFamily="2" charset="2"/>
              <a:buChar char="q"/>
            </a:pPr>
            <a:endParaRPr lang="sv-SE" sz="1000" b="1" dirty="0"/>
          </a:p>
          <a:p>
            <a:pPr marL="171450" indent="-171450">
              <a:buFont typeface="Wingdings" panose="05000000000000000000" pitchFamily="2" charset="2"/>
              <a:buChar char="q"/>
            </a:pPr>
            <a:r>
              <a:rPr lang="sv-SE" sz="1000" dirty="0"/>
              <a:t>Vi arbetar aktivt med kvalitet och styrning   </a:t>
            </a:r>
          </a:p>
          <a:p>
            <a:pPr marL="171450" indent="-171450">
              <a:buFont typeface="Wingdings" panose="05000000000000000000" pitchFamily="2" charset="2"/>
              <a:buChar char="q"/>
            </a:pPr>
            <a:r>
              <a:rPr lang="sv-SE" sz="1000" dirty="0"/>
              <a:t>Vi har en god samverkan mellan sektionerna</a:t>
            </a:r>
          </a:p>
          <a:p>
            <a:pPr marL="171450" indent="-171450">
              <a:buFont typeface="Wingdings" panose="05000000000000000000" pitchFamily="2" charset="2"/>
              <a:buChar char="q"/>
            </a:pPr>
            <a:r>
              <a:rPr lang="sv-SE" sz="1000" dirty="0"/>
              <a:t>Vi har gemensamma mål </a:t>
            </a:r>
          </a:p>
          <a:p>
            <a:pPr marL="171450" indent="-171450">
              <a:buFont typeface="Wingdings" panose="05000000000000000000" pitchFamily="2" charset="2"/>
              <a:buChar char="q"/>
            </a:pPr>
            <a:r>
              <a:rPr lang="sv-SE" sz="1000" dirty="0"/>
              <a:t>Vi har en god ekonomi för att möjliggöra utveckling </a:t>
            </a:r>
          </a:p>
        </p:txBody>
      </p:sp>
      <p:sp>
        <p:nvSpPr>
          <p:cNvPr id="21" name="textruta 20">
            <a:extLst>
              <a:ext uri="{FF2B5EF4-FFF2-40B4-BE49-F238E27FC236}">
                <a16:creationId xmlns:a16="http://schemas.microsoft.com/office/drawing/2014/main" id="{5CE493E7-5058-A803-5E7C-296C15A58308}"/>
              </a:ext>
            </a:extLst>
          </p:cNvPr>
          <p:cNvSpPr txBox="1"/>
          <p:nvPr/>
        </p:nvSpPr>
        <p:spPr>
          <a:xfrm>
            <a:off x="3175234" y="4169127"/>
            <a:ext cx="2495724" cy="1692771"/>
          </a:xfrm>
          <a:prstGeom prst="rect">
            <a:avLst/>
          </a:prstGeom>
          <a:noFill/>
        </p:spPr>
        <p:txBody>
          <a:bodyPr wrap="square" rtlCol="0">
            <a:spAutoFit/>
          </a:bodyPr>
          <a:lstStyle/>
          <a:p>
            <a:r>
              <a:rPr lang="sv-SE" sz="1200" b="1" dirty="0"/>
              <a:t>En tillgänglig och funktionell anläggning</a:t>
            </a:r>
          </a:p>
          <a:p>
            <a:pPr marL="171450" indent="-171450">
              <a:buFont typeface="Wingdings" panose="05000000000000000000" pitchFamily="2" charset="2"/>
              <a:buChar char="q"/>
            </a:pPr>
            <a:r>
              <a:rPr lang="sv-SE" sz="1000" b="1" dirty="0"/>
              <a:t> </a:t>
            </a:r>
            <a:r>
              <a:rPr lang="sv-SE" sz="1000" dirty="0"/>
              <a:t>Vi ska ha ordning och reda på anläggningen </a:t>
            </a:r>
          </a:p>
          <a:p>
            <a:pPr marL="171450" indent="-171450">
              <a:buFont typeface="Wingdings" panose="05000000000000000000" pitchFamily="2" charset="2"/>
              <a:buChar char="q"/>
            </a:pPr>
            <a:r>
              <a:rPr lang="sv-SE" sz="1000" dirty="0"/>
              <a:t>Anläggningen är en  samlingspunkt</a:t>
            </a:r>
          </a:p>
          <a:p>
            <a:pPr marL="171450" indent="-171450">
              <a:buFont typeface="Wingdings" panose="05000000000000000000" pitchFamily="2" charset="2"/>
              <a:buChar char="q"/>
            </a:pPr>
            <a:r>
              <a:rPr lang="sv-SE" sz="1000" dirty="0"/>
              <a:t>Anläggningen anpassas utifrån verksamhetens behov. </a:t>
            </a:r>
          </a:p>
          <a:p>
            <a:pPr marL="171450" indent="-171450">
              <a:buFont typeface="Wingdings" panose="05000000000000000000" pitchFamily="2" charset="2"/>
              <a:buChar char="q"/>
            </a:pPr>
            <a:r>
              <a:rPr lang="sv-SE" sz="1000" dirty="0"/>
              <a:t>Underhåll prioriteras  </a:t>
            </a:r>
          </a:p>
          <a:p>
            <a:pPr marL="171450" indent="-171450">
              <a:buFont typeface="Wingdings" panose="05000000000000000000" pitchFamily="2" charset="2"/>
              <a:buChar char="q"/>
            </a:pPr>
            <a:endParaRPr lang="sv-SE" sz="1000" dirty="0"/>
          </a:p>
          <a:p>
            <a:pPr marL="171450" indent="-171450">
              <a:buFont typeface="Wingdings" panose="05000000000000000000" pitchFamily="2" charset="2"/>
              <a:buChar char="q"/>
            </a:pPr>
            <a:endParaRPr lang="sv-SE" sz="1000" dirty="0"/>
          </a:p>
        </p:txBody>
      </p:sp>
      <p:sp>
        <p:nvSpPr>
          <p:cNvPr id="22" name="textruta 21">
            <a:extLst>
              <a:ext uri="{FF2B5EF4-FFF2-40B4-BE49-F238E27FC236}">
                <a16:creationId xmlns:a16="http://schemas.microsoft.com/office/drawing/2014/main" id="{12B7D397-639B-76E2-D5EB-CCE6B84E370F}"/>
              </a:ext>
            </a:extLst>
          </p:cNvPr>
          <p:cNvSpPr txBox="1"/>
          <p:nvPr/>
        </p:nvSpPr>
        <p:spPr>
          <a:xfrm>
            <a:off x="5851322" y="4153809"/>
            <a:ext cx="2034329" cy="1384995"/>
          </a:xfrm>
          <a:prstGeom prst="rect">
            <a:avLst/>
          </a:prstGeom>
          <a:noFill/>
        </p:spPr>
        <p:txBody>
          <a:bodyPr wrap="square" rtlCol="0">
            <a:spAutoFit/>
          </a:bodyPr>
          <a:lstStyle/>
          <a:p>
            <a:r>
              <a:rPr lang="sv-SE" sz="1200" b="1" dirty="0"/>
              <a:t>Vi är progressiva och nytänkande  </a:t>
            </a:r>
          </a:p>
          <a:p>
            <a:pPr marL="171450" indent="-171450">
              <a:buFont typeface="Wingdings" panose="05000000000000000000" pitchFamily="2" charset="2"/>
              <a:buChar char="q"/>
            </a:pPr>
            <a:r>
              <a:rPr lang="sv-SE" sz="1000" dirty="0"/>
              <a:t> Vi arbetar för att ha rätt kompetens hos ledare i föreningen   </a:t>
            </a:r>
          </a:p>
          <a:p>
            <a:pPr marL="171450" indent="-171450">
              <a:buFont typeface="Wingdings" panose="05000000000000000000" pitchFamily="2" charset="2"/>
              <a:buChar char="q"/>
            </a:pPr>
            <a:r>
              <a:rPr lang="sv-SE" sz="1000" dirty="0"/>
              <a:t>Vi är föregångare inom föreningslivet och ser möjligheter  </a:t>
            </a:r>
          </a:p>
        </p:txBody>
      </p:sp>
      <p:sp>
        <p:nvSpPr>
          <p:cNvPr id="23" name="textruta 22">
            <a:extLst>
              <a:ext uri="{FF2B5EF4-FFF2-40B4-BE49-F238E27FC236}">
                <a16:creationId xmlns:a16="http://schemas.microsoft.com/office/drawing/2014/main" id="{81C9B541-9E3A-A45C-F154-31FA1ADDE158}"/>
              </a:ext>
            </a:extLst>
          </p:cNvPr>
          <p:cNvSpPr txBox="1"/>
          <p:nvPr/>
        </p:nvSpPr>
        <p:spPr>
          <a:xfrm>
            <a:off x="8737143" y="4166752"/>
            <a:ext cx="2459372" cy="1354217"/>
          </a:xfrm>
          <a:prstGeom prst="rect">
            <a:avLst/>
          </a:prstGeom>
          <a:noFill/>
        </p:spPr>
        <p:txBody>
          <a:bodyPr wrap="square" rtlCol="0">
            <a:spAutoFit/>
          </a:bodyPr>
          <a:lstStyle/>
          <a:p>
            <a:r>
              <a:rPr lang="sv-SE" sz="1200" b="1" dirty="0"/>
              <a:t>Vi är stolta medlemmar  </a:t>
            </a:r>
          </a:p>
          <a:p>
            <a:pPr marL="171450" indent="-171450">
              <a:buFont typeface="Wingdings" panose="05000000000000000000" pitchFamily="2" charset="2"/>
              <a:buChar char="q"/>
            </a:pPr>
            <a:r>
              <a:rPr lang="sv-SE" sz="1000" dirty="0"/>
              <a:t> vi har stolta medlemmar, ledare och personal som är engagerade, delaktiga  och som utvecklas. </a:t>
            </a:r>
          </a:p>
          <a:p>
            <a:pPr marL="171450" indent="-171450">
              <a:buFont typeface="Wingdings" panose="05000000000000000000" pitchFamily="2" charset="2"/>
              <a:buChar char="q"/>
            </a:pPr>
            <a:r>
              <a:rPr lang="sv-SE" sz="1000" dirty="0"/>
              <a:t>Vi har en gemenskap som är tolerant och inkluderande </a:t>
            </a:r>
          </a:p>
          <a:p>
            <a:pPr marL="171450" indent="-171450">
              <a:buFont typeface="Wingdings" panose="05000000000000000000" pitchFamily="2" charset="2"/>
              <a:buChar char="q"/>
            </a:pPr>
            <a:r>
              <a:rPr lang="sv-SE" sz="1000" dirty="0"/>
              <a:t>Vi har låga avgifter för att alla ska ha råd med idrott </a:t>
            </a:r>
          </a:p>
        </p:txBody>
      </p:sp>
      <p:graphicFrame>
        <p:nvGraphicFramePr>
          <p:cNvPr id="24" name="Tabell 24">
            <a:extLst>
              <a:ext uri="{FF2B5EF4-FFF2-40B4-BE49-F238E27FC236}">
                <a16:creationId xmlns:a16="http://schemas.microsoft.com/office/drawing/2014/main" id="{2A7625C8-093E-B675-392D-79060A630E16}"/>
              </a:ext>
            </a:extLst>
          </p:cNvPr>
          <p:cNvGraphicFramePr>
            <a:graphicFrameLocks noGrp="1"/>
          </p:cNvGraphicFramePr>
          <p:nvPr>
            <p:extLst>
              <p:ext uri="{D42A27DB-BD31-4B8C-83A1-F6EECF244321}">
                <p14:modId xmlns:p14="http://schemas.microsoft.com/office/powerpoint/2010/main" val="185654357"/>
              </p:ext>
            </p:extLst>
          </p:nvPr>
        </p:nvGraphicFramePr>
        <p:xfrm>
          <a:off x="271476" y="5656640"/>
          <a:ext cx="2552588" cy="1066800"/>
        </p:xfrm>
        <a:graphic>
          <a:graphicData uri="http://schemas.openxmlformats.org/drawingml/2006/table">
            <a:tbl>
              <a:tblPr firstRow="1" bandRow="1">
                <a:tableStyleId>{5C22544A-7EE6-4342-B048-85BDC9FD1C3A}</a:tableStyleId>
              </a:tblPr>
              <a:tblGrid>
                <a:gridCol w="1234344">
                  <a:extLst>
                    <a:ext uri="{9D8B030D-6E8A-4147-A177-3AD203B41FA5}">
                      <a16:colId xmlns:a16="http://schemas.microsoft.com/office/drawing/2014/main" val="3425022187"/>
                    </a:ext>
                  </a:extLst>
                </a:gridCol>
                <a:gridCol w="456878">
                  <a:extLst>
                    <a:ext uri="{9D8B030D-6E8A-4147-A177-3AD203B41FA5}">
                      <a16:colId xmlns:a16="http://schemas.microsoft.com/office/drawing/2014/main" val="2619086865"/>
                    </a:ext>
                  </a:extLst>
                </a:gridCol>
                <a:gridCol w="445705">
                  <a:extLst>
                    <a:ext uri="{9D8B030D-6E8A-4147-A177-3AD203B41FA5}">
                      <a16:colId xmlns:a16="http://schemas.microsoft.com/office/drawing/2014/main" val="4238888179"/>
                    </a:ext>
                  </a:extLst>
                </a:gridCol>
                <a:gridCol w="415661">
                  <a:extLst>
                    <a:ext uri="{9D8B030D-6E8A-4147-A177-3AD203B41FA5}">
                      <a16:colId xmlns:a16="http://schemas.microsoft.com/office/drawing/2014/main" val="2678819319"/>
                    </a:ext>
                  </a:extLst>
                </a:gridCol>
              </a:tblGrid>
              <a:tr h="0">
                <a:tc>
                  <a:txBody>
                    <a:bodyPr/>
                    <a:lstStyle/>
                    <a:p>
                      <a:r>
                        <a:rPr lang="sv-SE" sz="800" b="1" dirty="0" err="1"/>
                        <a:t>Styrtal</a:t>
                      </a:r>
                      <a:r>
                        <a:rPr lang="sv-SE" sz="600" b="1" dirty="0"/>
                        <a:t> </a:t>
                      </a:r>
                      <a:endParaRPr lang="sv-SE" sz="700" b="1" dirty="0"/>
                    </a:p>
                  </a:txBody>
                  <a:tcPr>
                    <a:solidFill>
                      <a:schemeClr val="accent2">
                        <a:lumMod val="75000"/>
                      </a:schemeClr>
                    </a:solidFill>
                  </a:tcPr>
                </a:tc>
                <a:tc>
                  <a:txBody>
                    <a:bodyPr/>
                    <a:lstStyle/>
                    <a:p>
                      <a:r>
                        <a:rPr lang="sv-SE" sz="800" b="1" dirty="0"/>
                        <a:t>Nu-läge</a:t>
                      </a:r>
                    </a:p>
                  </a:txBody>
                  <a:tcPr>
                    <a:solidFill>
                      <a:schemeClr val="accent2">
                        <a:lumMod val="75000"/>
                      </a:schemeClr>
                    </a:solidFill>
                  </a:tcPr>
                </a:tc>
                <a:tc>
                  <a:txBody>
                    <a:bodyPr/>
                    <a:lstStyle/>
                    <a:p>
                      <a:r>
                        <a:rPr lang="sv-SE" sz="900" b="1" dirty="0"/>
                        <a:t>mål</a:t>
                      </a:r>
                      <a:endParaRPr lang="sv-SE" sz="1000" b="1" dirty="0"/>
                    </a:p>
                    <a:p>
                      <a:r>
                        <a:rPr lang="sv-SE" sz="700" b="1" dirty="0">
                          <a:solidFill>
                            <a:schemeClr val="bg1">
                              <a:lumMod val="95000"/>
                            </a:schemeClr>
                          </a:solidFill>
                        </a:rPr>
                        <a:t>2024</a:t>
                      </a:r>
                      <a:endParaRPr lang="sv-SE" sz="600" b="1" dirty="0">
                        <a:solidFill>
                          <a:schemeClr val="bg1">
                            <a:lumMod val="95000"/>
                          </a:schemeClr>
                        </a:solidFill>
                      </a:endParaRPr>
                    </a:p>
                  </a:txBody>
                  <a:tcPr>
                    <a:solidFill>
                      <a:schemeClr val="accent2">
                        <a:lumMod val="75000"/>
                      </a:schemeClr>
                    </a:solidFill>
                  </a:tcPr>
                </a:tc>
                <a:tc>
                  <a:txBody>
                    <a:bodyPr/>
                    <a:lstStyle/>
                    <a:p>
                      <a:r>
                        <a:rPr lang="sv-SE" sz="900" b="1" dirty="0"/>
                        <a:t>mål</a:t>
                      </a:r>
                      <a:endParaRPr lang="sv-SE" sz="1000" b="1" dirty="0"/>
                    </a:p>
                    <a:p>
                      <a:r>
                        <a:rPr lang="sv-SE" sz="700" b="1" dirty="0">
                          <a:solidFill>
                            <a:schemeClr val="bg1">
                              <a:lumMod val="95000"/>
                            </a:schemeClr>
                          </a:solidFill>
                        </a:rPr>
                        <a:t>2027</a:t>
                      </a:r>
                    </a:p>
                  </a:txBody>
                  <a:tcPr>
                    <a:solidFill>
                      <a:schemeClr val="accent2">
                        <a:lumMod val="75000"/>
                      </a:schemeClr>
                    </a:solidFill>
                  </a:tcPr>
                </a:tc>
                <a:extLst>
                  <a:ext uri="{0D108BD9-81ED-4DB2-BD59-A6C34878D82A}">
                    <a16:rowId xmlns:a16="http://schemas.microsoft.com/office/drawing/2014/main" val="310395734"/>
                  </a:ext>
                </a:extLst>
              </a:tr>
              <a:tr h="0">
                <a:tc>
                  <a:txBody>
                    <a:bodyPr/>
                    <a:lstStyle/>
                    <a:p>
                      <a:r>
                        <a:rPr lang="sv-SE" sz="1200" dirty="0"/>
                        <a:t>Budget i balans </a:t>
                      </a:r>
                    </a:p>
                  </a:txBody>
                  <a:tcPr>
                    <a:solidFill>
                      <a:schemeClr val="accent2">
                        <a:lumMod val="40000"/>
                        <a:lumOff val="60000"/>
                      </a:schemeClr>
                    </a:solidFill>
                  </a:tcPr>
                </a:tc>
                <a:tc>
                  <a:txBody>
                    <a:bodyPr/>
                    <a:lstStyle/>
                    <a:p>
                      <a:endParaRPr lang="sv-SE" dirty="0"/>
                    </a:p>
                  </a:txBody>
                  <a:tcPr>
                    <a:solidFill>
                      <a:schemeClr val="accent2">
                        <a:lumMod val="40000"/>
                        <a:lumOff val="60000"/>
                      </a:schemeClr>
                    </a:solidFill>
                  </a:tcPr>
                </a:tc>
                <a:tc>
                  <a:txBody>
                    <a:bodyPr/>
                    <a:lstStyle/>
                    <a:p>
                      <a:endParaRPr lang="sv-SE" dirty="0"/>
                    </a:p>
                  </a:txBody>
                  <a:tcPr>
                    <a:solidFill>
                      <a:schemeClr val="accent2">
                        <a:lumMod val="40000"/>
                        <a:lumOff val="60000"/>
                      </a:schemeClr>
                    </a:solidFill>
                  </a:tcPr>
                </a:tc>
                <a:tc>
                  <a:txBody>
                    <a:bodyPr/>
                    <a:lstStyle/>
                    <a:p>
                      <a:endParaRPr lang="sv-SE" dirty="0"/>
                    </a:p>
                  </a:txBody>
                  <a:tcPr>
                    <a:solidFill>
                      <a:schemeClr val="accent2">
                        <a:lumMod val="40000"/>
                        <a:lumOff val="60000"/>
                      </a:schemeClr>
                    </a:solidFill>
                  </a:tcPr>
                </a:tc>
                <a:extLst>
                  <a:ext uri="{0D108BD9-81ED-4DB2-BD59-A6C34878D82A}">
                    <a16:rowId xmlns:a16="http://schemas.microsoft.com/office/drawing/2014/main" val="3993404988"/>
                  </a:ext>
                </a:extLst>
              </a:tr>
              <a:tr h="0">
                <a:tc>
                  <a:txBody>
                    <a:bodyPr/>
                    <a:lstStyle/>
                    <a:p>
                      <a:endParaRPr lang="sv-SE" dirty="0"/>
                    </a:p>
                  </a:txBody>
                  <a:tcPr>
                    <a:solidFill>
                      <a:schemeClr val="accent2">
                        <a:lumMod val="60000"/>
                        <a:lumOff val="40000"/>
                      </a:schemeClr>
                    </a:solidFill>
                  </a:tcPr>
                </a:tc>
                <a:tc>
                  <a:txBody>
                    <a:bodyPr/>
                    <a:lstStyle/>
                    <a:p>
                      <a:endParaRPr lang="sv-SE" dirty="0"/>
                    </a:p>
                  </a:txBody>
                  <a:tcPr>
                    <a:solidFill>
                      <a:schemeClr val="accent2">
                        <a:lumMod val="60000"/>
                        <a:lumOff val="40000"/>
                      </a:schemeClr>
                    </a:solidFill>
                  </a:tcPr>
                </a:tc>
                <a:tc>
                  <a:txBody>
                    <a:bodyPr/>
                    <a:lstStyle/>
                    <a:p>
                      <a:endParaRPr lang="sv-SE" dirty="0"/>
                    </a:p>
                  </a:txBody>
                  <a:tcPr>
                    <a:solidFill>
                      <a:schemeClr val="accent2">
                        <a:lumMod val="60000"/>
                        <a:lumOff val="40000"/>
                      </a:schemeClr>
                    </a:solidFill>
                  </a:tcPr>
                </a:tc>
                <a:tc>
                  <a:txBody>
                    <a:bodyPr/>
                    <a:lstStyle/>
                    <a:p>
                      <a:endParaRPr lang="sv-SE" dirty="0"/>
                    </a:p>
                  </a:txBody>
                  <a:tcPr>
                    <a:solidFill>
                      <a:schemeClr val="accent2">
                        <a:lumMod val="60000"/>
                        <a:lumOff val="40000"/>
                      </a:schemeClr>
                    </a:solidFill>
                  </a:tcPr>
                </a:tc>
                <a:extLst>
                  <a:ext uri="{0D108BD9-81ED-4DB2-BD59-A6C34878D82A}">
                    <a16:rowId xmlns:a16="http://schemas.microsoft.com/office/drawing/2014/main" val="1777647995"/>
                  </a:ext>
                </a:extLst>
              </a:tr>
            </a:tbl>
          </a:graphicData>
        </a:graphic>
      </p:graphicFrame>
      <p:graphicFrame>
        <p:nvGraphicFramePr>
          <p:cNvPr id="25" name="Tabell 24">
            <a:extLst>
              <a:ext uri="{FF2B5EF4-FFF2-40B4-BE49-F238E27FC236}">
                <a16:creationId xmlns:a16="http://schemas.microsoft.com/office/drawing/2014/main" id="{A2B3FA72-2ED8-C9D3-F917-37C409797B8B}"/>
              </a:ext>
            </a:extLst>
          </p:cNvPr>
          <p:cNvGraphicFramePr>
            <a:graphicFrameLocks noGrp="1"/>
          </p:cNvGraphicFramePr>
          <p:nvPr>
            <p:extLst>
              <p:ext uri="{D42A27DB-BD31-4B8C-83A1-F6EECF244321}">
                <p14:modId xmlns:p14="http://schemas.microsoft.com/office/powerpoint/2010/main" val="478501258"/>
              </p:ext>
            </p:extLst>
          </p:nvPr>
        </p:nvGraphicFramePr>
        <p:xfrm>
          <a:off x="3088321" y="5641390"/>
          <a:ext cx="2552588" cy="1158240"/>
        </p:xfrm>
        <a:graphic>
          <a:graphicData uri="http://schemas.openxmlformats.org/drawingml/2006/table">
            <a:tbl>
              <a:tblPr firstRow="1" bandRow="1">
                <a:tableStyleId>{5C22544A-7EE6-4342-B048-85BDC9FD1C3A}</a:tableStyleId>
              </a:tblPr>
              <a:tblGrid>
                <a:gridCol w="1234344">
                  <a:extLst>
                    <a:ext uri="{9D8B030D-6E8A-4147-A177-3AD203B41FA5}">
                      <a16:colId xmlns:a16="http://schemas.microsoft.com/office/drawing/2014/main" val="3425022187"/>
                    </a:ext>
                  </a:extLst>
                </a:gridCol>
                <a:gridCol w="456878">
                  <a:extLst>
                    <a:ext uri="{9D8B030D-6E8A-4147-A177-3AD203B41FA5}">
                      <a16:colId xmlns:a16="http://schemas.microsoft.com/office/drawing/2014/main" val="2619086865"/>
                    </a:ext>
                  </a:extLst>
                </a:gridCol>
                <a:gridCol w="445705">
                  <a:extLst>
                    <a:ext uri="{9D8B030D-6E8A-4147-A177-3AD203B41FA5}">
                      <a16:colId xmlns:a16="http://schemas.microsoft.com/office/drawing/2014/main" val="4238888179"/>
                    </a:ext>
                  </a:extLst>
                </a:gridCol>
                <a:gridCol w="415661">
                  <a:extLst>
                    <a:ext uri="{9D8B030D-6E8A-4147-A177-3AD203B41FA5}">
                      <a16:colId xmlns:a16="http://schemas.microsoft.com/office/drawing/2014/main" val="2678819319"/>
                    </a:ext>
                  </a:extLst>
                </a:gridCol>
              </a:tblGrid>
              <a:tr h="0">
                <a:tc>
                  <a:txBody>
                    <a:bodyPr/>
                    <a:lstStyle/>
                    <a:p>
                      <a:r>
                        <a:rPr lang="sv-SE" sz="800" b="1" dirty="0" err="1"/>
                        <a:t>Styrtal</a:t>
                      </a:r>
                      <a:r>
                        <a:rPr lang="sv-SE" sz="600" b="1" dirty="0"/>
                        <a:t> </a:t>
                      </a:r>
                      <a:endParaRPr lang="sv-SE" sz="700" b="1" dirty="0"/>
                    </a:p>
                  </a:txBody>
                  <a:tcPr>
                    <a:solidFill>
                      <a:schemeClr val="accent2">
                        <a:lumMod val="75000"/>
                      </a:schemeClr>
                    </a:solidFill>
                  </a:tcPr>
                </a:tc>
                <a:tc>
                  <a:txBody>
                    <a:bodyPr/>
                    <a:lstStyle/>
                    <a:p>
                      <a:r>
                        <a:rPr lang="sv-SE" sz="800" b="1" dirty="0"/>
                        <a:t>Nu-läge</a:t>
                      </a:r>
                    </a:p>
                  </a:txBody>
                  <a:tcPr>
                    <a:solidFill>
                      <a:schemeClr val="accent2">
                        <a:lumMod val="75000"/>
                      </a:schemeClr>
                    </a:solidFill>
                  </a:tcPr>
                </a:tc>
                <a:tc>
                  <a:txBody>
                    <a:bodyPr/>
                    <a:lstStyle/>
                    <a:p>
                      <a:r>
                        <a:rPr lang="sv-SE" sz="900" b="1" dirty="0"/>
                        <a:t>mål</a:t>
                      </a:r>
                      <a:endParaRPr lang="sv-SE" sz="1000" b="1" dirty="0"/>
                    </a:p>
                    <a:p>
                      <a:r>
                        <a:rPr lang="sv-SE" sz="700" b="1" dirty="0">
                          <a:solidFill>
                            <a:schemeClr val="bg1">
                              <a:lumMod val="95000"/>
                            </a:schemeClr>
                          </a:solidFill>
                        </a:rPr>
                        <a:t>2025</a:t>
                      </a:r>
                      <a:endParaRPr lang="sv-SE" sz="600" b="1" dirty="0">
                        <a:solidFill>
                          <a:schemeClr val="bg1">
                            <a:lumMod val="95000"/>
                          </a:schemeClr>
                        </a:solidFill>
                      </a:endParaRPr>
                    </a:p>
                  </a:txBody>
                  <a:tcPr>
                    <a:solidFill>
                      <a:schemeClr val="accent2">
                        <a:lumMod val="75000"/>
                      </a:schemeClr>
                    </a:solidFill>
                  </a:tcPr>
                </a:tc>
                <a:tc>
                  <a:txBody>
                    <a:bodyPr/>
                    <a:lstStyle/>
                    <a:p>
                      <a:r>
                        <a:rPr lang="sv-SE" sz="900" b="1" dirty="0"/>
                        <a:t>mål</a:t>
                      </a:r>
                      <a:endParaRPr lang="sv-SE" sz="1000" b="1" dirty="0"/>
                    </a:p>
                    <a:p>
                      <a:r>
                        <a:rPr lang="sv-SE" sz="700" b="1" dirty="0">
                          <a:solidFill>
                            <a:schemeClr val="bg1">
                              <a:lumMod val="95000"/>
                            </a:schemeClr>
                          </a:solidFill>
                        </a:rPr>
                        <a:t>2029</a:t>
                      </a:r>
                    </a:p>
                  </a:txBody>
                  <a:tcPr>
                    <a:solidFill>
                      <a:schemeClr val="accent2">
                        <a:lumMod val="75000"/>
                      </a:schemeClr>
                    </a:solidFill>
                  </a:tcPr>
                </a:tc>
                <a:extLst>
                  <a:ext uri="{0D108BD9-81ED-4DB2-BD59-A6C34878D82A}">
                    <a16:rowId xmlns:a16="http://schemas.microsoft.com/office/drawing/2014/main" val="310395734"/>
                  </a:ext>
                </a:extLst>
              </a:tr>
              <a:tr h="0">
                <a:tc>
                  <a:txBody>
                    <a:bodyPr/>
                    <a:lstStyle/>
                    <a:p>
                      <a:r>
                        <a:rPr lang="sv-SE" sz="800" dirty="0"/>
                        <a:t>Antal slutförda aktiviteter  utifrån underhållsplanen </a:t>
                      </a:r>
                    </a:p>
                  </a:txBody>
                  <a:tcPr>
                    <a:solidFill>
                      <a:schemeClr val="accent2">
                        <a:lumMod val="40000"/>
                        <a:lumOff val="60000"/>
                      </a:schemeClr>
                    </a:solidFill>
                  </a:tcPr>
                </a:tc>
                <a:tc>
                  <a:txBody>
                    <a:bodyPr/>
                    <a:lstStyle/>
                    <a:p>
                      <a:endParaRPr lang="sv-SE" dirty="0"/>
                    </a:p>
                  </a:txBody>
                  <a:tcPr>
                    <a:solidFill>
                      <a:schemeClr val="accent2">
                        <a:lumMod val="40000"/>
                        <a:lumOff val="60000"/>
                      </a:schemeClr>
                    </a:solidFill>
                  </a:tcPr>
                </a:tc>
                <a:tc>
                  <a:txBody>
                    <a:bodyPr/>
                    <a:lstStyle/>
                    <a:p>
                      <a:endParaRPr lang="sv-SE" dirty="0"/>
                    </a:p>
                  </a:txBody>
                  <a:tcPr>
                    <a:solidFill>
                      <a:schemeClr val="accent2">
                        <a:lumMod val="40000"/>
                        <a:lumOff val="60000"/>
                      </a:schemeClr>
                    </a:solidFill>
                  </a:tcPr>
                </a:tc>
                <a:tc>
                  <a:txBody>
                    <a:bodyPr/>
                    <a:lstStyle/>
                    <a:p>
                      <a:endParaRPr lang="sv-SE" dirty="0"/>
                    </a:p>
                  </a:txBody>
                  <a:tcPr>
                    <a:solidFill>
                      <a:schemeClr val="accent2">
                        <a:lumMod val="40000"/>
                        <a:lumOff val="60000"/>
                      </a:schemeClr>
                    </a:solidFill>
                  </a:tcPr>
                </a:tc>
                <a:extLst>
                  <a:ext uri="{0D108BD9-81ED-4DB2-BD59-A6C34878D82A}">
                    <a16:rowId xmlns:a16="http://schemas.microsoft.com/office/drawing/2014/main" val="3993404988"/>
                  </a:ext>
                </a:extLst>
              </a:tr>
              <a:tr h="0">
                <a:tc>
                  <a:txBody>
                    <a:bodyPr/>
                    <a:lstStyle/>
                    <a:p>
                      <a:endParaRPr lang="sv-SE" dirty="0"/>
                    </a:p>
                  </a:txBody>
                  <a:tcPr>
                    <a:solidFill>
                      <a:schemeClr val="accent2">
                        <a:lumMod val="60000"/>
                        <a:lumOff val="40000"/>
                      </a:schemeClr>
                    </a:solidFill>
                  </a:tcPr>
                </a:tc>
                <a:tc>
                  <a:txBody>
                    <a:bodyPr/>
                    <a:lstStyle/>
                    <a:p>
                      <a:endParaRPr lang="sv-SE" dirty="0"/>
                    </a:p>
                  </a:txBody>
                  <a:tcPr>
                    <a:solidFill>
                      <a:schemeClr val="accent2">
                        <a:lumMod val="60000"/>
                        <a:lumOff val="40000"/>
                      </a:schemeClr>
                    </a:solidFill>
                  </a:tcPr>
                </a:tc>
                <a:tc>
                  <a:txBody>
                    <a:bodyPr/>
                    <a:lstStyle/>
                    <a:p>
                      <a:endParaRPr lang="sv-SE" dirty="0"/>
                    </a:p>
                  </a:txBody>
                  <a:tcPr>
                    <a:solidFill>
                      <a:schemeClr val="accent2">
                        <a:lumMod val="60000"/>
                        <a:lumOff val="40000"/>
                      </a:schemeClr>
                    </a:solidFill>
                  </a:tcPr>
                </a:tc>
                <a:tc>
                  <a:txBody>
                    <a:bodyPr/>
                    <a:lstStyle/>
                    <a:p>
                      <a:endParaRPr lang="sv-SE" dirty="0"/>
                    </a:p>
                  </a:txBody>
                  <a:tcPr>
                    <a:solidFill>
                      <a:schemeClr val="accent2">
                        <a:lumMod val="60000"/>
                        <a:lumOff val="40000"/>
                      </a:schemeClr>
                    </a:solidFill>
                  </a:tcPr>
                </a:tc>
                <a:extLst>
                  <a:ext uri="{0D108BD9-81ED-4DB2-BD59-A6C34878D82A}">
                    <a16:rowId xmlns:a16="http://schemas.microsoft.com/office/drawing/2014/main" val="1777647995"/>
                  </a:ext>
                </a:extLst>
              </a:tr>
            </a:tbl>
          </a:graphicData>
        </a:graphic>
      </p:graphicFrame>
      <p:graphicFrame>
        <p:nvGraphicFramePr>
          <p:cNvPr id="26" name="Tabell 24">
            <a:extLst>
              <a:ext uri="{FF2B5EF4-FFF2-40B4-BE49-F238E27FC236}">
                <a16:creationId xmlns:a16="http://schemas.microsoft.com/office/drawing/2014/main" id="{E5442A11-0A89-3793-5969-00E87F833F40}"/>
              </a:ext>
            </a:extLst>
          </p:cNvPr>
          <p:cNvGraphicFramePr>
            <a:graphicFrameLocks noGrp="1"/>
          </p:cNvGraphicFramePr>
          <p:nvPr>
            <p:extLst>
              <p:ext uri="{D42A27DB-BD31-4B8C-83A1-F6EECF244321}">
                <p14:modId xmlns:p14="http://schemas.microsoft.com/office/powerpoint/2010/main" val="838479590"/>
              </p:ext>
            </p:extLst>
          </p:nvPr>
        </p:nvGraphicFramePr>
        <p:xfrm>
          <a:off x="5935215" y="5641390"/>
          <a:ext cx="2552588" cy="1127760"/>
        </p:xfrm>
        <a:graphic>
          <a:graphicData uri="http://schemas.openxmlformats.org/drawingml/2006/table">
            <a:tbl>
              <a:tblPr firstRow="1" bandRow="1">
                <a:tableStyleId>{5C22544A-7EE6-4342-B048-85BDC9FD1C3A}</a:tableStyleId>
              </a:tblPr>
              <a:tblGrid>
                <a:gridCol w="1234344">
                  <a:extLst>
                    <a:ext uri="{9D8B030D-6E8A-4147-A177-3AD203B41FA5}">
                      <a16:colId xmlns:a16="http://schemas.microsoft.com/office/drawing/2014/main" val="3425022187"/>
                    </a:ext>
                  </a:extLst>
                </a:gridCol>
                <a:gridCol w="456878">
                  <a:extLst>
                    <a:ext uri="{9D8B030D-6E8A-4147-A177-3AD203B41FA5}">
                      <a16:colId xmlns:a16="http://schemas.microsoft.com/office/drawing/2014/main" val="2619086865"/>
                    </a:ext>
                  </a:extLst>
                </a:gridCol>
                <a:gridCol w="445705">
                  <a:extLst>
                    <a:ext uri="{9D8B030D-6E8A-4147-A177-3AD203B41FA5}">
                      <a16:colId xmlns:a16="http://schemas.microsoft.com/office/drawing/2014/main" val="4238888179"/>
                    </a:ext>
                  </a:extLst>
                </a:gridCol>
                <a:gridCol w="415661">
                  <a:extLst>
                    <a:ext uri="{9D8B030D-6E8A-4147-A177-3AD203B41FA5}">
                      <a16:colId xmlns:a16="http://schemas.microsoft.com/office/drawing/2014/main" val="2678819319"/>
                    </a:ext>
                  </a:extLst>
                </a:gridCol>
              </a:tblGrid>
              <a:tr h="0">
                <a:tc>
                  <a:txBody>
                    <a:bodyPr/>
                    <a:lstStyle/>
                    <a:p>
                      <a:r>
                        <a:rPr lang="sv-SE" sz="800" b="1" dirty="0" err="1"/>
                        <a:t>Styrtal</a:t>
                      </a:r>
                      <a:r>
                        <a:rPr lang="sv-SE" sz="600" b="1" dirty="0"/>
                        <a:t> </a:t>
                      </a:r>
                      <a:endParaRPr lang="sv-SE" sz="700" b="1" dirty="0"/>
                    </a:p>
                  </a:txBody>
                  <a:tcPr>
                    <a:solidFill>
                      <a:schemeClr val="accent2">
                        <a:lumMod val="75000"/>
                      </a:schemeClr>
                    </a:solidFill>
                  </a:tcPr>
                </a:tc>
                <a:tc>
                  <a:txBody>
                    <a:bodyPr/>
                    <a:lstStyle/>
                    <a:p>
                      <a:r>
                        <a:rPr lang="sv-SE" sz="800" b="1" dirty="0"/>
                        <a:t>Nu-läge</a:t>
                      </a:r>
                    </a:p>
                  </a:txBody>
                  <a:tcPr>
                    <a:solidFill>
                      <a:schemeClr val="accent2">
                        <a:lumMod val="75000"/>
                      </a:schemeClr>
                    </a:solidFill>
                  </a:tcPr>
                </a:tc>
                <a:tc>
                  <a:txBody>
                    <a:bodyPr/>
                    <a:lstStyle/>
                    <a:p>
                      <a:r>
                        <a:rPr lang="sv-SE" sz="900" b="1" dirty="0"/>
                        <a:t>mål</a:t>
                      </a:r>
                      <a:endParaRPr lang="sv-SE" sz="1000" b="1" dirty="0"/>
                    </a:p>
                    <a:p>
                      <a:r>
                        <a:rPr lang="sv-SE" sz="700" b="1" dirty="0">
                          <a:solidFill>
                            <a:schemeClr val="bg1">
                              <a:lumMod val="95000"/>
                            </a:schemeClr>
                          </a:solidFill>
                        </a:rPr>
                        <a:t>2024</a:t>
                      </a:r>
                      <a:endParaRPr lang="sv-SE" sz="600" b="1" dirty="0">
                        <a:solidFill>
                          <a:schemeClr val="bg1">
                            <a:lumMod val="95000"/>
                          </a:schemeClr>
                        </a:solidFill>
                      </a:endParaRPr>
                    </a:p>
                  </a:txBody>
                  <a:tcPr>
                    <a:solidFill>
                      <a:schemeClr val="accent2">
                        <a:lumMod val="75000"/>
                      </a:schemeClr>
                    </a:solidFill>
                  </a:tcPr>
                </a:tc>
                <a:tc>
                  <a:txBody>
                    <a:bodyPr/>
                    <a:lstStyle/>
                    <a:p>
                      <a:r>
                        <a:rPr lang="sv-SE" sz="900" b="1" dirty="0"/>
                        <a:t>mål</a:t>
                      </a:r>
                      <a:endParaRPr lang="sv-SE" sz="1000" b="1" dirty="0"/>
                    </a:p>
                    <a:p>
                      <a:r>
                        <a:rPr lang="sv-SE" sz="700" b="1" dirty="0">
                          <a:solidFill>
                            <a:schemeClr val="bg1">
                              <a:lumMod val="95000"/>
                            </a:schemeClr>
                          </a:solidFill>
                        </a:rPr>
                        <a:t>2027</a:t>
                      </a:r>
                    </a:p>
                  </a:txBody>
                  <a:tcPr>
                    <a:solidFill>
                      <a:schemeClr val="accent2">
                        <a:lumMod val="75000"/>
                      </a:schemeClr>
                    </a:solidFill>
                  </a:tcPr>
                </a:tc>
                <a:extLst>
                  <a:ext uri="{0D108BD9-81ED-4DB2-BD59-A6C34878D82A}">
                    <a16:rowId xmlns:a16="http://schemas.microsoft.com/office/drawing/2014/main" val="310395734"/>
                  </a:ext>
                </a:extLst>
              </a:tr>
              <a:tr h="0">
                <a:tc>
                  <a:txBody>
                    <a:bodyPr/>
                    <a:lstStyle/>
                    <a:p>
                      <a:r>
                        <a:rPr lang="sv-SE" sz="1100" dirty="0"/>
                        <a:t>Nöjdhetsindex ledare </a:t>
                      </a:r>
                    </a:p>
                  </a:txBody>
                  <a:tcPr>
                    <a:solidFill>
                      <a:schemeClr val="accent2">
                        <a:lumMod val="40000"/>
                        <a:lumOff val="60000"/>
                      </a:schemeClr>
                    </a:solidFill>
                  </a:tcPr>
                </a:tc>
                <a:tc>
                  <a:txBody>
                    <a:bodyPr/>
                    <a:lstStyle/>
                    <a:p>
                      <a:endParaRPr lang="sv-SE" dirty="0"/>
                    </a:p>
                  </a:txBody>
                  <a:tcPr>
                    <a:solidFill>
                      <a:schemeClr val="accent2">
                        <a:lumMod val="40000"/>
                        <a:lumOff val="60000"/>
                      </a:schemeClr>
                    </a:solidFill>
                  </a:tcPr>
                </a:tc>
                <a:tc>
                  <a:txBody>
                    <a:bodyPr/>
                    <a:lstStyle/>
                    <a:p>
                      <a:endParaRPr lang="sv-SE" dirty="0"/>
                    </a:p>
                  </a:txBody>
                  <a:tcPr>
                    <a:solidFill>
                      <a:schemeClr val="accent2">
                        <a:lumMod val="40000"/>
                        <a:lumOff val="60000"/>
                      </a:schemeClr>
                    </a:solidFill>
                  </a:tcPr>
                </a:tc>
                <a:tc>
                  <a:txBody>
                    <a:bodyPr/>
                    <a:lstStyle/>
                    <a:p>
                      <a:endParaRPr lang="sv-SE" dirty="0"/>
                    </a:p>
                  </a:txBody>
                  <a:tcPr>
                    <a:solidFill>
                      <a:schemeClr val="accent2">
                        <a:lumMod val="40000"/>
                        <a:lumOff val="60000"/>
                      </a:schemeClr>
                    </a:solidFill>
                  </a:tcPr>
                </a:tc>
                <a:extLst>
                  <a:ext uri="{0D108BD9-81ED-4DB2-BD59-A6C34878D82A}">
                    <a16:rowId xmlns:a16="http://schemas.microsoft.com/office/drawing/2014/main" val="3993404988"/>
                  </a:ext>
                </a:extLst>
              </a:tr>
              <a:tr h="0">
                <a:tc>
                  <a:txBody>
                    <a:bodyPr/>
                    <a:lstStyle/>
                    <a:p>
                      <a:endParaRPr lang="sv-SE" dirty="0"/>
                    </a:p>
                  </a:txBody>
                  <a:tcPr>
                    <a:solidFill>
                      <a:schemeClr val="accent2">
                        <a:lumMod val="60000"/>
                        <a:lumOff val="40000"/>
                      </a:schemeClr>
                    </a:solidFill>
                  </a:tcPr>
                </a:tc>
                <a:tc>
                  <a:txBody>
                    <a:bodyPr/>
                    <a:lstStyle/>
                    <a:p>
                      <a:endParaRPr lang="sv-SE" dirty="0"/>
                    </a:p>
                  </a:txBody>
                  <a:tcPr>
                    <a:solidFill>
                      <a:schemeClr val="accent2">
                        <a:lumMod val="60000"/>
                        <a:lumOff val="40000"/>
                      </a:schemeClr>
                    </a:solidFill>
                  </a:tcPr>
                </a:tc>
                <a:tc>
                  <a:txBody>
                    <a:bodyPr/>
                    <a:lstStyle/>
                    <a:p>
                      <a:endParaRPr lang="sv-SE" dirty="0"/>
                    </a:p>
                  </a:txBody>
                  <a:tcPr>
                    <a:solidFill>
                      <a:schemeClr val="accent2">
                        <a:lumMod val="60000"/>
                        <a:lumOff val="40000"/>
                      </a:schemeClr>
                    </a:solidFill>
                  </a:tcPr>
                </a:tc>
                <a:tc>
                  <a:txBody>
                    <a:bodyPr/>
                    <a:lstStyle/>
                    <a:p>
                      <a:endParaRPr lang="sv-SE" dirty="0"/>
                    </a:p>
                  </a:txBody>
                  <a:tcPr>
                    <a:solidFill>
                      <a:schemeClr val="accent2">
                        <a:lumMod val="60000"/>
                        <a:lumOff val="40000"/>
                      </a:schemeClr>
                    </a:solidFill>
                  </a:tcPr>
                </a:tc>
                <a:extLst>
                  <a:ext uri="{0D108BD9-81ED-4DB2-BD59-A6C34878D82A}">
                    <a16:rowId xmlns:a16="http://schemas.microsoft.com/office/drawing/2014/main" val="1777647995"/>
                  </a:ext>
                </a:extLst>
              </a:tr>
            </a:tbl>
          </a:graphicData>
        </a:graphic>
      </p:graphicFrame>
      <p:graphicFrame>
        <p:nvGraphicFramePr>
          <p:cNvPr id="27" name="Tabell 24">
            <a:extLst>
              <a:ext uri="{FF2B5EF4-FFF2-40B4-BE49-F238E27FC236}">
                <a16:creationId xmlns:a16="http://schemas.microsoft.com/office/drawing/2014/main" id="{AD3154D9-9F36-2C19-DEAE-04D0F44360BC}"/>
              </a:ext>
            </a:extLst>
          </p:cNvPr>
          <p:cNvGraphicFramePr>
            <a:graphicFrameLocks noGrp="1"/>
          </p:cNvGraphicFramePr>
          <p:nvPr>
            <p:extLst>
              <p:ext uri="{D42A27DB-BD31-4B8C-83A1-F6EECF244321}">
                <p14:modId xmlns:p14="http://schemas.microsoft.com/office/powerpoint/2010/main" val="3170287217"/>
              </p:ext>
            </p:extLst>
          </p:nvPr>
        </p:nvGraphicFramePr>
        <p:xfrm>
          <a:off x="8737143" y="5653370"/>
          <a:ext cx="2552588" cy="1127760"/>
        </p:xfrm>
        <a:graphic>
          <a:graphicData uri="http://schemas.openxmlformats.org/drawingml/2006/table">
            <a:tbl>
              <a:tblPr firstRow="1" bandRow="1">
                <a:tableStyleId>{5C22544A-7EE6-4342-B048-85BDC9FD1C3A}</a:tableStyleId>
              </a:tblPr>
              <a:tblGrid>
                <a:gridCol w="1234344">
                  <a:extLst>
                    <a:ext uri="{9D8B030D-6E8A-4147-A177-3AD203B41FA5}">
                      <a16:colId xmlns:a16="http://schemas.microsoft.com/office/drawing/2014/main" val="3425022187"/>
                    </a:ext>
                  </a:extLst>
                </a:gridCol>
                <a:gridCol w="456878">
                  <a:extLst>
                    <a:ext uri="{9D8B030D-6E8A-4147-A177-3AD203B41FA5}">
                      <a16:colId xmlns:a16="http://schemas.microsoft.com/office/drawing/2014/main" val="2619086865"/>
                    </a:ext>
                  </a:extLst>
                </a:gridCol>
                <a:gridCol w="445705">
                  <a:extLst>
                    <a:ext uri="{9D8B030D-6E8A-4147-A177-3AD203B41FA5}">
                      <a16:colId xmlns:a16="http://schemas.microsoft.com/office/drawing/2014/main" val="4238888179"/>
                    </a:ext>
                  </a:extLst>
                </a:gridCol>
                <a:gridCol w="415661">
                  <a:extLst>
                    <a:ext uri="{9D8B030D-6E8A-4147-A177-3AD203B41FA5}">
                      <a16:colId xmlns:a16="http://schemas.microsoft.com/office/drawing/2014/main" val="2678819319"/>
                    </a:ext>
                  </a:extLst>
                </a:gridCol>
              </a:tblGrid>
              <a:tr h="0">
                <a:tc>
                  <a:txBody>
                    <a:bodyPr/>
                    <a:lstStyle/>
                    <a:p>
                      <a:r>
                        <a:rPr lang="sv-SE" sz="800" b="1" dirty="0" err="1"/>
                        <a:t>Styrtal</a:t>
                      </a:r>
                      <a:r>
                        <a:rPr lang="sv-SE" sz="600" b="1" dirty="0"/>
                        <a:t> </a:t>
                      </a:r>
                      <a:endParaRPr lang="sv-SE" sz="700" b="1" dirty="0"/>
                    </a:p>
                  </a:txBody>
                  <a:tcPr>
                    <a:solidFill>
                      <a:schemeClr val="accent2">
                        <a:lumMod val="75000"/>
                      </a:schemeClr>
                    </a:solidFill>
                  </a:tcPr>
                </a:tc>
                <a:tc>
                  <a:txBody>
                    <a:bodyPr/>
                    <a:lstStyle/>
                    <a:p>
                      <a:r>
                        <a:rPr lang="sv-SE" sz="800" b="1" dirty="0"/>
                        <a:t>Nu-läge</a:t>
                      </a:r>
                    </a:p>
                  </a:txBody>
                  <a:tcPr>
                    <a:solidFill>
                      <a:schemeClr val="accent2">
                        <a:lumMod val="75000"/>
                      </a:schemeClr>
                    </a:solidFill>
                  </a:tcPr>
                </a:tc>
                <a:tc>
                  <a:txBody>
                    <a:bodyPr/>
                    <a:lstStyle/>
                    <a:p>
                      <a:r>
                        <a:rPr lang="sv-SE" sz="900" b="1" dirty="0"/>
                        <a:t>mål</a:t>
                      </a:r>
                      <a:endParaRPr lang="sv-SE" sz="1000" b="1" dirty="0"/>
                    </a:p>
                    <a:p>
                      <a:r>
                        <a:rPr lang="sv-SE" sz="700" b="1" dirty="0">
                          <a:solidFill>
                            <a:schemeClr val="bg1">
                              <a:lumMod val="95000"/>
                            </a:schemeClr>
                          </a:solidFill>
                        </a:rPr>
                        <a:t>2024</a:t>
                      </a:r>
                      <a:endParaRPr lang="sv-SE" sz="600" b="1" dirty="0">
                        <a:solidFill>
                          <a:schemeClr val="bg1">
                            <a:lumMod val="95000"/>
                          </a:schemeClr>
                        </a:solidFill>
                      </a:endParaRPr>
                    </a:p>
                  </a:txBody>
                  <a:tcPr>
                    <a:solidFill>
                      <a:schemeClr val="accent2">
                        <a:lumMod val="75000"/>
                      </a:schemeClr>
                    </a:solidFill>
                  </a:tcPr>
                </a:tc>
                <a:tc>
                  <a:txBody>
                    <a:bodyPr/>
                    <a:lstStyle/>
                    <a:p>
                      <a:r>
                        <a:rPr lang="sv-SE" sz="900" b="1" dirty="0"/>
                        <a:t>mål</a:t>
                      </a:r>
                      <a:endParaRPr lang="sv-SE" sz="1000" b="1" dirty="0"/>
                    </a:p>
                    <a:p>
                      <a:r>
                        <a:rPr lang="sv-SE" sz="700" b="1" dirty="0">
                          <a:solidFill>
                            <a:schemeClr val="bg1">
                              <a:lumMod val="95000"/>
                            </a:schemeClr>
                          </a:solidFill>
                        </a:rPr>
                        <a:t>2027</a:t>
                      </a:r>
                    </a:p>
                  </a:txBody>
                  <a:tcPr>
                    <a:solidFill>
                      <a:schemeClr val="accent2">
                        <a:lumMod val="75000"/>
                      </a:schemeClr>
                    </a:solidFill>
                  </a:tcPr>
                </a:tc>
                <a:extLst>
                  <a:ext uri="{0D108BD9-81ED-4DB2-BD59-A6C34878D82A}">
                    <a16:rowId xmlns:a16="http://schemas.microsoft.com/office/drawing/2014/main" val="310395734"/>
                  </a:ext>
                </a:extLst>
              </a:tr>
              <a:tr h="0">
                <a:tc>
                  <a:txBody>
                    <a:bodyPr/>
                    <a:lstStyle/>
                    <a:p>
                      <a:r>
                        <a:rPr lang="sv-SE" sz="1100" dirty="0"/>
                        <a:t>Nöjdhetsindex medlemmar </a:t>
                      </a:r>
                    </a:p>
                  </a:txBody>
                  <a:tcPr>
                    <a:solidFill>
                      <a:schemeClr val="accent2">
                        <a:lumMod val="40000"/>
                        <a:lumOff val="60000"/>
                      </a:schemeClr>
                    </a:solidFill>
                  </a:tcPr>
                </a:tc>
                <a:tc>
                  <a:txBody>
                    <a:bodyPr/>
                    <a:lstStyle/>
                    <a:p>
                      <a:endParaRPr lang="sv-SE" dirty="0"/>
                    </a:p>
                  </a:txBody>
                  <a:tcPr>
                    <a:solidFill>
                      <a:schemeClr val="accent2">
                        <a:lumMod val="40000"/>
                        <a:lumOff val="60000"/>
                      </a:schemeClr>
                    </a:solidFill>
                  </a:tcPr>
                </a:tc>
                <a:tc>
                  <a:txBody>
                    <a:bodyPr/>
                    <a:lstStyle/>
                    <a:p>
                      <a:endParaRPr lang="sv-SE" dirty="0"/>
                    </a:p>
                  </a:txBody>
                  <a:tcPr>
                    <a:solidFill>
                      <a:schemeClr val="accent2">
                        <a:lumMod val="40000"/>
                        <a:lumOff val="60000"/>
                      </a:schemeClr>
                    </a:solidFill>
                  </a:tcPr>
                </a:tc>
                <a:tc>
                  <a:txBody>
                    <a:bodyPr/>
                    <a:lstStyle/>
                    <a:p>
                      <a:endParaRPr lang="sv-SE" dirty="0"/>
                    </a:p>
                  </a:txBody>
                  <a:tcPr>
                    <a:solidFill>
                      <a:schemeClr val="accent2">
                        <a:lumMod val="40000"/>
                        <a:lumOff val="60000"/>
                      </a:schemeClr>
                    </a:solidFill>
                  </a:tcPr>
                </a:tc>
                <a:extLst>
                  <a:ext uri="{0D108BD9-81ED-4DB2-BD59-A6C34878D82A}">
                    <a16:rowId xmlns:a16="http://schemas.microsoft.com/office/drawing/2014/main" val="3993404988"/>
                  </a:ext>
                </a:extLst>
              </a:tr>
              <a:tr h="0">
                <a:tc>
                  <a:txBody>
                    <a:bodyPr/>
                    <a:lstStyle/>
                    <a:p>
                      <a:endParaRPr lang="sv-SE" dirty="0"/>
                    </a:p>
                  </a:txBody>
                  <a:tcPr>
                    <a:solidFill>
                      <a:schemeClr val="accent2">
                        <a:lumMod val="60000"/>
                        <a:lumOff val="40000"/>
                      </a:schemeClr>
                    </a:solidFill>
                  </a:tcPr>
                </a:tc>
                <a:tc>
                  <a:txBody>
                    <a:bodyPr/>
                    <a:lstStyle/>
                    <a:p>
                      <a:endParaRPr lang="sv-SE" dirty="0"/>
                    </a:p>
                  </a:txBody>
                  <a:tcPr>
                    <a:solidFill>
                      <a:schemeClr val="accent2">
                        <a:lumMod val="60000"/>
                        <a:lumOff val="40000"/>
                      </a:schemeClr>
                    </a:solidFill>
                  </a:tcPr>
                </a:tc>
                <a:tc>
                  <a:txBody>
                    <a:bodyPr/>
                    <a:lstStyle/>
                    <a:p>
                      <a:endParaRPr lang="sv-SE" dirty="0"/>
                    </a:p>
                  </a:txBody>
                  <a:tcPr>
                    <a:solidFill>
                      <a:schemeClr val="accent2">
                        <a:lumMod val="60000"/>
                        <a:lumOff val="40000"/>
                      </a:schemeClr>
                    </a:solidFill>
                  </a:tcPr>
                </a:tc>
                <a:tc>
                  <a:txBody>
                    <a:bodyPr/>
                    <a:lstStyle/>
                    <a:p>
                      <a:endParaRPr lang="sv-SE" dirty="0"/>
                    </a:p>
                  </a:txBody>
                  <a:tcPr>
                    <a:solidFill>
                      <a:schemeClr val="accent2">
                        <a:lumMod val="60000"/>
                        <a:lumOff val="40000"/>
                      </a:schemeClr>
                    </a:solidFill>
                  </a:tcPr>
                </a:tc>
                <a:extLst>
                  <a:ext uri="{0D108BD9-81ED-4DB2-BD59-A6C34878D82A}">
                    <a16:rowId xmlns:a16="http://schemas.microsoft.com/office/drawing/2014/main" val="1777647995"/>
                  </a:ext>
                </a:extLst>
              </a:tr>
            </a:tbl>
          </a:graphicData>
        </a:graphic>
      </p:graphicFrame>
    </p:spTree>
    <p:extLst>
      <p:ext uri="{BB962C8B-B14F-4D97-AF65-F5344CB8AC3E}">
        <p14:creationId xmlns:p14="http://schemas.microsoft.com/office/powerpoint/2010/main" val="39489014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ell 5">
            <a:extLst>
              <a:ext uri="{FF2B5EF4-FFF2-40B4-BE49-F238E27FC236}">
                <a16:creationId xmlns:a16="http://schemas.microsoft.com/office/drawing/2014/main" id="{14AB7239-0906-4F3D-9CF8-C742C0CDE8D4}"/>
              </a:ext>
            </a:extLst>
          </p:cNvPr>
          <p:cNvGraphicFramePr>
            <a:graphicFrameLocks noGrp="1"/>
          </p:cNvGraphicFramePr>
          <p:nvPr>
            <p:extLst>
              <p:ext uri="{D42A27DB-BD31-4B8C-83A1-F6EECF244321}">
                <p14:modId xmlns:p14="http://schemas.microsoft.com/office/powerpoint/2010/main" val="1241512398"/>
              </p:ext>
            </p:extLst>
          </p:nvPr>
        </p:nvGraphicFramePr>
        <p:xfrm>
          <a:off x="683580" y="120864"/>
          <a:ext cx="10626572" cy="6579959"/>
        </p:xfrm>
        <a:graphic>
          <a:graphicData uri="http://schemas.openxmlformats.org/drawingml/2006/table">
            <a:tbl>
              <a:tblPr firstRow="1" bandRow="1">
                <a:tableStyleId>{5C22544A-7EE6-4342-B048-85BDC9FD1C3A}</a:tableStyleId>
              </a:tblPr>
              <a:tblGrid>
                <a:gridCol w="1310287">
                  <a:extLst>
                    <a:ext uri="{9D8B030D-6E8A-4147-A177-3AD203B41FA5}">
                      <a16:colId xmlns:a16="http://schemas.microsoft.com/office/drawing/2014/main" val="2031960734"/>
                    </a:ext>
                  </a:extLst>
                </a:gridCol>
                <a:gridCol w="2201909">
                  <a:extLst>
                    <a:ext uri="{9D8B030D-6E8A-4147-A177-3AD203B41FA5}">
                      <a16:colId xmlns:a16="http://schemas.microsoft.com/office/drawing/2014/main" val="1346871362"/>
                    </a:ext>
                  </a:extLst>
                </a:gridCol>
                <a:gridCol w="2335764">
                  <a:extLst>
                    <a:ext uri="{9D8B030D-6E8A-4147-A177-3AD203B41FA5}">
                      <a16:colId xmlns:a16="http://schemas.microsoft.com/office/drawing/2014/main" val="653556579"/>
                    </a:ext>
                  </a:extLst>
                </a:gridCol>
                <a:gridCol w="2389306">
                  <a:extLst>
                    <a:ext uri="{9D8B030D-6E8A-4147-A177-3AD203B41FA5}">
                      <a16:colId xmlns:a16="http://schemas.microsoft.com/office/drawing/2014/main" val="718196764"/>
                    </a:ext>
                  </a:extLst>
                </a:gridCol>
                <a:gridCol w="2389306">
                  <a:extLst>
                    <a:ext uri="{9D8B030D-6E8A-4147-A177-3AD203B41FA5}">
                      <a16:colId xmlns:a16="http://schemas.microsoft.com/office/drawing/2014/main" val="3556005340"/>
                    </a:ext>
                  </a:extLst>
                </a:gridCol>
              </a:tblGrid>
              <a:tr h="630731">
                <a:tc>
                  <a:txBody>
                    <a:bodyPr/>
                    <a:lstStyle/>
                    <a:p>
                      <a:r>
                        <a:rPr lang="sv-SE" dirty="0"/>
                        <a:t>Långsiktiga mål </a:t>
                      </a:r>
                    </a:p>
                  </a:txBody>
                  <a:tcPr>
                    <a:solidFill>
                      <a:schemeClr val="accent2">
                        <a:lumMod val="60000"/>
                        <a:lumOff val="40000"/>
                      </a:schemeClr>
                    </a:solidFill>
                  </a:tcPr>
                </a:tc>
                <a:tc>
                  <a:txBody>
                    <a:bodyPr/>
                    <a:lstStyle/>
                    <a:p>
                      <a:r>
                        <a:rPr lang="sv-SE" sz="1400" dirty="0"/>
                        <a:t>Välfungerande styrning och ledarskap </a:t>
                      </a:r>
                    </a:p>
                  </a:txBody>
                  <a:tcPr>
                    <a:solidFill>
                      <a:schemeClr val="accent2">
                        <a:lumMod val="60000"/>
                        <a:lumOff val="40000"/>
                      </a:schemeClr>
                    </a:solidFill>
                  </a:tcPr>
                </a:tc>
                <a:tc>
                  <a:txBody>
                    <a:bodyPr/>
                    <a:lstStyle/>
                    <a:p>
                      <a:r>
                        <a:rPr lang="sv-SE" sz="1400" dirty="0"/>
                        <a:t>En tillgänglig och funktionell anläggning </a:t>
                      </a:r>
                    </a:p>
                  </a:txBody>
                  <a:tcPr>
                    <a:solidFill>
                      <a:schemeClr val="accent2">
                        <a:lumMod val="60000"/>
                        <a:lumOff val="40000"/>
                      </a:schemeClr>
                    </a:solidFill>
                  </a:tcPr>
                </a:tc>
                <a:tc>
                  <a:txBody>
                    <a:bodyPr/>
                    <a:lstStyle/>
                    <a:p>
                      <a:r>
                        <a:rPr lang="sv-SE" sz="1400" dirty="0"/>
                        <a:t>Vi är progressiva och nytänkande </a:t>
                      </a:r>
                    </a:p>
                  </a:txBody>
                  <a:tcPr>
                    <a:solidFill>
                      <a:schemeClr val="accent2">
                        <a:lumMod val="60000"/>
                        <a:lumOff val="40000"/>
                      </a:schemeClr>
                    </a:solidFill>
                  </a:tcPr>
                </a:tc>
                <a:tc>
                  <a:txBody>
                    <a:bodyPr/>
                    <a:lstStyle/>
                    <a:p>
                      <a:r>
                        <a:rPr lang="sv-SE" sz="1400" dirty="0"/>
                        <a:t>Vi är stolta medlemmar </a:t>
                      </a:r>
                    </a:p>
                  </a:txBody>
                  <a:tcPr>
                    <a:solidFill>
                      <a:schemeClr val="accent2">
                        <a:lumMod val="60000"/>
                        <a:lumOff val="40000"/>
                      </a:schemeClr>
                    </a:solidFill>
                  </a:tcPr>
                </a:tc>
                <a:extLst>
                  <a:ext uri="{0D108BD9-81ED-4DB2-BD59-A6C34878D82A}">
                    <a16:rowId xmlns:a16="http://schemas.microsoft.com/office/drawing/2014/main" val="3120838456"/>
                  </a:ext>
                </a:extLst>
              </a:tr>
              <a:tr h="3438985">
                <a:tc>
                  <a:txBody>
                    <a:bodyPr/>
                    <a:lstStyle/>
                    <a:p>
                      <a:r>
                        <a:rPr lang="sv-SE" dirty="0"/>
                        <a:t>Nuläge </a:t>
                      </a:r>
                    </a:p>
                  </a:txBody>
                  <a:tcPr>
                    <a:solidFill>
                      <a:schemeClr val="accent6">
                        <a:lumMod val="20000"/>
                        <a:lumOff val="80000"/>
                      </a:schemeClr>
                    </a:solidFill>
                  </a:tcPr>
                </a:tc>
                <a:tc>
                  <a:txBody>
                    <a:bodyPr/>
                    <a:lstStyle/>
                    <a:p>
                      <a:r>
                        <a:rPr lang="sv-SE" sz="1100" dirty="0"/>
                        <a:t>Bra återkoppling från styrelse</a:t>
                      </a:r>
                    </a:p>
                    <a:p>
                      <a:endParaRPr lang="sv-SE" sz="1100" dirty="0"/>
                    </a:p>
                    <a:p>
                      <a:r>
                        <a:rPr lang="sv-SE" sz="1100" dirty="0"/>
                        <a:t>Inte så mycket informationsöverföring mellan sektionerna </a:t>
                      </a:r>
                    </a:p>
                    <a:p>
                      <a:endParaRPr lang="sv-SE" sz="1100" dirty="0"/>
                    </a:p>
                    <a:p>
                      <a:r>
                        <a:rPr lang="sv-SE" sz="1100" dirty="0"/>
                        <a:t>Varierat engagemang från olika sektioner </a:t>
                      </a:r>
                    </a:p>
                    <a:p>
                      <a:endParaRPr lang="sv-SE" sz="1100" dirty="0"/>
                    </a:p>
                    <a:p>
                      <a:r>
                        <a:rPr lang="sv-SE" sz="1100" dirty="0" err="1"/>
                        <a:t>Nytänk</a:t>
                      </a:r>
                      <a:r>
                        <a:rPr lang="sv-SE" sz="1100" dirty="0"/>
                        <a:t> och engagemang från huvudstyrelse</a:t>
                      </a:r>
                    </a:p>
                    <a:p>
                      <a:endParaRPr lang="sv-SE" sz="1200" dirty="0"/>
                    </a:p>
                    <a:p>
                      <a:r>
                        <a:rPr lang="sv-SE" sz="1100" dirty="0"/>
                        <a:t>En styrning som är mer synlig </a:t>
                      </a:r>
                    </a:p>
                    <a:p>
                      <a:endParaRPr lang="sv-SE" sz="1200" dirty="0"/>
                    </a:p>
                    <a:p>
                      <a:r>
                        <a:rPr lang="sv-SE" sz="1100" dirty="0"/>
                        <a:t>Finns ingen struktur för samverkan mellan fotbollssektionerna </a:t>
                      </a:r>
                    </a:p>
                    <a:p>
                      <a:endParaRPr lang="sv-SE" sz="1100" dirty="0"/>
                    </a:p>
                    <a:p>
                      <a:r>
                        <a:rPr lang="sv-SE" sz="1100" dirty="0"/>
                        <a:t>Tydligare struktur för möten mellan sektioner och huvudstyrelse </a:t>
                      </a:r>
                    </a:p>
                    <a:p>
                      <a:endParaRPr lang="sv-SE" sz="1200" dirty="0"/>
                    </a:p>
                  </a:txBody>
                  <a:tcPr>
                    <a:solidFill>
                      <a:schemeClr val="accent6">
                        <a:lumMod val="20000"/>
                        <a:lumOff val="80000"/>
                      </a:schemeClr>
                    </a:solidFill>
                  </a:tcPr>
                </a:tc>
                <a:tc>
                  <a:txBody>
                    <a:bodyPr/>
                    <a:lstStyle/>
                    <a:p>
                      <a:r>
                        <a:rPr lang="sv-SE" sz="1050" dirty="0"/>
                        <a:t>Fin anläggning </a:t>
                      </a:r>
                    </a:p>
                    <a:p>
                      <a:endParaRPr lang="sv-SE" sz="1050" dirty="0"/>
                    </a:p>
                    <a:p>
                      <a:r>
                        <a:rPr lang="sv-SE" sz="1050" dirty="0"/>
                        <a:t>Bra marknadsföring genom resultat </a:t>
                      </a:r>
                    </a:p>
                    <a:p>
                      <a:endParaRPr lang="sv-SE" sz="1100" dirty="0"/>
                    </a:p>
                    <a:p>
                      <a:endParaRPr lang="sv-SE" sz="1100" dirty="0"/>
                    </a:p>
                    <a:p>
                      <a:r>
                        <a:rPr lang="sv-SE" sz="1100" dirty="0"/>
                        <a:t>Konstgräsplan och A plan behöver uppdateras/renoveras </a:t>
                      </a:r>
                    </a:p>
                    <a:p>
                      <a:endParaRPr lang="sv-SE" sz="1100" dirty="0"/>
                    </a:p>
                    <a:p>
                      <a:r>
                        <a:rPr lang="sv-SE" sz="1100" dirty="0"/>
                        <a:t>Läktarlösningar behövs </a:t>
                      </a:r>
                    </a:p>
                    <a:p>
                      <a:endParaRPr lang="sv-SE" sz="1100" dirty="0"/>
                    </a:p>
                    <a:p>
                      <a:r>
                        <a:rPr lang="sv-SE" sz="1100" dirty="0"/>
                        <a:t>Duschar ofta igenkalkade </a:t>
                      </a:r>
                    </a:p>
                    <a:p>
                      <a:endParaRPr lang="sv-SE" sz="1200" dirty="0"/>
                    </a:p>
                    <a:p>
                      <a:r>
                        <a:rPr lang="sv-SE" sz="1100" dirty="0"/>
                        <a:t>Slänten bakom KG skaderisk </a:t>
                      </a:r>
                    </a:p>
                    <a:p>
                      <a:endParaRPr lang="sv-SE" sz="1200" dirty="0"/>
                    </a:p>
                    <a:p>
                      <a:r>
                        <a:rPr lang="sv-SE" sz="1100" dirty="0"/>
                        <a:t>Nyckelsvårigheter </a:t>
                      </a:r>
                    </a:p>
                    <a:p>
                      <a:r>
                        <a:rPr lang="sv-SE" sz="1100" dirty="0"/>
                        <a:t>Förstörelse på anläggningen</a:t>
                      </a:r>
                    </a:p>
                    <a:p>
                      <a:endParaRPr lang="sv-SE" sz="1200" dirty="0"/>
                    </a:p>
                    <a:p>
                      <a:r>
                        <a:rPr lang="sv-SE" sz="1200" dirty="0"/>
                        <a:t>Har behov av högtalare och </a:t>
                      </a:r>
                      <a:r>
                        <a:rPr lang="sv-SE" sz="1200" dirty="0" err="1"/>
                        <a:t>beslysning</a:t>
                      </a:r>
                      <a:r>
                        <a:rPr lang="sv-SE" sz="1200" dirty="0"/>
                        <a:t> </a:t>
                      </a:r>
                    </a:p>
                  </a:txBody>
                  <a:tcPr>
                    <a:solidFill>
                      <a:schemeClr val="accent6">
                        <a:lumMod val="20000"/>
                        <a:lumOff val="80000"/>
                      </a:schemeClr>
                    </a:solidFill>
                  </a:tcPr>
                </a:tc>
                <a:tc>
                  <a:txBody>
                    <a:bodyPr/>
                    <a:lstStyle/>
                    <a:p>
                      <a:r>
                        <a:rPr lang="sv-SE" sz="1100" dirty="0"/>
                        <a:t>Bra på att synas i media på ett positivt sätt</a:t>
                      </a:r>
                    </a:p>
                    <a:p>
                      <a:endParaRPr lang="sv-SE" sz="1600" dirty="0"/>
                    </a:p>
                    <a:p>
                      <a:r>
                        <a:rPr lang="sv-SE" sz="1100" dirty="0"/>
                        <a:t>Har en bra struktur för att starta upp nya lag </a:t>
                      </a:r>
                    </a:p>
                    <a:p>
                      <a:endParaRPr lang="sv-SE" sz="1200" dirty="0"/>
                    </a:p>
                    <a:p>
                      <a:r>
                        <a:rPr lang="sv-SE" sz="1100" dirty="0"/>
                        <a:t>Svårigheter att få ledare till verksamheter </a:t>
                      </a:r>
                    </a:p>
                    <a:p>
                      <a:endParaRPr lang="sv-SE" sz="1100" dirty="0"/>
                    </a:p>
                    <a:p>
                      <a:r>
                        <a:rPr lang="sv-SE" sz="1100" dirty="0"/>
                        <a:t>Behöver mer samverkan med andra föreningar för att hålla utbildningar, stora inköp </a:t>
                      </a:r>
                      <a:r>
                        <a:rPr lang="sv-SE" sz="1100" dirty="0" err="1"/>
                        <a:t>m.m</a:t>
                      </a:r>
                      <a:r>
                        <a:rPr lang="sv-SE" sz="1100" dirty="0"/>
                        <a:t> </a:t>
                      </a:r>
                    </a:p>
                    <a:p>
                      <a:endParaRPr lang="sv-SE" sz="1200" dirty="0"/>
                    </a:p>
                    <a:p>
                      <a:r>
                        <a:rPr lang="sv-SE" sz="1100" dirty="0"/>
                        <a:t>Öppna upp för att starta allians med andra föreningar </a:t>
                      </a:r>
                    </a:p>
                    <a:p>
                      <a:endParaRPr lang="sv-SE" sz="1200" dirty="0"/>
                    </a:p>
                    <a:p>
                      <a:r>
                        <a:rPr lang="sv-SE" sz="1100" dirty="0"/>
                        <a:t>Bli bättre på att marknadsföra vad man får av att vara ledare i föreningen. </a:t>
                      </a:r>
                    </a:p>
                  </a:txBody>
                  <a:tcPr>
                    <a:solidFill>
                      <a:schemeClr val="accent6">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050" dirty="0"/>
                        <a:t>Bli bättre på att marknadsföra vad man får av att vara ledare i föreningen såväl förmåner som förväntningar. </a:t>
                      </a:r>
                    </a:p>
                    <a:p>
                      <a:endParaRPr lang="sv-SE" sz="1100" dirty="0"/>
                    </a:p>
                    <a:p>
                      <a:r>
                        <a:rPr lang="sv-SE" sz="1100" dirty="0"/>
                        <a:t>Synliggöra vår värdegrund</a:t>
                      </a:r>
                    </a:p>
                    <a:p>
                      <a:r>
                        <a:rPr lang="sv-SE" sz="1100" dirty="0"/>
                        <a:t>Vad vill vi stå för och hur tillgängliggör vi vår förening? </a:t>
                      </a:r>
                    </a:p>
                    <a:p>
                      <a:endParaRPr lang="sv-SE" sz="1100" dirty="0"/>
                    </a:p>
                    <a:p>
                      <a:r>
                        <a:rPr lang="sv-SE" sz="1100" dirty="0"/>
                        <a:t>Beskriva varför vi kan ha låga avgifter. </a:t>
                      </a:r>
                    </a:p>
                    <a:p>
                      <a:endParaRPr lang="sv-SE" sz="1100" dirty="0"/>
                    </a:p>
                    <a:p>
                      <a:r>
                        <a:rPr lang="sv-SE" sz="1100" dirty="0"/>
                        <a:t>Göra mer saker som skapar känsla av delaktighet/samhörighet fest. </a:t>
                      </a:r>
                      <a:r>
                        <a:rPr lang="sv-SE" sz="1100" dirty="0" err="1"/>
                        <a:t>Boulmästerskap</a:t>
                      </a:r>
                      <a:r>
                        <a:rPr lang="sv-SE" sz="1100" dirty="0"/>
                        <a:t> </a:t>
                      </a:r>
                    </a:p>
                    <a:p>
                      <a:endParaRPr lang="sv-SE" sz="1600" dirty="0"/>
                    </a:p>
                  </a:txBody>
                  <a:tcPr>
                    <a:solidFill>
                      <a:schemeClr val="accent6">
                        <a:lumMod val="20000"/>
                        <a:lumOff val="80000"/>
                      </a:schemeClr>
                    </a:solidFill>
                  </a:tcPr>
                </a:tc>
                <a:extLst>
                  <a:ext uri="{0D108BD9-81ED-4DB2-BD59-A6C34878D82A}">
                    <a16:rowId xmlns:a16="http://schemas.microsoft.com/office/drawing/2014/main" val="1950500909"/>
                  </a:ext>
                </a:extLst>
              </a:tr>
              <a:tr h="655691">
                <a:tc>
                  <a:txBody>
                    <a:bodyPr/>
                    <a:lstStyle/>
                    <a:p>
                      <a:r>
                        <a:rPr lang="sv-SE" dirty="0"/>
                        <a:t>Fokus område </a:t>
                      </a:r>
                    </a:p>
                  </a:txBody>
                  <a:tcPr>
                    <a:solidFill>
                      <a:schemeClr val="bg1">
                        <a:lumMod val="85000"/>
                      </a:schemeClr>
                    </a:solidFill>
                  </a:tcPr>
                </a:tc>
                <a:tc>
                  <a:txBody>
                    <a:bodyPr/>
                    <a:lstStyle/>
                    <a:p>
                      <a:r>
                        <a:rPr lang="sv-SE" sz="1200" dirty="0"/>
                        <a:t>Vi har god samverkan mellan sektionerna </a:t>
                      </a:r>
                    </a:p>
                  </a:txBody>
                  <a:tcPr>
                    <a:solidFill>
                      <a:schemeClr val="bg1">
                        <a:lumMod val="85000"/>
                      </a:schemeClr>
                    </a:solidFill>
                  </a:tcPr>
                </a:tc>
                <a:tc>
                  <a:txBody>
                    <a:bodyPr/>
                    <a:lstStyle/>
                    <a:p>
                      <a:r>
                        <a:rPr lang="sv-SE" sz="1200" dirty="0"/>
                        <a:t>Anläggningen anpassas utifrån verksamhetens behov </a:t>
                      </a:r>
                    </a:p>
                  </a:txBody>
                  <a:tcPr>
                    <a:solidFill>
                      <a:schemeClr val="bg1">
                        <a:lumMod val="85000"/>
                      </a:schemeClr>
                    </a:solidFill>
                  </a:tcPr>
                </a:tc>
                <a:tc>
                  <a:txBody>
                    <a:bodyPr/>
                    <a:lstStyle/>
                    <a:p>
                      <a:r>
                        <a:rPr lang="sv-SE" sz="1200" dirty="0"/>
                        <a:t>Vi arbetar aktivt med ledarförsörjning </a:t>
                      </a:r>
                    </a:p>
                  </a:txBody>
                  <a:tcPr>
                    <a:solidFill>
                      <a:schemeClr val="bg1">
                        <a:lumMod val="85000"/>
                      </a:schemeClr>
                    </a:solidFill>
                  </a:tcPr>
                </a:tc>
                <a:tc>
                  <a:txBody>
                    <a:bodyPr/>
                    <a:lstStyle/>
                    <a:p>
                      <a:r>
                        <a:rPr lang="sv-SE" sz="1200" dirty="0"/>
                        <a:t>Vi har en gemenskap som är tolerant och inkluderande </a:t>
                      </a:r>
                    </a:p>
                  </a:txBody>
                  <a:tcPr>
                    <a:solidFill>
                      <a:schemeClr val="bg1">
                        <a:lumMod val="85000"/>
                      </a:schemeClr>
                    </a:solidFill>
                  </a:tcPr>
                </a:tc>
                <a:extLst>
                  <a:ext uri="{0D108BD9-81ED-4DB2-BD59-A6C34878D82A}">
                    <a16:rowId xmlns:a16="http://schemas.microsoft.com/office/drawing/2014/main" val="2143353603"/>
                  </a:ext>
                </a:extLst>
              </a:tr>
              <a:tr h="1794228">
                <a:tc>
                  <a:txBody>
                    <a:bodyPr/>
                    <a:lstStyle/>
                    <a:p>
                      <a:r>
                        <a:rPr lang="sv-SE" dirty="0"/>
                        <a:t>Prioriterade aktiviteter </a:t>
                      </a:r>
                    </a:p>
                  </a:txBody>
                  <a:tcPr>
                    <a:solidFill>
                      <a:schemeClr val="bg1">
                        <a:lumMod val="75000"/>
                      </a:schemeClr>
                    </a:solidFill>
                  </a:tcPr>
                </a:tc>
                <a:tc>
                  <a:txBody>
                    <a:bodyPr/>
                    <a:lstStyle/>
                    <a:p>
                      <a:r>
                        <a:rPr lang="sv-SE" sz="1200" dirty="0"/>
                        <a:t>Ordnar ordförandeträff och ledarträff </a:t>
                      </a:r>
                    </a:p>
                    <a:p>
                      <a:endParaRPr lang="sv-SE" sz="1200" dirty="0"/>
                    </a:p>
                  </a:txBody>
                  <a:tcPr>
                    <a:solidFill>
                      <a:schemeClr val="bg1">
                        <a:lumMod val="75000"/>
                      </a:schemeClr>
                    </a:solidFill>
                  </a:tcPr>
                </a:tc>
                <a:tc>
                  <a:txBody>
                    <a:bodyPr/>
                    <a:lstStyle/>
                    <a:p>
                      <a:r>
                        <a:rPr lang="sv-SE" sz="1200" dirty="0"/>
                        <a:t>Nytt konstgräs på plats 2026/2027 </a:t>
                      </a:r>
                    </a:p>
                    <a:p>
                      <a:endParaRPr lang="sv-SE" sz="1200" dirty="0"/>
                    </a:p>
                  </a:txBody>
                  <a:tcPr>
                    <a:solidFill>
                      <a:schemeClr val="bg1">
                        <a:lumMod val="75000"/>
                      </a:schemeClr>
                    </a:solidFill>
                  </a:tcPr>
                </a:tc>
                <a:tc>
                  <a:txBody>
                    <a:bodyPr/>
                    <a:lstStyle/>
                    <a:p>
                      <a:r>
                        <a:rPr lang="sv-SE" sz="1200" dirty="0"/>
                        <a:t>RIF har en aktiv roll i </a:t>
                      </a:r>
                      <a:r>
                        <a:rPr lang="sv-SE" sz="1200" dirty="0" err="1"/>
                        <a:t>alians</a:t>
                      </a:r>
                      <a:r>
                        <a:rPr lang="sv-SE" sz="1200" dirty="0"/>
                        <a:t>/samverkan mellan föreningar i Roslagen </a:t>
                      </a:r>
                    </a:p>
                    <a:p>
                      <a:endParaRPr lang="sv-SE" sz="1200" dirty="0"/>
                    </a:p>
                    <a:p>
                      <a:r>
                        <a:rPr lang="sv-SE" sz="1200" dirty="0"/>
                        <a:t>Fortsatt arbete med kvalitetsklubb </a:t>
                      </a:r>
                    </a:p>
                  </a:txBody>
                  <a:tcPr>
                    <a:solidFill>
                      <a:schemeClr val="bg1">
                        <a:lumMod val="75000"/>
                      </a:schemeClr>
                    </a:solidFill>
                  </a:tcPr>
                </a:tc>
                <a:tc>
                  <a:txBody>
                    <a:bodyPr/>
                    <a:lstStyle/>
                    <a:p>
                      <a:r>
                        <a:rPr lang="sv-SE" sz="1200" dirty="0"/>
                        <a:t>Tillsätta funktionen trygghetsperson</a:t>
                      </a:r>
                    </a:p>
                    <a:p>
                      <a:endParaRPr lang="sv-SE" sz="1200" dirty="0"/>
                    </a:p>
                  </a:txBody>
                  <a:tcPr>
                    <a:solidFill>
                      <a:schemeClr val="bg1">
                        <a:lumMod val="75000"/>
                      </a:schemeClr>
                    </a:solidFill>
                  </a:tcPr>
                </a:tc>
                <a:extLst>
                  <a:ext uri="{0D108BD9-81ED-4DB2-BD59-A6C34878D82A}">
                    <a16:rowId xmlns:a16="http://schemas.microsoft.com/office/drawing/2014/main" val="689161217"/>
                  </a:ext>
                </a:extLst>
              </a:tr>
            </a:tbl>
          </a:graphicData>
        </a:graphic>
      </p:graphicFrame>
    </p:spTree>
    <p:extLst>
      <p:ext uri="{BB962C8B-B14F-4D97-AF65-F5344CB8AC3E}">
        <p14:creationId xmlns:p14="http://schemas.microsoft.com/office/powerpoint/2010/main" val="27745759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rundade hörn 1">
            <a:extLst>
              <a:ext uri="{FF2B5EF4-FFF2-40B4-BE49-F238E27FC236}">
                <a16:creationId xmlns:a16="http://schemas.microsoft.com/office/drawing/2014/main" id="{648E24E7-733F-ACDF-8B85-3EE46D58C531}"/>
              </a:ext>
            </a:extLst>
          </p:cNvPr>
          <p:cNvSpPr/>
          <p:nvPr/>
        </p:nvSpPr>
        <p:spPr>
          <a:xfrm>
            <a:off x="248173" y="489728"/>
            <a:ext cx="3937934" cy="6053684"/>
          </a:xfrm>
          <a:prstGeom prst="round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v-SE" sz="1050" b="1" dirty="0">
                <a:solidFill>
                  <a:schemeClr val="tx1"/>
                </a:solidFill>
              </a:rPr>
              <a:t>Bakgrund </a:t>
            </a:r>
          </a:p>
          <a:p>
            <a:r>
              <a:rPr lang="sv-SE" sz="1000" dirty="0">
                <a:solidFill>
                  <a:schemeClr val="tx1"/>
                </a:solidFill>
              </a:rPr>
              <a:t>Roslagsbro IF  (RIF) en idrottsföreningen grundad 1929.  RIF har under 2000-talet ökat i medlemsantal och verksamheter. En välkommen utveckling i idrottsverige där den ideella idrotten har stora utmaningar och till viss del ersätts av alternativ där deltagarna betalar med kronor istället för engagemang. </a:t>
            </a:r>
          </a:p>
          <a:p>
            <a:endParaRPr lang="sv-SE" sz="1000" dirty="0">
              <a:solidFill>
                <a:schemeClr val="tx1"/>
              </a:solidFill>
            </a:endParaRPr>
          </a:p>
          <a:p>
            <a:r>
              <a:rPr lang="sv-SE" sz="1050" b="1" dirty="0" err="1">
                <a:solidFill>
                  <a:schemeClr val="tx1"/>
                </a:solidFill>
              </a:rPr>
              <a:t>Robroandan</a:t>
            </a:r>
            <a:r>
              <a:rPr lang="sv-SE" sz="1050" b="1" dirty="0">
                <a:solidFill>
                  <a:schemeClr val="tx1"/>
                </a:solidFill>
              </a:rPr>
              <a:t>- kulturen som byggsten </a:t>
            </a:r>
          </a:p>
          <a:p>
            <a:r>
              <a:rPr lang="sv-SE" sz="1000" dirty="0">
                <a:solidFill>
                  <a:schemeClr val="tx1"/>
                </a:solidFill>
              </a:rPr>
              <a:t>En anledning till den goda utvecklingen kan benämnas Roslagsbro-andan (</a:t>
            </a:r>
            <a:r>
              <a:rPr lang="sv-SE" sz="1000" dirty="0" err="1">
                <a:solidFill>
                  <a:schemeClr val="tx1"/>
                </a:solidFill>
              </a:rPr>
              <a:t>Robro</a:t>
            </a:r>
            <a:r>
              <a:rPr lang="sv-SE" sz="1000" dirty="0">
                <a:solidFill>
                  <a:schemeClr val="tx1"/>
                </a:solidFill>
              </a:rPr>
              <a:t>-andan) en kultur som har byggts upp i föreningen under många år. Kulturen innebär ett stort ideellt deltagande kombinerat med stark gemenskap över sektionsgränserna med den egna anläggningen </a:t>
            </a:r>
            <a:r>
              <a:rPr lang="sv-SE" sz="1000" dirty="0" err="1">
                <a:solidFill>
                  <a:schemeClr val="tx1"/>
                </a:solidFill>
              </a:rPr>
              <a:t>Vårlyckan</a:t>
            </a:r>
            <a:r>
              <a:rPr lang="sv-SE" sz="1000" dirty="0">
                <a:solidFill>
                  <a:schemeClr val="tx1"/>
                </a:solidFill>
              </a:rPr>
              <a:t> som bas. En kultur som utvecklas och förs vidare genom kontinuitet och kvalitet i ledarskapet och en starkt förankrad värdegrund. </a:t>
            </a:r>
          </a:p>
          <a:p>
            <a:endParaRPr lang="sv-SE" sz="1000" b="1" dirty="0">
              <a:solidFill>
                <a:schemeClr val="tx1"/>
              </a:solidFill>
            </a:endParaRPr>
          </a:p>
          <a:p>
            <a:r>
              <a:rPr lang="sv-SE" sz="1050" b="1" dirty="0">
                <a:solidFill>
                  <a:schemeClr val="tx1"/>
                </a:solidFill>
              </a:rPr>
              <a:t>En attraktiv förening öppen förening för alla </a:t>
            </a:r>
          </a:p>
          <a:p>
            <a:r>
              <a:rPr lang="sv-SE" sz="1000" dirty="0">
                <a:solidFill>
                  <a:schemeClr val="tx1"/>
                </a:solidFill>
              </a:rPr>
              <a:t>Under hela den aktiva tiden ska man få stöd av välutbildade tränare och ledare. I det yngre åldrarna ska verksamheten utformas för att alla ska kunna delta och ha kul. I takt med att ungdomar blir äldre ska det även finnas bra förutsättningar för de som vill satsa och få möjlighet att utvecklas i föreningens regi. Det ska vara billigt att delta i våra verksamheter och vi kan ha låga medlemsavgifter genom många frivilliga och ideella insatser. Roslagsbro IF ska vara en drivande kraft för att utveckla hela bygden och stärka samarbeten mellan alla föreningar i Roslagsbro. Allt är möjligt och vi gör det tillsammans! </a:t>
            </a:r>
          </a:p>
          <a:p>
            <a:endParaRPr lang="sv-SE" sz="1000" dirty="0">
              <a:solidFill>
                <a:schemeClr val="tx1"/>
              </a:solidFill>
            </a:endParaRPr>
          </a:p>
          <a:p>
            <a:r>
              <a:rPr lang="sv-SE" sz="1000" dirty="0">
                <a:solidFill>
                  <a:schemeClr val="tx1"/>
                </a:solidFill>
              </a:rPr>
              <a:t>Syftet med vår verksamhet är att utveckla meningsfull idrottslig sysselsättning för våra medlemmar och samtidigt forma ansvarsfulla samhällsmedborgare som kan föra våra värdegrund vidare </a:t>
            </a:r>
          </a:p>
          <a:p>
            <a:r>
              <a:rPr lang="sv-SE" sz="1000" dirty="0">
                <a:solidFill>
                  <a:schemeClr val="tx1"/>
                </a:solidFill>
              </a:rPr>
              <a:t> </a:t>
            </a:r>
          </a:p>
          <a:p>
            <a:pPr algn="ctr"/>
            <a:r>
              <a:rPr lang="sv-SE" sz="1100" b="1" dirty="0">
                <a:solidFill>
                  <a:schemeClr val="tx1"/>
                </a:solidFill>
              </a:rPr>
              <a:t>GEMENSKAP FRAMTIDSTRO OCH DELAKTIGHET  </a:t>
            </a:r>
          </a:p>
          <a:p>
            <a:endParaRPr lang="sv-SE" sz="1000" dirty="0">
              <a:solidFill>
                <a:schemeClr val="tx1"/>
              </a:solidFill>
            </a:endParaRPr>
          </a:p>
          <a:p>
            <a:endParaRPr lang="sv-SE" sz="1000" dirty="0">
              <a:solidFill>
                <a:schemeClr val="tx1"/>
              </a:solidFill>
            </a:endParaRPr>
          </a:p>
        </p:txBody>
      </p:sp>
      <p:sp>
        <p:nvSpPr>
          <p:cNvPr id="4" name="Rektangel: rundade hörn 3">
            <a:extLst>
              <a:ext uri="{FF2B5EF4-FFF2-40B4-BE49-F238E27FC236}">
                <a16:creationId xmlns:a16="http://schemas.microsoft.com/office/drawing/2014/main" id="{CDB0DEC8-441E-60BF-3649-60F9C1748AFE}"/>
              </a:ext>
            </a:extLst>
          </p:cNvPr>
          <p:cNvSpPr/>
          <p:nvPr/>
        </p:nvSpPr>
        <p:spPr>
          <a:xfrm>
            <a:off x="4439173" y="565229"/>
            <a:ext cx="7338969" cy="2245083"/>
          </a:xfrm>
          <a:prstGeom prst="round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v-SE" sz="1100" b="1" dirty="0">
                <a:solidFill>
                  <a:schemeClr val="tx1"/>
                </a:solidFill>
              </a:rPr>
              <a:t> </a:t>
            </a:r>
          </a:p>
          <a:p>
            <a:endParaRPr lang="sv-SE" sz="1050" b="1" dirty="0">
              <a:solidFill>
                <a:schemeClr val="tx1"/>
              </a:solidFill>
            </a:endParaRPr>
          </a:p>
          <a:p>
            <a:r>
              <a:rPr lang="sv-SE" sz="1050" b="1" dirty="0">
                <a:solidFill>
                  <a:schemeClr val="tx1"/>
                </a:solidFill>
              </a:rPr>
              <a:t>Ekonomi</a:t>
            </a:r>
          </a:p>
          <a:p>
            <a:r>
              <a:rPr lang="sv-SE" sz="1050" dirty="0">
                <a:solidFill>
                  <a:schemeClr val="tx1"/>
                </a:solidFill>
              </a:rPr>
              <a:t>Vår förening är ideell och har inget vinstdrivande syfte men att sköta en stor anläggning innebär ofta kostsamma underhålla. Det är därför viktigt att vi har stabila och kontinuerliga intäkter och en ekonomi i balans. </a:t>
            </a:r>
          </a:p>
          <a:p>
            <a:r>
              <a:rPr lang="sv-SE" sz="1050" dirty="0">
                <a:solidFill>
                  <a:schemeClr val="tx1"/>
                </a:solidFill>
              </a:rPr>
              <a:t>Vi vill fortsätta hålla låga medlemsavgifter för att våra verksamheter ska vara  tillgängliga- alla ska ha råd! Med hjälp av frivillig och ideella insatser kan föreningens utgifter hållas nere.  </a:t>
            </a:r>
          </a:p>
          <a:p>
            <a:endParaRPr lang="sv-SE" sz="1050" dirty="0">
              <a:solidFill>
                <a:schemeClr val="tx1"/>
              </a:solidFill>
            </a:endParaRPr>
          </a:p>
          <a:p>
            <a:r>
              <a:rPr lang="sv-SE" sz="1050" dirty="0">
                <a:solidFill>
                  <a:schemeClr val="tx1"/>
                </a:solidFill>
              </a:rPr>
              <a:t>Roslagsbro IFs verksamhet finansieras genom </a:t>
            </a:r>
          </a:p>
          <a:p>
            <a:pPr marL="171450" indent="-171450">
              <a:buFont typeface="Arial" panose="020B0604020202020204" pitchFamily="34" charset="0"/>
              <a:buChar char="•"/>
            </a:pPr>
            <a:r>
              <a:rPr lang="sv-SE" sz="1050" dirty="0">
                <a:solidFill>
                  <a:schemeClr val="tx1"/>
                </a:solidFill>
              </a:rPr>
              <a:t>Statliga och kommunala bidrag   samt bidrag från Roslagens sparbanks stiftelse för näringsliv och kultur </a:t>
            </a:r>
          </a:p>
          <a:p>
            <a:pPr marL="171450" indent="-171450">
              <a:buFont typeface="Arial" panose="020B0604020202020204" pitchFamily="34" charset="0"/>
              <a:buChar char="•"/>
            </a:pPr>
            <a:r>
              <a:rPr lang="sv-SE" sz="1050" dirty="0">
                <a:solidFill>
                  <a:schemeClr val="tx1"/>
                </a:solidFill>
              </a:rPr>
              <a:t>Sponsorintäkter </a:t>
            </a:r>
          </a:p>
          <a:p>
            <a:pPr marL="171450" indent="-171450">
              <a:buFont typeface="Arial" panose="020B0604020202020204" pitchFamily="34" charset="0"/>
              <a:buChar char="•"/>
            </a:pPr>
            <a:r>
              <a:rPr lang="sv-SE" sz="1050" dirty="0">
                <a:solidFill>
                  <a:schemeClr val="tx1"/>
                </a:solidFill>
              </a:rPr>
              <a:t>Medlemsavgifter </a:t>
            </a:r>
          </a:p>
          <a:p>
            <a:pPr marL="171450" indent="-171450">
              <a:buFont typeface="Arial" panose="020B0604020202020204" pitchFamily="34" charset="0"/>
              <a:buChar char="•"/>
            </a:pPr>
            <a:r>
              <a:rPr lang="sv-SE" sz="1050" dirty="0">
                <a:solidFill>
                  <a:schemeClr val="tx1"/>
                </a:solidFill>
              </a:rPr>
              <a:t>Uthyrning av lokaler </a:t>
            </a:r>
          </a:p>
          <a:p>
            <a:pPr marL="171450" indent="-171450">
              <a:buFont typeface="Arial" panose="020B0604020202020204" pitchFamily="34" charset="0"/>
              <a:buChar char="•"/>
            </a:pPr>
            <a:r>
              <a:rPr lang="sv-SE" sz="1050" dirty="0">
                <a:solidFill>
                  <a:schemeClr val="tx1"/>
                </a:solidFill>
              </a:rPr>
              <a:t>Lägerverksamhet </a:t>
            </a:r>
          </a:p>
          <a:p>
            <a:pPr marL="171450" indent="-171450">
              <a:buFont typeface="Arial" panose="020B0604020202020204" pitchFamily="34" charset="0"/>
              <a:buChar char="•"/>
            </a:pPr>
            <a:r>
              <a:rPr lang="sv-SE" sz="1050" dirty="0">
                <a:solidFill>
                  <a:schemeClr val="tx1"/>
                </a:solidFill>
              </a:rPr>
              <a:t>Lotteri och annan försäljning </a:t>
            </a:r>
          </a:p>
          <a:p>
            <a:r>
              <a:rPr lang="sv-SE" sz="1100" dirty="0">
                <a:solidFill>
                  <a:schemeClr val="tx1"/>
                </a:solidFill>
              </a:rPr>
              <a:t>     </a:t>
            </a:r>
          </a:p>
          <a:p>
            <a:r>
              <a:rPr lang="sv-SE" sz="1100" b="1" dirty="0">
                <a:solidFill>
                  <a:schemeClr val="tx1"/>
                </a:solidFill>
              </a:rPr>
              <a:t> </a:t>
            </a:r>
          </a:p>
        </p:txBody>
      </p:sp>
      <p:sp>
        <p:nvSpPr>
          <p:cNvPr id="5" name="Rektangel: rundade hörn 4">
            <a:extLst>
              <a:ext uri="{FF2B5EF4-FFF2-40B4-BE49-F238E27FC236}">
                <a16:creationId xmlns:a16="http://schemas.microsoft.com/office/drawing/2014/main" id="{74ED4440-5BF5-1602-B8C3-911E646EC857}"/>
              </a:ext>
            </a:extLst>
          </p:cNvPr>
          <p:cNvSpPr/>
          <p:nvPr/>
        </p:nvSpPr>
        <p:spPr>
          <a:xfrm>
            <a:off x="4439173" y="2950827"/>
            <a:ext cx="7338969" cy="3592585"/>
          </a:xfrm>
          <a:prstGeom prst="round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graphicFrame>
        <p:nvGraphicFramePr>
          <p:cNvPr id="3" name="Diagram 2">
            <a:extLst>
              <a:ext uri="{FF2B5EF4-FFF2-40B4-BE49-F238E27FC236}">
                <a16:creationId xmlns:a16="http://schemas.microsoft.com/office/drawing/2014/main" id="{8DDF3EE1-3E86-4A1D-F723-28CF293624C7}"/>
              </a:ext>
            </a:extLst>
          </p:cNvPr>
          <p:cNvGraphicFramePr/>
          <p:nvPr>
            <p:extLst>
              <p:ext uri="{D42A27DB-BD31-4B8C-83A1-F6EECF244321}">
                <p14:modId xmlns:p14="http://schemas.microsoft.com/office/powerpoint/2010/main" val="1216889346"/>
              </p:ext>
            </p:extLst>
          </p:nvPr>
        </p:nvGraphicFramePr>
        <p:xfrm>
          <a:off x="8001842" y="3173136"/>
          <a:ext cx="4353887" cy="30724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8" name="Rak koppling 7">
            <a:extLst>
              <a:ext uri="{FF2B5EF4-FFF2-40B4-BE49-F238E27FC236}">
                <a16:creationId xmlns:a16="http://schemas.microsoft.com/office/drawing/2014/main" id="{021E6DB6-3EA0-6593-1FF5-D3D6EB557DB4}"/>
              </a:ext>
            </a:extLst>
          </p:cNvPr>
          <p:cNvCxnSpPr>
            <a:cxnSpLocks/>
          </p:cNvCxnSpPr>
          <p:nvPr/>
        </p:nvCxnSpPr>
        <p:spPr>
          <a:xfrm flipH="1">
            <a:off x="8746919" y="5117284"/>
            <a:ext cx="1308683" cy="1889"/>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ruta 9">
            <a:extLst>
              <a:ext uri="{FF2B5EF4-FFF2-40B4-BE49-F238E27FC236}">
                <a16:creationId xmlns:a16="http://schemas.microsoft.com/office/drawing/2014/main" id="{854C82F9-EC63-5B7B-87EC-F2E432C5B602}"/>
              </a:ext>
            </a:extLst>
          </p:cNvPr>
          <p:cNvSpPr txBox="1"/>
          <p:nvPr/>
        </p:nvSpPr>
        <p:spPr>
          <a:xfrm>
            <a:off x="8839198" y="4747952"/>
            <a:ext cx="1216404" cy="369332"/>
          </a:xfrm>
          <a:prstGeom prst="rect">
            <a:avLst/>
          </a:prstGeom>
          <a:noFill/>
        </p:spPr>
        <p:txBody>
          <a:bodyPr wrap="square" rtlCol="0">
            <a:spAutoFit/>
          </a:bodyPr>
          <a:lstStyle/>
          <a:p>
            <a:r>
              <a:rPr lang="sv-SE" dirty="0"/>
              <a:t>KANSLI</a:t>
            </a:r>
          </a:p>
        </p:txBody>
      </p:sp>
      <p:sp>
        <p:nvSpPr>
          <p:cNvPr id="11" name="textruta 10">
            <a:extLst>
              <a:ext uri="{FF2B5EF4-FFF2-40B4-BE49-F238E27FC236}">
                <a16:creationId xmlns:a16="http://schemas.microsoft.com/office/drawing/2014/main" id="{ECBF8ECF-46DD-AA5D-C351-87E3D924FF23}"/>
              </a:ext>
            </a:extLst>
          </p:cNvPr>
          <p:cNvSpPr txBox="1"/>
          <p:nvPr/>
        </p:nvSpPr>
        <p:spPr>
          <a:xfrm>
            <a:off x="4669350" y="3165917"/>
            <a:ext cx="3783364" cy="3162404"/>
          </a:xfrm>
          <a:prstGeom prst="rect">
            <a:avLst/>
          </a:prstGeom>
          <a:noFill/>
        </p:spPr>
        <p:txBody>
          <a:bodyPr wrap="square" rtlCol="0">
            <a:spAutoFit/>
          </a:bodyPr>
          <a:lstStyle/>
          <a:p>
            <a:r>
              <a:rPr lang="sv-SE" sz="1050" b="1" dirty="0"/>
              <a:t>Organisation och styrning</a:t>
            </a:r>
          </a:p>
          <a:p>
            <a:r>
              <a:rPr lang="sv-SE" sz="1050" dirty="0" err="1"/>
              <a:t>Robroandan</a:t>
            </a:r>
            <a:r>
              <a:rPr lang="sv-SE" sz="1050" dirty="0"/>
              <a:t> är hur vi benämner den kultur som omger organisationen. Den står för gemenskap, framtidstro och delaktighet, vår värdegrund. </a:t>
            </a:r>
          </a:p>
          <a:p>
            <a:endParaRPr lang="sv-SE" sz="1050" dirty="0"/>
          </a:p>
          <a:p>
            <a:r>
              <a:rPr lang="sv-SE" sz="1050" dirty="0"/>
              <a:t>All verksamhet finns till för föreningens medlemmar. För den som vill följa föreningens goda värderingar finns en plats för alla. Vi erbjuder delaktighet för den som vill engagera sig och vara med och utveckla föreningen. </a:t>
            </a:r>
          </a:p>
          <a:p>
            <a:r>
              <a:rPr lang="sv-SE" sz="1050" dirty="0"/>
              <a:t>Vi strävar efter kompetenta ledare som en del av och får stöd från välfungerande sektioner. </a:t>
            </a:r>
          </a:p>
          <a:p>
            <a:r>
              <a:rPr lang="sv-SE" sz="1050" dirty="0"/>
              <a:t>Sektionerna i sin tur har sitt stöd hos styrelsen som är ytterst ansvarig för verksamhetens styrning. </a:t>
            </a:r>
          </a:p>
          <a:p>
            <a:r>
              <a:rPr lang="sv-SE" sz="1050" dirty="0"/>
              <a:t>I det dagliga arbetet har kansliet en viktigt roll för helheten och kommunikation mellan det olika lagren i organisationen. </a:t>
            </a:r>
          </a:p>
          <a:p>
            <a:r>
              <a:rPr lang="sv-SE" sz="1050" dirty="0"/>
              <a:t>Styrelsen leder verksamheten och fattar beslut på Styrelsemöten. Styrelsen följer upp sektionernas arbeten genom regelbundna träffar. Sektionerna formar sin verksamhet med stöd av ledarna och medlemmarnas behov av tillgänglig idrott. </a:t>
            </a:r>
          </a:p>
        </p:txBody>
      </p:sp>
    </p:spTree>
    <p:extLst>
      <p:ext uri="{BB962C8B-B14F-4D97-AF65-F5344CB8AC3E}">
        <p14:creationId xmlns:p14="http://schemas.microsoft.com/office/powerpoint/2010/main" val="13356140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ell 5">
            <a:extLst>
              <a:ext uri="{FF2B5EF4-FFF2-40B4-BE49-F238E27FC236}">
                <a16:creationId xmlns:a16="http://schemas.microsoft.com/office/drawing/2014/main" id="{14AB7239-0906-4F3D-9CF8-C742C0CDE8D4}"/>
              </a:ext>
            </a:extLst>
          </p:cNvPr>
          <p:cNvGraphicFramePr>
            <a:graphicFrameLocks noGrp="1"/>
          </p:cNvGraphicFramePr>
          <p:nvPr>
            <p:extLst>
              <p:ext uri="{D42A27DB-BD31-4B8C-83A1-F6EECF244321}">
                <p14:modId xmlns:p14="http://schemas.microsoft.com/office/powerpoint/2010/main" val="234239739"/>
              </p:ext>
            </p:extLst>
          </p:nvPr>
        </p:nvGraphicFramePr>
        <p:xfrm>
          <a:off x="124287" y="623666"/>
          <a:ext cx="11106931" cy="2602256"/>
        </p:xfrm>
        <a:graphic>
          <a:graphicData uri="http://schemas.openxmlformats.org/drawingml/2006/table">
            <a:tbl>
              <a:tblPr firstRow="1" bandRow="1">
                <a:tableStyleId>{5C22544A-7EE6-4342-B048-85BDC9FD1C3A}</a:tableStyleId>
              </a:tblPr>
              <a:tblGrid>
                <a:gridCol w="1369517">
                  <a:extLst>
                    <a:ext uri="{9D8B030D-6E8A-4147-A177-3AD203B41FA5}">
                      <a16:colId xmlns:a16="http://schemas.microsoft.com/office/drawing/2014/main" val="2031960734"/>
                    </a:ext>
                  </a:extLst>
                </a:gridCol>
                <a:gridCol w="2301443">
                  <a:extLst>
                    <a:ext uri="{9D8B030D-6E8A-4147-A177-3AD203B41FA5}">
                      <a16:colId xmlns:a16="http://schemas.microsoft.com/office/drawing/2014/main" val="1346871362"/>
                    </a:ext>
                  </a:extLst>
                </a:gridCol>
                <a:gridCol w="2441349">
                  <a:extLst>
                    <a:ext uri="{9D8B030D-6E8A-4147-A177-3AD203B41FA5}">
                      <a16:colId xmlns:a16="http://schemas.microsoft.com/office/drawing/2014/main" val="653556579"/>
                    </a:ext>
                  </a:extLst>
                </a:gridCol>
                <a:gridCol w="2497311">
                  <a:extLst>
                    <a:ext uri="{9D8B030D-6E8A-4147-A177-3AD203B41FA5}">
                      <a16:colId xmlns:a16="http://schemas.microsoft.com/office/drawing/2014/main" val="718196764"/>
                    </a:ext>
                  </a:extLst>
                </a:gridCol>
                <a:gridCol w="2497311">
                  <a:extLst>
                    <a:ext uri="{9D8B030D-6E8A-4147-A177-3AD203B41FA5}">
                      <a16:colId xmlns:a16="http://schemas.microsoft.com/office/drawing/2014/main" val="3556005340"/>
                    </a:ext>
                  </a:extLst>
                </a:gridCol>
              </a:tblGrid>
              <a:tr h="618033">
                <a:tc>
                  <a:txBody>
                    <a:bodyPr/>
                    <a:lstStyle/>
                    <a:p>
                      <a:r>
                        <a:rPr lang="sv-SE" dirty="0"/>
                        <a:t>Långsiktiga mål </a:t>
                      </a:r>
                    </a:p>
                  </a:txBody>
                  <a:tcPr>
                    <a:solidFill>
                      <a:schemeClr val="accent2">
                        <a:lumMod val="60000"/>
                        <a:lumOff val="40000"/>
                      </a:schemeClr>
                    </a:solidFill>
                  </a:tcPr>
                </a:tc>
                <a:tc>
                  <a:txBody>
                    <a:bodyPr/>
                    <a:lstStyle/>
                    <a:p>
                      <a:r>
                        <a:rPr lang="sv-SE" sz="1400" dirty="0"/>
                        <a:t>Välfungerande styrning och ledarskap </a:t>
                      </a:r>
                    </a:p>
                  </a:txBody>
                  <a:tcPr>
                    <a:solidFill>
                      <a:schemeClr val="accent2">
                        <a:lumMod val="60000"/>
                        <a:lumOff val="40000"/>
                      </a:schemeClr>
                    </a:solidFill>
                  </a:tcPr>
                </a:tc>
                <a:tc>
                  <a:txBody>
                    <a:bodyPr/>
                    <a:lstStyle/>
                    <a:p>
                      <a:r>
                        <a:rPr lang="sv-SE" sz="1400" dirty="0"/>
                        <a:t>En tillgänglig och funktionell anläggning </a:t>
                      </a:r>
                    </a:p>
                  </a:txBody>
                  <a:tcPr>
                    <a:solidFill>
                      <a:schemeClr val="accent2">
                        <a:lumMod val="60000"/>
                        <a:lumOff val="40000"/>
                      </a:schemeClr>
                    </a:solidFill>
                  </a:tcPr>
                </a:tc>
                <a:tc>
                  <a:txBody>
                    <a:bodyPr/>
                    <a:lstStyle/>
                    <a:p>
                      <a:r>
                        <a:rPr lang="sv-SE" sz="1400" dirty="0"/>
                        <a:t>Vi är progressiva och nytänkande </a:t>
                      </a:r>
                    </a:p>
                  </a:txBody>
                  <a:tcPr>
                    <a:solidFill>
                      <a:schemeClr val="accent2">
                        <a:lumMod val="60000"/>
                        <a:lumOff val="40000"/>
                      </a:schemeClr>
                    </a:solidFill>
                  </a:tcPr>
                </a:tc>
                <a:tc>
                  <a:txBody>
                    <a:bodyPr/>
                    <a:lstStyle/>
                    <a:p>
                      <a:r>
                        <a:rPr lang="sv-SE" sz="1400" dirty="0"/>
                        <a:t>Vi är stolta medlemmar </a:t>
                      </a:r>
                    </a:p>
                  </a:txBody>
                  <a:tcPr>
                    <a:solidFill>
                      <a:schemeClr val="accent2">
                        <a:lumMod val="60000"/>
                        <a:lumOff val="40000"/>
                      </a:schemeClr>
                    </a:solidFill>
                  </a:tcPr>
                </a:tc>
                <a:extLst>
                  <a:ext uri="{0D108BD9-81ED-4DB2-BD59-A6C34878D82A}">
                    <a16:rowId xmlns:a16="http://schemas.microsoft.com/office/drawing/2014/main" val="3120838456"/>
                  </a:ext>
                </a:extLst>
              </a:tr>
              <a:tr h="618033">
                <a:tc>
                  <a:txBody>
                    <a:bodyPr/>
                    <a:lstStyle/>
                    <a:p>
                      <a:r>
                        <a:rPr lang="sv-SE" dirty="0"/>
                        <a:t>Fokus område </a:t>
                      </a:r>
                    </a:p>
                  </a:txBody>
                  <a:tcPr>
                    <a:solidFill>
                      <a:schemeClr val="bg1">
                        <a:lumMod val="85000"/>
                      </a:schemeClr>
                    </a:solidFill>
                  </a:tcPr>
                </a:tc>
                <a:tc>
                  <a:txBody>
                    <a:bodyPr/>
                    <a:lstStyle/>
                    <a:p>
                      <a:r>
                        <a:rPr lang="sv-SE" sz="1200" dirty="0"/>
                        <a:t>Vi har god samverkan mellan sektionerna </a:t>
                      </a:r>
                    </a:p>
                  </a:txBody>
                  <a:tcPr>
                    <a:solidFill>
                      <a:schemeClr val="bg1">
                        <a:lumMod val="85000"/>
                      </a:schemeClr>
                    </a:solidFill>
                  </a:tcPr>
                </a:tc>
                <a:tc>
                  <a:txBody>
                    <a:bodyPr/>
                    <a:lstStyle/>
                    <a:p>
                      <a:r>
                        <a:rPr lang="sv-SE" sz="1200" dirty="0"/>
                        <a:t>Anläggningen anpassas utifrån verksamhetens behov </a:t>
                      </a:r>
                    </a:p>
                  </a:txBody>
                  <a:tcPr>
                    <a:solidFill>
                      <a:schemeClr val="bg1">
                        <a:lumMod val="85000"/>
                      </a:schemeClr>
                    </a:solidFill>
                  </a:tcPr>
                </a:tc>
                <a:tc>
                  <a:txBody>
                    <a:bodyPr/>
                    <a:lstStyle/>
                    <a:p>
                      <a:r>
                        <a:rPr lang="sv-SE" sz="1200" dirty="0"/>
                        <a:t>Vi arbetar aktivt med ledarförsörjning </a:t>
                      </a:r>
                    </a:p>
                  </a:txBody>
                  <a:tcPr>
                    <a:solidFill>
                      <a:schemeClr val="bg1">
                        <a:lumMod val="85000"/>
                      </a:schemeClr>
                    </a:solidFill>
                  </a:tcPr>
                </a:tc>
                <a:tc>
                  <a:txBody>
                    <a:bodyPr/>
                    <a:lstStyle/>
                    <a:p>
                      <a:r>
                        <a:rPr lang="sv-SE" sz="1200" dirty="0"/>
                        <a:t>Vi har en gemenskap som är tolerant och inkluderande </a:t>
                      </a:r>
                    </a:p>
                  </a:txBody>
                  <a:tcPr>
                    <a:solidFill>
                      <a:schemeClr val="bg1">
                        <a:lumMod val="85000"/>
                      </a:schemeClr>
                    </a:solidFill>
                  </a:tcPr>
                </a:tc>
                <a:extLst>
                  <a:ext uri="{0D108BD9-81ED-4DB2-BD59-A6C34878D82A}">
                    <a16:rowId xmlns:a16="http://schemas.microsoft.com/office/drawing/2014/main" val="2143353603"/>
                  </a:ext>
                </a:extLst>
              </a:tr>
              <a:tr h="1322096">
                <a:tc>
                  <a:txBody>
                    <a:bodyPr/>
                    <a:lstStyle/>
                    <a:p>
                      <a:r>
                        <a:rPr lang="sv-SE" dirty="0"/>
                        <a:t>Prioriterade aktiviteter </a:t>
                      </a:r>
                    </a:p>
                  </a:txBody>
                  <a:tcPr>
                    <a:solidFill>
                      <a:schemeClr val="bg1">
                        <a:lumMod val="75000"/>
                      </a:schemeClr>
                    </a:solidFill>
                  </a:tcPr>
                </a:tc>
                <a:tc>
                  <a:txBody>
                    <a:bodyPr/>
                    <a:lstStyle/>
                    <a:p>
                      <a:r>
                        <a:rPr lang="sv-SE" sz="1200" dirty="0"/>
                        <a:t>Lägga mer resurser på lag 2 </a:t>
                      </a:r>
                    </a:p>
                    <a:p>
                      <a:endParaRPr lang="sv-SE" sz="1200" dirty="0"/>
                    </a:p>
                    <a:p>
                      <a:r>
                        <a:rPr lang="sv-SE" sz="1200" dirty="0"/>
                        <a:t>5-6 möten med de andra fotbollssektionerna för att trygga övergångar </a:t>
                      </a:r>
                      <a:r>
                        <a:rPr lang="sv-SE" sz="1200" dirty="0" err="1"/>
                        <a:t>ungdom-senior</a:t>
                      </a:r>
                      <a:r>
                        <a:rPr lang="sv-SE" sz="1200" dirty="0"/>
                        <a:t> </a:t>
                      </a:r>
                    </a:p>
                  </a:txBody>
                  <a:tcPr>
                    <a:solidFill>
                      <a:schemeClr val="bg1">
                        <a:lumMod val="75000"/>
                      </a:schemeClr>
                    </a:solidFill>
                  </a:tcPr>
                </a:tc>
                <a:tc>
                  <a:txBody>
                    <a:bodyPr/>
                    <a:lstStyle/>
                    <a:p>
                      <a:r>
                        <a:rPr lang="sv-SE" sz="1200" dirty="0"/>
                        <a:t>Öka sponsorintäkter med 10%</a:t>
                      </a:r>
                    </a:p>
                    <a:p>
                      <a:endParaRPr lang="sv-SE" sz="1200" dirty="0"/>
                    </a:p>
                    <a:p>
                      <a:r>
                        <a:rPr lang="sv-SE" sz="1200" dirty="0"/>
                        <a:t>Öka övriga intäkter 10-15% </a:t>
                      </a:r>
                    </a:p>
                  </a:txBody>
                  <a:tcPr>
                    <a:solidFill>
                      <a:schemeClr val="bg1">
                        <a:lumMod val="75000"/>
                      </a:schemeClr>
                    </a:solidFill>
                  </a:tcPr>
                </a:tc>
                <a:tc>
                  <a:txBody>
                    <a:bodyPr/>
                    <a:lstStyle/>
                    <a:p>
                      <a:r>
                        <a:rPr lang="sv-SE" sz="1200" dirty="0"/>
                        <a:t>Öka ledarantalet till sektionen, få in fler som kan arbeta vid matcherna. </a:t>
                      </a:r>
                    </a:p>
                  </a:txBody>
                  <a:tcPr>
                    <a:solidFill>
                      <a:schemeClr val="bg1">
                        <a:lumMod val="75000"/>
                      </a:schemeClr>
                    </a:solidFill>
                  </a:tcPr>
                </a:tc>
                <a:tc>
                  <a:txBody>
                    <a:bodyPr/>
                    <a:lstStyle/>
                    <a:p>
                      <a:r>
                        <a:rPr lang="sv-SE" sz="1200" dirty="0"/>
                        <a:t>Utveckla fotbollsskolan </a:t>
                      </a:r>
                    </a:p>
                  </a:txBody>
                  <a:tcPr>
                    <a:solidFill>
                      <a:schemeClr val="bg1">
                        <a:lumMod val="75000"/>
                      </a:schemeClr>
                    </a:solidFill>
                  </a:tcPr>
                </a:tc>
                <a:extLst>
                  <a:ext uri="{0D108BD9-81ED-4DB2-BD59-A6C34878D82A}">
                    <a16:rowId xmlns:a16="http://schemas.microsoft.com/office/drawing/2014/main" val="689161217"/>
                  </a:ext>
                </a:extLst>
              </a:tr>
            </a:tbl>
          </a:graphicData>
        </a:graphic>
      </p:graphicFrame>
      <p:sp>
        <p:nvSpPr>
          <p:cNvPr id="2" name="textruta 1">
            <a:extLst>
              <a:ext uri="{FF2B5EF4-FFF2-40B4-BE49-F238E27FC236}">
                <a16:creationId xmlns:a16="http://schemas.microsoft.com/office/drawing/2014/main" id="{D772D46B-0DD1-C90F-7710-EBDF91BAB88B}"/>
              </a:ext>
            </a:extLst>
          </p:cNvPr>
          <p:cNvSpPr txBox="1"/>
          <p:nvPr/>
        </p:nvSpPr>
        <p:spPr>
          <a:xfrm>
            <a:off x="124288" y="221062"/>
            <a:ext cx="2947387" cy="369332"/>
          </a:xfrm>
          <a:prstGeom prst="rect">
            <a:avLst/>
          </a:prstGeom>
          <a:solidFill>
            <a:srgbClr val="FF0000"/>
          </a:solidFill>
        </p:spPr>
        <p:txBody>
          <a:bodyPr wrap="square" rtlCol="0">
            <a:spAutoFit/>
          </a:bodyPr>
          <a:lstStyle/>
          <a:p>
            <a:r>
              <a:rPr lang="sv-SE" dirty="0"/>
              <a:t>Herrsektionen </a:t>
            </a:r>
          </a:p>
        </p:txBody>
      </p:sp>
      <p:sp>
        <p:nvSpPr>
          <p:cNvPr id="3" name="textruta 2">
            <a:extLst>
              <a:ext uri="{FF2B5EF4-FFF2-40B4-BE49-F238E27FC236}">
                <a16:creationId xmlns:a16="http://schemas.microsoft.com/office/drawing/2014/main" id="{033B0153-6ECF-E1F0-DF7B-134DDFBA9F2B}"/>
              </a:ext>
            </a:extLst>
          </p:cNvPr>
          <p:cNvSpPr txBox="1"/>
          <p:nvPr/>
        </p:nvSpPr>
        <p:spPr>
          <a:xfrm>
            <a:off x="180512" y="3499469"/>
            <a:ext cx="2947387" cy="369332"/>
          </a:xfrm>
          <a:prstGeom prst="rect">
            <a:avLst/>
          </a:prstGeom>
          <a:solidFill>
            <a:srgbClr val="FF0000"/>
          </a:solidFill>
        </p:spPr>
        <p:txBody>
          <a:bodyPr wrap="square" rtlCol="0">
            <a:spAutoFit/>
          </a:bodyPr>
          <a:lstStyle/>
          <a:p>
            <a:r>
              <a:rPr lang="sv-SE" dirty="0"/>
              <a:t>Damsektionen </a:t>
            </a:r>
          </a:p>
        </p:txBody>
      </p:sp>
      <p:graphicFrame>
        <p:nvGraphicFramePr>
          <p:cNvPr id="4" name="Tabell 5">
            <a:extLst>
              <a:ext uri="{FF2B5EF4-FFF2-40B4-BE49-F238E27FC236}">
                <a16:creationId xmlns:a16="http://schemas.microsoft.com/office/drawing/2014/main" id="{5B8599C0-ED40-1BFE-4794-3AE2625FCF55}"/>
              </a:ext>
            </a:extLst>
          </p:cNvPr>
          <p:cNvGraphicFramePr>
            <a:graphicFrameLocks noGrp="1"/>
          </p:cNvGraphicFramePr>
          <p:nvPr>
            <p:extLst>
              <p:ext uri="{D42A27DB-BD31-4B8C-83A1-F6EECF244321}">
                <p14:modId xmlns:p14="http://schemas.microsoft.com/office/powerpoint/2010/main" val="2475676894"/>
              </p:ext>
            </p:extLst>
          </p:nvPr>
        </p:nvGraphicFramePr>
        <p:xfrm>
          <a:off x="180512" y="3854565"/>
          <a:ext cx="11050706" cy="2651760"/>
        </p:xfrm>
        <a:graphic>
          <a:graphicData uri="http://schemas.openxmlformats.org/drawingml/2006/table">
            <a:tbl>
              <a:tblPr firstRow="1" bandRow="1">
                <a:tableStyleId>{5C22544A-7EE6-4342-B048-85BDC9FD1C3A}</a:tableStyleId>
              </a:tblPr>
              <a:tblGrid>
                <a:gridCol w="1362584">
                  <a:extLst>
                    <a:ext uri="{9D8B030D-6E8A-4147-A177-3AD203B41FA5}">
                      <a16:colId xmlns:a16="http://schemas.microsoft.com/office/drawing/2014/main" val="2031960734"/>
                    </a:ext>
                  </a:extLst>
                </a:gridCol>
                <a:gridCol w="2289793">
                  <a:extLst>
                    <a:ext uri="{9D8B030D-6E8A-4147-A177-3AD203B41FA5}">
                      <a16:colId xmlns:a16="http://schemas.microsoft.com/office/drawing/2014/main" val="1346871362"/>
                    </a:ext>
                  </a:extLst>
                </a:gridCol>
                <a:gridCol w="2428991">
                  <a:extLst>
                    <a:ext uri="{9D8B030D-6E8A-4147-A177-3AD203B41FA5}">
                      <a16:colId xmlns:a16="http://schemas.microsoft.com/office/drawing/2014/main" val="653556579"/>
                    </a:ext>
                  </a:extLst>
                </a:gridCol>
                <a:gridCol w="2484669">
                  <a:extLst>
                    <a:ext uri="{9D8B030D-6E8A-4147-A177-3AD203B41FA5}">
                      <a16:colId xmlns:a16="http://schemas.microsoft.com/office/drawing/2014/main" val="718196764"/>
                    </a:ext>
                  </a:extLst>
                </a:gridCol>
                <a:gridCol w="2484669">
                  <a:extLst>
                    <a:ext uri="{9D8B030D-6E8A-4147-A177-3AD203B41FA5}">
                      <a16:colId xmlns:a16="http://schemas.microsoft.com/office/drawing/2014/main" val="3556005340"/>
                    </a:ext>
                  </a:extLst>
                </a:gridCol>
              </a:tblGrid>
              <a:tr h="618033">
                <a:tc>
                  <a:txBody>
                    <a:bodyPr/>
                    <a:lstStyle/>
                    <a:p>
                      <a:r>
                        <a:rPr lang="sv-SE" dirty="0"/>
                        <a:t>Långsiktiga mål </a:t>
                      </a:r>
                    </a:p>
                  </a:txBody>
                  <a:tcPr>
                    <a:solidFill>
                      <a:schemeClr val="accent2">
                        <a:lumMod val="60000"/>
                        <a:lumOff val="40000"/>
                      </a:schemeClr>
                    </a:solidFill>
                  </a:tcPr>
                </a:tc>
                <a:tc>
                  <a:txBody>
                    <a:bodyPr/>
                    <a:lstStyle/>
                    <a:p>
                      <a:r>
                        <a:rPr lang="sv-SE" sz="1400" dirty="0"/>
                        <a:t>Välfungerande styrning och ledarskap </a:t>
                      </a:r>
                    </a:p>
                  </a:txBody>
                  <a:tcPr>
                    <a:solidFill>
                      <a:schemeClr val="accent2">
                        <a:lumMod val="60000"/>
                        <a:lumOff val="40000"/>
                      </a:schemeClr>
                    </a:solidFill>
                  </a:tcPr>
                </a:tc>
                <a:tc>
                  <a:txBody>
                    <a:bodyPr/>
                    <a:lstStyle/>
                    <a:p>
                      <a:r>
                        <a:rPr lang="sv-SE" sz="1400" dirty="0"/>
                        <a:t>En tillgänglig och funktionell anläggning </a:t>
                      </a:r>
                    </a:p>
                  </a:txBody>
                  <a:tcPr>
                    <a:solidFill>
                      <a:schemeClr val="accent2">
                        <a:lumMod val="60000"/>
                        <a:lumOff val="40000"/>
                      </a:schemeClr>
                    </a:solidFill>
                  </a:tcPr>
                </a:tc>
                <a:tc>
                  <a:txBody>
                    <a:bodyPr/>
                    <a:lstStyle/>
                    <a:p>
                      <a:r>
                        <a:rPr lang="sv-SE" sz="1400" dirty="0"/>
                        <a:t>Vi är progressiva och nytänkande </a:t>
                      </a:r>
                    </a:p>
                  </a:txBody>
                  <a:tcPr>
                    <a:solidFill>
                      <a:schemeClr val="accent2">
                        <a:lumMod val="60000"/>
                        <a:lumOff val="40000"/>
                      </a:schemeClr>
                    </a:solidFill>
                  </a:tcPr>
                </a:tc>
                <a:tc>
                  <a:txBody>
                    <a:bodyPr/>
                    <a:lstStyle/>
                    <a:p>
                      <a:r>
                        <a:rPr lang="sv-SE" sz="1400" dirty="0"/>
                        <a:t>Vi är stolta medlemmar </a:t>
                      </a:r>
                    </a:p>
                  </a:txBody>
                  <a:tcPr>
                    <a:solidFill>
                      <a:schemeClr val="accent2">
                        <a:lumMod val="60000"/>
                        <a:lumOff val="40000"/>
                      </a:schemeClr>
                    </a:solidFill>
                  </a:tcPr>
                </a:tc>
                <a:extLst>
                  <a:ext uri="{0D108BD9-81ED-4DB2-BD59-A6C34878D82A}">
                    <a16:rowId xmlns:a16="http://schemas.microsoft.com/office/drawing/2014/main" val="3120838456"/>
                  </a:ext>
                </a:extLst>
              </a:tr>
              <a:tr h="618033">
                <a:tc>
                  <a:txBody>
                    <a:bodyPr/>
                    <a:lstStyle/>
                    <a:p>
                      <a:r>
                        <a:rPr lang="sv-SE" dirty="0"/>
                        <a:t>Fokus område </a:t>
                      </a:r>
                    </a:p>
                  </a:txBody>
                  <a:tcPr>
                    <a:solidFill>
                      <a:schemeClr val="bg1">
                        <a:lumMod val="85000"/>
                      </a:schemeClr>
                    </a:solidFill>
                  </a:tcPr>
                </a:tc>
                <a:tc>
                  <a:txBody>
                    <a:bodyPr/>
                    <a:lstStyle/>
                    <a:p>
                      <a:r>
                        <a:rPr lang="sv-SE" sz="1200" dirty="0"/>
                        <a:t>Vi har god samverkan mellan sektionerna </a:t>
                      </a:r>
                    </a:p>
                  </a:txBody>
                  <a:tcPr>
                    <a:solidFill>
                      <a:schemeClr val="bg1">
                        <a:lumMod val="85000"/>
                      </a:schemeClr>
                    </a:solidFill>
                  </a:tcPr>
                </a:tc>
                <a:tc>
                  <a:txBody>
                    <a:bodyPr/>
                    <a:lstStyle/>
                    <a:p>
                      <a:r>
                        <a:rPr lang="sv-SE" sz="1200" dirty="0"/>
                        <a:t>Anläggningen anpassas utifrån verksamhetens behov </a:t>
                      </a:r>
                    </a:p>
                  </a:txBody>
                  <a:tcPr>
                    <a:solidFill>
                      <a:schemeClr val="bg1">
                        <a:lumMod val="85000"/>
                      </a:schemeClr>
                    </a:solidFill>
                  </a:tcPr>
                </a:tc>
                <a:tc>
                  <a:txBody>
                    <a:bodyPr/>
                    <a:lstStyle/>
                    <a:p>
                      <a:r>
                        <a:rPr lang="sv-SE" sz="1200" dirty="0"/>
                        <a:t>Vi arbetar aktivt med ledarförsörjning </a:t>
                      </a:r>
                    </a:p>
                  </a:txBody>
                  <a:tcPr>
                    <a:solidFill>
                      <a:schemeClr val="bg1">
                        <a:lumMod val="85000"/>
                      </a:schemeClr>
                    </a:solidFill>
                  </a:tcPr>
                </a:tc>
                <a:tc>
                  <a:txBody>
                    <a:bodyPr/>
                    <a:lstStyle/>
                    <a:p>
                      <a:r>
                        <a:rPr lang="sv-SE" sz="1200" dirty="0"/>
                        <a:t>Vi har en gemenskap som är tolerant och inkluderande </a:t>
                      </a:r>
                    </a:p>
                  </a:txBody>
                  <a:tcPr>
                    <a:solidFill>
                      <a:schemeClr val="bg1">
                        <a:lumMod val="85000"/>
                      </a:schemeClr>
                    </a:solidFill>
                  </a:tcPr>
                </a:tc>
                <a:extLst>
                  <a:ext uri="{0D108BD9-81ED-4DB2-BD59-A6C34878D82A}">
                    <a16:rowId xmlns:a16="http://schemas.microsoft.com/office/drawing/2014/main" val="2143353603"/>
                  </a:ext>
                </a:extLst>
              </a:tr>
              <a:tr h="1322096">
                <a:tc>
                  <a:txBody>
                    <a:bodyPr/>
                    <a:lstStyle/>
                    <a:p>
                      <a:r>
                        <a:rPr lang="sv-SE" dirty="0"/>
                        <a:t>Prioriterade aktiviteter </a:t>
                      </a:r>
                    </a:p>
                  </a:txBody>
                  <a:tcPr>
                    <a:solidFill>
                      <a:schemeClr val="bg1">
                        <a:lumMod val="75000"/>
                      </a:schemeClr>
                    </a:solidFill>
                  </a:tcPr>
                </a:tc>
                <a:tc>
                  <a:txBody>
                    <a:bodyPr/>
                    <a:lstStyle/>
                    <a:p>
                      <a:pPr algn="l"/>
                      <a:r>
                        <a:rPr lang="sv-SE" sz="1200" dirty="0"/>
                        <a:t>Regelbundna möten mellan herr, dam och ungdom. </a:t>
                      </a:r>
                    </a:p>
                    <a:p>
                      <a:pPr algn="l"/>
                      <a:endParaRPr lang="sv-SE" sz="1200" dirty="0"/>
                    </a:p>
                    <a:p>
                      <a:pPr algn="l"/>
                      <a:r>
                        <a:rPr lang="sv-SE" sz="1200" dirty="0"/>
                        <a:t>Samarbete med F10/11 för att underlätta övergång samt kunna erbjuda rätt utvecklingsmiljö </a:t>
                      </a:r>
                    </a:p>
                  </a:txBody>
                  <a:tcPr>
                    <a:solidFill>
                      <a:schemeClr val="bg1">
                        <a:lumMod val="75000"/>
                      </a:schemeClr>
                    </a:solidFill>
                  </a:tcPr>
                </a:tc>
                <a:tc>
                  <a:txBody>
                    <a:bodyPr/>
                    <a:lstStyle/>
                    <a:p>
                      <a:r>
                        <a:rPr lang="sv-SE" sz="1200" dirty="0"/>
                        <a:t>Driva föreningens kioskverksamhet under seriesäsong</a:t>
                      </a:r>
                    </a:p>
                  </a:txBody>
                  <a:tcPr>
                    <a:solidFill>
                      <a:schemeClr val="bg1">
                        <a:lumMod val="75000"/>
                      </a:schemeClr>
                    </a:solidFill>
                  </a:tcPr>
                </a:tc>
                <a:tc>
                  <a:txBody>
                    <a:bodyPr/>
                    <a:lstStyle/>
                    <a:p>
                      <a:r>
                        <a:rPr lang="sv-SE" sz="1200" dirty="0"/>
                        <a:t>Fånga upp skadade spelare och inkludera i samhörigheten för att få behålla spelare som på sikt kan bli ledare </a:t>
                      </a:r>
                    </a:p>
                    <a:p>
                      <a:endParaRPr lang="sv-SE" sz="1200" dirty="0"/>
                    </a:p>
                    <a:p>
                      <a:r>
                        <a:rPr lang="sv-SE" sz="1200" dirty="0"/>
                        <a:t>Rekrytera fler ledare till sektionsstyrelsen </a:t>
                      </a:r>
                    </a:p>
                  </a:txBody>
                  <a:tcPr>
                    <a:solidFill>
                      <a:schemeClr val="bg1">
                        <a:lumMod val="75000"/>
                      </a:schemeClr>
                    </a:solidFill>
                  </a:tcPr>
                </a:tc>
                <a:tc>
                  <a:txBody>
                    <a:bodyPr/>
                    <a:lstStyle/>
                    <a:p>
                      <a:r>
                        <a:rPr lang="sv-SE" sz="1200" dirty="0"/>
                        <a:t>Prata värdegrund löpande </a:t>
                      </a:r>
                    </a:p>
                    <a:p>
                      <a:endParaRPr lang="sv-SE" sz="1200" dirty="0"/>
                    </a:p>
                    <a:p>
                      <a:r>
                        <a:rPr lang="sv-SE" sz="1200" dirty="0"/>
                        <a:t>Workshop med truppen för att stärka sammanhållningen och motverka gruppering. </a:t>
                      </a:r>
                    </a:p>
                  </a:txBody>
                  <a:tcPr>
                    <a:solidFill>
                      <a:schemeClr val="bg1">
                        <a:lumMod val="75000"/>
                      </a:schemeClr>
                    </a:solidFill>
                  </a:tcPr>
                </a:tc>
                <a:extLst>
                  <a:ext uri="{0D108BD9-81ED-4DB2-BD59-A6C34878D82A}">
                    <a16:rowId xmlns:a16="http://schemas.microsoft.com/office/drawing/2014/main" val="689161217"/>
                  </a:ext>
                </a:extLst>
              </a:tr>
            </a:tbl>
          </a:graphicData>
        </a:graphic>
      </p:graphicFrame>
    </p:spTree>
    <p:extLst>
      <p:ext uri="{BB962C8B-B14F-4D97-AF65-F5344CB8AC3E}">
        <p14:creationId xmlns:p14="http://schemas.microsoft.com/office/powerpoint/2010/main" val="16393159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ell 5">
            <a:extLst>
              <a:ext uri="{FF2B5EF4-FFF2-40B4-BE49-F238E27FC236}">
                <a16:creationId xmlns:a16="http://schemas.microsoft.com/office/drawing/2014/main" id="{14AB7239-0906-4F3D-9CF8-C742C0CDE8D4}"/>
              </a:ext>
            </a:extLst>
          </p:cNvPr>
          <p:cNvGraphicFramePr>
            <a:graphicFrameLocks noGrp="1"/>
          </p:cNvGraphicFramePr>
          <p:nvPr>
            <p:extLst>
              <p:ext uri="{D42A27DB-BD31-4B8C-83A1-F6EECF244321}">
                <p14:modId xmlns:p14="http://schemas.microsoft.com/office/powerpoint/2010/main" val="1668651203"/>
              </p:ext>
            </p:extLst>
          </p:nvPr>
        </p:nvGraphicFramePr>
        <p:xfrm>
          <a:off x="124288" y="450995"/>
          <a:ext cx="11395164" cy="2602256"/>
        </p:xfrm>
        <a:graphic>
          <a:graphicData uri="http://schemas.openxmlformats.org/drawingml/2006/table">
            <a:tbl>
              <a:tblPr firstRow="1" bandRow="1">
                <a:tableStyleId>{5C22544A-7EE6-4342-B048-85BDC9FD1C3A}</a:tableStyleId>
              </a:tblPr>
              <a:tblGrid>
                <a:gridCol w="1405057">
                  <a:extLst>
                    <a:ext uri="{9D8B030D-6E8A-4147-A177-3AD203B41FA5}">
                      <a16:colId xmlns:a16="http://schemas.microsoft.com/office/drawing/2014/main" val="2031960734"/>
                    </a:ext>
                  </a:extLst>
                </a:gridCol>
                <a:gridCol w="2361167">
                  <a:extLst>
                    <a:ext uri="{9D8B030D-6E8A-4147-A177-3AD203B41FA5}">
                      <a16:colId xmlns:a16="http://schemas.microsoft.com/office/drawing/2014/main" val="1346871362"/>
                    </a:ext>
                  </a:extLst>
                </a:gridCol>
                <a:gridCol w="2504704">
                  <a:extLst>
                    <a:ext uri="{9D8B030D-6E8A-4147-A177-3AD203B41FA5}">
                      <a16:colId xmlns:a16="http://schemas.microsoft.com/office/drawing/2014/main" val="653556579"/>
                    </a:ext>
                  </a:extLst>
                </a:gridCol>
                <a:gridCol w="2562118">
                  <a:extLst>
                    <a:ext uri="{9D8B030D-6E8A-4147-A177-3AD203B41FA5}">
                      <a16:colId xmlns:a16="http://schemas.microsoft.com/office/drawing/2014/main" val="718196764"/>
                    </a:ext>
                  </a:extLst>
                </a:gridCol>
                <a:gridCol w="2562118">
                  <a:extLst>
                    <a:ext uri="{9D8B030D-6E8A-4147-A177-3AD203B41FA5}">
                      <a16:colId xmlns:a16="http://schemas.microsoft.com/office/drawing/2014/main" val="3556005340"/>
                    </a:ext>
                  </a:extLst>
                </a:gridCol>
              </a:tblGrid>
              <a:tr h="618033">
                <a:tc>
                  <a:txBody>
                    <a:bodyPr/>
                    <a:lstStyle/>
                    <a:p>
                      <a:r>
                        <a:rPr lang="sv-SE" dirty="0"/>
                        <a:t>Långsiktiga mål </a:t>
                      </a:r>
                    </a:p>
                  </a:txBody>
                  <a:tcPr>
                    <a:solidFill>
                      <a:schemeClr val="accent2">
                        <a:lumMod val="60000"/>
                        <a:lumOff val="40000"/>
                      </a:schemeClr>
                    </a:solidFill>
                  </a:tcPr>
                </a:tc>
                <a:tc>
                  <a:txBody>
                    <a:bodyPr/>
                    <a:lstStyle/>
                    <a:p>
                      <a:r>
                        <a:rPr lang="sv-SE" sz="1400" dirty="0"/>
                        <a:t>Välfungerande styrning och ledarskap </a:t>
                      </a:r>
                    </a:p>
                  </a:txBody>
                  <a:tcPr>
                    <a:solidFill>
                      <a:schemeClr val="accent2">
                        <a:lumMod val="60000"/>
                        <a:lumOff val="40000"/>
                      </a:schemeClr>
                    </a:solidFill>
                  </a:tcPr>
                </a:tc>
                <a:tc>
                  <a:txBody>
                    <a:bodyPr/>
                    <a:lstStyle/>
                    <a:p>
                      <a:r>
                        <a:rPr lang="sv-SE" sz="1400" dirty="0"/>
                        <a:t>En tillgänglig och funktionell anläggning </a:t>
                      </a:r>
                    </a:p>
                  </a:txBody>
                  <a:tcPr>
                    <a:solidFill>
                      <a:schemeClr val="accent2">
                        <a:lumMod val="60000"/>
                        <a:lumOff val="40000"/>
                      </a:schemeClr>
                    </a:solidFill>
                  </a:tcPr>
                </a:tc>
                <a:tc>
                  <a:txBody>
                    <a:bodyPr/>
                    <a:lstStyle/>
                    <a:p>
                      <a:r>
                        <a:rPr lang="sv-SE" sz="1400" dirty="0"/>
                        <a:t>Vi är progressiva och nytänkande </a:t>
                      </a:r>
                    </a:p>
                  </a:txBody>
                  <a:tcPr>
                    <a:solidFill>
                      <a:schemeClr val="accent2">
                        <a:lumMod val="60000"/>
                        <a:lumOff val="40000"/>
                      </a:schemeClr>
                    </a:solidFill>
                  </a:tcPr>
                </a:tc>
                <a:tc>
                  <a:txBody>
                    <a:bodyPr/>
                    <a:lstStyle/>
                    <a:p>
                      <a:r>
                        <a:rPr lang="sv-SE" sz="1400" dirty="0"/>
                        <a:t>Vi är stolta medlemmar </a:t>
                      </a:r>
                    </a:p>
                  </a:txBody>
                  <a:tcPr>
                    <a:solidFill>
                      <a:schemeClr val="accent2">
                        <a:lumMod val="60000"/>
                        <a:lumOff val="40000"/>
                      </a:schemeClr>
                    </a:solidFill>
                  </a:tcPr>
                </a:tc>
                <a:extLst>
                  <a:ext uri="{0D108BD9-81ED-4DB2-BD59-A6C34878D82A}">
                    <a16:rowId xmlns:a16="http://schemas.microsoft.com/office/drawing/2014/main" val="3120838456"/>
                  </a:ext>
                </a:extLst>
              </a:tr>
              <a:tr h="618033">
                <a:tc>
                  <a:txBody>
                    <a:bodyPr/>
                    <a:lstStyle/>
                    <a:p>
                      <a:r>
                        <a:rPr lang="sv-SE" dirty="0"/>
                        <a:t>Fokus område </a:t>
                      </a:r>
                    </a:p>
                  </a:txBody>
                  <a:tcPr>
                    <a:solidFill>
                      <a:schemeClr val="bg1">
                        <a:lumMod val="85000"/>
                      </a:schemeClr>
                    </a:solidFill>
                  </a:tcPr>
                </a:tc>
                <a:tc>
                  <a:txBody>
                    <a:bodyPr/>
                    <a:lstStyle/>
                    <a:p>
                      <a:r>
                        <a:rPr lang="sv-SE" sz="1200" dirty="0"/>
                        <a:t>Vi har god samverkan mellan sektionerna </a:t>
                      </a:r>
                    </a:p>
                  </a:txBody>
                  <a:tcPr>
                    <a:solidFill>
                      <a:schemeClr val="bg1">
                        <a:lumMod val="85000"/>
                      </a:schemeClr>
                    </a:solidFill>
                  </a:tcPr>
                </a:tc>
                <a:tc>
                  <a:txBody>
                    <a:bodyPr/>
                    <a:lstStyle/>
                    <a:p>
                      <a:r>
                        <a:rPr lang="sv-SE" sz="1200" dirty="0"/>
                        <a:t>Anläggningen anpassas utifrån verksamhetens behov </a:t>
                      </a:r>
                    </a:p>
                  </a:txBody>
                  <a:tcPr>
                    <a:solidFill>
                      <a:schemeClr val="bg1">
                        <a:lumMod val="85000"/>
                      </a:schemeClr>
                    </a:solidFill>
                  </a:tcPr>
                </a:tc>
                <a:tc>
                  <a:txBody>
                    <a:bodyPr/>
                    <a:lstStyle/>
                    <a:p>
                      <a:r>
                        <a:rPr lang="sv-SE" sz="1200" dirty="0"/>
                        <a:t>Vi arbetar aktivt med ledarförsörjning </a:t>
                      </a:r>
                    </a:p>
                  </a:txBody>
                  <a:tcPr>
                    <a:solidFill>
                      <a:schemeClr val="bg1">
                        <a:lumMod val="85000"/>
                      </a:schemeClr>
                    </a:solidFill>
                  </a:tcPr>
                </a:tc>
                <a:tc>
                  <a:txBody>
                    <a:bodyPr/>
                    <a:lstStyle/>
                    <a:p>
                      <a:r>
                        <a:rPr lang="sv-SE" sz="1200" dirty="0"/>
                        <a:t>Vi har en gemenskap som är tolerant och inkluderande </a:t>
                      </a:r>
                    </a:p>
                  </a:txBody>
                  <a:tcPr>
                    <a:solidFill>
                      <a:schemeClr val="bg1">
                        <a:lumMod val="85000"/>
                      </a:schemeClr>
                    </a:solidFill>
                  </a:tcPr>
                </a:tc>
                <a:extLst>
                  <a:ext uri="{0D108BD9-81ED-4DB2-BD59-A6C34878D82A}">
                    <a16:rowId xmlns:a16="http://schemas.microsoft.com/office/drawing/2014/main" val="2143353603"/>
                  </a:ext>
                </a:extLst>
              </a:tr>
              <a:tr h="1322096">
                <a:tc>
                  <a:txBody>
                    <a:bodyPr/>
                    <a:lstStyle/>
                    <a:p>
                      <a:r>
                        <a:rPr lang="sv-SE" dirty="0"/>
                        <a:t>Prioriterade aktiviteter </a:t>
                      </a:r>
                    </a:p>
                  </a:txBody>
                  <a:tcPr>
                    <a:solidFill>
                      <a:schemeClr val="bg1">
                        <a:lumMod val="75000"/>
                      </a:schemeClr>
                    </a:solidFill>
                  </a:tcPr>
                </a:tc>
                <a:tc>
                  <a:txBody>
                    <a:bodyPr/>
                    <a:lstStyle/>
                    <a:p>
                      <a:r>
                        <a:rPr lang="sv-SE" sz="1200" dirty="0"/>
                        <a:t>Bollek parallellt med barngympan för bygga bro mellan fotboll och barngympa </a:t>
                      </a:r>
                    </a:p>
                    <a:p>
                      <a:endParaRPr lang="sv-SE" sz="1200" dirty="0"/>
                    </a:p>
                    <a:p>
                      <a:endParaRPr lang="sv-SE" sz="1200" dirty="0"/>
                    </a:p>
                  </a:txBody>
                  <a:tcPr>
                    <a:solidFill>
                      <a:schemeClr val="bg1">
                        <a:lumMod val="75000"/>
                      </a:schemeClr>
                    </a:solidFill>
                  </a:tcPr>
                </a:tc>
                <a:tc>
                  <a:txBody>
                    <a:bodyPr/>
                    <a:lstStyle/>
                    <a:p>
                      <a:r>
                        <a:rPr lang="sv-SE" sz="1200" dirty="0"/>
                        <a:t>Utveckla infotavlan utanför ingången till idrottshallen och informera om pass </a:t>
                      </a:r>
                    </a:p>
                    <a:p>
                      <a:endParaRPr lang="sv-SE" sz="1200" dirty="0"/>
                    </a:p>
                    <a:p>
                      <a:r>
                        <a:rPr lang="sv-SE" sz="1200" dirty="0"/>
                        <a:t>Färdigställa utegymmet </a:t>
                      </a:r>
                    </a:p>
                  </a:txBody>
                  <a:tcPr>
                    <a:solidFill>
                      <a:schemeClr val="bg1">
                        <a:lumMod val="75000"/>
                      </a:schemeClr>
                    </a:solidFill>
                  </a:tcPr>
                </a:tc>
                <a:tc>
                  <a:txBody>
                    <a:bodyPr/>
                    <a:lstStyle/>
                    <a:p>
                      <a:r>
                        <a:rPr lang="sv-SE" sz="1200" dirty="0"/>
                        <a:t>Starta en grupp </a:t>
                      </a:r>
                      <a:r>
                        <a:rPr lang="sv-SE" sz="1200" dirty="0" err="1"/>
                        <a:t>Familjefys</a:t>
                      </a:r>
                      <a:r>
                        <a:rPr lang="sv-SE" sz="1200" dirty="0"/>
                        <a:t> 6-12 år med föräldrar för att inkludera en ålder som annars är svår att nå </a:t>
                      </a:r>
                    </a:p>
                  </a:txBody>
                  <a:tcPr>
                    <a:solidFill>
                      <a:schemeClr val="bg1">
                        <a:lumMod val="75000"/>
                      </a:schemeClr>
                    </a:solidFill>
                  </a:tcPr>
                </a:tc>
                <a:tc>
                  <a:txBody>
                    <a:bodyPr/>
                    <a:lstStyle/>
                    <a:p>
                      <a:r>
                        <a:rPr lang="sv-SE" sz="1200" dirty="0"/>
                        <a:t>Marknadsföra i pappersformat och digitalt </a:t>
                      </a:r>
                    </a:p>
                  </a:txBody>
                  <a:tcPr>
                    <a:solidFill>
                      <a:schemeClr val="bg1">
                        <a:lumMod val="75000"/>
                      </a:schemeClr>
                    </a:solidFill>
                  </a:tcPr>
                </a:tc>
                <a:extLst>
                  <a:ext uri="{0D108BD9-81ED-4DB2-BD59-A6C34878D82A}">
                    <a16:rowId xmlns:a16="http://schemas.microsoft.com/office/drawing/2014/main" val="689161217"/>
                  </a:ext>
                </a:extLst>
              </a:tr>
            </a:tbl>
          </a:graphicData>
        </a:graphic>
      </p:graphicFrame>
      <p:sp>
        <p:nvSpPr>
          <p:cNvPr id="2" name="textruta 1">
            <a:extLst>
              <a:ext uri="{FF2B5EF4-FFF2-40B4-BE49-F238E27FC236}">
                <a16:creationId xmlns:a16="http://schemas.microsoft.com/office/drawing/2014/main" id="{D772D46B-0DD1-C90F-7710-EBDF91BAB88B}"/>
              </a:ext>
            </a:extLst>
          </p:cNvPr>
          <p:cNvSpPr txBox="1"/>
          <p:nvPr/>
        </p:nvSpPr>
        <p:spPr>
          <a:xfrm>
            <a:off x="124288" y="81663"/>
            <a:ext cx="2947387" cy="369332"/>
          </a:xfrm>
          <a:prstGeom prst="rect">
            <a:avLst/>
          </a:prstGeom>
          <a:solidFill>
            <a:srgbClr val="FF0000"/>
          </a:solidFill>
        </p:spPr>
        <p:txBody>
          <a:bodyPr wrap="square" rtlCol="0">
            <a:spAutoFit/>
          </a:bodyPr>
          <a:lstStyle/>
          <a:p>
            <a:r>
              <a:rPr lang="sv-SE" dirty="0" err="1"/>
              <a:t>Robro-Fys</a:t>
            </a:r>
            <a:r>
              <a:rPr lang="sv-SE" dirty="0"/>
              <a:t>  </a:t>
            </a:r>
          </a:p>
        </p:txBody>
      </p:sp>
      <p:sp>
        <p:nvSpPr>
          <p:cNvPr id="3" name="textruta 2">
            <a:extLst>
              <a:ext uri="{FF2B5EF4-FFF2-40B4-BE49-F238E27FC236}">
                <a16:creationId xmlns:a16="http://schemas.microsoft.com/office/drawing/2014/main" id="{033B0153-6ECF-E1F0-DF7B-134DDFBA9F2B}"/>
              </a:ext>
            </a:extLst>
          </p:cNvPr>
          <p:cNvSpPr txBox="1"/>
          <p:nvPr/>
        </p:nvSpPr>
        <p:spPr>
          <a:xfrm>
            <a:off x="180512" y="3287421"/>
            <a:ext cx="2947387" cy="369332"/>
          </a:xfrm>
          <a:prstGeom prst="rect">
            <a:avLst/>
          </a:prstGeom>
          <a:solidFill>
            <a:srgbClr val="FF0000"/>
          </a:solidFill>
        </p:spPr>
        <p:txBody>
          <a:bodyPr wrap="square" rtlCol="0">
            <a:spAutoFit/>
          </a:bodyPr>
          <a:lstStyle/>
          <a:p>
            <a:r>
              <a:rPr lang="sv-SE" dirty="0"/>
              <a:t>Ungdomssektionen </a:t>
            </a:r>
          </a:p>
        </p:txBody>
      </p:sp>
      <p:graphicFrame>
        <p:nvGraphicFramePr>
          <p:cNvPr id="4" name="Tabell 5">
            <a:extLst>
              <a:ext uri="{FF2B5EF4-FFF2-40B4-BE49-F238E27FC236}">
                <a16:creationId xmlns:a16="http://schemas.microsoft.com/office/drawing/2014/main" id="{5B8599C0-ED40-1BFE-4794-3AE2625FCF55}"/>
              </a:ext>
            </a:extLst>
          </p:cNvPr>
          <p:cNvGraphicFramePr>
            <a:graphicFrameLocks noGrp="1"/>
          </p:cNvGraphicFramePr>
          <p:nvPr>
            <p:extLst>
              <p:ext uri="{D42A27DB-BD31-4B8C-83A1-F6EECF244321}">
                <p14:modId xmlns:p14="http://schemas.microsoft.com/office/powerpoint/2010/main" val="243590524"/>
              </p:ext>
            </p:extLst>
          </p:nvPr>
        </p:nvGraphicFramePr>
        <p:xfrm>
          <a:off x="180512" y="3656753"/>
          <a:ext cx="11338939" cy="2602256"/>
        </p:xfrm>
        <a:graphic>
          <a:graphicData uri="http://schemas.openxmlformats.org/drawingml/2006/table">
            <a:tbl>
              <a:tblPr firstRow="1" bandRow="1">
                <a:tableStyleId>{5C22544A-7EE6-4342-B048-85BDC9FD1C3A}</a:tableStyleId>
              </a:tblPr>
              <a:tblGrid>
                <a:gridCol w="1398124">
                  <a:extLst>
                    <a:ext uri="{9D8B030D-6E8A-4147-A177-3AD203B41FA5}">
                      <a16:colId xmlns:a16="http://schemas.microsoft.com/office/drawing/2014/main" val="2031960734"/>
                    </a:ext>
                  </a:extLst>
                </a:gridCol>
                <a:gridCol w="2349517">
                  <a:extLst>
                    <a:ext uri="{9D8B030D-6E8A-4147-A177-3AD203B41FA5}">
                      <a16:colId xmlns:a16="http://schemas.microsoft.com/office/drawing/2014/main" val="1346871362"/>
                    </a:ext>
                  </a:extLst>
                </a:gridCol>
                <a:gridCol w="2492346">
                  <a:extLst>
                    <a:ext uri="{9D8B030D-6E8A-4147-A177-3AD203B41FA5}">
                      <a16:colId xmlns:a16="http://schemas.microsoft.com/office/drawing/2014/main" val="653556579"/>
                    </a:ext>
                  </a:extLst>
                </a:gridCol>
                <a:gridCol w="2549476">
                  <a:extLst>
                    <a:ext uri="{9D8B030D-6E8A-4147-A177-3AD203B41FA5}">
                      <a16:colId xmlns:a16="http://schemas.microsoft.com/office/drawing/2014/main" val="718196764"/>
                    </a:ext>
                  </a:extLst>
                </a:gridCol>
                <a:gridCol w="2549476">
                  <a:extLst>
                    <a:ext uri="{9D8B030D-6E8A-4147-A177-3AD203B41FA5}">
                      <a16:colId xmlns:a16="http://schemas.microsoft.com/office/drawing/2014/main" val="3556005340"/>
                    </a:ext>
                  </a:extLst>
                </a:gridCol>
              </a:tblGrid>
              <a:tr h="618033">
                <a:tc>
                  <a:txBody>
                    <a:bodyPr/>
                    <a:lstStyle/>
                    <a:p>
                      <a:r>
                        <a:rPr lang="sv-SE" dirty="0"/>
                        <a:t>Långsiktiga mål </a:t>
                      </a:r>
                    </a:p>
                  </a:txBody>
                  <a:tcPr>
                    <a:solidFill>
                      <a:schemeClr val="accent2">
                        <a:lumMod val="60000"/>
                        <a:lumOff val="40000"/>
                      </a:schemeClr>
                    </a:solidFill>
                  </a:tcPr>
                </a:tc>
                <a:tc>
                  <a:txBody>
                    <a:bodyPr/>
                    <a:lstStyle/>
                    <a:p>
                      <a:r>
                        <a:rPr lang="sv-SE" sz="1400" dirty="0"/>
                        <a:t>Välfungerande styrning och ledarskap </a:t>
                      </a:r>
                    </a:p>
                  </a:txBody>
                  <a:tcPr>
                    <a:solidFill>
                      <a:schemeClr val="accent2">
                        <a:lumMod val="60000"/>
                        <a:lumOff val="40000"/>
                      </a:schemeClr>
                    </a:solidFill>
                  </a:tcPr>
                </a:tc>
                <a:tc>
                  <a:txBody>
                    <a:bodyPr/>
                    <a:lstStyle/>
                    <a:p>
                      <a:r>
                        <a:rPr lang="sv-SE" sz="1400" dirty="0"/>
                        <a:t>En tillgänglig och funktionell anläggning </a:t>
                      </a:r>
                    </a:p>
                  </a:txBody>
                  <a:tcPr>
                    <a:solidFill>
                      <a:schemeClr val="accent2">
                        <a:lumMod val="60000"/>
                        <a:lumOff val="40000"/>
                      </a:schemeClr>
                    </a:solidFill>
                  </a:tcPr>
                </a:tc>
                <a:tc>
                  <a:txBody>
                    <a:bodyPr/>
                    <a:lstStyle/>
                    <a:p>
                      <a:r>
                        <a:rPr lang="sv-SE" sz="1400" dirty="0"/>
                        <a:t>Vi är progressiva och nytänkande </a:t>
                      </a:r>
                    </a:p>
                  </a:txBody>
                  <a:tcPr>
                    <a:solidFill>
                      <a:schemeClr val="accent2">
                        <a:lumMod val="60000"/>
                        <a:lumOff val="40000"/>
                      </a:schemeClr>
                    </a:solidFill>
                  </a:tcPr>
                </a:tc>
                <a:tc>
                  <a:txBody>
                    <a:bodyPr/>
                    <a:lstStyle/>
                    <a:p>
                      <a:r>
                        <a:rPr lang="sv-SE" sz="1400" dirty="0"/>
                        <a:t>Vi är stolta medlemmar </a:t>
                      </a:r>
                    </a:p>
                  </a:txBody>
                  <a:tcPr>
                    <a:solidFill>
                      <a:schemeClr val="accent2">
                        <a:lumMod val="60000"/>
                        <a:lumOff val="40000"/>
                      </a:schemeClr>
                    </a:solidFill>
                  </a:tcPr>
                </a:tc>
                <a:extLst>
                  <a:ext uri="{0D108BD9-81ED-4DB2-BD59-A6C34878D82A}">
                    <a16:rowId xmlns:a16="http://schemas.microsoft.com/office/drawing/2014/main" val="3120838456"/>
                  </a:ext>
                </a:extLst>
              </a:tr>
              <a:tr h="618033">
                <a:tc>
                  <a:txBody>
                    <a:bodyPr/>
                    <a:lstStyle/>
                    <a:p>
                      <a:r>
                        <a:rPr lang="sv-SE" dirty="0"/>
                        <a:t>Fokus område </a:t>
                      </a:r>
                    </a:p>
                  </a:txBody>
                  <a:tcPr>
                    <a:solidFill>
                      <a:schemeClr val="bg1">
                        <a:lumMod val="85000"/>
                      </a:schemeClr>
                    </a:solidFill>
                  </a:tcPr>
                </a:tc>
                <a:tc>
                  <a:txBody>
                    <a:bodyPr/>
                    <a:lstStyle/>
                    <a:p>
                      <a:r>
                        <a:rPr lang="sv-SE" sz="1200" dirty="0"/>
                        <a:t>Vi har god samverkan mellan sektionerna </a:t>
                      </a:r>
                    </a:p>
                  </a:txBody>
                  <a:tcPr>
                    <a:solidFill>
                      <a:schemeClr val="bg1">
                        <a:lumMod val="85000"/>
                      </a:schemeClr>
                    </a:solidFill>
                  </a:tcPr>
                </a:tc>
                <a:tc>
                  <a:txBody>
                    <a:bodyPr/>
                    <a:lstStyle/>
                    <a:p>
                      <a:r>
                        <a:rPr lang="sv-SE" sz="1200" dirty="0"/>
                        <a:t>Anläggningen anpassas utifrån verksamhetens behov </a:t>
                      </a:r>
                    </a:p>
                  </a:txBody>
                  <a:tcPr>
                    <a:solidFill>
                      <a:schemeClr val="bg1">
                        <a:lumMod val="85000"/>
                      </a:schemeClr>
                    </a:solidFill>
                  </a:tcPr>
                </a:tc>
                <a:tc>
                  <a:txBody>
                    <a:bodyPr/>
                    <a:lstStyle/>
                    <a:p>
                      <a:r>
                        <a:rPr lang="sv-SE" sz="1200" dirty="0"/>
                        <a:t>Vi arbetar aktivt med ledarförsörjning </a:t>
                      </a:r>
                    </a:p>
                  </a:txBody>
                  <a:tcPr>
                    <a:solidFill>
                      <a:schemeClr val="bg1">
                        <a:lumMod val="85000"/>
                      </a:schemeClr>
                    </a:solidFill>
                  </a:tcPr>
                </a:tc>
                <a:tc>
                  <a:txBody>
                    <a:bodyPr/>
                    <a:lstStyle/>
                    <a:p>
                      <a:r>
                        <a:rPr lang="sv-SE" sz="1200" dirty="0"/>
                        <a:t>Vi har en gemenskap som är tolerant och inkluderande </a:t>
                      </a:r>
                    </a:p>
                  </a:txBody>
                  <a:tcPr>
                    <a:solidFill>
                      <a:schemeClr val="bg1">
                        <a:lumMod val="85000"/>
                      </a:schemeClr>
                    </a:solidFill>
                  </a:tcPr>
                </a:tc>
                <a:extLst>
                  <a:ext uri="{0D108BD9-81ED-4DB2-BD59-A6C34878D82A}">
                    <a16:rowId xmlns:a16="http://schemas.microsoft.com/office/drawing/2014/main" val="2143353603"/>
                  </a:ext>
                </a:extLst>
              </a:tr>
              <a:tr h="1322096">
                <a:tc>
                  <a:txBody>
                    <a:bodyPr/>
                    <a:lstStyle/>
                    <a:p>
                      <a:r>
                        <a:rPr lang="sv-SE" dirty="0"/>
                        <a:t>Prioriterade aktiviteter </a:t>
                      </a:r>
                    </a:p>
                  </a:txBody>
                  <a:tcPr>
                    <a:solidFill>
                      <a:schemeClr val="bg1">
                        <a:lumMod val="75000"/>
                      </a:schemeClr>
                    </a:solidFill>
                  </a:tcPr>
                </a:tc>
                <a:tc>
                  <a:txBody>
                    <a:bodyPr/>
                    <a:lstStyle/>
                    <a:p>
                      <a:r>
                        <a:rPr lang="sv-SE" sz="1200" dirty="0"/>
                        <a:t>Fortsätta utveckla samverkan med dam och herr genom gemensamma möten </a:t>
                      </a:r>
                    </a:p>
                    <a:p>
                      <a:endParaRPr lang="sv-SE" sz="1200" dirty="0"/>
                    </a:p>
                    <a:p>
                      <a:endParaRPr lang="sv-SE" sz="1200" dirty="0"/>
                    </a:p>
                  </a:txBody>
                  <a:tcPr>
                    <a:solidFill>
                      <a:schemeClr val="bg1">
                        <a:lumMod val="75000"/>
                      </a:schemeClr>
                    </a:solidFill>
                  </a:tcPr>
                </a:tc>
                <a:tc>
                  <a:txBody>
                    <a:bodyPr/>
                    <a:lstStyle/>
                    <a:p>
                      <a:r>
                        <a:rPr lang="sv-SE" sz="1200" dirty="0"/>
                        <a:t>Arrangera nationaldagscupen </a:t>
                      </a:r>
                    </a:p>
                    <a:p>
                      <a:endParaRPr lang="sv-SE" sz="1200" dirty="0"/>
                    </a:p>
                  </a:txBody>
                  <a:tcPr>
                    <a:solidFill>
                      <a:schemeClr val="bg1">
                        <a:lumMod val="75000"/>
                      </a:schemeClr>
                    </a:solidFill>
                  </a:tcPr>
                </a:tc>
                <a:tc>
                  <a:txBody>
                    <a:bodyPr/>
                    <a:lstStyle/>
                    <a:p>
                      <a:r>
                        <a:rPr lang="sv-SE" sz="1200" dirty="0"/>
                        <a:t>Fortsatt rekrytering av ledare genom informationsmaterial och tydliggörande av rollfördelning. </a:t>
                      </a:r>
                    </a:p>
                    <a:p>
                      <a:endParaRPr lang="sv-SE" sz="1200" dirty="0"/>
                    </a:p>
                    <a:p>
                      <a:r>
                        <a:rPr lang="sv-SE" sz="1200" dirty="0"/>
                        <a:t>Ta fram checklista för uppstart av nya lag </a:t>
                      </a:r>
                    </a:p>
                  </a:txBody>
                  <a:tcPr>
                    <a:solidFill>
                      <a:schemeClr val="bg1">
                        <a:lumMod val="75000"/>
                      </a:schemeClr>
                    </a:solidFill>
                  </a:tcPr>
                </a:tc>
                <a:tc>
                  <a:txBody>
                    <a:bodyPr/>
                    <a:lstStyle/>
                    <a:p>
                      <a:r>
                        <a:rPr lang="sv-SE" sz="1200" dirty="0"/>
                        <a:t>Främja lagen och sektionen att göra fler saker som skapar delaktighet  och samhörighet genom aktivitets-stipendium </a:t>
                      </a:r>
                    </a:p>
                  </a:txBody>
                  <a:tcPr>
                    <a:solidFill>
                      <a:schemeClr val="bg1">
                        <a:lumMod val="75000"/>
                      </a:schemeClr>
                    </a:solidFill>
                  </a:tcPr>
                </a:tc>
                <a:extLst>
                  <a:ext uri="{0D108BD9-81ED-4DB2-BD59-A6C34878D82A}">
                    <a16:rowId xmlns:a16="http://schemas.microsoft.com/office/drawing/2014/main" val="689161217"/>
                  </a:ext>
                </a:extLst>
              </a:tr>
            </a:tbl>
          </a:graphicData>
        </a:graphic>
      </p:graphicFrame>
    </p:spTree>
    <p:extLst>
      <p:ext uri="{BB962C8B-B14F-4D97-AF65-F5344CB8AC3E}">
        <p14:creationId xmlns:p14="http://schemas.microsoft.com/office/powerpoint/2010/main" val="42368015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ell 5">
            <a:extLst>
              <a:ext uri="{FF2B5EF4-FFF2-40B4-BE49-F238E27FC236}">
                <a16:creationId xmlns:a16="http://schemas.microsoft.com/office/drawing/2014/main" id="{14AB7239-0906-4F3D-9CF8-C742C0CDE8D4}"/>
              </a:ext>
            </a:extLst>
          </p:cNvPr>
          <p:cNvGraphicFramePr>
            <a:graphicFrameLocks noGrp="1"/>
          </p:cNvGraphicFramePr>
          <p:nvPr>
            <p:extLst>
              <p:ext uri="{D42A27DB-BD31-4B8C-83A1-F6EECF244321}">
                <p14:modId xmlns:p14="http://schemas.microsoft.com/office/powerpoint/2010/main" val="1563605998"/>
              </p:ext>
            </p:extLst>
          </p:nvPr>
        </p:nvGraphicFramePr>
        <p:xfrm>
          <a:off x="124287" y="450995"/>
          <a:ext cx="11335530" cy="2834640"/>
        </p:xfrm>
        <a:graphic>
          <a:graphicData uri="http://schemas.openxmlformats.org/drawingml/2006/table">
            <a:tbl>
              <a:tblPr firstRow="1" bandRow="1">
                <a:tableStyleId>{5C22544A-7EE6-4342-B048-85BDC9FD1C3A}</a:tableStyleId>
              </a:tblPr>
              <a:tblGrid>
                <a:gridCol w="1397704">
                  <a:extLst>
                    <a:ext uri="{9D8B030D-6E8A-4147-A177-3AD203B41FA5}">
                      <a16:colId xmlns:a16="http://schemas.microsoft.com/office/drawing/2014/main" val="2031960734"/>
                    </a:ext>
                  </a:extLst>
                </a:gridCol>
                <a:gridCol w="2348810">
                  <a:extLst>
                    <a:ext uri="{9D8B030D-6E8A-4147-A177-3AD203B41FA5}">
                      <a16:colId xmlns:a16="http://schemas.microsoft.com/office/drawing/2014/main" val="1346871362"/>
                    </a:ext>
                  </a:extLst>
                </a:gridCol>
                <a:gridCol w="2491596">
                  <a:extLst>
                    <a:ext uri="{9D8B030D-6E8A-4147-A177-3AD203B41FA5}">
                      <a16:colId xmlns:a16="http://schemas.microsoft.com/office/drawing/2014/main" val="653556579"/>
                    </a:ext>
                  </a:extLst>
                </a:gridCol>
                <a:gridCol w="2548710">
                  <a:extLst>
                    <a:ext uri="{9D8B030D-6E8A-4147-A177-3AD203B41FA5}">
                      <a16:colId xmlns:a16="http://schemas.microsoft.com/office/drawing/2014/main" val="718196764"/>
                    </a:ext>
                  </a:extLst>
                </a:gridCol>
                <a:gridCol w="2548710">
                  <a:extLst>
                    <a:ext uri="{9D8B030D-6E8A-4147-A177-3AD203B41FA5}">
                      <a16:colId xmlns:a16="http://schemas.microsoft.com/office/drawing/2014/main" val="3556005340"/>
                    </a:ext>
                  </a:extLst>
                </a:gridCol>
              </a:tblGrid>
              <a:tr h="618033">
                <a:tc>
                  <a:txBody>
                    <a:bodyPr/>
                    <a:lstStyle/>
                    <a:p>
                      <a:r>
                        <a:rPr lang="sv-SE" dirty="0"/>
                        <a:t>Långsiktiga mål </a:t>
                      </a:r>
                    </a:p>
                  </a:txBody>
                  <a:tcPr>
                    <a:solidFill>
                      <a:schemeClr val="accent2">
                        <a:lumMod val="60000"/>
                        <a:lumOff val="40000"/>
                      </a:schemeClr>
                    </a:solidFill>
                  </a:tcPr>
                </a:tc>
                <a:tc>
                  <a:txBody>
                    <a:bodyPr/>
                    <a:lstStyle/>
                    <a:p>
                      <a:r>
                        <a:rPr lang="sv-SE" sz="1400" dirty="0"/>
                        <a:t>Välfungerande styrning och ledarskap </a:t>
                      </a:r>
                    </a:p>
                  </a:txBody>
                  <a:tcPr>
                    <a:solidFill>
                      <a:schemeClr val="accent2">
                        <a:lumMod val="60000"/>
                        <a:lumOff val="40000"/>
                      </a:schemeClr>
                    </a:solidFill>
                  </a:tcPr>
                </a:tc>
                <a:tc>
                  <a:txBody>
                    <a:bodyPr/>
                    <a:lstStyle/>
                    <a:p>
                      <a:r>
                        <a:rPr lang="sv-SE" sz="1400" dirty="0"/>
                        <a:t>En tillgänglig och funktionell anläggning </a:t>
                      </a:r>
                    </a:p>
                  </a:txBody>
                  <a:tcPr>
                    <a:solidFill>
                      <a:schemeClr val="accent2">
                        <a:lumMod val="60000"/>
                        <a:lumOff val="40000"/>
                      </a:schemeClr>
                    </a:solidFill>
                  </a:tcPr>
                </a:tc>
                <a:tc>
                  <a:txBody>
                    <a:bodyPr/>
                    <a:lstStyle/>
                    <a:p>
                      <a:r>
                        <a:rPr lang="sv-SE" sz="1400" dirty="0"/>
                        <a:t>Vi är progressiva och nytänkande </a:t>
                      </a:r>
                    </a:p>
                  </a:txBody>
                  <a:tcPr>
                    <a:solidFill>
                      <a:schemeClr val="accent2">
                        <a:lumMod val="60000"/>
                        <a:lumOff val="40000"/>
                      </a:schemeClr>
                    </a:solidFill>
                  </a:tcPr>
                </a:tc>
                <a:tc>
                  <a:txBody>
                    <a:bodyPr/>
                    <a:lstStyle/>
                    <a:p>
                      <a:r>
                        <a:rPr lang="sv-SE" sz="1400" dirty="0"/>
                        <a:t>Vi är stolta medlemmar </a:t>
                      </a:r>
                    </a:p>
                  </a:txBody>
                  <a:tcPr>
                    <a:solidFill>
                      <a:schemeClr val="accent2">
                        <a:lumMod val="60000"/>
                        <a:lumOff val="40000"/>
                      </a:schemeClr>
                    </a:solidFill>
                  </a:tcPr>
                </a:tc>
                <a:extLst>
                  <a:ext uri="{0D108BD9-81ED-4DB2-BD59-A6C34878D82A}">
                    <a16:rowId xmlns:a16="http://schemas.microsoft.com/office/drawing/2014/main" val="3120838456"/>
                  </a:ext>
                </a:extLst>
              </a:tr>
              <a:tr h="618033">
                <a:tc>
                  <a:txBody>
                    <a:bodyPr/>
                    <a:lstStyle/>
                    <a:p>
                      <a:r>
                        <a:rPr lang="sv-SE" dirty="0"/>
                        <a:t>Fokus område </a:t>
                      </a:r>
                    </a:p>
                  </a:txBody>
                  <a:tcPr>
                    <a:solidFill>
                      <a:schemeClr val="bg1">
                        <a:lumMod val="85000"/>
                      </a:schemeClr>
                    </a:solidFill>
                  </a:tcPr>
                </a:tc>
                <a:tc>
                  <a:txBody>
                    <a:bodyPr/>
                    <a:lstStyle/>
                    <a:p>
                      <a:r>
                        <a:rPr lang="sv-SE" sz="1200" dirty="0"/>
                        <a:t>Vi har god samverkan mellan sektionerna </a:t>
                      </a:r>
                    </a:p>
                  </a:txBody>
                  <a:tcPr>
                    <a:solidFill>
                      <a:schemeClr val="bg1">
                        <a:lumMod val="85000"/>
                      </a:schemeClr>
                    </a:solidFill>
                  </a:tcPr>
                </a:tc>
                <a:tc>
                  <a:txBody>
                    <a:bodyPr/>
                    <a:lstStyle/>
                    <a:p>
                      <a:r>
                        <a:rPr lang="sv-SE" sz="1200" dirty="0"/>
                        <a:t>Anläggningen anpassas utifrån verksamhetens behov </a:t>
                      </a:r>
                    </a:p>
                  </a:txBody>
                  <a:tcPr>
                    <a:solidFill>
                      <a:schemeClr val="bg1">
                        <a:lumMod val="85000"/>
                      </a:schemeClr>
                    </a:solidFill>
                  </a:tcPr>
                </a:tc>
                <a:tc>
                  <a:txBody>
                    <a:bodyPr/>
                    <a:lstStyle/>
                    <a:p>
                      <a:r>
                        <a:rPr lang="sv-SE" sz="1200" dirty="0"/>
                        <a:t>Vi arbetar aktivt med ledarförsörjning </a:t>
                      </a:r>
                    </a:p>
                  </a:txBody>
                  <a:tcPr>
                    <a:solidFill>
                      <a:schemeClr val="bg1">
                        <a:lumMod val="85000"/>
                      </a:schemeClr>
                    </a:solidFill>
                  </a:tcPr>
                </a:tc>
                <a:tc>
                  <a:txBody>
                    <a:bodyPr/>
                    <a:lstStyle/>
                    <a:p>
                      <a:r>
                        <a:rPr lang="sv-SE" sz="1200" dirty="0"/>
                        <a:t>Vi har en gemenskap som är tolerant och inkluderande </a:t>
                      </a:r>
                    </a:p>
                  </a:txBody>
                  <a:tcPr>
                    <a:solidFill>
                      <a:schemeClr val="bg1">
                        <a:lumMod val="85000"/>
                      </a:schemeClr>
                    </a:solidFill>
                  </a:tcPr>
                </a:tc>
                <a:extLst>
                  <a:ext uri="{0D108BD9-81ED-4DB2-BD59-A6C34878D82A}">
                    <a16:rowId xmlns:a16="http://schemas.microsoft.com/office/drawing/2014/main" val="2143353603"/>
                  </a:ext>
                </a:extLst>
              </a:tr>
              <a:tr h="1322096">
                <a:tc>
                  <a:txBody>
                    <a:bodyPr/>
                    <a:lstStyle/>
                    <a:p>
                      <a:r>
                        <a:rPr lang="sv-SE" dirty="0"/>
                        <a:t>Prioriterade aktiviteter </a:t>
                      </a:r>
                    </a:p>
                  </a:txBody>
                  <a:tcPr>
                    <a:solidFill>
                      <a:schemeClr val="bg1">
                        <a:lumMod val="75000"/>
                      </a:schemeClr>
                    </a:solidFill>
                  </a:tcPr>
                </a:tc>
                <a:tc>
                  <a:txBody>
                    <a:bodyPr/>
                    <a:lstStyle/>
                    <a:p>
                      <a:r>
                        <a:rPr lang="sv-SE" sz="1200" dirty="0"/>
                        <a:t>Etablera samarbete med skolan för –prova på boule- i anslutning till idrottsdagar </a:t>
                      </a:r>
                    </a:p>
                    <a:p>
                      <a:endParaRPr lang="sv-SE" sz="1200" dirty="0"/>
                    </a:p>
                    <a:p>
                      <a:r>
                        <a:rPr lang="sv-SE" sz="1200" dirty="0"/>
                        <a:t>Parkeringsvakt på Flygfyren </a:t>
                      </a:r>
                    </a:p>
                  </a:txBody>
                  <a:tcPr>
                    <a:solidFill>
                      <a:schemeClr val="bg1">
                        <a:lumMod val="75000"/>
                      </a:schemeClr>
                    </a:solidFill>
                  </a:tcPr>
                </a:tc>
                <a:tc>
                  <a:txBody>
                    <a:bodyPr/>
                    <a:lstStyle/>
                    <a:p>
                      <a:r>
                        <a:rPr lang="sv-SE" sz="1200" dirty="0"/>
                        <a:t>Träningar på anläggningen maj- okt </a:t>
                      </a:r>
                    </a:p>
                    <a:p>
                      <a:endParaRPr lang="sv-SE" sz="1200" dirty="0"/>
                    </a:p>
                    <a:p>
                      <a:r>
                        <a:rPr lang="sv-SE" sz="1200" dirty="0"/>
                        <a:t>Övrig tid inomhus i </a:t>
                      </a:r>
                      <a:r>
                        <a:rPr lang="sv-SE" sz="1200" dirty="0" err="1"/>
                        <a:t>Ntje</a:t>
                      </a:r>
                      <a:r>
                        <a:rPr lang="sv-SE" sz="1200" dirty="0"/>
                        <a:t> </a:t>
                      </a:r>
                    </a:p>
                    <a:p>
                      <a:endParaRPr lang="sv-SE" sz="1200" dirty="0"/>
                    </a:p>
                    <a:p>
                      <a:r>
                        <a:rPr lang="sv-SE" sz="1200" dirty="0"/>
                        <a:t>Skötsel av boulebanor och anslutande omgivning </a:t>
                      </a:r>
                    </a:p>
                  </a:txBody>
                  <a:tcPr>
                    <a:solidFill>
                      <a:schemeClr val="bg1">
                        <a:lumMod val="75000"/>
                      </a:schemeClr>
                    </a:solidFill>
                  </a:tcPr>
                </a:tc>
                <a:tc>
                  <a:txBody>
                    <a:bodyPr/>
                    <a:lstStyle/>
                    <a:p>
                      <a:r>
                        <a:rPr lang="sv-SE" sz="1200" dirty="0"/>
                        <a:t>Renovering ombyggnad av sarger runt </a:t>
                      </a:r>
                      <a:r>
                        <a:rPr lang="sv-SE" sz="1200" dirty="0" err="1"/>
                        <a:t>boulbanor</a:t>
                      </a:r>
                      <a:r>
                        <a:rPr lang="sv-SE" sz="1200" dirty="0"/>
                        <a:t> samt skötsel av banor och anslutande omgivning </a:t>
                      </a:r>
                    </a:p>
                    <a:p>
                      <a:endParaRPr lang="sv-SE" sz="1200" dirty="0"/>
                    </a:p>
                    <a:p>
                      <a:endParaRPr lang="sv-SE" sz="1200" dirty="0"/>
                    </a:p>
                    <a:p>
                      <a:endParaRPr lang="sv-SE" sz="1200" dirty="0"/>
                    </a:p>
                  </a:txBody>
                  <a:tcPr>
                    <a:solidFill>
                      <a:schemeClr val="bg1">
                        <a:lumMod val="75000"/>
                      </a:schemeClr>
                    </a:solidFill>
                  </a:tcPr>
                </a:tc>
                <a:tc>
                  <a:txBody>
                    <a:bodyPr/>
                    <a:lstStyle/>
                    <a:p>
                      <a:r>
                        <a:rPr lang="sv-SE" sz="1200" dirty="0"/>
                        <a:t>Hålla vänskapsmatcher på anläggningen </a:t>
                      </a:r>
                    </a:p>
                    <a:p>
                      <a:endParaRPr lang="sv-SE" sz="1200" dirty="0"/>
                    </a:p>
                    <a:p>
                      <a:r>
                        <a:rPr lang="sv-SE" sz="1200" dirty="0"/>
                        <a:t>Delta i </a:t>
                      </a:r>
                      <a:r>
                        <a:rPr lang="sv-SE" sz="1200" dirty="0" err="1"/>
                        <a:t>licensespel</a:t>
                      </a:r>
                      <a:r>
                        <a:rPr lang="sv-SE" sz="1200" dirty="0"/>
                        <a:t> och vänskapstävlingar </a:t>
                      </a:r>
                    </a:p>
                    <a:p>
                      <a:endParaRPr lang="sv-SE" sz="1200" dirty="0"/>
                    </a:p>
                    <a:p>
                      <a:r>
                        <a:rPr lang="sv-SE" sz="1200" dirty="0"/>
                        <a:t>Gemensamma aktiviteter för stärkt sammanhållning </a:t>
                      </a:r>
                    </a:p>
                  </a:txBody>
                  <a:tcPr>
                    <a:solidFill>
                      <a:schemeClr val="bg1">
                        <a:lumMod val="75000"/>
                      </a:schemeClr>
                    </a:solidFill>
                  </a:tcPr>
                </a:tc>
                <a:extLst>
                  <a:ext uri="{0D108BD9-81ED-4DB2-BD59-A6C34878D82A}">
                    <a16:rowId xmlns:a16="http://schemas.microsoft.com/office/drawing/2014/main" val="689161217"/>
                  </a:ext>
                </a:extLst>
              </a:tr>
            </a:tbl>
          </a:graphicData>
        </a:graphic>
      </p:graphicFrame>
      <p:sp>
        <p:nvSpPr>
          <p:cNvPr id="2" name="textruta 1">
            <a:extLst>
              <a:ext uri="{FF2B5EF4-FFF2-40B4-BE49-F238E27FC236}">
                <a16:creationId xmlns:a16="http://schemas.microsoft.com/office/drawing/2014/main" id="{D772D46B-0DD1-C90F-7710-EBDF91BAB88B}"/>
              </a:ext>
            </a:extLst>
          </p:cNvPr>
          <p:cNvSpPr txBox="1"/>
          <p:nvPr/>
        </p:nvSpPr>
        <p:spPr>
          <a:xfrm>
            <a:off x="124288" y="81663"/>
            <a:ext cx="2947387" cy="369332"/>
          </a:xfrm>
          <a:prstGeom prst="rect">
            <a:avLst/>
          </a:prstGeom>
          <a:solidFill>
            <a:srgbClr val="FF0000"/>
          </a:solidFill>
        </p:spPr>
        <p:txBody>
          <a:bodyPr wrap="square" rtlCol="0">
            <a:spAutoFit/>
          </a:bodyPr>
          <a:lstStyle/>
          <a:p>
            <a:r>
              <a:rPr lang="sv-SE" dirty="0"/>
              <a:t>Boulesektionen   </a:t>
            </a:r>
          </a:p>
        </p:txBody>
      </p:sp>
      <p:sp>
        <p:nvSpPr>
          <p:cNvPr id="3" name="textruta 2">
            <a:extLst>
              <a:ext uri="{FF2B5EF4-FFF2-40B4-BE49-F238E27FC236}">
                <a16:creationId xmlns:a16="http://schemas.microsoft.com/office/drawing/2014/main" id="{033B0153-6ECF-E1F0-DF7B-134DDFBA9F2B}"/>
              </a:ext>
            </a:extLst>
          </p:cNvPr>
          <p:cNvSpPr txBox="1"/>
          <p:nvPr/>
        </p:nvSpPr>
        <p:spPr>
          <a:xfrm>
            <a:off x="180512" y="3387700"/>
            <a:ext cx="6498584" cy="369332"/>
          </a:xfrm>
          <a:prstGeom prst="rect">
            <a:avLst/>
          </a:prstGeom>
          <a:solidFill>
            <a:srgbClr val="FF0000"/>
          </a:solidFill>
        </p:spPr>
        <p:txBody>
          <a:bodyPr wrap="square" rtlCol="0">
            <a:spAutoFit/>
          </a:bodyPr>
          <a:lstStyle/>
          <a:p>
            <a:r>
              <a:rPr lang="sv-SE" dirty="0"/>
              <a:t>Friidrottsektionen (vilande from 2025)  och Skidsektionen   </a:t>
            </a:r>
          </a:p>
        </p:txBody>
      </p:sp>
      <p:graphicFrame>
        <p:nvGraphicFramePr>
          <p:cNvPr id="4" name="Tabell 5">
            <a:extLst>
              <a:ext uri="{FF2B5EF4-FFF2-40B4-BE49-F238E27FC236}">
                <a16:creationId xmlns:a16="http://schemas.microsoft.com/office/drawing/2014/main" id="{5B8599C0-ED40-1BFE-4794-3AE2625FCF55}"/>
              </a:ext>
            </a:extLst>
          </p:cNvPr>
          <p:cNvGraphicFramePr>
            <a:graphicFrameLocks noGrp="1"/>
          </p:cNvGraphicFramePr>
          <p:nvPr>
            <p:extLst>
              <p:ext uri="{D42A27DB-BD31-4B8C-83A1-F6EECF244321}">
                <p14:modId xmlns:p14="http://schemas.microsoft.com/office/powerpoint/2010/main" val="349302975"/>
              </p:ext>
            </p:extLst>
          </p:nvPr>
        </p:nvGraphicFramePr>
        <p:xfrm>
          <a:off x="180511" y="3738429"/>
          <a:ext cx="11279305" cy="2602256"/>
        </p:xfrm>
        <a:graphic>
          <a:graphicData uri="http://schemas.openxmlformats.org/drawingml/2006/table">
            <a:tbl>
              <a:tblPr firstRow="1" bandRow="1">
                <a:tableStyleId>{5C22544A-7EE6-4342-B048-85BDC9FD1C3A}</a:tableStyleId>
              </a:tblPr>
              <a:tblGrid>
                <a:gridCol w="1390771">
                  <a:extLst>
                    <a:ext uri="{9D8B030D-6E8A-4147-A177-3AD203B41FA5}">
                      <a16:colId xmlns:a16="http://schemas.microsoft.com/office/drawing/2014/main" val="2031960734"/>
                    </a:ext>
                  </a:extLst>
                </a:gridCol>
                <a:gridCol w="2337160">
                  <a:extLst>
                    <a:ext uri="{9D8B030D-6E8A-4147-A177-3AD203B41FA5}">
                      <a16:colId xmlns:a16="http://schemas.microsoft.com/office/drawing/2014/main" val="1346871362"/>
                    </a:ext>
                  </a:extLst>
                </a:gridCol>
                <a:gridCol w="2479238">
                  <a:extLst>
                    <a:ext uri="{9D8B030D-6E8A-4147-A177-3AD203B41FA5}">
                      <a16:colId xmlns:a16="http://schemas.microsoft.com/office/drawing/2014/main" val="653556579"/>
                    </a:ext>
                  </a:extLst>
                </a:gridCol>
                <a:gridCol w="2536068">
                  <a:extLst>
                    <a:ext uri="{9D8B030D-6E8A-4147-A177-3AD203B41FA5}">
                      <a16:colId xmlns:a16="http://schemas.microsoft.com/office/drawing/2014/main" val="718196764"/>
                    </a:ext>
                  </a:extLst>
                </a:gridCol>
                <a:gridCol w="2536068">
                  <a:extLst>
                    <a:ext uri="{9D8B030D-6E8A-4147-A177-3AD203B41FA5}">
                      <a16:colId xmlns:a16="http://schemas.microsoft.com/office/drawing/2014/main" val="3556005340"/>
                    </a:ext>
                  </a:extLst>
                </a:gridCol>
              </a:tblGrid>
              <a:tr h="618033">
                <a:tc>
                  <a:txBody>
                    <a:bodyPr/>
                    <a:lstStyle/>
                    <a:p>
                      <a:r>
                        <a:rPr lang="sv-SE" dirty="0"/>
                        <a:t>Långsiktiga mål </a:t>
                      </a:r>
                    </a:p>
                  </a:txBody>
                  <a:tcPr>
                    <a:solidFill>
                      <a:schemeClr val="accent2">
                        <a:lumMod val="60000"/>
                        <a:lumOff val="40000"/>
                      </a:schemeClr>
                    </a:solidFill>
                  </a:tcPr>
                </a:tc>
                <a:tc>
                  <a:txBody>
                    <a:bodyPr/>
                    <a:lstStyle/>
                    <a:p>
                      <a:r>
                        <a:rPr lang="sv-SE" sz="1400" dirty="0"/>
                        <a:t>Välfungerande styrning och ledarskap </a:t>
                      </a:r>
                    </a:p>
                  </a:txBody>
                  <a:tcPr>
                    <a:solidFill>
                      <a:schemeClr val="accent2">
                        <a:lumMod val="60000"/>
                        <a:lumOff val="40000"/>
                      </a:schemeClr>
                    </a:solidFill>
                  </a:tcPr>
                </a:tc>
                <a:tc>
                  <a:txBody>
                    <a:bodyPr/>
                    <a:lstStyle/>
                    <a:p>
                      <a:r>
                        <a:rPr lang="sv-SE" sz="1400" dirty="0"/>
                        <a:t>En tillgänglig och funktionell anläggning </a:t>
                      </a:r>
                    </a:p>
                  </a:txBody>
                  <a:tcPr>
                    <a:solidFill>
                      <a:schemeClr val="accent2">
                        <a:lumMod val="60000"/>
                        <a:lumOff val="40000"/>
                      </a:schemeClr>
                    </a:solidFill>
                  </a:tcPr>
                </a:tc>
                <a:tc>
                  <a:txBody>
                    <a:bodyPr/>
                    <a:lstStyle/>
                    <a:p>
                      <a:r>
                        <a:rPr lang="sv-SE" sz="1400" dirty="0"/>
                        <a:t>Vi är progressiva och nytänkande </a:t>
                      </a:r>
                    </a:p>
                  </a:txBody>
                  <a:tcPr>
                    <a:solidFill>
                      <a:schemeClr val="accent2">
                        <a:lumMod val="60000"/>
                        <a:lumOff val="40000"/>
                      </a:schemeClr>
                    </a:solidFill>
                  </a:tcPr>
                </a:tc>
                <a:tc>
                  <a:txBody>
                    <a:bodyPr/>
                    <a:lstStyle/>
                    <a:p>
                      <a:r>
                        <a:rPr lang="sv-SE" sz="1400" dirty="0"/>
                        <a:t>Vi är stolta medlemmar </a:t>
                      </a:r>
                    </a:p>
                  </a:txBody>
                  <a:tcPr>
                    <a:solidFill>
                      <a:schemeClr val="accent2">
                        <a:lumMod val="60000"/>
                        <a:lumOff val="40000"/>
                      </a:schemeClr>
                    </a:solidFill>
                  </a:tcPr>
                </a:tc>
                <a:extLst>
                  <a:ext uri="{0D108BD9-81ED-4DB2-BD59-A6C34878D82A}">
                    <a16:rowId xmlns:a16="http://schemas.microsoft.com/office/drawing/2014/main" val="3120838456"/>
                  </a:ext>
                </a:extLst>
              </a:tr>
              <a:tr h="618033">
                <a:tc>
                  <a:txBody>
                    <a:bodyPr/>
                    <a:lstStyle/>
                    <a:p>
                      <a:r>
                        <a:rPr lang="sv-SE" dirty="0"/>
                        <a:t>Fokus område </a:t>
                      </a:r>
                    </a:p>
                  </a:txBody>
                  <a:tcPr>
                    <a:solidFill>
                      <a:schemeClr val="bg1">
                        <a:lumMod val="85000"/>
                      </a:schemeClr>
                    </a:solidFill>
                  </a:tcPr>
                </a:tc>
                <a:tc>
                  <a:txBody>
                    <a:bodyPr/>
                    <a:lstStyle/>
                    <a:p>
                      <a:r>
                        <a:rPr lang="sv-SE" sz="1200" dirty="0"/>
                        <a:t>Vi har god samverkan mellan sektionerna </a:t>
                      </a:r>
                    </a:p>
                  </a:txBody>
                  <a:tcPr>
                    <a:solidFill>
                      <a:schemeClr val="bg1">
                        <a:lumMod val="85000"/>
                      </a:schemeClr>
                    </a:solidFill>
                  </a:tcPr>
                </a:tc>
                <a:tc>
                  <a:txBody>
                    <a:bodyPr/>
                    <a:lstStyle/>
                    <a:p>
                      <a:r>
                        <a:rPr lang="sv-SE" sz="1200" dirty="0"/>
                        <a:t>Anläggningen anpassas utifrån verksamhetens behov </a:t>
                      </a:r>
                    </a:p>
                  </a:txBody>
                  <a:tcPr>
                    <a:solidFill>
                      <a:schemeClr val="bg1">
                        <a:lumMod val="85000"/>
                      </a:schemeClr>
                    </a:solidFill>
                  </a:tcPr>
                </a:tc>
                <a:tc>
                  <a:txBody>
                    <a:bodyPr/>
                    <a:lstStyle/>
                    <a:p>
                      <a:r>
                        <a:rPr lang="sv-SE" sz="1200" dirty="0"/>
                        <a:t>Vi arbetar aktivt med ledarförsörjning </a:t>
                      </a:r>
                    </a:p>
                  </a:txBody>
                  <a:tcPr>
                    <a:solidFill>
                      <a:schemeClr val="bg1">
                        <a:lumMod val="85000"/>
                      </a:schemeClr>
                    </a:solidFill>
                  </a:tcPr>
                </a:tc>
                <a:tc>
                  <a:txBody>
                    <a:bodyPr/>
                    <a:lstStyle/>
                    <a:p>
                      <a:r>
                        <a:rPr lang="sv-SE" sz="1200" dirty="0"/>
                        <a:t>Vi har en gemenskap som är tolerant och inkluderande </a:t>
                      </a:r>
                    </a:p>
                  </a:txBody>
                  <a:tcPr>
                    <a:solidFill>
                      <a:schemeClr val="bg1">
                        <a:lumMod val="85000"/>
                      </a:schemeClr>
                    </a:solidFill>
                  </a:tcPr>
                </a:tc>
                <a:extLst>
                  <a:ext uri="{0D108BD9-81ED-4DB2-BD59-A6C34878D82A}">
                    <a16:rowId xmlns:a16="http://schemas.microsoft.com/office/drawing/2014/main" val="2143353603"/>
                  </a:ext>
                </a:extLst>
              </a:tr>
              <a:tr h="1322096">
                <a:tc>
                  <a:txBody>
                    <a:bodyPr/>
                    <a:lstStyle/>
                    <a:p>
                      <a:r>
                        <a:rPr lang="sv-SE" dirty="0"/>
                        <a:t>Prioriterade aktiviteter </a:t>
                      </a:r>
                    </a:p>
                  </a:txBody>
                  <a:tcPr>
                    <a:solidFill>
                      <a:schemeClr val="bg1">
                        <a:lumMod val="75000"/>
                      </a:schemeClr>
                    </a:solidFill>
                  </a:tcPr>
                </a:tc>
                <a:tc>
                  <a:txBody>
                    <a:bodyPr/>
                    <a:lstStyle/>
                    <a:p>
                      <a:endParaRPr lang="sv-SE" sz="1200" dirty="0"/>
                    </a:p>
                  </a:txBody>
                  <a:tcPr>
                    <a:solidFill>
                      <a:schemeClr val="bg1">
                        <a:lumMod val="75000"/>
                      </a:schemeClr>
                    </a:solidFill>
                  </a:tcPr>
                </a:tc>
                <a:tc>
                  <a:txBody>
                    <a:bodyPr/>
                    <a:lstStyle/>
                    <a:p>
                      <a:r>
                        <a:rPr lang="sv-SE" sz="1200" dirty="0"/>
                        <a:t>Spåra skidspår i Norrtälje </a:t>
                      </a:r>
                    </a:p>
                    <a:p>
                      <a:endParaRPr lang="sv-SE" sz="1200" dirty="0"/>
                    </a:p>
                    <a:p>
                      <a:endParaRPr lang="sv-SE" sz="1200" dirty="0"/>
                    </a:p>
                  </a:txBody>
                  <a:tcPr>
                    <a:solidFill>
                      <a:schemeClr val="bg1">
                        <a:lumMod val="75000"/>
                      </a:schemeClr>
                    </a:solidFill>
                  </a:tcPr>
                </a:tc>
                <a:tc>
                  <a:txBody>
                    <a:bodyPr/>
                    <a:lstStyle/>
                    <a:p>
                      <a:endParaRPr lang="sv-SE" sz="1200" dirty="0"/>
                    </a:p>
                  </a:txBody>
                  <a:tcPr>
                    <a:solidFill>
                      <a:schemeClr val="bg1">
                        <a:lumMod val="75000"/>
                      </a:schemeClr>
                    </a:solidFill>
                  </a:tcPr>
                </a:tc>
                <a:tc>
                  <a:txBody>
                    <a:bodyPr/>
                    <a:lstStyle/>
                    <a:p>
                      <a:r>
                        <a:rPr lang="sv-SE" sz="1200" dirty="0"/>
                        <a:t>Hålla Roslagsbroloppet  </a:t>
                      </a:r>
                    </a:p>
                    <a:p>
                      <a:endParaRPr lang="sv-SE" sz="1200" dirty="0"/>
                    </a:p>
                    <a:p>
                      <a:r>
                        <a:rPr lang="sv-SE" sz="1200" dirty="0"/>
                        <a:t>Anordna lilla Vasaloppet </a:t>
                      </a:r>
                    </a:p>
                  </a:txBody>
                  <a:tcPr>
                    <a:solidFill>
                      <a:schemeClr val="bg1">
                        <a:lumMod val="75000"/>
                      </a:schemeClr>
                    </a:solidFill>
                  </a:tcPr>
                </a:tc>
                <a:extLst>
                  <a:ext uri="{0D108BD9-81ED-4DB2-BD59-A6C34878D82A}">
                    <a16:rowId xmlns:a16="http://schemas.microsoft.com/office/drawing/2014/main" val="689161217"/>
                  </a:ext>
                </a:extLst>
              </a:tr>
            </a:tbl>
          </a:graphicData>
        </a:graphic>
      </p:graphicFrame>
    </p:spTree>
    <p:extLst>
      <p:ext uri="{BB962C8B-B14F-4D97-AF65-F5344CB8AC3E}">
        <p14:creationId xmlns:p14="http://schemas.microsoft.com/office/powerpoint/2010/main" val="2987068958"/>
      </p:ext>
    </p:extLst>
  </p:cSld>
  <p:clrMapOvr>
    <a:masterClrMapping/>
  </p:clrMapOvr>
</p:sld>
</file>

<file path=ppt/theme/theme1.xml><?xml version="1.0" encoding="utf-8"?>
<a:theme xmlns:a="http://schemas.openxmlformats.org/drawingml/2006/main" name="Office-tema">
  <a:themeElements>
    <a:clrScheme name="Norrtälje röd">
      <a:dk1>
        <a:sysClr val="windowText" lastClr="000000"/>
      </a:dk1>
      <a:lt1>
        <a:sysClr val="window" lastClr="FFFFFF"/>
      </a:lt1>
      <a:dk2>
        <a:srgbClr val="44546A"/>
      </a:dk2>
      <a:lt2>
        <a:srgbClr val="E7E6E6"/>
      </a:lt2>
      <a:accent1>
        <a:srgbClr val="253151"/>
      </a:accent1>
      <a:accent2>
        <a:srgbClr val="E24F36"/>
      </a:accent2>
      <a:accent3>
        <a:srgbClr val="C51A1B"/>
      </a:accent3>
      <a:accent4>
        <a:srgbClr val="FAC07E"/>
      </a:accent4>
      <a:accent5>
        <a:srgbClr val="7C8397"/>
      </a:accent5>
      <a:accent6>
        <a:srgbClr val="CDC9D4"/>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701</TotalTime>
  <Words>1807</Words>
  <Application>Microsoft Office PowerPoint</Application>
  <PresentationFormat>Bredbild</PresentationFormat>
  <Paragraphs>294</Paragraphs>
  <Slides>7</Slides>
  <Notes>0</Notes>
  <HiddenSlides>0</HiddenSlides>
  <MMClips>0</MMClips>
  <ScaleCrop>false</ScaleCrop>
  <HeadingPairs>
    <vt:vector size="8" baseType="variant">
      <vt:variant>
        <vt:lpstr>Använt teckensnitt</vt:lpstr>
      </vt:variant>
      <vt:variant>
        <vt:i4>5</vt:i4>
      </vt:variant>
      <vt:variant>
        <vt:lpstr>Tema</vt:lpstr>
      </vt:variant>
      <vt:variant>
        <vt:i4>1</vt:i4>
      </vt:variant>
      <vt:variant>
        <vt:lpstr>Serverprogram för OLE-inbäddning</vt:lpstr>
      </vt:variant>
      <vt:variant>
        <vt:i4>1</vt:i4>
      </vt:variant>
      <vt:variant>
        <vt:lpstr>Bildrubriker</vt:lpstr>
      </vt:variant>
      <vt:variant>
        <vt:i4>7</vt:i4>
      </vt:variant>
    </vt:vector>
  </HeadingPairs>
  <TitlesOfParts>
    <vt:vector size="14" baseType="lpstr">
      <vt:lpstr>Aharoni</vt:lpstr>
      <vt:lpstr>Arial</vt:lpstr>
      <vt:lpstr>Calibri</vt:lpstr>
      <vt:lpstr>Calibri Light</vt:lpstr>
      <vt:lpstr>Wingdings</vt:lpstr>
      <vt:lpstr>Office-tema</vt:lpstr>
      <vt:lpstr>Bild</vt:lpstr>
      <vt:lpstr>Verksamhetsplan 2026</vt:lpstr>
      <vt:lpstr>PowerPoint-presentation</vt:lpstr>
      <vt:lpstr>PowerPoint-presentation</vt:lpstr>
      <vt:lpstr>PowerPoint-presentation</vt:lpstr>
      <vt:lpstr>PowerPoint-presentation</vt:lpstr>
      <vt:lpstr>PowerPoint-presentation</vt:lpstr>
      <vt:lpstr>PowerPoint-presentation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Jernelöf Therese (Tiohundra)</dc:creator>
  <cp:lastModifiedBy>Therese Jernelöf</cp:lastModifiedBy>
  <cp:revision>30</cp:revision>
  <dcterms:created xsi:type="dcterms:W3CDTF">2023-10-17T12:08:07Z</dcterms:created>
  <dcterms:modified xsi:type="dcterms:W3CDTF">2026-03-03T13:55:11Z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ef51021-9823-475a-a7a5-c0389c935423_Enabled">
    <vt:lpwstr>true</vt:lpwstr>
  </property>
  <property fmtid="{D5CDD505-2E9C-101B-9397-08002B2CF9AE}" pid="3" name="MSIP_Label_bef51021-9823-475a-a7a5-c0389c935423_SetDate">
    <vt:lpwstr>2024-02-11T18:42:25Z</vt:lpwstr>
  </property>
  <property fmtid="{D5CDD505-2E9C-101B-9397-08002B2CF9AE}" pid="4" name="MSIP_Label_bef51021-9823-475a-a7a5-c0389c935423_Method">
    <vt:lpwstr>Privileged</vt:lpwstr>
  </property>
  <property fmtid="{D5CDD505-2E9C-101B-9397-08002B2CF9AE}" pid="5" name="MSIP_Label_bef51021-9823-475a-a7a5-c0389c935423_Name">
    <vt:lpwstr>E-post externt</vt:lpwstr>
  </property>
  <property fmtid="{D5CDD505-2E9C-101B-9397-08002B2CF9AE}" pid="6" name="MSIP_Label_bef51021-9823-475a-a7a5-c0389c935423_SiteId">
    <vt:lpwstr>63d80e50-2d12-4cd5-8552-b00d2e1f7ac1</vt:lpwstr>
  </property>
  <property fmtid="{D5CDD505-2E9C-101B-9397-08002B2CF9AE}" pid="7" name="MSIP_Label_bef51021-9823-475a-a7a5-c0389c935423_ActionId">
    <vt:lpwstr>ae403328-4217-4a0b-bf2f-df20f639a37c</vt:lpwstr>
  </property>
  <property fmtid="{D5CDD505-2E9C-101B-9397-08002B2CF9AE}" pid="8" name="MSIP_Label_bef51021-9823-475a-a7a5-c0389c935423_ContentBits">
    <vt:lpwstr>0</vt:lpwstr>
  </property>
  <property fmtid="{D5CDD505-2E9C-101B-9397-08002B2CF9AE}" pid="9" name="MSIP_Label_28d6304a-1c2b-429b-a6dd-ad4974a9fab1_Enabled">
    <vt:lpwstr>true</vt:lpwstr>
  </property>
  <property fmtid="{D5CDD505-2E9C-101B-9397-08002B2CF9AE}" pid="10" name="MSIP_Label_28d6304a-1c2b-429b-a6dd-ad4974a9fab1_SetDate">
    <vt:lpwstr>2024-08-30T12:45:43Z</vt:lpwstr>
  </property>
  <property fmtid="{D5CDD505-2E9C-101B-9397-08002B2CF9AE}" pid="11" name="MSIP_Label_28d6304a-1c2b-429b-a6dd-ad4974a9fab1_Method">
    <vt:lpwstr>Standard</vt:lpwstr>
  </property>
  <property fmtid="{D5CDD505-2E9C-101B-9397-08002B2CF9AE}" pid="12" name="MSIP_Label_28d6304a-1c2b-429b-a6dd-ad4974a9fab1_Name">
    <vt:lpwstr>Öppen</vt:lpwstr>
  </property>
  <property fmtid="{D5CDD505-2E9C-101B-9397-08002B2CF9AE}" pid="13" name="MSIP_Label_28d6304a-1c2b-429b-a6dd-ad4974a9fab1_SiteId">
    <vt:lpwstr>31b3021d-00ad-4df1-b2ee-3eca7c4987ed</vt:lpwstr>
  </property>
  <property fmtid="{D5CDD505-2E9C-101B-9397-08002B2CF9AE}" pid="14" name="MSIP_Label_28d6304a-1c2b-429b-a6dd-ad4974a9fab1_ActionId">
    <vt:lpwstr>276ec36e-a80c-4efa-9291-c72b2af9e5d1</vt:lpwstr>
  </property>
  <property fmtid="{D5CDD505-2E9C-101B-9397-08002B2CF9AE}" pid="15" name="MSIP_Label_28d6304a-1c2b-429b-a6dd-ad4974a9fab1_ContentBits">
    <vt:lpwstr>0</vt:lpwstr>
  </property>
</Properties>
</file>