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g5GqTffQJA5JIMWOgDKxMiJ9jTo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miljen Eriksson" initials="FE" lastIdx="1" clrIdx="0">
    <p:extLst>
      <p:ext uri="{19B8F6BF-5375-455C-9EA6-DF929625EA0E}">
        <p15:presenceInfo xmlns:p15="http://schemas.microsoft.com/office/powerpoint/2012/main" userId="3e668cd964937e6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E0AA4F0-76D7-4310-A0C1-BFC25B2F3753}">
  <a:tblStyle styleId="{AE0AA4F0-76D7-4310-A0C1-BFC25B2F375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Format med tema 1 - dekorfärg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Format med tema 1 - dekorfärg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Format med tema 1 - dekorfär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100" d="100"/>
          <a:sy n="100" d="100"/>
        </p:scale>
        <p:origin x="-86"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 Target="slides/slide1.xml"/><Relationship Id="rId21"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8-21T22:19:32.321"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7" name="Google Shape;21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6" name="Google Shape;22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4" name="Google Shape;244;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800"/>
          </a:p>
        </p:txBody>
      </p:sp>
      <p:sp>
        <p:nvSpPr>
          <p:cNvPr id="134" name="Google Shape;13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75" name="Google Shape;17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4" name="Google Shape;19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4" name="Google Shape;14;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3"/>
        <p:cNvGrpSpPr/>
        <p:nvPr/>
      </p:nvGrpSpPr>
      <p:grpSpPr>
        <a:xfrm>
          <a:off x="0" y="0"/>
          <a:ext cx="0" cy="0"/>
          <a:chOff x="0" y="0"/>
          <a:chExt cx="0" cy="0"/>
        </a:xfrm>
      </p:grpSpPr>
      <p:sp>
        <p:nvSpPr>
          <p:cNvPr id="74" name="Google Shape;74;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7"/>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6" name="Google Shape;76;p2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7" name="Google Shape;77;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0"/>
        <p:cNvGrpSpPr/>
        <p:nvPr/>
      </p:nvGrpSpPr>
      <p:grpSpPr>
        <a:xfrm>
          <a:off x="0" y="0"/>
          <a:ext cx="0" cy="0"/>
          <a:chOff x="0" y="0"/>
          <a:chExt cx="0" cy="0"/>
        </a:xfrm>
      </p:grpSpPr>
      <p:sp>
        <p:nvSpPr>
          <p:cNvPr id="81" name="Google Shape;81;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2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6"/>
        <p:cNvGrpSpPr/>
        <p:nvPr/>
      </p:nvGrpSpPr>
      <p:grpSpPr>
        <a:xfrm>
          <a:off x="0" y="0"/>
          <a:ext cx="0" cy="0"/>
          <a:chOff x="0" y="0"/>
          <a:chExt cx="0" cy="0"/>
        </a:xfrm>
      </p:grpSpPr>
      <p:sp>
        <p:nvSpPr>
          <p:cNvPr id="87" name="Google Shape;87;p2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2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9"/>
        <p:cNvGrpSpPr/>
        <p:nvPr/>
      </p:nvGrpSpPr>
      <p:grpSpPr>
        <a:xfrm>
          <a:off x="0" y="0"/>
          <a:ext cx="0" cy="0"/>
          <a:chOff x="0" y="0"/>
          <a:chExt cx="0" cy="0"/>
        </a:xfrm>
      </p:grpSpPr>
      <p:sp>
        <p:nvSpPr>
          <p:cNvPr id="30" name="Google Shape;30;p2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2" name="Google Shape;3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Google Shape;36;p2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8" name="Google Shape;3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Google Shape;42;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2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Google Shape;49;p2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2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 name="Google Shape;51;p2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2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3" name="Google Shape;53;p2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6"/>
        <p:cNvGrpSpPr/>
        <p:nvPr/>
      </p:nvGrpSpPr>
      <p:grpSpPr>
        <a:xfrm>
          <a:off x="0" y="0"/>
          <a:ext cx="0" cy="0"/>
          <a:chOff x="0" y="0"/>
          <a:chExt cx="0" cy="0"/>
        </a:xfrm>
      </p:grpSpPr>
      <p:sp>
        <p:nvSpPr>
          <p:cNvPr id="67" name="Google Shape;67;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2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9" name="Google Shape;69;p2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 name="Google Shape;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9" name="Google Shape;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10" name="Google Shape;1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lt1"/>
                </a:solidFill>
                <a:latin typeface="Calibri"/>
                <a:ea typeface="Calibri"/>
                <a:cs typeface="Calibri"/>
                <a:sym typeface="Calibri"/>
              </a:defRPr>
            </a:lvl1pPr>
            <a:lvl2pPr marL="0" marR="0" lvl="1" indent="0" algn="r" rtl="0">
              <a:spcBef>
                <a:spcPts val="0"/>
              </a:spcBef>
              <a:buNone/>
              <a:defRPr sz="1200" b="0" i="0" u="none" strike="noStrike" cap="none">
                <a:solidFill>
                  <a:schemeClr val="lt1"/>
                </a:solidFill>
                <a:latin typeface="Calibri"/>
                <a:ea typeface="Calibri"/>
                <a:cs typeface="Calibri"/>
                <a:sym typeface="Calibri"/>
              </a:defRPr>
            </a:lvl2pPr>
            <a:lvl3pPr marL="0" marR="0" lvl="2" indent="0" algn="r" rtl="0">
              <a:spcBef>
                <a:spcPts val="0"/>
              </a:spcBef>
              <a:buNone/>
              <a:defRPr sz="1200" b="0" i="0" u="none" strike="noStrike" cap="none">
                <a:solidFill>
                  <a:schemeClr val="lt1"/>
                </a:solidFill>
                <a:latin typeface="Calibri"/>
                <a:ea typeface="Calibri"/>
                <a:cs typeface="Calibri"/>
                <a:sym typeface="Calibri"/>
              </a:defRPr>
            </a:lvl3pPr>
            <a:lvl4pPr marL="0" marR="0" lvl="3" indent="0" algn="r" rtl="0">
              <a:spcBef>
                <a:spcPts val="0"/>
              </a:spcBef>
              <a:buNone/>
              <a:defRPr sz="1200" b="0" i="0" u="none" strike="noStrike" cap="none">
                <a:solidFill>
                  <a:schemeClr val="lt1"/>
                </a:solidFill>
                <a:latin typeface="Calibri"/>
                <a:ea typeface="Calibri"/>
                <a:cs typeface="Calibri"/>
                <a:sym typeface="Calibri"/>
              </a:defRPr>
            </a:lvl4pPr>
            <a:lvl5pPr marL="0" marR="0" lvl="4" indent="0" algn="r" rtl="0">
              <a:spcBef>
                <a:spcPts val="0"/>
              </a:spcBef>
              <a:buNone/>
              <a:defRPr sz="1200" b="0" i="0" u="none" strike="noStrike" cap="none">
                <a:solidFill>
                  <a:schemeClr val="lt1"/>
                </a:solidFill>
                <a:latin typeface="Calibri"/>
                <a:ea typeface="Calibri"/>
                <a:cs typeface="Calibri"/>
                <a:sym typeface="Calibri"/>
              </a:defRPr>
            </a:lvl5pPr>
            <a:lvl6pPr marL="0" marR="0" lvl="5" indent="0" algn="r" rtl="0">
              <a:spcBef>
                <a:spcPts val="0"/>
              </a:spcBef>
              <a:buNone/>
              <a:defRPr sz="1200" b="0" i="0" u="none" strike="noStrike" cap="none">
                <a:solidFill>
                  <a:schemeClr val="lt1"/>
                </a:solidFill>
                <a:latin typeface="Calibri"/>
                <a:ea typeface="Calibri"/>
                <a:cs typeface="Calibri"/>
                <a:sym typeface="Calibri"/>
              </a:defRPr>
            </a:lvl6pPr>
            <a:lvl7pPr marL="0" marR="0" lvl="6" indent="0" algn="r" rtl="0">
              <a:spcBef>
                <a:spcPts val="0"/>
              </a:spcBef>
              <a:buNone/>
              <a:defRPr sz="1200" b="0" i="0" u="none" strike="noStrike" cap="none">
                <a:solidFill>
                  <a:schemeClr val="lt1"/>
                </a:solidFill>
                <a:latin typeface="Calibri"/>
                <a:ea typeface="Calibri"/>
                <a:cs typeface="Calibri"/>
                <a:sym typeface="Calibri"/>
              </a:defRPr>
            </a:lvl7pPr>
            <a:lvl8pPr marL="0" marR="0" lvl="7" indent="0" algn="r" rtl="0">
              <a:spcBef>
                <a:spcPts val="0"/>
              </a:spcBef>
              <a:buNone/>
              <a:defRPr sz="1200" b="0" i="0" u="none" strike="noStrike" cap="none">
                <a:solidFill>
                  <a:schemeClr val="lt1"/>
                </a:solidFill>
                <a:latin typeface="Calibri"/>
                <a:ea typeface="Calibri"/>
                <a:cs typeface="Calibri"/>
                <a:sym typeface="Calibri"/>
              </a:defRPr>
            </a:lvl8pPr>
            <a:lvl9pPr marL="0" marR="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sp>
        <p:nvSpPr>
          <p:cNvPr id="18" name="Google Shape;18;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Google Shape;19;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Google Shape;20;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hakan@ronnby.s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7" name="Google Shape;97;p1" descr="A picture containing cup, room&#10;&#10;Description automatically generated"/>
          <p:cNvPicPr preferRelativeResize="0">
            <a:picLocks noGrp="1"/>
          </p:cNvPicPr>
          <p:nvPr>
            <p:ph type="body" idx="1"/>
          </p:nvPr>
        </p:nvPicPr>
        <p:blipFill rotWithShape="1">
          <a:blip r:embed="rId3">
            <a:alphaModFix/>
          </a:blip>
          <a:srcRect l="7868" t="9091" r="27496"/>
          <a:stretch/>
        </p:blipFill>
        <p:spPr>
          <a:xfrm>
            <a:off x="3523488" y="10"/>
            <a:ext cx="8668512" cy="6857990"/>
          </a:xfrm>
          <a:prstGeom prst="rect">
            <a:avLst/>
          </a:prstGeom>
          <a:noFill/>
          <a:ln>
            <a:noFill/>
          </a:ln>
        </p:spPr>
      </p:pic>
      <p:sp>
        <p:nvSpPr>
          <p:cNvPr id="98" name="Google Shape;98;p1"/>
          <p:cNvSpPr/>
          <p:nvPr/>
        </p:nvSpPr>
        <p:spPr>
          <a:xfrm>
            <a:off x="3" y="0"/>
            <a:ext cx="9339206" cy="6858000"/>
          </a:xfrm>
          <a:prstGeom prst="rect">
            <a:avLst/>
          </a:prstGeom>
          <a:gradFill>
            <a:gsLst>
              <a:gs pos="0">
                <a:srgbClr val="000000">
                  <a:alpha val="0"/>
                </a:srgbClr>
              </a:gs>
              <a:gs pos="33000">
                <a:srgbClr val="000000">
                  <a:alpha val="63921"/>
                </a:srgbClr>
              </a:gs>
              <a:gs pos="58000">
                <a:schemeClr val="dk1"/>
              </a:gs>
              <a:gs pos="100000">
                <a:schemeClr val="dk1"/>
              </a:gs>
            </a:gsLst>
            <a:lin ang="10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9" name="Google Shape;99;p1"/>
          <p:cNvSpPr txBox="1">
            <a:spLocks noGrp="1"/>
          </p:cNvSpPr>
          <p:nvPr>
            <p:ph type="title"/>
          </p:nvPr>
        </p:nvSpPr>
        <p:spPr>
          <a:xfrm>
            <a:off x="477981" y="1122363"/>
            <a:ext cx="4023360" cy="320413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800"/>
              <a:buFont typeface="Calibri"/>
              <a:buNone/>
            </a:pPr>
            <a:r>
              <a:rPr lang="sv-SE" sz="4800" b="1" dirty="0"/>
              <a:t>Föräldramöte</a:t>
            </a:r>
            <a:br>
              <a:rPr lang="sv-SE" sz="4800" b="1" dirty="0"/>
            </a:br>
            <a:r>
              <a:rPr lang="sv-SE" sz="4800" b="1" dirty="0"/>
              <a:t>Säsongen 2025/2026</a:t>
            </a:r>
            <a:br>
              <a:rPr lang="sv-SE" sz="4800" b="1" dirty="0"/>
            </a:br>
            <a:r>
              <a:rPr lang="sv-SE" sz="4800" b="1" dirty="0"/>
              <a:t>25-08-21</a:t>
            </a:r>
            <a:endParaRPr dirty="0"/>
          </a:p>
        </p:txBody>
      </p:sp>
      <p:sp>
        <p:nvSpPr>
          <p:cNvPr id="100" name="Google Shape;100;p1"/>
          <p:cNvSpPr/>
          <p:nvPr/>
        </p:nvSpPr>
        <p:spPr>
          <a:xfrm rot="5400000">
            <a:off x="759921" y="346791"/>
            <a:ext cx="146304" cy="70408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101" name="Google Shape;101;p1"/>
          <p:cNvSpPr/>
          <p:nvPr/>
        </p:nvSpPr>
        <p:spPr>
          <a:xfrm>
            <a:off x="481029" y="4546920"/>
            <a:ext cx="3977640" cy="1828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0"/>
          <p:cNvSpPr/>
          <p:nvPr/>
        </p:nvSpPr>
        <p:spPr>
          <a:xfrm>
            <a:off x="1524"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6" name="Google Shape;206;p10"/>
          <p:cNvSpPr/>
          <p:nvPr/>
        </p:nvSpPr>
        <p:spPr>
          <a:xfrm>
            <a:off x="740546" y="1011045"/>
            <a:ext cx="4369859" cy="4369859"/>
          </a:xfrm>
          <a:prstGeom prst="roundRect">
            <a:avLst>
              <a:gd name="adj" fmla="val 2757"/>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10"/>
          <p:cNvSpPr txBox="1">
            <a:spLocks noGrp="1"/>
          </p:cNvSpPr>
          <p:nvPr>
            <p:ph type="title"/>
          </p:nvPr>
        </p:nvSpPr>
        <p:spPr>
          <a:xfrm>
            <a:off x="956826" y="1112969"/>
            <a:ext cx="3937298" cy="416601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5400"/>
              <a:buFont typeface="Calibri"/>
              <a:buNone/>
            </a:pPr>
            <a:r>
              <a:rPr lang="sv-SE" sz="4800" b="1" u="sng" dirty="0">
                <a:solidFill>
                  <a:srgbClr val="FFFFFF"/>
                </a:solidFill>
              </a:rPr>
              <a:t>Viktiga datum</a:t>
            </a:r>
            <a:endParaRPr sz="4800" dirty="0"/>
          </a:p>
        </p:txBody>
      </p:sp>
      <p:sp>
        <p:nvSpPr>
          <p:cNvPr id="208" name="Google Shape;208;p10"/>
          <p:cNvSpPr/>
          <p:nvPr/>
        </p:nvSpPr>
        <p:spPr>
          <a:xfrm flipH="1">
            <a:off x="530529" y="0"/>
            <a:ext cx="1155142" cy="591009"/>
          </a:xfrm>
          <a:custGeom>
            <a:avLst/>
            <a:gdLst/>
            <a:ahLst/>
            <a:cxnLst/>
            <a:rect l="l" t="t" r="r" b="b"/>
            <a:pathLst>
              <a:path w="1155142" h="591009" extrusionOk="0">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10"/>
          <p:cNvSpPr/>
          <p:nvPr/>
        </p:nvSpPr>
        <p:spPr>
          <a:xfrm flipH="1">
            <a:off x="3961511" y="-1"/>
            <a:ext cx="1737401" cy="959536"/>
          </a:xfrm>
          <a:custGeom>
            <a:avLst/>
            <a:gdLst/>
            <a:ahLst/>
            <a:cxnLst/>
            <a:rect l="l" t="t" r="r" b="b"/>
            <a:pathLst>
              <a:path w="1737401" h="959536" extrusionOk="0">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0" name="Google Shape;210;p10"/>
          <p:cNvSpPr/>
          <p:nvPr/>
        </p:nvSpPr>
        <p:spPr>
          <a:xfrm flipH="1">
            <a:off x="0" y="2936831"/>
            <a:ext cx="159741" cy="552996"/>
          </a:xfrm>
          <a:custGeom>
            <a:avLst/>
            <a:gdLst/>
            <a:ahLst/>
            <a:cxnLst/>
            <a:rect l="l" t="t" r="r" b="b"/>
            <a:pathLst>
              <a:path w="159741" h="552996" extrusionOk="0">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1" name="Google Shape;211;p10"/>
          <p:cNvSpPr txBox="1">
            <a:spLocks noGrp="1"/>
          </p:cNvSpPr>
          <p:nvPr>
            <p:ph type="body" idx="1"/>
          </p:nvPr>
        </p:nvSpPr>
        <p:spPr>
          <a:xfrm>
            <a:off x="5698913" y="1737360"/>
            <a:ext cx="6267800" cy="3643544"/>
          </a:xfrm>
          <a:prstGeom prst="rect">
            <a:avLst/>
          </a:prstGeom>
          <a:noFill/>
          <a:ln>
            <a:noFill/>
          </a:ln>
        </p:spPr>
        <p:txBody>
          <a:bodyPr spcFirstLastPara="1" wrap="square" lIns="91425" tIns="45700" rIns="91425" bIns="45700" anchor="t" anchorCtr="0">
            <a:normAutofit/>
          </a:bodyPr>
          <a:lstStyle/>
          <a:p>
            <a:pPr marL="342900" lvl="0" algn="l" rtl="0">
              <a:spcBef>
                <a:spcPts val="1000"/>
              </a:spcBef>
              <a:spcAft>
                <a:spcPts val="0"/>
              </a:spcAft>
              <a:buSzPts val="2800"/>
              <a:buFont typeface="Arial" panose="020B0604020202020204" pitchFamily="34" charset="0"/>
              <a:buChar char="•"/>
            </a:pPr>
            <a:r>
              <a:rPr lang="sv-SE" sz="2000" b="1" dirty="0"/>
              <a:t>? september: </a:t>
            </a:r>
            <a:r>
              <a:rPr lang="sv-SE" sz="2000" b="1" dirty="0" err="1"/>
              <a:t>Teambuilding</a:t>
            </a:r>
            <a:endParaRPr lang="sv-SE" sz="2000" b="1" dirty="0"/>
          </a:p>
          <a:p>
            <a:pPr marL="342900" lvl="0" algn="l" rtl="0">
              <a:spcBef>
                <a:spcPts val="1000"/>
              </a:spcBef>
              <a:spcAft>
                <a:spcPts val="0"/>
              </a:spcAft>
              <a:buSzPts val="2800"/>
              <a:buFont typeface="Arial" panose="020B0604020202020204" pitchFamily="34" charset="0"/>
              <a:buChar char="•"/>
            </a:pPr>
            <a:r>
              <a:rPr lang="sv-SE" sz="2000" b="1" dirty="0"/>
              <a:t>11 Oktober: </a:t>
            </a:r>
            <a:r>
              <a:rPr lang="sv-SE" sz="2000" b="1" dirty="0" err="1"/>
              <a:t>Seriepremier</a:t>
            </a:r>
            <a:endParaRPr lang="sv-SE" sz="2000" b="1" dirty="0"/>
          </a:p>
          <a:p>
            <a:pPr marL="228600" lvl="0" indent="-292100" algn="l" rtl="0">
              <a:spcBef>
                <a:spcPts val="1000"/>
              </a:spcBef>
              <a:spcAft>
                <a:spcPts val="0"/>
              </a:spcAft>
              <a:buSzPts val="2800"/>
              <a:buChar char="•"/>
            </a:pPr>
            <a:r>
              <a:rPr lang="sv-SE" sz="2000" b="1" dirty="0"/>
              <a:t>31 okt-2 november: </a:t>
            </a:r>
            <a:r>
              <a:rPr lang="sv-SE" sz="2000" b="1" dirty="0" err="1"/>
              <a:t>Scorpions</a:t>
            </a:r>
            <a:r>
              <a:rPr lang="sv-SE" sz="2000" b="1" dirty="0"/>
              <a:t> cup?</a:t>
            </a:r>
          </a:p>
          <a:p>
            <a:pPr marL="285750" indent="-285750">
              <a:buSzPts val="2800"/>
            </a:pPr>
            <a:r>
              <a:rPr lang="sv-SE" sz="1800" b="1" u="sng" dirty="0"/>
              <a:t>VIKTIGT</a:t>
            </a:r>
            <a:r>
              <a:rPr lang="sv-SE" sz="1600" b="1" u="sng" dirty="0"/>
              <a:t>: </a:t>
            </a:r>
            <a:r>
              <a:rPr lang="sv-SE" sz="1600" b="1" dirty="0"/>
              <a:t>I NOVEMBER BÖRJAR VI SÄLJA JULKALENDRAR OCH BINGOLOTTER TILL UPPESITTARKVÄLLEN OCH NYÅR. Börja redan nu att ta upp beställningar innan dom köper av andra. </a:t>
            </a:r>
            <a:endParaRPr sz="2000" b="1" dirty="0"/>
          </a:p>
          <a:p>
            <a:pPr marL="228600" lvl="0" indent="-292100" algn="l" rtl="0">
              <a:spcBef>
                <a:spcPts val="1000"/>
              </a:spcBef>
              <a:spcAft>
                <a:spcPts val="0"/>
              </a:spcAft>
              <a:buSzPts val="2800"/>
              <a:buChar char="•"/>
            </a:pPr>
            <a:r>
              <a:rPr lang="sv-SE" sz="2000" b="1" dirty="0"/>
              <a:t>27-29 dec: Storvretacupen</a:t>
            </a:r>
          </a:p>
          <a:p>
            <a:pPr marL="0" lvl="0" indent="0" algn="l" rtl="0">
              <a:spcBef>
                <a:spcPts val="1000"/>
              </a:spcBef>
              <a:spcAft>
                <a:spcPts val="0"/>
              </a:spcAft>
              <a:buSzPts val="2800"/>
              <a:buNone/>
            </a:pPr>
            <a:endParaRPr sz="2000" b="1" dirty="0"/>
          </a:p>
          <a:p>
            <a:pPr marL="0" lvl="0" indent="0" algn="l" rtl="0">
              <a:spcBef>
                <a:spcPts val="0"/>
              </a:spcBef>
              <a:spcAft>
                <a:spcPts val="0"/>
              </a:spcAft>
              <a:buNone/>
            </a:pPr>
            <a:endParaRPr dirty="0"/>
          </a:p>
          <a:p>
            <a:pPr marL="228600" lvl="0" indent="0" algn="l" rtl="0">
              <a:spcBef>
                <a:spcPts val="1000"/>
              </a:spcBef>
              <a:spcAft>
                <a:spcPts val="0"/>
              </a:spcAft>
              <a:buNone/>
            </a:pPr>
            <a:endParaRPr b="1" dirty="0"/>
          </a:p>
          <a:p>
            <a:pPr marL="0" lvl="0" indent="0" algn="l" rtl="0">
              <a:lnSpc>
                <a:spcPct val="90000"/>
              </a:lnSpc>
              <a:spcBef>
                <a:spcPts val="1000"/>
              </a:spcBef>
              <a:spcAft>
                <a:spcPts val="0"/>
              </a:spcAft>
              <a:buClr>
                <a:schemeClr val="dk1"/>
              </a:buClr>
              <a:buSzPts val="2800"/>
              <a:buNone/>
            </a:pPr>
            <a:endParaRPr dirty="0"/>
          </a:p>
        </p:txBody>
      </p:sp>
      <p:sp>
        <p:nvSpPr>
          <p:cNvPr id="212" name="Google Shape;212;p10"/>
          <p:cNvSpPr/>
          <p:nvPr/>
        </p:nvSpPr>
        <p:spPr>
          <a:xfrm flipH="1">
            <a:off x="0" y="5835649"/>
            <a:ext cx="1548180" cy="1022351"/>
          </a:xfrm>
          <a:custGeom>
            <a:avLst/>
            <a:gdLst/>
            <a:ahLst/>
            <a:cxnLst/>
            <a:rect l="l" t="t" r="r" b="b"/>
            <a:pathLst>
              <a:path w="1548180" h="1022351" extrusionOk="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3" name="Google Shape;213;p10"/>
          <p:cNvSpPr/>
          <p:nvPr/>
        </p:nvSpPr>
        <p:spPr>
          <a:xfrm flipH="1">
            <a:off x="3418308" y="5717905"/>
            <a:ext cx="1771609" cy="1140095"/>
          </a:xfrm>
          <a:custGeom>
            <a:avLst/>
            <a:gdLst/>
            <a:ahLst/>
            <a:cxnLst/>
            <a:rect l="l" t="t" r="r" b="b"/>
            <a:pathLst>
              <a:path w="1771609" h="1140095" extrusionOk="0">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4" name="Google Shape;214;p10"/>
          <p:cNvSpPr/>
          <p:nvPr/>
        </p:nvSpPr>
        <p:spPr>
          <a:xfrm flipH="1">
            <a:off x="4132972" y="6258755"/>
            <a:ext cx="1565940" cy="599245"/>
          </a:xfrm>
          <a:custGeom>
            <a:avLst/>
            <a:gdLst/>
            <a:ahLst/>
            <a:cxnLst/>
            <a:rect l="l" t="t" r="r" b="b"/>
            <a:pathLst>
              <a:path w="1565940" h="599245" extrusionOk="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1"/>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0" name="Google Shape;220;p11"/>
          <p:cNvSpPr/>
          <p:nvPr/>
        </p:nvSpPr>
        <p:spPr>
          <a:xfrm>
            <a:off x="1" y="0"/>
            <a:ext cx="4167271" cy="6858000"/>
          </a:xfrm>
          <a:custGeom>
            <a:avLst/>
            <a:gdLst/>
            <a:ahLst/>
            <a:cxnLst/>
            <a:rect l="l" t="t" r="r" b="b"/>
            <a:pathLst>
              <a:path w="4167271" h="6858000" extrusionOk="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1" name="Google Shape;221;p11"/>
          <p:cNvSpPr txBox="1">
            <a:spLocks noGrp="1"/>
          </p:cNvSpPr>
          <p:nvPr>
            <p:ph type="title"/>
          </p:nvPr>
        </p:nvSpPr>
        <p:spPr>
          <a:xfrm>
            <a:off x="686834" y="1153572"/>
            <a:ext cx="3200400" cy="44611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sv-SE" b="1" u="sng">
                <a:solidFill>
                  <a:srgbClr val="FFFFFF"/>
                </a:solidFill>
              </a:rPr>
              <a:t>Ekonomi</a:t>
            </a:r>
            <a:endParaRPr/>
          </a:p>
        </p:txBody>
      </p:sp>
      <p:sp>
        <p:nvSpPr>
          <p:cNvPr id="222" name="Google Shape;222;p11"/>
          <p:cNvSpPr/>
          <p:nvPr/>
        </p:nvSpPr>
        <p:spPr>
          <a:xfrm rot="10800000" flipH="1">
            <a:off x="7550402" y="2455479"/>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23" name="Google Shape;223;p11"/>
          <p:cNvSpPr txBox="1">
            <a:spLocks noGrp="1"/>
          </p:cNvSpPr>
          <p:nvPr>
            <p:ph type="body" idx="1"/>
          </p:nvPr>
        </p:nvSpPr>
        <p:spPr>
          <a:xfrm>
            <a:off x="4427220" y="443890"/>
            <a:ext cx="5966460" cy="5850230"/>
          </a:xfrm>
          <a:prstGeom prst="rect">
            <a:avLst/>
          </a:prstGeom>
          <a:noFill/>
          <a:ln>
            <a:noFill/>
          </a:ln>
        </p:spPr>
        <p:txBody>
          <a:bodyPr spcFirstLastPara="1" wrap="square" lIns="91425" tIns="45700" rIns="91425" bIns="45700" anchor="ctr" anchorCtr="0">
            <a:normAutofit/>
          </a:bodyPr>
          <a:lstStyle/>
          <a:p>
            <a:pPr marL="228600" lvl="0" indent="-228600" algn="l" rtl="0">
              <a:lnSpc>
                <a:spcPct val="80000"/>
              </a:lnSpc>
              <a:spcBef>
                <a:spcPts val="0"/>
              </a:spcBef>
              <a:spcAft>
                <a:spcPts val="0"/>
              </a:spcAft>
              <a:buClr>
                <a:schemeClr val="dk1"/>
              </a:buClr>
              <a:buSzPts val="2800"/>
              <a:buChar char="•"/>
            </a:pPr>
            <a:r>
              <a:rPr lang="sv-SE" sz="2400" b="1" dirty="0"/>
              <a:t>Medlemsavgift: ? (faktura kommer på mailen i mitten på oktober)</a:t>
            </a:r>
            <a:endParaRPr sz="2400" dirty="0"/>
          </a:p>
          <a:p>
            <a:pPr marL="228600" lvl="0" indent="-50800" algn="l" rtl="0">
              <a:lnSpc>
                <a:spcPct val="80000"/>
              </a:lnSpc>
              <a:spcBef>
                <a:spcPts val="1000"/>
              </a:spcBef>
              <a:spcAft>
                <a:spcPts val="0"/>
              </a:spcAft>
              <a:buClr>
                <a:schemeClr val="dk1"/>
              </a:buClr>
              <a:buSzPts val="2800"/>
              <a:buNone/>
            </a:pPr>
            <a:endParaRPr sz="2400" b="1" dirty="0"/>
          </a:p>
          <a:p>
            <a:pPr marL="228600" lvl="0" indent="-228600" algn="l" rtl="0">
              <a:lnSpc>
                <a:spcPct val="80000"/>
              </a:lnSpc>
              <a:spcBef>
                <a:spcPts val="1000"/>
              </a:spcBef>
              <a:spcAft>
                <a:spcPts val="0"/>
              </a:spcAft>
              <a:buClr>
                <a:schemeClr val="dk1"/>
              </a:buClr>
              <a:buSzPts val="2800"/>
              <a:buChar char="•"/>
            </a:pPr>
            <a:r>
              <a:rPr lang="sv-SE" sz="2400" b="1" dirty="0"/>
              <a:t>Lagkassa: ca 11000 kr</a:t>
            </a:r>
          </a:p>
          <a:p>
            <a:pPr marL="228600" lvl="0" indent="-228600" algn="l" rtl="0">
              <a:lnSpc>
                <a:spcPct val="80000"/>
              </a:lnSpc>
              <a:spcBef>
                <a:spcPts val="1000"/>
              </a:spcBef>
              <a:spcAft>
                <a:spcPts val="0"/>
              </a:spcAft>
              <a:buClr>
                <a:schemeClr val="dk1"/>
              </a:buClr>
              <a:buSzPts val="2800"/>
              <a:buChar char="•"/>
            </a:pPr>
            <a:endParaRPr lang="sv-SE" sz="2400" b="1" dirty="0"/>
          </a:p>
          <a:p>
            <a:pPr marL="228600" lvl="0" indent="-228600" algn="l" rtl="0">
              <a:lnSpc>
                <a:spcPct val="80000"/>
              </a:lnSpc>
              <a:spcBef>
                <a:spcPts val="1000"/>
              </a:spcBef>
              <a:spcAft>
                <a:spcPts val="0"/>
              </a:spcAft>
              <a:buClr>
                <a:schemeClr val="dk1"/>
              </a:buClr>
              <a:buSzPts val="2800"/>
              <a:buChar char="•"/>
            </a:pPr>
            <a:r>
              <a:rPr lang="sv-SE" sz="2400" b="1" dirty="0"/>
              <a:t>Vissa av F10 tjejerna har kvar pengar i sin egna kassa som kan användas om man vill.                                      Fråga Rose-Marie om man vill veta                        vad man har kvar och när ni vill använda dessa.</a:t>
            </a:r>
            <a:endParaRPr sz="2400" dirty="0"/>
          </a:p>
          <a:p>
            <a:pPr marL="0" lvl="0" indent="0" algn="l" rtl="0">
              <a:lnSpc>
                <a:spcPct val="80000"/>
              </a:lnSpc>
              <a:spcBef>
                <a:spcPts val="1000"/>
              </a:spcBef>
              <a:spcAft>
                <a:spcPts val="0"/>
              </a:spcAft>
              <a:buClr>
                <a:schemeClr val="dk1"/>
              </a:buClr>
              <a:buSzPts val="2800"/>
              <a:buNone/>
            </a:pPr>
            <a:endParaRPr sz="2400" dirty="0"/>
          </a:p>
          <a:p>
            <a:pPr marL="0" lvl="0" indent="0" algn="l" rtl="0">
              <a:lnSpc>
                <a:spcPct val="80000"/>
              </a:lnSpc>
              <a:spcBef>
                <a:spcPts val="1000"/>
              </a:spcBef>
              <a:spcAft>
                <a:spcPts val="0"/>
              </a:spcAft>
              <a:buClr>
                <a:schemeClr val="dk1"/>
              </a:buClr>
              <a:buSzPts val="2400"/>
              <a:buNone/>
            </a:pPr>
            <a:endParaRPr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2"/>
          <p:cNvSpPr/>
          <p:nvPr/>
        </p:nvSpPr>
        <p:spPr>
          <a:xfrm>
            <a:off x="1" y="0"/>
            <a:ext cx="608211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9" name="Google Shape;229;p12"/>
          <p:cNvSpPr/>
          <p:nvPr/>
        </p:nvSpPr>
        <p:spPr>
          <a:xfrm>
            <a:off x="1" y="0"/>
            <a:ext cx="12191998" cy="6858000"/>
          </a:xfrm>
          <a:prstGeom prst="rect">
            <a:avLst/>
          </a:prstGeom>
          <a:gradFill>
            <a:gsLst>
              <a:gs pos="0">
                <a:srgbClr val="3865B4"/>
              </a:gs>
              <a:gs pos="25000">
                <a:srgbClr val="3865B4"/>
              </a:gs>
              <a:gs pos="94000">
                <a:srgbClr val="3A3838"/>
              </a:gs>
              <a:gs pos="100000">
                <a:srgbClr val="3A3838"/>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30" name="Google Shape;230;p1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31" name="Google Shape;231;p12"/>
          <p:cNvSpPr txBox="1">
            <a:spLocks noGrp="1"/>
          </p:cNvSpPr>
          <p:nvPr>
            <p:ph type="title"/>
          </p:nvPr>
        </p:nvSpPr>
        <p:spPr>
          <a:xfrm>
            <a:off x="640079" y="2053641"/>
            <a:ext cx="3669161" cy="226383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FFFFFF"/>
              </a:buClr>
              <a:buSzPts val="6000"/>
              <a:buFont typeface="Calibri"/>
              <a:buNone/>
            </a:pPr>
            <a:r>
              <a:rPr lang="sv-SE" sz="6000" b="1" dirty="0">
                <a:solidFill>
                  <a:srgbClr val="FFFFFF"/>
                </a:solidFill>
              </a:rPr>
              <a:t>Försäljning</a:t>
            </a:r>
            <a:br>
              <a:rPr lang="sv-SE" sz="6000" b="1" dirty="0">
                <a:solidFill>
                  <a:srgbClr val="FFFFFF"/>
                </a:solidFill>
              </a:rPr>
            </a:br>
            <a:br>
              <a:rPr lang="sv-SE" sz="6000" b="1" dirty="0">
                <a:solidFill>
                  <a:srgbClr val="FFFFFF"/>
                </a:solidFill>
              </a:rPr>
            </a:br>
            <a:r>
              <a:rPr lang="sv-SE" sz="2000" b="1" dirty="0">
                <a:solidFill>
                  <a:srgbClr val="FFFFFF"/>
                </a:solidFill>
              </a:rPr>
              <a:t>Det  tjejerna säljer själva går till den ”egna” kassan som kan användas till cuper, kläder m.m. </a:t>
            </a:r>
            <a:br>
              <a:rPr lang="sv-SE" sz="2000" b="1" dirty="0">
                <a:solidFill>
                  <a:srgbClr val="FFFFFF"/>
                </a:solidFill>
              </a:rPr>
            </a:br>
            <a:r>
              <a:rPr lang="sv-SE" sz="2000" b="1" dirty="0">
                <a:solidFill>
                  <a:srgbClr val="FFFFFF"/>
                </a:solidFill>
              </a:rPr>
              <a:t>Det vi säljer tillsammans utanför affärer av lotterna går till den gemensamma kassan som används till material vi behöver, fika hemmamatcher, </a:t>
            </a:r>
            <a:r>
              <a:rPr lang="sv-SE" sz="2000" b="1" dirty="0" err="1">
                <a:solidFill>
                  <a:srgbClr val="FFFFFF"/>
                </a:solidFill>
              </a:rPr>
              <a:t>mellis</a:t>
            </a:r>
            <a:r>
              <a:rPr lang="sv-SE" sz="2000" b="1" dirty="0">
                <a:solidFill>
                  <a:srgbClr val="FFFFFF"/>
                </a:solidFill>
              </a:rPr>
              <a:t> till cuper m.m.</a:t>
            </a:r>
            <a:endParaRPr dirty="0"/>
          </a:p>
        </p:txBody>
      </p:sp>
      <p:sp>
        <p:nvSpPr>
          <p:cNvPr id="232" name="Google Shape;232;p12"/>
          <p:cNvSpPr txBox="1">
            <a:spLocks noGrp="1"/>
          </p:cNvSpPr>
          <p:nvPr>
            <p:ph type="body" idx="1"/>
          </p:nvPr>
        </p:nvSpPr>
        <p:spPr>
          <a:xfrm>
            <a:off x="5645426" y="801866"/>
            <a:ext cx="6211957" cy="59666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2400"/>
              <a:buNone/>
            </a:pPr>
            <a:r>
              <a:rPr lang="sv-SE" sz="2400" b="1" u="sng" dirty="0">
                <a:solidFill>
                  <a:srgbClr val="000000"/>
                </a:solidFill>
              </a:rPr>
              <a:t>Bingolotter till uppesittarkvällen och nyår</a:t>
            </a:r>
            <a:endParaRPr sz="2400" b="1" u="sng" dirty="0"/>
          </a:p>
          <a:p>
            <a:pPr marL="342900">
              <a:buClr>
                <a:srgbClr val="000000"/>
              </a:buClr>
              <a:buSzPts val="2400"/>
            </a:pPr>
            <a:r>
              <a:rPr lang="sv-SE" sz="2400" dirty="0">
                <a:solidFill>
                  <a:srgbClr val="000000"/>
                </a:solidFill>
              </a:rPr>
              <a:t>800st enkellotter och 200 </a:t>
            </a:r>
            <a:r>
              <a:rPr lang="sv-SE" sz="2400" dirty="0" err="1">
                <a:solidFill>
                  <a:srgbClr val="000000"/>
                </a:solidFill>
              </a:rPr>
              <a:t>st</a:t>
            </a:r>
            <a:r>
              <a:rPr lang="sv-SE" sz="2400" dirty="0">
                <a:solidFill>
                  <a:srgbClr val="000000"/>
                </a:solidFill>
              </a:rPr>
              <a:t> dubbellotter till </a:t>
            </a:r>
            <a:r>
              <a:rPr lang="sv-SE" sz="2400" dirty="0" err="1">
                <a:solidFill>
                  <a:srgbClr val="000000"/>
                </a:solidFill>
              </a:rPr>
              <a:t>uppersittarkvällen</a:t>
            </a:r>
            <a:r>
              <a:rPr lang="sv-SE" sz="2400" dirty="0">
                <a:solidFill>
                  <a:srgbClr val="000000"/>
                </a:solidFill>
              </a:rPr>
              <a:t> och 150st julkalendrar. Kommer även ta hem 150 </a:t>
            </a:r>
            <a:r>
              <a:rPr lang="sv-SE" sz="2400" dirty="0" err="1">
                <a:solidFill>
                  <a:srgbClr val="000000"/>
                </a:solidFill>
              </a:rPr>
              <a:t>st</a:t>
            </a:r>
            <a:r>
              <a:rPr lang="sv-SE" sz="2400" dirty="0">
                <a:solidFill>
                  <a:srgbClr val="000000"/>
                </a:solidFill>
              </a:rPr>
              <a:t> enkellotter och    50 </a:t>
            </a:r>
            <a:r>
              <a:rPr lang="sv-SE" sz="2400" dirty="0" err="1">
                <a:solidFill>
                  <a:srgbClr val="000000"/>
                </a:solidFill>
              </a:rPr>
              <a:t>st</a:t>
            </a:r>
            <a:r>
              <a:rPr lang="sv-SE" sz="2400" dirty="0">
                <a:solidFill>
                  <a:srgbClr val="000000"/>
                </a:solidFill>
              </a:rPr>
              <a:t> dubbellotter till nyår. Brukar få hem allt i början av november. Tar hem mera om det behövs av allt. </a:t>
            </a:r>
            <a:endParaRPr dirty="0"/>
          </a:p>
          <a:p>
            <a:pPr marL="0" indent="0">
              <a:buClr>
                <a:srgbClr val="000000"/>
              </a:buClr>
              <a:buSzPts val="2400"/>
              <a:buNone/>
            </a:pPr>
            <a:endParaRPr lang="sv-SE" sz="2400" dirty="0">
              <a:solidFill>
                <a:srgbClr val="000000"/>
              </a:solidFill>
            </a:endParaRPr>
          </a:p>
          <a:p>
            <a:pPr marL="0" indent="0">
              <a:buClr>
                <a:srgbClr val="000000"/>
              </a:buClr>
              <a:buSzPts val="2400"/>
              <a:buNone/>
            </a:pPr>
            <a:r>
              <a:rPr lang="sv-SE" sz="2400" b="1" dirty="0">
                <a:solidFill>
                  <a:srgbClr val="000000"/>
                </a:solidFill>
              </a:rPr>
              <a:t>Vi kommer bara sälja Bingolotter denna säsong som vi kom överens om på mötet.</a:t>
            </a:r>
          </a:p>
          <a:p>
            <a:pPr marL="0" indent="0">
              <a:buClr>
                <a:srgbClr val="000000"/>
              </a:buClr>
              <a:buSzPts val="2400"/>
              <a:buNone/>
            </a:pPr>
            <a:endParaRPr dirty="0"/>
          </a:p>
          <a:p>
            <a:pPr marL="228600" lvl="0" indent="-76200" algn="l" rtl="0">
              <a:lnSpc>
                <a:spcPct val="90000"/>
              </a:lnSpc>
              <a:spcBef>
                <a:spcPts val="1000"/>
              </a:spcBef>
              <a:spcAft>
                <a:spcPts val="0"/>
              </a:spcAft>
              <a:buClr>
                <a:schemeClr val="dk1"/>
              </a:buClr>
              <a:buSzPts val="2400"/>
              <a:buNone/>
            </a:pPr>
            <a:endParaRPr sz="2400" dirty="0">
              <a:solidFill>
                <a:srgbClr val="000000"/>
              </a:solidFill>
            </a:endParaRPr>
          </a:p>
          <a:p>
            <a:pPr marL="228600" lvl="0" indent="-76200" algn="l" rtl="0">
              <a:lnSpc>
                <a:spcPct val="90000"/>
              </a:lnSpc>
              <a:spcBef>
                <a:spcPts val="1000"/>
              </a:spcBef>
              <a:spcAft>
                <a:spcPts val="0"/>
              </a:spcAft>
              <a:buClr>
                <a:schemeClr val="dk1"/>
              </a:buClr>
              <a:buSzPts val="2400"/>
              <a:buNone/>
            </a:pPr>
            <a:endParaRPr sz="2400" dirty="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4"/>
          <p:cNvSpPr/>
          <p:nvPr/>
        </p:nvSpPr>
        <p:spPr>
          <a:xfrm>
            <a:off x="1" y="0"/>
            <a:ext cx="608211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8" name="Google Shape;238;p14"/>
          <p:cNvSpPr/>
          <p:nvPr/>
        </p:nvSpPr>
        <p:spPr>
          <a:xfrm>
            <a:off x="1" y="0"/>
            <a:ext cx="12191998" cy="6858000"/>
          </a:xfrm>
          <a:prstGeom prst="rect">
            <a:avLst/>
          </a:prstGeom>
          <a:gradFill>
            <a:gsLst>
              <a:gs pos="0">
                <a:schemeClr val="accent2"/>
              </a:gs>
              <a:gs pos="25000">
                <a:schemeClr val="accent2"/>
              </a:gs>
              <a:gs pos="94000">
                <a:schemeClr val="accent1"/>
              </a:gs>
              <a:gs pos="100000">
                <a:schemeClr val="accent1"/>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39" name="Google Shape;239;p14"/>
          <p:cNvPicPr preferRelativeResize="0"/>
          <p:nvPr/>
        </p:nvPicPr>
        <p:blipFill rotWithShape="1">
          <a:blip r:embed="rId3">
            <a:alphaModFix/>
          </a:blip>
          <a:srcRect/>
          <a:stretch/>
        </p:blipFill>
        <p:spPr>
          <a:xfrm>
            <a:off x="0" y="22860"/>
            <a:ext cx="12192000" cy="6858000"/>
          </a:xfrm>
          <a:prstGeom prst="rect">
            <a:avLst/>
          </a:prstGeom>
          <a:noFill/>
          <a:ln>
            <a:noFill/>
          </a:ln>
        </p:spPr>
      </p:pic>
      <p:sp>
        <p:nvSpPr>
          <p:cNvPr id="240" name="Google Shape;240;p14"/>
          <p:cNvSpPr txBox="1">
            <a:spLocks noGrp="1"/>
          </p:cNvSpPr>
          <p:nvPr>
            <p:ph type="title"/>
          </p:nvPr>
        </p:nvSpPr>
        <p:spPr>
          <a:xfrm>
            <a:off x="1026159" y="1931721"/>
            <a:ext cx="4348481" cy="276009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6600"/>
              <a:buFont typeface="Calibri"/>
              <a:buNone/>
            </a:pPr>
            <a:r>
              <a:rPr lang="sv-SE" sz="6600" b="1" u="sng" dirty="0">
                <a:solidFill>
                  <a:srgbClr val="FFFFFF"/>
                </a:solidFill>
              </a:rPr>
              <a:t>Övrigt</a:t>
            </a:r>
            <a:endParaRPr dirty="0"/>
          </a:p>
        </p:txBody>
      </p:sp>
      <p:sp>
        <p:nvSpPr>
          <p:cNvPr id="241" name="Google Shape;241;p14"/>
          <p:cNvSpPr txBox="1">
            <a:spLocks noGrp="1"/>
          </p:cNvSpPr>
          <p:nvPr>
            <p:ph type="body" idx="1"/>
          </p:nvPr>
        </p:nvSpPr>
        <p:spPr>
          <a:xfrm>
            <a:off x="6090574" y="2400300"/>
            <a:ext cx="5306084" cy="5143500"/>
          </a:xfrm>
          <a:prstGeom prst="rect">
            <a:avLst/>
          </a:prstGeom>
          <a:noFill/>
          <a:ln>
            <a:noFill/>
          </a:ln>
        </p:spPr>
        <p:txBody>
          <a:bodyPr spcFirstLastPara="1" wrap="square" lIns="91425" tIns="45700" rIns="91425" bIns="45700" anchor="ctr" anchorCtr="0">
            <a:noAutofit/>
          </a:bodyPr>
          <a:lstStyle/>
          <a:p>
            <a:pPr marL="342900">
              <a:buClr>
                <a:srgbClr val="000000"/>
              </a:buClr>
              <a:buSzPts val="2000"/>
            </a:pPr>
            <a:r>
              <a:rPr lang="sv-SE" sz="1600" b="1" dirty="0">
                <a:solidFill>
                  <a:schemeClr val="tx1"/>
                </a:solidFill>
              </a:rPr>
              <a:t>Från och med denna säsong kommer vi INTE acceptera att någon har dålig attityd mot andra eller dålig inställning på träningar/matcher. </a:t>
            </a:r>
            <a:br>
              <a:rPr lang="sv-SE" sz="1600" b="1" dirty="0">
                <a:solidFill>
                  <a:schemeClr val="tx1"/>
                </a:solidFill>
              </a:rPr>
            </a:br>
            <a:r>
              <a:rPr lang="sv-SE" sz="1600" b="1" dirty="0">
                <a:solidFill>
                  <a:schemeClr val="tx1"/>
                </a:solidFill>
              </a:rPr>
              <a:t>Då kommer man få kliva av planen.</a:t>
            </a:r>
          </a:p>
          <a:p>
            <a:pPr marL="342900">
              <a:buClr>
                <a:srgbClr val="000000"/>
              </a:buClr>
              <a:buSzPts val="2000"/>
            </a:pPr>
            <a:r>
              <a:rPr lang="sv-SE" sz="1600" b="1" dirty="0">
                <a:solidFill>
                  <a:schemeClr val="tx1"/>
                </a:solidFill>
              </a:rPr>
              <a:t>Vi ska bygga upp en bra lagkänsla där ALLA tjejerna känner sig sedda och få den hjälp dom behöver för att utvecklas. Att alla tjejer och ledare lär känna varandra och vi får ihop ett riktigt härligt gäng till ett lag där alla trivs och har roligt tillsammans.</a:t>
            </a:r>
          </a:p>
          <a:p>
            <a:pPr marL="342900">
              <a:buClr>
                <a:srgbClr val="000000"/>
              </a:buClr>
              <a:buSzPts val="2000"/>
            </a:pPr>
            <a:r>
              <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rPr>
              <a:t>Vi kommer fortsätta prata med tjejerna om hur vi ska vara mot varandra och att vi ALLTID säger HEJ till varandra varje gång, så alla känner sig sedda.</a:t>
            </a:r>
          </a:p>
          <a:p>
            <a:pPr marL="342900">
              <a:buClr>
                <a:srgbClr val="000000"/>
              </a:buClr>
              <a:buSzPts val="2000"/>
            </a:pPr>
            <a:endPar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42900">
              <a:buClr>
                <a:srgbClr val="000000"/>
              </a:buClr>
              <a:buSzPts val="2000"/>
            </a:pPr>
            <a:r>
              <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rPr>
              <a:t>Mail och </a:t>
            </a:r>
            <a:r>
              <a:rPr lang="sv-SE" sz="1600" b="1" dirty="0" err="1">
                <a:solidFill>
                  <a:schemeClr val="tx1"/>
                </a:solidFill>
                <a:latin typeface="Calibri" panose="020F0502020204030204" pitchFamily="34" charset="0"/>
                <a:ea typeface="Calibri" panose="020F0502020204030204" pitchFamily="34" charset="0"/>
                <a:cs typeface="Calibri" panose="020F0502020204030204" pitchFamily="34" charset="0"/>
              </a:rPr>
              <a:t>mobilnr</a:t>
            </a:r>
            <a:r>
              <a:rPr lang="sv-SE" sz="1600" b="1">
                <a:solidFill>
                  <a:schemeClr val="tx1"/>
                </a:solidFill>
                <a:latin typeface="Calibri" panose="020F0502020204030204" pitchFamily="34" charset="0"/>
                <a:ea typeface="Calibri" panose="020F0502020204030204" pitchFamily="34" charset="0"/>
                <a:cs typeface="Calibri" panose="020F0502020204030204" pitchFamily="34" charset="0"/>
              </a:rPr>
              <a:t> till </a:t>
            </a:r>
            <a:r>
              <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rPr>
              <a:t>Håkan om man vill kontakta honom angående sponsring. </a:t>
            </a:r>
          </a:p>
          <a:p>
            <a:pPr marL="0" indent="0">
              <a:buClr>
                <a:srgbClr val="000000"/>
              </a:buClr>
              <a:buSzPts val="2000"/>
              <a:buNone/>
            </a:pPr>
            <a:r>
              <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rPr>
              <a:t>       Håkan </a:t>
            </a:r>
            <a:r>
              <a:rPr lang="sv-SE" sz="1600" b="1" dirty="0" err="1">
                <a:solidFill>
                  <a:schemeClr val="tx1"/>
                </a:solidFill>
                <a:latin typeface="Calibri" panose="020F0502020204030204" pitchFamily="34" charset="0"/>
                <a:ea typeface="Calibri" panose="020F0502020204030204" pitchFamily="34" charset="0"/>
                <a:cs typeface="Calibri" panose="020F0502020204030204" pitchFamily="34" charset="0"/>
              </a:rPr>
              <a:t>Bulin</a:t>
            </a:r>
            <a:r>
              <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sv-SE" sz="1600" b="1" dirty="0" err="1">
                <a:solidFill>
                  <a:schemeClr val="tx1"/>
                </a:solidFill>
                <a:latin typeface="Calibri" panose="020F0502020204030204" pitchFamily="34" charset="0"/>
                <a:ea typeface="Calibri" panose="020F0502020204030204" pitchFamily="34" charset="0"/>
                <a:cs typeface="Calibri" panose="020F0502020204030204" pitchFamily="34" charset="0"/>
              </a:rPr>
              <a:t>Khloe</a:t>
            </a:r>
            <a:r>
              <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rPr>
              <a:t> pappa)</a:t>
            </a:r>
          </a:p>
          <a:p>
            <a:pPr marL="0" indent="0">
              <a:buClr>
                <a:srgbClr val="000000"/>
              </a:buClr>
              <a:buSzPts val="2000"/>
              <a:buNone/>
            </a:pPr>
            <a:r>
              <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hlinkClick r:id="rId4"/>
              </a:rPr>
              <a:t>hakan@ronnby.se</a:t>
            </a:r>
            <a:r>
              <a:rPr lang="sv-SE" sz="1600" b="1" dirty="0">
                <a:solidFill>
                  <a:schemeClr val="tx1"/>
                </a:solidFill>
                <a:latin typeface="Calibri" panose="020F0502020204030204" pitchFamily="34" charset="0"/>
                <a:ea typeface="Calibri" panose="020F0502020204030204" pitchFamily="34" charset="0"/>
                <a:cs typeface="Calibri" panose="020F0502020204030204" pitchFamily="34" charset="0"/>
              </a:rPr>
              <a:t> eller mobil: 070-8382200 </a:t>
            </a:r>
            <a:endParaRPr lang="sv-SE" sz="1600" b="1" dirty="0">
              <a:latin typeface="Calibri" panose="020F0502020204030204" pitchFamily="34" charset="0"/>
              <a:ea typeface="Calibri" panose="020F0502020204030204" pitchFamily="34" charset="0"/>
              <a:cs typeface="Calibri" panose="020F0502020204030204" pitchFamily="34" charset="0"/>
            </a:endParaRPr>
          </a:p>
          <a:p>
            <a:pPr marL="0" indent="0">
              <a:buClr>
                <a:srgbClr val="000000"/>
              </a:buClr>
              <a:buSzPts val="2000"/>
              <a:buNone/>
            </a:pPr>
            <a:br>
              <a:rPr lang="sv-SE" b="1" dirty="0">
                <a:solidFill>
                  <a:schemeClr val="tx1"/>
                </a:solidFill>
              </a:rPr>
            </a:br>
            <a:r>
              <a:rPr lang="sv-SE" b="1" dirty="0">
                <a:solidFill>
                  <a:schemeClr val="lt1"/>
                </a:solidFill>
              </a:rPr>
              <a:t>Från och med denna säsong kommer vi INTE acceptera att någon har dålig attityd mot andra eller dålig inställning på träningar/matcher. </a:t>
            </a:r>
            <a:br>
              <a:rPr lang="sv-SE" b="1" dirty="0">
                <a:solidFill>
                  <a:schemeClr val="lt1"/>
                </a:solidFill>
              </a:rPr>
            </a:br>
            <a:r>
              <a:rPr lang="sv-SE" b="1" dirty="0">
                <a:solidFill>
                  <a:schemeClr val="lt1"/>
                </a:solidFill>
              </a:rPr>
              <a:t>Då kommer man få kliva av planen.</a:t>
            </a:r>
            <a:br>
              <a:rPr lang="sv-SE" b="1" dirty="0">
                <a:solidFill>
                  <a:schemeClr val="lt1"/>
                </a:solidFill>
              </a:rPr>
            </a:b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15"/>
          <p:cNvSpPr/>
          <p:nvPr/>
        </p:nvSpPr>
        <p:spPr>
          <a:xfrm>
            <a:off x="336884" y="311449"/>
            <a:ext cx="4332307" cy="6179552"/>
          </a:xfrm>
          <a:prstGeom prst="rect">
            <a:avLst/>
          </a:prstGeom>
          <a:solidFill>
            <a:srgbClr val="404040"/>
          </a:solidFill>
          <a:ln w="127000" cap="sq" cmpd="thinThick">
            <a:solidFill>
              <a:srgbClr val="40404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7" name="Google Shape;247;p15"/>
          <p:cNvSpPr txBox="1">
            <a:spLocks noGrp="1"/>
          </p:cNvSpPr>
          <p:nvPr>
            <p:ph type="title"/>
          </p:nvPr>
        </p:nvSpPr>
        <p:spPr>
          <a:xfrm>
            <a:off x="742950" y="742951"/>
            <a:ext cx="3476625" cy="496252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5400"/>
              <a:buFont typeface="Calibri"/>
              <a:buNone/>
            </a:pPr>
            <a:r>
              <a:rPr lang="sv-SE" sz="5400">
                <a:solidFill>
                  <a:srgbClr val="FFFFFF"/>
                </a:solidFill>
                <a:latin typeface="Calibri"/>
                <a:ea typeface="Calibri"/>
                <a:cs typeface="Calibri"/>
                <a:sym typeface="Calibri"/>
              </a:rPr>
              <a:t>Frågor, synpunktereller funderingar?</a:t>
            </a:r>
            <a:endParaRPr sz="5400" b="1">
              <a:solidFill>
                <a:srgbClr val="FFFFFF"/>
              </a:solidFill>
              <a:latin typeface="Calibri"/>
              <a:ea typeface="Calibri"/>
              <a:cs typeface="Calibri"/>
              <a:sym typeface="Calibri"/>
            </a:endParaRPr>
          </a:p>
        </p:txBody>
      </p:sp>
      <p:pic>
        <p:nvPicPr>
          <p:cNvPr id="248" name="Google Shape;248;p15"/>
          <p:cNvPicPr preferRelativeResize="0">
            <a:picLocks noGrp="1"/>
          </p:cNvPicPr>
          <p:nvPr>
            <p:ph type="body" idx="1"/>
          </p:nvPr>
        </p:nvPicPr>
        <p:blipFill rotWithShape="1">
          <a:blip r:embed="rId3">
            <a:alphaModFix/>
          </a:blip>
          <a:srcRect/>
          <a:stretch/>
        </p:blipFill>
        <p:spPr>
          <a:xfrm>
            <a:off x="5153822" y="792833"/>
            <a:ext cx="6553545" cy="527233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
          <p:cNvSpPr txBox="1">
            <a:spLocks noGrp="1"/>
          </p:cNvSpPr>
          <p:nvPr>
            <p:ph type="title"/>
          </p:nvPr>
        </p:nvSpPr>
        <p:spPr>
          <a:xfrm>
            <a:off x="801098" y="171450"/>
            <a:ext cx="3583615" cy="570765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8000"/>
              <a:buFont typeface="Calibri"/>
              <a:buNone/>
            </a:pPr>
            <a:r>
              <a:rPr lang="sv-SE" sz="8000" b="1" u="sng"/>
              <a:t>Agenda</a:t>
            </a:r>
            <a:endParaRPr/>
          </a:p>
        </p:txBody>
      </p:sp>
      <p:sp>
        <p:nvSpPr>
          <p:cNvPr id="107" name="Google Shape;107;p2"/>
          <p:cNvSpPr/>
          <p:nvPr/>
        </p:nvSpPr>
        <p:spPr>
          <a:xfrm>
            <a:off x="4564117" y="-1"/>
            <a:ext cx="7627884" cy="6858001"/>
          </a:xfrm>
          <a:custGeom>
            <a:avLst/>
            <a:gdLst/>
            <a:ahLst/>
            <a:cxnLst/>
            <a:rect l="l" t="t" r="r" b="b"/>
            <a:pathLst>
              <a:path w="7627884" h="6858001" extrusionOk="0">
                <a:moveTo>
                  <a:pt x="85359" y="0"/>
                </a:moveTo>
                <a:lnTo>
                  <a:pt x="7627884" y="0"/>
                </a:lnTo>
                <a:lnTo>
                  <a:pt x="7627884" y="6858001"/>
                </a:lnTo>
                <a:lnTo>
                  <a:pt x="2199224" y="6858001"/>
                </a:lnTo>
                <a:lnTo>
                  <a:pt x="2165320" y="6822453"/>
                </a:lnTo>
                <a:cubicBezTo>
                  <a:pt x="819447" y="5331646"/>
                  <a:pt x="0" y="3356427"/>
                  <a:pt x="0" y="1189815"/>
                </a:cubicBezTo>
                <a:cubicBezTo>
                  <a:pt x="0" y="899574"/>
                  <a:pt x="14708" y="612766"/>
                  <a:pt x="43414" y="330098"/>
                </a:cubicBezTo>
                <a:close/>
              </a:path>
            </a:pathLst>
          </a:custGeom>
          <a:solidFill>
            <a:srgbClr val="FFFFFF">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08" name="Google Shape;108;p2"/>
          <p:cNvSpPr/>
          <p:nvPr/>
        </p:nvSpPr>
        <p:spPr>
          <a:xfrm flipH="1">
            <a:off x="4747781" y="-1"/>
            <a:ext cx="7444220" cy="6858001"/>
          </a:xfrm>
          <a:custGeom>
            <a:avLst/>
            <a:gdLst/>
            <a:ahLst/>
            <a:cxnLst/>
            <a:rect l="l" t="t" r="r" b="b"/>
            <a:pathLst>
              <a:path w="7444220" h="6858001" extrusionOk="0">
                <a:moveTo>
                  <a:pt x="7357257" y="0"/>
                </a:moveTo>
                <a:lnTo>
                  <a:pt x="0" y="0"/>
                </a:lnTo>
                <a:lnTo>
                  <a:pt x="0" y="6858001"/>
                </a:lnTo>
                <a:lnTo>
                  <a:pt x="5169521" y="6858001"/>
                </a:lnTo>
                <a:lnTo>
                  <a:pt x="5459879" y="6539727"/>
                </a:lnTo>
                <a:cubicBezTo>
                  <a:pt x="6696598" y="5103389"/>
                  <a:pt x="7444220" y="3233911"/>
                  <a:pt x="7444220" y="1189814"/>
                </a:cubicBezTo>
                <a:cubicBezTo>
                  <a:pt x="7444220" y="906649"/>
                  <a:pt x="7429873" y="626836"/>
                  <a:pt x="7401867" y="351060"/>
                </a:cubicBez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nvGrpSpPr>
          <p:cNvPr id="109" name="Google Shape;109;p2"/>
          <p:cNvGrpSpPr/>
          <p:nvPr/>
        </p:nvGrpSpPr>
        <p:grpSpPr>
          <a:xfrm>
            <a:off x="6096000" y="267424"/>
            <a:ext cx="5163238" cy="5843671"/>
            <a:chOff x="0" y="3264"/>
            <a:chExt cx="5163238" cy="5843671"/>
          </a:xfrm>
        </p:grpSpPr>
        <p:sp>
          <p:nvSpPr>
            <p:cNvPr id="110" name="Google Shape;110;p2"/>
            <p:cNvSpPr/>
            <p:nvPr/>
          </p:nvSpPr>
          <p:spPr>
            <a:xfrm>
              <a:off x="0" y="3264"/>
              <a:ext cx="5163238" cy="521015"/>
            </a:xfrm>
            <a:prstGeom prst="roundRect">
              <a:avLst>
                <a:gd name="adj" fmla="val 16667"/>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txBox="1"/>
            <p:nvPr/>
          </p:nvSpPr>
          <p:spPr>
            <a:xfrm>
              <a:off x="25434" y="28698"/>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Ledarstaben</a:t>
              </a:r>
              <a:r>
                <a:rPr lang="sv-SE" sz="1200" b="0" i="0" u="none" strike="noStrike" cap="none">
                  <a:solidFill>
                    <a:schemeClr val="lt1"/>
                  </a:solidFill>
                  <a:latin typeface="Calibri"/>
                  <a:ea typeface="Calibri"/>
                  <a:cs typeface="Calibri"/>
                  <a:sym typeface="Calibri"/>
                </a:rPr>
                <a:t>									</a:t>
              </a:r>
              <a:endParaRPr sz="1200" b="0" i="0" u="none" strike="noStrike" cap="none">
                <a:solidFill>
                  <a:schemeClr val="lt1"/>
                </a:solidFill>
                <a:latin typeface="Calibri"/>
                <a:ea typeface="Calibri"/>
                <a:cs typeface="Calibri"/>
                <a:sym typeface="Calibri"/>
              </a:endParaRPr>
            </a:p>
          </p:txBody>
        </p:sp>
        <p:sp>
          <p:nvSpPr>
            <p:cNvPr id="112" name="Google Shape;112;p2"/>
            <p:cNvSpPr/>
            <p:nvPr/>
          </p:nvSpPr>
          <p:spPr>
            <a:xfrm>
              <a:off x="0" y="591358"/>
              <a:ext cx="5163238" cy="521015"/>
            </a:xfrm>
            <a:prstGeom prst="roundRect">
              <a:avLst>
                <a:gd name="adj" fmla="val 16667"/>
              </a:avLst>
            </a:prstGeom>
            <a:solidFill>
              <a:srgbClr val="E3793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txBox="1"/>
            <p:nvPr/>
          </p:nvSpPr>
          <p:spPr>
            <a:xfrm>
              <a:off x="25434" y="616792"/>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Spelartruppen</a:t>
              </a:r>
              <a:endParaRPr sz="2000" b="0" i="0" u="none" strike="noStrike" cap="none">
                <a:solidFill>
                  <a:schemeClr val="lt1"/>
                </a:solidFill>
                <a:latin typeface="Calibri"/>
                <a:ea typeface="Calibri"/>
                <a:cs typeface="Calibri"/>
                <a:sym typeface="Calibri"/>
              </a:endParaRPr>
            </a:p>
          </p:txBody>
        </p:sp>
        <p:sp>
          <p:nvSpPr>
            <p:cNvPr id="114" name="Google Shape;114;p2"/>
            <p:cNvSpPr/>
            <p:nvPr/>
          </p:nvSpPr>
          <p:spPr>
            <a:xfrm>
              <a:off x="0" y="1067795"/>
              <a:ext cx="5163238" cy="521015"/>
            </a:xfrm>
            <a:prstGeom prst="roundRect">
              <a:avLst>
                <a:gd name="adj" fmla="val 16667"/>
              </a:avLst>
            </a:prstGeom>
            <a:solidFill>
              <a:srgbClr val="DB784A"/>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txBox="1"/>
            <p:nvPr/>
          </p:nvSpPr>
          <p:spPr>
            <a:xfrm>
              <a:off x="25434" y="1093229"/>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Träningar</a:t>
              </a:r>
              <a:endParaRPr sz="2000" b="0" i="0" u="none" strike="noStrike" cap="none">
                <a:solidFill>
                  <a:schemeClr val="lt1"/>
                </a:solidFill>
                <a:latin typeface="Calibri"/>
                <a:ea typeface="Calibri"/>
                <a:cs typeface="Calibri"/>
                <a:sym typeface="Calibri"/>
              </a:endParaRPr>
            </a:p>
          </p:txBody>
        </p:sp>
        <p:sp>
          <p:nvSpPr>
            <p:cNvPr id="116" name="Google Shape;116;p2"/>
            <p:cNvSpPr/>
            <p:nvPr/>
          </p:nvSpPr>
          <p:spPr>
            <a:xfrm>
              <a:off x="0" y="1600061"/>
              <a:ext cx="5163238" cy="521015"/>
            </a:xfrm>
            <a:prstGeom prst="roundRect">
              <a:avLst>
                <a:gd name="adj" fmla="val 16667"/>
              </a:avLst>
            </a:prstGeom>
            <a:solidFill>
              <a:srgbClr val="D27A57"/>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txBox="1"/>
            <p:nvPr/>
          </p:nvSpPr>
          <p:spPr>
            <a:xfrm>
              <a:off x="25434" y="1625495"/>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Träningsupplägg</a:t>
              </a:r>
              <a:endParaRPr sz="2000" b="0" i="0" u="none" strike="noStrike" cap="none">
                <a:solidFill>
                  <a:schemeClr val="lt1"/>
                </a:solidFill>
                <a:latin typeface="Calibri"/>
                <a:ea typeface="Calibri"/>
                <a:cs typeface="Calibri"/>
                <a:sym typeface="Calibri"/>
              </a:endParaRPr>
            </a:p>
          </p:txBody>
        </p:sp>
        <p:sp>
          <p:nvSpPr>
            <p:cNvPr id="118" name="Google Shape;118;p2"/>
            <p:cNvSpPr/>
            <p:nvPr/>
          </p:nvSpPr>
          <p:spPr>
            <a:xfrm>
              <a:off x="0" y="2132327"/>
              <a:ext cx="5163238" cy="521015"/>
            </a:xfrm>
            <a:prstGeom prst="roundRect">
              <a:avLst>
                <a:gd name="adj" fmla="val 16667"/>
              </a:avLst>
            </a:prstGeom>
            <a:solidFill>
              <a:srgbClr val="CB7C6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txBox="1"/>
            <p:nvPr/>
          </p:nvSpPr>
          <p:spPr>
            <a:xfrm>
              <a:off x="25434" y="2157761"/>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Seriespel</a:t>
              </a:r>
              <a:endParaRPr sz="2000" b="0" i="0" u="none" strike="noStrike" cap="none">
                <a:solidFill>
                  <a:schemeClr val="lt1"/>
                </a:solidFill>
                <a:latin typeface="Calibri"/>
                <a:ea typeface="Calibri"/>
                <a:cs typeface="Calibri"/>
                <a:sym typeface="Calibri"/>
              </a:endParaRPr>
            </a:p>
          </p:txBody>
        </p:sp>
        <p:sp>
          <p:nvSpPr>
            <p:cNvPr id="120" name="Google Shape;120;p2"/>
            <p:cNvSpPr/>
            <p:nvPr/>
          </p:nvSpPr>
          <p:spPr>
            <a:xfrm>
              <a:off x="0" y="2664592"/>
              <a:ext cx="5163238" cy="521015"/>
            </a:xfrm>
            <a:prstGeom prst="roundRect">
              <a:avLst>
                <a:gd name="adj" fmla="val 16667"/>
              </a:avLst>
            </a:prstGeom>
            <a:solidFill>
              <a:srgbClr val="C47F6E"/>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txBox="1"/>
            <p:nvPr/>
          </p:nvSpPr>
          <p:spPr>
            <a:xfrm>
              <a:off x="25434" y="2690026"/>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Hemmamatcher</a:t>
              </a:r>
              <a:endParaRPr sz="2000" b="0" i="0" u="none" strike="noStrike" cap="none">
                <a:solidFill>
                  <a:schemeClr val="lt1"/>
                </a:solidFill>
                <a:latin typeface="Calibri"/>
                <a:ea typeface="Calibri"/>
                <a:cs typeface="Calibri"/>
                <a:sym typeface="Calibri"/>
              </a:endParaRPr>
            </a:p>
          </p:txBody>
        </p:sp>
        <p:sp>
          <p:nvSpPr>
            <p:cNvPr id="122" name="Google Shape;122;p2"/>
            <p:cNvSpPr/>
            <p:nvPr/>
          </p:nvSpPr>
          <p:spPr>
            <a:xfrm>
              <a:off x="0" y="3196858"/>
              <a:ext cx="5163238" cy="521015"/>
            </a:xfrm>
            <a:prstGeom prst="roundRect">
              <a:avLst>
                <a:gd name="adj" fmla="val 16667"/>
              </a:avLst>
            </a:prstGeom>
            <a:solidFill>
              <a:srgbClr val="BC857A"/>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txBox="1"/>
            <p:nvPr/>
          </p:nvSpPr>
          <p:spPr>
            <a:xfrm>
              <a:off x="25434" y="3222292"/>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Cuper</a:t>
              </a:r>
              <a:endParaRPr sz="2000" b="0" i="0" u="none" strike="noStrike" cap="none">
                <a:solidFill>
                  <a:schemeClr val="lt1"/>
                </a:solidFill>
                <a:latin typeface="Calibri"/>
                <a:ea typeface="Calibri"/>
                <a:cs typeface="Calibri"/>
                <a:sym typeface="Calibri"/>
              </a:endParaRPr>
            </a:p>
          </p:txBody>
        </p:sp>
        <p:sp>
          <p:nvSpPr>
            <p:cNvPr id="124" name="Google Shape;124;p2"/>
            <p:cNvSpPr/>
            <p:nvPr/>
          </p:nvSpPr>
          <p:spPr>
            <a:xfrm>
              <a:off x="0" y="3729123"/>
              <a:ext cx="5163238" cy="521015"/>
            </a:xfrm>
            <a:prstGeom prst="roundRect">
              <a:avLst>
                <a:gd name="adj" fmla="val 16667"/>
              </a:avLst>
            </a:prstGeom>
            <a:solidFill>
              <a:srgbClr val="B68B8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txBox="1"/>
            <p:nvPr/>
          </p:nvSpPr>
          <p:spPr>
            <a:xfrm>
              <a:off x="25434" y="3754557"/>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Viktiga datum</a:t>
              </a:r>
              <a:endParaRPr sz="2000" b="0" i="0" u="none" strike="noStrike" cap="none">
                <a:solidFill>
                  <a:schemeClr val="lt1"/>
                </a:solidFill>
                <a:latin typeface="Calibri"/>
                <a:ea typeface="Calibri"/>
                <a:cs typeface="Calibri"/>
                <a:sym typeface="Calibri"/>
              </a:endParaRPr>
            </a:p>
          </p:txBody>
        </p:sp>
        <p:sp>
          <p:nvSpPr>
            <p:cNvPr id="126" name="Google Shape;126;p2"/>
            <p:cNvSpPr/>
            <p:nvPr/>
          </p:nvSpPr>
          <p:spPr>
            <a:xfrm>
              <a:off x="0" y="4261389"/>
              <a:ext cx="5163238" cy="521015"/>
            </a:xfrm>
            <a:prstGeom prst="roundRect">
              <a:avLst>
                <a:gd name="adj" fmla="val 16667"/>
              </a:avLst>
            </a:prstGeom>
            <a:solidFill>
              <a:srgbClr val="AF939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txBox="1"/>
            <p:nvPr/>
          </p:nvSpPr>
          <p:spPr>
            <a:xfrm>
              <a:off x="25434" y="4286823"/>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Ekonomi</a:t>
              </a:r>
              <a:endParaRPr sz="2000" b="0" i="0" u="none" strike="noStrike" cap="none">
                <a:solidFill>
                  <a:schemeClr val="lt1"/>
                </a:solidFill>
                <a:latin typeface="Calibri"/>
                <a:ea typeface="Calibri"/>
                <a:cs typeface="Calibri"/>
                <a:sym typeface="Calibri"/>
              </a:endParaRPr>
            </a:p>
          </p:txBody>
        </p:sp>
        <p:sp>
          <p:nvSpPr>
            <p:cNvPr id="128" name="Google Shape;128;p2"/>
            <p:cNvSpPr/>
            <p:nvPr/>
          </p:nvSpPr>
          <p:spPr>
            <a:xfrm>
              <a:off x="0" y="4793655"/>
              <a:ext cx="5163238" cy="521015"/>
            </a:xfrm>
            <a:prstGeom prst="roundRect">
              <a:avLst>
                <a:gd name="adj" fmla="val 16667"/>
              </a:avLst>
            </a:prstGeom>
            <a:solidFill>
              <a:srgbClr val="AA9B9A"/>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txBox="1"/>
            <p:nvPr/>
          </p:nvSpPr>
          <p:spPr>
            <a:xfrm>
              <a:off x="25434" y="4819089"/>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Roller</a:t>
              </a:r>
              <a:endParaRPr sz="2000" b="0" i="0" u="none" strike="noStrike" cap="none">
                <a:solidFill>
                  <a:schemeClr val="lt1"/>
                </a:solidFill>
                <a:latin typeface="Calibri"/>
                <a:ea typeface="Calibri"/>
                <a:cs typeface="Calibri"/>
                <a:sym typeface="Calibri"/>
              </a:endParaRPr>
            </a:p>
          </p:txBody>
        </p:sp>
        <p:sp>
          <p:nvSpPr>
            <p:cNvPr id="130" name="Google Shape;130;p2"/>
            <p:cNvSpPr/>
            <p:nvPr/>
          </p:nvSpPr>
          <p:spPr>
            <a:xfrm>
              <a:off x="0" y="5325920"/>
              <a:ext cx="5163238" cy="521015"/>
            </a:xfrm>
            <a:prstGeom prst="roundRect">
              <a:avLst>
                <a:gd name="adj" fmla="val 16667"/>
              </a:avLst>
            </a:prstGeom>
            <a:solidFill>
              <a:srgbClr val="A4A4A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txBox="1"/>
            <p:nvPr/>
          </p:nvSpPr>
          <p:spPr>
            <a:xfrm>
              <a:off x="25434" y="5351354"/>
              <a:ext cx="5112370" cy="470147"/>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sv-SE" sz="2000" b="0" i="0" u="none" strike="noStrike" cap="none">
                  <a:solidFill>
                    <a:schemeClr val="lt1"/>
                  </a:solidFill>
                  <a:latin typeface="Calibri"/>
                  <a:ea typeface="Calibri"/>
                  <a:cs typeface="Calibri"/>
                  <a:sym typeface="Calibri"/>
                </a:rPr>
                <a:t>Övrigt</a:t>
              </a:r>
              <a:endParaRPr sz="2000" b="0" i="0" u="none" strike="noStrike" cap="none">
                <a:solidFill>
                  <a:schemeClr val="lt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
          <p:cNvSpPr/>
          <p:nvPr/>
        </p:nvSpPr>
        <p:spPr>
          <a:xfrm>
            <a:off x="-3" y="50147"/>
            <a:ext cx="6378162" cy="6858478"/>
          </a:xfrm>
          <a:custGeom>
            <a:avLst/>
            <a:gdLst/>
            <a:ahLst/>
            <a:cxnLst/>
            <a:rect l="l" t="t" r="r" b="b"/>
            <a:pathLst>
              <a:path w="6378162" h="6858478" extrusionOk="0">
                <a:moveTo>
                  <a:pt x="0" y="6858478"/>
                </a:moveTo>
                <a:lnTo>
                  <a:pt x="6378162" y="6858478"/>
                </a:lnTo>
                <a:lnTo>
                  <a:pt x="3201787" y="0"/>
                </a:lnTo>
                <a:lnTo>
                  <a:pt x="3196210" y="0"/>
                </a:lnTo>
                <a:lnTo>
                  <a:pt x="2129982" y="0"/>
                </a:lnTo>
                <a:lnTo>
                  <a:pt x="0" y="0"/>
                </a:lnTo>
                <a:close/>
              </a:path>
            </a:pathLst>
          </a:custGeom>
          <a:solidFill>
            <a:srgbClr val="00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37" name="Google Shape;137;p3"/>
          <p:cNvSpPr/>
          <p:nvPr/>
        </p:nvSpPr>
        <p:spPr>
          <a:xfrm>
            <a:off x="-3" y="50147"/>
            <a:ext cx="5972343" cy="6858478"/>
          </a:xfrm>
          <a:custGeom>
            <a:avLst/>
            <a:gdLst/>
            <a:ahLst/>
            <a:cxnLst/>
            <a:rect l="l" t="t" r="r" b="b"/>
            <a:pathLst>
              <a:path w="5972343" h="6858478" extrusionOk="0">
                <a:moveTo>
                  <a:pt x="0" y="6858478"/>
                </a:moveTo>
                <a:lnTo>
                  <a:pt x="5972343" y="6858478"/>
                </a:lnTo>
                <a:lnTo>
                  <a:pt x="2795968" y="0"/>
                </a:lnTo>
                <a:lnTo>
                  <a:pt x="2790391" y="0"/>
                </a:lnTo>
                <a:lnTo>
                  <a:pt x="1724163" y="0"/>
                </a:lnTo>
                <a:lnTo>
                  <a:pt x="0" y="0"/>
                </a:lnTo>
                <a:close/>
              </a:path>
            </a:pathLst>
          </a:custGeom>
          <a:solidFill>
            <a:srgbClr val="00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38" name="Google Shape;138;p3"/>
          <p:cNvSpPr txBox="1">
            <a:spLocks noGrp="1"/>
          </p:cNvSpPr>
          <p:nvPr>
            <p:ph type="title"/>
          </p:nvPr>
        </p:nvSpPr>
        <p:spPr>
          <a:xfrm>
            <a:off x="313550" y="1885475"/>
            <a:ext cx="3947400" cy="3187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5400"/>
              <a:buFont typeface="Calibri"/>
              <a:buNone/>
            </a:pPr>
            <a:r>
              <a:rPr lang="sv-SE" sz="5700" b="1">
                <a:solidFill>
                  <a:schemeClr val="lt1"/>
                </a:solidFill>
              </a:rPr>
              <a:t>Ledarstaben</a:t>
            </a:r>
            <a:endParaRPr sz="5700" b="1">
              <a:solidFill>
                <a:schemeClr val="lt1"/>
              </a:solidFill>
            </a:endParaRPr>
          </a:p>
        </p:txBody>
      </p:sp>
      <p:sp>
        <p:nvSpPr>
          <p:cNvPr id="139" name="Google Shape;139;p3"/>
          <p:cNvSpPr txBox="1"/>
          <p:nvPr/>
        </p:nvSpPr>
        <p:spPr>
          <a:xfrm>
            <a:off x="6499025" y="902725"/>
            <a:ext cx="7254600" cy="402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SE" sz="3000" b="1" u="sng" dirty="0">
                <a:latin typeface="Calibri"/>
                <a:ea typeface="Calibri"/>
                <a:cs typeface="Calibri"/>
                <a:sym typeface="Calibri"/>
              </a:rPr>
              <a:t>Tränare</a:t>
            </a:r>
            <a:endParaRPr sz="3000" b="1" u="sng" dirty="0">
              <a:latin typeface="Calibri"/>
              <a:ea typeface="Calibri"/>
              <a:cs typeface="Calibri"/>
              <a:sym typeface="Calibri"/>
            </a:endParaRPr>
          </a:p>
          <a:p>
            <a:pPr marL="0" lvl="0" indent="0" algn="l" rtl="0">
              <a:spcBef>
                <a:spcPts val="0"/>
              </a:spcBef>
              <a:spcAft>
                <a:spcPts val="0"/>
              </a:spcAft>
              <a:buNone/>
            </a:pPr>
            <a:r>
              <a:rPr lang="sv-SE" sz="2500" dirty="0">
                <a:latin typeface="Calibri"/>
                <a:ea typeface="Calibri"/>
                <a:cs typeface="Calibri"/>
                <a:sym typeface="Calibri"/>
              </a:rPr>
              <a:t>Jim</a:t>
            </a:r>
            <a:endParaRPr sz="2500" dirty="0">
              <a:latin typeface="Calibri"/>
              <a:ea typeface="Calibri"/>
              <a:cs typeface="Calibri"/>
              <a:sym typeface="Calibri"/>
            </a:endParaRPr>
          </a:p>
          <a:p>
            <a:pPr marL="0" lvl="0" indent="0" algn="l" rtl="0">
              <a:spcBef>
                <a:spcPts val="0"/>
              </a:spcBef>
              <a:spcAft>
                <a:spcPts val="0"/>
              </a:spcAft>
              <a:buNone/>
            </a:pPr>
            <a:r>
              <a:rPr lang="sv-SE" sz="2500" dirty="0">
                <a:latin typeface="Calibri"/>
                <a:ea typeface="Calibri"/>
                <a:cs typeface="Calibri"/>
                <a:sym typeface="Calibri"/>
              </a:rPr>
              <a:t>Mathias</a:t>
            </a:r>
            <a:endParaRPr sz="2500" dirty="0">
              <a:latin typeface="Calibri"/>
              <a:ea typeface="Calibri"/>
              <a:cs typeface="Calibri"/>
              <a:sym typeface="Calibri"/>
            </a:endParaRPr>
          </a:p>
          <a:p>
            <a:pPr marL="0" lvl="0" indent="0" algn="l" rtl="0">
              <a:spcBef>
                <a:spcPts val="0"/>
              </a:spcBef>
              <a:spcAft>
                <a:spcPts val="0"/>
              </a:spcAft>
              <a:buNone/>
            </a:pPr>
            <a:r>
              <a:rPr lang="sv-SE" sz="2500" dirty="0">
                <a:latin typeface="Calibri"/>
                <a:ea typeface="Calibri"/>
                <a:cs typeface="Calibri"/>
                <a:sym typeface="Calibri"/>
              </a:rPr>
              <a:t>Mats</a:t>
            </a:r>
            <a:endParaRPr sz="2500" dirty="0">
              <a:latin typeface="Calibri"/>
              <a:ea typeface="Calibri"/>
              <a:cs typeface="Calibri"/>
              <a:sym typeface="Calibri"/>
            </a:endParaRPr>
          </a:p>
          <a:p>
            <a:pPr marL="0" lvl="0" indent="0" algn="l" rtl="0">
              <a:spcBef>
                <a:spcPts val="0"/>
              </a:spcBef>
              <a:spcAft>
                <a:spcPts val="0"/>
              </a:spcAft>
              <a:buNone/>
            </a:pPr>
            <a:r>
              <a:rPr lang="sv-SE" sz="2500" dirty="0">
                <a:latin typeface="Calibri"/>
                <a:ea typeface="Calibri"/>
                <a:cs typeface="Calibri"/>
                <a:sym typeface="Calibri"/>
              </a:rPr>
              <a:t>Helena</a:t>
            </a:r>
          </a:p>
          <a:p>
            <a:r>
              <a:rPr lang="sv-SE" sz="2500" dirty="0" err="1">
                <a:latin typeface="Calibri"/>
                <a:ea typeface="Calibri"/>
                <a:cs typeface="Calibri"/>
                <a:sym typeface="Calibri"/>
              </a:rPr>
              <a:t>Andreas.S</a:t>
            </a:r>
            <a:endParaRPr lang="sv-SE" sz="2500" dirty="0">
              <a:latin typeface="Calibri"/>
              <a:ea typeface="Calibri"/>
              <a:cs typeface="Calibri"/>
              <a:sym typeface="Calibri"/>
            </a:endParaRPr>
          </a:p>
          <a:p>
            <a:r>
              <a:rPr lang="sv-SE" sz="2500" dirty="0" err="1">
                <a:latin typeface="Calibri"/>
                <a:ea typeface="Calibri"/>
                <a:cs typeface="Calibri"/>
                <a:sym typeface="Calibri"/>
              </a:rPr>
              <a:t>Andreas.J</a:t>
            </a:r>
            <a:endParaRPr lang="sv-SE" sz="2500" dirty="0">
              <a:latin typeface="Calibri"/>
              <a:ea typeface="Calibri"/>
              <a:cs typeface="Calibri"/>
              <a:sym typeface="Calibri"/>
            </a:endParaRPr>
          </a:p>
          <a:p>
            <a:r>
              <a:rPr lang="sv-SE" sz="2500" dirty="0">
                <a:latin typeface="Calibri"/>
                <a:ea typeface="Calibri"/>
                <a:cs typeface="Calibri"/>
                <a:sym typeface="Calibri"/>
              </a:rPr>
              <a:t>Peter</a:t>
            </a:r>
          </a:p>
          <a:p>
            <a:pPr marL="0" lvl="0" indent="0" algn="l" rtl="0">
              <a:spcBef>
                <a:spcPts val="0"/>
              </a:spcBef>
              <a:spcAft>
                <a:spcPts val="0"/>
              </a:spcAft>
              <a:buNone/>
            </a:pPr>
            <a:endParaRPr lang="sv-SE" sz="2500" dirty="0">
              <a:latin typeface="Calibri"/>
              <a:ea typeface="Calibri"/>
              <a:cs typeface="Calibri"/>
              <a:sym typeface="Calibri"/>
            </a:endParaRPr>
          </a:p>
          <a:p>
            <a:pPr lvl="0"/>
            <a:r>
              <a:rPr lang="sv-SE" sz="3000" b="1" u="sng" dirty="0">
                <a:latin typeface="Calibri"/>
                <a:ea typeface="Calibri"/>
                <a:cs typeface="Calibri"/>
                <a:sym typeface="Calibri"/>
              </a:rPr>
              <a:t>Lagledare/ Ekonomiansvariga</a:t>
            </a:r>
            <a:endParaRPr sz="3000" b="1" u="sng" dirty="0">
              <a:latin typeface="Calibri"/>
              <a:ea typeface="Calibri"/>
              <a:cs typeface="Calibri"/>
              <a:sym typeface="Calibri"/>
            </a:endParaRPr>
          </a:p>
          <a:p>
            <a:pPr marL="0" lvl="0" indent="0" algn="l" rtl="0">
              <a:spcBef>
                <a:spcPts val="0"/>
              </a:spcBef>
              <a:spcAft>
                <a:spcPts val="0"/>
              </a:spcAft>
              <a:buNone/>
            </a:pPr>
            <a:r>
              <a:rPr lang="sv-SE" sz="2500" dirty="0">
                <a:latin typeface="Calibri"/>
                <a:ea typeface="Calibri"/>
                <a:cs typeface="Calibri"/>
                <a:sym typeface="Calibri"/>
              </a:rPr>
              <a:t>Veronica</a:t>
            </a:r>
          </a:p>
          <a:p>
            <a:pPr marL="0" lvl="0" indent="0" algn="l" rtl="0">
              <a:spcBef>
                <a:spcPts val="0"/>
              </a:spcBef>
              <a:spcAft>
                <a:spcPts val="0"/>
              </a:spcAft>
              <a:buNone/>
            </a:pPr>
            <a:r>
              <a:rPr lang="sv-SE" sz="2500" dirty="0">
                <a:latin typeface="Calibri"/>
                <a:ea typeface="Calibri"/>
                <a:cs typeface="Calibri"/>
                <a:sym typeface="Calibri"/>
              </a:rPr>
              <a:t>Rose-Marie</a:t>
            </a:r>
            <a:endParaRPr sz="2500" dirty="0">
              <a:latin typeface="Calibri"/>
              <a:ea typeface="Calibri"/>
              <a:cs typeface="Calibri"/>
              <a:sym typeface="Calibri"/>
            </a:endParaRPr>
          </a:p>
          <a:p>
            <a:pPr marL="0" lvl="0" indent="0" algn="l" rtl="0">
              <a:spcBef>
                <a:spcPts val="0"/>
              </a:spcBef>
              <a:spcAft>
                <a:spcPts val="0"/>
              </a:spcAft>
              <a:buNone/>
            </a:pPr>
            <a:endParaRPr sz="2500" dirty="0">
              <a:latin typeface="Calibri"/>
              <a:ea typeface="Calibri"/>
              <a:cs typeface="Calibri"/>
              <a:sym typeface="Calibri"/>
            </a:endParaRPr>
          </a:p>
          <a:p>
            <a:pPr marL="0" lvl="0" indent="0" algn="l" rtl="0">
              <a:spcBef>
                <a:spcPts val="0"/>
              </a:spcBef>
              <a:spcAft>
                <a:spcPts val="0"/>
              </a:spcAft>
              <a:buNone/>
            </a:pPr>
            <a:endParaRPr sz="2000" dirty="0">
              <a:latin typeface="Calibri"/>
              <a:ea typeface="Calibri"/>
              <a:cs typeface="Calibri"/>
              <a:sym typeface="Calibri"/>
            </a:endParaRPr>
          </a:p>
          <a:p>
            <a:pPr marL="0" lvl="0" indent="0" algn="l" rtl="0">
              <a:spcBef>
                <a:spcPts val="0"/>
              </a:spcBef>
              <a:spcAft>
                <a:spcPts val="0"/>
              </a:spcAft>
              <a:buNone/>
            </a:pPr>
            <a:endParaRPr sz="2000" dirty="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4"/>
          <p:cNvSpPr/>
          <p:nvPr/>
        </p:nvSpPr>
        <p:spPr>
          <a:xfrm>
            <a:off x="0" y="9427"/>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5" name="Google Shape;145;p4"/>
          <p:cNvSpPr/>
          <p:nvPr/>
        </p:nvSpPr>
        <p:spPr>
          <a:xfrm>
            <a:off x="0" y="0"/>
            <a:ext cx="6126740" cy="6857542"/>
          </a:xfrm>
          <a:custGeom>
            <a:avLst/>
            <a:gdLst/>
            <a:ahLst/>
            <a:cxnLst/>
            <a:rect l="l" t="t" r="r" b="b"/>
            <a:pathLst>
              <a:path w="6126740" h="6857542" extrusionOk="0">
                <a:moveTo>
                  <a:pt x="0" y="0"/>
                </a:moveTo>
                <a:lnTo>
                  <a:pt x="4980067" y="0"/>
                </a:lnTo>
                <a:lnTo>
                  <a:pt x="4992714" y="31774"/>
                </a:lnTo>
                <a:cubicBezTo>
                  <a:pt x="6047722" y="2682457"/>
                  <a:pt x="6047722" y="2682457"/>
                  <a:pt x="6047722" y="2682457"/>
                </a:cubicBezTo>
                <a:cubicBezTo>
                  <a:pt x="6153080" y="2988100"/>
                  <a:pt x="6153080" y="3446565"/>
                  <a:pt x="6047722" y="3752208"/>
                </a:cubicBezTo>
                <a:cubicBezTo>
                  <a:pt x="5563735" y="4968215"/>
                  <a:pt x="5185620" y="5918220"/>
                  <a:pt x="4890218" y="6660411"/>
                </a:cubicBezTo>
                <a:lnTo>
                  <a:pt x="4811756" y="6857542"/>
                </a:lnTo>
                <a:lnTo>
                  <a:pt x="0" y="6857542"/>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6" name="Google Shape;146;p4"/>
          <p:cNvSpPr txBox="1">
            <a:spLocks noGrp="1"/>
          </p:cNvSpPr>
          <p:nvPr>
            <p:ph type="title"/>
          </p:nvPr>
        </p:nvSpPr>
        <p:spPr>
          <a:xfrm>
            <a:off x="767290" y="-894080"/>
            <a:ext cx="4559350" cy="6462935"/>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chemeClr val="lt1"/>
              </a:buClr>
              <a:buSzPts val="6000"/>
              <a:buFont typeface="Calibri"/>
              <a:buNone/>
            </a:pPr>
            <a:br>
              <a:rPr lang="sv-SE" sz="5700" b="1" u="sng">
                <a:solidFill>
                  <a:schemeClr val="lt1"/>
                </a:solidFill>
              </a:rPr>
            </a:br>
            <a:br>
              <a:rPr lang="sv-SE" sz="5700" b="1" u="sng">
                <a:solidFill>
                  <a:schemeClr val="lt1"/>
                </a:solidFill>
              </a:rPr>
            </a:br>
            <a:r>
              <a:rPr lang="sv-SE" sz="5700" b="1" u="sng">
                <a:solidFill>
                  <a:schemeClr val="lt1"/>
                </a:solidFill>
              </a:rPr>
              <a:t>Spelartruppen</a:t>
            </a:r>
            <a:endParaRPr sz="4100"/>
          </a:p>
        </p:txBody>
      </p:sp>
      <p:grpSp>
        <p:nvGrpSpPr>
          <p:cNvPr id="147" name="Google Shape;147;p4"/>
          <p:cNvGrpSpPr/>
          <p:nvPr/>
        </p:nvGrpSpPr>
        <p:grpSpPr>
          <a:xfrm>
            <a:off x="6103027" y="681628"/>
            <a:ext cx="1562267" cy="1172973"/>
            <a:chOff x="7493121" y="1000124"/>
            <a:chExt cx="1562267" cy="1172973"/>
          </a:xfrm>
        </p:grpSpPr>
        <p:sp>
          <p:nvSpPr>
            <p:cNvPr id="148" name="Google Shape;148;p4"/>
            <p:cNvSpPr/>
            <p:nvPr/>
          </p:nvSpPr>
          <p:spPr>
            <a:xfrm>
              <a:off x="7493121" y="1348782"/>
              <a:ext cx="935037" cy="824315"/>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9" name="Google Shape;149;p4"/>
            <p:cNvSpPr/>
            <p:nvPr/>
          </p:nvSpPr>
          <p:spPr>
            <a:xfrm>
              <a:off x="8293221" y="1000124"/>
              <a:ext cx="762167" cy="671915"/>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50" name="Google Shape;150;p4"/>
          <p:cNvSpPr txBox="1">
            <a:spLocks noGrp="1"/>
          </p:cNvSpPr>
          <p:nvPr>
            <p:ph type="body" idx="1"/>
          </p:nvPr>
        </p:nvSpPr>
        <p:spPr>
          <a:xfrm>
            <a:off x="6514140" y="1854601"/>
            <a:ext cx="4776711" cy="314879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None/>
            </a:pPr>
            <a:r>
              <a:rPr lang="sv-SE" dirty="0"/>
              <a:t>Vi har idag 14 </a:t>
            </a:r>
            <a:r>
              <a:rPr lang="sv-SE" dirty="0" err="1"/>
              <a:t>st</a:t>
            </a:r>
            <a:r>
              <a:rPr lang="sv-SE" dirty="0"/>
              <a:t> tjejer kvar från F10 laget. Sen kommer 6 </a:t>
            </a:r>
            <a:r>
              <a:rPr lang="sv-SE" dirty="0" err="1"/>
              <a:t>st</a:t>
            </a:r>
            <a:r>
              <a:rPr lang="sv-SE" dirty="0"/>
              <a:t> utespelare och 2 </a:t>
            </a:r>
            <a:r>
              <a:rPr lang="sv-SE" dirty="0" err="1"/>
              <a:t>st</a:t>
            </a:r>
            <a:r>
              <a:rPr lang="sv-SE" dirty="0"/>
              <a:t> målvakter från F11 flyttas upp och köra med oss. Så vi blir totalt 22st tjejer i F10/11 laget.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5"/>
          <p:cNvSpPr/>
          <p:nvPr/>
        </p:nvSpPr>
        <p:spPr>
          <a:xfrm>
            <a:off x="0" y="0"/>
            <a:ext cx="601345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6" name="Google Shape;156;p5"/>
          <p:cNvSpPr txBox="1">
            <a:spLocks noGrp="1"/>
          </p:cNvSpPr>
          <p:nvPr>
            <p:ph type="title"/>
          </p:nvPr>
        </p:nvSpPr>
        <p:spPr>
          <a:xfrm>
            <a:off x="419100" y="449501"/>
            <a:ext cx="5175250" cy="5413248"/>
          </a:xfrm>
          <a:prstGeom prst="rect">
            <a:avLst/>
          </a:prstGeom>
          <a:noFill/>
          <a:ln>
            <a:noFill/>
          </a:ln>
        </p:spPr>
        <p:txBody>
          <a:bodyPr spcFirstLastPara="1" wrap="square" lIns="91425" tIns="45700" rIns="91425" bIns="45700" anchor="ctr" anchorCtr="0">
            <a:normAutofit fontScale="90000"/>
          </a:bodyPr>
          <a:lstStyle/>
          <a:p>
            <a:pPr lvl="0" algn="ctr">
              <a:buClr>
                <a:schemeClr val="lt1"/>
              </a:buClr>
              <a:buSzPts val="8000"/>
            </a:pPr>
            <a:r>
              <a:rPr lang="sv-SE" sz="8000" b="1" u="sng" dirty="0">
                <a:solidFill>
                  <a:schemeClr val="lt1"/>
                </a:solidFill>
              </a:rPr>
              <a:t>Träningar</a:t>
            </a:r>
            <a:br>
              <a:rPr lang="sv-SE" sz="8000" b="1" u="sng" dirty="0">
                <a:solidFill>
                  <a:schemeClr val="lt1"/>
                </a:solidFill>
              </a:rPr>
            </a:br>
            <a:br>
              <a:rPr lang="sv-SE" sz="8000" b="1" u="sng" dirty="0">
                <a:solidFill>
                  <a:schemeClr val="lt1"/>
                </a:solidFill>
              </a:rPr>
            </a:br>
            <a:r>
              <a:rPr lang="sv-SE" sz="2000" b="1" dirty="0">
                <a:solidFill>
                  <a:schemeClr val="lt1"/>
                </a:solidFill>
              </a:rPr>
              <a:t>Samling ALLTID 15 min innan träningen.</a:t>
            </a:r>
            <a:br>
              <a:rPr lang="sv-SE" sz="2000" b="1" dirty="0">
                <a:solidFill>
                  <a:schemeClr val="lt1"/>
                </a:solidFill>
              </a:rPr>
            </a:br>
            <a:br>
              <a:rPr lang="sv-SE" sz="2000" b="1" dirty="0">
                <a:solidFill>
                  <a:schemeClr val="lt1"/>
                </a:solidFill>
              </a:rPr>
            </a:br>
            <a:r>
              <a:rPr lang="sv-SE" sz="2000" b="1" dirty="0">
                <a:solidFill>
                  <a:schemeClr val="lt1"/>
                </a:solidFill>
              </a:rPr>
              <a:t>Svara på kallelserna i god tid så tränarna kan planera träningar och förbereda för matcherna.</a:t>
            </a:r>
            <a:br>
              <a:rPr lang="sv-SE" sz="2000" b="1" dirty="0">
                <a:solidFill>
                  <a:schemeClr val="lt1"/>
                </a:solidFill>
              </a:rPr>
            </a:br>
            <a:br>
              <a:rPr lang="sv-SE" sz="2000" b="1" dirty="0">
                <a:solidFill>
                  <a:schemeClr val="lt1"/>
                </a:solidFill>
              </a:rPr>
            </a:br>
            <a:r>
              <a:rPr lang="sv-SE" sz="2000" b="1" dirty="0">
                <a:solidFill>
                  <a:schemeClr val="lt1"/>
                </a:solidFill>
              </a:rPr>
              <a:t>Vi har 5 onsdagar fysträning med </a:t>
            </a:r>
            <a:br>
              <a:rPr lang="sv-SE" sz="2000" b="1" dirty="0">
                <a:solidFill>
                  <a:schemeClr val="lt1"/>
                </a:solidFill>
              </a:rPr>
            </a:br>
            <a:r>
              <a:rPr lang="sv-SE" sz="2000" b="1" dirty="0">
                <a:solidFill>
                  <a:schemeClr val="lt1"/>
                </a:solidFill>
              </a:rPr>
              <a:t>Sara Bäckström från Kopparhälsan med start 20/8.</a:t>
            </a:r>
            <a:br>
              <a:rPr lang="sv-SE" sz="2000" b="1" dirty="0">
                <a:solidFill>
                  <a:schemeClr val="lt1"/>
                </a:solidFill>
              </a:rPr>
            </a:br>
            <a:r>
              <a:rPr lang="sv-SE" sz="2000" b="1" dirty="0">
                <a:solidFill>
                  <a:schemeClr val="lt1"/>
                </a:solidFill>
              </a:rPr>
              <a:t>Samlas vid spelaringången på Mälarenergi allra senast </a:t>
            </a:r>
            <a:r>
              <a:rPr lang="sv-SE" sz="2000" b="1" dirty="0" err="1">
                <a:solidFill>
                  <a:schemeClr val="lt1"/>
                </a:solidFill>
              </a:rPr>
              <a:t>kl</a:t>
            </a:r>
            <a:r>
              <a:rPr lang="sv-SE" sz="2000" b="1" dirty="0">
                <a:solidFill>
                  <a:schemeClr val="lt1"/>
                </a:solidFill>
              </a:rPr>
              <a:t> 19:20. </a:t>
            </a:r>
            <a:r>
              <a:rPr lang="sv-SE" sz="2000" b="1" dirty="0" err="1">
                <a:solidFill>
                  <a:schemeClr val="lt1"/>
                </a:solidFill>
              </a:rPr>
              <a:t>Fysen</a:t>
            </a:r>
            <a:r>
              <a:rPr lang="sv-SE" sz="2000" b="1" dirty="0">
                <a:solidFill>
                  <a:schemeClr val="lt1"/>
                </a:solidFill>
              </a:rPr>
              <a:t> håller på 19:30-20:30.</a:t>
            </a:r>
            <a:br>
              <a:rPr lang="sv-SE" sz="2000" b="1" dirty="0">
                <a:solidFill>
                  <a:schemeClr val="lt1"/>
                </a:solidFill>
              </a:rPr>
            </a:br>
            <a:br>
              <a:rPr lang="sv-SE" sz="2000" b="1" dirty="0">
                <a:solidFill>
                  <a:schemeClr val="lt1"/>
                </a:solidFill>
              </a:rPr>
            </a:br>
            <a:r>
              <a:rPr lang="sv-SE" sz="2000" b="1" dirty="0">
                <a:solidFill>
                  <a:schemeClr val="lt1"/>
                </a:solidFill>
              </a:rPr>
              <a:t>Är man inte med och tränar, skadad, dålig attityd eller inte lyssnar och gör annat på träningarna än att göra det tränarna säger, så spelar man inte match heller på träningar eller i serien.</a:t>
            </a:r>
            <a:br>
              <a:rPr lang="sv-SE" sz="2000" b="1" dirty="0">
                <a:solidFill>
                  <a:schemeClr val="lt1"/>
                </a:solidFill>
              </a:rPr>
            </a:br>
            <a:br>
              <a:rPr lang="sv-SE" sz="2000" b="1" dirty="0">
                <a:solidFill>
                  <a:schemeClr val="lt1"/>
                </a:solidFill>
              </a:rPr>
            </a:br>
            <a:endParaRPr sz="2000" dirty="0">
              <a:solidFill>
                <a:schemeClr val="tx1"/>
              </a:solidFill>
            </a:endParaRPr>
          </a:p>
        </p:txBody>
      </p:sp>
      <p:grpSp>
        <p:nvGrpSpPr>
          <p:cNvPr id="157" name="Google Shape;157;p5"/>
          <p:cNvGrpSpPr/>
          <p:nvPr/>
        </p:nvGrpSpPr>
        <p:grpSpPr>
          <a:xfrm>
            <a:off x="6680049" y="125348"/>
            <a:ext cx="4876954" cy="6840215"/>
            <a:chOff x="-1" y="-73430"/>
            <a:chExt cx="4768346" cy="5983889"/>
          </a:xfrm>
        </p:grpSpPr>
        <p:sp>
          <p:nvSpPr>
            <p:cNvPr id="158" name="Google Shape;158;p5"/>
            <p:cNvSpPr/>
            <p:nvPr/>
          </p:nvSpPr>
          <p:spPr>
            <a:xfrm>
              <a:off x="0" y="15850"/>
              <a:ext cx="4683690" cy="1734159"/>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5"/>
            <p:cNvSpPr txBox="1"/>
            <p:nvPr/>
          </p:nvSpPr>
          <p:spPr>
            <a:xfrm>
              <a:off x="84655" y="-73430"/>
              <a:ext cx="4514380" cy="1912719"/>
            </a:xfrm>
            <a:prstGeom prst="rect">
              <a:avLst/>
            </a:prstGeom>
            <a:noFill/>
            <a:ln>
              <a:noFill/>
            </a:ln>
          </p:spPr>
          <p:txBody>
            <a:bodyPr spcFirstLastPara="1" wrap="square" lIns="118100" tIns="118100" rIns="118100" bIns="118100" anchor="ctr" anchorCtr="0">
              <a:noAutofit/>
            </a:bodyPr>
            <a:lstStyle/>
            <a:p>
              <a:pPr>
                <a:lnSpc>
                  <a:spcPct val="90000"/>
                </a:lnSpc>
                <a:buClr>
                  <a:schemeClr val="lt1"/>
                </a:buClr>
                <a:buSzPts val="3100"/>
              </a:pPr>
              <a:r>
                <a:rPr lang="sv-SE" sz="2400" u="sng" dirty="0">
                  <a:solidFill>
                    <a:schemeClr val="lt1"/>
                  </a:solidFill>
                  <a:latin typeface="Calibri"/>
                  <a:ea typeface="Calibri"/>
                  <a:cs typeface="Calibri"/>
                  <a:sym typeface="Calibri"/>
                </a:rPr>
                <a:t>ABB-Hallen</a:t>
              </a:r>
              <a:endParaRPr lang="sv-SE" sz="2400" u="sng" dirty="0"/>
            </a:p>
            <a:p>
              <a:pPr marL="0" marR="0" lvl="0" indent="0" rtl="0">
                <a:lnSpc>
                  <a:spcPct val="90000"/>
                </a:lnSpc>
                <a:spcBef>
                  <a:spcPts val="0"/>
                </a:spcBef>
                <a:spcAft>
                  <a:spcPts val="0"/>
                </a:spcAft>
                <a:buClr>
                  <a:schemeClr val="lt1"/>
                </a:buClr>
                <a:buSzPts val="3100"/>
                <a:buFont typeface="Calibri"/>
                <a:buNone/>
              </a:pPr>
              <a:endParaRPr lang="sv-SE" sz="2400" dirty="0">
                <a:solidFill>
                  <a:schemeClr val="lt1"/>
                </a:solidFill>
                <a:latin typeface="Calibri"/>
                <a:ea typeface="Calibri"/>
                <a:cs typeface="Calibri"/>
                <a:sym typeface="Calibri"/>
              </a:endParaRPr>
            </a:p>
            <a:p>
              <a:pPr marL="0" marR="0" lvl="0" indent="0" rtl="0">
                <a:lnSpc>
                  <a:spcPct val="90000"/>
                </a:lnSpc>
                <a:spcBef>
                  <a:spcPts val="0"/>
                </a:spcBef>
                <a:spcAft>
                  <a:spcPts val="0"/>
                </a:spcAft>
                <a:buClr>
                  <a:schemeClr val="lt1"/>
                </a:buClr>
                <a:buSzPts val="3100"/>
                <a:buFont typeface="Calibri"/>
                <a:buNone/>
              </a:pPr>
              <a:r>
                <a:rPr lang="sv-SE" sz="2400" dirty="0">
                  <a:solidFill>
                    <a:schemeClr val="lt1"/>
                  </a:solidFill>
                  <a:latin typeface="Calibri"/>
                  <a:ea typeface="Calibri"/>
                  <a:cs typeface="Calibri"/>
                  <a:sym typeface="Calibri"/>
                </a:rPr>
                <a:t>Tisdagar 19:45-21:30</a:t>
              </a:r>
            </a:p>
            <a:p>
              <a:pPr marL="0" marR="0" lvl="0" indent="0" rtl="0">
                <a:lnSpc>
                  <a:spcPct val="90000"/>
                </a:lnSpc>
                <a:spcBef>
                  <a:spcPts val="0"/>
                </a:spcBef>
                <a:spcAft>
                  <a:spcPts val="0"/>
                </a:spcAft>
                <a:buClr>
                  <a:schemeClr val="lt1"/>
                </a:buClr>
                <a:buSzPts val="3100"/>
                <a:buFont typeface="Calibri"/>
                <a:buNone/>
              </a:pPr>
              <a:r>
                <a:rPr lang="sv-SE" sz="2400" dirty="0">
                  <a:solidFill>
                    <a:schemeClr val="lt1"/>
                  </a:solidFill>
                  <a:latin typeface="Calibri"/>
                  <a:ea typeface="Calibri"/>
                  <a:cs typeface="Calibri"/>
                  <a:sym typeface="Calibri"/>
                </a:rPr>
                <a:t>Torsdagar 20:00-21:30 </a:t>
              </a:r>
            </a:p>
            <a:p>
              <a:pPr marL="0" marR="0" lvl="0" indent="0" algn="l" rtl="0">
                <a:lnSpc>
                  <a:spcPct val="90000"/>
                </a:lnSpc>
                <a:spcBef>
                  <a:spcPts val="0"/>
                </a:spcBef>
                <a:spcAft>
                  <a:spcPts val="0"/>
                </a:spcAft>
                <a:buClr>
                  <a:schemeClr val="lt1"/>
                </a:buClr>
                <a:buSzPts val="3100"/>
                <a:buFont typeface="Calibri"/>
                <a:buNone/>
              </a:pPr>
              <a:endParaRPr sz="2000" u="sng" dirty="0"/>
            </a:p>
          </p:txBody>
        </p:sp>
        <p:sp>
          <p:nvSpPr>
            <p:cNvPr id="160" name="Google Shape;160;p5"/>
            <p:cNvSpPr/>
            <p:nvPr/>
          </p:nvSpPr>
          <p:spPr>
            <a:xfrm>
              <a:off x="-1" y="1798846"/>
              <a:ext cx="4683690" cy="2035584"/>
            </a:xfrm>
            <a:prstGeom prst="roundRect">
              <a:avLst>
                <a:gd name="adj" fmla="val 16667"/>
              </a:avLst>
            </a:prstGeom>
            <a:solidFill>
              <a:srgbClr val="4CC38C"/>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SE" sz="2400" u="sng" dirty="0">
                  <a:solidFill>
                    <a:schemeClr val="bg1"/>
                  </a:solidFill>
                  <a:latin typeface="Calibri" panose="020F0502020204030204" pitchFamily="34" charset="0"/>
                  <a:ea typeface="Calibri" panose="020F0502020204030204" pitchFamily="34" charset="0"/>
                  <a:cs typeface="Calibri" panose="020F0502020204030204" pitchFamily="34" charset="0"/>
                </a:rPr>
                <a:t>Fredagar i Mälarenergi Arena</a:t>
              </a:r>
            </a:p>
            <a:p>
              <a:pPr marL="0" lvl="0" indent="0" algn="ctr" rtl="0">
                <a:spcBef>
                  <a:spcPts val="0"/>
                </a:spcBef>
                <a:spcAft>
                  <a:spcPts val="0"/>
                </a:spcAft>
                <a:buNone/>
              </a:pPr>
              <a:r>
                <a:rPr lang="sv-SE" sz="2000" dirty="0">
                  <a:solidFill>
                    <a:schemeClr val="bg1"/>
                  </a:solidFill>
                  <a:latin typeface="Calibri" panose="020F0502020204030204" pitchFamily="34" charset="0"/>
                  <a:ea typeface="Calibri" panose="020F0502020204030204" pitchFamily="34" charset="0"/>
                  <a:cs typeface="Calibri" panose="020F0502020204030204" pitchFamily="34" charset="0"/>
                </a:rPr>
                <a:t>Jämna veckor: 16:30-17:45 (A-hallen)</a:t>
              </a:r>
            </a:p>
            <a:p>
              <a:pPr marL="0" lvl="0" indent="0" algn="ctr" rtl="0">
                <a:spcBef>
                  <a:spcPts val="0"/>
                </a:spcBef>
                <a:spcAft>
                  <a:spcPts val="0"/>
                </a:spcAft>
                <a:buNone/>
              </a:pPr>
              <a:r>
                <a:rPr lang="sv-SE" sz="2000" dirty="0">
                  <a:solidFill>
                    <a:schemeClr val="bg1"/>
                  </a:solidFill>
                  <a:latin typeface="Calibri" panose="020F0502020204030204" pitchFamily="34" charset="0"/>
                  <a:ea typeface="Calibri" panose="020F0502020204030204" pitchFamily="34" charset="0"/>
                  <a:cs typeface="Calibri" panose="020F0502020204030204" pitchFamily="34" charset="0"/>
                </a:rPr>
                <a:t>(Vi har hallen från </a:t>
              </a:r>
              <a:r>
                <a:rPr lang="sv-SE"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kl</a:t>
              </a:r>
              <a:r>
                <a:rPr lang="sv-SE" sz="2000" dirty="0">
                  <a:solidFill>
                    <a:schemeClr val="bg1"/>
                  </a:solidFill>
                  <a:latin typeface="Calibri" panose="020F0502020204030204" pitchFamily="34" charset="0"/>
                  <a:ea typeface="Calibri" panose="020F0502020204030204" pitchFamily="34" charset="0"/>
                  <a:cs typeface="Calibri" panose="020F0502020204030204" pitchFamily="34" charset="0"/>
                </a:rPr>
                <a:t> 16 om man vill börja lite innan)</a:t>
              </a:r>
            </a:p>
            <a:p>
              <a:pPr lvl="0" algn="ctr" rtl="0">
                <a:spcBef>
                  <a:spcPts val="0"/>
                </a:spcBef>
                <a:spcAft>
                  <a:spcPts val="0"/>
                </a:spcAft>
              </a:pPr>
              <a:r>
                <a:rPr lang="sv-SE" sz="2000" dirty="0">
                  <a:solidFill>
                    <a:schemeClr val="bg1"/>
                  </a:solidFill>
                  <a:latin typeface="Calibri" panose="020F0502020204030204" pitchFamily="34" charset="0"/>
                  <a:ea typeface="Calibri" panose="020F0502020204030204" pitchFamily="34" charset="0"/>
                  <a:cs typeface="Calibri" panose="020F0502020204030204" pitchFamily="34" charset="0"/>
                </a:rPr>
                <a:t>Ojämna veckor: 17:45-18:45 (B-hallen)</a:t>
              </a:r>
            </a:p>
            <a:p>
              <a:pPr marL="0" lvl="0" indent="0" algn="ctr" rtl="0">
                <a:spcBef>
                  <a:spcPts val="0"/>
                </a:spcBef>
                <a:spcAft>
                  <a:spcPts val="0"/>
                </a:spcAft>
                <a:buNone/>
              </a:pPr>
              <a:r>
                <a:rPr lang="sv-SE" sz="2000" dirty="0">
                  <a:solidFill>
                    <a:schemeClr val="bg1"/>
                  </a:solidFill>
                  <a:latin typeface="Calibri" panose="020F0502020204030204" pitchFamily="34" charset="0"/>
                  <a:ea typeface="Calibri" panose="020F0502020204030204" pitchFamily="34" charset="0"/>
                  <a:cs typeface="Calibri" panose="020F0502020204030204" pitchFamily="34" charset="0"/>
                </a:rPr>
                <a:t>Kod 1010 för att komma in.</a:t>
              </a:r>
              <a:endParaRPr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162" name="Google Shape;162;p5"/>
            <p:cNvSpPr/>
            <p:nvPr/>
          </p:nvSpPr>
          <p:spPr>
            <a:xfrm>
              <a:off x="84655" y="3874874"/>
              <a:ext cx="4683690" cy="1734159"/>
            </a:xfrm>
            <a:prstGeom prst="roundRect">
              <a:avLst>
                <a:gd name="adj" fmla="val 16667"/>
              </a:avLst>
            </a:prstGeom>
            <a:solidFill>
              <a:srgbClr val="6FAB4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5"/>
            <p:cNvSpPr txBox="1"/>
            <p:nvPr/>
          </p:nvSpPr>
          <p:spPr>
            <a:xfrm>
              <a:off x="253965" y="3980954"/>
              <a:ext cx="4514380" cy="1929505"/>
            </a:xfrm>
            <a:prstGeom prst="rect">
              <a:avLst/>
            </a:prstGeom>
            <a:noFill/>
            <a:ln>
              <a:noFill/>
            </a:ln>
          </p:spPr>
          <p:txBody>
            <a:bodyPr spcFirstLastPara="1" wrap="square" lIns="118100" tIns="118100" rIns="118100" bIns="118100" anchor="ctr" anchorCtr="0">
              <a:noAutofit/>
            </a:bodyPr>
            <a:lstStyle/>
            <a:p>
              <a:pPr marL="0" marR="0" lvl="0" indent="0" algn="l" rtl="0">
                <a:lnSpc>
                  <a:spcPct val="90000"/>
                </a:lnSpc>
                <a:spcBef>
                  <a:spcPts val="0"/>
                </a:spcBef>
                <a:spcAft>
                  <a:spcPts val="0"/>
                </a:spcAft>
                <a:buClr>
                  <a:schemeClr val="lt1"/>
                </a:buClr>
                <a:buSzPts val="3100"/>
                <a:buFont typeface="Calibri"/>
                <a:buNone/>
              </a:pPr>
              <a:r>
                <a:rPr lang="sv-SE" sz="3100" dirty="0">
                  <a:solidFill>
                    <a:schemeClr val="lt1"/>
                  </a:solidFill>
                  <a:latin typeface="Calibri"/>
                  <a:ea typeface="Calibri"/>
                  <a:cs typeface="Calibri"/>
                  <a:sym typeface="Calibri"/>
                </a:rPr>
                <a:t>Regler: </a:t>
              </a:r>
            </a:p>
            <a:p>
              <a:pPr marL="0" marR="0" lvl="0" indent="0" algn="l" rtl="0">
                <a:lnSpc>
                  <a:spcPct val="90000"/>
                </a:lnSpc>
                <a:spcBef>
                  <a:spcPts val="0"/>
                </a:spcBef>
                <a:spcAft>
                  <a:spcPts val="0"/>
                </a:spcAft>
                <a:buClr>
                  <a:schemeClr val="lt1"/>
                </a:buClr>
                <a:buSzPts val="3100"/>
                <a:buFont typeface="Calibri"/>
                <a:buNone/>
              </a:pPr>
              <a:r>
                <a:rPr lang="sv-SE" sz="1600" b="0" i="0" dirty="0">
                  <a:solidFill>
                    <a:srgbClr val="000000"/>
                  </a:solidFill>
                  <a:effectLst/>
                  <a:latin typeface="ProximaNova"/>
                </a:rPr>
                <a:t>Om någon spelare är krasslig ska hon inte träna eller spela match. Glöm inte klubba, vattenflaska, glasögon och uppsatt hår. Halsband och örhängen skall tas av. Glasögon är ett KRAV att ha på sig på träningarna. Annars gäller inte försäkringarna. </a:t>
              </a:r>
              <a:br>
                <a:rPr lang="sv-SE" sz="1600" dirty="0"/>
              </a:br>
              <a:r>
                <a:rPr lang="sv-SE" sz="3100" dirty="0">
                  <a:solidFill>
                    <a:schemeClr val="lt1"/>
                  </a:solidFill>
                  <a:latin typeface="Calibri"/>
                  <a:ea typeface="Calibri"/>
                  <a:cs typeface="Calibri"/>
                  <a:sym typeface="Calibri"/>
                </a:rPr>
                <a:t> </a:t>
              </a:r>
              <a:endParaRPr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6"/>
          <p:cNvSpPr/>
          <p:nvPr/>
        </p:nvSpPr>
        <p:spPr>
          <a:xfrm>
            <a:off x="0" y="0"/>
            <a:ext cx="10910292" cy="6858000"/>
          </a:xfrm>
          <a:prstGeom prst="rect">
            <a:avLst/>
          </a:prstGeom>
          <a:gradFill>
            <a:gsLst>
              <a:gs pos="0">
                <a:schemeClr val="accent2"/>
              </a:gs>
              <a:gs pos="25000">
                <a:schemeClr val="accent2"/>
              </a:gs>
              <a:gs pos="94000">
                <a:schemeClr val="accent1"/>
              </a:gs>
              <a:gs pos="100000">
                <a:schemeClr val="accent1"/>
              </a:gs>
            </a:gsLst>
            <a:lin ang="42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69" name="Google Shape;169;p6"/>
          <p:cNvPicPr preferRelativeResize="0"/>
          <p:nvPr/>
        </p:nvPicPr>
        <p:blipFill rotWithShape="1">
          <a:blip r:embed="rId3">
            <a:alphaModFix/>
          </a:blip>
          <a:srcRect l="42953" t="3963" b="3964"/>
          <a:stretch/>
        </p:blipFill>
        <p:spPr>
          <a:xfrm>
            <a:off x="0" y="1"/>
            <a:ext cx="7554138" cy="6857999"/>
          </a:xfrm>
          <a:custGeom>
            <a:avLst/>
            <a:gdLst/>
            <a:ahLst/>
            <a:cxnLst/>
            <a:rect l="l" t="t" r="r" b="b"/>
            <a:pathLst>
              <a:path w="7554138" h="6857999" extrusionOk="0">
                <a:moveTo>
                  <a:pt x="0" y="0"/>
                </a:moveTo>
                <a:lnTo>
                  <a:pt x="7554138" y="0"/>
                </a:lnTo>
                <a:lnTo>
                  <a:pt x="7554138" y="6857999"/>
                </a:lnTo>
                <a:lnTo>
                  <a:pt x="0" y="6857999"/>
                </a:lnTo>
                <a:close/>
              </a:path>
            </a:pathLst>
          </a:custGeom>
          <a:noFill/>
          <a:ln>
            <a:noFill/>
          </a:ln>
        </p:spPr>
      </p:pic>
      <p:sp>
        <p:nvSpPr>
          <p:cNvPr id="170" name="Google Shape;170;p6"/>
          <p:cNvSpPr txBox="1">
            <a:spLocks noGrp="1"/>
          </p:cNvSpPr>
          <p:nvPr>
            <p:ph type="title"/>
          </p:nvPr>
        </p:nvSpPr>
        <p:spPr>
          <a:xfrm>
            <a:off x="640080" y="1243013"/>
            <a:ext cx="3855720" cy="437197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Calibri"/>
              <a:buNone/>
            </a:pPr>
            <a:r>
              <a:rPr lang="sv-SE" dirty="0">
                <a:solidFill>
                  <a:srgbClr val="FFFFFF"/>
                </a:solidFill>
              </a:rPr>
              <a:t>EJ KLART ÄN.</a:t>
            </a:r>
            <a:br>
              <a:rPr lang="sv-SE" dirty="0">
                <a:solidFill>
                  <a:srgbClr val="FFFFFF"/>
                </a:solidFill>
              </a:rPr>
            </a:br>
            <a:endParaRPr dirty="0">
              <a:solidFill>
                <a:srgbClr val="FFFFFF"/>
              </a:solidFill>
            </a:endParaRPr>
          </a:p>
        </p:txBody>
      </p:sp>
      <p:sp>
        <p:nvSpPr>
          <p:cNvPr id="171" name="Google Shape;171;p6"/>
          <p:cNvSpPr/>
          <p:nvPr/>
        </p:nvSpPr>
        <p:spPr>
          <a:xfrm>
            <a:off x="6800850" y="-1"/>
            <a:ext cx="539115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2" name="Google Shape;172;p6"/>
          <p:cNvSpPr txBox="1">
            <a:spLocks noGrp="1"/>
          </p:cNvSpPr>
          <p:nvPr>
            <p:ph type="body" idx="1"/>
          </p:nvPr>
        </p:nvSpPr>
        <p:spPr>
          <a:xfrm>
            <a:off x="6172200" y="813816"/>
            <a:ext cx="5221224" cy="523036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5400"/>
              <a:buNone/>
            </a:pPr>
            <a:r>
              <a:rPr lang="sv-SE" sz="5400" b="1" dirty="0">
                <a:solidFill>
                  <a:srgbClr val="000000"/>
                </a:solidFill>
              </a:rPr>
              <a:t>Träningsupplägg</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7"/>
          <p:cNvSpPr/>
          <p:nvPr/>
        </p:nvSpPr>
        <p:spPr>
          <a:xfrm>
            <a:off x="0" y="-2008"/>
            <a:ext cx="5609220" cy="5840278"/>
          </a:xfrm>
          <a:custGeom>
            <a:avLst/>
            <a:gdLst/>
            <a:ahLst/>
            <a:cxnLst/>
            <a:rect l="l" t="t" r="r" b="b"/>
            <a:pathLst>
              <a:path w="5609220" h="5840278" extrusionOk="0">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78" name="Google Shape;178;p7"/>
          <p:cNvSpPr/>
          <p:nvPr/>
        </p:nvSpPr>
        <p:spPr>
          <a:xfrm>
            <a:off x="-1" y="-26865"/>
            <a:ext cx="6311349" cy="6241397"/>
          </a:xfrm>
          <a:custGeom>
            <a:avLst/>
            <a:gdLst/>
            <a:ahLst/>
            <a:cxnLst/>
            <a:rect l="l" t="t" r="r" b="b"/>
            <a:pathLst>
              <a:path w="5441859" h="5654940" extrusionOk="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rgbClr val="0C0C0C">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sv-SE" sz="1800" b="0" i="0" u="none" strike="noStrike" cap="none" dirty="0">
                <a:solidFill>
                  <a:srgbClr val="FFFFFF"/>
                </a:solidFill>
                <a:latin typeface="Calibri"/>
                <a:ea typeface="Calibri"/>
                <a:cs typeface="Calibri"/>
                <a:sym typeface="Calibri"/>
              </a:rPr>
              <a:t> </a:t>
            </a:r>
            <a:endParaRPr sz="1800" b="0" i="0" u="none" strike="noStrike" cap="none" dirty="0">
              <a:solidFill>
                <a:srgbClr val="FFFFFF"/>
              </a:solidFill>
              <a:latin typeface="Calibri"/>
              <a:ea typeface="Calibri"/>
              <a:cs typeface="Calibri"/>
              <a:sym typeface="Calibri"/>
            </a:endParaRPr>
          </a:p>
        </p:txBody>
      </p:sp>
      <p:sp>
        <p:nvSpPr>
          <p:cNvPr id="179" name="Google Shape;179;p7"/>
          <p:cNvSpPr txBox="1">
            <a:spLocks noGrp="1"/>
          </p:cNvSpPr>
          <p:nvPr>
            <p:ph type="title"/>
          </p:nvPr>
        </p:nvSpPr>
        <p:spPr>
          <a:xfrm>
            <a:off x="435066" y="643467"/>
            <a:ext cx="5441859" cy="2261658"/>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2800"/>
              <a:buFont typeface="Calibri"/>
              <a:buNone/>
            </a:pPr>
            <a:br>
              <a:rPr lang="sv-SE" sz="2800" b="1" u="sng" dirty="0"/>
            </a:br>
            <a:br>
              <a:rPr lang="sv-SE" sz="2800" b="1" u="sng" dirty="0"/>
            </a:br>
            <a:br>
              <a:rPr lang="sv-SE" sz="2800" b="1" u="sng" dirty="0"/>
            </a:br>
            <a:br>
              <a:rPr lang="sv-SE" sz="2800" b="1" u="sng" dirty="0"/>
            </a:br>
            <a:br>
              <a:rPr lang="sv-SE" sz="2800" b="1" u="sng" dirty="0"/>
            </a:br>
            <a:r>
              <a:rPr lang="sv-SE" sz="7200" b="1" u="sng" dirty="0"/>
              <a:t>Seriespel</a:t>
            </a:r>
            <a:br>
              <a:rPr lang="sv-SE" sz="2800" b="1" u="sng" dirty="0"/>
            </a:br>
            <a:br>
              <a:rPr lang="sv-SE" sz="2800" b="1" u="sng" dirty="0"/>
            </a:br>
            <a:r>
              <a:rPr lang="sv-SE" sz="2800" b="1" u="sng" dirty="0" err="1"/>
              <a:t>Pantamera</a:t>
            </a:r>
            <a:r>
              <a:rPr lang="sv-SE" sz="2800" b="1" u="sng" dirty="0"/>
              <a:t> FK2</a:t>
            </a:r>
            <a:br>
              <a:rPr lang="sv-SE" sz="2800" b="1" u="sng" dirty="0"/>
            </a:br>
            <a:br>
              <a:rPr lang="sv-SE" sz="2800" b="1" u="sng" dirty="0"/>
            </a:br>
            <a:r>
              <a:rPr lang="sv-SE" sz="2800" b="1" u="sng" dirty="0"/>
              <a:t>12 lag är med i serien</a:t>
            </a:r>
            <a:br>
              <a:rPr lang="sv-SE" sz="2800" b="1" u="sng" dirty="0"/>
            </a:br>
            <a:br>
              <a:rPr lang="sv-SE" sz="2800" b="1" u="sng" dirty="0"/>
            </a:br>
            <a:r>
              <a:rPr lang="sv-SE" sz="2800" b="1" u="sng" dirty="0"/>
              <a:t>Seriepremiär: </a:t>
            </a:r>
            <a:br>
              <a:rPr lang="sv-SE" sz="2800" b="1" u="sng" dirty="0"/>
            </a:br>
            <a:r>
              <a:rPr lang="sv-SE" sz="2800" b="1" dirty="0"/>
              <a:t>Den 11/10 hemma </a:t>
            </a:r>
            <a:br>
              <a:rPr lang="sv-SE" sz="2800" b="1" dirty="0"/>
            </a:br>
            <a:r>
              <a:rPr lang="sv-SE" sz="2800" b="1" dirty="0"/>
              <a:t>mot Köping/Kungsör i Pettersbergsskolan </a:t>
            </a:r>
            <a:r>
              <a:rPr lang="sv-SE" sz="2800" b="1" dirty="0" err="1"/>
              <a:t>kl</a:t>
            </a:r>
            <a:r>
              <a:rPr lang="sv-SE" sz="2800" b="1" dirty="0"/>
              <a:t> 11:00</a:t>
            </a:r>
            <a:endParaRPr sz="2400" dirty="0"/>
          </a:p>
        </p:txBody>
      </p:sp>
      <p:sp>
        <p:nvSpPr>
          <p:cNvPr id="5" name="textruta 4">
            <a:extLst>
              <a:ext uri="{FF2B5EF4-FFF2-40B4-BE49-F238E27FC236}">
                <a16:creationId xmlns:a16="http://schemas.microsoft.com/office/drawing/2014/main" id="{5AB4FADC-7554-E12D-8097-911C505F6B5A}"/>
              </a:ext>
            </a:extLst>
          </p:cNvPr>
          <p:cNvSpPr txBox="1"/>
          <p:nvPr/>
        </p:nvSpPr>
        <p:spPr>
          <a:xfrm>
            <a:off x="6746414" y="1964024"/>
            <a:ext cx="5010520" cy="2000548"/>
          </a:xfrm>
          <a:prstGeom prst="rect">
            <a:avLst/>
          </a:prstGeom>
          <a:noFill/>
        </p:spPr>
        <p:txBody>
          <a:bodyPr wrap="square" rtlCol="0">
            <a:spAutoFit/>
          </a:bodyPr>
          <a:lstStyle/>
          <a:p>
            <a:r>
              <a:rPr lang="sv-SE" sz="2800" b="1" u="sng" dirty="0"/>
              <a:t>Laguttagningen baseras på:</a:t>
            </a:r>
            <a:endParaRPr lang="sv-SE" sz="2800" b="1" dirty="0"/>
          </a:p>
          <a:p>
            <a:endParaRPr lang="sv-SE" sz="2400" b="1" dirty="0"/>
          </a:p>
          <a:p>
            <a:r>
              <a:rPr lang="sv-SE" sz="2400" b="1" dirty="0"/>
              <a:t>Träningsnärvaro</a:t>
            </a:r>
          </a:p>
          <a:p>
            <a:endParaRPr lang="sv-SE" sz="2400" b="1" dirty="0"/>
          </a:p>
          <a:p>
            <a:r>
              <a:rPr lang="sv-SE" sz="2400" b="1" dirty="0"/>
              <a:t>Inställning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p:nvPr/>
        </p:nvSpPr>
        <p:spPr>
          <a:xfrm>
            <a:off x="507591" y="-407500"/>
            <a:ext cx="12189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nvGrpSpPr>
          <p:cNvPr id="187" name="Google Shape;187;p8"/>
          <p:cNvGrpSpPr/>
          <p:nvPr/>
        </p:nvGrpSpPr>
        <p:grpSpPr>
          <a:xfrm>
            <a:off x="0" y="0"/>
            <a:ext cx="5671185" cy="6858000"/>
            <a:chOff x="0" y="0"/>
            <a:chExt cx="4709160" cy="6858000"/>
          </a:xfrm>
        </p:grpSpPr>
        <p:sp>
          <p:nvSpPr>
            <p:cNvPr id="188" name="Google Shape;188;p8"/>
            <p:cNvSpPr/>
            <p:nvPr/>
          </p:nvSpPr>
          <p:spPr>
            <a:xfrm>
              <a:off x="0" y="0"/>
              <a:ext cx="4709160" cy="6858000"/>
            </a:xfrm>
            <a:prstGeom prst="rect">
              <a:avLst/>
            </a:prstGeom>
            <a:solidFill>
              <a:schemeClr val="dk1">
                <a:alpha val="80784"/>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89" name="Google Shape;189;p8"/>
            <p:cNvSpPr/>
            <p:nvPr/>
          </p:nvSpPr>
          <p:spPr>
            <a:xfrm>
              <a:off x="0" y="0"/>
              <a:ext cx="3284331" cy="6858000"/>
            </a:xfrm>
            <a:custGeom>
              <a:avLst/>
              <a:gdLst/>
              <a:ahLst/>
              <a:cxnLst/>
              <a:rect l="l" t="t" r="r" b="b"/>
              <a:pathLst>
                <a:path w="4319042" h="6858000" extrusionOk="0">
                  <a:moveTo>
                    <a:pt x="0" y="0"/>
                  </a:moveTo>
                  <a:lnTo>
                    <a:pt x="1142888" y="0"/>
                  </a:lnTo>
                  <a:lnTo>
                    <a:pt x="4319042" y="6858000"/>
                  </a:lnTo>
                  <a:lnTo>
                    <a:pt x="0" y="6858000"/>
                  </a:lnTo>
                  <a:close/>
                </a:path>
              </a:pathLst>
            </a:custGeom>
            <a:solidFill>
              <a:schemeClr val="dk1">
                <a:alpha val="34901"/>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sp>
        <p:nvSpPr>
          <p:cNvPr id="190" name="Google Shape;190;p8"/>
          <p:cNvSpPr txBox="1">
            <a:spLocks noGrp="1"/>
          </p:cNvSpPr>
          <p:nvPr>
            <p:ph type="title"/>
          </p:nvPr>
        </p:nvSpPr>
        <p:spPr>
          <a:xfrm>
            <a:off x="804671" y="934277"/>
            <a:ext cx="3856781" cy="399553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5200"/>
              <a:buFont typeface="Calibri"/>
              <a:buNone/>
            </a:pPr>
            <a:r>
              <a:rPr lang="sv-SE" sz="5200" b="1" dirty="0"/>
              <a:t>    </a:t>
            </a:r>
            <a:r>
              <a:rPr lang="sv-SE" sz="8000" b="1" u="sng" dirty="0"/>
              <a:t>Matcher</a:t>
            </a:r>
            <a:endParaRPr sz="8000" dirty="0"/>
          </a:p>
        </p:txBody>
      </p:sp>
      <p:sp>
        <p:nvSpPr>
          <p:cNvPr id="191" name="Google Shape;191;p8"/>
          <p:cNvSpPr txBox="1">
            <a:spLocks noGrp="1"/>
          </p:cNvSpPr>
          <p:nvPr>
            <p:ph type="body" idx="1"/>
          </p:nvPr>
        </p:nvSpPr>
        <p:spPr>
          <a:xfrm rot="-196">
            <a:off x="5869499" y="-1285886"/>
            <a:ext cx="5670955" cy="8005800"/>
          </a:xfrm>
          <a:prstGeom prst="rect">
            <a:avLst/>
          </a:prstGeom>
          <a:noFill/>
          <a:ln>
            <a:noFill/>
          </a:ln>
        </p:spPr>
        <p:txBody>
          <a:bodyPr spcFirstLastPara="1" wrap="square" lIns="91425" tIns="45700" rIns="91425" bIns="45700" anchor="ctr" anchorCtr="0">
            <a:normAutofit fontScale="77500" lnSpcReduction="20000"/>
          </a:bodyPr>
          <a:lstStyle/>
          <a:p>
            <a:pPr marL="0" lvl="0" indent="0" algn="l" rtl="0">
              <a:lnSpc>
                <a:spcPct val="90000"/>
              </a:lnSpc>
              <a:spcBef>
                <a:spcPts val="0"/>
              </a:spcBef>
              <a:spcAft>
                <a:spcPts val="0"/>
              </a:spcAft>
              <a:buClr>
                <a:schemeClr val="dk1"/>
              </a:buClr>
              <a:buSzPts val="2200"/>
              <a:buNone/>
            </a:pPr>
            <a:endParaRPr sz="2200" b="1" dirty="0">
              <a:solidFill>
                <a:schemeClr val="dk1"/>
              </a:solidFill>
            </a:endParaRPr>
          </a:p>
          <a:p>
            <a:pPr marL="0" lvl="0" indent="0" algn="l" rtl="0">
              <a:lnSpc>
                <a:spcPct val="90000"/>
              </a:lnSpc>
              <a:spcBef>
                <a:spcPts val="0"/>
              </a:spcBef>
              <a:spcAft>
                <a:spcPts val="0"/>
              </a:spcAft>
              <a:buClr>
                <a:schemeClr val="dk1"/>
              </a:buClr>
              <a:buSzPts val="2200"/>
              <a:buNone/>
            </a:pPr>
            <a:endParaRPr sz="2200" b="1" dirty="0">
              <a:solidFill>
                <a:schemeClr val="dk1"/>
              </a:solidFill>
            </a:endParaRPr>
          </a:p>
          <a:p>
            <a:pPr marL="0" lvl="0" indent="0" algn="l" rtl="0">
              <a:lnSpc>
                <a:spcPct val="90000"/>
              </a:lnSpc>
              <a:spcBef>
                <a:spcPts val="0"/>
              </a:spcBef>
              <a:spcAft>
                <a:spcPts val="0"/>
              </a:spcAft>
              <a:buClr>
                <a:schemeClr val="dk1"/>
              </a:buClr>
              <a:buSzPts val="2200"/>
              <a:buNone/>
            </a:pPr>
            <a:endParaRPr sz="2200" b="1" dirty="0">
              <a:solidFill>
                <a:schemeClr val="dk1"/>
              </a:solidFill>
            </a:endParaRPr>
          </a:p>
          <a:p>
            <a:pPr marL="0" lvl="0" indent="0" algn="l" rtl="0">
              <a:lnSpc>
                <a:spcPct val="90000"/>
              </a:lnSpc>
              <a:spcBef>
                <a:spcPts val="0"/>
              </a:spcBef>
              <a:spcAft>
                <a:spcPts val="0"/>
              </a:spcAft>
              <a:buClr>
                <a:schemeClr val="dk1"/>
              </a:buClr>
              <a:buSzPts val="2200"/>
              <a:buNone/>
            </a:pPr>
            <a:endParaRPr sz="2200" b="1" dirty="0">
              <a:solidFill>
                <a:schemeClr val="dk1"/>
              </a:solidFill>
            </a:endParaRPr>
          </a:p>
          <a:p>
            <a:pPr marL="0" lvl="0" indent="0" algn="l" rtl="0">
              <a:lnSpc>
                <a:spcPct val="90000"/>
              </a:lnSpc>
              <a:spcBef>
                <a:spcPts val="0"/>
              </a:spcBef>
              <a:spcAft>
                <a:spcPts val="0"/>
              </a:spcAft>
              <a:buClr>
                <a:schemeClr val="dk1"/>
              </a:buClr>
              <a:buSzPts val="2200"/>
              <a:buNone/>
            </a:pPr>
            <a:endParaRPr sz="2200" b="1" dirty="0">
              <a:solidFill>
                <a:schemeClr val="dk1"/>
              </a:solidFill>
            </a:endParaRPr>
          </a:p>
          <a:p>
            <a:pPr marL="0" lvl="0" indent="0" algn="l" rtl="0">
              <a:lnSpc>
                <a:spcPct val="90000"/>
              </a:lnSpc>
              <a:spcBef>
                <a:spcPts val="0"/>
              </a:spcBef>
              <a:spcAft>
                <a:spcPts val="0"/>
              </a:spcAft>
              <a:buClr>
                <a:schemeClr val="dk1"/>
              </a:buClr>
              <a:buSzPts val="2200"/>
              <a:buNone/>
            </a:pPr>
            <a:endParaRPr sz="2200" b="1" dirty="0">
              <a:solidFill>
                <a:schemeClr val="dk1"/>
              </a:solidFill>
            </a:endParaRPr>
          </a:p>
          <a:p>
            <a:pPr marL="0" lvl="0" indent="0" algn="l" rtl="0">
              <a:lnSpc>
                <a:spcPct val="90000"/>
              </a:lnSpc>
              <a:spcBef>
                <a:spcPts val="0"/>
              </a:spcBef>
              <a:spcAft>
                <a:spcPts val="0"/>
              </a:spcAft>
              <a:buClr>
                <a:schemeClr val="dk1"/>
              </a:buClr>
              <a:buSzPts val="2200"/>
              <a:buNone/>
            </a:pPr>
            <a:r>
              <a:rPr lang="sv-SE" sz="2200" b="1" u="sng" dirty="0">
                <a:solidFill>
                  <a:schemeClr val="dk1"/>
                </a:solidFill>
              </a:rPr>
              <a:t>Hemmamatcher</a:t>
            </a:r>
          </a:p>
          <a:p>
            <a:pPr marL="0" lvl="0" indent="0" algn="l" rtl="0">
              <a:lnSpc>
                <a:spcPct val="90000"/>
              </a:lnSpc>
              <a:spcBef>
                <a:spcPts val="0"/>
              </a:spcBef>
              <a:spcAft>
                <a:spcPts val="0"/>
              </a:spcAft>
              <a:buClr>
                <a:schemeClr val="dk1"/>
              </a:buClr>
              <a:buSzPts val="2200"/>
              <a:buNone/>
            </a:pPr>
            <a:endParaRPr u="sng" dirty="0"/>
          </a:p>
          <a:p>
            <a:pPr marL="457200" lvl="0" indent="-368300" algn="l" rtl="0">
              <a:lnSpc>
                <a:spcPct val="90000"/>
              </a:lnSpc>
              <a:spcBef>
                <a:spcPts val="0"/>
              </a:spcBef>
              <a:spcAft>
                <a:spcPts val="0"/>
              </a:spcAft>
              <a:buClr>
                <a:schemeClr val="dk1"/>
              </a:buClr>
              <a:buSzPts val="2200"/>
              <a:buChar char="●"/>
            </a:pPr>
            <a:r>
              <a:rPr lang="sv-SE" sz="2200" dirty="0">
                <a:solidFill>
                  <a:schemeClr val="dk1"/>
                </a:solidFill>
              </a:rPr>
              <a:t>Dom flesta matcher i Pettersbergsskolan</a:t>
            </a:r>
            <a:endParaRPr dirty="0"/>
          </a:p>
          <a:p>
            <a:pPr marL="457200" lvl="0" indent="-368300" algn="l" rtl="0">
              <a:lnSpc>
                <a:spcPct val="90000"/>
              </a:lnSpc>
              <a:spcBef>
                <a:spcPts val="0"/>
              </a:spcBef>
              <a:spcAft>
                <a:spcPts val="0"/>
              </a:spcAft>
              <a:buClr>
                <a:schemeClr val="dk1"/>
              </a:buClr>
              <a:buSzPts val="2200"/>
              <a:buChar char="●"/>
            </a:pPr>
            <a:r>
              <a:rPr lang="sv-SE" sz="2200" dirty="0">
                <a:solidFill>
                  <a:schemeClr val="dk1"/>
                </a:solidFill>
              </a:rPr>
              <a:t>2 </a:t>
            </a:r>
            <a:r>
              <a:rPr lang="sv-SE" sz="2200" dirty="0" err="1">
                <a:solidFill>
                  <a:schemeClr val="dk1"/>
                </a:solidFill>
              </a:rPr>
              <a:t>st</a:t>
            </a:r>
            <a:r>
              <a:rPr lang="sv-SE" sz="2200" dirty="0">
                <a:solidFill>
                  <a:schemeClr val="dk1"/>
                </a:solidFill>
              </a:rPr>
              <a:t> i sekretariatet på hemmamatcher</a:t>
            </a:r>
          </a:p>
          <a:p>
            <a:pPr marL="457200" lvl="0" indent="-368300" algn="l" rtl="0">
              <a:lnSpc>
                <a:spcPct val="90000"/>
              </a:lnSpc>
              <a:spcBef>
                <a:spcPts val="0"/>
              </a:spcBef>
              <a:spcAft>
                <a:spcPts val="0"/>
              </a:spcAft>
              <a:buClr>
                <a:schemeClr val="dk1"/>
              </a:buClr>
              <a:buSzPts val="2200"/>
              <a:buChar char="●"/>
            </a:pPr>
            <a:r>
              <a:rPr lang="sv-SE" sz="2200" dirty="0">
                <a:solidFill>
                  <a:schemeClr val="dk1"/>
                </a:solidFill>
              </a:rPr>
              <a:t>Kioskschema kommer komma till hemmamatcherna. Veronica ordnar inköp.</a:t>
            </a:r>
          </a:p>
          <a:p>
            <a:pPr marL="457200" lvl="0" indent="-368300" algn="l" rtl="0">
              <a:lnSpc>
                <a:spcPct val="90000"/>
              </a:lnSpc>
              <a:spcBef>
                <a:spcPts val="0"/>
              </a:spcBef>
              <a:spcAft>
                <a:spcPts val="0"/>
              </a:spcAft>
              <a:buClr>
                <a:schemeClr val="dk1"/>
              </a:buClr>
              <a:buSzPts val="2200"/>
              <a:buChar char="●"/>
            </a:pPr>
            <a:r>
              <a:rPr lang="sv-SE" sz="2200" dirty="0">
                <a:solidFill>
                  <a:schemeClr val="dk1"/>
                </a:solidFill>
              </a:rPr>
              <a:t>Duscha efter matchen</a:t>
            </a:r>
            <a:endParaRPr dirty="0"/>
          </a:p>
          <a:p>
            <a:pPr marL="0" lvl="0" indent="0" algn="l" rtl="0">
              <a:lnSpc>
                <a:spcPct val="90000"/>
              </a:lnSpc>
              <a:spcBef>
                <a:spcPts val="1000"/>
              </a:spcBef>
              <a:spcAft>
                <a:spcPts val="0"/>
              </a:spcAft>
              <a:buClr>
                <a:schemeClr val="dk1"/>
              </a:buClr>
              <a:buSzPts val="2200"/>
              <a:buNone/>
            </a:pPr>
            <a:endParaRPr sz="2200" b="1" dirty="0">
              <a:solidFill>
                <a:schemeClr val="dk1"/>
              </a:solidFill>
            </a:endParaRPr>
          </a:p>
          <a:p>
            <a:pPr marL="0" lvl="0" indent="0" algn="l" rtl="0">
              <a:lnSpc>
                <a:spcPct val="90000"/>
              </a:lnSpc>
              <a:spcBef>
                <a:spcPts val="1000"/>
              </a:spcBef>
              <a:spcAft>
                <a:spcPts val="0"/>
              </a:spcAft>
              <a:buNone/>
            </a:pPr>
            <a:r>
              <a:rPr lang="sv-SE" sz="2200" b="1" u="sng" dirty="0">
                <a:solidFill>
                  <a:schemeClr val="dk1"/>
                </a:solidFill>
              </a:rPr>
              <a:t>Bortamatcher</a:t>
            </a:r>
            <a:endParaRPr u="sng" dirty="0"/>
          </a:p>
          <a:p>
            <a:pPr marL="457200" lvl="0" indent="-368300" algn="l" rtl="0">
              <a:lnSpc>
                <a:spcPct val="90000"/>
              </a:lnSpc>
              <a:spcBef>
                <a:spcPts val="1000"/>
              </a:spcBef>
              <a:spcAft>
                <a:spcPts val="0"/>
              </a:spcAft>
              <a:buClr>
                <a:schemeClr val="dk1"/>
              </a:buClr>
              <a:buSzPts val="2200"/>
              <a:buChar char="●"/>
            </a:pPr>
            <a:r>
              <a:rPr lang="sv-SE" sz="2200" dirty="0">
                <a:solidFill>
                  <a:schemeClr val="dk1"/>
                </a:solidFill>
              </a:rPr>
              <a:t>Resor sker tillsammans så mycket det bara går för sammanhållningen mellan tjejerna, men vid behov kan man behöva åka själv. Ingen tjej ska behöva sitta själv till matcherna. </a:t>
            </a:r>
          </a:p>
          <a:p>
            <a:pPr marL="457200" lvl="0" indent="-368300" algn="l" rtl="0">
              <a:lnSpc>
                <a:spcPct val="90000"/>
              </a:lnSpc>
              <a:spcBef>
                <a:spcPts val="1000"/>
              </a:spcBef>
              <a:spcAft>
                <a:spcPts val="0"/>
              </a:spcAft>
              <a:buClr>
                <a:schemeClr val="dk1"/>
              </a:buClr>
              <a:buSzPts val="2200"/>
              <a:buChar char="●"/>
            </a:pPr>
            <a:r>
              <a:rPr lang="sv-SE" sz="2200" dirty="0">
                <a:solidFill>
                  <a:schemeClr val="dk1"/>
                </a:solidFill>
              </a:rPr>
              <a:t>Samling IKEA (Där dom byter däck på andra sidan av vägen där släpkärrorna står), </a:t>
            </a:r>
            <a:r>
              <a:rPr lang="sv-SE" sz="2200" dirty="0" err="1">
                <a:solidFill>
                  <a:schemeClr val="dk1"/>
                </a:solidFill>
              </a:rPr>
              <a:t>Stenby</a:t>
            </a:r>
            <a:r>
              <a:rPr lang="sv-SE" sz="2200" dirty="0">
                <a:solidFill>
                  <a:schemeClr val="dk1"/>
                </a:solidFill>
              </a:rPr>
              <a:t> (Gamla blomsterlandet) eller Hälla (Granngården). Beror på vart vi ska.</a:t>
            </a:r>
          </a:p>
          <a:p>
            <a:pPr marL="457200" lvl="0" indent="-368300" algn="l" rtl="0">
              <a:lnSpc>
                <a:spcPct val="90000"/>
              </a:lnSpc>
              <a:spcBef>
                <a:spcPts val="1000"/>
              </a:spcBef>
              <a:spcAft>
                <a:spcPts val="0"/>
              </a:spcAft>
              <a:buClr>
                <a:schemeClr val="dk1"/>
              </a:buClr>
              <a:buSzPts val="2200"/>
              <a:buChar char="●"/>
            </a:pPr>
            <a:r>
              <a:rPr lang="sv-SE" sz="2200" dirty="0">
                <a:solidFill>
                  <a:schemeClr val="dk1"/>
                </a:solidFill>
              </a:rPr>
              <a:t>Duschar på bortamatcherna.</a:t>
            </a:r>
            <a:endParaRPr sz="2200" dirty="0">
              <a:solidFill>
                <a:schemeClr val="dk1"/>
              </a:solidFill>
            </a:endParaRPr>
          </a:p>
          <a:p>
            <a:pPr marL="0" lvl="0" indent="0" algn="l" rtl="0">
              <a:lnSpc>
                <a:spcPct val="90000"/>
              </a:lnSpc>
              <a:spcBef>
                <a:spcPts val="1000"/>
              </a:spcBef>
              <a:spcAft>
                <a:spcPts val="0"/>
              </a:spcAft>
              <a:buNone/>
            </a:pPr>
            <a:endParaRPr sz="2200" dirty="0">
              <a:solidFill>
                <a:schemeClr val="dk1"/>
              </a:solidFill>
            </a:endParaRPr>
          </a:p>
          <a:p>
            <a:pPr marL="0" lvl="0" indent="0" algn="l" rtl="0">
              <a:lnSpc>
                <a:spcPct val="90000"/>
              </a:lnSpc>
              <a:spcBef>
                <a:spcPts val="1000"/>
              </a:spcBef>
              <a:spcAft>
                <a:spcPts val="0"/>
              </a:spcAft>
              <a:buNone/>
            </a:pPr>
            <a:r>
              <a:rPr lang="sv-SE" sz="2200" b="1" u="sng" dirty="0">
                <a:solidFill>
                  <a:schemeClr val="dk1"/>
                </a:solidFill>
              </a:rPr>
              <a:t>Anmälan till matcher</a:t>
            </a:r>
            <a:endParaRPr sz="2200" b="1" u="sng" dirty="0">
              <a:solidFill>
                <a:schemeClr val="dk1"/>
              </a:solidFill>
            </a:endParaRPr>
          </a:p>
          <a:p>
            <a:pPr marL="457200" lvl="0" indent="-368300" algn="l" rtl="0">
              <a:lnSpc>
                <a:spcPct val="90000"/>
              </a:lnSpc>
              <a:spcBef>
                <a:spcPts val="1000"/>
              </a:spcBef>
              <a:spcAft>
                <a:spcPts val="0"/>
              </a:spcAft>
              <a:buClr>
                <a:schemeClr val="dk1"/>
              </a:buClr>
              <a:buSzPts val="2200"/>
              <a:buChar char="●"/>
            </a:pPr>
            <a:r>
              <a:rPr lang="sv-SE" sz="2200" dirty="0">
                <a:solidFill>
                  <a:schemeClr val="dk1"/>
                </a:solidFill>
              </a:rPr>
              <a:t>Svarar man inte på anmälningarna till matcherna så betyder det att man tackar </a:t>
            </a:r>
            <a:r>
              <a:rPr lang="sv-SE" sz="2200" u="sng" dirty="0">
                <a:solidFill>
                  <a:schemeClr val="dk1"/>
                </a:solidFill>
              </a:rPr>
              <a:t>NEJ</a:t>
            </a:r>
            <a:r>
              <a:rPr lang="sv-SE" sz="2200" dirty="0">
                <a:solidFill>
                  <a:schemeClr val="dk1"/>
                </a:solidFill>
              </a:rPr>
              <a:t> och får då inte vara med. </a:t>
            </a:r>
            <a:endParaRPr sz="2200" dirty="0">
              <a:solidFill>
                <a:schemeClr val="dk1"/>
              </a:solidFill>
            </a:endParaRPr>
          </a:p>
          <a:p>
            <a:pPr marL="0" lvl="0" indent="0" algn="l" rtl="0">
              <a:lnSpc>
                <a:spcPct val="90000"/>
              </a:lnSpc>
              <a:spcBef>
                <a:spcPts val="1000"/>
              </a:spcBef>
              <a:spcAft>
                <a:spcPts val="0"/>
              </a:spcAft>
              <a:buNone/>
            </a:pPr>
            <a:endParaRPr sz="2200" dirty="0">
              <a:solidFill>
                <a:schemeClr val="dk1"/>
              </a:solidFill>
            </a:endParaRPr>
          </a:p>
          <a:p>
            <a:pPr marL="457200" lvl="0" indent="-368300" algn="l" rtl="0">
              <a:lnSpc>
                <a:spcPct val="90000"/>
              </a:lnSpc>
              <a:spcBef>
                <a:spcPts val="1000"/>
              </a:spcBef>
              <a:spcAft>
                <a:spcPts val="0"/>
              </a:spcAft>
              <a:buClr>
                <a:schemeClr val="dk1"/>
              </a:buClr>
              <a:buSzPts val="2200"/>
              <a:buChar char="●"/>
            </a:pPr>
            <a:r>
              <a:rPr lang="sv-SE" sz="2200" dirty="0">
                <a:solidFill>
                  <a:schemeClr val="dk1"/>
                </a:solidFill>
              </a:rPr>
              <a:t>Vi kommer att skicka ut anmälan till dom tjejer som kommer spela matcherna samma vecka matchen är. Tidigast 22:00 tisdagskvällar. Så ha koll på när sista anmälan går ut så tjejerna inte missar sina matcher när dom blir kallade.</a:t>
            </a:r>
            <a:endParaRPr sz="2200" dirty="0">
              <a:solidFill>
                <a:schemeClr val="dk1"/>
              </a:solidFill>
            </a:endParaRPr>
          </a:p>
          <a:p>
            <a:pPr marL="0" lvl="0" indent="0" algn="l" rtl="0">
              <a:lnSpc>
                <a:spcPct val="90000"/>
              </a:lnSpc>
              <a:spcBef>
                <a:spcPts val="1000"/>
              </a:spcBef>
              <a:spcAft>
                <a:spcPts val="0"/>
              </a:spcAft>
              <a:buNone/>
            </a:pPr>
            <a:endParaRPr sz="2200" dirty="0">
              <a:solidFill>
                <a:schemeClr val="dk1"/>
              </a:solidFill>
            </a:endParaRPr>
          </a:p>
          <a:p>
            <a:pPr marL="228600" lvl="0" indent="0" algn="l" rtl="0">
              <a:lnSpc>
                <a:spcPct val="90000"/>
              </a:lnSpc>
              <a:spcBef>
                <a:spcPts val="1000"/>
              </a:spcBef>
              <a:spcAft>
                <a:spcPts val="0"/>
              </a:spcAft>
              <a:buNone/>
            </a:pPr>
            <a:endParaRPr sz="2200" dirty="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9"/>
          <p:cNvSpPr/>
          <p:nvPr/>
        </p:nvSpPr>
        <p:spPr>
          <a:xfrm>
            <a:off x="0" y="0"/>
            <a:ext cx="11912600" cy="6858000"/>
          </a:xfrm>
          <a:prstGeom prst="rect">
            <a:avLst/>
          </a:prstGeom>
          <a:gradFill>
            <a:gsLst>
              <a:gs pos="0">
                <a:srgbClr val="3865B4"/>
              </a:gs>
              <a:gs pos="25000">
                <a:srgbClr val="3865B4"/>
              </a:gs>
              <a:gs pos="94000">
                <a:srgbClr val="3A3838"/>
              </a:gs>
              <a:gs pos="100000">
                <a:srgbClr val="3A3838"/>
              </a:gs>
            </a:gsLst>
            <a:lin ang="42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97" name="Google Shape;197;p9"/>
          <p:cNvPicPr preferRelativeResize="0"/>
          <p:nvPr/>
        </p:nvPicPr>
        <p:blipFill rotWithShape="1">
          <a:blip r:embed="rId3">
            <a:alphaModFix/>
          </a:blip>
          <a:srcRect l="49933" t="3963" b="3964"/>
          <a:stretch/>
        </p:blipFill>
        <p:spPr>
          <a:xfrm>
            <a:off x="575867" y="1"/>
            <a:ext cx="6629806" cy="6857999"/>
          </a:xfrm>
          <a:custGeom>
            <a:avLst/>
            <a:gdLst/>
            <a:ahLst/>
            <a:cxnLst/>
            <a:rect l="l" t="t" r="r" b="b"/>
            <a:pathLst>
              <a:path w="7554138" h="6857999" extrusionOk="0">
                <a:moveTo>
                  <a:pt x="0" y="0"/>
                </a:moveTo>
                <a:lnTo>
                  <a:pt x="7554138" y="0"/>
                </a:lnTo>
                <a:lnTo>
                  <a:pt x="7554138" y="6857999"/>
                </a:lnTo>
                <a:lnTo>
                  <a:pt x="0" y="6857999"/>
                </a:lnTo>
                <a:close/>
              </a:path>
            </a:pathLst>
          </a:custGeom>
          <a:noFill/>
          <a:ln>
            <a:noFill/>
          </a:ln>
        </p:spPr>
      </p:pic>
      <p:sp>
        <p:nvSpPr>
          <p:cNvPr id="198" name="Google Shape;198;p9"/>
          <p:cNvSpPr txBox="1">
            <a:spLocks noGrp="1"/>
          </p:cNvSpPr>
          <p:nvPr>
            <p:ph type="title"/>
          </p:nvPr>
        </p:nvSpPr>
        <p:spPr>
          <a:xfrm>
            <a:off x="726057" y="1168400"/>
            <a:ext cx="3658053" cy="445007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4400"/>
              <a:buFont typeface="Calibri"/>
              <a:buNone/>
            </a:pPr>
            <a:r>
              <a:rPr lang="sv-SE" b="1" u="sng" dirty="0">
                <a:solidFill>
                  <a:srgbClr val="FFFFFF"/>
                </a:solidFill>
                <a:latin typeface="Calibri"/>
                <a:ea typeface="Calibri"/>
                <a:cs typeface="Calibri"/>
                <a:sym typeface="Calibri"/>
              </a:rPr>
              <a:t>Cuper</a:t>
            </a:r>
            <a:br>
              <a:rPr lang="sv-SE" sz="2400" b="1" u="sng" dirty="0">
                <a:solidFill>
                  <a:srgbClr val="FFFFFF"/>
                </a:solidFill>
                <a:latin typeface="Calibri"/>
                <a:ea typeface="Calibri"/>
                <a:cs typeface="Calibri"/>
                <a:sym typeface="Calibri"/>
              </a:rPr>
            </a:br>
            <a:br>
              <a:rPr lang="sv-SE" sz="2400" b="1" u="sng" dirty="0">
                <a:solidFill>
                  <a:srgbClr val="FFFFFF"/>
                </a:solidFill>
                <a:latin typeface="Calibri"/>
                <a:ea typeface="Calibri"/>
                <a:cs typeface="Calibri"/>
                <a:sym typeface="Calibri"/>
              </a:rPr>
            </a:br>
            <a:r>
              <a:rPr lang="sv-SE" sz="2400" b="1" u="sng" dirty="0" err="1">
                <a:solidFill>
                  <a:srgbClr val="FFFFFF"/>
                </a:solidFill>
                <a:latin typeface="Calibri"/>
                <a:ea typeface="Calibri"/>
                <a:cs typeface="Calibri"/>
                <a:sym typeface="Calibri"/>
              </a:rPr>
              <a:t>Scorpions</a:t>
            </a:r>
            <a:r>
              <a:rPr lang="sv-SE" sz="2400" b="1" u="sng" dirty="0">
                <a:solidFill>
                  <a:srgbClr val="FFFFFF"/>
                </a:solidFill>
                <a:latin typeface="Calibri"/>
                <a:ea typeface="Calibri"/>
                <a:cs typeface="Calibri"/>
                <a:sym typeface="Calibri"/>
              </a:rPr>
              <a:t> cupen i Järfälla </a:t>
            </a:r>
            <a:br>
              <a:rPr lang="sv-SE" sz="2400" b="1" u="sng" dirty="0">
                <a:solidFill>
                  <a:srgbClr val="FFFFFF"/>
                </a:solidFill>
                <a:latin typeface="Calibri"/>
                <a:ea typeface="Calibri"/>
                <a:cs typeface="Calibri"/>
                <a:sym typeface="Calibri"/>
              </a:rPr>
            </a:br>
            <a:r>
              <a:rPr lang="sv-SE" sz="2400" b="1" u="sng" dirty="0">
                <a:solidFill>
                  <a:srgbClr val="FFFFFF"/>
                </a:solidFill>
                <a:latin typeface="Calibri"/>
                <a:ea typeface="Calibri"/>
                <a:cs typeface="Calibri"/>
                <a:sym typeface="Calibri"/>
              </a:rPr>
              <a:t>31 okt-2 nov?</a:t>
            </a:r>
            <a:br>
              <a:rPr lang="sv-SE" sz="2400" dirty="0">
                <a:solidFill>
                  <a:srgbClr val="FFFFFF"/>
                </a:solidFill>
                <a:latin typeface="Calibri"/>
                <a:ea typeface="Calibri"/>
                <a:cs typeface="Calibri"/>
                <a:sym typeface="Calibri"/>
              </a:rPr>
            </a:br>
            <a:br>
              <a:rPr lang="sv-SE" sz="2400" b="1" u="sng" dirty="0">
                <a:solidFill>
                  <a:srgbClr val="FFFFFF"/>
                </a:solidFill>
                <a:latin typeface="Calibri"/>
                <a:ea typeface="Calibri"/>
                <a:cs typeface="Calibri"/>
                <a:sym typeface="Calibri"/>
              </a:rPr>
            </a:br>
            <a:r>
              <a:rPr lang="sv-SE" sz="2400" b="1" u="sng" dirty="0">
                <a:solidFill>
                  <a:srgbClr val="FFFFFF"/>
                </a:solidFill>
                <a:latin typeface="Calibri"/>
                <a:ea typeface="Calibri"/>
                <a:cs typeface="Calibri"/>
                <a:sym typeface="Calibri"/>
              </a:rPr>
              <a:t>Storvretacupen i Uppsala </a:t>
            </a:r>
            <a:br>
              <a:rPr lang="sv-SE" sz="2400" dirty="0">
                <a:solidFill>
                  <a:srgbClr val="FFFFFF"/>
                </a:solidFill>
                <a:latin typeface="Calibri"/>
                <a:ea typeface="Calibri"/>
                <a:cs typeface="Calibri"/>
                <a:sym typeface="Calibri"/>
              </a:rPr>
            </a:br>
            <a:r>
              <a:rPr lang="sv-SE" sz="2400" dirty="0">
                <a:solidFill>
                  <a:srgbClr val="FFFFFF"/>
                </a:solidFill>
              </a:rPr>
              <a:t>27-29 December</a:t>
            </a:r>
            <a:br>
              <a:rPr lang="sv-SE" sz="2400" dirty="0">
                <a:solidFill>
                  <a:srgbClr val="FFFFFF"/>
                </a:solidFill>
                <a:latin typeface="Calibri"/>
                <a:ea typeface="Calibri"/>
                <a:cs typeface="Calibri"/>
                <a:sym typeface="Calibri"/>
              </a:rPr>
            </a:br>
            <a:br>
              <a:rPr lang="sv-SE" sz="2400" dirty="0">
                <a:solidFill>
                  <a:srgbClr val="FFFFFF"/>
                </a:solidFill>
                <a:latin typeface="Calibri"/>
                <a:ea typeface="Calibri"/>
                <a:cs typeface="Calibri"/>
                <a:sym typeface="Calibri"/>
              </a:rPr>
            </a:br>
            <a:r>
              <a:rPr lang="sv-SE" sz="2400" b="1" u="sng" dirty="0">
                <a:solidFill>
                  <a:srgbClr val="FFFFFF"/>
                </a:solidFill>
              </a:rPr>
              <a:t>Någon cup på våren också.</a:t>
            </a:r>
            <a:endParaRPr sz="2000" b="1" u="sng" dirty="0">
              <a:solidFill>
                <a:srgbClr val="FFFFFF"/>
              </a:solidFill>
              <a:latin typeface="Calibri"/>
              <a:ea typeface="Calibri"/>
              <a:cs typeface="Calibri"/>
              <a:sym typeface="Calibri"/>
            </a:endParaRPr>
          </a:p>
        </p:txBody>
      </p:sp>
      <p:sp>
        <p:nvSpPr>
          <p:cNvPr id="199" name="Google Shape;199;p9"/>
          <p:cNvSpPr/>
          <p:nvPr/>
        </p:nvSpPr>
        <p:spPr>
          <a:xfrm>
            <a:off x="11996774" y="3602965"/>
            <a:ext cx="50446" cy="1559639"/>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0" name="Google Shape;200;p9"/>
          <p:cNvPicPr preferRelativeResize="0"/>
          <p:nvPr/>
        </p:nvPicPr>
        <p:blipFill rotWithShape="1">
          <a:blip r:embed="rId4">
            <a:alphaModFix/>
          </a:blip>
          <a:srcRect/>
          <a:stretch/>
        </p:blipFill>
        <p:spPr>
          <a:xfrm>
            <a:off x="8331379" y="2176670"/>
            <a:ext cx="2373064" cy="2185009"/>
          </a:xfrm>
          <a:custGeom>
            <a:avLst/>
            <a:gdLst/>
            <a:ahLst/>
            <a:cxnLst/>
            <a:rect l="l" t="t" r="r" b="b"/>
            <a:pathLst>
              <a:path w="5017317" h="5380277" extrusionOk="0">
                <a:moveTo>
                  <a:pt x="0" y="0"/>
                </a:moveTo>
                <a:lnTo>
                  <a:pt x="5017317" y="0"/>
                </a:lnTo>
                <a:lnTo>
                  <a:pt x="5017317" y="5380277"/>
                </a:lnTo>
                <a:lnTo>
                  <a:pt x="0" y="5380277"/>
                </a:lnTo>
                <a:close/>
              </a:path>
            </a:pathLst>
          </a:custGeom>
          <a:noFill/>
          <a:ln>
            <a:noFill/>
          </a:ln>
        </p:spPr>
      </p:pic>
      <p:pic>
        <p:nvPicPr>
          <p:cNvPr id="1028" name="Picture 4" descr="logo">
            <a:extLst>
              <a:ext uri="{FF2B5EF4-FFF2-40B4-BE49-F238E27FC236}">
                <a16:creationId xmlns:a16="http://schemas.microsoft.com/office/drawing/2014/main" id="{33DA8CFD-A4A9-91F9-037C-193FBB8F36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58815" y="299970"/>
            <a:ext cx="3807128" cy="13611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TotalTime>
  <Words>929</Words>
  <Application>Microsoft Office PowerPoint</Application>
  <PresentationFormat>Bredbild</PresentationFormat>
  <Paragraphs>104</Paragraphs>
  <Slides>14</Slides>
  <Notes>14</Notes>
  <HiddenSlides>0</HiddenSlides>
  <MMClips>0</MMClips>
  <ScaleCrop>false</ScaleCrop>
  <HeadingPairs>
    <vt:vector size="6" baseType="variant">
      <vt:variant>
        <vt:lpstr>Använt teckensnitt</vt:lpstr>
      </vt:variant>
      <vt:variant>
        <vt:i4>3</vt:i4>
      </vt:variant>
      <vt:variant>
        <vt:lpstr>Tema</vt:lpstr>
      </vt:variant>
      <vt:variant>
        <vt:i4>2</vt:i4>
      </vt:variant>
      <vt:variant>
        <vt:lpstr>Bildrubriker</vt:lpstr>
      </vt:variant>
      <vt:variant>
        <vt:i4>14</vt:i4>
      </vt:variant>
    </vt:vector>
  </HeadingPairs>
  <TitlesOfParts>
    <vt:vector size="19" baseType="lpstr">
      <vt:lpstr>Arial</vt:lpstr>
      <vt:lpstr>Calibri</vt:lpstr>
      <vt:lpstr>ProximaNova</vt:lpstr>
      <vt:lpstr>Office Theme</vt:lpstr>
      <vt:lpstr>Office Theme</vt:lpstr>
      <vt:lpstr>Föräldramöte Säsongen 2025/2026 25-08-21</vt:lpstr>
      <vt:lpstr>Agenda</vt:lpstr>
      <vt:lpstr>Ledarstaben</vt:lpstr>
      <vt:lpstr>  Spelartruppen</vt:lpstr>
      <vt:lpstr>Träningar  Samling ALLTID 15 min innan träningen.  Svara på kallelserna i god tid så tränarna kan planera träningar och förbereda för matcherna.  Vi har 5 onsdagar fysträning med  Sara Bäckström från Kopparhälsan med start 20/8. Samlas vid spelaringången på Mälarenergi allra senast kl 19:20. Fysen håller på 19:30-20:30.  Är man inte med och tränar, skadad, dålig attityd eller inte lyssnar och gör annat på träningarna än att göra det tränarna säger, så spelar man inte match heller på träningar eller i serien.  </vt:lpstr>
      <vt:lpstr>EJ KLART ÄN. </vt:lpstr>
      <vt:lpstr>     Seriespel  Pantamera FK2  12 lag är med i serien  Seriepremiär:  Den 11/10 hemma  mot Köping/Kungsör i Pettersbergsskolan kl 11:00</vt:lpstr>
      <vt:lpstr>    Matcher</vt:lpstr>
      <vt:lpstr>Cuper  Scorpions cupen i Järfälla  31 okt-2 nov?  Storvretacupen i Uppsala  27-29 December  Någon cup på våren också.</vt:lpstr>
      <vt:lpstr>Viktiga datum</vt:lpstr>
      <vt:lpstr>Ekonomi</vt:lpstr>
      <vt:lpstr>Försäljning  Det  tjejerna säljer själva går till den ”egna” kassan som kan användas till cuper, kläder m.m.  Det vi säljer tillsammans utanför affärer av lotterna går till den gemensamma kassan som används till material vi behöver, fika hemmamatcher, mellis till cuper m.m.</vt:lpstr>
      <vt:lpstr>Övrigt</vt:lpstr>
      <vt:lpstr>Frågor, synpunktereller funderingar?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Säsongen 2021/2022 21-09-07</dc:title>
  <dc:creator>Thomas Eriksson</dc:creator>
  <cp:lastModifiedBy>Familjen Eriksson</cp:lastModifiedBy>
  <cp:revision>36</cp:revision>
  <dcterms:created xsi:type="dcterms:W3CDTF">2020-09-27T15:26:40Z</dcterms:created>
  <dcterms:modified xsi:type="dcterms:W3CDTF">2025-08-23T16:58:09Z</dcterms:modified>
</cp:coreProperties>
</file>