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56" r:id="rId2"/>
    <p:sldId id="286" r:id="rId3"/>
    <p:sldId id="287" r:id="rId4"/>
    <p:sldId id="288" r:id="rId5"/>
    <p:sldId id="289" r:id="rId6"/>
    <p:sldId id="291" r:id="rId7"/>
    <p:sldId id="290" r:id="rId8"/>
  </p:sldIdLst>
  <p:sldSz cx="12192000" cy="6858000"/>
  <p:notesSz cx="6669088"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36" autoAdjust="0"/>
    <p:restoredTop sz="94660"/>
  </p:normalViewPr>
  <p:slideViewPr>
    <p:cSldViewPr snapToGrid="0">
      <p:cViewPr varScale="1">
        <p:scale>
          <a:sx n="123" d="100"/>
          <a:sy n="123" d="100"/>
        </p:scale>
        <p:origin x="19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7A802185-EA5C-4866-9380-1F2D6FD60934}" type="datetimeFigureOut">
              <a:rPr lang="en-US" smtClean="0"/>
              <a:t>10/17/2023</a:t>
            </a:fld>
            <a:endParaRPr lang="en-US"/>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3F69A1E9-3244-454B-82A8-5FB608373C0B}" type="slidenum">
              <a:rPr lang="en-US" smtClean="0"/>
              <a:t>‹#›</a:t>
            </a:fld>
            <a:endParaRPr lang="en-US"/>
          </a:p>
        </p:txBody>
      </p:sp>
    </p:spTree>
    <p:extLst>
      <p:ext uri="{BB962C8B-B14F-4D97-AF65-F5344CB8AC3E}">
        <p14:creationId xmlns:p14="http://schemas.microsoft.com/office/powerpoint/2010/main" val="2886109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Denna bild ligger uppe innan mötet börjar..</a:t>
            </a:r>
          </a:p>
        </p:txBody>
      </p:sp>
      <p:sp>
        <p:nvSpPr>
          <p:cNvPr id="4" name="Platshållare för bildnummer 3"/>
          <p:cNvSpPr>
            <a:spLocks noGrp="1"/>
          </p:cNvSpPr>
          <p:nvPr>
            <p:ph type="sldNum" sz="quarter" idx="5"/>
          </p:nvPr>
        </p:nvSpPr>
        <p:spPr/>
        <p:txBody>
          <a:bodyPr/>
          <a:lstStyle/>
          <a:p>
            <a:fld id="{3F69A1E9-3244-454B-82A8-5FB608373C0B}" type="slidenum">
              <a:rPr lang="en-US" smtClean="0"/>
              <a:t>1</a:t>
            </a:fld>
            <a:endParaRPr lang="en-US"/>
          </a:p>
        </p:txBody>
      </p:sp>
    </p:spTree>
    <p:extLst>
      <p:ext uri="{BB962C8B-B14F-4D97-AF65-F5344CB8AC3E}">
        <p14:creationId xmlns:p14="http://schemas.microsoft.com/office/powerpoint/2010/main" val="1798890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 jobbar löpande med föreningens verksamhetsplan och framtidsvision. Ser i slutet av säsong vad vi gjort förflyttningar i, vad vi kan avsluta samt vad som behöver med in i nästa säsong. Ett levande dokument</a:t>
            </a:r>
          </a:p>
          <a:p>
            <a:r>
              <a:rPr lang="sv-SE" dirty="0"/>
              <a:t>Ni känner möjligt igen dem – vi har jobbat med dem under några år</a:t>
            </a:r>
          </a:p>
          <a:p>
            <a:r>
              <a:rPr lang="sv-SE" dirty="0"/>
              <a:t>Vi ska ta oss igenom varje puck, för att se mål, vad som hänt och hur vi ser framåt</a:t>
            </a:r>
          </a:p>
          <a:p>
            <a:r>
              <a:rPr lang="sv-SE" dirty="0"/>
              <a:t>Inte kunnat göra de förflyttningar vi önskat</a:t>
            </a:r>
          </a:p>
        </p:txBody>
      </p:sp>
      <p:sp>
        <p:nvSpPr>
          <p:cNvPr id="4" name="Platshållare för bildnummer 3"/>
          <p:cNvSpPr>
            <a:spLocks noGrp="1"/>
          </p:cNvSpPr>
          <p:nvPr>
            <p:ph type="sldNum" sz="quarter" idx="5"/>
          </p:nvPr>
        </p:nvSpPr>
        <p:spPr/>
        <p:txBody>
          <a:bodyPr/>
          <a:lstStyle/>
          <a:p>
            <a:fld id="{3F69A1E9-3244-454B-82A8-5FB608373C0B}" type="slidenum">
              <a:rPr lang="en-US" smtClean="0"/>
              <a:t>2</a:t>
            </a:fld>
            <a:endParaRPr lang="en-US"/>
          </a:p>
        </p:txBody>
      </p:sp>
    </p:spTree>
    <p:extLst>
      <p:ext uri="{BB962C8B-B14F-4D97-AF65-F5344CB8AC3E}">
        <p14:creationId xmlns:p14="http://schemas.microsoft.com/office/powerpoint/2010/main" val="3976173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Önskvärt att ha med: Med utveckling egen uppstartscamp vill vi belysa än en gång hur lyckad och uppskattad den var i år. Kan vi dock bygga på den i god tid med att planera och utveckla till ytterligare möjligheter så som frukost, lunch samt middagar – samt eventuella aktiviteter på sidan av isen. Involvering av fadderförening, sponsorgrupp samt en möjlig ”cupgrupp ihop med ledare och föräldrar.</a:t>
            </a:r>
          </a:p>
        </p:txBody>
      </p:sp>
      <p:sp>
        <p:nvSpPr>
          <p:cNvPr id="4" name="Platshållare för bildnummer 3"/>
          <p:cNvSpPr>
            <a:spLocks noGrp="1"/>
          </p:cNvSpPr>
          <p:nvPr>
            <p:ph type="sldNum" sz="quarter" idx="5"/>
          </p:nvPr>
        </p:nvSpPr>
        <p:spPr/>
        <p:txBody>
          <a:bodyPr/>
          <a:lstStyle/>
          <a:p>
            <a:fld id="{3F69A1E9-3244-454B-82A8-5FB608373C0B}" type="slidenum">
              <a:rPr lang="en-US" smtClean="0"/>
              <a:t>3</a:t>
            </a:fld>
            <a:endParaRPr lang="en-US"/>
          </a:p>
        </p:txBody>
      </p:sp>
    </p:spTree>
    <p:extLst>
      <p:ext uri="{BB962C8B-B14F-4D97-AF65-F5344CB8AC3E}">
        <p14:creationId xmlns:p14="http://schemas.microsoft.com/office/powerpoint/2010/main" val="399297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Anders?</a:t>
            </a:r>
          </a:p>
        </p:txBody>
      </p:sp>
      <p:sp>
        <p:nvSpPr>
          <p:cNvPr id="4" name="Platshållare för bildnummer 3"/>
          <p:cNvSpPr>
            <a:spLocks noGrp="1"/>
          </p:cNvSpPr>
          <p:nvPr>
            <p:ph type="sldNum" sz="quarter" idx="5"/>
          </p:nvPr>
        </p:nvSpPr>
        <p:spPr/>
        <p:txBody>
          <a:bodyPr/>
          <a:lstStyle/>
          <a:p>
            <a:fld id="{3F69A1E9-3244-454B-82A8-5FB608373C0B}" type="slidenum">
              <a:rPr lang="en-US" smtClean="0"/>
              <a:t>4</a:t>
            </a:fld>
            <a:endParaRPr lang="en-US"/>
          </a:p>
        </p:txBody>
      </p:sp>
    </p:spTree>
    <p:extLst>
      <p:ext uri="{BB962C8B-B14F-4D97-AF65-F5344CB8AC3E}">
        <p14:creationId xmlns:p14="http://schemas.microsoft.com/office/powerpoint/2010/main" val="2945365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3F69A1E9-3244-454B-82A8-5FB608373C0B}" type="slidenum">
              <a:rPr lang="en-US" smtClean="0"/>
              <a:t>5</a:t>
            </a:fld>
            <a:endParaRPr lang="en-US"/>
          </a:p>
        </p:txBody>
      </p:sp>
    </p:spTree>
    <p:extLst>
      <p:ext uri="{BB962C8B-B14F-4D97-AF65-F5344CB8AC3E}">
        <p14:creationId xmlns:p14="http://schemas.microsoft.com/office/powerpoint/2010/main" val="29050621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3F69A1E9-3244-454B-82A8-5FB608373C0B}" type="slidenum">
              <a:rPr lang="en-US" smtClean="0"/>
              <a:t>6</a:t>
            </a:fld>
            <a:endParaRPr lang="en-US"/>
          </a:p>
        </p:txBody>
      </p:sp>
    </p:spTree>
    <p:extLst>
      <p:ext uri="{BB962C8B-B14F-4D97-AF65-F5344CB8AC3E}">
        <p14:creationId xmlns:p14="http://schemas.microsoft.com/office/powerpoint/2010/main" val="1803808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br>
              <a:rPr lang="sv-SE" dirty="0"/>
            </a:br>
            <a:endParaRPr lang="sv-SE" dirty="0"/>
          </a:p>
        </p:txBody>
      </p:sp>
      <p:sp>
        <p:nvSpPr>
          <p:cNvPr id="4" name="Platshållare för bildnummer 3"/>
          <p:cNvSpPr>
            <a:spLocks noGrp="1"/>
          </p:cNvSpPr>
          <p:nvPr>
            <p:ph type="sldNum" sz="quarter" idx="5"/>
          </p:nvPr>
        </p:nvSpPr>
        <p:spPr/>
        <p:txBody>
          <a:bodyPr/>
          <a:lstStyle/>
          <a:p>
            <a:fld id="{3F69A1E9-3244-454B-82A8-5FB608373C0B}" type="slidenum">
              <a:rPr lang="en-US" smtClean="0"/>
              <a:t>7</a:t>
            </a:fld>
            <a:endParaRPr lang="en-US"/>
          </a:p>
        </p:txBody>
      </p:sp>
    </p:spTree>
    <p:extLst>
      <p:ext uri="{BB962C8B-B14F-4D97-AF65-F5344CB8AC3E}">
        <p14:creationId xmlns:p14="http://schemas.microsoft.com/office/powerpoint/2010/main" val="37443809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08DEA81-982E-184C-883C-B18FCEE14253}"/>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8B02ED1F-827E-AF40-138E-7185C4F338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00982002-9471-0B2C-406B-377560AB76C1}"/>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5" name="Platshållare för sidfot 4">
            <a:extLst>
              <a:ext uri="{FF2B5EF4-FFF2-40B4-BE49-F238E27FC236}">
                <a16:creationId xmlns:a16="http://schemas.microsoft.com/office/drawing/2014/main" id="{720AEECA-FB3B-78D5-885D-01A28A3F2357}"/>
              </a:ext>
            </a:extLst>
          </p:cNvPr>
          <p:cNvSpPr>
            <a:spLocks noGrp="1"/>
          </p:cNvSpPr>
          <p:nvPr>
            <p:ph type="ftr" sz="quarter" idx="11"/>
          </p:nvPr>
        </p:nvSpPr>
        <p:spPr/>
        <p:txBody>
          <a:bodyPr/>
          <a:lstStyle/>
          <a:p>
            <a:endParaRPr lang="en-US"/>
          </a:p>
        </p:txBody>
      </p:sp>
      <p:sp>
        <p:nvSpPr>
          <p:cNvPr id="6" name="Platshållare för bildnummer 5">
            <a:extLst>
              <a:ext uri="{FF2B5EF4-FFF2-40B4-BE49-F238E27FC236}">
                <a16:creationId xmlns:a16="http://schemas.microsoft.com/office/drawing/2014/main" id="{26D15B7E-B84A-FD3C-2505-696C9001B50B}"/>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1968403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24C3C65-E963-1DED-D7DA-17808CE8A7FB}"/>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7C36A85-6AE4-6C62-A381-A64DE138E119}"/>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5ED00A6-058B-BC7F-066F-B566DFE09F34}"/>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5" name="Platshållare för sidfot 4">
            <a:extLst>
              <a:ext uri="{FF2B5EF4-FFF2-40B4-BE49-F238E27FC236}">
                <a16:creationId xmlns:a16="http://schemas.microsoft.com/office/drawing/2014/main" id="{566465D6-F9DC-BCED-23D8-439C972689DB}"/>
              </a:ext>
            </a:extLst>
          </p:cNvPr>
          <p:cNvSpPr>
            <a:spLocks noGrp="1"/>
          </p:cNvSpPr>
          <p:nvPr>
            <p:ph type="ftr" sz="quarter" idx="11"/>
          </p:nvPr>
        </p:nvSpPr>
        <p:spPr/>
        <p:txBody>
          <a:bodyPr/>
          <a:lstStyle/>
          <a:p>
            <a:endParaRPr lang="en-US"/>
          </a:p>
        </p:txBody>
      </p:sp>
      <p:sp>
        <p:nvSpPr>
          <p:cNvPr id="6" name="Platshållare för bildnummer 5">
            <a:extLst>
              <a:ext uri="{FF2B5EF4-FFF2-40B4-BE49-F238E27FC236}">
                <a16:creationId xmlns:a16="http://schemas.microsoft.com/office/drawing/2014/main" id="{FD1D7020-521C-FE46-6700-6562146F97E5}"/>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1747528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06FDBE7-4FC0-0629-0773-EBB9F1B04A47}"/>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133283AF-AC7A-E418-5C8C-631B1DB53EA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520C665-33D5-A32B-7128-3EA1BA124473}"/>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5" name="Platshållare för sidfot 4">
            <a:extLst>
              <a:ext uri="{FF2B5EF4-FFF2-40B4-BE49-F238E27FC236}">
                <a16:creationId xmlns:a16="http://schemas.microsoft.com/office/drawing/2014/main" id="{86F68559-3549-3BA1-A5CA-FF5116F00D1E}"/>
              </a:ext>
            </a:extLst>
          </p:cNvPr>
          <p:cNvSpPr>
            <a:spLocks noGrp="1"/>
          </p:cNvSpPr>
          <p:nvPr>
            <p:ph type="ftr" sz="quarter" idx="11"/>
          </p:nvPr>
        </p:nvSpPr>
        <p:spPr/>
        <p:txBody>
          <a:bodyPr/>
          <a:lstStyle/>
          <a:p>
            <a:endParaRPr lang="en-US"/>
          </a:p>
        </p:txBody>
      </p:sp>
      <p:sp>
        <p:nvSpPr>
          <p:cNvPr id="6" name="Platshållare för bildnummer 5">
            <a:extLst>
              <a:ext uri="{FF2B5EF4-FFF2-40B4-BE49-F238E27FC236}">
                <a16:creationId xmlns:a16="http://schemas.microsoft.com/office/drawing/2014/main" id="{6411BAC7-7C7F-2D88-D9DA-E91E858CD2A5}"/>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612238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AFEE80C-74D0-3A1E-F895-3AF1B6B325A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AE44A44-6309-2BA9-A5F5-98939156EE8C}"/>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4BD1817-B492-8B46-86B2-F2CCB3C5955D}"/>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5" name="Platshållare för sidfot 4">
            <a:extLst>
              <a:ext uri="{FF2B5EF4-FFF2-40B4-BE49-F238E27FC236}">
                <a16:creationId xmlns:a16="http://schemas.microsoft.com/office/drawing/2014/main" id="{3DAC6897-7881-B342-00EE-1D34D347F009}"/>
              </a:ext>
            </a:extLst>
          </p:cNvPr>
          <p:cNvSpPr>
            <a:spLocks noGrp="1"/>
          </p:cNvSpPr>
          <p:nvPr>
            <p:ph type="ftr" sz="quarter" idx="11"/>
          </p:nvPr>
        </p:nvSpPr>
        <p:spPr/>
        <p:txBody>
          <a:bodyPr/>
          <a:lstStyle/>
          <a:p>
            <a:endParaRPr lang="en-US"/>
          </a:p>
        </p:txBody>
      </p:sp>
      <p:sp>
        <p:nvSpPr>
          <p:cNvPr id="6" name="Platshållare för bildnummer 5">
            <a:extLst>
              <a:ext uri="{FF2B5EF4-FFF2-40B4-BE49-F238E27FC236}">
                <a16:creationId xmlns:a16="http://schemas.microsoft.com/office/drawing/2014/main" id="{9AFE3F3E-4FFA-A18B-8678-BBFDB8E07DAF}"/>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480703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2FFD95-731B-A8E2-50B0-DB740C77DF3B}"/>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B50EC233-F4F4-8902-D6F1-72368222EF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A91D2DA4-C50A-B935-7756-119FDD52A459}"/>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5" name="Platshållare för sidfot 4">
            <a:extLst>
              <a:ext uri="{FF2B5EF4-FFF2-40B4-BE49-F238E27FC236}">
                <a16:creationId xmlns:a16="http://schemas.microsoft.com/office/drawing/2014/main" id="{2618F5D2-D699-559B-7495-84993C8235AF}"/>
              </a:ext>
            </a:extLst>
          </p:cNvPr>
          <p:cNvSpPr>
            <a:spLocks noGrp="1"/>
          </p:cNvSpPr>
          <p:nvPr>
            <p:ph type="ftr" sz="quarter" idx="11"/>
          </p:nvPr>
        </p:nvSpPr>
        <p:spPr/>
        <p:txBody>
          <a:bodyPr/>
          <a:lstStyle/>
          <a:p>
            <a:endParaRPr lang="en-US"/>
          </a:p>
        </p:txBody>
      </p:sp>
      <p:sp>
        <p:nvSpPr>
          <p:cNvPr id="6" name="Platshållare för bildnummer 5">
            <a:extLst>
              <a:ext uri="{FF2B5EF4-FFF2-40B4-BE49-F238E27FC236}">
                <a16:creationId xmlns:a16="http://schemas.microsoft.com/office/drawing/2014/main" id="{B1A3EB8C-3A99-C1C1-0E6B-D8F5FEC2ACE4}"/>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1690795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AB48F65-E891-D421-4486-F9BE6C8E94C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5117B9E-27CE-8DC7-CD05-6BD1FD35AAE3}"/>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D471FEC-2AD4-E05B-14F6-E95EFD237AB6}"/>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9887809D-8672-E3FE-58E2-D9E75878EFFF}"/>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6" name="Platshållare för sidfot 5">
            <a:extLst>
              <a:ext uri="{FF2B5EF4-FFF2-40B4-BE49-F238E27FC236}">
                <a16:creationId xmlns:a16="http://schemas.microsoft.com/office/drawing/2014/main" id="{33609523-5842-6678-5DC8-A4A204ABBB98}"/>
              </a:ext>
            </a:extLst>
          </p:cNvPr>
          <p:cNvSpPr>
            <a:spLocks noGrp="1"/>
          </p:cNvSpPr>
          <p:nvPr>
            <p:ph type="ftr" sz="quarter" idx="11"/>
          </p:nvPr>
        </p:nvSpPr>
        <p:spPr/>
        <p:txBody>
          <a:bodyPr/>
          <a:lstStyle/>
          <a:p>
            <a:endParaRPr lang="en-US"/>
          </a:p>
        </p:txBody>
      </p:sp>
      <p:sp>
        <p:nvSpPr>
          <p:cNvPr id="7" name="Platshållare för bildnummer 6">
            <a:extLst>
              <a:ext uri="{FF2B5EF4-FFF2-40B4-BE49-F238E27FC236}">
                <a16:creationId xmlns:a16="http://schemas.microsoft.com/office/drawing/2014/main" id="{B1A2E769-A553-0BF5-0B41-22C5344DE7E6}"/>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2010815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E4A5918-88ED-83F1-89C0-1ADA04FF5FBA}"/>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9335EB0-85CA-A848-C3D3-AD750CBED6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67461729-0D90-3185-62EA-883A32DB89B5}"/>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4F6976B7-D43A-0A07-182C-8314E3CE2D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7919F8A-FC54-05BE-644F-2246E7AD83CB}"/>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B0E061F9-174B-06CD-8071-FB52CA322C7F}"/>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8" name="Platshållare för sidfot 7">
            <a:extLst>
              <a:ext uri="{FF2B5EF4-FFF2-40B4-BE49-F238E27FC236}">
                <a16:creationId xmlns:a16="http://schemas.microsoft.com/office/drawing/2014/main" id="{C7E034ED-B2B4-0B4C-8496-20510FDB5C87}"/>
              </a:ext>
            </a:extLst>
          </p:cNvPr>
          <p:cNvSpPr>
            <a:spLocks noGrp="1"/>
          </p:cNvSpPr>
          <p:nvPr>
            <p:ph type="ftr" sz="quarter" idx="11"/>
          </p:nvPr>
        </p:nvSpPr>
        <p:spPr/>
        <p:txBody>
          <a:bodyPr/>
          <a:lstStyle/>
          <a:p>
            <a:endParaRPr lang="en-US"/>
          </a:p>
        </p:txBody>
      </p:sp>
      <p:sp>
        <p:nvSpPr>
          <p:cNvPr id="9" name="Platshållare för bildnummer 8">
            <a:extLst>
              <a:ext uri="{FF2B5EF4-FFF2-40B4-BE49-F238E27FC236}">
                <a16:creationId xmlns:a16="http://schemas.microsoft.com/office/drawing/2014/main" id="{4F7674BF-65AE-523B-AA51-0D0C39883F2B}"/>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1468882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3CA3C1-3E75-96A5-73BA-077D0A68C1C0}"/>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A71C9950-A068-7C11-C41B-851E41571D8E}"/>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4" name="Platshållare för sidfot 3">
            <a:extLst>
              <a:ext uri="{FF2B5EF4-FFF2-40B4-BE49-F238E27FC236}">
                <a16:creationId xmlns:a16="http://schemas.microsoft.com/office/drawing/2014/main" id="{22BE277A-60CF-9359-D47C-1BD4FD731270}"/>
              </a:ext>
            </a:extLst>
          </p:cNvPr>
          <p:cNvSpPr>
            <a:spLocks noGrp="1"/>
          </p:cNvSpPr>
          <p:nvPr>
            <p:ph type="ftr" sz="quarter" idx="11"/>
          </p:nvPr>
        </p:nvSpPr>
        <p:spPr/>
        <p:txBody>
          <a:bodyPr/>
          <a:lstStyle/>
          <a:p>
            <a:endParaRPr lang="en-US"/>
          </a:p>
        </p:txBody>
      </p:sp>
      <p:sp>
        <p:nvSpPr>
          <p:cNvPr id="5" name="Platshållare för bildnummer 4">
            <a:extLst>
              <a:ext uri="{FF2B5EF4-FFF2-40B4-BE49-F238E27FC236}">
                <a16:creationId xmlns:a16="http://schemas.microsoft.com/office/drawing/2014/main" id="{9D7F132A-3120-3700-2A13-15D1602A97AC}"/>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104561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4DB87AFC-1415-52C1-FA36-0D134D0AAC17}"/>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3" name="Platshållare för sidfot 2">
            <a:extLst>
              <a:ext uri="{FF2B5EF4-FFF2-40B4-BE49-F238E27FC236}">
                <a16:creationId xmlns:a16="http://schemas.microsoft.com/office/drawing/2014/main" id="{D701D6CC-BFD1-D573-24E6-744AC9EFAA6C}"/>
              </a:ext>
            </a:extLst>
          </p:cNvPr>
          <p:cNvSpPr>
            <a:spLocks noGrp="1"/>
          </p:cNvSpPr>
          <p:nvPr>
            <p:ph type="ftr" sz="quarter" idx="11"/>
          </p:nvPr>
        </p:nvSpPr>
        <p:spPr/>
        <p:txBody>
          <a:bodyPr/>
          <a:lstStyle/>
          <a:p>
            <a:endParaRPr lang="en-US"/>
          </a:p>
        </p:txBody>
      </p:sp>
      <p:sp>
        <p:nvSpPr>
          <p:cNvPr id="4" name="Platshållare för bildnummer 3">
            <a:extLst>
              <a:ext uri="{FF2B5EF4-FFF2-40B4-BE49-F238E27FC236}">
                <a16:creationId xmlns:a16="http://schemas.microsoft.com/office/drawing/2014/main" id="{3C5C3C78-B083-6D89-CD88-38DBB6EAC87D}"/>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4209975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94CC66C-FB5B-B431-DC58-A9FB40606E5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32279D9-7F2D-05E5-2079-9D2D916553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F9A132A3-E008-CD1C-D68F-51DF85115E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1065F10F-0398-DA38-1E51-98BB02B03B25}"/>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6" name="Platshållare för sidfot 5">
            <a:extLst>
              <a:ext uri="{FF2B5EF4-FFF2-40B4-BE49-F238E27FC236}">
                <a16:creationId xmlns:a16="http://schemas.microsoft.com/office/drawing/2014/main" id="{B5AB72CD-2664-EABC-3C40-21AE425A457C}"/>
              </a:ext>
            </a:extLst>
          </p:cNvPr>
          <p:cNvSpPr>
            <a:spLocks noGrp="1"/>
          </p:cNvSpPr>
          <p:nvPr>
            <p:ph type="ftr" sz="quarter" idx="11"/>
          </p:nvPr>
        </p:nvSpPr>
        <p:spPr/>
        <p:txBody>
          <a:bodyPr/>
          <a:lstStyle/>
          <a:p>
            <a:endParaRPr lang="en-US"/>
          </a:p>
        </p:txBody>
      </p:sp>
      <p:sp>
        <p:nvSpPr>
          <p:cNvPr id="7" name="Platshållare för bildnummer 6">
            <a:extLst>
              <a:ext uri="{FF2B5EF4-FFF2-40B4-BE49-F238E27FC236}">
                <a16:creationId xmlns:a16="http://schemas.microsoft.com/office/drawing/2014/main" id="{B5668628-EA60-BE1D-501B-8681D306EEEB}"/>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2667502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1BB7691-5F52-9AB4-9C41-DE11BEF43A3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67ACA9F9-E19A-90C5-E2B7-EBDF47CF5A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DD64091C-F134-82E9-1A8C-A9FB948DCF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2872D12-7272-1C20-908C-4C1313C4DA0C}"/>
              </a:ext>
            </a:extLst>
          </p:cNvPr>
          <p:cNvSpPr>
            <a:spLocks noGrp="1"/>
          </p:cNvSpPr>
          <p:nvPr>
            <p:ph type="dt" sz="half" idx="10"/>
          </p:nvPr>
        </p:nvSpPr>
        <p:spPr/>
        <p:txBody>
          <a:bodyPr/>
          <a:lstStyle/>
          <a:p>
            <a:fld id="{4EC743F4-8769-40B4-85DF-6CB8DE9F66AA}" type="datetimeFigureOut">
              <a:rPr lang="en-US" smtClean="0"/>
              <a:pPr/>
              <a:t>10/17/2023</a:t>
            </a:fld>
            <a:endParaRPr lang="en-US"/>
          </a:p>
        </p:txBody>
      </p:sp>
      <p:sp>
        <p:nvSpPr>
          <p:cNvPr id="6" name="Platshållare för sidfot 5">
            <a:extLst>
              <a:ext uri="{FF2B5EF4-FFF2-40B4-BE49-F238E27FC236}">
                <a16:creationId xmlns:a16="http://schemas.microsoft.com/office/drawing/2014/main" id="{F2A49E2E-888B-BB2E-25A5-F45E9E7D1422}"/>
              </a:ext>
            </a:extLst>
          </p:cNvPr>
          <p:cNvSpPr>
            <a:spLocks noGrp="1"/>
          </p:cNvSpPr>
          <p:nvPr>
            <p:ph type="ftr" sz="quarter" idx="11"/>
          </p:nvPr>
        </p:nvSpPr>
        <p:spPr/>
        <p:txBody>
          <a:bodyPr/>
          <a:lstStyle/>
          <a:p>
            <a:endParaRPr lang="en-US"/>
          </a:p>
        </p:txBody>
      </p:sp>
      <p:sp>
        <p:nvSpPr>
          <p:cNvPr id="7" name="Platshållare för bildnummer 6">
            <a:extLst>
              <a:ext uri="{FF2B5EF4-FFF2-40B4-BE49-F238E27FC236}">
                <a16:creationId xmlns:a16="http://schemas.microsoft.com/office/drawing/2014/main" id="{8A375319-CD74-7563-8A4A-7CF35812F1EC}"/>
              </a:ext>
            </a:extLst>
          </p:cNvPr>
          <p:cNvSpPr>
            <a:spLocks noGrp="1"/>
          </p:cNvSpPr>
          <p:nvPr>
            <p:ph type="sldNum" sz="quarter" idx="12"/>
          </p:nvPr>
        </p:nvSpPr>
        <p:spPr/>
        <p:txBody>
          <a:bodyPr/>
          <a:lstStyle/>
          <a:p>
            <a:fld id="{FF2BD96E-3838-45D2-9031-D3AF67C920A5}" type="slidenum">
              <a:rPr lang="en-US" smtClean="0"/>
              <a:pPr/>
              <a:t>‹#›</a:t>
            </a:fld>
            <a:endParaRPr lang="en-US"/>
          </a:p>
        </p:txBody>
      </p:sp>
    </p:spTree>
    <p:extLst>
      <p:ext uri="{BB962C8B-B14F-4D97-AF65-F5344CB8AC3E}">
        <p14:creationId xmlns:p14="http://schemas.microsoft.com/office/powerpoint/2010/main" val="2240340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7344C79-F788-862F-0226-E266F275F7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44A960C-E09A-5CED-04BA-0971176148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6918104-32AB-52C4-4DCA-06332F801F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C743F4-8769-40B4-85DF-6CB8DE9F66AA}" type="datetimeFigureOut">
              <a:rPr lang="en-US" smtClean="0"/>
              <a:pPr/>
              <a:t>10/17/2023</a:t>
            </a:fld>
            <a:endParaRPr lang="en-US"/>
          </a:p>
        </p:txBody>
      </p:sp>
      <p:sp>
        <p:nvSpPr>
          <p:cNvPr id="5" name="Platshållare för sidfot 4">
            <a:extLst>
              <a:ext uri="{FF2B5EF4-FFF2-40B4-BE49-F238E27FC236}">
                <a16:creationId xmlns:a16="http://schemas.microsoft.com/office/drawing/2014/main" id="{BB4A97CF-082E-F4BA-F7E4-C0A6C3EF3C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Platshållare för bildnummer 5">
            <a:extLst>
              <a:ext uri="{FF2B5EF4-FFF2-40B4-BE49-F238E27FC236}">
                <a16:creationId xmlns:a16="http://schemas.microsoft.com/office/drawing/2014/main" id="{3A05B237-C43B-A639-5440-D5396877CD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2BD96E-3838-45D2-9031-D3AF67C920A5}" type="slidenum">
              <a:rPr lang="en-US" smtClean="0"/>
              <a:pPr/>
              <a:t>‹#›</a:t>
            </a:fld>
            <a:endParaRPr lang="en-US"/>
          </a:p>
        </p:txBody>
      </p:sp>
    </p:spTree>
    <p:extLst>
      <p:ext uri="{BB962C8B-B14F-4D97-AF65-F5344CB8AC3E}">
        <p14:creationId xmlns:p14="http://schemas.microsoft.com/office/powerpoint/2010/main" val="23062992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5CEEB-D55D-603E-97B9-0ACDB064A86D}"/>
              </a:ext>
            </a:extLst>
          </p:cNvPr>
          <p:cNvSpPr>
            <a:spLocks noGrp="1"/>
          </p:cNvSpPr>
          <p:nvPr>
            <p:ph type="ctrTitle"/>
          </p:nvPr>
        </p:nvSpPr>
        <p:spPr>
          <a:xfrm>
            <a:off x="990000" y="395289"/>
            <a:ext cx="4075200" cy="2226688"/>
          </a:xfrm>
        </p:spPr>
        <p:txBody>
          <a:bodyPr>
            <a:normAutofit fontScale="90000"/>
          </a:bodyPr>
          <a:lstStyle/>
          <a:p>
            <a:br>
              <a:rPr lang="sv-SE" dirty="0">
                <a:latin typeface="72 Black" panose="020B0A04030603020204" pitchFamily="34" charset="0"/>
                <a:cs typeface="72 Black" panose="020B0A04030603020204" pitchFamily="34" charset="0"/>
              </a:rPr>
            </a:br>
            <a:br>
              <a:rPr lang="sv-SE" dirty="0">
                <a:latin typeface="72 Black" panose="020B0A04030603020204" pitchFamily="34" charset="0"/>
                <a:cs typeface="72 Black" panose="020B0A04030603020204" pitchFamily="34" charset="0"/>
              </a:rPr>
            </a:br>
            <a:br>
              <a:rPr lang="sv-SE" dirty="0">
                <a:latin typeface="72 Black" panose="020B0A04030603020204" pitchFamily="34" charset="0"/>
                <a:cs typeface="72 Black" panose="020B0A04030603020204" pitchFamily="34" charset="0"/>
              </a:rPr>
            </a:br>
            <a:br>
              <a:rPr lang="sv-SE" dirty="0">
                <a:latin typeface="72 Black" panose="020B0A04030603020204" pitchFamily="34" charset="0"/>
                <a:cs typeface="72 Black" panose="020B0A04030603020204" pitchFamily="34" charset="0"/>
              </a:rPr>
            </a:br>
            <a:br>
              <a:rPr lang="sv-SE" dirty="0">
                <a:latin typeface="72 Black" panose="020B0A04030603020204" pitchFamily="34" charset="0"/>
                <a:cs typeface="72 Black" panose="020B0A04030603020204" pitchFamily="34" charset="0"/>
              </a:rPr>
            </a:br>
            <a:r>
              <a:rPr lang="sv-SE" dirty="0">
                <a:latin typeface="72 Black" panose="020B0A04030603020204" pitchFamily="34" charset="0"/>
                <a:cs typeface="72 Black" panose="020B0A04030603020204" pitchFamily="34" charset="0"/>
              </a:rPr>
              <a:t> </a:t>
            </a:r>
            <a:endParaRPr lang="en-US" dirty="0">
              <a:latin typeface="72 Black" panose="020B0A04030603020204" pitchFamily="34" charset="0"/>
              <a:cs typeface="72 Black" panose="020B0A04030603020204" pitchFamily="34" charset="0"/>
            </a:endParaRPr>
          </a:p>
        </p:txBody>
      </p:sp>
      <p:sp>
        <p:nvSpPr>
          <p:cNvPr id="3" name="Subtitle 2">
            <a:extLst>
              <a:ext uri="{FF2B5EF4-FFF2-40B4-BE49-F238E27FC236}">
                <a16:creationId xmlns:a16="http://schemas.microsoft.com/office/drawing/2014/main" id="{B6B02408-3BA8-6B5F-56EB-59C9B106E64C}"/>
              </a:ext>
            </a:extLst>
          </p:cNvPr>
          <p:cNvSpPr>
            <a:spLocks noGrp="1"/>
          </p:cNvSpPr>
          <p:nvPr>
            <p:ph type="subTitle" idx="1"/>
          </p:nvPr>
        </p:nvSpPr>
        <p:spPr>
          <a:xfrm>
            <a:off x="330178" y="2621977"/>
            <a:ext cx="4075200" cy="2069568"/>
          </a:xfrm>
        </p:spPr>
        <p:txBody>
          <a:bodyPr>
            <a:normAutofit/>
          </a:bodyPr>
          <a:lstStyle/>
          <a:p>
            <a:r>
              <a:rPr lang="sv-SE" sz="6000" dirty="0"/>
              <a:t>Rönnängs IK</a:t>
            </a:r>
            <a:endParaRPr lang="en-US" sz="6000" dirty="0"/>
          </a:p>
        </p:txBody>
      </p:sp>
      <p:pic>
        <p:nvPicPr>
          <p:cNvPr id="5" name="Picture 4">
            <a:extLst>
              <a:ext uri="{FF2B5EF4-FFF2-40B4-BE49-F238E27FC236}">
                <a16:creationId xmlns:a16="http://schemas.microsoft.com/office/drawing/2014/main" id="{04971586-5C77-0893-B835-B2038A347014}"/>
              </a:ext>
            </a:extLst>
          </p:cNvPr>
          <p:cNvPicPr>
            <a:picLocks noChangeAspect="1"/>
          </p:cNvPicPr>
          <p:nvPr/>
        </p:nvPicPr>
        <p:blipFill rotWithShape="1">
          <a:blip r:embed="rId3"/>
          <a:srcRect t="1595" r="2" b="817"/>
          <a:stretch/>
        </p:blipFill>
        <p:spPr>
          <a:xfrm>
            <a:off x="6211838" y="540000"/>
            <a:ext cx="5778000" cy="5778000"/>
          </a:xfrm>
          <a:custGeom>
            <a:avLst/>
            <a:gdLst/>
            <a:ahLst/>
            <a:cxnLst/>
            <a:rect l="l" t="t" r="r" b="b"/>
            <a:pathLst>
              <a:path w="5778000" h="5778000">
                <a:moveTo>
                  <a:pt x="2889000" y="0"/>
                </a:moveTo>
                <a:cubicBezTo>
                  <a:pt x="4484551" y="0"/>
                  <a:pt x="5778000" y="1293449"/>
                  <a:pt x="5778000" y="2889000"/>
                </a:cubicBezTo>
                <a:cubicBezTo>
                  <a:pt x="5778000" y="4484551"/>
                  <a:pt x="4484551" y="5778000"/>
                  <a:pt x="2889000" y="5778000"/>
                </a:cubicBezTo>
                <a:cubicBezTo>
                  <a:pt x="1293449" y="5778000"/>
                  <a:pt x="0" y="4484551"/>
                  <a:pt x="0" y="2889000"/>
                </a:cubicBezTo>
                <a:cubicBezTo>
                  <a:pt x="0" y="1293449"/>
                  <a:pt x="1293449" y="0"/>
                  <a:pt x="2889000" y="0"/>
                </a:cubicBezTo>
                <a:close/>
              </a:path>
            </a:pathLst>
          </a:custGeom>
        </p:spPr>
      </p:pic>
      <p:sp>
        <p:nvSpPr>
          <p:cNvPr id="6" name="textruta 5">
            <a:extLst>
              <a:ext uri="{FF2B5EF4-FFF2-40B4-BE49-F238E27FC236}">
                <a16:creationId xmlns:a16="http://schemas.microsoft.com/office/drawing/2014/main" id="{94216AB8-F10E-0C37-3EF2-ED51CFD0F453}"/>
              </a:ext>
            </a:extLst>
          </p:cNvPr>
          <p:cNvSpPr txBox="1"/>
          <p:nvPr/>
        </p:nvSpPr>
        <p:spPr>
          <a:xfrm>
            <a:off x="439906" y="4947380"/>
            <a:ext cx="6096000" cy="830997"/>
          </a:xfrm>
          <a:prstGeom prst="rect">
            <a:avLst/>
          </a:prstGeom>
          <a:noFill/>
        </p:spPr>
        <p:txBody>
          <a:bodyPr wrap="square">
            <a:spAutoFit/>
          </a:bodyPr>
          <a:lstStyle/>
          <a:p>
            <a:pPr marL="0" indent="0">
              <a:buNone/>
            </a:pPr>
            <a:r>
              <a:rPr lang="en-US" sz="2400" dirty="0">
                <a:ea typeface="+mn-lt"/>
                <a:cs typeface="+mn-lt"/>
              </a:rPr>
              <a:t>Vi </a:t>
            </a:r>
            <a:r>
              <a:rPr lang="en-US" sz="2400" dirty="0" err="1">
                <a:ea typeface="+mn-lt"/>
                <a:cs typeface="+mn-lt"/>
              </a:rPr>
              <a:t>är</a:t>
            </a:r>
            <a:r>
              <a:rPr lang="en-US" sz="2400" dirty="0">
                <a:ea typeface="+mn-lt"/>
                <a:cs typeface="+mn-lt"/>
              </a:rPr>
              <a:t> </a:t>
            </a:r>
            <a:r>
              <a:rPr lang="en-US" sz="2400" dirty="0" err="1">
                <a:ea typeface="+mn-lt"/>
                <a:cs typeface="+mn-lt"/>
              </a:rPr>
              <a:t>föreningen</a:t>
            </a:r>
            <a:r>
              <a:rPr lang="en-US" sz="2400" dirty="0">
                <a:ea typeface="+mn-lt"/>
                <a:cs typeface="+mn-lt"/>
              </a:rPr>
              <a:t> </a:t>
            </a:r>
            <a:r>
              <a:rPr lang="en-US" sz="2400" dirty="0" err="1">
                <a:ea typeface="+mn-lt"/>
                <a:cs typeface="+mn-lt"/>
              </a:rPr>
              <a:t>som</a:t>
            </a:r>
            <a:r>
              <a:rPr lang="en-US" sz="2400" dirty="0">
                <a:ea typeface="+mn-lt"/>
                <a:cs typeface="+mn-lt"/>
              </a:rPr>
              <a:t> </a:t>
            </a:r>
            <a:r>
              <a:rPr lang="en-US" sz="2400" dirty="0" err="1">
                <a:ea typeface="+mn-lt"/>
                <a:cs typeface="+mn-lt"/>
              </a:rPr>
              <a:t>skapar</a:t>
            </a:r>
            <a:r>
              <a:rPr lang="en-US" sz="2400" dirty="0">
                <a:ea typeface="+mn-lt"/>
                <a:cs typeface="+mn-lt"/>
              </a:rPr>
              <a:t> </a:t>
            </a:r>
            <a:r>
              <a:rPr lang="en-US" sz="2400" dirty="0" err="1">
                <a:ea typeface="+mn-lt"/>
                <a:cs typeface="+mn-lt"/>
              </a:rPr>
              <a:t>en</a:t>
            </a:r>
            <a:r>
              <a:rPr lang="en-US" sz="2400" dirty="0">
                <a:ea typeface="+mn-lt"/>
                <a:cs typeface="+mn-lt"/>
              </a:rPr>
              <a:t> </a:t>
            </a:r>
            <a:r>
              <a:rPr lang="en-US" sz="2400" dirty="0" err="1">
                <a:ea typeface="+mn-lt"/>
                <a:cs typeface="+mn-lt"/>
              </a:rPr>
              <a:t>rolig</a:t>
            </a:r>
            <a:r>
              <a:rPr lang="en-US" sz="2400" dirty="0">
                <a:ea typeface="+mn-lt"/>
                <a:cs typeface="+mn-lt"/>
              </a:rPr>
              <a:t>, </a:t>
            </a:r>
            <a:r>
              <a:rPr lang="en-US" sz="2400" dirty="0" err="1">
                <a:ea typeface="+mn-lt"/>
                <a:cs typeface="+mn-lt"/>
              </a:rPr>
              <a:t>trygg</a:t>
            </a:r>
            <a:r>
              <a:rPr lang="en-US" sz="2400" dirty="0">
                <a:ea typeface="+mn-lt"/>
                <a:cs typeface="+mn-lt"/>
              </a:rPr>
              <a:t> och </a:t>
            </a:r>
            <a:r>
              <a:rPr lang="en-US" sz="2400" dirty="0" err="1">
                <a:ea typeface="+mn-lt"/>
                <a:cs typeface="+mn-lt"/>
              </a:rPr>
              <a:t>meningsfull</a:t>
            </a:r>
            <a:r>
              <a:rPr lang="en-US" sz="2400" dirty="0">
                <a:ea typeface="+mn-lt"/>
                <a:cs typeface="+mn-lt"/>
              </a:rPr>
              <a:t> </a:t>
            </a:r>
            <a:r>
              <a:rPr lang="en-US" sz="2400" dirty="0" err="1">
                <a:ea typeface="+mn-lt"/>
                <a:cs typeface="+mn-lt"/>
              </a:rPr>
              <a:t>hockeymiljö</a:t>
            </a:r>
            <a:r>
              <a:rPr lang="en-US" sz="2400" dirty="0">
                <a:ea typeface="+mn-lt"/>
                <a:cs typeface="+mn-lt"/>
              </a:rPr>
              <a:t> - </a:t>
            </a:r>
            <a:r>
              <a:rPr lang="en-US" sz="2400" dirty="0" err="1">
                <a:ea typeface="+mn-lt"/>
                <a:cs typeface="+mn-lt"/>
              </a:rPr>
              <a:t>här</a:t>
            </a:r>
            <a:r>
              <a:rPr lang="en-US" sz="2400" dirty="0">
                <a:ea typeface="+mn-lt"/>
                <a:cs typeface="+mn-lt"/>
              </a:rPr>
              <a:t> </a:t>
            </a:r>
            <a:r>
              <a:rPr lang="en-US" sz="2400" dirty="0" err="1">
                <a:ea typeface="+mn-lt"/>
                <a:cs typeface="+mn-lt"/>
              </a:rPr>
              <a:t>är</a:t>
            </a:r>
            <a:r>
              <a:rPr lang="en-US" sz="2400" dirty="0">
                <a:ea typeface="+mn-lt"/>
                <a:cs typeface="+mn-lt"/>
              </a:rPr>
              <a:t> </a:t>
            </a:r>
            <a:r>
              <a:rPr lang="en-US" sz="2400" dirty="0" err="1">
                <a:ea typeface="+mn-lt"/>
                <a:cs typeface="+mn-lt"/>
              </a:rPr>
              <a:t>alla</a:t>
            </a:r>
            <a:r>
              <a:rPr lang="en-US" sz="2400" dirty="0">
                <a:ea typeface="+mn-lt"/>
                <a:cs typeface="+mn-lt"/>
              </a:rPr>
              <a:t> </a:t>
            </a:r>
            <a:r>
              <a:rPr lang="en-US" sz="2400" dirty="0" err="1">
                <a:ea typeface="+mn-lt"/>
                <a:cs typeface="+mn-lt"/>
              </a:rPr>
              <a:t>välkomna</a:t>
            </a:r>
            <a:r>
              <a:rPr lang="en-US" sz="2400" dirty="0">
                <a:ea typeface="+mn-lt"/>
                <a:cs typeface="+mn-lt"/>
              </a:rPr>
              <a:t>”</a:t>
            </a:r>
          </a:p>
        </p:txBody>
      </p:sp>
      <p:sp>
        <p:nvSpPr>
          <p:cNvPr id="4" name="textruta 3">
            <a:extLst>
              <a:ext uri="{FF2B5EF4-FFF2-40B4-BE49-F238E27FC236}">
                <a16:creationId xmlns:a16="http://schemas.microsoft.com/office/drawing/2014/main" id="{69271492-F890-5694-EFF2-79A3E2D36E77}"/>
              </a:ext>
            </a:extLst>
          </p:cNvPr>
          <p:cNvSpPr txBox="1"/>
          <p:nvPr/>
        </p:nvSpPr>
        <p:spPr>
          <a:xfrm>
            <a:off x="4495519" y="1079623"/>
            <a:ext cx="2286000" cy="1754326"/>
          </a:xfrm>
          <a:prstGeom prst="rect">
            <a:avLst/>
          </a:prstGeom>
          <a:noFill/>
        </p:spPr>
        <p:txBody>
          <a:bodyPr wrap="square" rtlCol="0">
            <a:spAutoFit/>
          </a:bodyPr>
          <a:lstStyle/>
          <a:p>
            <a:r>
              <a:rPr lang="sv-SE" dirty="0"/>
              <a:t>Glädje</a:t>
            </a:r>
            <a:br>
              <a:rPr lang="sv-SE" dirty="0"/>
            </a:br>
            <a:r>
              <a:rPr lang="sv-SE" dirty="0"/>
              <a:t>Utveckling</a:t>
            </a:r>
            <a:br>
              <a:rPr lang="sv-SE" dirty="0"/>
            </a:br>
            <a:r>
              <a:rPr lang="sv-SE" dirty="0"/>
              <a:t>Gemenskap</a:t>
            </a:r>
            <a:br>
              <a:rPr lang="sv-SE" dirty="0"/>
            </a:br>
            <a:r>
              <a:rPr lang="sv-SE" dirty="0"/>
              <a:t>Prestation</a:t>
            </a:r>
            <a:br>
              <a:rPr lang="sv-SE" dirty="0"/>
            </a:br>
            <a:br>
              <a:rPr lang="sv-SE" dirty="0"/>
            </a:br>
            <a:endParaRPr lang="sv-SE" dirty="0"/>
          </a:p>
        </p:txBody>
      </p:sp>
    </p:spTree>
    <p:extLst>
      <p:ext uri="{BB962C8B-B14F-4D97-AF65-F5344CB8AC3E}">
        <p14:creationId xmlns:p14="http://schemas.microsoft.com/office/powerpoint/2010/main" val="371936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a:extLst>
              <a:ext uri="{FF2B5EF4-FFF2-40B4-BE49-F238E27FC236}">
                <a16:creationId xmlns:a16="http://schemas.microsoft.com/office/drawing/2014/main" id="{598E1420-6536-A8DC-6BEA-16ED804BFEC5}"/>
              </a:ext>
            </a:extLst>
          </p:cNvPr>
          <p:cNvPicPr>
            <a:picLocks noChangeAspect="1"/>
          </p:cNvPicPr>
          <p:nvPr/>
        </p:nvPicPr>
        <p:blipFill>
          <a:blip r:embed="rId3"/>
          <a:stretch>
            <a:fillRect/>
          </a:stretch>
        </p:blipFill>
        <p:spPr>
          <a:xfrm>
            <a:off x="1430886" y="433272"/>
            <a:ext cx="1825495" cy="874603"/>
          </a:xfrm>
          <a:prstGeom prst="rect">
            <a:avLst/>
          </a:prstGeom>
        </p:spPr>
      </p:pic>
      <p:pic>
        <p:nvPicPr>
          <p:cNvPr id="4" name="Bildobjekt 3">
            <a:extLst>
              <a:ext uri="{FF2B5EF4-FFF2-40B4-BE49-F238E27FC236}">
                <a16:creationId xmlns:a16="http://schemas.microsoft.com/office/drawing/2014/main" id="{501446D9-C156-4E4A-E497-536A94153DF5}"/>
              </a:ext>
            </a:extLst>
          </p:cNvPr>
          <p:cNvPicPr>
            <a:picLocks noChangeAspect="1"/>
          </p:cNvPicPr>
          <p:nvPr/>
        </p:nvPicPr>
        <p:blipFill>
          <a:blip r:embed="rId3"/>
          <a:stretch>
            <a:fillRect/>
          </a:stretch>
        </p:blipFill>
        <p:spPr>
          <a:xfrm>
            <a:off x="1430885" y="4268129"/>
            <a:ext cx="1825495" cy="874603"/>
          </a:xfrm>
          <a:prstGeom prst="rect">
            <a:avLst/>
          </a:prstGeom>
        </p:spPr>
      </p:pic>
      <p:pic>
        <p:nvPicPr>
          <p:cNvPr id="5" name="Bildobjekt 4">
            <a:extLst>
              <a:ext uri="{FF2B5EF4-FFF2-40B4-BE49-F238E27FC236}">
                <a16:creationId xmlns:a16="http://schemas.microsoft.com/office/drawing/2014/main" id="{A9260507-D313-88FC-9C0D-453DB6CD348B}"/>
              </a:ext>
            </a:extLst>
          </p:cNvPr>
          <p:cNvPicPr>
            <a:picLocks noChangeAspect="1"/>
          </p:cNvPicPr>
          <p:nvPr/>
        </p:nvPicPr>
        <p:blipFill>
          <a:blip r:embed="rId3"/>
          <a:stretch>
            <a:fillRect/>
          </a:stretch>
        </p:blipFill>
        <p:spPr>
          <a:xfrm>
            <a:off x="1430885" y="1617932"/>
            <a:ext cx="1825495" cy="874603"/>
          </a:xfrm>
          <a:prstGeom prst="rect">
            <a:avLst/>
          </a:prstGeom>
        </p:spPr>
      </p:pic>
      <p:pic>
        <p:nvPicPr>
          <p:cNvPr id="6" name="Bildobjekt 5">
            <a:extLst>
              <a:ext uri="{FF2B5EF4-FFF2-40B4-BE49-F238E27FC236}">
                <a16:creationId xmlns:a16="http://schemas.microsoft.com/office/drawing/2014/main" id="{AFA9E8AC-F9B3-9813-7268-F1A80461F04C}"/>
              </a:ext>
            </a:extLst>
          </p:cNvPr>
          <p:cNvPicPr>
            <a:picLocks noChangeAspect="1"/>
          </p:cNvPicPr>
          <p:nvPr/>
        </p:nvPicPr>
        <p:blipFill>
          <a:blip r:embed="rId3"/>
          <a:stretch>
            <a:fillRect/>
          </a:stretch>
        </p:blipFill>
        <p:spPr>
          <a:xfrm>
            <a:off x="1430884" y="5606422"/>
            <a:ext cx="1825495" cy="874603"/>
          </a:xfrm>
          <a:prstGeom prst="rect">
            <a:avLst/>
          </a:prstGeom>
        </p:spPr>
      </p:pic>
      <p:pic>
        <p:nvPicPr>
          <p:cNvPr id="7" name="Bildobjekt 6">
            <a:extLst>
              <a:ext uri="{FF2B5EF4-FFF2-40B4-BE49-F238E27FC236}">
                <a16:creationId xmlns:a16="http://schemas.microsoft.com/office/drawing/2014/main" id="{58A57DD4-7A3C-B88D-7EA9-3E69218507BD}"/>
              </a:ext>
            </a:extLst>
          </p:cNvPr>
          <p:cNvPicPr>
            <a:picLocks noChangeAspect="1"/>
          </p:cNvPicPr>
          <p:nvPr/>
        </p:nvPicPr>
        <p:blipFill>
          <a:blip r:embed="rId3"/>
          <a:stretch>
            <a:fillRect/>
          </a:stretch>
        </p:blipFill>
        <p:spPr>
          <a:xfrm>
            <a:off x="1430885" y="2929836"/>
            <a:ext cx="1825495" cy="874603"/>
          </a:xfrm>
          <a:prstGeom prst="rect">
            <a:avLst/>
          </a:prstGeom>
        </p:spPr>
      </p:pic>
      <p:sp>
        <p:nvSpPr>
          <p:cNvPr id="8" name="textruta 7">
            <a:extLst>
              <a:ext uri="{FF2B5EF4-FFF2-40B4-BE49-F238E27FC236}">
                <a16:creationId xmlns:a16="http://schemas.microsoft.com/office/drawing/2014/main" id="{0D69CBFE-CBF5-1401-BD82-5432F7CBC1B3}"/>
              </a:ext>
            </a:extLst>
          </p:cNvPr>
          <p:cNvSpPr txBox="1"/>
          <p:nvPr/>
        </p:nvSpPr>
        <p:spPr>
          <a:xfrm>
            <a:off x="1525754" y="4631581"/>
            <a:ext cx="2198914" cy="307777"/>
          </a:xfrm>
          <a:prstGeom prst="rect">
            <a:avLst/>
          </a:prstGeom>
          <a:noFill/>
        </p:spPr>
        <p:txBody>
          <a:bodyPr wrap="square" rtlCol="0">
            <a:spAutoFit/>
          </a:bodyPr>
          <a:lstStyle/>
          <a:p>
            <a:r>
              <a:rPr lang="sv-SE" sz="1400" dirty="0">
                <a:highlight>
                  <a:srgbClr val="FFFF00"/>
                </a:highlight>
              </a:rPr>
              <a:t>Kostnader för Aktiva</a:t>
            </a:r>
          </a:p>
        </p:txBody>
      </p:sp>
      <p:sp>
        <p:nvSpPr>
          <p:cNvPr id="9" name="textruta 8">
            <a:extLst>
              <a:ext uri="{FF2B5EF4-FFF2-40B4-BE49-F238E27FC236}">
                <a16:creationId xmlns:a16="http://schemas.microsoft.com/office/drawing/2014/main" id="{E4DA8BAE-63B1-A526-2134-57C31BC687DA}"/>
              </a:ext>
            </a:extLst>
          </p:cNvPr>
          <p:cNvSpPr txBox="1"/>
          <p:nvPr/>
        </p:nvSpPr>
        <p:spPr>
          <a:xfrm>
            <a:off x="1601799" y="843182"/>
            <a:ext cx="2198914" cy="307777"/>
          </a:xfrm>
          <a:prstGeom prst="rect">
            <a:avLst/>
          </a:prstGeom>
          <a:noFill/>
        </p:spPr>
        <p:txBody>
          <a:bodyPr wrap="square" rtlCol="0">
            <a:spAutoFit/>
          </a:bodyPr>
          <a:lstStyle/>
          <a:p>
            <a:r>
              <a:rPr lang="sv-SE" sz="1400" dirty="0">
                <a:highlight>
                  <a:srgbClr val="FFFF00"/>
                </a:highlight>
              </a:rPr>
              <a:t>Föreningens Cuper</a:t>
            </a:r>
          </a:p>
        </p:txBody>
      </p:sp>
      <p:sp>
        <p:nvSpPr>
          <p:cNvPr id="11" name="textruta 10">
            <a:extLst>
              <a:ext uri="{FF2B5EF4-FFF2-40B4-BE49-F238E27FC236}">
                <a16:creationId xmlns:a16="http://schemas.microsoft.com/office/drawing/2014/main" id="{BA015041-7F8E-611A-17B6-4B82F20627CF}"/>
              </a:ext>
            </a:extLst>
          </p:cNvPr>
          <p:cNvSpPr txBox="1"/>
          <p:nvPr/>
        </p:nvSpPr>
        <p:spPr>
          <a:xfrm>
            <a:off x="1600126" y="6014818"/>
            <a:ext cx="1656253" cy="307777"/>
          </a:xfrm>
          <a:prstGeom prst="rect">
            <a:avLst/>
          </a:prstGeom>
          <a:noFill/>
        </p:spPr>
        <p:txBody>
          <a:bodyPr wrap="square" rtlCol="0">
            <a:spAutoFit/>
          </a:bodyPr>
          <a:lstStyle/>
          <a:p>
            <a:r>
              <a:rPr lang="sv-SE" sz="1400" dirty="0">
                <a:highlight>
                  <a:srgbClr val="FFFF00"/>
                </a:highlight>
              </a:rPr>
              <a:t>Sportslig Utveckling</a:t>
            </a:r>
          </a:p>
        </p:txBody>
      </p:sp>
      <p:sp>
        <p:nvSpPr>
          <p:cNvPr id="12" name="textruta 11">
            <a:extLst>
              <a:ext uri="{FF2B5EF4-FFF2-40B4-BE49-F238E27FC236}">
                <a16:creationId xmlns:a16="http://schemas.microsoft.com/office/drawing/2014/main" id="{826F71BC-4D7B-3722-0F63-C6B35E90D438}"/>
              </a:ext>
            </a:extLst>
          </p:cNvPr>
          <p:cNvSpPr txBox="1"/>
          <p:nvPr/>
        </p:nvSpPr>
        <p:spPr>
          <a:xfrm>
            <a:off x="1525754" y="3303260"/>
            <a:ext cx="1735081" cy="307777"/>
          </a:xfrm>
          <a:prstGeom prst="rect">
            <a:avLst/>
          </a:prstGeom>
          <a:noFill/>
        </p:spPr>
        <p:txBody>
          <a:bodyPr wrap="square" rtlCol="0">
            <a:spAutoFit/>
          </a:bodyPr>
          <a:lstStyle/>
          <a:p>
            <a:r>
              <a:rPr lang="sv-SE" sz="1400" dirty="0">
                <a:highlight>
                  <a:srgbClr val="FFFF00"/>
                </a:highlight>
              </a:rPr>
              <a:t>Sponsring &amp; Intäkter</a:t>
            </a:r>
          </a:p>
        </p:txBody>
      </p:sp>
      <p:sp>
        <p:nvSpPr>
          <p:cNvPr id="13" name="textruta 12">
            <a:extLst>
              <a:ext uri="{FF2B5EF4-FFF2-40B4-BE49-F238E27FC236}">
                <a16:creationId xmlns:a16="http://schemas.microsoft.com/office/drawing/2014/main" id="{B3A5D617-632E-7B80-BE61-42FEECFC76C7}"/>
              </a:ext>
            </a:extLst>
          </p:cNvPr>
          <p:cNvSpPr txBox="1"/>
          <p:nvPr/>
        </p:nvSpPr>
        <p:spPr>
          <a:xfrm>
            <a:off x="4303986" y="1617932"/>
            <a:ext cx="7520151" cy="1323439"/>
          </a:xfrm>
          <a:prstGeom prst="rect">
            <a:avLst/>
          </a:prstGeom>
          <a:noFill/>
        </p:spPr>
        <p:txBody>
          <a:bodyPr wrap="square" rtlCol="0">
            <a:spAutoFit/>
          </a:bodyPr>
          <a:lstStyle/>
          <a:p>
            <a:r>
              <a:rPr lang="sv-SE" sz="4000" b="1" dirty="0"/>
              <a:t>                Föreningens Verksamhetsplan &amp; Framtidsvision</a:t>
            </a:r>
          </a:p>
        </p:txBody>
      </p:sp>
      <p:sp>
        <p:nvSpPr>
          <p:cNvPr id="14" name="textruta 13">
            <a:extLst>
              <a:ext uri="{FF2B5EF4-FFF2-40B4-BE49-F238E27FC236}">
                <a16:creationId xmlns:a16="http://schemas.microsoft.com/office/drawing/2014/main" id="{9FBB52A8-9BDF-6C28-9F9A-7D39CA182D4B}"/>
              </a:ext>
            </a:extLst>
          </p:cNvPr>
          <p:cNvSpPr txBox="1"/>
          <p:nvPr/>
        </p:nvSpPr>
        <p:spPr>
          <a:xfrm>
            <a:off x="1752400" y="1771565"/>
            <a:ext cx="1972268" cy="600164"/>
          </a:xfrm>
          <a:prstGeom prst="rect">
            <a:avLst/>
          </a:prstGeom>
          <a:noFill/>
        </p:spPr>
        <p:txBody>
          <a:bodyPr wrap="square" rtlCol="0">
            <a:spAutoFit/>
          </a:bodyPr>
          <a:lstStyle/>
          <a:p>
            <a:r>
              <a:rPr lang="sv-SE" sz="1100" dirty="0">
                <a:highlight>
                  <a:srgbClr val="FFFF00"/>
                </a:highlight>
              </a:rPr>
              <a:t>Kommunikation</a:t>
            </a:r>
            <a:br>
              <a:rPr lang="sv-SE" sz="1100" dirty="0">
                <a:highlight>
                  <a:srgbClr val="FFFF00"/>
                </a:highlight>
              </a:rPr>
            </a:br>
            <a:r>
              <a:rPr lang="sv-SE" sz="1100" dirty="0"/>
              <a:t>             </a:t>
            </a:r>
            <a:r>
              <a:rPr lang="sv-SE" sz="1100" dirty="0">
                <a:highlight>
                  <a:srgbClr val="FFFF00"/>
                </a:highlight>
              </a:rPr>
              <a:t>&amp;</a:t>
            </a:r>
            <a:br>
              <a:rPr lang="sv-SE" sz="1100" dirty="0"/>
            </a:br>
            <a:r>
              <a:rPr lang="sv-SE" sz="1100" dirty="0">
                <a:highlight>
                  <a:srgbClr val="FFFF00"/>
                </a:highlight>
              </a:rPr>
              <a:t>Synlighet av Styrelsen</a:t>
            </a:r>
          </a:p>
        </p:txBody>
      </p:sp>
    </p:spTree>
    <p:extLst>
      <p:ext uri="{BB962C8B-B14F-4D97-AF65-F5344CB8AC3E}">
        <p14:creationId xmlns:p14="http://schemas.microsoft.com/office/powerpoint/2010/main" val="1643090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a:extLst>
              <a:ext uri="{FF2B5EF4-FFF2-40B4-BE49-F238E27FC236}">
                <a16:creationId xmlns:a16="http://schemas.microsoft.com/office/drawing/2014/main" id="{74A152E0-90A5-C66F-460A-8B6E75CB93C9}"/>
              </a:ext>
            </a:extLst>
          </p:cNvPr>
          <p:cNvPicPr>
            <a:picLocks noChangeAspect="1"/>
          </p:cNvPicPr>
          <p:nvPr/>
        </p:nvPicPr>
        <p:blipFill>
          <a:blip r:embed="rId3"/>
          <a:stretch>
            <a:fillRect/>
          </a:stretch>
        </p:blipFill>
        <p:spPr>
          <a:xfrm>
            <a:off x="466242" y="1487291"/>
            <a:ext cx="3987456" cy="2118938"/>
          </a:xfrm>
          <a:prstGeom prst="rect">
            <a:avLst/>
          </a:prstGeom>
        </p:spPr>
      </p:pic>
      <p:sp>
        <p:nvSpPr>
          <p:cNvPr id="5" name="textruta 4">
            <a:extLst>
              <a:ext uri="{FF2B5EF4-FFF2-40B4-BE49-F238E27FC236}">
                <a16:creationId xmlns:a16="http://schemas.microsoft.com/office/drawing/2014/main" id="{EF0D574F-A570-6E87-536A-538FAD311ACE}"/>
              </a:ext>
            </a:extLst>
          </p:cNvPr>
          <p:cNvSpPr txBox="1"/>
          <p:nvPr/>
        </p:nvSpPr>
        <p:spPr>
          <a:xfrm>
            <a:off x="4689448" y="58846"/>
            <a:ext cx="5512790" cy="6740307"/>
          </a:xfrm>
          <a:prstGeom prst="rect">
            <a:avLst/>
          </a:prstGeom>
          <a:noFill/>
        </p:spPr>
        <p:txBody>
          <a:bodyPr wrap="square">
            <a:spAutoFit/>
          </a:bodyPr>
          <a:lstStyle/>
          <a:p>
            <a:pPr marL="0" indent="0" algn="l" rtl="0" fontAlgn="base">
              <a:buNone/>
            </a:pPr>
            <a:r>
              <a:rPr lang="sv-SE" sz="1600" b="1" i="1" dirty="0">
                <a:solidFill>
                  <a:srgbClr val="000000"/>
                </a:solidFill>
                <a:effectLst/>
                <a:latin typeface="72 Black" panose="020B0A04030603020204" pitchFamily="34" charset="0"/>
                <a:cs typeface="72 Black" panose="020B0A04030603020204" pitchFamily="34" charset="0"/>
              </a:rPr>
              <a:t>Mål: </a:t>
            </a:r>
            <a:r>
              <a:rPr lang="sv-SE" sz="1600" b="0" i="0" dirty="0">
                <a:solidFill>
                  <a:srgbClr val="000000"/>
                </a:solidFill>
                <a:effectLst/>
                <a:latin typeface="72 Black" panose="020B0A04030603020204" pitchFamily="34" charset="0"/>
                <a:cs typeface="72 Black" panose="020B0A04030603020204" pitchFamily="34" charset="0"/>
              </a:rPr>
              <a:t> </a:t>
            </a:r>
            <a:endParaRPr lang="sv-SE" sz="1600" b="0" i="0" dirty="0">
              <a:solidFill>
                <a:srgbClr val="FF0000"/>
              </a:solidFill>
              <a:effectLst/>
              <a:latin typeface="72 Black" panose="020B0A04030603020204" pitchFamily="34" charset="0"/>
              <a:cs typeface="72 Black" panose="020B0A04030603020204" pitchFamily="34" charset="0"/>
            </a:endParaRPr>
          </a:p>
          <a:p>
            <a:pPr marL="0" indent="0" algn="l" rtl="0" fontAlgn="base">
              <a:buNone/>
            </a:pPr>
            <a:r>
              <a:rPr lang="sv-SE" sz="1600" b="0" i="0" dirty="0">
                <a:solidFill>
                  <a:srgbClr val="000000"/>
                </a:solidFill>
                <a:effectLst/>
                <a:latin typeface="72 Black" panose="020B0A04030603020204" pitchFamily="34" charset="0"/>
                <a:cs typeface="72 Black" panose="020B0A04030603020204" pitchFamily="34" charset="0"/>
              </a:rPr>
              <a:t>Målet är att arbeta fram ett tydligt ramverk kring anordnandet av egna cuper  </a:t>
            </a:r>
          </a:p>
          <a:p>
            <a:pPr marL="0" indent="0" algn="l" rtl="0" fontAlgn="base">
              <a:buNone/>
            </a:pPr>
            <a:r>
              <a:rPr lang="sv-SE" sz="1600" b="1" i="1" dirty="0">
                <a:solidFill>
                  <a:srgbClr val="000000"/>
                </a:solidFill>
                <a:effectLst/>
                <a:latin typeface="72 Black" panose="020B0A04030603020204" pitchFamily="34" charset="0"/>
                <a:cs typeface="72 Black" panose="020B0A04030603020204" pitchFamily="34" charset="0"/>
              </a:rPr>
              <a:t>Syfte: </a:t>
            </a:r>
            <a:r>
              <a:rPr lang="sv-SE" sz="1600" b="0" i="0" dirty="0">
                <a:solidFill>
                  <a:srgbClr val="000000"/>
                </a:solidFill>
                <a:effectLst/>
                <a:latin typeface="72 Black" panose="020B0A04030603020204" pitchFamily="34" charset="0"/>
                <a:cs typeface="72 Black" panose="020B0A04030603020204" pitchFamily="34" charset="0"/>
              </a:rPr>
              <a:t> </a:t>
            </a:r>
          </a:p>
          <a:p>
            <a:pPr marL="0" indent="0" algn="l" rtl="0" fontAlgn="base">
              <a:buNone/>
            </a:pPr>
            <a:r>
              <a:rPr lang="sv-SE" sz="1600" b="0" i="0" dirty="0">
                <a:solidFill>
                  <a:srgbClr val="000000"/>
                </a:solidFill>
                <a:effectLst/>
                <a:latin typeface="72 Black" panose="020B0A04030603020204" pitchFamily="34" charset="0"/>
                <a:cs typeface="72 Black" panose="020B0A04030603020204" pitchFamily="34" charset="0"/>
              </a:rPr>
              <a:t>Att delta i cup är ett bra och roligt sätt att arbeta med allt från laganda till sportslig utveckling. Vi vill ta bättre tillvara erfarenheterna från olika cuper och se till att vi deltar i de som ger mest för våra spelare och lag.  </a:t>
            </a:r>
          </a:p>
          <a:p>
            <a:pPr marL="0" indent="0" algn="l" rtl="0" fontAlgn="base">
              <a:buNone/>
            </a:pPr>
            <a:r>
              <a:rPr lang="sv-SE" sz="1600" b="0" i="0" dirty="0">
                <a:solidFill>
                  <a:srgbClr val="000000"/>
                </a:solidFill>
                <a:effectLst/>
                <a:latin typeface="72 Black" panose="020B0A04030603020204" pitchFamily="34" charset="0"/>
                <a:cs typeface="72 Black" panose="020B0A04030603020204" pitchFamily="34" charset="0"/>
              </a:rPr>
              <a:t>Att anordna cup är ett bra sätt för laget och föreningen att </a:t>
            </a:r>
            <a:r>
              <a:rPr lang="sv-SE" sz="1600" dirty="0">
                <a:solidFill>
                  <a:srgbClr val="000000"/>
                </a:solidFill>
                <a:latin typeface="72 Black" panose="020B0A04030603020204" pitchFamily="34" charset="0"/>
                <a:cs typeface="72 Black" panose="020B0A04030603020204" pitchFamily="34" charset="0"/>
              </a:rPr>
              <a:t>jobba in pengar.</a:t>
            </a:r>
            <a:r>
              <a:rPr lang="sv-SE" sz="1600" b="0" i="0" dirty="0">
                <a:solidFill>
                  <a:srgbClr val="000000"/>
                </a:solidFill>
                <a:effectLst/>
                <a:latin typeface="72 Black" panose="020B0A04030603020204" pitchFamily="34" charset="0"/>
                <a:cs typeface="72 Black" panose="020B0A04030603020204" pitchFamily="34" charset="0"/>
              </a:rPr>
              <a:t> Det finns viss dokumentation och stöd för anordnande lag, men denna behöver ses över och knytas ihop</a:t>
            </a:r>
          </a:p>
          <a:p>
            <a:pPr marL="0" indent="0" algn="l" rtl="0" fontAlgn="base">
              <a:buNone/>
            </a:pPr>
            <a:endParaRPr lang="sv-SE" sz="1600" dirty="0">
              <a:solidFill>
                <a:srgbClr val="000000"/>
              </a:solidFill>
              <a:latin typeface="72 Black" panose="020B0A04030603020204" pitchFamily="34" charset="0"/>
              <a:cs typeface="72 Black" panose="020B0A04030603020204" pitchFamily="34" charset="0"/>
            </a:endParaRPr>
          </a:p>
          <a:p>
            <a:pPr marL="0" indent="0" algn="l" rtl="0" fontAlgn="base">
              <a:buNone/>
            </a:pPr>
            <a:r>
              <a:rPr lang="sv-SE" sz="1600" b="1" i="0" dirty="0">
                <a:solidFill>
                  <a:srgbClr val="000000"/>
                </a:solidFill>
                <a:effectLst/>
                <a:latin typeface="72 Black" panose="020B0A04030603020204" pitchFamily="34" charset="0"/>
                <a:cs typeface="72 Black" panose="020B0A04030603020204" pitchFamily="34" charset="0"/>
              </a:rPr>
              <a:t>Vad Hänt: </a:t>
            </a:r>
            <a:r>
              <a:rPr lang="sv-SE" sz="1600" b="0" i="0" dirty="0">
                <a:solidFill>
                  <a:srgbClr val="000000"/>
                </a:solidFill>
                <a:effectLst/>
                <a:latin typeface="72 Black" panose="020B0A04030603020204" pitchFamily="34" charset="0"/>
                <a:cs typeface="72 Black" panose="020B0A04030603020204" pitchFamily="34" charset="0"/>
              </a:rPr>
              <a:t> </a:t>
            </a:r>
            <a:br>
              <a:rPr lang="sv-SE" sz="1600" b="0" i="0" dirty="0">
                <a:solidFill>
                  <a:srgbClr val="000000"/>
                </a:solidFill>
                <a:effectLst/>
                <a:latin typeface="72 Black" panose="020B0A04030603020204" pitchFamily="34" charset="0"/>
                <a:cs typeface="72 Black" panose="020B0A04030603020204" pitchFamily="34" charset="0"/>
              </a:rPr>
            </a:br>
            <a:r>
              <a:rPr lang="sv-SE" sz="1600" b="0" i="0" dirty="0">
                <a:solidFill>
                  <a:srgbClr val="000000"/>
                </a:solidFill>
                <a:effectLst/>
                <a:latin typeface="72 Black" panose="020B0A04030603020204" pitchFamily="34" charset="0"/>
                <a:cs typeface="72 Black" panose="020B0A04030603020204" pitchFamily="34" charset="0"/>
              </a:rPr>
              <a:t>Inga cuper med inbjudna lag anordnades hemma i hallen förra säsongen – detta utifrån begräsning ytor/Omklädningsrum</a:t>
            </a:r>
            <a:br>
              <a:rPr lang="sv-SE" sz="1600" b="0" i="0" dirty="0">
                <a:solidFill>
                  <a:srgbClr val="000000"/>
                </a:solidFill>
                <a:effectLst/>
                <a:latin typeface="72 Black" panose="020B0A04030603020204" pitchFamily="34" charset="0"/>
                <a:cs typeface="72 Black" panose="020B0A04030603020204" pitchFamily="34" charset="0"/>
              </a:rPr>
            </a:br>
            <a:br>
              <a:rPr lang="sv-SE" sz="1600" b="0" i="0" dirty="0">
                <a:solidFill>
                  <a:srgbClr val="000000"/>
                </a:solidFill>
                <a:effectLst/>
                <a:latin typeface="72 Black" panose="020B0A04030603020204" pitchFamily="34" charset="0"/>
                <a:cs typeface="72 Black" panose="020B0A04030603020204" pitchFamily="34" charset="0"/>
              </a:rPr>
            </a:br>
            <a:r>
              <a:rPr lang="sv-SE" sz="1600" b="0" i="0" dirty="0">
                <a:solidFill>
                  <a:srgbClr val="000000"/>
                </a:solidFill>
                <a:effectLst/>
                <a:latin typeface="72 Black" panose="020B0A04030603020204" pitchFamily="34" charset="0"/>
                <a:cs typeface="72 Black" panose="020B0A04030603020204" pitchFamily="34" charset="0"/>
              </a:rPr>
              <a:t>En mycket lyckad och uppskattad Uppstartscamp för våra egna spelare, U9-U16 genomfördes under augusti månad</a:t>
            </a:r>
          </a:p>
          <a:p>
            <a:pPr marL="0" indent="0" algn="l" rtl="0" fontAlgn="base">
              <a:buNone/>
            </a:pPr>
            <a:endParaRPr lang="sv-SE" sz="1600" dirty="0">
              <a:solidFill>
                <a:srgbClr val="000000"/>
              </a:solidFill>
              <a:latin typeface="72 Black" panose="020B0A04030603020204" pitchFamily="34" charset="0"/>
              <a:cs typeface="72 Black" panose="020B0A04030603020204" pitchFamily="34" charset="0"/>
            </a:endParaRPr>
          </a:p>
          <a:p>
            <a:pPr marL="0" indent="0" algn="l" rtl="0" fontAlgn="base">
              <a:buNone/>
            </a:pPr>
            <a:r>
              <a:rPr lang="sv-SE" sz="1600" b="1" i="0" dirty="0">
                <a:solidFill>
                  <a:srgbClr val="000000"/>
                </a:solidFill>
                <a:effectLst/>
                <a:latin typeface="72 Black" panose="020B0A04030603020204" pitchFamily="34" charset="0"/>
                <a:cs typeface="72 Black" panose="020B0A04030603020204" pitchFamily="34" charset="0"/>
              </a:rPr>
              <a:t>Vad Framåt:</a:t>
            </a:r>
            <a:br>
              <a:rPr lang="sv-SE" sz="1600" b="0" i="0" dirty="0">
                <a:solidFill>
                  <a:srgbClr val="000000"/>
                </a:solidFill>
                <a:effectLst/>
                <a:latin typeface="72 Black" panose="020B0A04030603020204" pitchFamily="34" charset="0"/>
                <a:cs typeface="72 Black" panose="020B0A04030603020204" pitchFamily="34" charset="0"/>
              </a:rPr>
            </a:br>
            <a:r>
              <a:rPr lang="sv-SE" sz="1600" b="0" i="0" dirty="0">
                <a:solidFill>
                  <a:srgbClr val="000000"/>
                </a:solidFill>
                <a:effectLst/>
                <a:latin typeface="72 Black" panose="020B0A04030603020204" pitchFamily="34" charset="0"/>
                <a:cs typeface="72 Black" panose="020B0A04030603020204" pitchFamily="34" charset="0"/>
              </a:rPr>
              <a:t>Förhoppningsvis kan vi hinna genomföra 1 eller 2 cuper efter nyår</a:t>
            </a:r>
          </a:p>
          <a:p>
            <a:pPr marL="0" indent="0" algn="l" rtl="0" fontAlgn="base">
              <a:buNone/>
            </a:pPr>
            <a:r>
              <a:rPr lang="sv-SE" sz="1600" dirty="0">
                <a:solidFill>
                  <a:srgbClr val="000000"/>
                </a:solidFill>
                <a:latin typeface="72 Black" panose="020B0A04030603020204" pitchFamily="34" charset="0"/>
                <a:cs typeface="72 Black" panose="020B0A04030603020204" pitchFamily="34" charset="0"/>
              </a:rPr>
              <a:t>I samband med detta uppdateras föreningens dokument gällande att anordna cuper</a:t>
            </a:r>
          </a:p>
          <a:p>
            <a:pPr marL="0" indent="0" algn="l" rtl="0" fontAlgn="base">
              <a:buNone/>
            </a:pPr>
            <a:r>
              <a:rPr lang="sv-SE" sz="1600" b="0" i="0" dirty="0">
                <a:solidFill>
                  <a:srgbClr val="000000"/>
                </a:solidFill>
                <a:effectLst/>
                <a:latin typeface="72 Black" panose="020B0A04030603020204" pitchFamily="34" charset="0"/>
                <a:cs typeface="72 Black" panose="020B0A04030603020204" pitchFamily="34" charset="0"/>
              </a:rPr>
              <a:t>Cup grupp?</a:t>
            </a:r>
          </a:p>
          <a:p>
            <a:pPr marL="0" indent="0" algn="l" rtl="0" fontAlgn="base">
              <a:buNone/>
            </a:pPr>
            <a:r>
              <a:rPr lang="sv-SE" sz="1600" b="0" i="0" dirty="0">
                <a:solidFill>
                  <a:srgbClr val="000000"/>
                </a:solidFill>
                <a:effectLst/>
                <a:latin typeface="72 Black" panose="020B0A04030603020204" pitchFamily="34" charset="0"/>
                <a:cs typeface="72 Black" panose="020B0A04030603020204" pitchFamily="34" charset="0"/>
              </a:rPr>
              <a:t>Utveckling vår egna uppstartscamp</a:t>
            </a:r>
          </a:p>
        </p:txBody>
      </p:sp>
    </p:spTree>
    <p:extLst>
      <p:ext uri="{BB962C8B-B14F-4D97-AF65-F5344CB8AC3E}">
        <p14:creationId xmlns:p14="http://schemas.microsoft.com/office/powerpoint/2010/main" val="216835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a:extLst>
              <a:ext uri="{FF2B5EF4-FFF2-40B4-BE49-F238E27FC236}">
                <a16:creationId xmlns:a16="http://schemas.microsoft.com/office/drawing/2014/main" id="{AF86E016-B2D1-78EA-C5FD-41C72D809398}"/>
              </a:ext>
            </a:extLst>
          </p:cNvPr>
          <p:cNvPicPr>
            <a:picLocks noChangeAspect="1"/>
          </p:cNvPicPr>
          <p:nvPr/>
        </p:nvPicPr>
        <p:blipFill>
          <a:blip r:embed="rId3"/>
          <a:stretch>
            <a:fillRect/>
          </a:stretch>
        </p:blipFill>
        <p:spPr>
          <a:xfrm>
            <a:off x="472236" y="1587946"/>
            <a:ext cx="4205475" cy="2357330"/>
          </a:xfrm>
          <a:prstGeom prst="rect">
            <a:avLst/>
          </a:prstGeom>
        </p:spPr>
      </p:pic>
      <p:sp>
        <p:nvSpPr>
          <p:cNvPr id="5" name="textruta 4">
            <a:extLst>
              <a:ext uri="{FF2B5EF4-FFF2-40B4-BE49-F238E27FC236}">
                <a16:creationId xmlns:a16="http://schemas.microsoft.com/office/drawing/2014/main" id="{DF5D710A-6992-4679-51E8-362404AFFF6C}"/>
              </a:ext>
            </a:extLst>
          </p:cNvPr>
          <p:cNvSpPr txBox="1"/>
          <p:nvPr/>
        </p:nvSpPr>
        <p:spPr>
          <a:xfrm>
            <a:off x="4872434" y="1496974"/>
            <a:ext cx="6097712" cy="5078313"/>
          </a:xfrm>
          <a:prstGeom prst="rect">
            <a:avLst/>
          </a:prstGeom>
          <a:noFill/>
        </p:spPr>
        <p:txBody>
          <a:bodyPr wrap="square">
            <a:spAutoFit/>
          </a:bodyPr>
          <a:lstStyle/>
          <a:p>
            <a:pPr marL="0" indent="0">
              <a:buNone/>
            </a:pPr>
            <a:r>
              <a:rPr lang="sv-SE" b="1" i="1" dirty="0">
                <a:solidFill>
                  <a:schemeClr val="tx1"/>
                </a:solidFill>
                <a:latin typeface="72 Black" panose="020B0A04030603020204" pitchFamily="34" charset="0"/>
                <a:cs typeface="72 Black" panose="020B0A04030603020204" pitchFamily="34" charset="0"/>
              </a:rPr>
              <a:t>Mål: </a:t>
            </a:r>
            <a:r>
              <a:rPr lang="sv-SE" dirty="0">
                <a:solidFill>
                  <a:schemeClr val="tx1"/>
                </a:solidFill>
                <a:latin typeface="72 Black" panose="020B0A04030603020204" pitchFamily="34" charset="0"/>
                <a:cs typeface="72 Black" panose="020B0A04030603020204" pitchFamily="34" charset="0"/>
              </a:rPr>
              <a:t> </a:t>
            </a:r>
            <a:endParaRPr lang="en-US" dirty="0">
              <a:solidFill>
                <a:schemeClr val="tx1"/>
              </a:solidFill>
              <a:latin typeface="72 Black" panose="020B0A04030603020204" pitchFamily="34" charset="0"/>
              <a:ea typeface="+mn-lt"/>
              <a:cs typeface="72 Black" panose="020B0A04030603020204" pitchFamily="34" charset="0"/>
            </a:endParaRPr>
          </a:p>
          <a:p>
            <a:pPr marL="0" indent="0">
              <a:buNone/>
            </a:pPr>
            <a:r>
              <a:rPr lang="sv-SE" dirty="0">
                <a:solidFill>
                  <a:schemeClr val="tx1"/>
                </a:solidFill>
                <a:latin typeface="72 Black" panose="020B0A04030603020204" pitchFamily="34" charset="0"/>
                <a:cs typeface="72 Black" panose="020B0A04030603020204" pitchFamily="34" charset="0"/>
              </a:rPr>
              <a:t>Alla medlemmar ska känna att de har den information de behöver för att vara verksamma I Rönnängs IK.  </a:t>
            </a:r>
            <a:endParaRPr lang="en-US" dirty="0">
              <a:solidFill>
                <a:schemeClr val="tx1"/>
              </a:solidFill>
              <a:latin typeface="72 Black" panose="020B0A04030603020204" pitchFamily="34" charset="0"/>
              <a:ea typeface="+mn-lt"/>
              <a:cs typeface="72 Black" panose="020B0A04030603020204" pitchFamily="34" charset="0"/>
            </a:endParaRPr>
          </a:p>
          <a:p>
            <a:pPr marL="0" indent="0">
              <a:buNone/>
            </a:pPr>
            <a:r>
              <a:rPr lang="sv-SE" b="1" i="1" dirty="0">
                <a:solidFill>
                  <a:schemeClr val="tx1"/>
                </a:solidFill>
                <a:latin typeface="72 Black" panose="020B0A04030603020204" pitchFamily="34" charset="0"/>
                <a:cs typeface="72 Black" panose="020B0A04030603020204" pitchFamily="34" charset="0"/>
              </a:rPr>
              <a:t>Syfte: </a:t>
            </a:r>
            <a:r>
              <a:rPr lang="sv-SE" dirty="0">
                <a:solidFill>
                  <a:schemeClr val="tx1"/>
                </a:solidFill>
                <a:latin typeface="72 Black" panose="020B0A04030603020204" pitchFamily="34" charset="0"/>
                <a:cs typeface="72 Black" panose="020B0A04030603020204" pitchFamily="34" charset="0"/>
              </a:rPr>
              <a:t> </a:t>
            </a:r>
            <a:endParaRPr lang="en-US" dirty="0">
              <a:solidFill>
                <a:schemeClr val="tx1"/>
              </a:solidFill>
              <a:latin typeface="72 Black" panose="020B0A04030603020204" pitchFamily="34" charset="0"/>
              <a:ea typeface="+mn-lt"/>
              <a:cs typeface="72 Black" panose="020B0A04030603020204" pitchFamily="34" charset="0"/>
            </a:endParaRPr>
          </a:p>
          <a:p>
            <a:pPr marL="0" indent="0">
              <a:buNone/>
            </a:pPr>
            <a:r>
              <a:rPr lang="sv-SE" dirty="0">
                <a:solidFill>
                  <a:schemeClr val="tx1"/>
                </a:solidFill>
                <a:latin typeface="72 Black" panose="020B0A04030603020204" pitchFamily="34" charset="0"/>
                <a:cs typeface="72 Black" panose="020B0A04030603020204" pitchFamily="34" charset="0"/>
              </a:rPr>
              <a:t>Vi vill verka för en förening där vi håller ihop verksamheten från hockeyskola till </a:t>
            </a:r>
            <a:r>
              <a:rPr lang="sv-SE" dirty="0">
                <a:solidFill>
                  <a:schemeClr val="tx1"/>
                </a:solidFill>
                <a:latin typeface="72 Black" panose="020B0A04030603020204" pitchFamily="34" charset="0"/>
                <a:ea typeface="+mn-lt"/>
                <a:cs typeface="72 Black" panose="020B0A04030603020204" pitchFamily="34" charset="0"/>
              </a:rPr>
              <a:t> A-lag, där det finns en stolthet kring allt vi engagerar oss i. Vi behöver lyfta dialogen kring hur vi utvecklar Rönnängs IK och </a:t>
            </a:r>
            <a:r>
              <a:rPr lang="sv-SE" dirty="0">
                <a:solidFill>
                  <a:schemeClr val="tx1"/>
                </a:solidFill>
                <a:latin typeface="72 Black" panose="020B0A04030603020204" pitchFamily="34" charset="0"/>
                <a:cs typeface="72 Black" panose="020B0A04030603020204" pitchFamily="34" charset="0"/>
              </a:rPr>
              <a:t>steg på vägen är att öka kommunikation och synlighet från styrelsen samt fokus från oss alla kring vår kultur  </a:t>
            </a:r>
          </a:p>
          <a:p>
            <a:pPr marL="0" indent="0">
              <a:buNone/>
            </a:pPr>
            <a:endParaRPr lang="sv-SE" dirty="0">
              <a:latin typeface="72 Black" panose="020B0A04030603020204" pitchFamily="34" charset="0"/>
              <a:cs typeface="72 Black" panose="020B0A04030603020204" pitchFamily="34" charset="0"/>
            </a:endParaRPr>
          </a:p>
          <a:p>
            <a:pPr marL="0" indent="0">
              <a:buNone/>
            </a:pPr>
            <a:r>
              <a:rPr lang="sv-SE" b="1" dirty="0">
                <a:solidFill>
                  <a:schemeClr val="tx1"/>
                </a:solidFill>
                <a:latin typeface="72 Black" panose="020B0A04030603020204" pitchFamily="34" charset="0"/>
                <a:cs typeface="72 Black" panose="020B0A04030603020204" pitchFamily="34" charset="0"/>
              </a:rPr>
              <a:t>Vad Hänt:</a:t>
            </a:r>
            <a:br>
              <a:rPr lang="sv-SE" b="1" dirty="0">
                <a:solidFill>
                  <a:schemeClr val="tx1"/>
                </a:solidFill>
                <a:latin typeface="72 Black" panose="020B0A04030603020204" pitchFamily="34" charset="0"/>
                <a:cs typeface="72 Black" panose="020B0A04030603020204" pitchFamily="34" charset="0"/>
              </a:rPr>
            </a:br>
            <a:r>
              <a:rPr lang="sv-SE" dirty="0">
                <a:solidFill>
                  <a:schemeClr val="tx1"/>
                </a:solidFill>
                <a:latin typeface="72 Black" panose="020B0A04030603020204" pitchFamily="34" charset="0"/>
                <a:cs typeface="72 Black" panose="020B0A04030603020204" pitchFamily="34" charset="0"/>
              </a:rPr>
              <a:t>Genomförande av Kick Off varje säsongsstart</a:t>
            </a:r>
            <a:br>
              <a:rPr lang="sv-SE" dirty="0">
                <a:solidFill>
                  <a:schemeClr val="tx1"/>
                </a:solidFill>
                <a:latin typeface="72 Black" panose="020B0A04030603020204" pitchFamily="34" charset="0"/>
                <a:cs typeface="72 Black" panose="020B0A04030603020204" pitchFamily="34" charset="0"/>
              </a:rPr>
            </a:br>
            <a:r>
              <a:rPr lang="sv-SE" dirty="0">
                <a:solidFill>
                  <a:schemeClr val="tx1"/>
                </a:solidFill>
                <a:latin typeface="72 Black" panose="020B0A04030603020204" pitchFamily="34" charset="0"/>
                <a:cs typeface="72 Black" panose="020B0A04030603020204" pitchFamily="34" charset="0"/>
              </a:rPr>
              <a:t>Enkät föreningens kultur</a:t>
            </a:r>
          </a:p>
          <a:p>
            <a:pPr marL="0" indent="0">
              <a:buNone/>
            </a:pPr>
            <a:endParaRPr lang="sv-SE" dirty="0">
              <a:latin typeface="72 Black" panose="020B0A04030603020204" pitchFamily="34" charset="0"/>
              <a:cs typeface="72 Black" panose="020B0A04030603020204" pitchFamily="34" charset="0"/>
            </a:endParaRPr>
          </a:p>
          <a:p>
            <a:pPr marL="0" indent="0">
              <a:buNone/>
            </a:pPr>
            <a:r>
              <a:rPr lang="sv-SE" b="1" dirty="0">
                <a:solidFill>
                  <a:schemeClr val="tx1"/>
                </a:solidFill>
                <a:latin typeface="72 Black" panose="020B0A04030603020204" pitchFamily="34" charset="0"/>
                <a:cs typeface="72 Black" panose="020B0A04030603020204" pitchFamily="34" charset="0"/>
              </a:rPr>
              <a:t>Vad Framåt:</a:t>
            </a:r>
            <a:br>
              <a:rPr lang="sv-SE" b="1" dirty="0">
                <a:solidFill>
                  <a:schemeClr val="tx1"/>
                </a:solidFill>
                <a:latin typeface="72 Black" panose="020B0A04030603020204" pitchFamily="34" charset="0"/>
                <a:cs typeface="72 Black" panose="020B0A04030603020204" pitchFamily="34" charset="0"/>
              </a:rPr>
            </a:br>
            <a:r>
              <a:rPr lang="sv-SE" dirty="0">
                <a:solidFill>
                  <a:schemeClr val="tx1"/>
                </a:solidFill>
                <a:latin typeface="72 Black" panose="020B0A04030603020204" pitchFamily="34" charset="0"/>
                <a:cs typeface="72 Black" panose="020B0A04030603020204" pitchFamily="34" charset="0"/>
              </a:rPr>
              <a:t>Styrelsen deltar i alla lags föräldramöten under hösten</a:t>
            </a:r>
            <a:br>
              <a:rPr lang="sv-SE" dirty="0">
                <a:solidFill>
                  <a:schemeClr val="tx1"/>
                </a:solidFill>
                <a:latin typeface="72 Black" panose="020B0A04030603020204" pitchFamily="34" charset="0"/>
                <a:cs typeface="72 Black" panose="020B0A04030603020204" pitchFamily="34" charset="0"/>
              </a:rPr>
            </a:br>
            <a:r>
              <a:rPr lang="sv-SE" dirty="0">
                <a:solidFill>
                  <a:schemeClr val="tx1"/>
                </a:solidFill>
                <a:latin typeface="72 Black" panose="020B0A04030603020204" pitchFamily="34" charset="0"/>
                <a:cs typeface="72 Black" panose="020B0A04030603020204" pitchFamily="34" charset="0"/>
              </a:rPr>
              <a:t>Kommunikationsansvarig</a:t>
            </a:r>
            <a:endParaRPr lang="en-US" dirty="0">
              <a:solidFill>
                <a:schemeClr val="tx1"/>
              </a:solidFill>
              <a:latin typeface="72 Black" panose="020B0A04030603020204" pitchFamily="34" charset="0"/>
              <a:cs typeface="72 Black" panose="020B0A04030603020204" pitchFamily="34" charset="0"/>
            </a:endParaRPr>
          </a:p>
        </p:txBody>
      </p:sp>
    </p:spTree>
    <p:extLst>
      <p:ext uri="{BB962C8B-B14F-4D97-AF65-F5344CB8AC3E}">
        <p14:creationId xmlns:p14="http://schemas.microsoft.com/office/powerpoint/2010/main" val="1477707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a:extLst>
              <a:ext uri="{FF2B5EF4-FFF2-40B4-BE49-F238E27FC236}">
                <a16:creationId xmlns:a16="http://schemas.microsoft.com/office/drawing/2014/main" id="{D94C25BA-A859-5EC8-9AF8-B7613BDFAEDA}"/>
              </a:ext>
            </a:extLst>
          </p:cNvPr>
          <p:cNvPicPr>
            <a:picLocks noChangeAspect="1"/>
          </p:cNvPicPr>
          <p:nvPr/>
        </p:nvPicPr>
        <p:blipFill>
          <a:blip r:embed="rId3"/>
          <a:stretch>
            <a:fillRect/>
          </a:stretch>
        </p:blipFill>
        <p:spPr>
          <a:xfrm>
            <a:off x="472611" y="1676239"/>
            <a:ext cx="3927661" cy="2114925"/>
          </a:xfrm>
          <a:prstGeom prst="rect">
            <a:avLst/>
          </a:prstGeom>
        </p:spPr>
      </p:pic>
      <p:sp>
        <p:nvSpPr>
          <p:cNvPr id="5" name="textruta 4">
            <a:extLst>
              <a:ext uri="{FF2B5EF4-FFF2-40B4-BE49-F238E27FC236}">
                <a16:creationId xmlns:a16="http://schemas.microsoft.com/office/drawing/2014/main" id="{CE47C64B-02A0-D548-98A3-A11703613C95}"/>
              </a:ext>
            </a:extLst>
          </p:cNvPr>
          <p:cNvSpPr txBox="1"/>
          <p:nvPr/>
        </p:nvSpPr>
        <p:spPr>
          <a:xfrm>
            <a:off x="4733818" y="1455876"/>
            <a:ext cx="6097712" cy="4524315"/>
          </a:xfrm>
          <a:prstGeom prst="rect">
            <a:avLst/>
          </a:prstGeom>
          <a:noFill/>
        </p:spPr>
        <p:txBody>
          <a:bodyPr wrap="square">
            <a:spAutoFit/>
          </a:bodyPr>
          <a:lstStyle/>
          <a:p>
            <a:pPr marL="0" indent="0" algn="l" rtl="0" fontAlgn="base">
              <a:buNone/>
            </a:pPr>
            <a:r>
              <a:rPr lang="sv-SE" sz="1800" b="1" i="1" dirty="0">
                <a:solidFill>
                  <a:srgbClr val="000000"/>
                </a:solidFill>
                <a:effectLst/>
                <a:latin typeface="72 Black" panose="020B0A04030603020204" pitchFamily="34" charset="0"/>
                <a:cs typeface="72 Black" panose="020B0A04030603020204" pitchFamily="34" charset="0"/>
              </a:rPr>
              <a:t>Mål: </a:t>
            </a:r>
            <a:r>
              <a:rPr lang="sv-SE" sz="1800" b="0" i="0" dirty="0">
                <a:solidFill>
                  <a:srgbClr val="000000"/>
                </a:solidFill>
                <a:effectLst/>
                <a:latin typeface="72 Black" panose="020B0A04030603020204" pitchFamily="34" charset="0"/>
                <a:cs typeface="72 Black" panose="020B0A04030603020204" pitchFamily="34" charset="0"/>
              </a:rPr>
              <a:t> </a:t>
            </a:r>
            <a:endParaRPr lang="sv-SE" b="0" i="0" dirty="0">
              <a:solidFill>
                <a:srgbClr val="000000"/>
              </a:solidFill>
              <a:effectLst/>
              <a:latin typeface="72 Black" panose="020B0A04030603020204" pitchFamily="34" charset="0"/>
              <a:cs typeface="72 Black" panose="020B0A04030603020204" pitchFamily="34" charset="0"/>
            </a:endParaRPr>
          </a:p>
          <a:p>
            <a:pPr marL="0" indent="0" algn="l" rtl="0" fontAlgn="base">
              <a:buNone/>
            </a:pPr>
            <a:r>
              <a:rPr lang="sv-SE" sz="1800" b="0" i="0" dirty="0">
                <a:solidFill>
                  <a:srgbClr val="000000"/>
                </a:solidFill>
                <a:effectLst/>
                <a:latin typeface="72 Black" panose="020B0A04030603020204" pitchFamily="34" charset="0"/>
                <a:cs typeface="72 Black" panose="020B0A04030603020204" pitchFamily="34" charset="0"/>
              </a:rPr>
              <a:t>Rönnängs IKs mål är att behålla sponsorintäkter som resulterar i en självfinansierad  A-lagsverksamhet  </a:t>
            </a:r>
            <a:endParaRPr lang="sv-SE" b="0" i="0" dirty="0">
              <a:solidFill>
                <a:srgbClr val="000000"/>
              </a:solidFill>
              <a:effectLst/>
              <a:latin typeface="72 Black" panose="020B0A04030603020204" pitchFamily="34" charset="0"/>
              <a:cs typeface="72 Black" panose="020B0A04030603020204" pitchFamily="34" charset="0"/>
            </a:endParaRPr>
          </a:p>
          <a:p>
            <a:pPr marL="0" indent="0" algn="l" rtl="0" fontAlgn="base">
              <a:buNone/>
            </a:pPr>
            <a:r>
              <a:rPr lang="sv-SE" sz="1800" b="1" i="1" dirty="0">
                <a:solidFill>
                  <a:srgbClr val="000000"/>
                </a:solidFill>
                <a:effectLst/>
                <a:latin typeface="72 Black" panose="020B0A04030603020204" pitchFamily="34" charset="0"/>
                <a:cs typeface="72 Black" panose="020B0A04030603020204" pitchFamily="34" charset="0"/>
              </a:rPr>
              <a:t>Syfte: </a:t>
            </a:r>
            <a:r>
              <a:rPr lang="sv-SE" sz="1800" b="0" i="0" dirty="0">
                <a:solidFill>
                  <a:srgbClr val="000000"/>
                </a:solidFill>
                <a:effectLst/>
                <a:latin typeface="72 Black" panose="020B0A04030603020204" pitchFamily="34" charset="0"/>
                <a:cs typeface="72 Black" panose="020B0A04030603020204" pitchFamily="34" charset="0"/>
              </a:rPr>
              <a:t> </a:t>
            </a:r>
            <a:endParaRPr lang="sv-SE" b="0" i="0" dirty="0">
              <a:solidFill>
                <a:srgbClr val="000000"/>
              </a:solidFill>
              <a:effectLst/>
              <a:latin typeface="72 Black" panose="020B0A04030603020204" pitchFamily="34" charset="0"/>
              <a:cs typeface="72 Black" panose="020B0A04030603020204" pitchFamily="34" charset="0"/>
            </a:endParaRPr>
          </a:p>
          <a:p>
            <a:pPr marL="0" indent="0" algn="l" rtl="0" fontAlgn="base">
              <a:buNone/>
            </a:pPr>
            <a:r>
              <a:rPr lang="sv-SE" sz="1800" b="0" i="0" dirty="0">
                <a:solidFill>
                  <a:srgbClr val="000000"/>
                </a:solidFill>
                <a:effectLst/>
                <a:latin typeface="72 Black" panose="020B0A04030603020204" pitchFamily="34" charset="0"/>
                <a:cs typeface="72 Black" panose="020B0A04030603020204" pitchFamily="34" charset="0"/>
              </a:rPr>
              <a:t>Vi vill behålla våra långsiktig relationer med våra sponsorer och därmed säkra fortsatt stabila intäkter. Det är viktigt att vi har ett strukturerat och attraktivt erbjudande som upplevs som rättvist och där våra sponsorer känner att de får värde av sitt partnerskap.  </a:t>
            </a:r>
          </a:p>
          <a:p>
            <a:pPr marL="0" indent="0" algn="l" rtl="0" fontAlgn="base">
              <a:buNone/>
            </a:pPr>
            <a:endParaRPr lang="sv-SE" dirty="0">
              <a:solidFill>
                <a:srgbClr val="000000"/>
              </a:solidFill>
              <a:latin typeface="72 Black" panose="020B0A04030603020204" pitchFamily="34" charset="0"/>
              <a:cs typeface="72 Black" panose="020B0A04030603020204" pitchFamily="34" charset="0"/>
            </a:endParaRPr>
          </a:p>
          <a:p>
            <a:pPr marL="0" indent="0" algn="l" rtl="0" fontAlgn="base">
              <a:buNone/>
            </a:pPr>
            <a:r>
              <a:rPr lang="sv-SE" b="1" i="0" dirty="0">
                <a:solidFill>
                  <a:srgbClr val="000000"/>
                </a:solidFill>
                <a:effectLst/>
                <a:latin typeface="72 Black" panose="020B0A04030603020204" pitchFamily="34" charset="0"/>
                <a:cs typeface="72 Black" panose="020B0A04030603020204" pitchFamily="34" charset="0"/>
              </a:rPr>
              <a:t>Vad Hänt:</a:t>
            </a:r>
            <a:br>
              <a:rPr lang="sv-SE" b="1" i="0" dirty="0">
                <a:solidFill>
                  <a:srgbClr val="000000"/>
                </a:solidFill>
                <a:effectLst/>
                <a:latin typeface="72 Black" panose="020B0A04030603020204" pitchFamily="34" charset="0"/>
                <a:cs typeface="72 Black" panose="020B0A04030603020204" pitchFamily="34" charset="0"/>
              </a:rPr>
            </a:br>
            <a:endParaRPr lang="sv-SE" i="0" dirty="0">
              <a:solidFill>
                <a:srgbClr val="000000"/>
              </a:solidFill>
              <a:effectLst/>
              <a:latin typeface="72 Black" panose="020B0A04030603020204" pitchFamily="34" charset="0"/>
              <a:cs typeface="72 Black" panose="020B0A04030603020204" pitchFamily="34" charset="0"/>
            </a:endParaRPr>
          </a:p>
          <a:p>
            <a:pPr marL="0" indent="0" algn="l" rtl="0" fontAlgn="base">
              <a:buNone/>
            </a:pPr>
            <a:endParaRPr lang="sv-SE" dirty="0">
              <a:solidFill>
                <a:srgbClr val="000000"/>
              </a:solidFill>
              <a:latin typeface="72 Black" panose="020B0A04030603020204" pitchFamily="34" charset="0"/>
              <a:cs typeface="72 Black" panose="020B0A04030603020204" pitchFamily="34" charset="0"/>
            </a:endParaRPr>
          </a:p>
          <a:p>
            <a:pPr marL="0" indent="0" algn="l" rtl="0" fontAlgn="base">
              <a:buNone/>
            </a:pPr>
            <a:r>
              <a:rPr lang="sv-SE" b="1" i="0" dirty="0">
                <a:solidFill>
                  <a:srgbClr val="000000"/>
                </a:solidFill>
                <a:effectLst/>
                <a:latin typeface="72 Black" panose="020B0A04030603020204" pitchFamily="34" charset="0"/>
                <a:cs typeface="72 Black" panose="020B0A04030603020204" pitchFamily="34" charset="0"/>
              </a:rPr>
              <a:t>Vad Framåt:</a:t>
            </a:r>
            <a:br>
              <a:rPr lang="sv-SE" b="1" i="0" dirty="0">
                <a:solidFill>
                  <a:srgbClr val="000000"/>
                </a:solidFill>
                <a:effectLst/>
                <a:latin typeface="72 Black" panose="020B0A04030603020204" pitchFamily="34" charset="0"/>
                <a:cs typeface="72 Black" panose="020B0A04030603020204" pitchFamily="34" charset="0"/>
              </a:rPr>
            </a:br>
            <a:r>
              <a:rPr lang="sv-SE" i="0" dirty="0">
                <a:solidFill>
                  <a:srgbClr val="000000"/>
                </a:solidFill>
                <a:effectLst/>
                <a:latin typeface="72 Black" panose="020B0A04030603020204" pitchFamily="34" charset="0"/>
                <a:cs typeface="72 Black" panose="020B0A04030603020204" pitchFamily="34" charset="0"/>
              </a:rPr>
              <a:t>Sarg/Skyltar</a:t>
            </a:r>
            <a:br>
              <a:rPr lang="sv-SE" i="0" dirty="0">
                <a:solidFill>
                  <a:srgbClr val="000000"/>
                </a:solidFill>
                <a:effectLst/>
                <a:latin typeface="72 Black" panose="020B0A04030603020204" pitchFamily="34" charset="0"/>
                <a:cs typeface="72 Black" panose="020B0A04030603020204" pitchFamily="34" charset="0"/>
              </a:rPr>
            </a:br>
            <a:r>
              <a:rPr lang="sv-SE" i="0" dirty="0">
                <a:solidFill>
                  <a:srgbClr val="000000"/>
                </a:solidFill>
                <a:effectLst/>
                <a:latin typeface="72 Black" panose="020B0A04030603020204" pitchFamily="34" charset="0"/>
                <a:cs typeface="72 Black" panose="020B0A04030603020204" pitchFamily="34" charset="0"/>
              </a:rPr>
              <a:t>Behov flera sponsorer</a:t>
            </a:r>
          </a:p>
        </p:txBody>
      </p:sp>
    </p:spTree>
    <p:extLst>
      <p:ext uri="{BB962C8B-B14F-4D97-AF65-F5344CB8AC3E}">
        <p14:creationId xmlns:p14="http://schemas.microsoft.com/office/powerpoint/2010/main" val="2782025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a:extLst>
              <a:ext uri="{FF2B5EF4-FFF2-40B4-BE49-F238E27FC236}">
                <a16:creationId xmlns:a16="http://schemas.microsoft.com/office/drawing/2014/main" id="{194DD719-71E4-04C0-122D-5516A48ACF1A}"/>
              </a:ext>
            </a:extLst>
          </p:cNvPr>
          <p:cNvPicPr>
            <a:picLocks noChangeAspect="1"/>
          </p:cNvPicPr>
          <p:nvPr/>
        </p:nvPicPr>
        <p:blipFill>
          <a:blip r:embed="rId3"/>
          <a:stretch>
            <a:fillRect/>
          </a:stretch>
        </p:blipFill>
        <p:spPr>
          <a:xfrm>
            <a:off x="447194" y="1516080"/>
            <a:ext cx="3653110" cy="2285358"/>
          </a:xfrm>
          <a:prstGeom prst="rect">
            <a:avLst/>
          </a:prstGeom>
        </p:spPr>
      </p:pic>
      <p:sp>
        <p:nvSpPr>
          <p:cNvPr id="5" name="textruta 4">
            <a:extLst>
              <a:ext uri="{FF2B5EF4-FFF2-40B4-BE49-F238E27FC236}">
                <a16:creationId xmlns:a16="http://schemas.microsoft.com/office/drawing/2014/main" id="{2315F90D-32CD-2C01-1187-144E9BB5129B}"/>
              </a:ext>
            </a:extLst>
          </p:cNvPr>
          <p:cNvSpPr txBox="1"/>
          <p:nvPr/>
        </p:nvSpPr>
        <p:spPr>
          <a:xfrm>
            <a:off x="4425593" y="1266410"/>
            <a:ext cx="6097712" cy="5909310"/>
          </a:xfrm>
          <a:prstGeom prst="rect">
            <a:avLst/>
          </a:prstGeom>
          <a:noFill/>
        </p:spPr>
        <p:txBody>
          <a:bodyPr wrap="square">
            <a:spAutoFit/>
          </a:bodyPr>
          <a:lstStyle/>
          <a:p>
            <a:pPr marL="0" indent="0" algn="l" rtl="0" fontAlgn="base">
              <a:buNone/>
            </a:pPr>
            <a:r>
              <a:rPr lang="sv-SE" sz="1800" b="1" i="1" u="none" strike="noStrike" dirty="0">
                <a:solidFill>
                  <a:srgbClr val="000000"/>
                </a:solidFill>
                <a:effectLst/>
                <a:latin typeface="72 Black" panose="020B0A04030603020204" pitchFamily="34" charset="0"/>
                <a:cs typeface="72 Black" panose="020B0A04030603020204" pitchFamily="34" charset="0"/>
              </a:rPr>
              <a:t>Mål:</a:t>
            </a:r>
            <a:endParaRPr lang="sv-SE" sz="1800" dirty="0">
              <a:solidFill>
                <a:srgbClr val="000000"/>
              </a:solidFill>
              <a:latin typeface="72 Black" panose="020B0A04030603020204" pitchFamily="34" charset="0"/>
              <a:cs typeface="72 Black" panose="020B0A04030603020204" pitchFamily="34" charset="0"/>
            </a:endParaRPr>
          </a:p>
          <a:p>
            <a:pPr marL="0" indent="0" algn="l" rtl="0" fontAlgn="base">
              <a:buNone/>
            </a:pPr>
            <a:r>
              <a:rPr lang="sv-SE" sz="1800" b="0" i="0" u="none" strike="noStrike" dirty="0">
                <a:solidFill>
                  <a:srgbClr val="000000"/>
                </a:solidFill>
                <a:effectLst/>
                <a:latin typeface="72 Black" panose="020B0A04030603020204" pitchFamily="34" charset="0"/>
                <a:cs typeface="72 Black" panose="020B0A04030603020204" pitchFamily="34" charset="0"/>
              </a:rPr>
              <a:t>Att Rönnängs IK har en tydlig plan för sportslig utveckling ur spelarens och ledarens perspektiv, från hockeyskola till A-lag. </a:t>
            </a:r>
            <a:r>
              <a:rPr lang="en-US" sz="1800" b="0" i="0" dirty="0">
                <a:solidFill>
                  <a:srgbClr val="000000"/>
                </a:solidFill>
                <a:effectLst/>
                <a:latin typeface="72 Black" panose="020B0A04030603020204" pitchFamily="34" charset="0"/>
                <a:cs typeface="72 Black" panose="020B0A04030603020204" pitchFamily="34" charset="0"/>
              </a:rPr>
              <a:t>​</a:t>
            </a:r>
            <a:br>
              <a:rPr lang="en-US" sz="1800" b="0" i="0" dirty="0">
                <a:solidFill>
                  <a:srgbClr val="000000"/>
                </a:solidFill>
                <a:effectLst/>
                <a:latin typeface="72 Black" panose="020B0A04030603020204" pitchFamily="34" charset="0"/>
                <a:cs typeface="72 Black" panose="020B0A04030603020204" pitchFamily="34" charset="0"/>
              </a:rPr>
            </a:br>
            <a:r>
              <a:rPr lang="sv-SE" sz="1800" b="0" i="0" u="none" strike="noStrike" dirty="0">
                <a:solidFill>
                  <a:srgbClr val="000000"/>
                </a:solidFill>
                <a:effectLst/>
                <a:latin typeface="72 Black" panose="020B0A04030603020204" pitchFamily="34" charset="0"/>
                <a:cs typeface="72 Black" panose="020B0A04030603020204" pitchFamily="34" charset="0"/>
              </a:rPr>
              <a:t> </a:t>
            </a:r>
            <a:r>
              <a:rPr lang="en-US" sz="1800" b="0" i="0" dirty="0">
                <a:solidFill>
                  <a:srgbClr val="000000"/>
                </a:solidFill>
                <a:effectLst/>
                <a:latin typeface="72 Black" panose="020B0A04030603020204" pitchFamily="34" charset="0"/>
                <a:cs typeface="72 Black" panose="020B0A04030603020204" pitchFamily="34" charset="0"/>
              </a:rPr>
              <a:t>​</a:t>
            </a:r>
            <a:br>
              <a:rPr lang="en-US" sz="1800" b="0" i="0" dirty="0">
                <a:solidFill>
                  <a:srgbClr val="000000"/>
                </a:solidFill>
                <a:effectLst/>
                <a:latin typeface="72 Black" panose="020B0A04030603020204" pitchFamily="34" charset="0"/>
                <a:cs typeface="72 Black" panose="020B0A04030603020204" pitchFamily="34" charset="0"/>
              </a:rPr>
            </a:br>
            <a:r>
              <a:rPr lang="sv-SE" sz="1800" b="1" i="1" u="none" strike="noStrike" dirty="0">
                <a:solidFill>
                  <a:srgbClr val="000000"/>
                </a:solidFill>
                <a:effectLst/>
                <a:latin typeface="72 Black" panose="020B0A04030603020204" pitchFamily="34" charset="0"/>
                <a:cs typeface="72 Black" panose="020B0A04030603020204" pitchFamily="34" charset="0"/>
              </a:rPr>
              <a:t>Syfte: </a:t>
            </a:r>
            <a:br>
              <a:rPr lang="en-US" sz="1800" b="0" i="0" dirty="0">
                <a:solidFill>
                  <a:srgbClr val="000000"/>
                </a:solidFill>
                <a:effectLst/>
                <a:latin typeface="72 Black" panose="020B0A04030603020204" pitchFamily="34" charset="0"/>
                <a:cs typeface="72 Black" panose="020B0A04030603020204" pitchFamily="34" charset="0"/>
              </a:rPr>
            </a:br>
            <a:r>
              <a:rPr lang="sv-SE" sz="1800" b="0" i="0" u="none" strike="noStrike" dirty="0">
                <a:solidFill>
                  <a:srgbClr val="000000"/>
                </a:solidFill>
                <a:effectLst/>
                <a:latin typeface="72 Black" panose="020B0A04030603020204" pitchFamily="34" charset="0"/>
                <a:cs typeface="72 Black" panose="020B0A04030603020204" pitchFamily="34" charset="0"/>
              </a:rPr>
              <a:t>Rönnängs IK vill erbjuda en förstklassig utbildning för alla spelare och ledare.  </a:t>
            </a:r>
            <a:r>
              <a:rPr lang="en-US" sz="1800" b="0" i="0" dirty="0">
                <a:solidFill>
                  <a:srgbClr val="000000"/>
                </a:solidFill>
                <a:effectLst/>
                <a:latin typeface="72 Black" panose="020B0A04030603020204" pitchFamily="34" charset="0"/>
                <a:cs typeface="72 Black" panose="020B0A04030603020204" pitchFamily="34" charset="0"/>
              </a:rPr>
              <a:t>​</a:t>
            </a:r>
            <a:br>
              <a:rPr lang="en-US" sz="1800" b="0" i="0" dirty="0">
                <a:solidFill>
                  <a:srgbClr val="000000"/>
                </a:solidFill>
                <a:effectLst/>
                <a:latin typeface="72 Black" panose="020B0A04030603020204" pitchFamily="34" charset="0"/>
                <a:cs typeface="72 Black" panose="020B0A04030603020204" pitchFamily="34" charset="0"/>
              </a:rPr>
            </a:br>
            <a:r>
              <a:rPr lang="sv-SE" sz="1800" b="0" i="0" u="none" strike="noStrike" dirty="0">
                <a:solidFill>
                  <a:srgbClr val="000000"/>
                </a:solidFill>
                <a:effectLst/>
                <a:latin typeface="72 Black" panose="020B0A04030603020204" pitchFamily="34" charset="0"/>
                <a:cs typeface="72 Black" panose="020B0A04030603020204" pitchFamily="34" charset="0"/>
              </a:rPr>
              <a:t>Vi är en breddklubb och alla individer har olika behov, så för att uppnå vår vision, ”Att skapa en rolig, trygg och meningsfull hockeymiljö” behövs en enhetlig strategi som täcker hur vi arbetar med den sportsliga utvecklingen från hockeyskola till  </a:t>
            </a:r>
            <a:r>
              <a:rPr lang="en-US" sz="1800" b="0" i="0" dirty="0">
                <a:solidFill>
                  <a:srgbClr val="000000"/>
                </a:solidFill>
                <a:effectLst/>
                <a:latin typeface="72 Black" panose="020B0A04030603020204" pitchFamily="34" charset="0"/>
                <a:cs typeface="72 Black" panose="020B0A04030603020204" pitchFamily="34" charset="0"/>
              </a:rPr>
              <a:t>​</a:t>
            </a:r>
            <a:r>
              <a:rPr lang="sv-SE" sz="1800" b="0" i="0" u="none" strike="noStrike" dirty="0">
                <a:solidFill>
                  <a:srgbClr val="000000"/>
                </a:solidFill>
                <a:effectLst/>
                <a:latin typeface="72 Black" panose="020B0A04030603020204" pitchFamily="34" charset="0"/>
                <a:cs typeface="72 Black" panose="020B0A04030603020204" pitchFamily="34" charset="0"/>
              </a:rPr>
              <a:t>A-lag. Vi vill att en plats i A-laget skall vara något att sträva efter för alla som spelar hockey i Rönnängs IK.</a:t>
            </a:r>
          </a:p>
          <a:p>
            <a:pPr marL="0" indent="0" algn="l" rtl="0" fontAlgn="base">
              <a:buNone/>
            </a:pPr>
            <a:endParaRPr lang="sv-SE" dirty="0">
              <a:solidFill>
                <a:srgbClr val="000000"/>
              </a:solidFill>
              <a:latin typeface="72 Black" panose="020B0A04030603020204" pitchFamily="34" charset="0"/>
              <a:cs typeface="72 Black" panose="020B0A04030603020204" pitchFamily="34" charset="0"/>
            </a:endParaRPr>
          </a:p>
          <a:p>
            <a:pPr marL="0" indent="0" algn="l" rtl="0" fontAlgn="base">
              <a:buNone/>
            </a:pPr>
            <a:r>
              <a:rPr lang="sv-SE" sz="1800" b="1" i="0" u="none" strike="noStrike" dirty="0">
                <a:solidFill>
                  <a:srgbClr val="000000"/>
                </a:solidFill>
                <a:effectLst/>
                <a:latin typeface="72 Black" panose="020B0A04030603020204" pitchFamily="34" charset="0"/>
                <a:cs typeface="72 Black" panose="020B0A04030603020204" pitchFamily="34" charset="0"/>
              </a:rPr>
              <a:t>Vad Hänt</a:t>
            </a:r>
            <a:r>
              <a:rPr lang="sv-SE" sz="1800" b="0" i="0" u="none" strike="noStrike" dirty="0">
                <a:solidFill>
                  <a:srgbClr val="000000"/>
                </a:solidFill>
                <a:effectLst/>
                <a:latin typeface="72 Black" panose="020B0A04030603020204" pitchFamily="34" charset="0"/>
                <a:cs typeface="72 Black" panose="020B0A04030603020204" pitchFamily="34" charset="0"/>
              </a:rPr>
              <a:t>:</a:t>
            </a:r>
            <a:br>
              <a:rPr lang="sv-SE" sz="1800" b="0" i="0" u="none" strike="noStrike" dirty="0">
                <a:solidFill>
                  <a:srgbClr val="000000"/>
                </a:solidFill>
                <a:effectLst/>
                <a:latin typeface="72 Black" panose="020B0A04030603020204" pitchFamily="34" charset="0"/>
                <a:cs typeface="72 Black" panose="020B0A04030603020204" pitchFamily="34" charset="0"/>
              </a:rPr>
            </a:br>
            <a:r>
              <a:rPr lang="sv-SE" sz="1800" b="0" i="0" u="none" strike="noStrike" dirty="0">
                <a:solidFill>
                  <a:srgbClr val="000000"/>
                </a:solidFill>
                <a:effectLst/>
                <a:latin typeface="72 Black" panose="020B0A04030603020204" pitchFamily="34" charset="0"/>
                <a:cs typeface="72 Black" panose="020B0A04030603020204" pitchFamily="34" charset="0"/>
              </a:rPr>
              <a:t>Utvärdering/Revidering Röda Tråden</a:t>
            </a:r>
          </a:p>
          <a:p>
            <a:pPr marL="0" indent="0" algn="l" rtl="0" fontAlgn="base">
              <a:buNone/>
            </a:pPr>
            <a:r>
              <a:rPr lang="sv-SE" sz="1800" b="0" i="0" u="none" strike="noStrike" dirty="0">
                <a:solidFill>
                  <a:srgbClr val="000000"/>
                </a:solidFill>
                <a:effectLst/>
                <a:latin typeface="72 Black" panose="020B0A04030603020204" pitchFamily="34" charset="0"/>
                <a:cs typeface="72 Black" panose="020B0A04030603020204" pitchFamily="34" charset="0"/>
              </a:rPr>
              <a:t>Många utbildades innan pandemi</a:t>
            </a:r>
          </a:p>
          <a:p>
            <a:pPr marL="0" indent="0" algn="l" rtl="0" fontAlgn="base">
              <a:buNone/>
            </a:pPr>
            <a:endParaRPr lang="sv-SE" b="1" dirty="0">
              <a:solidFill>
                <a:srgbClr val="000000"/>
              </a:solidFill>
              <a:latin typeface="72 Black" panose="020B0A04030603020204" pitchFamily="34" charset="0"/>
              <a:cs typeface="72 Black" panose="020B0A04030603020204" pitchFamily="34" charset="0"/>
            </a:endParaRPr>
          </a:p>
          <a:p>
            <a:pPr marL="0" indent="0" algn="l" rtl="0" fontAlgn="base">
              <a:buNone/>
            </a:pPr>
            <a:r>
              <a:rPr lang="sv-SE" sz="1800" b="1" i="0" u="none" strike="noStrike" dirty="0">
                <a:solidFill>
                  <a:srgbClr val="000000"/>
                </a:solidFill>
                <a:effectLst/>
                <a:latin typeface="72 Black" panose="020B0A04030603020204" pitchFamily="34" charset="0"/>
                <a:cs typeface="72 Black" panose="020B0A04030603020204" pitchFamily="34" charset="0"/>
              </a:rPr>
              <a:t>Vad Framåt</a:t>
            </a:r>
            <a:r>
              <a:rPr lang="sv-SE" sz="1800" b="0" i="0" u="none" strike="noStrike" dirty="0">
                <a:solidFill>
                  <a:srgbClr val="000000"/>
                </a:solidFill>
                <a:effectLst/>
                <a:latin typeface="72 Black" panose="020B0A04030603020204" pitchFamily="34" charset="0"/>
                <a:cs typeface="72 Black" panose="020B0A04030603020204" pitchFamily="34" charset="0"/>
              </a:rPr>
              <a:t>: </a:t>
            </a:r>
            <a:br>
              <a:rPr lang="sv-SE" sz="1800" b="0" i="0" u="none" strike="noStrike" dirty="0">
                <a:solidFill>
                  <a:srgbClr val="000000"/>
                </a:solidFill>
                <a:effectLst/>
                <a:latin typeface="72 Black" panose="020B0A04030603020204" pitchFamily="34" charset="0"/>
                <a:cs typeface="72 Black" panose="020B0A04030603020204" pitchFamily="34" charset="0"/>
              </a:rPr>
            </a:br>
            <a:r>
              <a:rPr lang="sv-SE" sz="1800" b="0" i="0" u="none" strike="noStrike" dirty="0">
                <a:solidFill>
                  <a:srgbClr val="000000"/>
                </a:solidFill>
                <a:effectLst/>
                <a:latin typeface="72 Black" panose="020B0A04030603020204" pitchFamily="34" charset="0"/>
                <a:cs typeface="72 Black" panose="020B0A04030603020204" pitchFamily="34" charset="0"/>
              </a:rPr>
              <a:t>Utbildningar framåt – Jesper Sandberg</a:t>
            </a:r>
            <a:br>
              <a:rPr lang="sv-SE" sz="1800" b="0" i="0" u="none" strike="noStrike" dirty="0">
                <a:solidFill>
                  <a:srgbClr val="000000"/>
                </a:solidFill>
                <a:effectLst/>
                <a:latin typeface="72 Black" panose="020B0A04030603020204" pitchFamily="34" charset="0"/>
                <a:cs typeface="72 Black" panose="020B0A04030603020204" pitchFamily="34" charset="0"/>
              </a:rPr>
            </a:br>
            <a:endParaRPr lang="sv-SE" dirty="0"/>
          </a:p>
        </p:txBody>
      </p:sp>
    </p:spTree>
    <p:extLst>
      <p:ext uri="{BB962C8B-B14F-4D97-AF65-F5344CB8AC3E}">
        <p14:creationId xmlns:p14="http://schemas.microsoft.com/office/powerpoint/2010/main" val="2353243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objekt 2">
            <a:extLst>
              <a:ext uri="{FF2B5EF4-FFF2-40B4-BE49-F238E27FC236}">
                <a16:creationId xmlns:a16="http://schemas.microsoft.com/office/drawing/2014/main" id="{A10CC892-E7B0-1A8F-F03F-CBD3D3BC9C01}"/>
              </a:ext>
            </a:extLst>
          </p:cNvPr>
          <p:cNvPicPr>
            <a:picLocks noChangeAspect="1"/>
          </p:cNvPicPr>
          <p:nvPr/>
        </p:nvPicPr>
        <p:blipFill>
          <a:blip r:embed="rId3"/>
          <a:stretch>
            <a:fillRect/>
          </a:stretch>
        </p:blipFill>
        <p:spPr>
          <a:xfrm>
            <a:off x="604567" y="1653175"/>
            <a:ext cx="3863383" cy="2137989"/>
          </a:xfrm>
          <a:prstGeom prst="rect">
            <a:avLst/>
          </a:prstGeom>
        </p:spPr>
      </p:pic>
      <p:sp>
        <p:nvSpPr>
          <p:cNvPr id="5" name="textruta 4">
            <a:extLst>
              <a:ext uri="{FF2B5EF4-FFF2-40B4-BE49-F238E27FC236}">
                <a16:creationId xmlns:a16="http://schemas.microsoft.com/office/drawing/2014/main" id="{290A3768-784E-3C89-B398-9F3478FE243D}"/>
              </a:ext>
            </a:extLst>
          </p:cNvPr>
          <p:cNvSpPr txBox="1"/>
          <p:nvPr/>
        </p:nvSpPr>
        <p:spPr>
          <a:xfrm>
            <a:off x="4758622" y="0"/>
            <a:ext cx="6097712" cy="6555641"/>
          </a:xfrm>
          <a:prstGeom prst="rect">
            <a:avLst/>
          </a:prstGeom>
          <a:noFill/>
        </p:spPr>
        <p:txBody>
          <a:bodyPr wrap="square">
            <a:spAutoFit/>
          </a:bodyPr>
          <a:lstStyle/>
          <a:p>
            <a:pPr marL="0" indent="0" algn="l" rtl="0" fontAlgn="base">
              <a:buNone/>
            </a:pPr>
            <a:r>
              <a:rPr lang="sv-SE" sz="1600" b="1" i="1" dirty="0">
                <a:solidFill>
                  <a:srgbClr val="000000"/>
                </a:solidFill>
                <a:effectLst/>
                <a:latin typeface="72 Black" panose="020B0A04030603020204" pitchFamily="34" charset="0"/>
                <a:cs typeface="72 Black" panose="020B0A04030603020204" pitchFamily="34" charset="0"/>
              </a:rPr>
              <a:t>Mål: </a:t>
            </a:r>
            <a:r>
              <a:rPr lang="sv-SE" sz="1600" b="0" i="0" dirty="0">
                <a:solidFill>
                  <a:srgbClr val="000000"/>
                </a:solidFill>
                <a:effectLst/>
                <a:latin typeface="72 Black" panose="020B0A04030603020204" pitchFamily="34" charset="0"/>
                <a:cs typeface="72 Black" panose="020B0A04030603020204" pitchFamily="34" charset="0"/>
              </a:rPr>
              <a:t> </a:t>
            </a:r>
          </a:p>
          <a:p>
            <a:pPr marL="0" indent="0" algn="l" rtl="0" fontAlgn="base">
              <a:buNone/>
            </a:pPr>
            <a:r>
              <a:rPr lang="sv-SE" sz="1600" b="0" i="0" dirty="0">
                <a:solidFill>
                  <a:srgbClr val="000000"/>
                </a:solidFill>
                <a:effectLst/>
                <a:latin typeface="72 Black" panose="020B0A04030603020204" pitchFamily="34" charset="0"/>
                <a:cs typeface="72 Black" panose="020B0A04030603020204" pitchFamily="34" charset="0"/>
              </a:rPr>
              <a:t>En väl balanserad kostnadsmodell där avgiften man som aktiv erlägger står väl i proportion till de aktiviteter, utrustning, lokaler med mera som klubben tillhandahåller.  </a:t>
            </a:r>
            <a:br>
              <a:rPr lang="sv-SE" sz="1600" b="0" i="0" dirty="0">
                <a:solidFill>
                  <a:srgbClr val="000000"/>
                </a:solidFill>
                <a:effectLst/>
                <a:latin typeface="72 Black" panose="020B0A04030603020204" pitchFamily="34" charset="0"/>
                <a:cs typeface="72 Black" panose="020B0A04030603020204" pitchFamily="34" charset="0"/>
              </a:rPr>
            </a:br>
            <a:endParaRPr lang="sv-SE" sz="1600" b="0" i="0" dirty="0">
              <a:solidFill>
                <a:srgbClr val="000000"/>
              </a:solidFill>
              <a:effectLst/>
              <a:latin typeface="72 Black" panose="020B0A04030603020204" pitchFamily="34" charset="0"/>
              <a:cs typeface="72 Black" panose="020B0A04030603020204" pitchFamily="34" charset="0"/>
            </a:endParaRPr>
          </a:p>
          <a:p>
            <a:pPr marL="0" indent="0" algn="l" rtl="0" fontAlgn="base">
              <a:buNone/>
            </a:pPr>
            <a:r>
              <a:rPr lang="sv-SE" sz="1600" b="1" i="1" dirty="0">
                <a:solidFill>
                  <a:srgbClr val="000000"/>
                </a:solidFill>
                <a:effectLst/>
                <a:latin typeface="72 Black" panose="020B0A04030603020204" pitchFamily="34" charset="0"/>
                <a:cs typeface="72 Black" panose="020B0A04030603020204" pitchFamily="34" charset="0"/>
              </a:rPr>
              <a:t>Syfte: </a:t>
            </a:r>
            <a:r>
              <a:rPr lang="sv-SE" sz="1600" b="0" i="0" dirty="0">
                <a:solidFill>
                  <a:srgbClr val="000000"/>
                </a:solidFill>
                <a:effectLst/>
                <a:latin typeface="72 Black" panose="020B0A04030603020204" pitchFamily="34" charset="0"/>
                <a:cs typeface="72 Black" panose="020B0A04030603020204" pitchFamily="34" charset="0"/>
              </a:rPr>
              <a:t> </a:t>
            </a:r>
          </a:p>
          <a:p>
            <a:pPr marL="0" indent="0" algn="l" rtl="0" fontAlgn="base">
              <a:buNone/>
            </a:pPr>
            <a:r>
              <a:rPr lang="sv-SE" sz="1600" b="0" i="0" dirty="0">
                <a:solidFill>
                  <a:srgbClr val="000000"/>
                </a:solidFill>
                <a:effectLst/>
                <a:latin typeface="72 Black" panose="020B0A04030603020204" pitchFamily="34" charset="0"/>
                <a:cs typeface="72 Black" panose="020B0A04030603020204" pitchFamily="34" charset="0"/>
              </a:rPr>
              <a:t>Det skall vara prisvärt att spela hockey I Rönnängs IK. Vi är en breddförening som vill ge så många som möjligt möjlighet att spela hockey samt vara medlem, och det så länge som det går. </a:t>
            </a:r>
          </a:p>
          <a:p>
            <a:pPr marL="0" indent="0" algn="l" rtl="0" fontAlgn="base">
              <a:buNone/>
            </a:pPr>
            <a:endParaRPr lang="sv-SE" sz="1600" b="1" dirty="0">
              <a:solidFill>
                <a:srgbClr val="000000"/>
              </a:solidFill>
              <a:latin typeface="72 Black" panose="020B0A04030603020204" pitchFamily="34" charset="0"/>
              <a:cs typeface="72 Black" panose="020B0A04030603020204" pitchFamily="34" charset="0"/>
            </a:endParaRPr>
          </a:p>
          <a:p>
            <a:pPr marL="0" indent="0" algn="l" rtl="0" fontAlgn="base">
              <a:buNone/>
            </a:pPr>
            <a:r>
              <a:rPr lang="sv-SE" sz="1600" b="1" i="0" dirty="0">
                <a:solidFill>
                  <a:srgbClr val="000000"/>
                </a:solidFill>
                <a:effectLst/>
                <a:latin typeface="72 Black" panose="020B0A04030603020204" pitchFamily="34" charset="0"/>
                <a:cs typeface="72 Black" panose="020B0A04030603020204" pitchFamily="34" charset="0"/>
              </a:rPr>
              <a:t>Vad Hänt:</a:t>
            </a:r>
            <a:br>
              <a:rPr lang="sv-SE" sz="1600" b="1" i="0" dirty="0">
                <a:solidFill>
                  <a:srgbClr val="000000"/>
                </a:solidFill>
                <a:effectLst/>
                <a:latin typeface="72 Black" panose="020B0A04030603020204" pitchFamily="34" charset="0"/>
                <a:cs typeface="72 Black" panose="020B0A04030603020204" pitchFamily="34" charset="0"/>
              </a:rPr>
            </a:br>
            <a:r>
              <a:rPr lang="sv-SE" sz="1600" i="0" dirty="0">
                <a:solidFill>
                  <a:srgbClr val="000000"/>
                </a:solidFill>
                <a:effectLst/>
                <a:latin typeface="72 Black" panose="020B0A04030603020204" pitchFamily="34" charset="0"/>
                <a:cs typeface="72 Black" panose="020B0A04030603020204" pitchFamily="34" charset="0"/>
              </a:rPr>
              <a:t>Inga höjda spelaravgifter de senaste 2 åren, och inte heller i år</a:t>
            </a:r>
            <a:br>
              <a:rPr lang="sv-SE" sz="1600" i="0" dirty="0">
                <a:solidFill>
                  <a:srgbClr val="000000"/>
                </a:solidFill>
                <a:effectLst/>
                <a:latin typeface="72 Black" panose="020B0A04030603020204" pitchFamily="34" charset="0"/>
                <a:cs typeface="72 Black" panose="020B0A04030603020204" pitchFamily="34" charset="0"/>
              </a:rPr>
            </a:br>
            <a:r>
              <a:rPr lang="sv-SE" sz="1600" i="0" dirty="0">
                <a:solidFill>
                  <a:srgbClr val="000000"/>
                </a:solidFill>
                <a:effectLst/>
                <a:latin typeface="72 Black" panose="020B0A04030603020204" pitchFamily="34" charset="0"/>
                <a:cs typeface="72 Black" panose="020B0A04030603020204" pitchFamily="34" charset="0"/>
              </a:rPr>
              <a:t>Subventionerade spelaravgifter för D1/D2</a:t>
            </a:r>
            <a:br>
              <a:rPr lang="sv-SE" sz="1600" i="0" dirty="0">
                <a:solidFill>
                  <a:srgbClr val="000000"/>
                </a:solidFill>
                <a:effectLst/>
                <a:latin typeface="72 Black" panose="020B0A04030603020204" pitchFamily="34" charset="0"/>
                <a:cs typeface="72 Black" panose="020B0A04030603020204" pitchFamily="34" charset="0"/>
              </a:rPr>
            </a:br>
            <a:r>
              <a:rPr lang="sv-SE" sz="1600" i="0" dirty="0">
                <a:solidFill>
                  <a:srgbClr val="000000"/>
                </a:solidFill>
                <a:effectLst/>
                <a:latin typeface="72 Black" panose="020B0A04030603020204" pitchFamily="34" charset="0"/>
                <a:cs typeface="72 Black" panose="020B0A04030603020204" pitchFamily="34" charset="0"/>
              </a:rPr>
              <a:t>Syskonrabatter</a:t>
            </a:r>
            <a:br>
              <a:rPr lang="sv-SE" sz="1600" i="0" dirty="0">
                <a:solidFill>
                  <a:srgbClr val="000000"/>
                </a:solidFill>
                <a:effectLst/>
                <a:latin typeface="72 Black" panose="020B0A04030603020204" pitchFamily="34" charset="0"/>
                <a:cs typeface="72 Black" panose="020B0A04030603020204" pitchFamily="34" charset="0"/>
              </a:rPr>
            </a:br>
            <a:r>
              <a:rPr lang="sv-SE" sz="1600" i="0" dirty="0">
                <a:solidFill>
                  <a:srgbClr val="000000"/>
                </a:solidFill>
                <a:effectLst/>
                <a:latin typeface="72 Black" panose="020B0A04030603020204" pitchFamily="34" charset="0"/>
                <a:cs typeface="72 Black" panose="020B0A04030603020204" pitchFamily="34" charset="0"/>
              </a:rPr>
              <a:t>Nya aktiviteter</a:t>
            </a:r>
            <a:r>
              <a:rPr lang="sv-SE" sz="1600" dirty="0">
                <a:solidFill>
                  <a:srgbClr val="000000"/>
                </a:solidFill>
                <a:latin typeface="72 Black" panose="020B0A04030603020204" pitchFamily="34" charset="0"/>
                <a:cs typeface="72 Black" panose="020B0A04030603020204" pitchFamily="34" charset="0"/>
              </a:rPr>
              <a:t> för inkomst - Havets dag, Uppstartscamp</a:t>
            </a:r>
          </a:p>
          <a:p>
            <a:pPr marL="0" indent="0" algn="l" rtl="0" fontAlgn="base">
              <a:buNone/>
            </a:pPr>
            <a:r>
              <a:rPr lang="sv-SE" sz="1600" i="0" dirty="0">
                <a:solidFill>
                  <a:srgbClr val="000000"/>
                </a:solidFill>
                <a:effectLst/>
                <a:latin typeface="72 Black" panose="020B0A04030603020204" pitchFamily="34" charset="0"/>
                <a:cs typeface="72 Black" panose="020B0A04030603020204" pitchFamily="34" charset="0"/>
              </a:rPr>
              <a:t>Medlemsavgifter med i spelaravgift</a:t>
            </a:r>
          </a:p>
          <a:p>
            <a:pPr marL="0" indent="0" algn="l" rtl="0" fontAlgn="base">
              <a:buNone/>
            </a:pPr>
            <a:endParaRPr lang="sv-SE" sz="1600" dirty="0">
              <a:solidFill>
                <a:srgbClr val="000000"/>
              </a:solidFill>
              <a:latin typeface="72 Black" panose="020B0A04030603020204" pitchFamily="34" charset="0"/>
              <a:cs typeface="72 Black" panose="020B0A04030603020204" pitchFamily="34" charset="0"/>
            </a:endParaRPr>
          </a:p>
          <a:p>
            <a:pPr marL="0" indent="0" algn="l" rtl="0" fontAlgn="base">
              <a:buNone/>
            </a:pPr>
            <a:r>
              <a:rPr lang="sv-SE" sz="1600" b="1" i="0" dirty="0">
                <a:solidFill>
                  <a:srgbClr val="000000"/>
                </a:solidFill>
                <a:effectLst/>
                <a:latin typeface="72 Black" panose="020B0A04030603020204" pitchFamily="34" charset="0"/>
                <a:cs typeface="72 Black" panose="020B0A04030603020204" pitchFamily="34" charset="0"/>
              </a:rPr>
              <a:t>Vad Framåt:</a:t>
            </a:r>
            <a:br>
              <a:rPr lang="sv-SE" sz="1600" b="1" i="0" dirty="0">
                <a:solidFill>
                  <a:srgbClr val="000000"/>
                </a:solidFill>
                <a:effectLst/>
                <a:latin typeface="72 Black" panose="020B0A04030603020204" pitchFamily="34" charset="0"/>
                <a:cs typeface="72 Black" panose="020B0A04030603020204" pitchFamily="34" charset="0"/>
              </a:rPr>
            </a:br>
            <a:r>
              <a:rPr lang="sv-SE" sz="1600" i="0" dirty="0">
                <a:solidFill>
                  <a:srgbClr val="000000"/>
                </a:solidFill>
                <a:effectLst/>
                <a:latin typeface="72 Black" panose="020B0A04030603020204" pitchFamily="34" charset="0"/>
                <a:cs typeface="72 Black" panose="020B0A04030603020204" pitchFamily="34" charset="0"/>
              </a:rPr>
              <a:t>Tydlighet genom föräldramöten om vikten av föräldrar samt vad som förväntas utifrån åtagandet för aktiv medlem(målsman) U9-J20</a:t>
            </a:r>
            <a:br>
              <a:rPr lang="sv-SE" sz="1600" i="0" dirty="0">
                <a:solidFill>
                  <a:srgbClr val="000000"/>
                </a:solidFill>
                <a:effectLst/>
                <a:latin typeface="72 Black" panose="020B0A04030603020204" pitchFamily="34" charset="0"/>
                <a:cs typeface="72 Black" panose="020B0A04030603020204" pitchFamily="34" charset="0"/>
              </a:rPr>
            </a:br>
            <a:r>
              <a:rPr lang="sv-SE" sz="1600" i="0" dirty="0">
                <a:solidFill>
                  <a:srgbClr val="000000"/>
                </a:solidFill>
                <a:effectLst/>
                <a:latin typeface="72 Black" panose="020B0A04030603020204" pitchFamily="34" charset="0"/>
                <a:cs typeface="72 Black" panose="020B0A04030603020204" pitchFamily="34" charset="0"/>
              </a:rPr>
              <a:t>” Om många gör lite, behöver några inte göra för mycket”</a:t>
            </a:r>
            <a:br>
              <a:rPr lang="sv-SE" sz="1600" i="0" dirty="0">
                <a:solidFill>
                  <a:srgbClr val="000000"/>
                </a:solidFill>
                <a:effectLst/>
                <a:latin typeface="72 Black" panose="020B0A04030603020204" pitchFamily="34" charset="0"/>
                <a:cs typeface="72 Black" panose="020B0A04030603020204" pitchFamily="34" charset="0"/>
              </a:rPr>
            </a:br>
            <a:r>
              <a:rPr lang="sv-SE" sz="1600" i="0" dirty="0">
                <a:solidFill>
                  <a:srgbClr val="000000"/>
                </a:solidFill>
                <a:effectLst/>
                <a:latin typeface="72 Black" panose="020B0A04030603020204" pitchFamily="34" charset="0"/>
                <a:cs typeface="72 Black" panose="020B0A04030603020204" pitchFamily="34" charset="0"/>
              </a:rPr>
              <a:t>Cuper samt vidareutveckling av Uppstartscamp</a:t>
            </a:r>
            <a:br>
              <a:rPr lang="sv-SE" sz="1600" i="0" dirty="0">
                <a:solidFill>
                  <a:srgbClr val="000000"/>
                </a:solidFill>
                <a:effectLst/>
                <a:latin typeface="72 Black" panose="020B0A04030603020204" pitchFamily="34" charset="0"/>
                <a:cs typeface="72 Black" panose="020B0A04030603020204" pitchFamily="34" charset="0"/>
              </a:rPr>
            </a:br>
            <a:r>
              <a:rPr lang="sv-SE" sz="1600" i="0" dirty="0">
                <a:solidFill>
                  <a:srgbClr val="000000"/>
                </a:solidFill>
                <a:effectLst/>
                <a:latin typeface="72 Black" panose="020B0A04030603020204" pitchFamily="34" charset="0"/>
                <a:cs typeface="72 Black" panose="020B0A04030603020204" pitchFamily="34" charset="0"/>
              </a:rPr>
              <a:t>Jobba</a:t>
            </a:r>
            <a:r>
              <a:rPr lang="sv-SE" sz="1600" dirty="0">
                <a:solidFill>
                  <a:srgbClr val="000000"/>
                </a:solidFill>
                <a:latin typeface="72 Black" panose="020B0A04030603020204" pitchFamily="34" charset="0"/>
                <a:cs typeface="72 Black" panose="020B0A04030603020204" pitchFamily="34" charset="0"/>
              </a:rPr>
              <a:t> för fortsatt utveckling av aktiviteter med inkomst för förening och lag</a:t>
            </a:r>
            <a:br>
              <a:rPr lang="sv-SE" i="0" dirty="0">
                <a:solidFill>
                  <a:srgbClr val="000000"/>
                </a:solidFill>
                <a:effectLst/>
                <a:latin typeface="72 Black" panose="020B0A04030603020204" pitchFamily="34" charset="0"/>
                <a:cs typeface="72 Black" panose="020B0A04030603020204" pitchFamily="34" charset="0"/>
              </a:rPr>
            </a:br>
            <a:endParaRPr lang="sv-SE" i="0" dirty="0">
              <a:solidFill>
                <a:srgbClr val="000000"/>
              </a:solidFill>
              <a:effectLst/>
              <a:latin typeface="72 Black" panose="020B0A04030603020204" pitchFamily="34" charset="0"/>
              <a:cs typeface="72 Black" panose="020B0A04030603020204" pitchFamily="34" charset="0"/>
            </a:endParaRPr>
          </a:p>
          <a:p>
            <a:pPr marL="0" indent="0" algn="l" rtl="0" fontAlgn="base">
              <a:buNone/>
            </a:pPr>
            <a:endParaRPr lang="sv-SE" b="1" i="0" dirty="0">
              <a:solidFill>
                <a:srgbClr val="000000"/>
              </a:solidFill>
              <a:effectLst/>
              <a:latin typeface="72 Black" panose="020B0A04030603020204" pitchFamily="34" charset="0"/>
              <a:cs typeface="72 Black" panose="020B0A04030603020204" pitchFamily="34" charset="0"/>
            </a:endParaRPr>
          </a:p>
        </p:txBody>
      </p:sp>
    </p:spTree>
    <p:extLst>
      <p:ext uri="{BB962C8B-B14F-4D97-AF65-F5344CB8AC3E}">
        <p14:creationId xmlns:p14="http://schemas.microsoft.com/office/powerpoint/2010/main" val="347584204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3863</TotalTime>
  <Words>890</Words>
  <Application>Microsoft Office PowerPoint</Application>
  <PresentationFormat>Bredbild</PresentationFormat>
  <Paragraphs>69</Paragraphs>
  <Slides>7</Slides>
  <Notes>7</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7</vt:i4>
      </vt:variant>
    </vt:vector>
  </HeadingPairs>
  <TitlesOfParts>
    <vt:vector size="12" baseType="lpstr">
      <vt:lpstr>72 Black</vt:lpstr>
      <vt:lpstr>Arial</vt:lpstr>
      <vt:lpstr>Calibri</vt:lpstr>
      <vt:lpstr>Calibri Light</vt:lpstr>
      <vt:lpstr>Office-tema</vt:lpstr>
      <vt:lpstr>      </vt:lpstr>
      <vt:lpstr>PowerPoint-presentation</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KICK OFF</dc:title>
  <dc:creator>Pia Olsson</dc:creator>
  <cp:lastModifiedBy>Linda Sjöö</cp:lastModifiedBy>
  <cp:revision>264</cp:revision>
  <cp:lastPrinted>2023-09-20T12:52:45Z</cp:lastPrinted>
  <dcterms:created xsi:type="dcterms:W3CDTF">2022-09-29T15:15:56Z</dcterms:created>
  <dcterms:modified xsi:type="dcterms:W3CDTF">2023-10-17T09:18:40Z</dcterms:modified>
</cp:coreProperties>
</file>