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281" r:id="rId4"/>
    <p:sldId id="280" r:id="rId5"/>
    <p:sldId id="268" r:id="rId6"/>
    <p:sldId id="258" r:id="rId7"/>
    <p:sldId id="270" r:id="rId8"/>
    <p:sldId id="262" r:id="rId9"/>
    <p:sldId id="267" r:id="rId10"/>
    <p:sldId id="269" r:id="rId11"/>
    <p:sldId id="259" r:id="rId12"/>
    <p:sldId id="271" r:id="rId13"/>
    <p:sldId id="272" r:id="rId14"/>
    <p:sldId id="273" r:id="rId15"/>
    <p:sldId id="274" r:id="rId16"/>
    <p:sldId id="263" r:id="rId17"/>
    <p:sldId id="275" r:id="rId18"/>
    <p:sldId id="276" r:id="rId19"/>
    <p:sldId id="301" r:id="rId20"/>
    <p:sldId id="277" r:id="rId21"/>
    <p:sldId id="261" r:id="rId22"/>
    <p:sldId id="265" r:id="rId23"/>
    <p:sldId id="260" r:id="rId24"/>
    <p:sldId id="266" r:id="rId25"/>
    <p:sldId id="287" r:id="rId26"/>
    <p:sldId id="288" r:id="rId27"/>
    <p:sldId id="289" r:id="rId28"/>
    <p:sldId id="290" r:id="rId29"/>
    <p:sldId id="291" r:id="rId30"/>
    <p:sldId id="293" r:id="rId31"/>
    <p:sldId id="264" r:id="rId32"/>
    <p:sldId id="284" r:id="rId33"/>
    <p:sldId id="282" r:id="rId34"/>
    <p:sldId id="283" r:id="rId35"/>
    <p:sldId id="285" r:id="rId36"/>
    <p:sldId id="286" r:id="rId37"/>
    <p:sldId id="295" r:id="rId38"/>
    <p:sldId id="296" r:id="rId39"/>
    <p:sldId id="297" r:id="rId40"/>
    <p:sldId id="298" r:id="rId41"/>
    <p:sldId id="299" r:id="rId42"/>
    <p:sldId id="300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2AEA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>
        <p:scale>
          <a:sx n="70" d="100"/>
          <a:sy n="70" d="100"/>
        </p:scale>
        <p:origin x="-13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DC9F9-6018-4660-BBE6-FD6BD1ED46C8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1492B-DDC7-4AA2-8980-5D523D0C5AF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1492B-DDC7-4AA2-8980-5D523D0C5AFD}" type="slidenum">
              <a:rPr lang="sv-SE" smtClean="0"/>
              <a:pPr/>
              <a:t>26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0654F-565A-4035-ABDC-1B1F385BBEAC}" type="datetimeFigureOut">
              <a:rPr lang="sv-SE" smtClean="0"/>
              <a:pPr/>
              <a:t>2010-07-26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31B2B-25B8-4610-9B5D-B2C229B0F1F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85720" y="1142984"/>
            <a:ext cx="864399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500" dirty="0" smtClean="0">
                <a:latin typeface="Huxtable" pitchFamily="2" charset="0"/>
              </a:rPr>
              <a:t>PASSNINGS</a:t>
            </a:r>
            <a:br>
              <a:rPr lang="sv-SE" sz="11500" dirty="0" smtClean="0">
                <a:latin typeface="Huxtable" pitchFamily="2" charset="0"/>
              </a:rPr>
            </a:br>
            <a:r>
              <a:rPr lang="sv-SE" sz="11500" dirty="0" smtClean="0">
                <a:latin typeface="Huxtable" pitchFamily="2" charset="0"/>
              </a:rPr>
              <a:t>ÖVNINGAR</a:t>
            </a:r>
            <a:endParaRPr lang="sv-SE" sz="11500" dirty="0">
              <a:latin typeface="Huxtable" pitchFamily="2" charset="0"/>
            </a:endParaRPr>
          </a:p>
        </p:txBody>
      </p:sp>
      <p:pic>
        <p:nvPicPr>
          <p:cNvPr id="1026" name="Picture 2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857760"/>
            <a:ext cx="1827886" cy="1504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1071538" y="64291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1071538" y="214311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1071538" y="357187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1071538" y="50720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4214810" y="64291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4214810" y="214311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4214810" y="357187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4214810" y="50720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785786" y="500063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1357290" y="357187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714348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4357686" y="371475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3929058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4500562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Summeringspunkt 15"/>
          <p:cNvSpPr/>
          <p:nvPr/>
        </p:nvSpPr>
        <p:spPr>
          <a:xfrm>
            <a:off x="1357290" y="6429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Summeringspunkt 16"/>
          <p:cNvSpPr/>
          <p:nvPr/>
        </p:nvSpPr>
        <p:spPr>
          <a:xfrm>
            <a:off x="4000496" y="514351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6" name="Rak pil 35"/>
          <p:cNvCxnSpPr/>
          <p:nvPr/>
        </p:nvCxnSpPr>
        <p:spPr>
          <a:xfrm>
            <a:off x="4786314" y="3929066"/>
            <a:ext cx="571504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flipV="1">
            <a:off x="4143372" y="4000504"/>
            <a:ext cx="1071570" cy="1000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/>
          <p:nvPr/>
        </p:nvCxnSpPr>
        <p:spPr>
          <a:xfrm rot="16200000" flipV="1">
            <a:off x="4179091" y="2678901"/>
            <a:ext cx="1143008" cy="10715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 41"/>
          <p:cNvCxnSpPr/>
          <p:nvPr/>
        </p:nvCxnSpPr>
        <p:spPr>
          <a:xfrm rot="16200000" flipV="1">
            <a:off x="2928926" y="4000504"/>
            <a:ext cx="1285884" cy="71438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/>
          <p:cNvCxnSpPr/>
          <p:nvPr/>
        </p:nvCxnSpPr>
        <p:spPr>
          <a:xfrm rot="5400000">
            <a:off x="3321835" y="2750339"/>
            <a:ext cx="857256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 rot="5400000" flipH="1" flipV="1">
            <a:off x="2607455" y="1678769"/>
            <a:ext cx="2428892" cy="12144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 47"/>
          <p:cNvCxnSpPr/>
          <p:nvPr/>
        </p:nvCxnSpPr>
        <p:spPr>
          <a:xfrm rot="5400000" flipH="1" flipV="1">
            <a:off x="5000628" y="2857496"/>
            <a:ext cx="1428760" cy="42862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pil 49"/>
          <p:cNvCxnSpPr/>
          <p:nvPr/>
        </p:nvCxnSpPr>
        <p:spPr>
          <a:xfrm rot="16200000" flipH="1">
            <a:off x="4786314" y="1142984"/>
            <a:ext cx="1071570" cy="10715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pil 51"/>
          <p:cNvCxnSpPr/>
          <p:nvPr/>
        </p:nvCxnSpPr>
        <p:spPr>
          <a:xfrm rot="10800000">
            <a:off x="3286116" y="857232"/>
            <a:ext cx="2428892" cy="15001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 rot="10800000">
            <a:off x="3500430" y="857232"/>
            <a:ext cx="1000132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ruta 54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3c</a:t>
            </a:r>
            <a:endParaRPr lang="sv-SE" dirty="0"/>
          </a:p>
        </p:txBody>
      </p:sp>
      <p:sp>
        <p:nvSpPr>
          <p:cNvPr id="56" name="Frihandsfigur 55"/>
          <p:cNvSpPr/>
          <p:nvPr/>
        </p:nvSpPr>
        <p:spPr>
          <a:xfrm>
            <a:off x="1828800" y="678781"/>
            <a:ext cx="1392072" cy="178021"/>
          </a:xfrm>
          <a:custGeom>
            <a:avLst/>
            <a:gdLst>
              <a:gd name="connsiteX0" fmla="*/ 1392072 w 1392072"/>
              <a:gd name="connsiteY0" fmla="*/ 153732 h 178021"/>
              <a:gd name="connsiteX1" fmla="*/ 1364776 w 1392072"/>
              <a:gd name="connsiteY1" fmla="*/ 99141 h 178021"/>
              <a:gd name="connsiteX2" fmla="*/ 1241946 w 1392072"/>
              <a:gd name="connsiteY2" fmla="*/ 30903 h 178021"/>
              <a:gd name="connsiteX3" fmla="*/ 1201003 w 1392072"/>
              <a:gd name="connsiteY3" fmla="*/ 44550 h 178021"/>
              <a:gd name="connsiteX4" fmla="*/ 1173707 w 1392072"/>
              <a:gd name="connsiteY4" fmla="*/ 85494 h 178021"/>
              <a:gd name="connsiteX5" fmla="*/ 1132764 w 1392072"/>
              <a:gd name="connsiteY5" fmla="*/ 126437 h 178021"/>
              <a:gd name="connsiteX6" fmla="*/ 1037230 w 1392072"/>
              <a:gd name="connsiteY6" fmla="*/ 167380 h 178021"/>
              <a:gd name="connsiteX7" fmla="*/ 955343 w 1392072"/>
              <a:gd name="connsiteY7" fmla="*/ 99141 h 178021"/>
              <a:gd name="connsiteX8" fmla="*/ 914400 w 1392072"/>
              <a:gd name="connsiteY8" fmla="*/ 71846 h 178021"/>
              <a:gd name="connsiteX9" fmla="*/ 805218 w 1392072"/>
              <a:gd name="connsiteY9" fmla="*/ 3607 h 178021"/>
              <a:gd name="connsiteX10" fmla="*/ 655093 w 1392072"/>
              <a:gd name="connsiteY10" fmla="*/ 99141 h 178021"/>
              <a:gd name="connsiteX11" fmla="*/ 655093 w 1392072"/>
              <a:gd name="connsiteY11" fmla="*/ 99141 h 178021"/>
              <a:gd name="connsiteX12" fmla="*/ 600501 w 1392072"/>
              <a:gd name="connsiteY12" fmla="*/ 126437 h 178021"/>
              <a:gd name="connsiteX13" fmla="*/ 518615 w 1392072"/>
              <a:gd name="connsiteY13" fmla="*/ 153732 h 178021"/>
              <a:gd name="connsiteX14" fmla="*/ 423081 w 1392072"/>
              <a:gd name="connsiteY14" fmla="*/ 126437 h 178021"/>
              <a:gd name="connsiteX15" fmla="*/ 382137 w 1392072"/>
              <a:gd name="connsiteY15" fmla="*/ 85494 h 178021"/>
              <a:gd name="connsiteX16" fmla="*/ 286603 w 1392072"/>
              <a:gd name="connsiteY16" fmla="*/ 30903 h 178021"/>
              <a:gd name="connsiteX17" fmla="*/ 163773 w 1392072"/>
              <a:gd name="connsiteY17" fmla="*/ 44550 h 178021"/>
              <a:gd name="connsiteX18" fmla="*/ 122830 w 1392072"/>
              <a:gd name="connsiteY18" fmla="*/ 71846 h 178021"/>
              <a:gd name="connsiteX19" fmla="*/ 68239 w 1392072"/>
              <a:gd name="connsiteY19" fmla="*/ 85494 h 178021"/>
              <a:gd name="connsiteX20" fmla="*/ 27296 w 1392072"/>
              <a:gd name="connsiteY20" fmla="*/ 126437 h 178021"/>
              <a:gd name="connsiteX21" fmla="*/ 0 w 1392072"/>
              <a:gd name="connsiteY21" fmla="*/ 167380 h 178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92072" h="178021">
                <a:moveTo>
                  <a:pt x="1392072" y="153732"/>
                </a:moveTo>
                <a:cubicBezTo>
                  <a:pt x="1382973" y="135535"/>
                  <a:pt x="1379162" y="113527"/>
                  <a:pt x="1364776" y="99141"/>
                </a:cubicBezTo>
                <a:cubicBezTo>
                  <a:pt x="1317846" y="52211"/>
                  <a:pt x="1293433" y="48064"/>
                  <a:pt x="1241946" y="30903"/>
                </a:cubicBezTo>
                <a:cubicBezTo>
                  <a:pt x="1228298" y="35452"/>
                  <a:pt x="1212236" y="35563"/>
                  <a:pt x="1201003" y="44550"/>
                </a:cubicBezTo>
                <a:cubicBezTo>
                  <a:pt x="1188195" y="54797"/>
                  <a:pt x="1184208" y="72893"/>
                  <a:pt x="1173707" y="85494"/>
                </a:cubicBezTo>
                <a:cubicBezTo>
                  <a:pt x="1161351" y="100321"/>
                  <a:pt x="1147591" y="114081"/>
                  <a:pt x="1132764" y="126437"/>
                </a:cubicBezTo>
                <a:cubicBezTo>
                  <a:pt x="1092372" y="160097"/>
                  <a:pt x="1089256" y="154373"/>
                  <a:pt x="1037230" y="167380"/>
                </a:cubicBezTo>
                <a:cubicBezTo>
                  <a:pt x="935197" y="141871"/>
                  <a:pt x="1021077" y="178021"/>
                  <a:pt x="955343" y="99141"/>
                </a:cubicBezTo>
                <a:cubicBezTo>
                  <a:pt x="944842" y="86540"/>
                  <a:pt x="926854" y="82521"/>
                  <a:pt x="914400" y="71846"/>
                </a:cubicBezTo>
                <a:cubicBezTo>
                  <a:pt x="830580" y="0"/>
                  <a:pt x="896412" y="26406"/>
                  <a:pt x="805218" y="3607"/>
                </a:cubicBezTo>
                <a:cubicBezTo>
                  <a:pt x="699127" y="24825"/>
                  <a:pt x="753382" y="852"/>
                  <a:pt x="655093" y="99141"/>
                </a:cubicBezTo>
                <a:lnTo>
                  <a:pt x="655093" y="99141"/>
                </a:lnTo>
                <a:cubicBezTo>
                  <a:pt x="636896" y="108240"/>
                  <a:pt x="619391" y="118881"/>
                  <a:pt x="600501" y="126437"/>
                </a:cubicBezTo>
                <a:cubicBezTo>
                  <a:pt x="573787" y="137123"/>
                  <a:pt x="518615" y="153732"/>
                  <a:pt x="518615" y="153732"/>
                </a:cubicBezTo>
                <a:cubicBezTo>
                  <a:pt x="486770" y="144634"/>
                  <a:pt x="452704" y="141248"/>
                  <a:pt x="423081" y="126437"/>
                </a:cubicBezTo>
                <a:cubicBezTo>
                  <a:pt x="405818" y="117805"/>
                  <a:pt x="396791" y="98055"/>
                  <a:pt x="382137" y="85494"/>
                </a:cubicBezTo>
                <a:cubicBezTo>
                  <a:pt x="329555" y="40424"/>
                  <a:pt x="340576" y="48893"/>
                  <a:pt x="286603" y="30903"/>
                </a:cubicBezTo>
                <a:cubicBezTo>
                  <a:pt x="245660" y="35452"/>
                  <a:pt x="203738" y="34559"/>
                  <a:pt x="163773" y="44550"/>
                </a:cubicBezTo>
                <a:cubicBezTo>
                  <a:pt x="147860" y="48528"/>
                  <a:pt x="137906" y="65385"/>
                  <a:pt x="122830" y="71846"/>
                </a:cubicBezTo>
                <a:cubicBezTo>
                  <a:pt x="105590" y="79235"/>
                  <a:pt x="86436" y="80945"/>
                  <a:pt x="68239" y="85494"/>
                </a:cubicBezTo>
                <a:cubicBezTo>
                  <a:pt x="54591" y="99142"/>
                  <a:pt x="39652" y="111610"/>
                  <a:pt x="27296" y="126437"/>
                </a:cubicBezTo>
                <a:cubicBezTo>
                  <a:pt x="16795" y="139038"/>
                  <a:pt x="0" y="167380"/>
                  <a:pt x="0" y="16738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textruta 56"/>
          <p:cNvSpPr txBox="1"/>
          <p:nvPr/>
        </p:nvSpPr>
        <p:spPr>
          <a:xfrm>
            <a:off x="6143604" y="1071546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rättvänd/felvänd</a:t>
            </a:r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spelare/2 bollar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B gör sig halvt rättvänd och får pass av A, A skapar bredd genom att röra sig åt motsatt sida. B behåller bredden genom att bli spelbar för D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Fokus på hård och mjuk pass</a:t>
            </a:r>
            <a:endParaRPr lang="sv-SE" b="1" u="sng" dirty="0"/>
          </a:p>
        </p:txBody>
      </p:sp>
      <p:sp>
        <p:nvSpPr>
          <p:cNvPr id="58" name="textruta 57"/>
          <p:cNvSpPr txBox="1"/>
          <p:nvPr/>
        </p:nvSpPr>
        <p:spPr>
          <a:xfrm>
            <a:off x="4143372" y="5286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59" name="textruta 58"/>
          <p:cNvSpPr txBox="1"/>
          <p:nvPr/>
        </p:nvSpPr>
        <p:spPr>
          <a:xfrm>
            <a:off x="4643438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60" name="textruta 59"/>
          <p:cNvSpPr txBox="1"/>
          <p:nvPr/>
        </p:nvSpPr>
        <p:spPr>
          <a:xfrm>
            <a:off x="3714744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61" name="textruta 60"/>
          <p:cNvSpPr txBox="1"/>
          <p:nvPr/>
        </p:nvSpPr>
        <p:spPr>
          <a:xfrm>
            <a:off x="4786314" y="5714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1000100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2857488" y="24288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7858148" y="78579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5857884" y="235743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2928926" y="250030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571736" y="207167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5643570" y="2571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5857884" y="192880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Summeringspunkt 11"/>
          <p:cNvSpPr/>
          <p:nvPr/>
        </p:nvSpPr>
        <p:spPr>
          <a:xfrm>
            <a:off x="7572396" y="7143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Summeringspunkt 12"/>
          <p:cNvSpPr/>
          <p:nvPr/>
        </p:nvSpPr>
        <p:spPr>
          <a:xfrm>
            <a:off x="1071538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ruta 15"/>
          <p:cNvSpPr txBox="1"/>
          <p:nvPr/>
        </p:nvSpPr>
        <p:spPr>
          <a:xfrm>
            <a:off x="4000496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17" name="textruta 16"/>
          <p:cNvSpPr txBox="1"/>
          <p:nvPr/>
        </p:nvSpPr>
        <p:spPr>
          <a:xfrm>
            <a:off x="7072330" y="19288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21" name="textruta 20"/>
          <p:cNvSpPr txBox="1"/>
          <p:nvPr/>
        </p:nvSpPr>
        <p:spPr>
          <a:xfrm>
            <a:off x="1928794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22" name="textruta 21"/>
          <p:cNvSpPr txBox="1"/>
          <p:nvPr/>
        </p:nvSpPr>
        <p:spPr>
          <a:xfrm>
            <a:off x="2714612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cxnSp>
        <p:nvCxnSpPr>
          <p:cNvPr id="24" name="Rak pil 23"/>
          <p:cNvCxnSpPr/>
          <p:nvPr/>
        </p:nvCxnSpPr>
        <p:spPr>
          <a:xfrm rot="5400000" flipH="1" flipV="1">
            <a:off x="1571604" y="2928934"/>
            <a:ext cx="1285884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5400000">
            <a:off x="2178827" y="3250405"/>
            <a:ext cx="1143008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flipV="1">
            <a:off x="1643042" y="4214818"/>
            <a:ext cx="571504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rot="16200000" flipH="1">
            <a:off x="5786446" y="3143248"/>
            <a:ext cx="1000132" cy="71438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16200000" flipV="1">
            <a:off x="6429388" y="3571876"/>
            <a:ext cx="500066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 flipV="1">
            <a:off x="2714612" y="3071810"/>
            <a:ext cx="3929090" cy="10715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 rot="5400000" flipH="1" flipV="1">
            <a:off x="6643702" y="1285860"/>
            <a:ext cx="1714512" cy="14287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ruta 36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4a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3357554" y="4857760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som är felvänd och får tillbakaspel, C gör sig rättvänd och får passning framför.</a:t>
            </a:r>
            <a:endParaRPr lang="sv-SE" b="1" u="sng" dirty="0" smtClean="0"/>
          </a:p>
        </p:txBody>
      </p:sp>
      <p:sp>
        <p:nvSpPr>
          <p:cNvPr id="40" name="textruta 39"/>
          <p:cNvSpPr txBox="1"/>
          <p:nvPr/>
        </p:nvSpPr>
        <p:spPr>
          <a:xfrm>
            <a:off x="285720" y="4857760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rättvänd/felvänd spelare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r>
              <a:rPr lang="sv-SE" dirty="0" smtClean="0"/>
              <a:t>Kör från båda hållen samtidigt.</a:t>
            </a: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41" name="textruta 40"/>
          <p:cNvSpPr txBox="1"/>
          <p:nvPr/>
        </p:nvSpPr>
        <p:spPr>
          <a:xfrm>
            <a:off x="6858016" y="4857760"/>
            <a:ext cx="214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Hård pass till spelare som står på bestämd yta, mjuk pass till spelare i rörelse. Använd anf. fot</a:t>
            </a:r>
          </a:p>
          <a:p>
            <a:endParaRPr lang="sv-SE" dirty="0"/>
          </a:p>
        </p:txBody>
      </p:sp>
      <p:sp>
        <p:nvSpPr>
          <p:cNvPr id="42" name="Multiplicera 41"/>
          <p:cNvSpPr/>
          <p:nvPr/>
        </p:nvSpPr>
        <p:spPr>
          <a:xfrm>
            <a:off x="8143900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Multiplicera 42"/>
          <p:cNvSpPr/>
          <p:nvPr/>
        </p:nvSpPr>
        <p:spPr>
          <a:xfrm>
            <a:off x="500034" y="42148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textruta 44"/>
          <p:cNvSpPr txBox="1"/>
          <p:nvPr/>
        </p:nvSpPr>
        <p:spPr>
          <a:xfrm>
            <a:off x="1285852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3286116" y="257174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7" name="textruta 46"/>
          <p:cNvSpPr txBox="1"/>
          <p:nvPr/>
        </p:nvSpPr>
        <p:spPr>
          <a:xfrm>
            <a:off x="5357818" y="25717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48" name="textruta 47"/>
          <p:cNvSpPr txBox="1"/>
          <p:nvPr/>
        </p:nvSpPr>
        <p:spPr>
          <a:xfrm>
            <a:off x="8286776" y="107154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kbent triangel 10"/>
          <p:cNvSpPr/>
          <p:nvPr/>
        </p:nvSpPr>
        <p:spPr>
          <a:xfrm>
            <a:off x="1000100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ikbent triangel 11"/>
          <p:cNvSpPr/>
          <p:nvPr/>
        </p:nvSpPr>
        <p:spPr>
          <a:xfrm>
            <a:off x="2857488" y="24288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Likbent triangel 12"/>
          <p:cNvSpPr/>
          <p:nvPr/>
        </p:nvSpPr>
        <p:spPr>
          <a:xfrm>
            <a:off x="7858148" y="78579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Likbent triangel 13"/>
          <p:cNvSpPr/>
          <p:nvPr/>
        </p:nvSpPr>
        <p:spPr>
          <a:xfrm>
            <a:off x="5857884" y="235743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2928926" y="250030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2571736" y="207167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5643570" y="2571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5857884" y="192880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Summeringspunkt 18"/>
          <p:cNvSpPr/>
          <p:nvPr/>
        </p:nvSpPr>
        <p:spPr>
          <a:xfrm>
            <a:off x="7572396" y="7143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Summeringspunkt 19"/>
          <p:cNvSpPr/>
          <p:nvPr/>
        </p:nvSpPr>
        <p:spPr>
          <a:xfrm>
            <a:off x="1071538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2000232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22" name="textruta 21"/>
          <p:cNvSpPr txBox="1"/>
          <p:nvPr/>
        </p:nvSpPr>
        <p:spPr>
          <a:xfrm>
            <a:off x="2928926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23" name="textruta 22"/>
          <p:cNvSpPr txBox="1"/>
          <p:nvPr/>
        </p:nvSpPr>
        <p:spPr>
          <a:xfrm>
            <a:off x="4286248" y="292893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25" name="textruta 24"/>
          <p:cNvSpPr txBox="1"/>
          <p:nvPr/>
        </p:nvSpPr>
        <p:spPr>
          <a:xfrm>
            <a:off x="6643702" y="20716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cxnSp>
        <p:nvCxnSpPr>
          <p:cNvPr id="29" name="Rak pil 28"/>
          <p:cNvCxnSpPr/>
          <p:nvPr/>
        </p:nvCxnSpPr>
        <p:spPr>
          <a:xfrm flipV="1">
            <a:off x="1500166" y="2928934"/>
            <a:ext cx="1428760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rot="5400000">
            <a:off x="2393141" y="3250405"/>
            <a:ext cx="1071570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 32"/>
          <p:cNvCxnSpPr/>
          <p:nvPr/>
        </p:nvCxnSpPr>
        <p:spPr>
          <a:xfrm flipV="1">
            <a:off x="1643042" y="4143380"/>
            <a:ext cx="928694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 34"/>
          <p:cNvCxnSpPr/>
          <p:nvPr/>
        </p:nvCxnSpPr>
        <p:spPr>
          <a:xfrm flipV="1">
            <a:off x="3071802" y="2786058"/>
            <a:ext cx="2500330" cy="1143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/>
          <p:nvPr/>
        </p:nvCxnSpPr>
        <p:spPr>
          <a:xfrm rot="5400000">
            <a:off x="4964909" y="3036091"/>
            <a:ext cx="714380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/>
          <p:nvPr/>
        </p:nvCxnSpPr>
        <p:spPr>
          <a:xfrm rot="5400000">
            <a:off x="2071670" y="3071810"/>
            <a:ext cx="1000132" cy="85725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 flipV="1">
            <a:off x="2357422" y="3786190"/>
            <a:ext cx="2571768" cy="28575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 flipV="1">
            <a:off x="5286380" y="1142984"/>
            <a:ext cx="3000396" cy="25717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ruta 43"/>
          <p:cNvSpPr txBox="1"/>
          <p:nvPr/>
        </p:nvSpPr>
        <p:spPr>
          <a:xfrm>
            <a:off x="5214942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45" name="textruta 44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4b</a:t>
            </a:r>
            <a:endParaRPr lang="sv-SE" dirty="0"/>
          </a:p>
        </p:txBody>
      </p:sp>
      <p:sp>
        <p:nvSpPr>
          <p:cNvPr id="47" name="textruta 46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som är felvänd och får tillbakaspel och passar C som är felvänd. A ger djup och får tillbaka spel och spelar D</a:t>
            </a:r>
            <a:endParaRPr lang="sv-SE" b="1" u="sng" dirty="0" smtClean="0"/>
          </a:p>
        </p:txBody>
      </p:sp>
      <p:sp>
        <p:nvSpPr>
          <p:cNvPr id="48" name="textruta 47"/>
          <p:cNvSpPr txBox="1"/>
          <p:nvPr/>
        </p:nvSpPr>
        <p:spPr>
          <a:xfrm>
            <a:off x="285720" y="4857760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rättvänd/felvänd spelare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r>
              <a:rPr lang="sv-SE" dirty="0" smtClean="0"/>
              <a:t>Kör från båda hållen samtidigt.</a:t>
            </a: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49" name="textruta 48"/>
          <p:cNvSpPr txBox="1"/>
          <p:nvPr/>
        </p:nvSpPr>
        <p:spPr>
          <a:xfrm>
            <a:off x="6858016" y="4857760"/>
            <a:ext cx="214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Hård pass till spelare som står på bestämd yta, mjuk pass till spelare i rörelse. Använd anf. fot</a:t>
            </a:r>
          </a:p>
          <a:p>
            <a:endParaRPr lang="sv-SE" dirty="0"/>
          </a:p>
        </p:txBody>
      </p:sp>
      <p:sp>
        <p:nvSpPr>
          <p:cNvPr id="51" name="Multiplicera 50"/>
          <p:cNvSpPr/>
          <p:nvPr/>
        </p:nvSpPr>
        <p:spPr>
          <a:xfrm>
            <a:off x="8143900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Multiplicera 51"/>
          <p:cNvSpPr/>
          <p:nvPr/>
        </p:nvSpPr>
        <p:spPr>
          <a:xfrm>
            <a:off x="500034" y="42148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textruta 53"/>
          <p:cNvSpPr txBox="1"/>
          <p:nvPr/>
        </p:nvSpPr>
        <p:spPr>
          <a:xfrm>
            <a:off x="1285852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55" name="textruta 54"/>
          <p:cNvSpPr txBox="1"/>
          <p:nvPr/>
        </p:nvSpPr>
        <p:spPr>
          <a:xfrm>
            <a:off x="3286116" y="257174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56" name="textruta 55"/>
          <p:cNvSpPr txBox="1"/>
          <p:nvPr/>
        </p:nvSpPr>
        <p:spPr>
          <a:xfrm>
            <a:off x="5357818" y="24288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57" name="textruta 56"/>
          <p:cNvSpPr txBox="1"/>
          <p:nvPr/>
        </p:nvSpPr>
        <p:spPr>
          <a:xfrm>
            <a:off x="8286776" y="107154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1000100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2857488" y="24288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7858148" y="78579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5857884" y="235743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2928926" y="250030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cera 6"/>
          <p:cNvSpPr/>
          <p:nvPr/>
        </p:nvSpPr>
        <p:spPr>
          <a:xfrm>
            <a:off x="2571736" y="207167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5643570" y="2571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5857884" y="192880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7572396" y="7143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1071538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1928794" y="328612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3143240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4929190" y="23574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7643834" y="15716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7929586" y="221455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cxnSp>
        <p:nvCxnSpPr>
          <p:cNvPr id="20" name="Rak pil 19"/>
          <p:cNvCxnSpPr/>
          <p:nvPr/>
        </p:nvCxnSpPr>
        <p:spPr>
          <a:xfrm flipV="1">
            <a:off x="1500166" y="2928934"/>
            <a:ext cx="1357322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 rot="16200000" flipH="1">
            <a:off x="2857488" y="3286124"/>
            <a:ext cx="714380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flipV="1">
            <a:off x="1500166" y="3857628"/>
            <a:ext cx="1571636" cy="50006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flipV="1">
            <a:off x="3500430" y="1142984"/>
            <a:ext cx="4572032" cy="25717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5400000">
            <a:off x="7000892" y="1785926"/>
            <a:ext cx="1785950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rot="16200000" flipH="1">
            <a:off x="5857884" y="3071810"/>
            <a:ext cx="1143008" cy="114300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5400000" flipH="1" flipV="1">
            <a:off x="6965173" y="3393281"/>
            <a:ext cx="857256" cy="50006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 rot="5400000" flipH="1" flipV="1">
            <a:off x="7179487" y="1821645"/>
            <a:ext cx="1785950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ruta 48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4c</a:t>
            </a:r>
            <a:endParaRPr lang="sv-SE" dirty="0"/>
          </a:p>
        </p:txBody>
      </p:sp>
      <p:sp>
        <p:nvSpPr>
          <p:cNvPr id="51" name="textruta 50"/>
          <p:cNvSpPr txBox="1"/>
          <p:nvPr/>
        </p:nvSpPr>
        <p:spPr>
          <a:xfrm>
            <a:off x="3357554" y="4857760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som är felvänd och får tillbakaspel, A spelar sedan D som passar C som ger djup.</a:t>
            </a:r>
            <a:endParaRPr lang="sv-SE" b="1" u="sng" dirty="0" smtClean="0"/>
          </a:p>
        </p:txBody>
      </p:sp>
      <p:sp>
        <p:nvSpPr>
          <p:cNvPr id="52" name="textruta 51"/>
          <p:cNvSpPr txBox="1"/>
          <p:nvPr/>
        </p:nvSpPr>
        <p:spPr>
          <a:xfrm>
            <a:off x="285720" y="4857760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rättvänd/felvänd spelare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r>
              <a:rPr lang="sv-SE" dirty="0" smtClean="0"/>
              <a:t>Kör från båda hållen samtidigt.</a:t>
            </a: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53" name="textruta 52"/>
          <p:cNvSpPr txBox="1"/>
          <p:nvPr/>
        </p:nvSpPr>
        <p:spPr>
          <a:xfrm>
            <a:off x="6858016" y="4857760"/>
            <a:ext cx="214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Hård pass till spelare som står på bestämd yta, mjuk pass till spelare i rörelse. Använd anf. fot</a:t>
            </a:r>
          </a:p>
          <a:p>
            <a:endParaRPr lang="sv-SE" dirty="0"/>
          </a:p>
        </p:txBody>
      </p:sp>
      <p:sp>
        <p:nvSpPr>
          <p:cNvPr id="54" name="Multiplicera 53"/>
          <p:cNvSpPr/>
          <p:nvPr/>
        </p:nvSpPr>
        <p:spPr>
          <a:xfrm>
            <a:off x="8143900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Multiplicera 54"/>
          <p:cNvSpPr/>
          <p:nvPr/>
        </p:nvSpPr>
        <p:spPr>
          <a:xfrm>
            <a:off x="500034" y="42148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textruta 60"/>
          <p:cNvSpPr txBox="1"/>
          <p:nvPr/>
        </p:nvSpPr>
        <p:spPr>
          <a:xfrm>
            <a:off x="1285852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62" name="textruta 61"/>
          <p:cNvSpPr txBox="1"/>
          <p:nvPr/>
        </p:nvSpPr>
        <p:spPr>
          <a:xfrm>
            <a:off x="3286116" y="257174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63" name="textruta 62"/>
          <p:cNvSpPr txBox="1"/>
          <p:nvPr/>
        </p:nvSpPr>
        <p:spPr>
          <a:xfrm>
            <a:off x="5357818" y="25717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64" name="textruta 63"/>
          <p:cNvSpPr txBox="1"/>
          <p:nvPr/>
        </p:nvSpPr>
        <p:spPr>
          <a:xfrm>
            <a:off x="8501058" y="9286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1000100" y="41433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2857488" y="250030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7858148" y="85723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5857884" y="24288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2928926" y="2571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cera 6"/>
          <p:cNvSpPr/>
          <p:nvPr/>
        </p:nvSpPr>
        <p:spPr>
          <a:xfrm>
            <a:off x="2571736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5643570" y="264318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5857884" y="200024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7572396" y="785794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1071538" y="42862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1714480" y="37147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4143372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7572396" y="23574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cxnSp>
        <p:nvCxnSpPr>
          <p:cNvPr id="20" name="Rak pil 19"/>
          <p:cNvCxnSpPr/>
          <p:nvPr/>
        </p:nvCxnSpPr>
        <p:spPr>
          <a:xfrm rot="10800000" flipV="1">
            <a:off x="1857356" y="2857496"/>
            <a:ext cx="1000132" cy="35719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 flipV="1">
            <a:off x="1857356" y="2928934"/>
            <a:ext cx="285752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rot="5400000" flipH="1" flipV="1">
            <a:off x="1250133" y="3178967"/>
            <a:ext cx="1285884" cy="928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16200000" flipH="1">
            <a:off x="5715008" y="3357562"/>
            <a:ext cx="1143008" cy="71438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5400000" flipH="1" flipV="1">
            <a:off x="6536545" y="3964785"/>
            <a:ext cx="428628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>
            <a:off x="2285984" y="2928934"/>
            <a:ext cx="4572032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5400000" flipH="1" flipV="1">
            <a:off x="6465107" y="1607331"/>
            <a:ext cx="2286016" cy="1357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ruta 32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4d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3357554" y="4857760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B gör sig halvt rättvänd och spelar C som gjort sig rättvänd och sedan spelar D.</a:t>
            </a:r>
            <a:endParaRPr lang="sv-SE" b="1" u="sng" dirty="0" smtClean="0"/>
          </a:p>
        </p:txBody>
      </p:sp>
      <p:sp>
        <p:nvSpPr>
          <p:cNvPr id="36" name="textruta 35"/>
          <p:cNvSpPr txBox="1"/>
          <p:nvPr/>
        </p:nvSpPr>
        <p:spPr>
          <a:xfrm>
            <a:off x="285720" y="4857760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rättvänd/felvänd spelare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r>
              <a:rPr lang="sv-SE" dirty="0" smtClean="0"/>
              <a:t>Kör från båda hållen samtidigt.</a:t>
            </a: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7" name="textruta 36"/>
          <p:cNvSpPr txBox="1"/>
          <p:nvPr/>
        </p:nvSpPr>
        <p:spPr>
          <a:xfrm>
            <a:off x="6858016" y="4857760"/>
            <a:ext cx="214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Hård pass till spelare som står på bestämd yta, mjuk pass till spelare i rörelse. Använd anf. fot</a:t>
            </a:r>
          </a:p>
          <a:p>
            <a:endParaRPr lang="sv-SE" dirty="0"/>
          </a:p>
        </p:txBody>
      </p:sp>
      <p:sp>
        <p:nvSpPr>
          <p:cNvPr id="38" name="Multiplicera 37"/>
          <p:cNvSpPr/>
          <p:nvPr/>
        </p:nvSpPr>
        <p:spPr>
          <a:xfrm>
            <a:off x="8143900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Multiplicera 38"/>
          <p:cNvSpPr/>
          <p:nvPr/>
        </p:nvSpPr>
        <p:spPr>
          <a:xfrm>
            <a:off x="500034" y="42148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textruta 40"/>
          <p:cNvSpPr txBox="1"/>
          <p:nvPr/>
        </p:nvSpPr>
        <p:spPr>
          <a:xfrm>
            <a:off x="1285852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3286116" y="257174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5357818" y="25717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8286776" y="107154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1000100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2857488" y="24288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7858148" y="78579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5857884" y="235743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2928926" y="250030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cera 6"/>
          <p:cNvSpPr/>
          <p:nvPr/>
        </p:nvSpPr>
        <p:spPr>
          <a:xfrm>
            <a:off x="2571736" y="207167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5643570" y="2571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5857884" y="192880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7572396" y="7143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1071538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1571604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3786182" y="25003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4714876" y="34290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4071934" y="321468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7786710" y="17859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17" name="textruta 16"/>
          <p:cNvSpPr txBox="1"/>
          <p:nvPr/>
        </p:nvSpPr>
        <p:spPr>
          <a:xfrm>
            <a:off x="8286776" y="17144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cxnSp>
        <p:nvCxnSpPr>
          <p:cNvPr id="20" name="Rak pil 19"/>
          <p:cNvCxnSpPr/>
          <p:nvPr/>
        </p:nvCxnSpPr>
        <p:spPr>
          <a:xfrm rot="10800000" flipV="1">
            <a:off x="1857356" y="2786058"/>
            <a:ext cx="1000132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 flipV="1">
            <a:off x="1857356" y="2786058"/>
            <a:ext cx="357190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rot="5400000" flipH="1" flipV="1">
            <a:off x="1178695" y="3036091"/>
            <a:ext cx="1428760" cy="928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>
            <a:off x="2571736" y="2786058"/>
            <a:ext cx="292895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10800000" flipV="1">
            <a:off x="3929058" y="3000372"/>
            <a:ext cx="1571636" cy="1000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flipV="1">
            <a:off x="1643042" y="4071942"/>
            <a:ext cx="2071702" cy="28575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flipV="1">
            <a:off x="3857620" y="1142984"/>
            <a:ext cx="4286280" cy="2786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 rot="5400000">
            <a:off x="7036611" y="2035959"/>
            <a:ext cx="1928826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>
            <a:off x="5786446" y="3071810"/>
            <a:ext cx="1857388" cy="128588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rot="5400000" flipH="1" flipV="1">
            <a:off x="7322363" y="3679033"/>
            <a:ext cx="1000132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/>
          <p:nvPr/>
        </p:nvCxnSpPr>
        <p:spPr>
          <a:xfrm rot="5400000" flipH="1" flipV="1">
            <a:off x="7215206" y="1928802"/>
            <a:ext cx="2071702" cy="500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ruta 42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4e</a:t>
            </a:r>
            <a:endParaRPr lang="sv-SE" dirty="0"/>
          </a:p>
        </p:txBody>
      </p:sp>
      <p:sp>
        <p:nvSpPr>
          <p:cNvPr id="45" name="textruta 44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B gör sig halvt rättvänd och spelar C som är felvänd. A ger djup, får passning av C och spelar D. C ger djup till D och får passning av D</a:t>
            </a:r>
            <a:endParaRPr lang="sv-SE" b="1" u="sng" dirty="0" smtClean="0"/>
          </a:p>
        </p:txBody>
      </p:sp>
      <p:sp>
        <p:nvSpPr>
          <p:cNvPr id="46" name="textruta 45"/>
          <p:cNvSpPr txBox="1"/>
          <p:nvPr/>
        </p:nvSpPr>
        <p:spPr>
          <a:xfrm>
            <a:off x="285720" y="4857760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rättvänd/felvänd spelare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r>
              <a:rPr lang="sv-SE" dirty="0" smtClean="0"/>
              <a:t>Kör från båda hållen samtidigt.</a:t>
            </a: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47" name="textruta 46"/>
          <p:cNvSpPr txBox="1"/>
          <p:nvPr/>
        </p:nvSpPr>
        <p:spPr>
          <a:xfrm>
            <a:off x="6858016" y="4857760"/>
            <a:ext cx="214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Hård pass till spelare som står på bestämd yta, mjuk pass till spelare i rörelse. Använd anf. fot</a:t>
            </a:r>
          </a:p>
          <a:p>
            <a:endParaRPr lang="sv-SE" dirty="0"/>
          </a:p>
        </p:txBody>
      </p:sp>
      <p:sp>
        <p:nvSpPr>
          <p:cNvPr id="48" name="Multiplicera 47"/>
          <p:cNvSpPr/>
          <p:nvPr/>
        </p:nvSpPr>
        <p:spPr>
          <a:xfrm>
            <a:off x="8143900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Multiplicera 48"/>
          <p:cNvSpPr/>
          <p:nvPr/>
        </p:nvSpPr>
        <p:spPr>
          <a:xfrm>
            <a:off x="500034" y="42148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textruta 52"/>
          <p:cNvSpPr txBox="1"/>
          <p:nvPr/>
        </p:nvSpPr>
        <p:spPr>
          <a:xfrm>
            <a:off x="1285852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54" name="textruta 53"/>
          <p:cNvSpPr txBox="1"/>
          <p:nvPr/>
        </p:nvSpPr>
        <p:spPr>
          <a:xfrm>
            <a:off x="3357554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55" name="textruta 54"/>
          <p:cNvSpPr txBox="1"/>
          <p:nvPr/>
        </p:nvSpPr>
        <p:spPr>
          <a:xfrm>
            <a:off x="5357818" y="24288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56" name="textruta 55"/>
          <p:cNvSpPr txBox="1"/>
          <p:nvPr/>
        </p:nvSpPr>
        <p:spPr>
          <a:xfrm>
            <a:off x="8501058" y="7143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4000496" y="207167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607219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14310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5715008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cera 6"/>
          <p:cNvSpPr/>
          <p:nvPr/>
        </p:nvSpPr>
        <p:spPr>
          <a:xfrm>
            <a:off x="4214810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3714744" y="207167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214546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4357686" y="40719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" name="Rak pil 11"/>
          <p:cNvCxnSpPr/>
          <p:nvPr/>
        </p:nvCxnSpPr>
        <p:spPr>
          <a:xfrm rot="16200000" flipV="1">
            <a:off x="3714744" y="3286124"/>
            <a:ext cx="1357322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 rot="16200000" flipH="1">
            <a:off x="4500562" y="2571744"/>
            <a:ext cx="571504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rot="5400000" flipH="1" flipV="1">
            <a:off x="4536281" y="3536157"/>
            <a:ext cx="642942" cy="28575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 rot="5400000" flipH="1" flipV="1">
            <a:off x="4536281" y="1607331"/>
            <a:ext cx="2071702" cy="7143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 rot="10800000">
            <a:off x="3000364" y="1928802"/>
            <a:ext cx="1214446" cy="42862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 flipV="1">
            <a:off x="3214678" y="1571612"/>
            <a:ext cx="1143008" cy="28575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rot="10800000" flipV="1">
            <a:off x="4572000" y="928670"/>
            <a:ext cx="1214446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>
            <a:off x="4643438" y="1643050"/>
            <a:ext cx="1285884" cy="928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5400000">
            <a:off x="5322099" y="1607331"/>
            <a:ext cx="1428760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ultiplicera 28"/>
          <p:cNvSpPr/>
          <p:nvPr/>
        </p:nvSpPr>
        <p:spPr>
          <a:xfrm>
            <a:off x="414337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textruta 29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5a</a:t>
            </a:r>
            <a:endParaRPr lang="sv-SE" dirty="0"/>
          </a:p>
        </p:txBody>
      </p:sp>
      <p:sp>
        <p:nvSpPr>
          <p:cNvPr id="31" name="Frihandsfigur 30"/>
          <p:cNvSpPr/>
          <p:nvPr/>
        </p:nvSpPr>
        <p:spPr>
          <a:xfrm>
            <a:off x="4913194" y="2702257"/>
            <a:ext cx="1132764" cy="1487606"/>
          </a:xfrm>
          <a:custGeom>
            <a:avLst/>
            <a:gdLst>
              <a:gd name="connsiteX0" fmla="*/ 1132764 w 1132764"/>
              <a:gd name="connsiteY0" fmla="*/ 0 h 1487606"/>
              <a:gd name="connsiteX1" fmla="*/ 1091821 w 1132764"/>
              <a:gd name="connsiteY1" fmla="*/ 27295 h 1487606"/>
              <a:gd name="connsiteX2" fmla="*/ 1050878 w 1132764"/>
              <a:gd name="connsiteY2" fmla="*/ 109182 h 1487606"/>
              <a:gd name="connsiteX3" fmla="*/ 1037230 w 1132764"/>
              <a:gd name="connsiteY3" fmla="*/ 354842 h 1487606"/>
              <a:gd name="connsiteX4" fmla="*/ 982639 w 1132764"/>
              <a:gd name="connsiteY4" fmla="*/ 382137 h 1487606"/>
              <a:gd name="connsiteX5" fmla="*/ 941696 w 1132764"/>
              <a:gd name="connsiteY5" fmla="*/ 409433 h 1487606"/>
              <a:gd name="connsiteX6" fmla="*/ 846161 w 1132764"/>
              <a:gd name="connsiteY6" fmla="*/ 450376 h 1487606"/>
              <a:gd name="connsiteX7" fmla="*/ 696036 w 1132764"/>
              <a:gd name="connsiteY7" fmla="*/ 614149 h 1487606"/>
              <a:gd name="connsiteX8" fmla="*/ 682388 w 1132764"/>
              <a:gd name="connsiteY8" fmla="*/ 655092 h 1487606"/>
              <a:gd name="connsiteX9" fmla="*/ 682388 w 1132764"/>
              <a:gd name="connsiteY9" fmla="*/ 805218 h 1487606"/>
              <a:gd name="connsiteX10" fmla="*/ 491319 w 1132764"/>
              <a:gd name="connsiteY10" fmla="*/ 873456 h 1487606"/>
              <a:gd name="connsiteX11" fmla="*/ 464024 w 1132764"/>
              <a:gd name="connsiteY11" fmla="*/ 914400 h 1487606"/>
              <a:gd name="connsiteX12" fmla="*/ 409433 w 1132764"/>
              <a:gd name="connsiteY12" fmla="*/ 1023582 h 1487606"/>
              <a:gd name="connsiteX13" fmla="*/ 395785 w 1132764"/>
              <a:gd name="connsiteY13" fmla="*/ 1214650 h 1487606"/>
              <a:gd name="connsiteX14" fmla="*/ 382137 w 1132764"/>
              <a:gd name="connsiteY14" fmla="*/ 1255594 h 1487606"/>
              <a:gd name="connsiteX15" fmla="*/ 341194 w 1132764"/>
              <a:gd name="connsiteY15" fmla="*/ 1269242 h 1487606"/>
              <a:gd name="connsiteX16" fmla="*/ 300251 w 1132764"/>
              <a:gd name="connsiteY16" fmla="*/ 1241946 h 1487606"/>
              <a:gd name="connsiteX17" fmla="*/ 218364 w 1132764"/>
              <a:gd name="connsiteY17" fmla="*/ 1255594 h 1487606"/>
              <a:gd name="connsiteX18" fmla="*/ 122830 w 1132764"/>
              <a:gd name="connsiteY18" fmla="*/ 1323833 h 1487606"/>
              <a:gd name="connsiteX19" fmla="*/ 109182 w 1132764"/>
              <a:gd name="connsiteY19" fmla="*/ 1364776 h 1487606"/>
              <a:gd name="connsiteX20" fmla="*/ 68239 w 1132764"/>
              <a:gd name="connsiteY20" fmla="*/ 1460310 h 1487606"/>
              <a:gd name="connsiteX21" fmla="*/ 27296 w 1132764"/>
              <a:gd name="connsiteY21" fmla="*/ 1473958 h 1487606"/>
              <a:gd name="connsiteX22" fmla="*/ 0 w 1132764"/>
              <a:gd name="connsiteY22" fmla="*/ 1487606 h 1487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32764" h="1487606">
                <a:moveTo>
                  <a:pt x="1132764" y="0"/>
                </a:moveTo>
                <a:cubicBezTo>
                  <a:pt x="1119116" y="9098"/>
                  <a:pt x="1103419" y="15697"/>
                  <a:pt x="1091821" y="27295"/>
                </a:cubicBezTo>
                <a:cubicBezTo>
                  <a:pt x="1065363" y="53753"/>
                  <a:pt x="1061978" y="75881"/>
                  <a:pt x="1050878" y="109182"/>
                </a:cubicBezTo>
                <a:cubicBezTo>
                  <a:pt x="1046329" y="191069"/>
                  <a:pt x="1057121" y="275278"/>
                  <a:pt x="1037230" y="354842"/>
                </a:cubicBezTo>
                <a:cubicBezTo>
                  <a:pt x="1032296" y="374579"/>
                  <a:pt x="1000303" y="372043"/>
                  <a:pt x="982639" y="382137"/>
                </a:cubicBezTo>
                <a:cubicBezTo>
                  <a:pt x="968398" y="390275"/>
                  <a:pt x="955937" y="401295"/>
                  <a:pt x="941696" y="409433"/>
                </a:cubicBezTo>
                <a:cubicBezTo>
                  <a:pt x="894478" y="436415"/>
                  <a:pt x="892093" y="435065"/>
                  <a:pt x="846161" y="450376"/>
                </a:cubicBezTo>
                <a:cubicBezTo>
                  <a:pt x="720895" y="575642"/>
                  <a:pt x="767860" y="518383"/>
                  <a:pt x="696036" y="614149"/>
                </a:cubicBezTo>
                <a:cubicBezTo>
                  <a:pt x="691487" y="627797"/>
                  <a:pt x="682388" y="640706"/>
                  <a:pt x="682388" y="655092"/>
                </a:cubicBezTo>
                <a:cubicBezTo>
                  <a:pt x="682388" y="710803"/>
                  <a:pt x="722605" y="747765"/>
                  <a:pt x="682388" y="805218"/>
                </a:cubicBezTo>
                <a:cubicBezTo>
                  <a:pt x="635681" y="871943"/>
                  <a:pt x="559602" y="864921"/>
                  <a:pt x="491319" y="873456"/>
                </a:cubicBezTo>
                <a:cubicBezTo>
                  <a:pt x="482221" y="887104"/>
                  <a:pt x="471878" y="900000"/>
                  <a:pt x="464024" y="914400"/>
                </a:cubicBezTo>
                <a:cubicBezTo>
                  <a:pt x="444540" y="950121"/>
                  <a:pt x="409433" y="1023582"/>
                  <a:pt x="409433" y="1023582"/>
                </a:cubicBezTo>
                <a:cubicBezTo>
                  <a:pt x="404884" y="1087271"/>
                  <a:pt x="403246" y="1151236"/>
                  <a:pt x="395785" y="1214650"/>
                </a:cubicBezTo>
                <a:cubicBezTo>
                  <a:pt x="394104" y="1228938"/>
                  <a:pt x="392310" y="1245421"/>
                  <a:pt x="382137" y="1255594"/>
                </a:cubicBezTo>
                <a:cubicBezTo>
                  <a:pt x="371965" y="1265766"/>
                  <a:pt x="354842" y="1264693"/>
                  <a:pt x="341194" y="1269242"/>
                </a:cubicBezTo>
                <a:cubicBezTo>
                  <a:pt x="327546" y="1260143"/>
                  <a:pt x="316553" y="1243757"/>
                  <a:pt x="300251" y="1241946"/>
                </a:cubicBezTo>
                <a:cubicBezTo>
                  <a:pt x="272748" y="1238890"/>
                  <a:pt x="244616" y="1246843"/>
                  <a:pt x="218364" y="1255594"/>
                </a:cubicBezTo>
                <a:cubicBezTo>
                  <a:pt x="206387" y="1259586"/>
                  <a:pt x="124127" y="1322861"/>
                  <a:pt x="122830" y="1323833"/>
                </a:cubicBezTo>
                <a:cubicBezTo>
                  <a:pt x="118281" y="1337481"/>
                  <a:pt x="113134" y="1350944"/>
                  <a:pt x="109182" y="1364776"/>
                </a:cubicBezTo>
                <a:cubicBezTo>
                  <a:pt x="99469" y="1398770"/>
                  <a:pt x="99019" y="1435686"/>
                  <a:pt x="68239" y="1460310"/>
                </a:cubicBezTo>
                <a:cubicBezTo>
                  <a:pt x="57006" y="1469297"/>
                  <a:pt x="40653" y="1468615"/>
                  <a:pt x="27296" y="1473958"/>
                </a:cubicBezTo>
                <a:cubicBezTo>
                  <a:pt x="17851" y="1477736"/>
                  <a:pt x="9099" y="1483057"/>
                  <a:pt x="0" y="148760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ruta 33"/>
          <p:cNvSpPr txBox="1"/>
          <p:nvPr/>
        </p:nvSpPr>
        <p:spPr>
          <a:xfrm>
            <a:off x="285720" y="4857760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6" name="textruta 35"/>
          <p:cNvSpPr txBox="1"/>
          <p:nvPr/>
        </p:nvSpPr>
        <p:spPr>
          <a:xfrm>
            <a:off x="3357554" y="4857760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får pass på vinkel av B och spelar C som väggar med B.</a:t>
            </a:r>
            <a:endParaRPr lang="sv-SE" b="1" u="sng" dirty="0" smtClean="0"/>
          </a:p>
        </p:txBody>
      </p:sp>
      <p:sp>
        <p:nvSpPr>
          <p:cNvPr id="37" name="textruta 36"/>
          <p:cNvSpPr txBox="1"/>
          <p:nvPr/>
        </p:nvSpPr>
        <p:spPr>
          <a:xfrm>
            <a:off x="6858016" y="4857760"/>
            <a:ext cx="2143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Fokus på hård och mjuk pass.</a:t>
            </a:r>
            <a:br>
              <a:rPr lang="sv-SE" dirty="0" smtClean="0"/>
            </a:br>
            <a:r>
              <a:rPr lang="sv-SE" dirty="0" smtClean="0"/>
              <a:t>Håll spelavståndet vid väggen. Spela framför för att öka tempot.</a:t>
            </a:r>
          </a:p>
          <a:p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3714744" y="25003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5357818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571472" y="15001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500034" y="20002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571472" y="92867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714348" y="25003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4000496" y="207167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607219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14310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4000496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5715008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4286248" y="192880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3929058" y="11429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2214546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Summeringspunkt 11"/>
          <p:cNvSpPr/>
          <p:nvPr/>
        </p:nvSpPr>
        <p:spPr>
          <a:xfrm>
            <a:off x="4214810" y="378619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4" name="Rak pil 13"/>
          <p:cNvCxnSpPr/>
          <p:nvPr/>
        </p:nvCxnSpPr>
        <p:spPr>
          <a:xfrm rot="5400000" flipH="1" flipV="1">
            <a:off x="3893339" y="2893215"/>
            <a:ext cx="1285884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rot="5400000">
            <a:off x="3786182" y="2857496"/>
            <a:ext cx="1143008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 rot="10800000" flipV="1">
            <a:off x="3714744" y="2000240"/>
            <a:ext cx="571504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 rot="16200000" flipV="1">
            <a:off x="3071802" y="2786058"/>
            <a:ext cx="1500198" cy="500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>
            <a:off x="3786182" y="2285992"/>
            <a:ext cx="1143008" cy="1000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rot="5400000" flipH="1" flipV="1">
            <a:off x="4536281" y="3464719"/>
            <a:ext cx="285752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5400000" flipH="1" flipV="1">
            <a:off x="4393405" y="1607331"/>
            <a:ext cx="2071702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10800000" flipV="1">
            <a:off x="4071934" y="857232"/>
            <a:ext cx="1643074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>
            <a:off x="4143372" y="1785926"/>
            <a:ext cx="1857388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16200000" flipH="1">
            <a:off x="5429256" y="1571612"/>
            <a:ext cx="1357322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Multiplicera 32"/>
          <p:cNvSpPr/>
          <p:nvPr/>
        </p:nvSpPr>
        <p:spPr>
          <a:xfrm>
            <a:off x="414337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ruta 3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5b</a:t>
            </a:r>
            <a:endParaRPr lang="sv-SE" dirty="0"/>
          </a:p>
        </p:txBody>
      </p:sp>
      <p:sp>
        <p:nvSpPr>
          <p:cNvPr id="35" name="Frihandsfigur 34"/>
          <p:cNvSpPr/>
          <p:nvPr/>
        </p:nvSpPr>
        <p:spPr>
          <a:xfrm>
            <a:off x="4714876" y="2428868"/>
            <a:ext cx="1500198" cy="1928826"/>
          </a:xfrm>
          <a:custGeom>
            <a:avLst/>
            <a:gdLst>
              <a:gd name="connsiteX0" fmla="*/ 1132764 w 1132764"/>
              <a:gd name="connsiteY0" fmla="*/ 0 h 1487606"/>
              <a:gd name="connsiteX1" fmla="*/ 1091821 w 1132764"/>
              <a:gd name="connsiteY1" fmla="*/ 27295 h 1487606"/>
              <a:gd name="connsiteX2" fmla="*/ 1050878 w 1132764"/>
              <a:gd name="connsiteY2" fmla="*/ 109182 h 1487606"/>
              <a:gd name="connsiteX3" fmla="*/ 1037230 w 1132764"/>
              <a:gd name="connsiteY3" fmla="*/ 354842 h 1487606"/>
              <a:gd name="connsiteX4" fmla="*/ 982639 w 1132764"/>
              <a:gd name="connsiteY4" fmla="*/ 382137 h 1487606"/>
              <a:gd name="connsiteX5" fmla="*/ 941696 w 1132764"/>
              <a:gd name="connsiteY5" fmla="*/ 409433 h 1487606"/>
              <a:gd name="connsiteX6" fmla="*/ 846161 w 1132764"/>
              <a:gd name="connsiteY6" fmla="*/ 450376 h 1487606"/>
              <a:gd name="connsiteX7" fmla="*/ 696036 w 1132764"/>
              <a:gd name="connsiteY7" fmla="*/ 614149 h 1487606"/>
              <a:gd name="connsiteX8" fmla="*/ 682388 w 1132764"/>
              <a:gd name="connsiteY8" fmla="*/ 655092 h 1487606"/>
              <a:gd name="connsiteX9" fmla="*/ 682388 w 1132764"/>
              <a:gd name="connsiteY9" fmla="*/ 805218 h 1487606"/>
              <a:gd name="connsiteX10" fmla="*/ 491319 w 1132764"/>
              <a:gd name="connsiteY10" fmla="*/ 873456 h 1487606"/>
              <a:gd name="connsiteX11" fmla="*/ 464024 w 1132764"/>
              <a:gd name="connsiteY11" fmla="*/ 914400 h 1487606"/>
              <a:gd name="connsiteX12" fmla="*/ 409433 w 1132764"/>
              <a:gd name="connsiteY12" fmla="*/ 1023582 h 1487606"/>
              <a:gd name="connsiteX13" fmla="*/ 395785 w 1132764"/>
              <a:gd name="connsiteY13" fmla="*/ 1214650 h 1487606"/>
              <a:gd name="connsiteX14" fmla="*/ 382137 w 1132764"/>
              <a:gd name="connsiteY14" fmla="*/ 1255594 h 1487606"/>
              <a:gd name="connsiteX15" fmla="*/ 341194 w 1132764"/>
              <a:gd name="connsiteY15" fmla="*/ 1269242 h 1487606"/>
              <a:gd name="connsiteX16" fmla="*/ 300251 w 1132764"/>
              <a:gd name="connsiteY16" fmla="*/ 1241946 h 1487606"/>
              <a:gd name="connsiteX17" fmla="*/ 218364 w 1132764"/>
              <a:gd name="connsiteY17" fmla="*/ 1255594 h 1487606"/>
              <a:gd name="connsiteX18" fmla="*/ 122830 w 1132764"/>
              <a:gd name="connsiteY18" fmla="*/ 1323833 h 1487606"/>
              <a:gd name="connsiteX19" fmla="*/ 109182 w 1132764"/>
              <a:gd name="connsiteY19" fmla="*/ 1364776 h 1487606"/>
              <a:gd name="connsiteX20" fmla="*/ 68239 w 1132764"/>
              <a:gd name="connsiteY20" fmla="*/ 1460310 h 1487606"/>
              <a:gd name="connsiteX21" fmla="*/ 27296 w 1132764"/>
              <a:gd name="connsiteY21" fmla="*/ 1473958 h 1487606"/>
              <a:gd name="connsiteX22" fmla="*/ 0 w 1132764"/>
              <a:gd name="connsiteY22" fmla="*/ 1487606 h 1487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32764" h="1487606">
                <a:moveTo>
                  <a:pt x="1132764" y="0"/>
                </a:moveTo>
                <a:cubicBezTo>
                  <a:pt x="1119116" y="9098"/>
                  <a:pt x="1103419" y="15697"/>
                  <a:pt x="1091821" y="27295"/>
                </a:cubicBezTo>
                <a:cubicBezTo>
                  <a:pt x="1065363" y="53753"/>
                  <a:pt x="1061978" y="75881"/>
                  <a:pt x="1050878" y="109182"/>
                </a:cubicBezTo>
                <a:cubicBezTo>
                  <a:pt x="1046329" y="191069"/>
                  <a:pt x="1057121" y="275278"/>
                  <a:pt x="1037230" y="354842"/>
                </a:cubicBezTo>
                <a:cubicBezTo>
                  <a:pt x="1032296" y="374579"/>
                  <a:pt x="1000303" y="372043"/>
                  <a:pt x="982639" y="382137"/>
                </a:cubicBezTo>
                <a:cubicBezTo>
                  <a:pt x="968398" y="390275"/>
                  <a:pt x="955937" y="401295"/>
                  <a:pt x="941696" y="409433"/>
                </a:cubicBezTo>
                <a:cubicBezTo>
                  <a:pt x="894478" y="436415"/>
                  <a:pt x="892093" y="435065"/>
                  <a:pt x="846161" y="450376"/>
                </a:cubicBezTo>
                <a:cubicBezTo>
                  <a:pt x="720895" y="575642"/>
                  <a:pt x="767860" y="518383"/>
                  <a:pt x="696036" y="614149"/>
                </a:cubicBezTo>
                <a:cubicBezTo>
                  <a:pt x="691487" y="627797"/>
                  <a:pt x="682388" y="640706"/>
                  <a:pt x="682388" y="655092"/>
                </a:cubicBezTo>
                <a:cubicBezTo>
                  <a:pt x="682388" y="710803"/>
                  <a:pt x="722605" y="747765"/>
                  <a:pt x="682388" y="805218"/>
                </a:cubicBezTo>
                <a:cubicBezTo>
                  <a:pt x="635681" y="871943"/>
                  <a:pt x="559602" y="864921"/>
                  <a:pt x="491319" y="873456"/>
                </a:cubicBezTo>
                <a:cubicBezTo>
                  <a:pt x="482221" y="887104"/>
                  <a:pt x="471878" y="900000"/>
                  <a:pt x="464024" y="914400"/>
                </a:cubicBezTo>
                <a:cubicBezTo>
                  <a:pt x="444540" y="950121"/>
                  <a:pt x="409433" y="1023582"/>
                  <a:pt x="409433" y="1023582"/>
                </a:cubicBezTo>
                <a:cubicBezTo>
                  <a:pt x="404884" y="1087271"/>
                  <a:pt x="403246" y="1151236"/>
                  <a:pt x="395785" y="1214650"/>
                </a:cubicBezTo>
                <a:cubicBezTo>
                  <a:pt x="394104" y="1228938"/>
                  <a:pt x="392310" y="1245421"/>
                  <a:pt x="382137" y="1255594"/>
                </a:cubicBezTo>
                <a:cubicBezTo>
                  <a:pt x="371965" y="1265766"/>
                  <a:pt x="354842" y="1264693"/>
                  <a:pt x="341194" y="1269242"/>
                </a:cubicBezTo>
                <a:cubicBezTo>
                  <a:pt x="327546" y="1260143"/>
                  <a:pt x="316553" y="1243757"/>
                  <a:pt x="300251" y="1241946"/>
                </a:cubicBezTo>
                <a:cubicBezTo>
                  <a:pt x="272748" y="1238890"/>
                  <a:pt x="244616" y="1246843"/>
                  <a:pt x="218364" y="1255594"/>
                </a:cubicBezTo>
                <a:cubicBezTo>
                  <a:pt x="206387" y="1259586"/>
                  <a:pt x="124127" y="1322861"/>
                  <a:pt x="122830" y="1323833"/>
                </a:cubicBezTo>
                <a:cubicBezTo>
                  <a:pt x="118281" y="1337481"/>
                  <a:pt x="113134" y="1350944"/>
                  <a:pt x="109182" y="1364776"/>
                </a:cubicBezTo>
                <a:cubicBezTo>
                  <a:pt x="99469" y="1398770"/>
                  <a:pt x="99019" y="1435686"/>
                  <a:pt x="68239" y="1460310"/>
                </a:cubicBezTo>
                <a:cubicBezTo>
                  <a:pt x="57006" y="1469297"/>
                  <a:pt x="40653" y="1468615"/>
                  <a:pt x="27296" y="1473958"/>
                </a:cubicBezTo>
                <a:cubicBezTo>
                  <a:pt x="17851" y="1477736"/>
                  <a:pt x="9099" y="1483057"/>
                  <a:pt x="0" y="148760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textruta 37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tillbakaspel, B rör sig sedan i sidled och får pass av A och passar tillbaka på vinkel, sedan vägg mellan C och B</a:t>
            </a:r>
            <a:endParaRPr lang="sv-SE" b="1" u="sng" dirty="0" smtClean="0"/>
          </a:p>
        </p:txBody>
      </p:sp>
      <p:sp>
        <p:nvSpPr>
          <p:cNvPr id="39" name="textruta 38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Använd anf. fot</a:t>
            </a:r>
          </a:p>
          <a:p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285720" y="4857760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41" name="textruta 40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3714744" y="25003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5357818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4500562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45" name="textruta 44"/>
          <p:cNvSpPr txBox="1"/>
          <p:nvPr/>
        </p:nvSpPr>
        <p:spPr>
          <a:xfrm>
            <a:off x="4214810" y="228599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3571868" y="285749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47" name="textruta 46"/>
          <p:cNvSpPr txBox="1"/>
          <p:nvPr/>
        </p:nvSpPr>
        <p:spPr>
          <a:xfrm>
            <a:off x="4000496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48" name="textruta 47"/>
          <p:cNvSpPr txBox="1"/>
          <p:nvPr/>
        </p:nvSpPr>
        <p:spPr>
          <a:xfrm>
            <a:off x="5357818" y="14287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49" name="textruta 48"/>
          <p:cNvSpPr txBox="1"/>
          <p:nvPr/>
        </p:nvSpPr>
        <p:spPr>
          <a:xfrm>
            <a:off x="4714876" y="9286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4857752" y="207167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4000496" y="207167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607219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14310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5715008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cera 6"/>
          <p:cNvSpPr/>
          <p:nvPr/>
        </p:nvSpPr>
        <p:spPr>
          <a:xfrm>
            <a:off x="4500562" y="164305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3786182" y="128586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214546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4286248" y="392906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" name="Rak pil 11"/>
          <p:cNvCxnSpPr/>
          <p:nvPr/>
        </p:nvCxnSpPr>
        <p:spPr>
          <a:xfrm rot="5400000" flipH="1" flipV="1">
            <a:off x="3893339" y="2893215"/>
            <a:ext cx="1571636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 rot="5400000">
            <a:off x="3750463" y="2821777"/>
            <a:ext cx="1500198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rot="10800000" flipV="1">
            <a:off x="3428992" y="1857364"/>
            <a:ext cx="928694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 rot="16200000" flipV="1">
            <a:off x="3071802" y="2500306"/>
            <a:ext cx="1571636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flipV="1">
            <a:off x="3643306" y="2071678"/>
            <a:ext cx="1571636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5400000" flipH="1" flipV="1">
            <a:off x="4179091" y="2821777"/>
            <a:ext cx="1571636" cy="50006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5400000" flipH="1" flipV="1">
            <a:off x="5036347" y="1178703"/>
            <a:ext cx="1000132" cy="500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rot="10800000">
            <a:off x="4357686" y="1357298"/>
            <a:ext cx="785818" cy="64294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rot="10800000" flipV="1">
            <a:off x="4572000" y="785794"/>
            <a:ext cx="1143008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 32"/>
          <p:cNvCxnSpPr/>
          <p:nvPr/>
        </p:nvCxnSpPr>
        <p:spPr>
          <a:xfrm>
            <a:off x="4714876" y="1357298"/>
            <a:ext cx="1143008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 34"/>
          <p:cNvCxnSpPr/>
          <p:nvPr/>
        </p:nvCxnSpPr>
        <p:spPr>
          <a:xfrm rot="5400000">
            <a:off x="5464975" y="1535893"/>
            <a:ext cx="1071570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Multiplicera 35"/>
          <p:cNvSpPr/>
          <p:nvPr/>
        </p:nvSpPr>
        <p:spPr>
          <a:xfrm>
            <a:off x="4214810" y="435769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textruta 36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5c</a:t>
            </a:r>
            <a:endParaRPr lang="sv-SE" dirty="0"/>
          </a:p>
        </p:txBody>
      </p:sp>
      <p:sp>
        <p:nvSpPr>
          <p:cNvPr id="38" name="Frihandsfigur 37"/>
          <p:cNvSpPr/>
          <p:nvPr/>
        </p:nvSpPr>
        <p:spPr>
          <a:xfrm rot="21182379">
            <a:off x="4669444" y="2364538"/>
            <a:ext cx="1428450" cy="1841954"/>
          </a:xfrm>
          <a:custGeom>
            <a:avLst/>
            <a:gdLst>
              <a:gd name="connsiteX0" fmla="*/ 1132764 w 1132764"/>
              <a:gd name="connsiteY0" fmla="*/ 0 h 1487606"/>
              <a:gd name="connsiteX1" fmla="*/ 1091821 w 1132764"/>
              <a:gd name="connsiteY1" fmla="*/ 27295 h 1487606"/>
              <a:gd name="connsiteX2" fmla="*/ 1050878 w 1132764"/>
              <a:gd name="connsiteY2" fmla="*/ 109182 h 1487606"/>
              <a:gd name="connsiteX3" fmla="*/ 1037230 w 1132764"/>
              <a:gd name="connsiteY3" fmla="*/ 354842 h 1487606"/>
              <a:gd name="connsiteX4" fmla="*/ 982639 w 1132764"/>
              <a:gd name="connsiteY4" fmla="*/ 382137 h 1487606"/>
              <a:gd name="connsiteX5" fmla="*/ 941696 w 1132764"/>
              <a:gd name="connsiteY5" fmla="*/ 409433 h 1487606"/>
              <a:gd name="connsiteX6" fmla="*/ 846161 w 1132764"/>
              <a:gd name="connsiteY6" fmla="*/ 450376 h 1487606"/>
              <a:gd name="connsiteX7" fmla="*/ 696036 w 1132764"/>
              <a:gd name="connsiteY7" fmla="*/ 614149 h 1487606"/>
              <a:gd name="connsiteX8" fmla="*/ 682388 w 1132764"/>
              <a:gd name="connsiteY8" fmla="*/ 655092 h 1487606"/>
              <a:gd name="connsiteX9" fmla="*/ 682388 w 1132764"/>
              <a:gd name="connsiteY9" fmla="*/ 805218 h 1487606"/>
              <a:gd name="connsiteX10" fmla="*/ 491319 w 1132764"/>
              <a:gd name="connsiteY10" fmla="*/ 873456 h 1487606"/>
              <a:gd name="connsiteX11" fmla="*/ 464024 w 1132764"/>
              <a:gd name="connsiteY11" fmla="*/ 914400 h 1487606"/>
              <a:gd name="connsiteX12" fmla="*/ 409433 w 1132764"/>
              <a:gd name="connsiteY12" fmla="*/ 1023582 h 1487606"/>
              <a:gd name="connsiteX13" fmla="*/ 395785 w 1132764"/>
              <a:gd name="connsiteY13" fmla="*/ 1214650 h 1487606"/>
              <a:gd name="connsiteX14" fmla="*/ 382137 w 1132764"/>
              <a:gd name="connsiteY14" fmla="*/ 1255594 h 1487606"/>
              <a:gd name="connsiteX15" fmla="*/ 341194 w 1132764"/>
              <a:gd name="connsiteY15" fmla="*/ 1269242 h 1487606"/>
              <a:gd name="connsiteX16" fmla="*/ 300251 w 1132764"/>
              <a:gd name="connsiteY16" fmla="*/ 1241946 h 1487606"/>
              <a:gd name="connsiteX17" fmla="*/ 218364 w 1132764"/>
              <a:gd name="connsiteY17" fmla="*/ 1255594 h 1487606"/>
              <a:gd name="connsiteX18" fmla="*/ 122830 w 1132764"/>
              <a:gd name="connsiteY18" fmla="*/ 1323833 h 1487606"/>
              <a:gd name="connsiteX19" fmla="*/ 109182 w 1132764"/>
              <a:gd name="connsiteY19" fmla="*/ 1364776 h 1487606"/>
              <a:gd name="connsiteX20" fmla="*/ 68239 w 1132764"/>
              <a:gd name="connsiteY20" fmla="*/ 1460310 h 1487606"/>
              <a:gd name="connsiteX21" fmla="*/ 27296 w 1132764"/>
              <a:gd name="connsiteY21" fmla="*/ 1473958 h 1487606"/>
              <a:gd name="connsiteX22" fmla="*/ 0 w 1132764"/>
              <a:gd name="connsiteY22" fmla="*/ 1487606 h 1487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32764" h="1487606">
                <a:moveTo>
                  <a:pt x="1132764" y="0"/>
                </a:moveTo>
                <a:cubicBezTo>
                  <a:pt x="1119116" y="9098"/>
                  <a:pt x="1103419" y="15697"/>
                  <a:pt x="1091821" y="27295"/>
                </a:cubicBezTo>
                <a:cubicBezTo>
                  <a:pt x="1065363" y="53753"/>
                  <a:pt x="1061978" y="75881"/>
                  <a:pt x="1050878" y="109182"/>
                </a:cubicBezTo>
                <a:cubicBezTo>
                  <a:pt x="1046329" y="191069"/>
                  <a:pt x="1057121" y="275278"/>
                  <a:pt x="1037230" y="354842"/>
                </a:cubicBezTo>
                <a:cubicBezTo>
                  <a:pt x="1032296" y="374579"/>
                  <a:pt x="1000303" y="372043"/>
                  <a:pt x="982639" y="382137"/>
                </a:cubicBezTo>
                <a:cubicBezTo>
                  <a:pt x="968398" y="390275"/>
                  <a:pt x="955937" y="401295"/>
                  <a:pt x="941696" y="409433"/>
                </a:cubicBezTo>
                <a:cubicBezTo>
                  <a:pt x="894478" y="436415"/>
                  <a:pt x="892093" y="435065"/>
                  <a:pt x="846161" y="450376"/>
                </a:cubicBezTo>
                <a:cubicBezTo>
                  <a:pt x="720895" y="575642"/>
                  <a:pt x="767860" y="518383"/>
                  <a:pt x="696036" y="614149"/>
                </a:cubicBezTo>
                <a:cubicBezTo>
                  <a:pt x="691487" y="627797"/>
                  <a:pt x="682388" y="640706"/>
                  <a:pt x="682388" y="655092"/>
                </a:cubicBezTo>
                <a:cubicBezTo>
                  <a:pt x="682388" y="710803"/>
                  <a:pt x="722605" y="747765"/>
                  <a:pt x="682388" y="805218"/>
                </a:cubicBezTo>
                <a:cubicBezTo>
                  <a:pt x="635681" y="871943"/>
                  <a:pt x="559602" y="864921"/>
                  <a:pt x="491319" y="873456"/>
                </a:cubicBezTo>
                <a:cubicBezTo>
                  <a:pt x="482221" y="887104"/>
                  <a:pt x="471878" y="900000"/>
                  <a:pt x="464024" y="914400"/>
                </a:cubicBezTo>
                <a:cubicBezTo>
                  <a:pt x="444540" y="950121"/>
                  <a:pt x="409433" y="1023582"/>
                  <a:pt x="409433" y="1023582"/>
                </a:cubicBezTo>
                <a:cubicBezTo>
                  <a:pt x="404884" y="1087271"/>
                  <a:pt x="403246" y="1151236"/>
                  <a:pt x="395785" y="1214650"/>
                </a:cubicBezTo>
                <a:cubicBezTo>
                  <a:pt x="394104" y="1228938"/>
                  <a:pt x="392310" y="1245421"/>
                  <a:pt x="382137" y="1255594"/>
                </a:cubicBezTo>
                <a:cubicBezTo>
                  <a:pt x="371965" y="1265766"/>
                  <a:pt x="354842" y="1264693"/>
                  <a:pt x="341194" y="1269242"/>
                </a:cubicBezTo>
                <a:cubicBezTo>
                  <a:pt x="327546" y="1260143"/>
                  <a:pt x="316553" y="1243757"/>
                  <a:pt x="300251" y="1241946"/>
                </a:cubicBezTo>
                <a:cubicBezTo>
                  <a:pt x="272748" y="1238890"/>
                  <a:pt x="244616" y="1246843"/>
                  <a:pt x="218364" y="1255594"/>
                </a:cubicBezTo>
                <a:cubicBezTo>
                  <a:pt x="206387" y="1259586"/>
                  <a:pt x="124127" y="1322861"/>
                  <a:pt x="122830" y="1323833"/>
                </a:cubicBezTo>
                <a:cubicBezTo>
                  <a:pt x="118281" y="1337481"/>
                  <a:pt x="113134" y="1350944"/>
                  <a:pt x="109182" y="1364776"/>
                </a:cubicBezTo>
                <a:cubicBezTo>
                  <a:pt x="99469" y="1398770"/>
                  <a:pt x="99019" y="1435686"/>
                  <a:pt x="68239" y="1460310"/>
                </a:cubicBezTo>
                <a:cubicBezTo>
                  <a:pt x="57006" y="1469297"/>
                  <a:pt x="40653" y="1468615"/>
                  <a:pt x="27296" y="1473958"/>
                </a:cubicBezTo>
                <a:cubicBezTo>
                  <a:pt x="17851" y="1477736"/>
                  <a:pt x="9099" y="1483057"/>
                  <a:pt x="0" y="148760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textruta 40"/>
          <p:cNvSpPr txBox="1"/>
          <p:nvPr/>
        </p:nvSpPr>
        <p:spPr>
          <a:xfrm>
            <a:off x="3357554" y="4857760"/>
            <a:ext cx="33575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 A passar B och får tillbakaspel, B rör sig sedan i sidled och får pass av A och passar framför B som rör sig framåt, sedan vägg mellan A och C</a:t>
            </a:r>
            <a:endParaRPr lang="sv-SE" b="1" u="sng" dirty="0" smtClean="0"/>
          </a:p>
        </p:txBody>
      </p:sp>
      <p:sp>
        <p:nvSpPr>
          <p:cNvPr id="42" name="textruta 4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Använd anf. fot</a:t>
            </a:r>
          </a:p>
          <a:p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285720" y="4857760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44" name="textruta 4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5" name="textruta 44"/>
          <p:cNvSpPr txBox="1"/>
          <p:nvPr/>
        </p:nvSpPr>
        <p:spPr>
          <a:xfrm>
            <a:off x="3714744" y="25003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5357818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47" name="textruta 46"/>
          <p:cNvSpPr txBox="1"/>
          <p:nvPr/>
        </p:nvSpPr>
        <p:spPr>
          <a:xfrm>
            <a:off x="4714876" y="24288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48" name="textruta 47"/>
          <p:cNvSpPr txBox="1"/>
          <p:nvPr/>
        </p:nvSpPr>
        <p:spPr>
          <a:xfrm>
            <a:off x="4286248" y="257174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49" name="textruta 48"/>
          <p:cNvSpPr txBox="1"/>
          <p:nvPr/>
        </p:nvSpPr>
        <p:spPr>
          <a:xfrm>
            <a:off x="3500430" y="285749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4286248" y="17859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51" name="textruta 50"/>
          <p:cNvSpPr txBox="1"/>
          <p:nvPr/>
        </p:nvSpPr>
        <p:spPr>
          <a:xfrm>
            <a:off x="5286380" y="11429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52" name="textruta 51"/>
          <p:cNvSpPr txBox="1"/>
          <p:nvPr/>
        </p:nvSpPr>
        <p:spPr>
          <a:xfrm>
            <a:off x="4857752" y="7143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53" name="textruta 52"/>
          <p:cNvSpPr txBox="1"/>
          <p:nvPr/>
        </p:nvSpPr>
        <p:spPr>
          <a:xfrm>
            <a:off x="5286380" y="200024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4000496" y="207167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607219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14310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5715008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cera 6"/>
          <p:cNvSpPr/>
          <p:nvPr/>
        </p:nvSpPr>
        <p:spPr>
          <a:xfrm>
            <a:off x="4214810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4644008" y="450912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214546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4357686" y="40719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Multiplicera 24"/>
          <p:cNvSpPr/>
          <p:nvPr/>
        </p:nvSpPr>
        <p:spPr>
          <a:xfrm>
            <a:off x="4214810" y="442913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5d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4572000" y="19168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5868144" y="8367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2411760" y="4766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cxnSp>
        <p:nvCxnSpPr>
          <p:cNvPr id="44" name="Rak pil 43"/>
          <p:cNvCxnSpPr/>
          <p:nvPr/>
        </p:nvCxnSpPr>
        <p:spPr>
          <a:xfrm rot="16200000" flipV="1">
            <a:off x="3815916" y="3176972"/>
            <a:ext cx="1368152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 rot="16200000" flipH="1">
            <a:off x="4716016" y="2564904"/>
            <a:ext cx="36004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 47"/>
          <p:cNvCxnSpPr/>
          <p:nvPr/>
        </p:nvCxnSpPr>
        <p:spPr>
          <a:xfrm rot="5400000" flipH="1" flipV="1">
            <a:off x="4463988" y="3320988"/>
            <a:ext cx="864096" cy="36004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pil 49"/>
          <p:cNvCxnSpPr/>
          <p:nvPr/>
        </p:nvCxnSpPr>
        <p:spPr>
          <a:xfrm rot="5400000" flipH="1" flipV="1">
            <a:off x="4463988" y="1520788"/>
            <a:ext cx="2016224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pil 51"/>
          <p:cNvCxnSpPr/>
          <p:nvPr/>
        </p:nvCxnSpPr>
        <p:spPr>
          <a:xfrm rot="10800000" flipV="1">
            <a:off x="2771800" y="620688"/>
            <a:ext cx="2952328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>
            <a:off x="2699792" y="1124744"/>
            <a:ext cx="1728192" cy="9361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pil 55"/>
          <p:cNvCxnSpPr/>
          <p:nvPr/>
        </p:nvCxnSpPr>
        <p:spPr>
          <a:xfrm rot="10800000">
            <a:off x="2699792" y="2060848"/>
            <a:ext cx="144016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k pil 57"/>
          <p:cNvCxnSpPr/>
          <p:nvPr/>
        </p:nvCxnSpPr>
        <p:spPr>
          <a:xfrm rot="10800000" flipV="1">
            <a:off x="3203848" y="476672"/>
            <a:ext cx="2520280" cy="14401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ak pil 59"/>
          <p:cNvCxnSpPr/>
          <p:nvPr/>
        </p:nvCxnSpPr>
        <p:spPr>
          <a:xfrm rot="5400000">
            <a:off x="2159732" y="1088740"/>
            <a:ext cx="1368152" cy="57606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k pil 61"/>
          <p:cNvCxnSpPr/>
          <p:nvPr/>
        </p:nvCxnSpPr>
        <p:spPr>
          <a:xfrm rot="16200000" flipH="1">
            <a:off x="2231740" y="2600908"/>
            <a:ext cx="2232248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ruta 63"/>
          <p:cNvSpPr txBox="1"/>
          <p:nvPr/>
        </p:nvSpPr>
        <p:spPr>
          <a:xfrm>
            <a:off x="4643438" y="271462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65" name="textruta 64"/>
          <p:cNvSpPr txBox="1"/>
          <p:nvPr/>
        </p:nvSpPr>
        <p:spPr>
          <a:xfrm>
            <a:off x="5508104" y="14847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66" name="textruta 65"/>
          <p:cNvSpPr txBox="1"/>
          <p:nvPr/>
        </p:nvSpPr>
        <p:spPr>
          <a:xfrm>
            <a:off x="4283968" y="6926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67" name="textruta 66"/>
          <p:cNvSpPr txBox="1"/>
          <p:nvPr/>
        </p:nvSpPr>
        <p:spPr>
          <a:xfrm>
            <a:off x="4139952" y="29969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68" name="textruta 67"/>
          <p:cNvSpPr txBox="1"/>
          <p:nvPr/>
        </p:nvSpPr>
        <p:spPr>
          <a:xfrm>
            <a:off x="3419872" y="12687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69" name="textruta 68"/>
          <p:cNvSpPr txBox="1"/>
          <p:nvPr/>
        </p:nvSpPr>
        <p:spPr>
          <a:xfrm>
            <a:off x="3131840" y="21328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70" name="textruta 69"/>
          <p:cNvSpPr txBox="1"/>
          <p:nvPr/>
        </p:nvSpPr>
        <p:spPr>
          <a:xfrm>
            <a:off x="2843808" y="29249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2000232" y="157161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3143240" y="24288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071670" y="342900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4286248" y="342900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4286248" y="157161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Summeringspunkt 20"/>
          <p:cNvSpPr/>
          <p:nvPr/>
        </p:nvSpPr>
        <p:spPr>
          <a:xfrm>
            <a:off x="4643438" y="128586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Summeringspunkt 22"/>
          <p:cNvSpPr/>
          <p:nvPr/>
        </p:nvSpPr>
        <p:spPr>
          <a:xfrm>
            <a:off x="1714480" y="3643314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Multiplicera 26"/>
          <p:cNvSpPr/>
          <p:nvPr/>
        </p:nvSpPr>
        <p:spPr>
          <a:xfrm>
            <a:off x="3500430" y="235743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Multiplicera 27"/>
          <p:cNvSpPr/>
          <p:nvPr/>
        </p:nvSpPr>
        <p:spPr>
          <a:xfrm>
            <a:off x="2571736" y="235743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Multiplicera 34"/>
          <p:cNvSpPr/>
          <p:nvPr/>
        </p:nvSpPr>
        <p:spPr>
          <a:xfrm>
            <a:off x="4572000" y="350043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Multiplicera 35"/>
          <p:cNvSpPr/>
          <p:nvPr/>
        </p:nvSpPr>
        <p:spPr>
          <a:xfrm rot="21334658">
            <a:off x="1587490" y="1230309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pil 37"/>
          <p:cNvCxnSpPr/>
          <p:nvPr/>
        </p:nvCxnSpPr>
        <p:spPr>
          <a:xfrm flipV="1">
            <a:off x="2214546" y="2786058"/>
            <a:ext cx="1285884" cy="1000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/>
          <p:nvPr/>
        </p:nvCxnSpPr>
        <p:spPr>
          <a:xfrm rot="10800000">
            <a:off x="2071670" y="1500174"/>
            <a:ext cx="1357322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ruta 53"/>
          <p:cNvSpPr txBox="1"/>
          <p:nvPr/>
        </p:nvSpPr>
        <p:spPr>
          <a:xfrm>
            <a:off x="1428728" y="364331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/>
              <a:t>A</a:t>
            </a:r>
            <a:endParaRPr lang="sv-SE" sz="2000" b="1" dirty="0"/>
          </a:p>
        </p:txBody>
      </p:sp>
      <p:cxnSp>
        <p:nvCxnSpPr>
          <p:cNvPr id="58" name="Rak pil 57"/>
          <p:cNvCxnSpPr/>
          <p:nvPr/>
        </p:nvCxnSpPr>
        <p:spPr>
          <a:xfrm>
            <a:off x="4071934" y="2643182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ak pil 59"/>
          <p:cNvCxnSpPr/>
          <p:nvPr/>
        </p:nvCxnSpPr>
        <p:spPr>
          <a:xfrm rot="10800000">
            <a:off x="3929058" y="2500306"/>
            <a:ext cx="500066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ihandsfigur 64"/>
          <p:cNvSpPr/>
          <p:nvPr/>
        </p:nvSpPr>
        <p:spPr>
          <a:xfrm>
            <a:off x="2034029" y="1312291"/>
            <a:ext cx="2396837" cy="152400"/>
          </a:xfrm>
          <a:custGeom>
            <a:avLst/>
            <a:gdLst>
              <a:gd name="connsiteX0" fmla="*/ 0 w 2396837"/>
              <a:gd name="connsiteY0" fmla="*/ 110836 h 152400"/>
              <a:gd name="connsiteX1" fmla="*/ 27710 w 2396837"/>
              <a:gd name="connsiteY1" fmla="*/ 41563 h 152400"/>
              <a:gd name="connsiteX2" fmla="*/ 69273 w 2396837"/>
              <a:gd name="connsiteY2" fmla="*/ 55418 h 152400"/>
              <a:gd name="connsiteX3" fmla="*/ 96982 w 2396837"/>
              <a:gd name="connsiteY3" fmla="*/ 96982 h 152400"/>
              <a:gd name="connsiteX4" fmla="*/ 193964 w 2396837"/>
              <a:gd name="connsiteY4" fmla="*/ 152400 h 152400"/>
              <a:gd name="connsiteX5" fmla="*/ 304800 w 2396837"/>
              <a:gd name="connsiteY5" fmla="*/ 110836 h 152400"/>
              <a:gd name="connsiteX6" fmla="*/ 429491 w 2396837"/>
              <a:gd name="connsiteY6" fmla="*/ 41563 h 152400"/>
              <a:gd name="connsiteX7" fmla="*/ 471055 w 2396837"/>
              <a:gd name="connsiteY7" fmla="*/ 69272 h 152400"/>
              <a:gd name="connsiteX8" fmla="*/ 498764 w 2396837"/>
              <a:gd name="connsiteY8" fmla="*/ 96982 h 152400"/>
              <a:gd name="connsiteX9" fmla="*/ 595746 w 2396837"/>
              <a:gd name="connsiteY9" fmla="*/ 83127 h 152400"/>
              <a:gd name="connsiteX10" fmla="*/ 678873 w 2396837"/>
              <a:gd name="connsiteY10" fmla="*/ 41563 h 152400"/>
              <a:gd name="connsiteX11" fmla="*/ 734291 w 2396837"/>
              <a:gd name="connsiteY11" fmla="*/ 55418 h 152400"/>
              <a:gd name="connsiteX12" fmla="*/ 775855 w 2396837"/>
              <a:gd name="connsiteY12" fmla="*/ 83127 h 152400"/>
              <a:gd name="connsiteX13" fmla="*/ 803564 w 2396837"/>
              <a:gd name="connsiteY13" fmla="*/ 124691 h 152400"/>
              <a:gd name="connsiteX14" fmla="*/ 845128 w 2396837"/>
              <a:gd name="connsiteY14" fmla="*/ 138545 h 152400"/>
              <a:gd name="connsiteX15" fmla="*/ 997528 w 2396837"/>
              <a:gd name="connsiteY15" fmla="*/ 96982 h 152400"/>
              <a:gd name="connsiteX16" fmla="*/ 1052946 w 2396837"/>
              <a:gd name="connsiteY16" fmla="*/ 69272 h 152400"/>
              <a:gd name="connsiteX17" fmla="*/ 1163782 w 2396837"/>
              <a:gd name="connsiteY17" fmla="*/ 110836 h 152400"/>
              <a:gd name="connsiteX18" fmla="*/ 1219200 w 2396837"/>
              <a:gd name="connsiteY18" fmla="*/ 124691 h 152400"/>
              <a:gd name="connsiteX19" fmla="*/ 1260764 w 2396837"/>
              <a:gd name="connsiteY19" fmla="*/ 138545 h 152400"/>
              <a:gd name="connsiteX20" fmla="*/ 1371600 w 2396837"/>
              <a:gd name="connsiteY20" fmla="*/ 96982 h 152400"/>
              <a:gd name="connsiteX21" fmla="*/ 1399310 w 2396837"/>
              <a:gd name="connsiteY21" fmla="*/ 55418 h 152400"/>
              <a:gd name="connsiteX22" fmla="*/ 1482437 w 2396837"/>
              <a:gd name="connsiteY22" fmla="*/ 27709 h 152400"/>
              <a:gd name="connsiteX23" fmla="*/ 1524000 w 2396837"/>
              <a:gd name="connsiteY23" fmla="*/ 55418 h 152400"/>
              <a:gd name="connsiteX24" fmla="*/ 1579419 w 2396837"/>
              <a:gd name="connsiteY24" fmla="*/ 124691 h 152400"/>
              <a:gd name="connsiteX25" fmla="*/ 1662546 w 2396837"/>
              <a:gd name="connsiteY25" fmla="*/ 152400 h 152400"/>
              <a:gd name="connsiteX26" fmla="*/ 1773382 w 2396837"/>
              <a:gd name="connsiteY26" fmla="*/ 69272 h 152400"/>
              <a:gd name="connsiteX27" fmla="*/ 1801091 w 2396837"/>
              <a:gd name="connsiteY27" fmla="*/ 27709 h 152400"/>
              <a:gd name="connsiteX28" fmla="*/ 1911928 w 2396837"/>
              <a:gd name="connsiteY28" fmla="*/ 0 h 152400"/>
              <a:gd name="connsiteX29" fmla="*/ 2022764 w 2396837"/>
              <a:gd name="connsiteY29" fmla="*/ 69272 h 152400"/>
              <a:gd name="connsiteX30" fmla="*/ 2050473 w 2396837"/>
              <a:gd name="connsiteY30" fmla="*/ 110836 h 152400"/>
              <a:gd name="connsiteX31" fmla="*/ 2133600 w 2396837"/>
              <a:gd name="connsiteY31" fmla="*/ 138545 h 152400"/>
              <a:gd name="connsiteX32" fmla="*/ 2216728 w 2396837"/>
              <a:gd name="connsiteY32" fmla="*/ 110836 h 152400"/>
              <a:gd name="connsiteX33" fmla="*/ 2299855 w 2396837"/>
              <a:gd name="connsiteY33" fmla="*/ 55418 h 152400"/>
              <a:gd name="connsiteX34" fmla="*/ 2396837 w 2396837"/>
              <a:gd name="connsiteY34" fmla="*/ 55418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396837" h="152400">
                <a:moveTo>
                  <a:pt x="0" y="110836"/>
                </a:moveTo>
                <a:cubicBezTo>
                  <a:pt x="9237" y="87745"/>
                  <a:pt x="8290" y="57099"/>
                  <a:pt x="27710" y="41563"/>
                </a:cubicBezTo>
                <a:cubicBezTo>
                  <a:pt x="39114" y="32440"/>
                  <a:pt x="57869" y="46295"/>
                  <a:pt x="69273" y="55418"/>
                </a:cubicBezTo>
                <a:cubicBezTo>
                  <a:pt x="82275" y="65820"/>
                  <a:pt x="85208" y="85208"/>
                  <a:pt x="96982" y="96982"/>
                </a:cubicBezTo>
                <a:cubicBezTo>
                  <a:pt x="138919" y="138919"/>
                  <a:pt x="146410" y="136548"/>
                  <a:pt x="193964" y="152400"/>
                </a:cubicBezTo>
                <a:cubicBezTo>
                  <a:pt x="250334" y="138307"/>
                  <a:pt x="253051" y="141885"/>
                  <a:pt x="304800" y="110836"/>
                </a:cubicBezTo>
                <a:cubicBezTo>
                  <a:pt x="423899" y="39377"/>
                  <a:pt x="345889" y="69432"/>
                  <a:pt x="429491" y="41563"/>
                </a:cubicBezTo>
                <a:cubicBezTo>
                  <a:pt x="443346" y="50799"/>
                  <a:pt x="458053" y="58870"/>
                  <a:pt x="471055" y="69272"/>
                </a:cubicBezTo>
                <a:cubicBezTo>
                  <a:pt x="481255" y="77432"/>
                  <a:pt x="485782" y="95539"/>
                  <a:pt x="498764" y="96982"/>
                </a:cubicBezTo>
                <a:cubicBezTo>
                  <a:pt x="531220" y="100588"/>
                  <a:pt x="563419" y="87745"/>
                  <a:pt x="595746" y="83127"/>
                </a:cubicBezTo>
                <a:cubicBezTo>
                  <a:pt x="616759" y="69119"/>
                  <a:pt x="650195" y="41563"/>
                  <a:pt x="678873" y="41563"/>
                </a:cubicBezTo>
                <a:cubicBezTo>
                  <a:pt x="697914" y="41563"/>
                  <a:pt x="715818" y="50800"/>
                  <a:pt x="734291" y="55418"/>
                </a:cubicBezTo>
                <a:cubicBezTo>
                  <a:pt x="748146" y="64654"/>
                  <a:pt x="764081" y="71353"/>
                  <a:pt x="775855" y="83127"/>
                </a:cubicBezTo>
                <a:cubicBezTo>
                  <a:pt x="787629" y="94901"/>
                  <a:pt x="790562" y="114289"/>
                  <a:pt x="803564" y="124691"/>
                </a:cubicBezTo>
                <a:cubicBezTo>
                  <a:pt x="814968" y="133814"/>
                  <a:pt x="831273" y="133927"/>
                  <a:pt x="845128" y="138545"/>
                </a:cubicBezTo>
                <a:cubicBezTo>
                  <a:pt x="895800" y="128411"/>
                  <a:pt x="950657" y="120419"/>
                  <a:pt x="997528" y="96982"/>
                </a:cubicBezTo>
                <a:lnTo>
                  <a:pt x="1052946" y="69272"/>
                </a:lnTo>
                <a:cubicBezTo>
                  <a:pt x="1228639" y="104412"/>
                  <a:pt x="1038921" y="57323"/>
                  <a:pt x="1163782" y="110836"/>
                </a:cubicBezTo>
                <a:cubicBezTo>
                  <a:pt x="1181284" y="118337"/>
                  <a:pt x="1200891" y="119460"/>
                  <a:pt x="1219200" y="124691"/>
                </a:cubicBezTo>
                <a:cubicBezTo>
                  <a:pt x="1233242" y="128703"/>
                  <a:pt x="1246909" y="133927"/>
                  <a:pt x="1260764" y="138545"/>
                </a:cubicBezTo>
                <a:cubicBezTo>
                  <a:pt x="1310329" y="128632"/>
                  <a:pt x="1335925" y="132657"/>
                  <a:pt x="1371600" y="96982"/>
                </a:cubicBezTo>
                <a:cubicBezTo>
                  <a:pt x="1383374" y="85208"/>
                  <a:pt x="1385190" y="64243"/>
                  <a:pt x="1399310" y="55418"/>
                </a:cubicBezTo>
                <a:cubicBezTo>
                  <a:pt x="1424078" y="39938"/>
                  <a:pt x="1482437" y="27709"/>
                  <a:pt x="1482437" y="27709"/>
                </a:cubicBezTo>
                <a:cubicBezTo>
                  <a:pt x="1496291" y="36945"/>
                  <a:pt x="1513598" y="42416"/>
                  <a:pt x="1524000" y="55418"/>
                </a:cubicBezTo>
                <a:cubicBezTo>
                  <a:pt x="1571660" y="114994"/>
                  <a:pt x="1493163" y="86355"/>
                  <a:pt x="1579419" y="124691"/>
                </a:cubicBezTo>
                <a:cubicBezTo>
                  <a:pt x="1606109" y="136553"/>
                  <a:pt x="1662546" y="152400"/>
                  <a:pt x="1662546" y="152400"/>
                </a:cubicBezTo>
                <a:cubicBezTo>
                  <a:pt x="1700544" y="127068"/>
                  <a:pt x="1744090" y="105888"/>
                  <a:pt x="1773382" y="69272"/>
                </a:cubicBezTo>
                <a:cubicBezTo>
                  <a:pt x="1783784" y="56270"/>
                  <a:pt x="1786198" y="35155"/>
                  <a:pt x="1801091" y="27709"/>
                </a:cubicBezTo>
                <a:cubicBezTo>
                  <a:pt x="1835153" y="10678"/>
                  <a:pt x="1911928" y="0"/>
                  <a:pt x="1911928" y="0"/>
                </a:cubicBezTo>
                <a:cubicBezTo>
                  <a:pt x="1955825" y="21948"/>
                  <a:pt x="1986795" y="33303"/>
                  <a:pt x="2022764" y="69272"/>
                </a:cubicBezTo>
                <a:cubicBezTo>
                  <a:pt x="2034538" y="81046"/>
                  <a:pt x="2036353" y="102011"/>
                  <a:pt x="2050473" y="110836"/>
                </a:cubicBezTo>
                <a:cubicBezTo>
                  <a:pt x="2075241" y="126316"/>
                  <a:pt x="2133600" y="138545"/>
                  <a:pt x="2133600" y="138545"/>
                </a:cubicBezTo>
                <a:cubicBezTo>
                  <a:pt x="2161309" y="129309"/>
                  <a:pt x="2191195" y="125021"/>
                  <a:pt x="2216728" y="110836"/>
                </a:cubicBezTo>
                <a:cubicBezTo>
                  <a:pt x="2277911" y="76845"/>
                  <a:pt x="2232776" y="62126"/>
                  <a:pt x="2299855" y="55418"/>
                </a:cubicBezTo>
                <a:cubicBezTo>
                  <a:pt x="2332022" y="52201"/>
                  <a:pt x="2364510" y="55418"/>
                  <a:pt x="2396837" y="5541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textruta 67"/>
          <p:cNvSpPr txBox="1"/>
          <p:nvPr/>
        </p:nvSpPr>
        <p:spPr>
          <a:xfrm>
            <a:off x="3571868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71" name="textruta 70"/>
          <p:cNvSpPr txBox="1"/>
          <p:nvPr/>
        </p:nvSpPr>
        <p:spPr>
          <a:xfrm>
            <a:off x="1357290" y="12144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61" name="textruta 60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1a</a:t>
            </a:r>
            <a:endParaRPr lang="sv-SE" dirty="0"/>
          </a:p>
        </p:txBody>
      </p:sp>
      <p:sp>
        <p:nvSpPr>
          <p:cNvPr id="80" name="textruta 79"/>
          <p:cNvSpPr txBox="1"/>
          <p:nvPr/>
        </p:nvSpPr>
        <p:spPr>
          <a:xfrm>
            <a:off x="5643570" y="1071546"/>
            <a:ext cx="30003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Passning, mottagning, driva</a:t>
            </a:r>
          </a:p>
          <a:p>
            <a:r>
              <a:rPr lang="sv-SE" dirty="0" smtClean="0"/>
              <a:t>Organisation: </a:t>
            </a:r>
            <a:br>
              <a:rPr lang="sv-SE" dirty="0" smtClean="0"/>
            </a:br>
            <a:r>
              <a:rPr lang="sv-SE" dirty="0" smtClean="0"/>
              <a:t>6 spelare/ 2 bollar</a:t>
            </a:r>
          </a:p>
          <a:p>
            <a:r>
              <a:rPr lang="sv-SE" b="1" u="sng" dirty="0" smtClean="0"/>
              <a:t>Anvisning: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B startar genom att backa och skapa yta, A passar B som tar emot med anfallsfot och passar C som driver till A</a:t>
            </a:r>
            <a:br>
              <a:rPr lang="sv-SE" dirty="0" smtClean="0"/>
            </a:br>
            <a:r>
              <a:rPr lang="sv-SE" b="1" u="sng" dirty="0" smtClean="0"/>
              <a:t>Instruktion: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Använd anf. fot och skapa yta genom att backa och sedan löpa in i ytan. </a:t>
            </a:r>
            <a:br>
              <a:rPr lang="sv-SE" dirty="0" smtClean="0"/>
            </a:br>
            <a:r>
              <a:rPr lang="sv-SE" dirty="0" smtClean="0"/>
              <a:t>Sista steget framåt innan mottagning.</a:t>
            </a:r>
            <a:endParaRPr lang="sv-SE" dirty="0"/>
          </a:p>
        </p:txBody>
      </p:sp>
      <p:sp>
        <p:nvSpPr>
          <p:cNvPr id="81" name="textruta 80"/>
          <p:cNvSpPr txBox="1"/>
          <p:nvPr/>
        </p:nvSpPr>
        <p:spPr>
          <a:xfrm>
            <a:off x="2714612" y="292893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82" name="textruta 81"/>
          <p:cNvSpPr txBox="1"/>
          <p:nvPr/>
        </p:nvSpPr>
        <p:spPr>
          <a:xfrm>
            <a:off x="2571736" y="19288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83" name="textruta 82"/>
          <p:cNvSpPr txBox="1"/>
          <p:nvPr/>
        </p:nvSpPr>
        <p:spPr>
          <a:xfrm>
            <a:off x="3000364" y="10715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4000496" y="207167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607219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14310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5715008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cera 6"/>
          <p:cNvSpPr/>
          <p:nvPr/>
        </p:nvSpPr>
        <p:spPr>
          <a:xfrm>
            <a:off x="4214810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3714744" y="207167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214546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4357686" y="40719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Multiplicera 22"/>
          <p:cNvSpPr/>
          <p:nvPr/>
        </p:nvSpPr>
        <p:spPr>
          <a:xfrm>
            <a:off x="2357422" y="3571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Multiplicera 23"/>
          <p:cNvSpPr/>
          <p:nvPr/>
        </p:nvSpPr>
        <p:spPr>
          <a:xfrm>
            <a:off x="5643570" y="14285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Multiplicera 24"/>
          <p:cNvSpPr/>
          <p:nvPr/>
        </p:nvSpPr>
        <p:spPr>
          <a:xfrm>
            <a:off x="4214810" y="442913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5e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3714744" y="25003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5357818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1785918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2000232" y="35716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2000232" y="192880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000232" y="628652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2000232" y="321468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2000232" y="478632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2285984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2357422" y="47148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1643042" y="321468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2143108" y="185736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Summeringspunkt 14"/>
          <p:cNvSpPr/>
          <p:nvPr/>
        </p:nvSpPr>
        <p:spPr>
          <a:xfrm>
            <a:off x="2285984" y="621508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>
            <a:off x="2857488" y="4929198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10800000">
            <a:off x="1285852" y="3429000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>
            <a:off x="2643174" y="2071678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rot="5400000" flipH="1" flipV="1">
            <a:off x="2393141" y="5250669"/>
            <a:ext cx="1285884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10800000" flipV="1">
            <a:off x="1714480" y="5072074"/>
            <a:ext cx="1428760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10800000">
            <a:off x="1643042" y="5500702"/>
            <a:ext cx="714380" cy="57150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rot="16200000" flipV="1">
            <a:off x="714348" y="4214818"/>
            <a:ext cx="1500198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>
            <a:off x="1500166" y="3643314"/>
            <a:ext cx="1571636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 32"/>
          <p:cNvCxnSpPr/>
          <p:nvPr/>
        </p:nvCxnSpPr>
        <p:spPr>
          <a:xfrm rot="5400000" flipH="1" flipV="1">
            <a:off x="2107389" y="3321843"/>
            <a:ext cx="207170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 34"/>
          <p:cNvCxnSpPr/>
          <p:nvPr/>
        </p:nvCxnSpPr>
        <p:spPr>
          <a:xfrm rot="10800000" flipV="1">
            <a:off x="1285852" y="2214554"/>
            <a:ext cx="1643074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/>
          <p:nvPr/>
        </p:nvCxnSpPr>
        <p:spPr>
          <a:xfrm rot="5400000" flipH="1" flipV="1">
            <a:off x="821505" y="1250141"/>
            <a:ext cx="1928826" cy="1143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/>
          <p:nvPr/>
        </p:nvCxnSpPr>
        <p:spPr>
          <a:xfrm rot="16200000" flipH="1">
            <a:off x="2321703" y="1178703"/>
            <a:ext cx="928694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 flipV="1">
            <a:off x="3000364" y="1428736"/>
            <a:ext cx="642942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>
            <a:off x="2857488" y="642918"/>
            <a:ext cx="785818" cy="57150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ihandsfigur 43"/>
          <p:cNvSpPr/>
          <p:nvPr/>
        </p:nvSpPr>
        <p:spPr>
          <a:xfrm>
            <a:off x="3103418" y="1427018"/>
            <a:ext cx="1150377" cy="4752109"/>
          </a:xfrm>
          <a:custGeom>
            <a:avLst/>
            <a:gdLst>
              <a:gd name="connsiteX0" fmla="*/ 734291 w 1150377"/>
              <a:gd name="connsiteY0" fmla="*/ 0 h 4752109"/>
              <a:gd name="connsiteX1" fmla="*/ 858982 w 1150377"/>
              <a:gd name="connsiteY1" fmla="*/ 124691 h 4752109"/>
              <a:gd name="connsiteX2" fmla="*/ 872837 w 1150377"/>
              <a:gd name="connsiteY2" fmla="*/ 207818 h 4752109"/>
              <a:gd name="connsiteX3" fmla="*/ 886691 w 1150377"/>
              <a:gd name="connsiteY3" fmla="*/ 263237 h 4752109"/>
              <a:gd name="connsiteX4" fmla="*/ 900546 w 1150377"/>
              <a:gd name="connsiteY4" fmla="*/ 332509 h 4752109"/>
              <a:gd name="connsiteX5" fmla="*/ 872837 w 1150377"/>
              <a:gd name="connsiteY5" fmla="*/ 471055 h 4752109"/>
              <a:gd name="connsiteX6" fmla="*/ 858982 w 1150377"/>
              <a:gd name="connsiteY6" fmla="*/ 526473 h 4752109"/>
              <a:gd name="connsiteX7" fmla="*/ 831273 w 1150377"/>
              <a:gd name="connsiteY7" fmla="*/ 568037 h 4752109"/>
              <a:gd name="connsiteX8" fmla="*/ 817418 w 1150377"/>
              <a:gd name="connsiteY8" fmla="*/ 623455 h 4752109"/>
              <a:gd name="connsiteX9" fmla="*/ 803564 w 1150377"/>
              <a:gd name="connsiteY9" fmla="*/ 665018 h 4752109"/>
              <a:gd name="connsiteX10" fmla="*/ 872837 w 1150377"/>
              <a:gd name="connsiteY10" fmla="*/ 748146 h 4752109"/>
              <a:gd name="connsiteX11" fmla="*/ 914400 w 1150377"/>
              <a:gd name="connsiteY11" fmla="*/ 762000 h 4752109"/>
              <a:gd name="connsiteX12" fmla="*/ 955964 w 1150377"/>
              <a:gd name="connsiteY12" fmla="*/ 803564 h 4752109"/>
              <a:gd name="connsiteX13" fmla="*/ 983673 w 1150377"/>
              <a:gd name="connsiteY13" fmla="*/ 914400 h 4752109"/>
              <a:gd name="connsiteX14" fmla="*/ 914400 w 1150377"/>
              <a:gd name="connsiteY14" fmla="*/ 1080655 h 4752109"/>
              <a:gd name="connsiteX15" fmla="*/ 872837 w 1150377"/>
              <a:gd name="connsiteY15" fmla="*/ 1122218 h 4752109"/>
              <a:gd name="connsiteX16" fmla="*/ 858982 w 1150377"/>
              <a:gd name="connsiteY16" fmla="*/ 1302327 h 4752109"/>
              <a:gd name="connsiteX17" fmla="*/ 900546 w 1150377"/>
              <a:gd name="connsiteY17" fmla="*/ 1330037 h 4752109"/>
              <a:gd name="connsiteX18" fmla="*/ 997527 w 1150377"/>
              <a:gd name="connsiteY18" fmla="*/ 1385455 h 4752109"/>
              <a:gd name="connsiteX19" fmla="*/ 969818 w 1150377"/>
              <a:gd name="connsiteY19" fmla="*/ 1593273 h 4752109"/>
              <a:gd name="connsiteX20" fmla="*/ 928255 w 1150377"/>
              <a:gd name="connsiteY20" fmla="*/ 1662546 h 4752109"/>
              <a:gd name="connsiteX21" fmla="*/ 914400 w 1150377"/>
              <a:gd name="connsiteY21" fmla="*/ 1704109 h 4752109"/>
              <a:gd name="connsiteX22" fmla="*/ 928255 w 1150377"/>
              <a:gd name="connsiteY22" fmla="*/ 1787237 h 4752109"/>
              <a:gd name="connsiteX23" fmla="*/ 1025237 w 1150377"/>
              <a:gd name="connsiteY23" fmla="*/ 1856509 h 4752109"/>
              <a:gd name="connsiteX24" fmla="*/ 1066800 w 1150377"/>
              <a:gd name="connsiteY24" fmla="*/ 1898073 h 4752109"/>
              <a:gd name="connsiteX25" fmla="*/ 1025237 w 1150377"/>
              <a:gd name="connsiteY25" fmla="*/ 2161309 h 4752109"/>
              <a:gd name="connsiteX26" fmla="*/ 997527 w 1150377"/>
              <a:gd name="connsiteY26" fmla="*/ 2230582 h 4752109"/>
              <a:gd name="connsiteX27" fmla="*/ 983673 w 1150377"/>
              <a:gd name="connsiteY27" fmla="*/ 2272146 h 4752109"/>
              <a:gd name="connsiteX28" fmla="*/ 955964 w 1150377"/>
              <a:gd name="connsiteY28" fmla="*/ 2313709 h 4752109"/>
              <a:gd name="connsiteX29" fmla="*/ 969818 w 1150377"/>
              <a:gd name="connsiteY29" fmla="*/ 2410691 h 4752109"/>
              <a:gd name="connsiteX30" fmla="*/ 1080655 w 1150377"/>
              <a:gd name="connsiteY30" fmla="*/ 2466109 h 4752109"/>
              <a:gd name="connsiteX31" fmla="*/ 1149927 w 1150377"/>
              <a:gd name="connsiteY31" fmla="*/ 2535382 h 4752109"/>
              <a:gd name="connsiteX32" fmla="*/ 1122218 w 1150377"/>
              <a:gd name="connsiteY32" fmla="*/ 2715491 h 4752109"/>
              <a:gd name="connsiteX33" fmla="*/ 1052946 w 1150377"/>
              <a:gd name="connsiteY33" fmla="*/ 2826327 h 4752109"/>
              <a:gd name="connsiteX34" fmla="*/ 1011382 w 1150377"/>
              <a:gd name="connsiteY34" fmla="*/ 2909455 h 4752109"/>
              <a:gd name="connsiteX35" fmla="*/ 1025237 w 1150377"/>
              <a:gd name="connsiteY35" fmla="*/ 2978727 h 4752109"/>
              <a:gd name="connsiteX36" fmla="*/ 1108364 w 1150377"/>
              <a:gd name="connsiteY36" fmla="*/ 3061855 h 4752109"/>
              <a:gd name="connsiteX37" fmla="*/ 1094509 w 1150377"/>
              <a:gd name="connsiteY37" fmla="*/ 3214255 h 4752109"/>
              <a:gd name="connsiteX38" fmla="*/ 1066800 w 1150377"/>
              <a:gd name="connsiteY38" fmla="*/ 3297382 h 4752109"/>
              <a:gd name="connsiteX39" fmla="*/ 955964 w 1150377"/>
              <a:gd name="connsiteY39" fmla="*/ 3435927 h 4752109"/>
              <a:gd name="connsiteX40" fmla="*/ 886691 w 1150377"/>
              <a:gd name="connsiteY40" fmla="*/ 3463637 h 4752109"/>
              <a:gd name="connsiteX41" fmla="*/ 928255 w 1150377"/>
              <a:gd name="connsiteY41" fmla="*/ 3629891 h 4752109"/>
              <a:gd name="connsiteX42" fmla="*/ 914400 w 1150377"/>
              <a:gd name="connsiteY42" fmla="*/ 3768437 h 4752109"/>
              <a:gd name="connsiteX43" fmla="*/ 858982 w 1150377"/>
              <a:gd name="connsiteY43" fmla="*/ 3879273 h 4752109"/>
              <a:gd name="connsiteX44" fmla="*/ 817418 w 1150377"/>
              <a:gd name="connsiteY44" fmla="*/ 3962400 h 4752109"/>
              <a:gd name="connsiteX45" fmla="*/ 692727 w 1150377"/>
              <a:gd name="connsiteY45" fmla="*/ 4045527 h 4752109"/>
              <a:gd name="connsiteX46" fmla="*/ 609600 w 1150377"/>
              <a:gd name="connsiteY46" fmla="*/ 4156364 h 4752109"/>
              <a:gd name="connsiteX47" fmla="*/ 609600 w 1150377"/>
              <a:gd name="connsiteY47" fmla="*/ 4391891 h 4752109"/>
              <a:gd name="connsiteX48" fmla="*/ 568037 w 1150377"/>
              <a:gd name="connsiteY48" fmla="*/ 4433455 h 4752109"/>
              <a:gd name="connsiteX49" fmla="*/ 554182 w 1150377"/>
              <a:gd name="connsiteY49" fmla="*/ 4475018 h 4752109"/>
              <a:gd name="connsiteX50" fmla="*/ 498764 w 1150377"/>
              <a:gd name="connsiteY50" fmla="*/ 4502727 h 4752109"/>
              <a:gd name="connsiteX51" fmla="*/ 332509 w 1150377"/>
              <a:gd name="connsiteY51" fmla="*/ 4530437 h 4752109"/>
              <a:gd name="connsiteX52" fmla="*/ 249382 w 1150377"/>
              <a:gd name="connsiteY52" fmla="*/ 4572000 h 4752109"/>
              <a:gd name="connsiteX53" fmla="*/ 152400 w 1150377"/>
              <a:gd name="connsiteY53" fmla="*/ 4696691 h 4752109"/>
              <a:gd name="connsiteX54" fmla="*/ 110837 w 1150377"/>
              <a:gd name="connsiteY54" fmla="*/ 4724400 h 4752109"/>
              <a:gd name="connsiteX55" fmla="*/ 0 w 1150377"/>
              <a:gd name="connsiteY55" fmla="*/ 4752109 h 475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150377" h="4752109">
                <a:moveTo>
                  <a:pt x="734291" y="0"/>
                </a:moveTo>
                <a:cubicBezTo>
                  <a:pt x="789969" y="37118"/>
                  <a:pt x="819516" y="51398"/>
                  <a:pt x="858982" y="124691"/>
                </a:cubicBezTo>
                <a:cubicBezTo>
                  <a:pt x="872300" y="149425"/>
                  <a:pt x="867328" y="180272"/>
                  <a:pt x="872837" y="207818"/>
                </a:cubicBezTo>
                <a:cubicBezTo>
                  <a:pt x="876571" y="226490"/>
                  <a:pt x="882560" y="244649"/>
                  <a:pt x="886691" y="263237"/>
                </a:cubicBezTo>
                <a:cubicBezTo>
                  <a:pt x="891799" y="286224"/>
                  <a:pt x="895928" y="309418"/>
                  <a:pt x="900546" y="332509"/>
                </a:cubicBezTo>
                <a:cubicBezTo>
                  <a:pt x="876903" y="498005"/>
                  <a:pt x="900471" y="374336"/>
                  <a:pt x="872837" y="471055"/>
                </a:cubicBezTo>
                <a:cubicBezTo>
                  <a:pt x="867606" y="489364"/>
                  <a:pt x="866483" y="508971"/>
                  <a:pt x="858982" y="526473"/>
                </a:cubicBezTo>
                <a:cubicBezTo>
                  <a:pt x="852423" y="541778"/>
                  <a:pt x="840509" y="554182"/>
                  <a:pt x="831273" y="568037"/>
                </a:cubicBezTo>
                <a:cubicBezTo>
                  <a:pt x="826655" y="586510"/>
                  <a:pt x="822649" y="605146"/>
                  <a:pt x="817418" y="623455"/>
                </a:cubicBezTo>
                <a:cubicBezTo>
                  <a:pt x="813406" y="637497"/>
                  <a:pt x="799552" y="650976"/>
                  <a:pt x="803564" y="665018"/>
                </a:cubicBezTo>
                <a:cubicBezTo>
                  <a:pt x="805320" y="671164"/>
                  <a:pt x="855751" y="737895"/>
                  <a:pt x="872837" y="748146"/>
                </a:cubicBezTo>
                <a:cubicBezTo>
                  <a:pt x="885360" y="755659"/>
                  <a:pt x="900546" y="757382"/>
                  <a:pt x="914400" y="762000"/>
                </a:cubicBezTo>
                <a:cubicBezTo>
                  <a:pt x="928255" y="775855"/>
                  <a:pt x="945096" y="787261"/>
                  <a:pt x="955964" y="803564"/>
                </a:cubicBezTo>
                <a:cubicBezTo>
                  <a:pt x="968135" y="821820"/>
                  <a:pt x="981675" y="904412"/>
                  <a:pt x="983673" y="914400"/>
                </a:cubicBezTo>
                <a:cubicBezTo>
                  <a:pt x="969624" y="970594"/>
                  <a:pt x="957021" y="1038034"/>
                  <a:pt x="914400" y="1080655"/>
                </a:cubicBezTo>
                <a:lnTo>
                  <a:pt x="872837" y="1122218"/>
                </a:lnTo>
                <a:cubicBezTo>
                  <a:pt x="858907" y="1177937"/>
                  <a:pt x="825606" y="1243919"/>
                  <a:pt x="858982" y="1302327"/>
                </a:cubicBezTo>
                <a:cubicBezTo>
                  <a:pt x="867243" y="1316784"/>
                  <a:pt x="886089" y="1321776"/>
                  <a:pt x="900546" y="1330037"/>
                </a:cubicBezTo>
                <a:cubicBezTo>
                  <a:pt x="1023595" y="1400352"/>
                  <a:pt x="896261" y="1317944"/>
                  <a:pt x="997527" y="1385455"/>
                </a:cubicBezTo>
                <a:cubicBezTo>
                  <a:pt x="988291" y="1454728"/>
                  <a:pt x="986768" y="1525474"/>
                  <a:pt x="969818" y="1593273"/>
                </a:cubicBezTo>
                <a:cubicBezTo>
                  <a:pt x="963287" y="1619397"/>
                  <a:pt x="940298" y="1638461"/>
                  <a:pt x="928255" y="1662546"/>
                </a:cubicBezTo>
                <a:cubicBezTo>
                  <a:pt x="921724" y="1675608"/>
                  <a:pt x="919018" y="1690255"/>
                  <a:pt x="914400" y="1704109"/>
                </a:cubicBezTo>
                <a:cubicBezTo>
                  <a:pt x="919018" y="1731818"/>
                  <a:pt x="916846" y="1761567"/>
                  <a:pt x="928255" y="1787237"/>
                </a:cubicBezTo>
                <a:cubicBezTo>
                  <a:pt x="944303" y="1823345"/>
                  <a:pt x="994584" y="1841183"/>
                  <a:pt x="1025237" y="1856509"/>
                </a:cubicBezTo>
                <a:cubicBezTo>
                  <a:pt x="1039091" y="1870364"/>
                  <a:pt x="1064636" y="1878600"/>
                  <a:pt x="1066800" y="1898073"/>
                </a:cubicBezTo>
                <a:cubicBezTo>
                  <a:pt x="1088448" y="2092903"/>
                  <a:pt x="1073025" y="2053788"/>
                  <a:pt x="1025237" y="2161309"/>
                </a:cubicBezTo>
                <a:cubicBezTo>
                  <a:pt x="1015136" y="2184035"/>
                  <a:pt x="1006259" y="2207296"/>
                  <a:pt x="997527" y="2230582"/>
                </a:cubicBezTo>
                <a:cubicBezTo>
                  <a:pt x="992399" y="2244256"/>
                  <a:pt x="990204" y="2259084"/>
                  <a:pt x="983673" y="2272146"/>
                </a:cubicBezTo>
                <a:cubicBezTo>
                  <a:pt x="976227" y="2287039"/>
                  <a:pt x="965200" y="2299855"/>
                  <a:pt x="955964" y="2313709"/>
                </a:cubicBezTo>
                <a:cubicBezTo>
                  <a:pt x="960582" y="2346036"/>
                  <a:pt x="955214" y="2381483"/>
                  <a:pt x="969818" y="2410691"/>
                </a:cubicBezTo>
                <a:cubicBezTo>
                  <a:pt x="990004" y="2451064"/>
                  <a:pt x="1044449" y="2457058"/>
                  <a:pt x="1080655" y="2466109"/>
                </a:cubicBezTo>
                <a:cubicBezTo>
                  <a:pt x="1101845" y="2480236"/>
                  <a:pt x="1147210" y="2502783"/>
                  <a:pt x="1149927" y="2535382"/>
                </a:cubicBezTo>
                <a:cubicBezTo>
                  <a:pt x="1150377" y="2540781"/>
                  <a:pt x="1138746" y="2682435"/>
                  <a:pt x="1122218" y="2715491"/>
                </a:cubicBezTo>
                <a:cubicBezTo>
                  <a:pt x="1102734" y="2754459"/>
                  <a:pt x="1073808" y="2788079"/>
                  <a:pt x="1052946" y="2826327"/>
                </a:cubicBezTo>
                <a:cubicBezTo>
                  <a:pt x="966905" y="2984069"/>
                  <a:pt x="1123492" y="2741288"/>
                  <a:pt x="1011382" y="2909455"/>
                </a:cubicBezTo>
                <a:cubicBezTo>
                  <a:pt x="1016000" y="2932546"/>
                  <a:pt x="1012595" y="2958860"/>
                  <a:pt x="1025237" y="2978727"/>
                </a:cubicBezTo>
                <a:cubicBezTo>
                  <a:pt x="1046275" y="3011787"/>
                  <a:pt x="1108364" y="3061855"/>
                  <a:pt x="1108364" y="3061855"/>
                </a:cubicBezTo>
                <a:cubicBezTo>
                  <a:pt x="1103746" y="3112655"/>
                  <a:pt x="1103374" y="3164022"/>
                  <a:pt x="1094509" y="3214255"/>
                </a:cubicBezTo>
                <a:cubicBezTo>
                  <a:pt x="1089433" y="3243018"/>
                  <a:pt x="1076036" y="3269673"/>
                  <a:pt x="1066800" y="3297382"/>
                </a:cubicBezTo>
                <a:cubicBezTo>
                  <a:pt x="1046399" y="3358587"/>
                  <a:pt x="1038514" y="3402906"/>
                  <a:pt x="955964" y="3435927"/>
                </a:cubicBezTo>
                <a:lnTo>
                  <a:pt x="886691" y="3463637"/>
                </a:lnTo>
                <a:cubicBezTo>
                  <a:pt x="900546" y="3519055"/>
                  <a:pt x="933939" y="3573051"/>
                  <a:pt x="928255" y="3629891"/>
                </a:cubicBezTo>
                <a:cubicBezTo>
                  <a:pt x="923637" y="3676073"/>
                  <a:pt x="926822" y="3723718"/>
                  <a:pt x="914400" y="3768437"/>
                </a:cubicBezTo>
                <a:cubicBezTo>
                  <a:pt x="903345" y="3808236"/>
                  <a:pt x="876075" y="3841669"/>
                  <a:pt x="858982" y="3879273"/>
                </a:cubicBezTo>
                <a:cubicBezTo>
                  <a:pt x="840202" y="3920590"/>
                  <a:pt x="852840" y="3926978"/>
                  <a:pt x="817418" y="3962400"/>
                </a:cubicBezTo>
                <a:cubicBezTo>
                  <a:pt x="766177" y="4013641"/>
                  <a:pt x="750737" y="4016522"/>
                  <a:pt x="692727" y="4045527"/>
                </a:cubicBezTo>
                <a:cubicBezTo>
                  <a:pt x="613128" y="4125127"/>
                  <a:pt x="633782" y="4083820"/>
                  <a:pt x="609600" y="4156364"/>
                </a:cubicBezTo>
                <a:cubicBezTo>
                  <a:pt x="624712" y="4247032"/>
                  <a:pt x="638944" y="4289186"/>
                  <a:pt x="609600" y="4391891"/>
                </a:cubicBezTo>
                <a:cubicBezTo>
                  <a:pt x="604217" y="4410730"/>
                  <a:pt x="581891" y="4419600"/>
                  <a:pt x="568037" y="4433455"/>
                </a:cubicBezTo>
                <a:cubicBezTo>
                  <a:pt x="563419" y="4447309"/>
                  <a:pt x="564509" y="4464692"/>
                  <a:pt x="554182" y="4475018"/>
                </a:cubicBezTo>
                <a:cubicBezTo>
                  <a:pt x="539578" y="4489622"/>
                  <a:pt x="517747" y="4494591"/>
                  <a:pt x="498764" y="4502727"/>
                </a:cubicBezTo>
                <a:cubicBezTo>
                  <a:pt x="441897" y="4527099"/>
                  <a:pt x="401931" y="4522723"/>
                  <a:pt x="332509" y="4530437"/>
                </a:cubicBezTo>
                <a:cubicBezTo>
                  <a:pt x="304800" y="4544291"/>
                  <a:pt x="275159" y="4554816"/>
                  <a:pt x="249382" y="4572000"/>
                </a:cubicBezTo>
                <a:cubicBezTo>
                  <a:pt x="200599" y="4604522"/>
                  <a:pt x="190933" y="4652653"/>
                  <a:pt x="152400" y="4696691"/>
                </a:cubicBezTo>
                <a:cubicBezTo>
                  <a:pt x="141435" y="4709222"/>
                  <a:pt x="126485" y="4718710"/>
                  <a:pt x="110837" y="4724400"/>
                </a:cubicBezTo>
                <a:cubicBezTo>
                  <a:pt x="75047" y="4737414"/>
                  <a:pt x="0" y="4752109"/>
                  <a:pt x="0" y="475210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textruta 44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6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5643570" y="1071546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</a:p>
          <a:p>
            <a:r>
              <a:rPr lang="sv-SE" dirty="0" smtClean="0"/>
              <a:t>Passning, pass på vinkel, skapa yta, bredd och djup</a:t>
            </a:r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6 spelare/2 bollar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B backar och skapar yta och spelar tillbaka på vinkel till A osv.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Sista steget framåt, passa framför, använd anf. fot</a:t>
            </a:r>
            <a:endParaRPr lang="sv-SE" dirty="0"/>
          </a:p>
        </p:txBody>
      </p:sp>
      <p:sp>
        <p:nvSpPr>
          <p:cNvPr id="47" name="Multiplicera 46"/>
          <p:cNvSpPr/>
          <p:nvPr/>
        </p:nvSpPr>
        <p:spPr>
          <a:xfrm>
            <a:off x="2714612" y="621508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textruta 47"/>
          <p:cNvSpPr txBox="1"/>
          <p:nvPr/>
        </p:nvSpPr>
        <p:spPr>
          <a:xfrm>
            <a:off x="1643042" y="628652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9" name="textruta 48"/>
          <p:cNvSpPr txBox="1"/>
          <p:nvPr/>
        </p:nvSpPr>
        <p:spPr>
          <a:xfrm>
            <a:off x="2214546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1928794" y="342900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51" name="textruta 50"/>
          <p:cNvSpPr txBox="1"/>
          <p:nvPr/>
        </p:nvSpPr>
        <p:spPr>
          <a:xfrm>
            <a:off x="2000232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52" name="textruta 51"/>
          <p:cNvSpPr txBox="1"/>
          <p:nvPr/>
        </p:nvSpPr>
        <p:spPr>
          <a:xfrm>
            <a:off x="2071670" y="5000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</a:t>
            </a:r>
            <a:endParaRPr lang="sv-SE" dirty="0"/>
          </a:p>
        </p:txBody>
      </p:sp>
      <p:sp>
        <p:nvSpPr>
          <p:cNvPr id="53" name="textruta 52"/>
          <p:cNvSpPr txBox="1"/>
          <p:nvPr/>
        </p:nvSpPr>
        <p:spPr>
          <a:xfrm>
            <a:off x="2714612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54" name="textruta 53"/>
          <p:cNvSpPr txBox="1"/>
          <p:nvPr/>
        </p:nvSpPr>
        <p:spPr>
          <a:xfrm>
            <a:off x="2143108" y="521495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55" name="textruta 54"/>
          <p:cNvSpPr txBox="1"/>
          <p:nvPr/>
        </p:nvSpPr>
        <p:spPr>
          <a:xfrm>
            <a:off x="1142976" y="44291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56" name="textruta 55"/>
          <p:cNvSpPr txBox="1"/>
          <p:nvPr/>
        </p:nvSpPr>
        <p:spPr>
          <a:xfrm>
            <a:off x="2000232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57" name="textruta 56"/>
          <p:cNvSpPr txBox="1"/>
          <p:nvPr/>
        </p:nvSpPr>
        <p:spPr>
          <a:xfrm>
            <a:off x="3071802" y="34290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2143108" y="257174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59" name="textruta 58"/>
          <p:cNvSpPr txBox="1"/>
          <p:nvPr/>
        </p:nvSpPr>
        <p:spPr>
          <a:xfrm>
            <a:off x="1285852" y="164305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60" name="textruta 59"/>
          <p:cNvSpPr txBox="1"/>
          <p:nvPr/>
        </p:nvSpPr>
        <p:spPr>
          <a:xfrm>
            <a:off x="2428860" y="12144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61" name="textruta 60"/>
          <p:cNvSpPr txBox="1"/>
          <p:nvPr/>
        </p:nvSpPr>
        <p:spPr>
          <a:xfrm>
            <a:off x="3214678" y="164305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9</a:t>
            </a:r>
            <a:endParaRPr lang="sv-S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714348" y="278605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71934" y="278605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214546" y="114298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214546" y="478632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2428860" y="11429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857224" y="278605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3714744" y="271462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2571736" y="485776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 12"/>
          <p:cNvCxnSpPr/>
          <p:nvPr/>
        </p:nvCxnSpPr>
        <p:spPr>
          <a:xfrm rot="5400000" flipH="1" flipV="1">
            <a:off x="2357422" y="3500438"/>
            <a:ext cx="1785950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 14"/>
          <p:cNvCxnSpPr/>
          <p:nvPr/>
        </p:nvCxnSpPr>
        <p:spPr>
          <a:xfrm rot="10800000" flipV="1">
            <a:off x="1285852" y="2928934"/>
            <a:ext cx="221457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 rot="5400000" flipH="1" flipV="1">
            <a:off x="1250133" y="1607331"/>
            <a:ext cx="1285884" cy="12144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5400000">
            <a:off x="1000100" y="3143248"/>
            <a:ext cx="3214710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Multiplicera 20"/>
          <p:cNvSpPr/>
          <p:nvPr/>
        </p:nvSpPr>
        <p:spPr>
          <a:xfrm>
            <a:off x="2357422" y="50720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textruta 21"/>
          <p:cNvSpPr txBox="1"/>
          <p:nvPr/>
        </p:nvSpPr>
        <p:spPr>
          <a:xfrm>
            <a:off x="3286116" y="36433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23" name="textruta 22"/>
          <p:cNvSpPr txBox="1"/>
          <p:nvPr/>
        </p:nvSpPr>
        <p:spPr>
          <a:xfrm>
            <a:off x="2714612" y="264318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24" name="textruta 23"/>
          <p:cNvSpPr txBox="1"/>
          <p:nvPr/>
        </p:nvSpPr>
        <p:spPr>
          <a:xfrm>
            <a:off x="1714480" y="185736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25" name="textruta 24"/>
          <p:cNvSpPr txBox="1"/>
          <p:nvPr/>
        </p:nvSpPr>
        <p:spPr>
          <a:xfrm>
            <a:off x="2285984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26" name="textruta 25"/>
          <p:cNvSpPr txBox="1"/>
          <p:nvPr/>
        </p:nvSpPr>
        <p:spPr>
          <a:xfrm>
            <a:off x="2071670" y="50006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29" name="textruta 28"/>
          <p:cNvSpPr txBox="1"/>
          <p:nvPr/>
        </p:nvSpPr>
        <p:spPr>
          <a:xfrm>
            <a:off x="4429124" y="271462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0" name="textruta 29"/>
          <p:cNvSpPr txBox="1"/>
          <p:nvPr/>
        </p:nvSpPr>
        <p:spPr>
          <a:xfrm>
            <a:off x="428596" y="27860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2571736" y="78579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32" name="textruta 31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7a</a:t>
            </a:r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5643570" y="1071546"/>
            <a:ext cx="30003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mottagning</a:t>
            </a:r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5 spelare/1 boll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som tar emot med vänster insida och passar med höger till C som tar emot med höger insida och passar med vänster till C.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Kort tid mellan mottagning och pass, variera med vristpass vid pass från D till A.</a:t>
            </a:r>
            <a:endParaRPr lang="sv-SE" b="1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714348" y="278605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4071934" y="278605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214546" y="114298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2214546" y="478632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428860" y="11429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857224" y="278605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3714744" y="271462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Summeringspunkt 11"/>
          <p:cNvSpPr/>
          <p:nvPr/>
        </p:nvSpPr>
        <p:spPr>
          <a:xfrm>
            <a:off x="2571736" y="485776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4" name="Rak pil 13"/>
          <p:cNvCxnSpPr/>
          <p:nvPr/>
        </p:nvCxnSpPr>
        <p:spPr>
          <a:xfrm rot="5400000" flipH="1" flipV="1">
            <a:off x="2571736" y="3500438"/>
            <a:ext cx="1643074" cy="928694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rot="10800000" flipV="1">
            <a:off x="2714612" y="3071810"/>
            <a:ext cx="1000132" cy="785818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 rot="16200000" flipV="1">
            <a:off x="2428860" y="4357694"/>
            <a:ext cx="642942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 rot="16200000" flipV="1">
            <a:off x="1678761" y="2607463"/>
            <a:ext cx="2000264" cy="71438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 rot="5400000">
            <a:off x="1250133" y="1678769"/>
            <a:ext cx="1214446" cy="1143008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flipV="1">
            <a:off x="1357290" y="2786058"/>
            <a:ext cx="1000132" cy="28575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5400000">
            <a:off x="2071670" y="2143116"/>
            <a:ext cx="857256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16200000" flipH="1">
            <a:off x="1500166" y="3786190"/>
            <a:ext cx="1857388" cy="28575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ultiplicera 28"/>
          <p:cNvSpPr/>
          <p:nvPr/>
        </p:nvSpPr>
        <p:spPr>
          <a:xfrm>
            <a:off x="2643174" y="521495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textruta 29"/>
          <p:cNvSpPr txBox="1"/>
          <p:nvPr/>
        </p:nvSpPr>
        <p:spPr>
          <a:xfrm>
            <a:off x="3357554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3071802" y="307181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2" name="textruta 31"/>
          <p:cNvSpPr txBox="1"/>
          <p:nvPr/>
        </p:nvSpPr>
        <p:spPr>
          <a:xfrm>
            <a:off x="2643174" y="24288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1571604" y="200024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34" name="textruta 33"/>
          <p:cNvSpPr txBox="1"/>
          <p:nvPr/>
        </p:nvSpPr>
        <p:spPr>
          <a:xfrm>
            <a:off x="1643042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2071670" y="392906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2143108" y="50006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4429124" y="27860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428596" y="27860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2500298" y="78579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7b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5643570" y="1071546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 på vinkel.</a:t>
            </a:r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5 spelare/1 boll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passar D som spelar likadant med C.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Fokus på hård och mjuk pass.</a:t>
            </a:r>
          </a:p>
          <a:p>
            <a:r>
              <a:rPr lang="sv-SE" dirty="0" smtClean="0"/>
              <a:t>Spela framför och använd anf. fot.</a:t>
            </a:r>
            <a:endParaRPr lang="sv-S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714348" y="278605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71934" y="278605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214546" y="114298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214546" y="478632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2428860" y="11429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857224" y="278605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3714744" y="271462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2571736" y="485776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 12"/>
          <p:cNvCxnSpPr/>
          <p:nvPr/>
        </p:nvCxnSpPr>
        <p:spPr>
          <a:xfrm rot="5400000" flipH="1" flipV="1">
            <a:off x="2571736" y="3571876"/>
            <a:ext cx="1643074" cy="928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 14"/>
          <p:cNvCxnSpPr/>
          <p:nvPr/>
        </p:nvCxnSpPr>
        <p:spPr>
          <a:xfrm rot="10800000" flipV="1">
            <a:off x="2571736" y="3071810"/>
            <a:ext cx="1143008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 rot="10800000">
            <a:off x="1214414" y="3214686"/>
            <a:ext cx="1214446" cy="7143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16200000" flipH="1">
            <a:off x="821505" y="3536157"/>
            <a:ext cx="1071570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5400000" flipH="1" flipV="1">
            <a:off x="857224" y="2500306"/>
            <a:ext cx="2571768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rot="16200000" flipV="1">
            <a:off x="2178827" y="4321975"/>
            <a:ext cx="785818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10800000" flipV="1">
            <a:off x="2143108" y="3143248"/>
            <a:ext cx="1714512" cy="164307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16200000" flipV="1">
            <a:off x="1714480" y="4429132"/>
            <a:ext cx="285752" cy="28575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rot="5400000">
            <a:off x="1214414" y="1571612"/>
            <a:ext cx="1285884" cy="1143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flipV="1">
            <a:off x="1357290" y="2714620"/>
            <a:ext cx="1357322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 32"/>
          <p:cNvCxnSpPr/>
          <p:nvPr/>
        </p:nvCxnSpPr>
        <p:spPr>
          <a:xfrm rot="16200000" flipH="1">
            <a:off x="2321703" y="2035959"/>
            <a:ext cx="857256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 34"/>
          <p:cNvCxnSpPr/>
          <p:nvPr/>
        </p:nvCxnSpPr>
        <p:spPr>
          <a:xfrm rot="16200000" flipH="1">
            <a:off x="1714480" y="3929066"/>
            <a:ext cx="2357454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Multiplicera 35"/>
          <p:cNvSpPr/>
          <p:nvPr/>
        </p:nvSpPr>
        <p:spPr>
          <a:xfrm>
            <a:off x="2643174" y="528638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textruta 36"/>
          <p:cNvSpPr txBox="1"/>
          <p:nvPr/>
        </p:nvSpPr>
        <p:spPr>
          <a:xfrm>
            <a:off x="3428992" y="385762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3000364" y="314324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1571604" y="342900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928662" y="37147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2143108" y="192880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1214414" y="22145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1571604" y="264318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2500298" y="307181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45" name="textruta 44"/>
          <p:cNvSpPr txBox="1"/>
          <p:nvPr/>
        </p:nvSpPr>
        <p:spPr>
          <a:xfrm>
            <a:off x="2143108" y="50006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4429124" y="271462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7" name="textruta 46"/>
          <p:cNvSpPr txBox="1"/>
          <p:nvPr/>
        </p:nvSpPr>
        <p:spPr>
          <a:xfrm>
            <a:off x="357158" y="27860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48" name="textruta 47"/>
          <p:cNvSpPr txBox="1"/>
          <p:nvPr/>
        </p:nvSpPr>
        <p:spPr>
          <a:xfrm>
            <a:off x="2571736" y="78579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49" name="textruta 48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7c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5643570" y="1071546"/>
            <a:ext cx="30003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 på vinkel</a:t>
            </a:r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5 spelare/1 boll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sedan C som spelar bakåt till B som spelar D. D väggar med C.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Fokus på hård och mjuk pass.</a:t>
            </a:r>
            <a:br>
              <a:rPr lang="sv-SE" dirty="0" smtClean="0"/>
            </a:br>
            <a:r>
              <a:rPr lang="sv-SE" dirty="0" smtClean="0"/>
              <a:t>Använd vrist vid pass från B till D för att öka bolltempot.</a:t>
            </a:r>
            <a:endParaRPr lang="sv-SE" b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8a</a:t>
            </a:r>
            <a:endParaRPr lang="sv-SE" dirty="0"/>
          </a:p>
        </p:txBody>
      </p:sp>
      <p:sp>
        <p:nvSpPr>
          <p:cNvPr id="5" name="Likbent triangel 4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214546" y="292893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214546" y="15001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714348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3786182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3714744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Summeringspunkt 11"/>
          <p:cNvSpPr/>
          <p:nvPr/>
        </p:nvSpPr>
        <p:spPr>
          <a:xfrm>
            <a:off x="4143372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1928794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2428860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4000496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8" name="Rak pil 17"/>
          <p:cNvCxnSpPr/>
          <p:nvPr/>
        </p:nvCxnSpPr>
        <p:spPr>
          <a:xfrm rot="10800000">
            <a:off x="2928926" y="3214686"/>
            <a:ext cx="1285884" cy="928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>
            <a:endCxn id="8" idx="0"/>
          </p:cNvCxnSpPr>
          <p:nvPr/>
        </p:nvCxnSpPr>
        <p:spPr>
          <a:xfrm rot="10800000" flipV="1">
            <a:off x="857224" y="3286124"/>
            <a:ext cx="1643074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 flipV="1">
            <a:off x="785786" y="3214686"/>
            <a:ext cx="1500198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rot="10800000">
            <a:off x="714348" y="2714620"/>
            <a:ext cx="1785950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5400000" flipH="1" flipV="1">
            <a:off x="107125" y="3321843"/>
            <a:ext cx="1000132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Multiplicera 26"/>
          <p:cNvSpPr/>
          <p:nvPr/>
        </p:nvSpPr>
        <p:spPr>
          <a:xfrm>
            <a:off x="500034" y="2142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Multiplicera 27"/>
          <p:cNvSpPr/>
          <p:nvPr/>
        </p:nvSpPr>
        <p:spPr>
          <a:xfrm>
            <a:off x="450056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/>
          <p:cNvSpPr txBox="1"/>
          <p:nvPr/>
        </p:nvSpPr>
        <p:spPr>
          <a:xfrm>
            <a:off x="3357554" y="32861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0" name="textruta 29"/>
          <p:cNvSpPr txBox="1"/>
          <p:nvPr/>
        </p:nvSpPr>
        <p:spPr>
          <a:xfrm>
            <a:off x="1857356" y="357187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1357290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2" name="textruta 31"/>
          <p:cNvSpPr txBox="1"/>
          <p:nvPr/>
        </p:nvSpPr>
        <p:spPr>
          <a:xfrm>
            <a:off x="1357290" y="25003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cxnSp>
        <p:nvCxnSpPr>
          <p:cNvPr id="34" name="Rak pil 33"/>
          <p:cNvCxnSpPr/>
          <p:nvPr/>
        </p:nvCxnSpPr>
        <p:spPr>
          <a:xfrm rot="16200000" flipV="1">
            <a:off x="-357222" y="1643050"/>
            <a:ext cx="1928826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ruta 34"/>
          <p:cNvSpPr txBox="1"/>
          <p:nvPr/>
        </p:nvSpPr>
        <p:spPr>
          <a:xfrm>
            <a:off x="285720" y="14287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5643570" y="1071546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Rättvänd/felvänd, passning, väggspel.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spelare/2 bollar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som är felvänd och spelar C som väggar med B som gjort sig halvt rättvänd.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</a:p>
          <a:p>
            <a:r>
              <a:rPr lang="sv-SE" dirty="0" smtClean="0"/>
              <a:t>Anf. fot . Avstånd vid väggpassen.</a:t>
            </a:r>
            <a:r>
              <a:rPr lang="sv-SE" b="1" u="sng" dirty="0" smtClean="0"/>
              <a:t> </a:t>
            </a:r>
            <a:endParaRPr lang="sv-SE" b="1" u="sng" dirty="0"/>
          </a:p>
        </p:txBody>
      </p:sp>
      <p:sp>
        <p:nvSpPr>
          <p:cNvPr id="33" name="textruta 32"/>
          <p:cNvSpPr txBox="1"/>
          <p:nvPr/>
        </p:nvSpPr>
        <p:spPr>
          <a:xfrm>
            <a:off x="3643306" y="44291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2500298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428596" y="43576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8b</a:t>
            </a:r>
            <a:endParaRPr lang="sv-SE" dirty="0"/>
          </a:p>
        </p:txBody>
      </p:sp>
      <p:sp>
        <p:nvSpPr>
          <p:cNvPr id="3" name="Likbent triangel 2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2214546" y="292893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214546" y="15001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14348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786182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3714744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4143372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1928794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2428860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4000496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 rot="10800000">
            <a:off x="2928926" y="3143248"/>
            <a:ext cx="1428760" cy="928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16200000" flipH="1">
            <a:off x="2321703" y="3607595"/>
            <a:ext cx="928694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10800000">
            <a:off x="2928926" y="4357694"/>
            <a:ext cx="1071570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rot="10800000">
            <a:off x="785786" y="4000504"/>
            <a:ext cx="2000264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flipV="1">
            <a:off x="714348" y="3214686"/>
            <a:ext cx="1714512" cy="7143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10800000">
            <a:off x="785786" y="2714620"/>
            <a:ext cx="1714512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rot="5400000" flipH="1" flipV="1">
            <a:off x="178563" y="3321843"/>
            <a:ext cx="1000132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Multiplicera 29"/>
          <p:cNvSpPr/>
          <p:nvPr/>
        </p:nvSpPr>
        <p:spPr>
          <a:xfrm>
            <a:off x="500034" y="2142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Multiplicera 30"/>
          <p:cNvSpPr/>
          <p:nvPr/>
        </p:nvSpPr>
        <p:spPr>
          <a:xfrm>
            <a:off x="450056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textruta 31"/>
          <p:cNvSpPr txBox="1"/>
          <p:nvPr/>
        </p:nvSpPr>
        <p:spPr>
          <a:xfrm>
            <a:off x="3571868" y="32861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786050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4" name="textruta 33"/>
          <p:cNvSpPr txBox="1"/>
          <p:nvPr/>
        </p:nvSpPr>
        <p:spPr>
          <a:xfrm>
            <a:off x="1785918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1643042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cxnSp>
        <p:nvCxnSpPr>
          <p:cNvPr id="37" name="Rak pil 36"/>
          <p:cNvCxnSpPr/>
          <p:nvPr/>
        </p:nvCxnSpPr>
        <p:spPr>
          <a:xfrm rot="16200000" flipV="1">
            <a:off x="-285784" y="1571612"/>
            <a:ext cx="1928826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ruta 37"/>
          <p:cNvSpPr txBox="1"/>
          <p:nvPr/>
        </p:nvSpPr>
        <p:spPr>
          <a:xfrm>
            <a:off x="1357290" y="24288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428596" y="10715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5643570" y="1071546"/>
            <a:ext cx="30003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Rättvänd/felvänd, passning, väggspel.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spelare/2 bollar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väggar med B och spelar C som väggar med B.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Passa framför, använd anf. fot, avstånd vid vägg.</a:t>
            </a:r>
            <a:r>
              <a:rPr lang="sv-SE" b="1" u="sng" dirty="0" smtClean="0"/>
              <a:t> </a:t>
            </a:r>
            <a:endParaRPr lang="sv-SE" b="1" u="sng" dirty="0"/>
          </a:p>
        </p:txBody>
      </p:sp>
      <p:sp>
        <p:nvSpPr>
          <p:cNvPr id="43" name="textruta 42"/>
          <p:cNvSpPr txBox="1"/>
          <p:nvPr/>
        </p:nvSpPr>
        <p:spPr>
          <a:xfrm>
            <a:off x="3643306" y="44291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2500298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5" name="textruta 44"/>
          <p:cNvSpPr txBox="1"/>
          <p:nvPr/>
        </p:nvSpPr>
        <p:spPr>
          <a:xfrm>
            <a:off x="428596" y="43576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8c</a:t>
            </a:r>
            <a:endParaRPr lang="sv-SE" dirty="0"/>
          </a:p>
        </p:txBody>
      </p:sp>
      <p:sp>
        <p:nvSpPr>
          <p:cNvPr id="3" name="Likbent triangel 2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2214546" y="292893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214546" y="15001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14348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786182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3714744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4143372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1928794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2428860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4000496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 rot="10800000">
            <a:off x="2857488" y="3214686"/>
            <a:ext cx="1428760" cy="928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16200000" flipH="1">
            <a:off x="2393141" y="3607595"/>
            <a:ext cx="857256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10800000">
            <a:off x="3071802" y="4429132"/>
            <a:ext cx="1000132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rot="10800000">
            <a:off x="785786" y="2643182"/>
            <a:ext cx="2143140" cy="17145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5400000" flipH="1" flipV="1">
            <a:off x="107125" y="3250405"/>
            <a:ext cx="1245954" cy="3150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Multiplicera 25"/>
          <p:cNvSpPr/>
          <p:nvPr/>
        </p:nvSpPr>
        <p:spPr>
          <a:xfrm>
            <a:off x="500034" y="2142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Multiplicera 26"/>
          <p:cNvSpPr/>
          <p:nvPr/>
        </p:nvSpPr>
        <p:spPr>
          <a:xfrm>
            <a:off x="450056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ruta 27"/>
          <p:cNvSpPr txBox="1"/>
          <p:nvPr/>
        </p:nvSpPr>
        <p:spPr>
          <a:xfrm>
            <a:off x="3357554" y="32861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29" name="textruta 28"/>
          <p:cNvSpPr txBox="1"/>
          <p:nvPr/>
        </p:nvSpPr>
        <p:spPr>
          <a:xfrm>
            <a:off x="2857488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0" name="textruta 29"/>
          <p:cNvSpPr txBox="1"/>
          <p:nvPr/>
        </p:nvSpPr>
        <p:spPr>
          <a:xfrm>
            <a:off x="1500166" y="335756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428596" y="15001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cxnSp>
        <p:nvCxnSpPr>
          <p:cNvPr id="33" name="Rak pil 32"/>
          <p:cNvCxnSpPr/>
          <p:nvPr/>
        </p:nvCxnSpPr>
        <p:spPr>
          <a:xfrm rot="16200000" flipV="1">
            <a:off x="-214346" y="1571612"/>
            <a:ext cx="1785950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ruta 33"/>
          <p:cNvSpPr txBox="1"/>
          <p:nvPr/>
        </p:nvSpPr>
        <p:spPr>
          <a:xfrm>
            <a:off x="5643570" y="1071546"/>
            <a:ext cx="30003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Rättvänd/felvänd, passning, väggspel.</a:t>
            </a:r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spelare/1 boll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väggar med B som är felvänd och spelar sedan framför C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Använd anf. fot. Försök och klara varvet med enbart direktpass</a:t>
            </a:r>
            <a:r>
              <a:rPr lang="sv-SE" b="1" u="sng" dirty="0" smtClean="0"/>
              <a:t>  </a:t>
            </a:r>
            <a:endParaRPr lang="sv-SE" b="1" u="sng" dirty="0"/>
          </a:p>
        </p:txBody>
      </p:sp>
      <p:sp>
        <p:nvSpPr>
          <p:cNvPr id="32" name="textruta 31"/>
          <p:cNvSpPr txBox="1"/>
          <p:nvPr/>
        </p:nvSpPr>
        <p:spPr>
          <a:xfrm>
            <a:off x="3643306" y="44291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2500298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428596" y="43576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8d</a:t>
            </a:r>
            <a:endParaRPr lang="sv-SE" dirty="0"/>
          </a:p>
        </p:txBody>
      </p:sp>
      <p:sp>
        <p:nvSpPr>
          <p:cNvPr id="3" name="Likbent triangel 2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2214546" y="292893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214546" y="15001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14348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786182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3714744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4143372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1928794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2428860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4000496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 rot="10800000">
            <a:off x="857224" y="4000504"/>
            <a:ext cx="3143272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flipV="1">
            <a:off x="714348" y="3214686"/>
            <a:ext cx="1714512" cy="7143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16200000" flipH="1">
            <a:off x="2428860" y="3500438"/>
            <a:ext cx="642942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rot="10800000">
            <a:off x="2928926" y="4071942"/>
            <a:ext cx="1143008" cy="28575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10800000">
            <a:off x="714348" y="2714620"/>
            <a:ext cx="2000264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5400000" flipH="1" flipV="1">
            <a:off x="107125" y="3321843"/>
            <a:ext cx="1000132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ultiplicera 27"/>
          <p:cNvSpPr/>
          <p:nvPr/>
        </p:nvSpPr>
        <p:spPr>
          <a:xfrm>
            <a:off x="500034" y="2142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Multiplicera 28"/>
          <p:cNvSpPr/>
          <p:nvPr/>
        </p:nvSpPr>
        <p:spPr>
          <a:xfrm>
            <a:off x="450056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textruta 29"/>
          <p:cNvSpPr txBox="1"/>
          <p:nvPr/>
        </p:nvSpPr>
        <p:spPr>
          <a:xfrm>
            <a:off x="2428860" y="414338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1142976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2" name="textruta 31"/>
          <p:cNvSpPr txBox="1"/>
          <p:nvPr/>
        </p:nvSpPr>
        <p:spPr>
          <a:xfrm>
            <a:off x="2786050" y="342900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1285852" y="292893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cxnSp>
        <p:nvCxnSpPr>
          <p:cNvPr id="35" name="Rak pil 34"/>
          <p:cNvCxnSpPr/>
          <p:nvPr/>
        </p:nvCxnSpPr>
        <p:spPr>
          <a:xfrm rot="5400000" flipH="1" flipV="1">
            <a:off x="-428660" y="1714488"/>
            <a:ext cx="20002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ruta 35"/>
          <p:cNvSpPr txBox="1"/>
          <p:nvPr/>
        </p:nvSpPr>
        <p:spPr>
          <a:xfrm>
            <a:off x="214282" y="128586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5643570" y="1071546"/>
            <a:ext cx="30003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Rättvänd/felvänd, passning, pass på tredje spelare.</a:t>
            </a:r>
          </a:p>
          <a:p>
            <a:r>
              <a:rPr lang="sv-SE" b="1" u="sng" dirty="0" smtClean="0"/>
              <a:t>Organisation:</a:t>
            </a:r>
          </a:p>
          <a:p>
            <a:r>
              <a:rPr lang="sv-SE" dirty="0" smtClean="0"/>
              <a:t>Minst 8 spelare/1 boll</a:t>
            </a:r>
            <a:endParaRPr lang="sv-SE" b="1" u="sng" dirty="0" smtClean="0"/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C och tar djup och får sedan pass av B och spelar C i djupet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Använd anf. fot. Spela framför.</a:t>
            </a:r>
            <a:r>
              <a:rPr lang="sv-SE" b="1" u="sng" dirty="0" smtClean="0"/>
              <a:t> </a:t>
            </a: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643306" y="44291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2500298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428596" y="43576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8e</a:t>
            </a:r>
            <a:endParaRPr lang="sv-SE" dirty="0"/>
          </a:p>
        </p:txBody>
      </p:sp>
      <p:sp>
        <p:nvSpPr>
          <p:cNvPr id="3" name="Likbent triangel 2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2214546" y="292893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214546" y="15001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14348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786182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3714744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4143372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1928794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2428860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4000496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 rot="10800000">
            <a:off x="2643174" y="3286124"/>
            <a:ext cx="1571636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10800000" flipV="1">
            <a:off x="785786" y="3286124"/>
            <a:ext cx="1643074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>
            <a:off x="1071538" y="4000504"/>
            <a:ext cx="1357322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>
            <a:stCxn id="11" idx="2"/>
          </p:cNvCxnSpPr>
          <p:nvPr/>
        </p:nvCxnSpPr>
        <p:spPr>
          <a:xfrm rot="10800000" flipV="1">
            <a:off x="2786050" y="4357694"/>
            <a:ext cx="1357322" cy="85725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16200000" flipV="1">
            <a:off x="2285984" y="4643446"/>
            <a:ext cx="642942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>
            <a:off x="2928926" y="3071810"/>
            <a:ext cx="571504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rot="5400000" flipH="1" flipV="1">
            <a:off x="2464579" y="3321843"/>
            <a:ext cx="1071570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rot="10800000">
            <a:off x="642910" y="2143116"/>
            <a:ext cx="2786082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 32"/>
          <p:cNvCxnSpPr/>
          <p:nvPr/>
        </p:nvCxnSpPr>
        <p:spPr>
          <a:xfrm rot="16200000" flipV="1">
            <a:off x="-71470" y="3000372"/>
            <a:ext cx="1500198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Multiplicera 33"/>
          <p:cNvSpPr/>
          <p:nvPr/>
        </p:nvSpPr>
        <p:spPr>
          <a:xfrm>
            <a:off x="500034" y="2142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Multiplicera 34"/>
          <p:cNvSpPr/>
          <p:nvPr/>
        </p:nvSpPr>
        <p:spPr>
          <a:xfrm>
            <a:off x="450056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textruta 35"/>
          <p:cNvSpPr txBox="1"/>
          <p:nvPr/>
        </p:nvSpPr>
        <p:spPr>
          <a:xfrm>
            <a:off x="3500430" y="350043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1357290" y="335756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1643042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2714612" y="35718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1928794" y="221455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cxnSp>
        <p:nvCxnSpPr>
          <p:cNvPr id="42" name="Rak pil 41"/>
          <p:cNvCxnSpPr/>
          <p:nvPr/>
        </p:nvCxnSpPr>
        <p:spPr>
          <a:xfrm rot="5400000" flipH="1" flipV="1">
            <a:off x="-107189" y="1393017"/>
            <a:ext cx="1428760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ruta 42"/>
          <p:cNvSpPr txBox="1"/>
          <p:nvPr/>
        </p:nvSpPr>
        <p:spPr>
          <a:xfrm>
            <a:off x="357158" y="12144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5643570" y="1071546"/>
            <a:ext cx="30003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Rättvänd/felvänd, passning, pass på tredje spelare.</a:t>
            </a:r>
          </a:p>
          <a:p>
            <a:r>
              <a:rPr lang="sv-SE" b="1" u="sng" dirty="0" smtClean="0"/>
              <a:t>Organisation:</a:t>
            </a:r>
          </a:p>
          <a:p>
            <a:r>
              <a:rPr lang="sv-SE" dirty="0" smtClean="0"/>
              <a:t>Minst 8 spelare/1 boll</a:t>
            </a:r>
            <a:endParaRPr lang="sv-SE" b="1" u="sng" dirty="0" smtClean="0"/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som är felvänd och passar C. C passar A som spelar B som gjort sig halvt rättvänd och spelar sedan  C.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</a:p>
          <a:p>
            <a:r>
              <a:rPr lang="sv-SE" dirty="0" smtClean="0"/>
              <a:t>Använd anf. fot. Spela framför, sista steget framåt för B vid pass 4.  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3643306" y="44291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5" name="textruta 44"/>
          <p:cNvSpPr txBox="1"/>
          <p:nvPr/>
        </p:nvSpPr>
        <p:spPr>
          <a:xfrm>
            <a:off x="2500298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428596" y="43576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ruta 21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1b</a:t>
            </a:r>
            <a:endParaRPr lang="sv-SE" dirty="0"/>
          </a:p>
        </p:txBody>
      </p:sp>
      <p:sp>
        <p:nvSpPr>
          <p:cNvPr id="23" name="Likbent triangel 22"/>
          <p:cNvSpPr/>
          <p:nvPr/>
        </p:nvSpPr>
        <p:spPr>
          <a:xfrm>
            <a:off x="2000232" y="157161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Likbent triangel 23"/>
          <p:cNvSpPr/>
          <p:nvPr/>
        </p:nvSpPr>
        <p:spPr>
          <a:xfrm>
            <a:off x="3143240" y="24288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Likbent triangel 24"/>
          <p:cNvSpPr/>
          <p:nvPr/>
        </p:nvSpPr>
        <p:spPr>
          <a:xfrm>
            <a:off x="2071670" y="342900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Likbent triangel 25"/>
          <p:cNvSpPr/>
          <p:nvPr/>
        </p:nvSpPr>
        <p:spPr>
          <a:xfrm>
            <a:off x="4286248" y="342900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Likbent triangel 26"/>
          <p:cNvSpPr/>
          <p:nvPr/>
        </p:nvSpPr>
        <p:spPr>
          <a:xfrm>
            <a:off x="4286248" y="157161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Summeringspunkt 27"/>
          <p:cNvSpPr/>
          <p:nvPr/>
        </p:nvSpPr>
        <p:spPr>
          <a:xfrm>
            <a:off x="4643438" y="128586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Summeringspunkt 28"/>
          <p:cNvSpPr/>
          <p:nvPr/>
        </p:nvSpPr>
        <p:spPr>
          <a:xfrm>
            <a:off x="1714480" y="3643314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Multiplicera 29"/>
          <p:cNvSpPr/>
          <p:nvPr/>
        </p:nvSpPr>
        <p:spPr>
          <a:xfrm>
            <a:off x="3143240" y="264318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Multiplicera 30"/>
          <p:cNvSpPr/>
          <p:nvPr/>
        </p:nvSpPr>
        <p:spPr>
          <a:xfrm>
            <a:off x="3071802" y="192880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Multiplicera 31"/>
          <p:cNvSpPr/>
          <p:nvPr/>
        </p:nvSpPr>
        <p:spPr>
          <a:xfrm>
            <a:off x="4572000" y="350043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Multiplicera 32"/>
          <p:cNvSpPr/>
          <p:nvPr/>
        </p:nvSpPr>
        <p:spPr>
          <a:xfrm rot="21334658">
            <a:off x="1587490" y="1230309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textruta 35"/>
          <p:cNvSpPr txBox="1"/>
          <p:nvPr/>
        </p:nvSpPr>
        <p:spPr>
          <a:xfrm>
            <a:off x="1428728" y="364331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/>
              <a:t>A</a:t>
            </a:r>
            <a:endParaRPr lang="sv-SE" sz="2000" b="1" dirty="0"/>
          </a:p>
        </p:txBody>
      </p:sp>
      <p:sp>
        <p:nvSpPr>
          <p:cNvPr id="40" name="textruta 39"/>
          <p:cNvSpPr txBox="1"/>
          <p:nvPr/>
        </p:nvSpPr>
        <p:spPr>
          <a:xfrm>
            <a:off x="3643306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1357290" y="12144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cxnSp>
        <p:nvCxnSpPr>
          <p:cNvPr id="43" name="Rak pil 42"/>
          <p:cNvCxnSpPr/>
          <p:nvPr/>
        </p:nvCxnSpPr>
        <p:spPr>
          <a:xfrm rot="5400000">
            <a:off x="3000364" y="3429000"/>
            <a:ext cx="714380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 44"/>
          <p:cNvCxnSpPr>
            <a:stCxn id="36" idx="3"/>
          </p:cNvCxnSpPr>
          <p:nvPr/>
        </p:nvCxnSpPr>
        <p:spPr>
          <a:xfrm>
            <a:off x="2071670" y="3843369"/>
            <a:ext cx="1143008" cy="1425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rot="16200000" flipV="1">
            <a:off x="1500166" y="2000240"/>
            <a:ext cx="2000264" cy="14287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ihandsfigur 47"/>
          <p:cNvSpPr/>
          <p:nvPr/>
        </p:nvSpPr>
        <p:spPr>
          <a:xfrm rot="5400000">
            <a:off x="94597" y="2548553"/>
            <a:ext cx="2587225" cy="204716"/>
          </a:xfrm>
          <a:custGeom>
            <a:avLst/>
            <a:gdLst>
              <a:gd name="connsiteX0" fmla="*/ 2579427 w 2587225"/>
              <a:gd name="connsiteY0" fmla="*/ 0 h 204716"/>
              <a:gd name="connsiteX1" fmla="*/ 2524836 w 2587225"/>
              <a:gd name="connsiteY1" fmla="*/ 54591 h 204716"/>
              <a:gd name="connsiteX2" fmla="*/ 2483892 w 2587225"/>
              <a:gd name="connsiteY2" fmla="*/ 95534 h 204716"/>
              <a:gd name="connsiteX3" fmla="*/ 2402006 w 2587225"/>
              <a:gd name="connsiteY3" fmla="*/ 122829 h 204716"/>
              <a:gd name="connsiteX4" fmla="*/ 2279176 w 2587225"/>
              <a:gd name="connsiteY4" fmla="*/ 40943 h 204716"/>
              <a:gd name="connsiteX5" fmla="*/ 2238233 w 2587225"/>
              <a:gd name="connsiteY5" fmla="*/ 13647 h 204716"/>
              <a:gd name="connsiteX6" fmla="*/ 2156346 w 2587225"/>
              <a:gd name="connsiteY6" fmla="*/ 27295 h 204716"/>
              <a:gd name="connsiteX7" fmla="*/ 2074459 w 2587225"/>
              <a:gd name="connsiteY7" fmla="*/ 81886 h 204716"/>
              <a:gd name="connsiteX8" fmla="*/ 2047164 w 2587225"/>
              <a:gd name="connsiteY8" fmla="*/ 122829 h 204716"/>
              <a:gd name="connsiteX9" fmla="*/ 1937982 w 2587225"/>
              <a:gd name="connsiteY9" fmla="*/ 150125 h 204716"/>
              <a:gd name="connsiteX10" fmla="*/ 1828800 w 2587225"/>
              <a:gd name="connsiteY10" fmla="*/ 136477 h 204716"/>
              <a:gd name="connsiteX11" fmla="*/ 1815152 w 2587225"/>
              <a:gd name="connsiteY11" fmla="*/ 95534 h 204716"/>
              <a:gd name="connsiteX12" fmla="*/ 1733265 w 2587225"/>
              <a:gd name="connsiteY12" fmla="*/ 54591 h 204716"/>
              <a:gd name="connsiteX13" fmla="*/ 1624083 w 2587225"/>
              <a:gd name="connsiteY13" fmla="*/ 68238 h 204716"/>
              <a:gd name="connsiteX14" fmla="*/ 1583140 w 2587225"/>
              <a:gd name="connsiteY14" fmla="*/ 109182 h 204716"/>
              <a:gd name="connsiteX15" fmla="*/ 1542197 w 2587225"/>
              <a:gd name="connsiteY15" fmla="*/ 122829 h 204716"/>
              <a:gd name="connsiteX16" fmla="*/ 1514901 w 2587225"/>
              <a:gd name="connsiteY16" fmla="*/ 163773 h 204716"/>
              <a:gd name="connsiteX17" fmla="*/ 1392071 w 2587225"/>
              <a:gd name="connsiteY17" fmla="*/ 191068 h 204716"/>
              <a:gd name="connsiteX18" fmla="*/ 1351128 w 2587225"/>
              <a:gd name="connsiteY18" fmla="*/ 204716 h 204716"/>
              <a:gd name="connsiteX19" fmla="*/ 1269242 w 2587225"/>
              <a:gd name="connsiteY19" fmla="*/ 163773 h 204716"/>
              <a:gd name="connsiteX20" fmla="*/ 1201003 w 2587225"/>
              <a:gd name="connsiteY20" fmla="*/ 81886 h 204716"/>
              <a:gd name="connsiteX21" fmla="*/ 1160059 w 2587225"/>
              <a:gd name="connsiteY21" fmla="*/ 68238 h 204716"/>
              <a:gd name="connsiteX22" fmla="*/ 1037230 w 2587225"/>
              <a:gd name="connsiteY22" fmla="*/ 95534 h 204716"/>
              <a:gd name="connsiteX23" fmla="*/ 955343 w 2587225"/>
              <a:gd name="connsiteY23" fmla="*/ 150125 h 204716"/>
              <a:gd name="connsiteX24" fmla="*/ 873456 w 2587225"/>
              <a:gd name="connsiteY24" fmla="*/ 191068 h 204716"/>
              <a:gd name="connsiteX25" fmla="*/ 641445 w 2587225"/>
              <a:gd name="connsiteY25" fmla="*/ 177420 h 204716"/>
              <a:gd name="connsiteX26" fmla="*/ 614149 w 2587225"/>
              <a:gd name="connsiteY26" fmla="*/ 136477 h 204716"/>
              <a:gd name="connsiteX27" fmla="*/ 532262 w 2587225"/>
              <a:gd name="connsiteY27" fmla="*/ 95534 h 204716"/>
              <a:gd name="connsiteX28" fmla="*/ 395785 w 2587225"/>
              <a:gd name="connsiteY28" fmla="*/ 109182 h 204716"/>
              <a:gd name="connsiteX29" fmla="*/ 354842 w 2587225"/>
              <a:gd name="connsiteY29" fmla="*/ 122829 h 204716"/>
              <a:gd name="connsiteX30" fmla="*/ 300250 w 2587225"/>
              <a:gd name="connsiteY30" fmla="*/ 136477 h 204716"/>
              <a:gd name="connsiteX31" fmla="*/ 218364 w 2587225"/>
              <a:gd name="connsiteY31" fmla="*/ 163773 h 204716"/>
              <a:gd name="connsiteX32" fmla="*/ 177421 w 2587225"/>
              <a:gd name="connsiteY32" fmla="*/ 177420 h 204716"/>
              <a:gd name="connsiteX33" fmla="*/ 68239 w 2587225"/>
              <a:gd name="connsiteY33" fmla="*/ 163773 h 204716"/>
              <a:gd name="connsiteX34" fmla="*/ 54591 w 2587225"/>
              <a:gd name="connsiteY34" fmla="*/ 122829 h 204716"/>
              <a:gd name="connsiteX35" fmla="*/ 0 w 2587225"/>
              <a:gd name="connsiteY35" fmla="*/ 68238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587225" h="204716">
                <a:moveTo>
                  <a:pt x="2579427" y="0"/>
                </a:moveTo>
                <a:cubicBezTo>
                  <a:pt x="2553431" y="77986"/>
                  <a:pt x="2587225" y="12998"/>
                  <a:pt x="2524836" y="54591"/>
                </a:cubicBezTo>
                <a:cubicBezTo>
                  <a:pt x="2508777" y="65297"/>
                  <a:pt x="2500764" y="86161"/>
                  <a:pt x="2483892" y="95534"/>
                </a:cubicBezTo>
                <a:cubicBezTo>
                  <a:pt x="2458741" y="109507"/>
                  <a:pt x="2402006" y="122829"/>
                  <a:pt x="2402006" y="122829"/>
                </a:cubicBezTo>
                <a:lnTo>
                  <a:pt x="2279176" y="40943"/>
                </a:lnTo>
                <a:lnTo>
                  <a:pt x="2238233" y="13647"/>
                </a:lnTo>
                <a:cubicBezTo>
                  <a:pt x="2210937" y="18196"/>
                  <a:pt x="2181890" y="16652"/>
                  <a:pt x="2156346" y="27295"/>
                </a:cubicBezTo>
                <a:cubicBezTo>
                  <a:pt x="2126064" y="39912"/>
                  <a:pt x="2074459" y="81886"/>
                  <a:pt x="2074459" y="81886"/>
                </a:cubicBezTo>
                <a:cubicBezTo>
                  <a:pt x="2065361" y="95534"/>
                  <a:pt x="2059972" y="112582"/>
                  <a:pt x="2047164" y="122829"/>
                </a:cubicBezTo>
                <a:cubicBezTo>
                  <a:pt x="2033175" y="134020"/>
                  <a:pt x="1941381" y="149445"/>
                  <a:pt x="1937982" y="150125"/>
                </a:cubicBezTo>
                <a:cubicBezTo>
                  <a:pt x="1901588" y="145576"/>
                  <a:pt x="1862316" y="151373"/>
                  <a:pt x="1828800" y="136477"/>
                </a:cubicBezTo>
                <a:cubicBezTo>
                  <a:pt x="1815654" y="130634"/>
                  <a:pt x="1824139" y="106768"/>
                  <a:pt x="1815152" y="95534"/>
                </a:cubicBezTo>
                <a:cubicBezTo>
                  <a:pt x="1795909" y="71480"/>
                  <a:pt x="1760239" y="63582"/>
                  <a:pt x="1733265" y="54591"/>
                </a:cubicBezTo>
                <a:cubicBezTo>
                  <a:pt x="1696871" y="59140"/>
                  <a:pt x="1658552" y="55704"/>
                  <a:pt x="1624083" y="68238"/>
                </a:cubicBezTo>
                <a:cubicBezTo>
                  <a:pt x="1605944" y="74834"/>
                  <a:pt x="1599199" y="98476"/>
                  <a:pt x="1583140" y="109182"/>
                </a:cubicBezTo>
                <a:cubicBezTo>
                  <a:pt x="1571170" y="117162"/>
                  <a:pt x="1555845" y="118280"/>
                  <a:pt x="1542197" y="122829"/>
                </a:cubicBezTo>
                <a:cubicBezTo>
                  <a:pt x="1533098" y="136477"/>
                  <a:pt x="1527709" y="153526"/>
                  <a:pt x="1514901" y="163773"/>
                </a:cubicBezTo>
                <a:cubicBezTo>
                  <a:pt x="1497220" y="177918"/>
                  <a:pt x="1392904" y="190929"/>
                  <a:pt x="1392071" y="191068"/>
                </a:cubicBezTo>
                <a:cubicBezTo>
                  <a:pt x="1378423" y="195617"/>
                  <a:pt x="1365514" y="204716"/>
                  <a:pt x="1351128" y="204716"/>
                </a:cubicBezTo>
                <a:cubicBezTo>
                  <a:pt x="1322877" y="204716"/>
                  <a:pt x="1289942" y="177573"/>
                  <a:pt x="1269242" y="163773"/>
                </a:cubicBezTo>
                <a:cubicBezTo>
                  <a:pt x="1249101" y="133562"/>
                  <a:pt x="1232528" y="102902"/>
                  <a:pt x="1201003" y="81886"/>
                </a:cubicBezTo>
                <a:cubicBezTo>
                  <a:pt x="1189033" y="73906"/>
                  <a:pt x="1173707" y="72787"/>
                  <a:pt x="1160059" y="68238"/>
                </a:cubicBezTo>
                <a:cubicBezTo>
                  <a:pt x="1137839" y="71941"/>
                  <a:pt x="1066029" y="79535"/>
                  <a:pt x="1037230" y="95534"/>
                </a:cubicBezTo>
                <a:cubicBezTo>
                  <a:pt x="1008553" y="111466"/>
                  <a:pt x="986465" y="139751"/>
                  <a:pt x="955343" y="150125"/>
                </a:cubicBezTo>
                <a:cubicBezTo>
                  <a:pt x="898839" y="168960"/>
                  <a:pt x="926370" y="155793"/>
                  <a:pt x="873456" y="191068"/>
                </a:cubicBezTo>
                <a:cubicBezTo>
                  <a:pt x="796119" y="186519"/>
                  <a:pt x="717254" y="193380"/>
                  <a:pt x="641445" y="177420"/>
                </a:cubicBezTo>
                <a:cubicBezTo>
                  <a:pt x="625394" y="174041"/>
                  <a:pt x="625747" y="148075"/>
                  <a:pt x="614149" y="136477"/>
                </a:cubicBezTo>
                <a:cubicBezTo>
                  <a:pt x="587692" y="110021"/>
                  <a:pt x="565562" y="106634"/>
                  <a:pt x="532262" y="95534"/>
                </a:cubicBezTo>
                <a:cubicBezTo>
                  <a:pt x="486770" y="100083"/>
                  <a:pt x="440973" y="102230"/>
                  <a:pt x="395785" y="109182"/>
                </a:cubicBezTo>
                <a:cubicBezTo>
                  <a:pt x="381566" y="111369"/>
                  <a:pt x="368674" y="118877"/>
                  <a:pt x="354842" y="122829"/>
                </a:cubicBezTo>
                <a:cubicBezTo>
                  <a:pt x="336806" y="127982"/>
                  <a:pt x="318216" y="131087"/>
                  <a:pt x="300250" y="136477"/>
                </a:cubicBezTo>
                <a:cubicBezTo>
                  <a:pt x="272692" y="144745"/>
                  <a:pt x="245659" y="154675"/>
                  <a:pt x="218364" y="163773"/>
                </a:cubicBezTo>
                <a:lnTo>
                  <a:pt x="177421" y="177420"/>
                </a:lnTo>
                <a:cubicBezTo>
                  <a:pt x="141027" y="172871"/>
                  <a:pt x="101755" y="178669"/>
                  <a:pt x="68239" y="163773"/>
                </a:cubicBezTo>
                <a:cubicBezTo>
                  <a:pt x="55093" y="157930"/>
                  <a:pt x="61025" y="135696"/>
                  <a:pt x="54591" y="122829"/>
                </a:cubicBezTo>
                <a:cubicBezTo>
                  <a:pt x="32632" y="78912"/>
                  <a:pt x="35156" y="85817"/>
                  <a:pt x="0" y="6823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textruta 48"/>
          <p:cNvSpPr txBox="1"/>
          <p:nvPr/>
        </p:nvSpPr>
        <p:spPr>
          <a:xfrm>
            <a:off x="5643570" y="1071546"/>
            <a:ext cx="30003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mottagning, driva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6 spelare/ 2 bollar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B löper och får passning av A, B vänder med vänster insida och passar C som driver ner till A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Kort tid mellan mottagning och pass. Bra första touch så B får fram bollen och snabbt kan passa C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50" name="textruta 49"/>
          <p:cNvSpPr txBox="1"/>
          <p:nvPr/>
        </p:nvSpPr>
        <p:spPr>
          <a:xfrm>
            <a:off x="2357422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51" name="textruta 50"/>
          <p:cNvSpPr txBox="1"/>
          <p:nvPr/>
        </p:nvSpPr>
        <p:spPr>
          <a:xfrm>
            <a:off x="2285984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52" name="textruta 51"/>
          <p:cNvSpPr txBox="1"/>
          <p:nvPr/>
        </p:nvSpPr>
        <p:spPr>
          <a:xfrm>
            <a:off x="1000100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8f</a:t>
            </a:r>
            <a:endParaRPr lang="sv-SE" dirty="0"/>
          </a:p>
        </p:txBody>
      </p:sp>
      <p:sp>
        <p:nvSpPr>
          <p:cNvPr id="3" name="Likbent triangel 2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2214546" y="292893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214546" y="15001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14348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786182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3714744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4143372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1928794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2428860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4000496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6" name="Rak pil 25"/>
          <p:cNvCxnSpPr/>
          <p:nvPr/>
        </p:nvCxnSpPr>
        <p:spPr>
          <a:xfrm rot="10800000">
            <a:off x="2285984" y="3929066"/>
            <a:ext cx="1785950" cy="500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flipV="1">
            <a:off x="928662" y="3929066"/>
            <a:ext cx="1071570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>
            <a:off x="2928926" y="3071810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 flipV="1">
            <a:off x="2214546" y="3143248"/>
            <a:ext cx="928694" cy="7143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rot="10800000">
            <a:off x="1857356" y="4357694"/>
            <a:ext cx="2214578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/>
          <p:nvPr/>
        </p:nvCxnSpPr>
        <p:spPr>
          <a:xfrm rot="16200000" flipV="1">
            <a:off x="785786" y="3357562"/>
            <a:ext cx="1357322" cy="64294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 41"/>
          <p:cNvCxnSpPr/>
          <p:nvPr/>
        </p:nvCxnSpPr>
        <p:spPr>
          <a:xfrm rot="10800000">
            <a:off x="1285852" y="2857496"/>
            <a:ext cx="185738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/>
          <p:cNvCxnSpPr/>
          <p:nvPr/>
        </p:nvCxnSpPr>
        <p:spPr>
          <a:xfrm rot="5400000" flipH="1" flipV="1">
            <a:off x="1214414" y="2000240"/>
            <a:ext cx="785818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>
            <a:stCxn id="12" idx="2"/>
          </p:cNvCxnSpPr>
          <p:nvPr/>
        </p:nvCxnSpPr>
        <p:spPr>
          <a:xfrm>
            <a:off x="2254476" y="1825856"/>
            <a:ext cx="1674582" cy="5315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 47"/>
          <p:cNvCxnSpPr/>
          <p:nvPr/>
        </p:nvCxnSpPr>
        <p:spPr>
          <a:xfrm flipV="1">
            <a:off x="2071670" y="3286124"/>
            <a:ext cx="2143140" cy="64294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pil 49"/>
          <p:cNvCxnSpPr/>
          <p:nvPr/>
        </p:nvCxnSpPr>
        <p:spPr>
          <a:xfrm rot="16200000" flipV="1">
            <a:off x="3786182" y="2643182"/>
            <a:ext cx="785818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pil 51"/>
          <p:cNvCxnSpPr/>
          <p:nvPr/>
        </p:nvCxnSpPr>
        <p:spPr>
          <a:xfrm rot="10800000">
            <a:off x="1428728" y="785794"/>
            <a:ext cx="2571768" cy="15001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 rot="5400000" flipH="1" flipV="1">
            <a:off x="3643306" y="1357298"/>
            <a:ext cx="1428760" cy="42862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pil 55"/>
          <p:cNvCxnSpPr/>
          <p:nvPr/>
        </p:nvCxnSpPr>
        <p:spPr>
          <a:xfrm rot="16200000" flipV="1">
            <a:off x="-178627" y="1464455"/>
            <a:ext cx="1928826" cy="42862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Multiplicera 61"/>
          <p:cNvSpPr/>
          <p:nvPr/>
        </p:nvSpPr>
        <p:spPr>
          <a:xfrm>
            <a:off x="500034" y="2142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Multiplicera 62"/>
          <p:cNvSpPr/>
          <p:nvPr/>
        </p:nvSpPr>
        <p:spPr>
          <a:xfrm>
            <a:off x="450056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textruta 63"/>
          <p:cNvSpPr txBox="1"/>
          <p:nvPr/>
        </p:nvSpPr>
        <p:spPr>
          <a:xfrm>
            <a:off x="2857488" y="385762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65" name="textruta 64"/>
          <p:cNvSpPr txBox="1"/>
          <p:nvPr/>
        </p:nvSpPr>
        <p:spPr>
          <a:xfrm>
            <a:off x="2357422" y="328612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66" name="textruta 65"/>
          <p:cNvSpPr txBox="1"/>
          <p:nvPr/>
        </p:nvSpPr>
        <p:spPr>
          <a:xfrm>
            <a:off x="185735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67" name="textruta 66"/>
          <p:cNvSpPr txBox="1"/>
          <p:nvPr/>
        </p:nvSpPr>
        <p:spPr>
          <a:xfrm>
            <a:off x="1285852" y="20716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68" name="textruta 67"/>
          <p:cNvSpPr txBox="1"/>
          <p:nvPr/>
        </p:nvSpPr>
        <p:spPr>
          <a:xfrm>
            <a:off x="2428860" y="192880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69" name="textruta 68"/>
          <p:cNvSpPr txBox="1"/>
          <p:nvPr/>
        </p:nvSpPr>
        <p:spPr>
          <a:xfrm>
            <a:off x="2214546" y="100010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70" name="textruta 69"/>
          <p:cNvSpPr txBox="1"/>
          <p:nvPr/>
        </p:nvSpPr>
        <p:spPr>
          <a:xfrm>
            <a:off x="5643570" y="1071546"/>
            <a:ext cx="30003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Rättvänd/felvänd, passning.</a:t>
            </a:r>
          </a:p>
          <a:p>
            <a:r>
              <a:rPr lang="sv-SE" b="1" u="sng" dirty="0" smtClean="0"/>
              <a:t>Organisation:</a:t>
            </a:r>
          </a:p>
          <a:p>
            <a:r>
              <a:rPr lang="sv-SE" dirty="0" smtClean="0"/>
              <a:t>Minst 8 spelare/1 boll</a:t>
            </a:r>
            <a:endParaRPr lang="sv-SE" b="1" u="sng" dirty="0" smtClean="0"/>
          </a:p>
          <a:p>
            <a:r>
              <a:rPr lang="sv-SE" b="1" u="sng" dirty="0" smtClean="0"/>
              <a:t>Anvisning:</a:t>
            </a:r>
          </a:p>
          <a:p>
            <a:r>
              <a:rPr lang="sv-SE" dirty="0" smtClean="0"/>
              <a:t>A passar B som spelar in centralt, A och B korslöper. 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endParaRPr lang="sv-SE" dirty="0" smtClean="0"/>
          </a:p>
          <a:p>
            <a:r>
              <a:rPr lang="sv-SE" dirty="0" smtClean="0"/>
              <a:t>Spela framför, timing i löpningarna, använd anf. fot 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4143372" y="450057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357158" y="43576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143372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785786" y="4643446"/>
            <a:ext cx="285752" cy="21431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4143372" y="4572008"/>
            <a:ext cx="285752" cy="21431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2357422" y="1785926"/>
            <a:ext cx="285752" cy="21431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2357422" y="307181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357158" y="3571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4286248" y="485776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1000100" y="464344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1928794" y="300037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2500298" y="171448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3786182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Summeringspunkt 15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Summeringspunkt 16"/>
          <p:cNvSpPr/>
          <p:nvPr/>
        </p:nvSpPr>
        <p:spPr>
          <a:xfrm>
            <a:off x="3857620" y="4714884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Rak pil 18"/>
          <p:cNvCxnSpPr/>
          <p:nvPr/>
        </p:nvCxnSpPr>
        <p:spPr>
          <a:xfrm>
            <a:off x="1428728" y="571480"/>
            <a:ext cx="2357454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10800000">
            <a:off x="1500166" y="714356"/>
            <a:ext cx="2286016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rot="16200000" flipH="1">
            <a:off x="1785918" y="857232"/>
            <a:ext cx="785818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10800000">
            <a:off x="2143108" y="928670"/>
            <a:ext cx="1571636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flipV="1">
            <a:off x="2928926" y="1428736"/>
            <a:ext cx="642942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flipV="1">
            <a:off x="1428728" y="357166"/>
            <a:ext cx="1428760" cy="28575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rot="16200000" flipH="1">
            <a:off x="2893207" y="464323"/>
            <a:ext cx="1000132" cy="78581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 32"/>
          <p:cNvCxnSpPr/>
          <p:nvPr/>
        </p:nvCxnSpPr>
        <p:spPr>
          <a:xfrm rot="10800000">
            <a:off x="1500166" y="4929198"/>
            <a:ext cx="21431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 34"/>
          <p:cNvCxnSpPr/>
          <p:nvPr/>
        </p:nvCxnSpPr>
        <p:spPr>
          <a:xfrm>
            <a:off x="1500166" y="4786322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/>
          <p:nvPr/>
        </p:nvCxnSpPr>
        <p:spPr>
          <a:xfrm rot="16200000" flipV="1">
            <a:off x="2321703" y="3536157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/>
          <p:nvPr/>
        </p:nvCxnSpPr>
        <p:spPr>
          <a:xfrm flipV="1">
            <a:off x="1571604" y="4643446"/>
            <a:ext cx="1428760" cy="7143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 rot="10800000" flipV="1">
            <a:off x="1357290" y="3571876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 rot="10800000" flipV="1">
            <a:off x="2500298" y="5072074"/>
            <a:ext cx="1357322" cy="214314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 44"/>
          <p:cNvCxnSpPr/>
          <p:nvPr/>
        </p:nvCxnSpPr>
        <p:spPr>
          <a:xfrm rot="16200000" flipV="1">
            <a:off x="1000100" y="4000504"/>
            <a:ext cx="1428760" cy="114300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rot="10800000">
            <a:off x="1714480" y="1714488"/>
            <a:ext cx="857256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/>
          <p:nvPr/>
        </p:nvCxnSpPr>
        <p:spPr>
          <a:xfrm rot="5400000" flipH="1" flipV="1">
            <a:off x="535753" y="2536025"/>
            <a:ext cx="178595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pil 50"/>
          <p:cNvCxnSpPr/>
          <p:nvPr/>
        </p:nvCxnSpPr>
        <p:spPr>
          <a:xfrm rot="5400000">
            <a:off x="714348" y="2000240"/>
            <a:ext cx="107157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 52"/>
          <p:cNvCxnSpPr/>
          <p:nvPr/>
        </p:nvCxnSpPr>
        <p:spPr>
          <a:xfrm rot="16200000" flipV="1">
            <a:off x="678629" y="3321843"/>
            <a:ext cx="571504" cy="7143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pil 54"/>
          <p:cNvCxnSpPr/>
          <p:nvPr/>
        </p:nvCxnSpPr>
        <p:spPr>
          <a:xfrm rot="5400000" flipH="1" flipV="1">
            <a:off x="35687" y="1750207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pil 56"/>
          <p:cNvCxnSpPr/>
          <p:nvPr/>
        </p:nvCxnSpPr>
        <p:spPr>
          <a:xfrm>
            <a:off x="2357422" y="3429000"/>
            <a:ext cx="1143008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ak pil 58"/>
          <p:cNvCxnSpPr/>
          <p:nvPr/>
        </p:nvCxnSpPr>
        <p:spPr>
          <a:xfrm rot="5400000">
            <a:off x="2678893" y="2250273"/>
            <a:ext cx="1785950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ak pil 60"/>
          <p:cNvCxnSpPr/>
          <p:nvPr/>
        </p:nvCxnSpPr>
        <p:spPr>
          <a:xfrm rot="5400000" flipH="1" flipV="1">
            <a:off x="3321835" y="2678901"/>
            <a:ext cx="1000132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k pil 62"/>
          <p:cNvCxnSpPr/>
          <p:nvPr/>
        </p:nvCxnSpPr>
        <p:spPr>
          <a:xfrm rot="16200000" flipH="1">
            <a:off x="3679025" y="1821645"/>
            <a:ext cx="642942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k pil 64"/>
          <p:cNvCxnSpPr/>
          <p:nvPr/>
        </p:nvCxnSpPr>
        <p:spPr>
          <a:xfrm rot="16200000" flipH="1">
            <a:off x="3143240" y="3500438"/>
            <a:ext cx="1928826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ruta 65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8g</a:t>
            </a:r>
            <a:endParaRPr lang="sv-SE" dirty="0"/>
          </a:p>
        </p:txBody>
      </p:sp>
      <p:sp>
        <p:nvSpPr>
          <p:cNvPr id="67" name="textruta 66"/>
          <p:cNvSpPr txBox="1"/>
          <p:nvPr/>
        </p:nvSpPr>
        <p:spPr>
          <a:xfrm>
            <a:off x="5643570" y="1071546"/>
            <a:ext cx="30003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väggspel, rättvänd/felvänd.</a:t>
            </a:r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spelare/2 bollar.</a:t>
            </a:r>
            <a:br>
              <a:rPr lang="sv-SE" dirty="0" smtClean="0"/>
            </a:br>
            <a:r>
              <a:rPr lang="sv-SE" dirty="0" smtClean="0"/>
              <a:t>Vita koner byter med varandra.</a:t>
            </a:r>
          </a:p>
          <a:p>
            <a:r>
              <a:rPr lang="sv-SE" b="1" u="sng" dirty="0" smtClean="0"/>
              <a:t>Anvisning:</a:t>
            </a:r>
          </a:p>
          <a:p>
            <a:r>
              <a:rPr lang="sv-SE" dirty="0" smtClean="0"/>
              <a:t>A passar B som passar tillbaka och pressar A som väggar med C. C rör sig åt motsatt sida efter väggen och gör tillbakaspel med B på andra sidan.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Utmana innan väggspelet, använd anf. fot.</a:t>
            </a:r>
            <a:r>
              <a:rPr lang="sv-SE" b="1" u="sng" dirty="0" smtClean="0"/>
              <a:t> </a:t>
            </a:r>
            <a:endParaRPr lang="sv-SE" b="1" u="sng" dirty="0"/>
          </a:p>
        </p:txBody>
      </p:sp>
      <p:sp>
        <p:nvSpPr>
          <p:cNvPr id="42" name="textruta 41"/>
          <p:cNvSpPr txBox="1"/>
          <p:nvPr/>
        </p:nvSpPr>
        <p:spPr>
          <a:xfrm>
            <a:off x="3857620" y="500063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571472" y="49291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2357422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1928794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714612" y="307181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392905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8578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Summeringspunkt 7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Summeringspunkt 8"/>
          <p:cNvSpPr/>
          <p:nvPr/>
        </p:nvSpPr>
        <p:spPr>
          <a:xfrm>
            <a:off x="3857620" y="42862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3000364" y="307181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1571604" y="157161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4143372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57147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Rak pil 14"/>
          <p:cNvCxnSpPr/>
          <p:nvPr/>
        </p:nvCxnSpPr>
        <p:spPr>
          <a:xfrm rot="16200000" flipV="1">
            <a:off x="3250397" y="3607595"/>
            <a:ext cx="642942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>
            <a:off x="3571868" y="3357562"/>
            <a:ext cx="642942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5400000" flipH="1" flipV="1">
            <a:off x="3929058" y="3714752"/>
            <a:ext cx="642942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5400000" flipH="1" flipV="1">
            <a:off x="3250397" y="2035959"/>
            <a:ext cx="2286016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Multiplicera 21"/>
          <p:cNvSpPr/>
          <p:nvPr/>
        </p:nvSpPr>
        <p:spPr>
          <a:xfrm>
            <a:off x="4071934" y="47148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Multiplicera 22"/>
          <p:cNvSpPr/>
          <p:nvPr/>
        </p:nvSpPr>
        <p:spPr>
          <a:xfrm>
            <a:off x="500034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Frihandsfigur 24"/>
          <p:cNvSpPr/>
          <p:nvPr/>
        </p:nvSpPr>
        <p:spPr>
          <a:xfrm>
            <a:off x="1440873" y="457200"/>
            <a:ext cx="2479963" cy="180109"/>
          </a:xfrm>
          <a:custGeom>
            <a:avLst/>
            <a:gdLst>
              <a:gd name="connsiteX0" fmla="*/ 2479963 w 2479963"/>
              <a:gd name="connsiteY0" fmla="*/ 83127 h 180109"/>
              <a:gd name="connsiteX1" fmla="*/ 2382982 w 2479963"/>
              <a:gd name="connsiteY1" fmla="*/ 41564 h 180109"/>
              <a:gd name="connsiteX2" fmla="*/ 2341418 w 2479963"/>
              <a:gd name="connsiteY2" fmla="*/ 55418 h 180109"/>
              <a:gd name="connsiteX3" fmla="*/ 2258291 w 2479963"/>
              <a:gd name="connsiteY3" fmla="*/ 138545 h 180109"/>
              <a:gd name="connsiteX4" fmla="*/ 2175163 w 2479963"/>
              <a:gd name="connsiteY4" fmla="*/ 166255 h 180109"/>
              <a:gd name="connsiteX5" fmla="*/ 2036618 w 2479963"/>
              <a:gd name="connsiteY5" fmla="*/ 138545 h 180109"/>
              <a:gd name="connsiteX6" fmla="*/ 1953491 w 2479963"/>
              <a:gd name="connsiteY6" fmla="*/ 83127 h 180109"/>
              <a:gd name="connsiteX7" fmla="*/ 1911927 w 2479963"/>
              <a:gd name="connsiteY7" fmla="*/ 55418 h 180109"/>
              <a:gd name="connsiteX8" fmla="*/ 1856509 w 2479963"/>
              <a:gd name="connsiteY8" fmla="*/ 69273 h 180109"/>
              <a:gd name="connsiteX9" fmla="*/ 1773382 w 2479963"/>
              <a:gd name="connsiteY9" fmla="*/ 152400 h 180109"/>
              <a:gd name="connsiteX10" fmla="*/ 1662545 w 2479963"/>
              <a:gd name="connsiteY10" fmla="*/ 180109 h 180109"/>
              <a:gd name="connsiteX11" fmla="*/ 1537854 w 2479963"/>
              <a:gd name="connsiteY11" fmla="*/ 152400 h 180109"/>
              <a:gd name="connsiteX12" fmla="*/ 1524000 w 2479963"/>
              <a:gd name="connsiteY12" fmla="*/ 110836 h 180109"/>
              <a:gd name="connsiteX13" fmla="*/ 1440872 w 2479963"/>
              <a:gd name="connsiteY13" fmla="*/ 55418 h 180109"/>
              <a:gd name="connsiteX14" fmla="*/ 1274618 w 2479963"/>
              <a:gd name="connsiteY14" fmla="*/ 83127 h 180109"/>
              <a:gd name="connsiteX15" fmla="*/ 1233054 w 2479963"/>
              <a:gd name="connsiteY15" fmla="*/ 110836 h 180109"/>
              <a:gd name="connsiteX16" fmla="*/ 1191491 w 2479963"/>
              <a:gd name="connsiteY16" fmla="*/ 124691 h 180109"/>
              <a:gd name="connsiteX17" fmla="*/ 1052945 w 2479963"/>
              <a:gd name="connsiteY17" fmla="*/ 152400 h 180109"/>
              <a:gd name="connsiteX18" fmla="*/ 969818 w 2479963"/>
              <a:gd name="connsiteY18" fmla="*/ 138545 h 180109"/>
              <a:gd name="connsiteX19" fmla="*/ 928254 w 2479963"/>
              <a:gd name="connsiteY19" fmla="*/ 96982 h 180109"/>
              <a:gd name="connsiteX20" fmla="*/ 872836 w 2479963"/>
              <a:gd name="connsiteY20" fmla="*/ 83127 h 180109"/>
              <a:gd name="connsiteX21" fmla="*/ 775854 w 2479963"/>
              <a:gd name="connsiteY21" fmla="*/ 110836 h 180109"/>
              <a:gd name="connsiteX22" fmla="*/ 665018 w 2479963"/>
              <a:gd name="connsiteY22" fmla="*/ 138545 h 180109"/>
              <a:gd name="connsiteX23" fmla="*/ 512618 w 2479963"/>
              <a:gd name="connsiteY23" fmla="*/ 124691 h 180109"/>
              <a:gd name="connsiteX24" fmla="*/ 429491 w 2479963"/>
              <a:gd name="connsiteY24" fmla="*/ 27709 h 180109"/>
              <a:gd name="connsiteX25" fmla="*/ 346363 w 2479963"/>
              <a:gd name="connsiteY25" fmla="*/ 0 h 180109"/>
              <a:gd name="connsiteX26" fmla="*/ 221672 w 2479963"/>
              <a:gd name="connsiteY26" fmla="*/ 13855 h 180109"/>
              <a:gd name="connsiteX27" fmla="*/ 180109 w 2479963"/>
              <a:gd name="connsiteY27" fmla="*/ 55418 h 180109"/>
              <a:gd name="connsiteX28" fmla="*/ 124691 w 2479963"/>
              <a:gd name="connsiteY28" fmla="*/ 96982 h 180109"/>
              <a:gd name="connsiteX29" fmla="*/ 83127 w 2479963"/>
              <a:gd name="connsiteY29" fmla="*/ 110836 h 180109"/>
              <a:gd name="connsiteX30" fmla="*/ 0 w 2479963"/>
              <a:gd name="connsiteY30" fmla="*/ 124691 h 180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479963" h="180109">
                <a:moveTo>
                  <a:pt x="2479963" y="83127"/>
                </a:moveTo>
                <a:cubicBezTo>
                  <a:pt x="2469141" y="77716"/>
                  <a:pt x="2403368" y="41564"/>
                  <a:pt x="2382982" y="41564"/>
                </a:cubicBezTo>
                <a:cubicBezTo>
                  <a:pt x="2368378" y="41564"/>
                  <a:pt x="2355273" y="50800"/>
                  <a:pt x="2341418" y="55418"/>
                </a:cubicBezTo>
                <a:cubicBezTo>
                  <a:pt x="2310935" y="96062"/>
                  <a:pt x="2303872" y="118286"/>
                  <a:pt x="2258291" y="138545"/>
                </a:cubicBezTo>
                <a:cubicBezTo>
                  <a:pt x="2231600" y="150408"/>
                  <a:pt x="2175163" y="166255"/>
                  <a:pt x="2175163" y="166255"/>
                </a:cubicBezTo>
                <a:cubicBezTo>
                  <a:pt x="2128981" y="157018"/>
                  <a:pt x="2080716" y="155082"/>
                  <a:pt x="2036618" y="138545"/>
                </a:cubicBezTo>
                <a:cubicBezTo>
                  <a:pt x="2005436" y="126852"/>
                  <a:pt x="1981200" y="101600"/>
                  <a:pt x="1953491" y="83127"/>
                </a:cubicBezTo>
                <a:lnTo>
                  <a:pt x="1911927" y="55418"/>
                </a:lnTo>
                <a:cubicBezTo>
                  <a:pt x="1893454" y="60036"/>
                  <a:pt x="1872108" y="58354"/>
                  <a:pt x="1856509" y="69273"/>
                </a:cubicBezTo>
                <a:cubicBezTo>
                  <a:pt x="1824406" y="91745"/>
                  <a:pt x="1811398" y="142896"/>
                  <a:pt x="1773382" y="152400"/>
                </a:cubicBezTo>
                <a:lnTo>
                  <a:pt x="1662545" y="180109"/>
                </a:lnTo>
                <a:cubicBezTo>
                  <a:pt x="1620981" y="170873"/>
                  <a:pt x="1575936" y="171441"/>
                  <a:pt x="1537854" y="152400"/>
                </a:cubicBezTo>
                <a:cubicBezTo>
                  <a:pt x="1524792" y="145869"/>
                  <a:pt x="1534327" y="121163"/>
                  <a:pt x="1524000" y="110836"/>
                </a:cubicBezTo>
                <a:cubicBezTo>
                  <a:pt x="1500452" y="87288"/>
                  <a:pt x="1440872" y="55418"/>
                  <a:pt x="1440872" y="55418"/>
                </a:cubicBezTo>
                <a:cubicBezTo>
                  <a:pt x="1416438" y="58472"/>
                  <a:pt x="1312308" y="66974"/>
                  <a:pt x="1274618" y="83127"/>
                </a:cubicBezTo>
                <a:cubicBezTo>
                  <a:pt x="1259313" y="89686"/>
                  <a:pt x="1247947" y="103389"/>
                  <a:pt x="1233054" y="110836"/>
                </a:cubicBezTo>
                <a:cubicBezTo>
                  <a:pt x="1219992" y="117367"/>
                  <a:pt x="1205533" y="120679"/>
                  <a:pt x="1191491" y="124691"/>
                </a:cubicBezTo>
                <a:cubicBezTo>
                  <a:pt x="1133631" y="141222"/>
                  <a:pt x="1118251" y="141515"/>
                  <a:pt x="1052945" y="152400"/>
                </a:cubicBezTo>
                <a:cubicBezTo>
                  <a:pt x="1025236" y="147782"/>
                  <a:pt x="995488" y="149954"/>
                  <a:pt x="969818" y="138545"/>
                </a:cubicBezTo>
                <a:cubicBezTo>
                  <a:pt x="951913" y="130587"/>
                  <a:pt x="945266" y="106703"/>
                  <a:pt x="928254" y="96982"/>
                </a:cubicBezTo>
                <a:cubicBezTo>
                  <a:pt x="911722" y="87535"/>
                  <a:pt x="891309" y="87745"/>
                  <a:pt x="872836" y="83127"/>
                </a:cubicBezTo>
                <a:lnTo>
                  <a:pt x="775854" y="110836"/>
                </a:lnTo>
                <a:cubicBezTo>
                  <a:pt x="739057" y="120648"/>
                  <a:pt x="665018" y="138545"/>
                  <a:pt x="665018" y="138545"/>
                </a:cubicBezTo>
                <a:cubicBezTo>
                  <a:pt x="614218" y="133927"/>
                  <a:pt x="561010" y="140821"/>
                  <a:pt x="512618" y="124691"/>
                </a:cubicBezTo>
                <a:cubicBezTo>
                  <a:pt x="400380" y="87279"/>
                  <a:pt x="500403" y="72029"/>
                  <a:pt x="429491" y="27709"/>
                </a:cubicBezTo>
                <a:cubicBezTo>
                  <a:pt x="404723" y="12229"/>
                  <a:pt x="346363" y="0"/>
                  <a:pt x="346363" y="0"/>
                </a:cubicBezTo>
                <a:cubicBezTo>
                  <a:pt x="304799" y="4618"/>
                  <a:pt x="261345" y="631"/>
                  <a:pt x="221672" y="13855"/>
                </a:cubicBezTo>
                <a:cubicBezTo>
                  <a:pt x="203084" y="20051"/>
                  <a:pt x="194985" y="42667"/>
                  <a:pt x="180109" y="55418"/>
                </a:cubicBezTo>
                <a:cubicBezTo>
                  <a:pt x="162577" y="70445"/>
                  <a:pt x="144740" y="85526"/>
                  <a:pt x="124691" y="96982"/>
                </a:cubicBezTo>
                <a:cubicBezTo>
                  <a:pt x="112011" y="104228"/>
                  <a:pt x="97295" y="107294"/>
                  <a:pt x="83127" y="110836"/>
                </a:cubicBezTo>
                <a:cubicBezTo>
                  <a:pt x="24084" y="125597"/>
                  <a:pt x="34508" y="124691"/>
                  <a:pt x="0" y="12469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/>
          <p:cNvSpPr txBox="1"/>
          <p:nvPr/>
        </p:nvSpPr>
        <p:spPr>
          <a:xfrm>
            <a:off x="3357554" y="378619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27" name="textruta 26"/>
          <p:cNvSpPr txBox="1"/>
          <p:nvPr/>
        </p:nvSpPr>
        <p:spPr>
          <a:xfrm>
            <a:off x="3643306" y="307181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28" name="textruta 27"/>
          <p:cNvSpPr txBox="1"/>
          <p:nvPr/>
        </p:nvSpPr>
        <p:spPr>
          <a:xfrm>
            <a:off x="4357686" y="18573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29" name="textruta 28"/>
          <p:cNvSpPr txBox="1"/>
          <p:nvPr/>
        </p:nvSpPr>
        <p:spPr>
          <a:xfrm>
            <a:off x="2500298" y="5714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9a</a:t>
            </a:r>
            <a:endParaRPr lang="sv-SE" dirty="0"/>
          </a:p>
        </p:txBody>
      </p:sp>
      <p:sp>
        <p:nvSpPr>
          <p:cNvPr id="32" name="textruta 31"/>
          <p:cNvSpPr txBox="1"/>
          <p:nvPr/>
        </p:nvSpPr>
        <p:spPr>
          <a:xfrm>
            <a:off x="5643570" y="1071546"/>
            <a:ext cx="30003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r>
              <a:rPr lang="sv-SE" dirty="0" smtClean="0"/>
              <a:t> </a:t>
            </a:r>
          </a:p>
          <a:p>
            <a:r>
              <a:rPr lang="sv-SE" dirty="0" smtClean="0"/>
              <a:t>Rättvänd/felvänd,, passning, pass på vinkel.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r>
              <a:rPr lang="sv-SE" dirty="0" smtClean="0"/>
              <a:t> </a:t>
            </a:r>
          </a:p>
          <a:p>
            <a:r>
              <a:rPr lang="sv-SE" dirty="0" smtClean="0"/>
              <a:t>Minst 8 spelare/2 bollar</a:t>
            </a:r>
            <a:endParaRPr lang="sv-SE" b="1" u="sng" dirty="0" smtClean="0"/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passar C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Vristpass från A till C.</a:t>
            </a:r>
            <a:endParaRPr lang="sv-SE" b="1" u="sng" dirty="0"/>
          </a:p>
        </p:txBody>
      </p:sp>
      <p:sp>
        <p:nvSpPr>
          <p:cNvPr id="30" name="textruta 29"/>
          <p:cNvSpPr txBox="1"/>
          <p:nvPr/>
        </p:nvSpPr>
        <p:spPr>
          <a:xfrm>
            <a:off x="3714744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500298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4" name="textruta 33"/>
          <p:cNvSpPr txBox="1"/>
          <p:nvPr/>
        </p:nvSpPr>
        <p:spPr>
          <a:xfrm>
            <a:off x="4143372" y="1428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1928794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714612" y="307181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400049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92905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78578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3857620" y="42862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3000364" y="307181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1571604" y="157161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4143372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57147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 rot="10800000">
            <a:off x="2285984" y="3429000"/>
            <a:ext cx="714380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10800000">
            <a:off x="2428860" y="3500438"/>
            <a:ext cx="1285884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5400000" flipH="1" flipV="1">
            <a:off x="2178827" y="1178703"/>
            <a:ext cx="2357454" cy="18573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rot="5400000" flipH="1" flipV="1">
            <a:off x="2071670" y="2285992"/>
            <a:ext cx="1214446" cy="78581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5400000">
            <a:off x="3178959" y="892951"/>
            <a:ext cx="1071570" cy="1000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16200000" flipV="1">
            <a:off x="2250265" y="1107265"/>
            <a:ext cx="1214446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rot="10800000">
            <a:off x="2714612" y="500042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Multiplicera 29"/>
          <p:cNvSpPr/>
          <p:nvPr/>
        </p:nvSpPr>
        <p:spPr>
          <a:xfrm>
            <a:off x="4071934" y="47148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Multiplicera 30"/>
          <p:cNvSpPr/>
          <p:nvPr/>
        </p:nvSpPr>
        <p:spPr>
          <a:xfrm>
            <a:off x="500034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Frihandsfigur 31"/>
          <p:cNvSpPr/>
          <p:nvPr/>
        </p:nvSpPr>
        <p:spPr>
          <a:xfrm>
            <a:off x="1343891" y="396358"/>
            <a:ext cx="1551709" cy="203883"/>
          </a:xfrm>
          <a:custGeom>
            <a:avLst/>
            <a:gdLst>
              <a:gd name="connsiteX0" fmla="*/ 1551709 w 1551709"/>
              <a:gd name="connsiteY0" fmla="*/ 74697 h 203883"/>
              <a:gd name="connsiteX1" fmla="*/ 1537854 w 1551709"/>
              <a:gd name="connsiteY1" fmla="*/ 19278 h 203883"/>
              <a:gd name="connsiteX2" fmla="*/ 1496291 w 1551709"/>
              <a:gd name="connsiteY2" fmla="*/ 5424 h 203883"/>
              <a:gd name="connsiteX3" fmla="*/ 1468582 w 1551709"/>
              <a:gd name="connsiteY3" fmla="*/ 46987 h 203883"/>
              <a:gd name="connsiteX4" fmla="*/ 1399309 w 1551709"/>
              <a:gd name="connsiteY4" fmla="*/ 88551 h 203883"/>
              <a:gd name="connsiteX5" fmla="*/ 1357745 w 1551709"/>
              <a:gd name="connsiteY5" fmla="*/ 74697 h 203883"/>
              <a:gd name="connsiteX6" fmla="*/ 1330036 w 1551709"/>
              <a:gd name="connsiteY6" fmla="*/ 46987 h 203883"/>
              <a:gd name="connsiteX7" fmla="*/ 1288473 w 1551709"/>
              <a:gd name="connsiteY7" fmla="*/ 19278 h 203883"/>
              <a:gd name="connsiteX8" fmla="*/ 1219200 w 1551709"/>
              <a:gd name="connsiteY8" fmla="*/ 33133 h 203883"/>
              <a:gd name="connsiteX9" fmla="*/ 1136073 w 1551709"/>
              <a:gd name="connsiteY9" fmla="*/ 88551 h 203883"/>
              <a:gd name="connsiteX10" fmla="*/ 1094509 w 1551709"/>
              <a:gd name="connsiteY10" fmla="*/ 102406 h 203883"/>
              <a:gd name="connsiteX11" fmla="*/ 1052945 w 1551709"/>
              <a:gd name="connsiteY11" fmla="*/ 88551 h 203883"/>
              <a:gd name="connsiteX12" fmla="*/ 1011382 w 1551709"/>
              <a:gd name="connsiteY12" fmla="*/ 46987 h 203883"/>
              <a:gd name="connsiteX13" fmla="*/ 914400 w 1551709"/>
              <a:gd name="connsiteY13" fmla="*/ 60842 h 203883"/>
              <a:gd name="connsiteX14" fmla="*/ 789709 w 1551709"/>
              <a:gd name="connsiteY14" fmla="*/ 130115 h 203883"/>
              <a:gd name="connsiteX15" fmla="*/ 665018 w 1551709"/>
              <a:gd name="connsiteY15" fmla="*/ 74697 h 203883"/>
              <a:gd name="connsiteX16" fmla="*/ 609600 w 1551709"/>
              <a:gd name="connsiteY16" fmla="*/ 130115 h 203883"/>
              <a:gd name="connsiteX17" fmla="*/ 568036 w 1551709"/>
              <a:gd name="connsiteY17" fmla="*/ 157824 h 203883"/>
              <a:gd name="connsiteX18" fmla="*/ 471054 w 1551709"/>
              <a:gd name="connsiteY18" fmla="*/ 185533 h 203883"/>
              <a:gd name="connsiteX19" fmla="*/ 304800 w 1551709"/>
              <a:gd name="connsiteY19" fmla="*/ 130115 h 203883"/>
              <a:gd name="connsiteX20" fmla="*/ 221673 w 1551709"/>
              <a:gd name="connsiteY20" fmla="*/ 74697 h 203883"/>
              <a:gd name="connsiteX21" fmla="*/ 152400 w 1551709"/>
              <a:gd name="connsiteY21" fmla="*/ 88551 h 203883"/>
              <a:gd name="connsiteX22" fmla="*/ 69273 w 1551709"/>
              <a:gd name="connsiteY22" fmla="*/ 143969 h 203883"/>
              <a:gd name="connsiteX23" fmla="*/ 0 w 1551709"/>
              <a:gd name="connsiteY23" fmla="*/ 171678 h 20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51709" h="203883">
                <a:moveTo>
                  <a:pt x="1551709" y="74697"/>
                </a:moveTo>
                <a:cubicBezTo>
                  <a:pt x="1547091" y="56224"/>
                  <a:pt x="1549749" y="34147"/>
                  <a:pt x="1537854" y="19278"/>
                </a:cubicBezTo>
                <a:cubicBezTo>
                  <a:pt x="1528731" y="7874"/>
                  <a:pt x="1509850" y="0"/>
                  <a:pt x="1496291" y="5424"/>
                </a:cubicBezTo>
                <a:cubicBezTo>
                  <a:pt x="1480831" y="11608"/>
                  <a:pt x="1478984" y="33985"/>
                  <a:pt x="1468582" y="46987"/>
                </a:cubicBezTo>
                <a:cubicBezTo>
                  <a:pt x="1440918" y="81567"/>
                  <a:pt x="1441669" y="74432"/>
                  <a:pt x="1399309" y="88551"/>
                </a:cubicBezTo>
                <a:cubicBezTo>
                  <a:pt x="1385454" y="83933"/>
                  <a:pt x="1370268" y="82211"/>
                  <a:pt x="1357745" y="74697"/>
                </a:cubicBezTo>
                <a:cubicBezTo>
                  <a:pt x="1346544" y="67976"/>
                  <a:pt x="1340236" y="55147"/>
                  <a:pt x="1330036" y="46987"/>
                </a:cubicBezTo>
                <a:cubicBezTo>
                  <a:pt x="1317034" y="36585"/>
                  <a:pt x="1302327" y="28514"/>
                  <a:pt x="1288473" y="19278"/>
                </a:cubicBezTo>
                <a:cubicBezTo>
                  <a:pt x="1265382" y="23896"/>
                  <a:pt x="1240638" y="23389"/>
                  <a:pt x="1219200" y="33133"/>
                </a:cubicBezTo>
                <a:cubicBezTo>
                  <a:pt x="1188883" y="46914"/>
                  <a:pt x="1167666" y="78020"/>
                  <a:pt x="1136073" y="88551"/>
                </a:cubicBezTo>
                <a:lnTo>
                  <a:pt x="1094509" y="102406"/>
                </a:lnTo>
                <a:cubicBezTo>
                  <a:pt x="1080654" y="97788"/>
                  <a:pt x="1065096" y="96652"/>
                  <a:pt x="1052945" y="88551"/>
                </a:cubicBezTo>
                <a:cubicBezTo>
                  <a:pt x="1036643" y="77683"/>
                  <a:pt x="1030595" y="50830"/>
                  <a:pt x="1011382" y="46987"/>
                </a:cubicBezTo>
                <a:cubicBezTo>
                  <a:pt x="979361" y="40583"/>
                  <a:pt x="946727" y="56224"/>
                  <a:pt x="914400" y="60842"/>
                </a:cubicBezTo>
                <a:cubicBezTo>
                  <a:pt x="819122" y="124361"/>
                  <a:pt x="862866" y="105729"/>
                  <a:pt x="789709" y="130115"/>
                </a:cubicBezTo>
                <a:cubicBezTo>
                  <a:pt x="690785" y="97140"/>
                  <a:pt x="730884" y="118607"/>
                  <a:pt x="665018" y="74697"/>
                </a:cubicBezTo>
                <a:cubicBezTo>
                  <a:pt x="574333" y="104924"/>
                  <a:pt x="663338" y="62941"/>
                  <a:pt x="609600" y="130115"/>
                </a:cubicBezTo>
                <a:cubicBezTo>
                  <a:pt x="599198" y="143117"/>
                  <a:pt x="582929" y="150377"/>
                  <a:pt x="568036" y="157824"/>
                </a:cubicBezTo>
                <a:cubicBezTo>
                  <a:pt x="548162" y="167761"/>
                  <a:pt x="488806" y="181095"/>
                  <a:pt x="471054" y="185533"/>
                </a:cubicBezTo>
                <a:cubicBezTo>
                  <a:pt x="276284" y="163891"/>
                  <a:pt x="399645" y="203883"/>
                  <a:pt x="304800" y="130115"/>
                </a:cubicBezTo>
                <a:cubicBezTo>
                  <a:pt x="278513" y="109670"/>
                  <a:pt x="221673" y="74697"/>
                  <a:pt x="221673" y="74697"/>
                </a:cubicBezTo>
                <a:cubicBezTo>
                  <a:pt x="198582" y="79315"/>
                  <a:pt x="173838" y="78807"/>
                  <a:pt x="152400" y="88551"/>
                </a:cubicBezTo>
                <a:cubicBezTo>
                  <a:pt x="122083" y="102331"/>
                  <a:pt x="100866" y="133438"/>
                  <a:pt x="69273" y="143969"/>
                </a:cubicBezTo>
                <a:cubicBezTo>
                  <a:pt x="17912" y="161090"/>
                  <a:pt x="40771" y="151293"/>
                  <a:pt x="0" y="1716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textruta 32"/>
          <p:cNvSpPr txBox="1"/>
          <p:nvPr/>
        </p:nvSpPr>
        <p:spPr>
          <a:xfrm>
            <a:off x="3143240" y="371475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4" name="textruta 33"/>
          <p:cNvSpPr txBox="1"/>
          <p:nvPr/>
        </p:nvSpPr>
        <p:spPr>
          <a:xfrm>
            <a:off x="2928926" y="25717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3428992" y="11429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2571736" y="92867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1785918" y="21429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9b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5643570" y="1071546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Rättvänd/felvänd, väggspel, passning.</a:t>
            </a:r>
          </a:p>
          <a:p>
            <a:r>
              <a:rPr lang="sv-SE" b="1" u="sng" dirty="0" smtClean="0"/>
              <a:t>Organisation:</a:t>
            </a:r>
            <a:r>
              <a:rPr lang="sv-SE" dirty="0" smtClean="0"/>
              <a:t> </a:t>
            </a:r>
          </a:p>
          <a:p>
            <a:r>
              <a:rPr lang="sv-SE" dirty="0" smtClean="0"/>
              <a:t>Minst 8 spelare/2 bollar</a:t>
            </a:r>
            <a:endParaRPr lang="sv-SE" b="1" u="sng" dirty="0" smtClean="0"/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B gör sig halvt rättvänd och får pass av A och väggar sedan med C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Sista steget framåt för B. Avstånd vid väggspelet.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3714744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3000364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4143372" y="1428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1928794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714612" y="307181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392905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8578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Summeringspunkt 7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Summeringspunkt 8"/>
          <p:cNvSpPr/>
          <p:nvPr/>
        </p:nvSpPr>
        <p:spPr>
          <a:xfrm>
            <a:off x="3857620" y="42862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3000364" y="307181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1571604" y="157161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4143372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57147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Rak pil 14"/>
          <p:cNvCxnSpPr/>
          <p:nvPr/>
        </p:nvCxnSpPr>
        <p:spPr>
          <a:xfrm rot="16200000" flipV="1">
            <a:off x="3286116" y="3571876"/>
            <a:ext cx="714380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 rot="16200000" flipH="1">
            <a:off x="3107521" y="3607595"/>
            <a:ext cx="714380" cy="500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10800000">
            <a:off x="2285984" y="3357562"/>
            <a:ext cx="714380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10800000">
            <a:off x="2357422" y="3500438"/>
            <a:ext cx="1285884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rot="5400000" flipH="1" flipV="1">
            <a:off x="2107389" y="1178703"/>
            <a:ext cx="2357454" cy="18573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5400000" flipH="1" flipV="1">
            <a:off x="4179091" y="3178967"/>
            <a:ext cx="1143008" cy="92869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16200000" flipH="1">
            <a:off x="3821901" y="1535893"/>
            <a:ext cx="1928826" cy="7143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rot="16200000" flipV="1">
            <a:off x="2928926" y="857232"/>
            <a:ext cx="2214578" cy="19288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rot="10800000">
            <a:off x="3143240" y="500042"/>
            <a:ext cx="1000132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ultiplicera 31"/>
          <p:cNvSpPr/>
          <p:nvPr/>
        </p:nvSpPr>
        <p:spPr>
          <a:xfrm>
            <a:off x="4071934" y="47148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Multiplicera 32"/>
          <p:cNvSpPr/>
          <p:nvPr/>
        </p:nvSpPr>
        <p:spPr>
          <a:xfrm>
            <a:off x="500034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Frihandsfigur 33"/>
          <p:cNvSpPr/>
          <p:nvPr/>
        </p:nvSpPr>
        <p:spPr>
          <a:xfrm>
            <a:off x="1343891" y="439035"/>
            <a:ext cx="1551709" cy="203883"/>
          </a:xfrm>
          <a:custGeom>
            <a:avLst/>
            <a:gdLst>
              <a:gd name="connsiteX0" fmla="*/ 1551709 w 1551709"/>
              <a:gd name="connsiteY0" fmla="*/ 74697 h 203883"/>
              <a:gd name="connsiteX1" fmla="*/ 1537854 w 1551709"/>
              <a:gd name="connsiteY1" fmla="*/ 19278 h 203883"/>
              <a:gd name="connsiteX2" fmla="*/ 1496291 w 1551709"/>
              <a:gd name="connsiteY2" fmla="*/ 5424 h 203883"/>
              <a:gd name="connsiteX3" fmla="*/ 1468582 w 1551709"/>
              <a:gd name="connsiteY3" fmla="*/ 46987 h 203883"/>
              <a:gd name="connsiteX4" fmla="*/ 1399309 w 1551709"/>
              <a:gd name="connsiteY4" fmla="*/ 88551 h 203883"/>
              <a:gd name="connsiteX5" fmla="*/ 1357745 w 1551709"/>
              <a:gd name="connsiteY5" fmla="*/ 74697 h 203883"/>
              <a:gd name="connsiteX6" fmla="*/ 1330036 w 1551709"/>
              <a:gd name="connsiteY6" fmla="*/ 46987 h 203883"/>
              <a:gd name="connsiteX7" fmla="*/ 1288473 w 1551709"/>
              <a:gd name="connsiteY7" fmla="*/ 19278 h 203883"/>
              <a:gd name="connsiteX8" fmla="*/ 1219200 w 1551709"/>
              <a:gd name="connsiteY8" fmla="*/ 33133 h 203883"/>
              <a:gd name="connsiteX9" fmla="*/ 1136073 w 1551709"/>
              <a:gd name="connsiteY9" fmla="*/ 88551 h 203883"/>
              <a:gd name="connsiteX10" fmla="*/ 1094509 w 1551709"/>
              <a:gd name="connsiteY10" fmla="*/ 102406 h 203883"/>
              <a:gd name="connsiteX11" fmla="*/ 1052945 w 1551709"/>
              <a:gd name="connsiteY11" fmla="*/ 88551 h 203883"/>
              <a:gd name="connsiteX12" fmla="*/ 1011382 w 1551709"/>
              <a:gd name="connsiteY12" fmla="*/ 46987 h 203883"/>
              <a:gd name="connsiteX13" fmla="*/ 914400 w 1551709"/>
              <a:gd name="connsiteY13" fmla="*/ 60842 h 203883"/>
              <a:gd name="connsiteX14" fmla="*/ 789709 w 1551709"/>
              <a:gd name="connsiteY14" fmla="*/ 130115 h 203883"/>
              <a:gd name="connsiteX15" fmla="*/ 665018 w 1551709"/>
              <a:gd name="connsiteY15" fmla="*/ 74697 h 203883"/>
              <a:gd name="connsiteX16" fmla="*/ 609600 w 1551709"/>
              <a:gd name="connsiteY16" fmla="*/ 130115 h 203883"/>
              <a:gd name="connsiteX17" fmla="*/ 568036 w 1551709"/>
              <a:gd name="connsiteY17" fmla="*/ 157824 h 203883"/>
              <a:gd name="connsiteX18" fmla="*/ 471054 w 1551709"/>
              <a:gd name="connsiteY18" fmla="*/ 185533 h 203883"/>
              <a:gd name="connsiteX19" fmla="*/ 304800 w 1551709"/>
              <a:gd name="connsiteY19" fmla="*/ 130115 h 203883"/>
              <a:gd name="connsiteX20" fmla="*/ 221673 w 1551709"/>
              <a:gd name="connsiteY20" fmla="*/ 74697 h 203883"/>
              <a:gd name="connsiteX21" fmla="*/ 152400 w 1551709"/>
              <a:gd name="connsiteY21" fmla="*/ 88551 h 203883"/>
              <a:gd name="connsiteX22" fmla="*/ 69273 w 1551709"/>
              <a:gd name="connsiteY22" fmla="*/ 143969 h 203883"/>
              <a:gd name="connsiteX23" fmla="*/ 0 w 1551709"/>
              <a:gd name="connsiteY23" fmla="*/ 171678 h 20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51709" h="203883">
                <a:moveTo>
                  <a:pt x="1551709" y="74697"/>
                </a:moveTo>
                <a:cubicBezTo>
                  <a:pt x="1547091" y="56224"/>
                  <a:pt x="1549749" y="34147"/>
                  <a:pt x="1537854" y="19278"/>
                </a:cubicBezTo>
                <a:cubicBezTo>
                  <a:pt x="1528731" y="7874"/>
                  <a:pt x="1509850" y="0"/>
                  <a:pt x="1496291" y="5424"/>
                </a:cubicBezTo>
                <a:cubicBezTo>
                  <a:pt x="1480831" y="11608"/>
                  <a:pt x="1478984" y="33985"/>
                  <a:pt x="1468582" y="46987"/>
                </a:cubicBezTo>
                <a:cubicBezTo>
                  <a:pt x="1440918" y="81567"/>
                  <a:pt x="1441669" y="74432"/>
                  <a:pt x="1399309" y="88551"/>
                </a:cubicBezTo>
                <a:cubicBezTo>
                  <a:pt x="1385454" y="83933"/>
                  <a:pt x="1370268" y="82211"/>
                  <a:pt x="1357745" y="74697"/>
                </a:cubicBezTo>
                <a:cubicBezTo>
                  <a:pt x="1346544" y="67976"/>
                  <a:pt x="1340236" y="55147"/>
                  <a:pt x="1330036" y="46987"/>
                </a:cubicBezTo>
                <a:cubicBezTo>
                  <a:pt x="1317034" y="36585"/>
                  <a:pt x="1302327" y="28514"/>
                  <a:pt x="1288473" y="19278"/>
                </a:cubicBezTo>
                <a:cubicBezTo>
                  <a:pt x="1265382" y="23896"/>
                  <a:pt x="1240638" y="23389"/>
                  <a:pt x="1219200" y="33133"/>
                </a:cubicBezTo>
                <a:cubicBezTo>
                  <a:pt x="1188883" y="46914"/>
                  <a:pt x="1167666" y="78020"/>
                  <a:pt x="1136073" y="88551"/>
                </a:cubicBezTo>
                <a:lnTo>
                  <a:pt x="1094509" y="102406"/>
                </a:lnTo>
                <a:cubicBezTo>
                  <a:pt x="1080654" y="97788"/>
                  <a:pt x="1065096" y="96652"/>
                  <a:pt x="1052945" y="88551"/>
                </a:cubicBezTo>
                <a:cubicBezTo>
                  <a:pt x="1036643" y="77683"/>
                  <a:pt x="1030595" y="50830"/>
                  <a:pt x="1011382" y="46987"/>
                </a:cubicBezTo>
                <a:cubicBezTo>
                  <a:pt x="979361" y="40583"/>
                  <a:pt x="946727" y="56224"/>
                  <a:pt x="914400" y="60842"/>
                </a:cubicBezTo>
                <a:cubicBezTo>
                  <a:pt x="819122" y="124361"/>
                  <a:pt x="862866" y="105729"/>
                  <a:pt x="789709" y="130115"/>
                </a:cubicBezTo>
                <a:cubicBezTo>
                  <a:pt x="690785" y="97140"/>
                  <a:pt x="730884" y="118607"/>
                  <a:pt x="665018" y="74697"/>
                </a:cubicBezTo>
                <a:cubicBezTo>
                  <a:pt x="574333" y="104924"/>
                  <a:pt x="663338" y="62941"/>
                  <a:pt x="609600" y="130115"/>
                </a:cubicBezTo>
                <a:cubicBezTo>
                  <a:pt x="599198" y="143117"/>
                  <a:pt x="582929" y="150377"/>
                  <a:pt x="568036" y="157824"/>
                </a:cubicBezTo>
                <a:cubicBezTo>
                  <a:pt x="548162" y="167761"/>
                  <a:pt x="488806" y="181095"/>
                  <a:pt x="471054" y="185533"/>
                </a:cubicBezTo>
                <a:cubicBezTo>
                  <a:pt x="276284" y="163891"/>
                  <a:pt x="399645" y="203883"/>
                  <a:pt x="304800" y="130115"/>
                </a:cubicBezTo>
                <a:cubicBezTo>
                  <a:pt x="278513" y="109670"/>
                  <a:pt x="221673" y="74697"/>
                  <a:pt x="221673" y="74697"/>
                </a:cubicBezTo>
                <a:cubicBezTo>
                  <a:pt x="198582" y="79315"/>
                  <a:pt x="173838" y="78807"/>
                  <a:pt x="152400" y="88551"/>
                </a:cubicBezTo>
                <a:cubicBezTo>
                  <a:pt x="122083" y="102331"/>
                  <a:pt x="100866" y="133438"/>
                  <a:pt x="69273" y="143969"/>
                </a:cubicBezTo>
                <a:cubicBezTo>
                  <a:pt x="17912" y="161090"/>
                  <a:pt x="40771" y="151293"/>
                  <a:pt x="0" y="1716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textruta 34"/>
          <p:cNvSpPr txBox="1"/>
          <p:nvPr/>
        </p:nvSpPr>
        <p:spPr>
          <a:xfrm>
            <a:off x="3571868" y="342900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3143240" y="364331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2571736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3071802" y="17859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4714876" y="14287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3929058" y="18573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171448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9c</a:t>
            </a:r>
            <a:endParaRPr lang="sv-SE" dirty="0"/>
          </a:p>
        </p:txBody>
      </p:sp>
      <p:sp>
        <p:nvSpPr>
          <p:cNvPr id="45" name="textruta 44"/>
          <p:cNvSpPr txBox="1"/>
          <p:nvPr/>
        </p:nvSpPr>
        <p:spPr>
          <a:xfrm>
            <a:off x="5643570" y="1071546"/>
            <a:ext cx="30003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 </a:t>
            </a:r>
          </a:p>
          <a:p>
            <a:r>
              <a:rPr lang="sv-SE" dirty="0" smtClean="0"/>
              <a:t>Rättvänd/felvänd, skapa bredd, passning.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r>
              <a:rPr lang="sv-SE" dirty="0" smtClean="0"/>
              <a:t> </a:t>
            </a:r>
          </a:p>
          <a:p>
            <a:r>
              <a:rPr lang="sv-SE" dirty="0" smtClean="0"/>
              <a:t>Minst 8 spelare/2 bollar</a:t>
            </a:r>
            <a:endParaRPr lang="sv-SE" b="1" u="sng" dirty="0" smtClean="0"/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tillbakaspel, A passar B som gjort sig halvt rättvänd. A håller bredden och får tillbakaspel av C.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Vristpass från B till C och från A till C.</a:t>
            </a:r>
            <a:endParaRPr lang="sv-SE" b="1" u="sng" dirty="0"/>
          </a:p>
        </p:txBody>
      </p:sp>
      <p:sp>
        <p:nvSpPr>
          <p:cNvPr id="40" name="textruta 39"/>
          <p:cNvSpPr txBox="1"/>
          <p:nvPr/>
        </p:nvSpPr>
        <p:spPr>
          <a:xfrm>
            <a:off x="3714744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2500298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4143372" y="1428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1928794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714612" y="307181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392905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8578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Summeringspunkt 7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Summeringspunkt 8"/>
          <p:cNvSpPr/>
          <p:nvPr/>
        </p:nvSpPr>
        <p:spPr>
          <a:xfrm>
            <a:off x="3857620" y="42862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3000364" y="307181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1571604" y="157161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4143372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57147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Rak pil 14"/>
          <p:cNvCxnSpPr/>
          <p:nvPr/>
        </p:nvCxnSpPr>
        <p:spPr>
          <a:xfrm rot="16200000" flipV="1">
            <a:off x="3107521" y="3607595"/>
            <a:ext cx="785818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>
            <a:off x="3500430" y="3286124"/>
            <a:ext cx="642942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5400000" flipH="1" flipV="1">
            <a:off x="3857620" y="3714752"/>
            <a:ext cx="785818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5400000" flipH="1" flipV="1">
            <a:off x="3286116" y="2000240"/>
            <a:ext cx="221457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rot="10800000">
            <a:off x="2357422" y="3000372"/>
            <a:ext cx="642942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flipV="1">
            <a:off x="2428860" y="2643182"/>
            <a:ext cx="428628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5400000">
            <a:off x="2857488" y="1142984"/>
            <a:ext cx="1643074" cy="12144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rot="16200000" flipV="1">
            <a:off x="2071670" y="1500174"/>
            <a:ext cx="1785950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rot="10800000" flipV="1">
            <a:off x="3143240" y="428604"/>
            <a:ext cx="1000132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ultiplicera 31"/>
          <p:cNvSpPr/>
          <p:nvPr/>
        </p:nvSpPr>
        <p:spPr>
          <a:xfrm>
            <a:off x="4071934" y="47148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Multiplicera 32"/>
          <p:cNvSpPr/>
          <p:nvPr/>
        </p:nvSpPr>
        <p:spPr>
          <a:xfrm>
            <a:off x="500034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Frihandsfigur 33"/>
          <p:cNvSpPr/>
          <p:nvPr/>
        </p:nvSpPr>
        <p:spPr>
          <a:xfrm>
            <a:off x="1343891" y="396358"/>
            <a:ext cx="1551709" cy="203883"/>
          </a:xfrm>
          <a:custGeom>
            <a:avLst/>
            <a:gdLst>
              <a:gd name="connsiteX0" fmla="*/ 1551709 w 1551709"/>
              <a:gd name="connsiteY0" fmla="*/ 74697 h 203883"/>
              <a:gd name="connsiteX1" fmla="*/ 1537854 w 1551709"/>
              <a:gd name="connsiteY1" fmla="*/ 19278 h 203883"/>
              <a:gd name="connsiteX2" fmla="*/ 1496291 w 1551709"/>
              <a:gd name="connsiteY2" fmla="*/ 5424 h 203883"/>
              <a:gd name="connsiteX3" fmla="*/ 1468582 w 1551709"/>
              <a:gd name="connsiteY3" fmla="*/ 46987 h 203883"/>
              <a:gd name="connsiteX4" fmla="*/ 1399309 w 1551709"/>
              <a:gd name="connsiteY4" fmla="*/ 88551 h 203883"/>
              <a:gd name="connsiteX5" fmla="*/ 1357745 w 1551709"/>
              <a:gd name="connsiteY5" fmla="*/ 74697 h 203883"/>
              <a:gd name="connsiteX6" fmla="*/ 1330036 w 1551709"/>
              <a:gd name="connsiteY6" fmla="*/ 46987 h 203883"/>
              <a:gd name="connsiteX7" fmla="*/ 1288473 w 1551709"/>
              <a:gd name="connsiteY7" fmla="*/ 19278 h 203883"/>
              <a:gd name="connsiteX8" fmla="*/ 1219200 w 1551709"/>
              <a:gd name="connsiteY8" fmla="*/ 33133 h 203883"/>
              <a:gd name="connsiteX9" fmla="*/ 1136073 w 1551709"/>
              <a:gd name="connsiteY9" fmla="*/ 88551 h 203883"/>
              <a:gd name="connsiteX10" fmla="*/ 1094509 w 1551709"/>
              <a:gd name="connsiteY10" fmla="*/ 102406 h 203883"/>
              <a:gd name="connsiteX11" fmla="*/ 1052945 w 1551709"/>
              <a:gd name="connsiteY11" fmla="*/ 88551 h 203883"/>
              <a:gd name="connsiteX12" fmla="*/ 1011382 w 1551709"/>
              <a:gd name="connsiteY12" fmla="*/ 46987 h 203883"/>
              <a:gd name="connsiteX13" fmla="*/ 914400 w 1551709"/>
              <a:gd name="connsiteY13" fmla="*/ 60842 h 203883"/>
              <a:gd name="connsiteX14" fmla="*/ 789709 w 1551709"/>
              <a:gd name="connsiteY14" fmla="*/ 130115 h 203883"/>
              <a:gd name="connsiteX15" fmla="*/ 665018 w 1551709"/>
              <a:gd name="connsiteY15" fmla="*/ 74697 h 203883"/>
              <a:gd name="connsiteX16" fmla="*/ 609600 w 1551709"/>
              <a:gd name="connsiteY16" fmla="*/ 130115 h 203883"/>
              <a:gd name="connsiteX17" fmla="*/ 568036 w 1551709"/>
              <a:gd name="connsiteY17" fmla="*/ 157824 h 203883"/>
              <a:gd name="connsiteX18" fmla="*/ 471054 w 1551709"/>
              <a:gd name="connsiteY18" fmla="*/ 185533 h 203883"/>
              <a:gd name="connsiteX19" fmla="*/ 304800 w 1551709"/>
              <a:gd name="connsiteY19" fmla="*/ 130115 h 203883"/>
              <a:gd name="connsiteX20" fmla="*/ 221673 w 1551709"/>
              <a:gd name="connsiteY20" fmla="*/ 74697 h 203883"/>
              <a:gd name="connsiteX21" fmla="*/ 152400 w 1551709"/>
              <a:gd name="connsiteY21" fmla="*/ 88551 h 203883"/>
              <a:gd name="connsiteX22" fmla="*/ 69273 w 1551709"/>
              <a:gd name="connsiteY22" fmla="*/ 143969 h 203883"/>
              <a:gd name="connsiteX23" fmla="*/ 0 w 1551709"/>
              <a:gd name="connsiteY23" fmla="*/ 171678 h 20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51709" h="203883">
                <a:moveTo>
                  <a:pt x="1551709" y="74697"/>
                </a:moveTo>
                <a:cubicBezTo>
                  <a:pt x="1547091" y="56224"/>
                  <a:pt x="1549749" y="34147"/>
                  <a:pt x="1537854" y="19278"/>
                </a:cubicBezTo>
                <a:cubicBezTo>
                  <a:pt x="1528731" y="7874"/>
                  <a:pt x="1509850" y="0"/>
                  <a:pt x="1496291" y="5424"/>
                </a:cubicBezTo>
                <a:cubicBezTo>
                  <a:pt x="1480831" y="11608"/>
                  <a:pt x="1478984" y="33985"/>
                  <a:pt x="1468582" y="46987"/>
                </a:cubicBezTo>
                <a:cubicBezTo>
                  <a:pt x="1440918" y="81567"/>
                  <a:pt x="1441669" y="74432"/>
                  <a:pt x="1399309" y="88551"/>
                </a:cubicBezTo>
                <a:cubicBezTo>
                  <a:pt x="1385454" y="83933"/>
                  <a:pt x="1370268" y="82211"/>
                  <a:pt x="1357745" y="74697"/>
                </a:cubicBezTo>
                <a:cubicBezTo>
                  <a:pt x="1346544" y="67976"/>
                  <a:pt x="1340236" y="55147"/>
                  <a:pt x="1330036" y="46987"/>
                </a:cubicBezTo>
                <a:cubicBezTo>
                  <a:pt x="1317034" y="36585"/>
                  <a:pt x="1302327" y="28514"/>
                  <a:pt x="1288473" y="19278"/>
                </a:cubicBezTo>
                <a:cubicBezTo>
                  <a:pt x="1265382" y="23896"/>
                  <a:pt x="1240638" y="23389"/>
                  <a:pt x="1219200" y="33133"/>
                </a:cubicBezTo>
                <a:cubicBezTo>
                  <a:pt x="1188883" y="46914"/>
                  <a:pt x="1167666" y="78020"/>
                  <a:pt x="1136073" y="88551"/>
                </a:cubicBezTo>
                <a:lnTo>
                  <a:pt x="1094509" y="102406"/>
                </a:lnTo>
                <a:cubicBezTo>
                  <a:pt x="1080654" y="97788"/>
                  <a:pt x="1065096" y="96652"/>
                  <a:pt x="1052945" y="88551"/>
                </a:cubicBezTo>
                <a:cubicBezTo>
                  <a:pt x="1036643" y="77683"/>
                  <a:pt x="1030595" y="50830"/>
                  <a:pt x="1011382" y="46987"/>
                </a:cubicBezTo>
                <a:cubicBezTo>
                  <a:pt x="979361" y="40583"/>
                  <a:pt x="946727" y="56224"/>
                  <a:pt x="914400" y="60842"/>
                </a:cubicBezTo>
                <a:cubicBezTo>
                  <a:pt x="819122" y="124361"/>
                  <a:pt x="862866" y="105729"/>
                  <a:pt x="789709" y="130115"/>
                </a:cubicBezTo>
                <a:cubicBezTo>
                  <a:pt x="690785" y="97140"/>
                  <a:pt x="730884" y="118607"/>
                  <a:pt x="665018" y="74697"/>
                </a:cubicBezTo>
                <a:cubicBezTo>
                  <a:pt x="574333" y="104924"/>
                  <a:pt x="663338" y="62941"/>
                  <a:pt x="609600" y="130115"/>
                </a:cubicBezTo>
                <a:cubicBezTo>
                  <a:pt x="599198" y="143117"/>
                  <a:pt x="582929" y="150377"/>
                  <a:pt x="568036" y="157824"/>
                </a:cubicBezTo>
                <a:cubicBezTo>
                  <a:pt x="548162" y="167761"/>
                  <a:pt x="488806" y="181095"/>
                  <a:pt x="471054" y="185533"/>
                </a:cubicBezTo>
                <a:cubicBezTo>
                  <a:pt x="276284" y="163891"/>
                  <a:pt x="399645" y="203883"/>
                  <a:pt x="304800" y="130115"/>
                </a:cubicBezTo>
                <a:cubicBezTo>
                  <a:pt x="278513" y="109670"/>
                  <a:pt x="221673" y="74697"/>
                  <a:pt x="221673" y="74697"/>
                </a:cubicBezTo>
                <a:cubicBezTo>
                  <a:pt x="198582" y="79315"/>
                  <a:pt x="173838" y="78807"/>
                  <a:pt x="152400" y="88551"/>
                </a:cubicBezTo>
                <a:cubicBezTo>
                  <a:pt x="122083" y="102331"/>
                  <a:pt x="100866" y="133438"/>
                  <a:pt x="69273" y="143969"/>
                </a:cubicBezTo>
                <a:cubicBezTo>
                  <a:pt x="17912" y="161090"/>
                  <a:pt x="40771" y="151293"/>
                  <a:pt x="0" y="1716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textruta 34"/>
          <p:cNvSpPr txBox="1"/>
          <p:nvPr/>
        </p:nvSpPr>
        <p:spPr>
          <a:xfrm>
            <a:off x="3214678" y="378619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3571868" y="3000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4357686" y="20716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3500430" y="142873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39" name="textruta 38"/>
          <p:cNvSpPr txBox="1"/>
          <p:nvPr/>
        </p:nvSpPr>
        <p:spPr>
          <a:xfrm>
            <a:off x="2714612" y="114298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1500166" y="2142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9d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5643570" y="1071546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r>
              <a:rPr lang="sv-SE" dirty="0" smtClean="0"/>
              <a:t> </a:t>
            </a:r>
          </a:p>
          <a:p>
            <a:r>
              <a:rPr lang="sv-SE" dirty="0" smtClean="0"/>
              <a:t>Rättvänd/felvänd, väggspel, passning, skapa bredd.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r>
              <a:rPr lang="sv-SE" dirty="0" smtClean="0"/>
              <a:t> </a:t>
            </a:r>
          </a:p>
          <a:p>
            <a:r>
              <a:rPr lang="sv-SE" dirty="0" smtClean="0"/>
              <a:t>Minst 8 spelare/2 bollar</a:t>
            </a:r>
            <a:endParaRPr lang="sv-SE" b="1" u="sng" dirty="0" smtClean="0"/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och passar C som väggar med B.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Fokus på hård och mjuk pass, spela framför.</a:t>
            </a:r>
            <a:endParaRPr lang="sv-SE" b="1" u="sng" dirty="0"/>
          </a:p>
        </p:txBody>
      </p:sp>
      <p:sp>
        <p:nvSpPr>
          <p:cNvPr id="43" name="textruta 42"/>
          <p:cNvSpPr txBox="1"/>
          <p:nvPr/>
        </p:nvSpPr>
        <p:spPr>
          <a:xfrm>
            <a:off x="3714744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3000364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5" name="textruta 44"/>
          <p:cNvSpPr txBox="1"/>
          <p:nvPr/>
        </p:nvSpPr>
        <p:spPr>
          <a:xfrm>
            <a:off x="4143372" y="1428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1928794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2714612" y="307181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400049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92905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785786" y="450057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3857620" y="42862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3000364" y="307181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1571604" y="157161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4143372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57147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6" name="Rak pil 15"/>
          <p:cNvCxnSpPr/>
          <p:nvPr/>
        </p:nvCxnSpPr>
        <p:spPr>
          <a:xfrm rot="16200000" flipV="1">
            <a:off x="3107521" y="3607595"/>
            <a:ext cx="785818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>
            <a:off x="3500430" y="3286124"/>
            <a:ext cx="642942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 rot="5400000" flipH="1" flipV="1">
            <a:off x="3857620" y="3714752"/>
            <a:ext cx="785818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rot="5400000" flipH="1" flipV="1">
            <a:off x="3286116" y="2000240"/>
            <a:ext cx="221457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>
            <a:off x="3428992" y="3429000"/>
            <a:ext cx="1571636" cy="35719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5400000" flipH="1" flipV="1">
            <a:off x="5072066" y="3000372"/>
            <a:ext cx="785818" cy="64294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rot="16200000" flipV="1">
            <a:off x="4143372" y="1071546"/>
            <a:ext cx="2143140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10800000">
            <a:off x="3500430" y="2714620"/>
            <a:ext cx="785818" cy="64294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 rot="5400000">
            <a:off x="3143240" y="1357298"/>
            <a:ext cx="1571636" cy="7143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 rot="16200000" flipV="1">
            <a:off x="2285984" y="1357298"/>
            <a:ext cx="1714512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rot="10800000" flipV="1">
            <a:off x="2928926" y="428604"/>
            <a:ext cx="1214446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 44"/>
          <p:cNvCxnSpPr/>
          <p:nvPr/>
        </p:nvCxnSpPr>
        <p:spPr>
          <a:xfrm rot="16200000" flipH="1">
            <a:off x="4179091" y="1321579"/>
            <a:ext cx="1928826" cy="1143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Multiplicera 45"/>
          <p:cNvSpPr/>
          <p:nvPr/>
        </p:nvSpPr>
        <p:spPr>
          <a:xfrm>
            <a:off x="4071934" y="471488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Multiplicera 46"/>
          <p:cNvSpPr/>
          <p:nvPr/>
        </p:nvSpPr>
        <p:spPr>
          <a:xfrm>
            <a:off x="500034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Frihandsfigur 48"/>
          <p:cNvSpPr/>
          <p:nvPr/>
        </p:nvSpPr>
        <p:spPr>
          <a:xfrm>
            <a:off x="1343891" y="396358"/>
            <a:ext cx="1551709" cy="203883"/>
          </a:xfrm>
          <a:custGeom>
            <a:avLst/>
            <a:gdLst>
              <a:gd name="connsiteX0" fmla="*/ 1551709 w 1551709"/>
              <a:gd name="connsiteY0" fmla="*/ 74697 h 203883"/>
              <a:gd name="connsiteX1" fmla="*/ 1537854 w 1551709"/>
              <a:gd name="connsiteY1" fmla="*/ 19278 h 203883"/>
              <a:gd name="connsiteX2" fmla="*/ 1496291 w 1551709"/>
              <a:gd name="connsiteY2" fmla="*/ 5424 h 203883"/>
              <a:gd name="connsiteX3" fmla="*/ 1468582 w 1551709"/>
              <a:gd name="connsiteY3" fmla="*/ 46987 h 203883"/>
              <a:gd name="connsiteX4" fmla="*/ 1399309 w 1551709"/>
              <a:gd name="connsiteY4" fmla="*/ 88551 h 203883"/>
              <a:gd name="connsiteX5" fmla="*/ 1357745 w 1551709"/>
              <a:gd name="connsiteY5" fmla="*/ 74697 h 203883"/>
              <a:gd name="connsiteX6" fmla="*/ 1330036 w 1551709"/>
              <a:gd name="connsiteY6" fmla="*/ 46987 h 203883"/>
              <a:gd name="connsiteX7" fmla="*/ 1288473 w 1551709"/>
              <a:gd name="connsiteY7" fmla="*/ 19278 h 203883"/>
              <a:gd name="connsiteX8" fmla="*/ 1219200 w 1551709"/>
              <a:gd name="connsiteY8" fmla="*/ 33133 h 203883"/>
              <a:gd name="connsiteX9" fmla="*/ 1136073 w 1551709"/>
              <a:gd name="connsiteY9" fmla="*/ 88551 h 203883"/>
              <a:gd name="connsiteX10" fmla="*/ 1094509 w 1551709"/>
              <a:gd name="connsiteY10" fmla="*/ 102406 h 203883"/>
              <a:gd name="connsiteX11" fmla="*/ 1052945 w 1551709"/>
              <a:gd name="connsiteY11" fmla="*/ 88551 h 203883"/>
              <a:gd name="connsiteX12" fmla="*/ 1011382 w 1551709"/>
              <a:gd name="connsiteY12" fmla="*/ 46987 h 203883"/>
              <a:gd name="connsiteX13" fmla="*/ 914400 w 1551709"/>
              <a:gd name="connsiteY13" fmla="*/ 60842 h 203883"/>
              <a:gd name="connsiteX14" fmla="*/ 789709 w 1551709"/>
              <a:gd name="connsiteY14" fmla="*/ 130115 h 203883"/>
              <a:gd name="connsiteX15" fmla="*/ 665018 w 1551709"/>
              <a:gd name="connsiteY15" fmla="*/ 74697 h 203883"/>
              <a:gd name="connsiteX16" fmla="*/ 609600 w 1551709"/>
              <a:gd name="connsiteY16" fmla="*/ 130115 h 203883"/>
              <a:gd name="connsiteX17" fmla="*/ 568036 w 1551709"/>
              <a:gd name="connsiteY17" fmla="*/ 157824 h 203883"/>
              <a:gd name="connsiteX18" fmla="*/ 471054 w 1551709"/>
              <a:gd name="connsiteY18" fmla="*/ 185533 h 203883"/>
              <a:gd name="connsiteX19" fmla="*/ 304800 w 1551709"/>
              <a:gd name="connsiteY19" fmla="*/ 130115 h 203883"/>
              <a:gd name="connsiteX20" fmla="*/ 221673 w 1551709"/>
              <a:gd name="connsiteY20" fmla="*/ 74697 h 203883"/>
              <a:gd name="connsiteX21" fmla="*/ 152400 w 1551709"/>
              <a:gd name="connsiteY21" fmla="*/ 88551 h 203883"/>
              <a:gd name="connsiteX22" fmla="*/ 69273 w 1551709"/>
              <a:gd name="connsiteY22" fmla="*/ 143969 h 203883"/>
              <a:gd name="connsiteX23" fmla="*/ 0 w 1551709"/>
              <a:gd name="connsiteY23" fmla="*/ 171678 h 20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51709" h="203883">
                <a:moveTo>
                  <a:pt x="1551709" y="74697"/>
                </a:moveTo>
                <a:cubicBezTo>
                  <a:pt x="1547091" y="56224"/>
                  <a:pt x="1549749" y="34147"/>
                  <a:pt x="1537854" y="19278"/>
                </a:cubicBezTo>
                <a:cubicBezTo>
                  <a:pt x="1528731" y="7874"/>
                  <a:pt x="1509850" y="0"/>
                  <a:pt x="1496291" y="5424"/>
                </a:cubicBezTo>
                <a:cubicBezTo>
                  <a:pt x="1480831" y="11608"/>
                  <a:pt x="1478984" y="33985"/>
                  <a:pt x="1468582" y="46987"/>
                </a:cubicBezTo>
                <a:cubicBezTo>
                  <a:pt x="1440918" y="81567"/>
                  <a:pt x="1441669" y="74432"/>
                  <a:pt x="1399309" y="88551"/>
                </a:cubicBezTo>
                <a:cubicBezTo>
                  <a:pt x="1385454" y="83933"/>
                  <a:pt x="1370268" y="82211"/>
                  <a:pt x="1357745" y="74697"/>
                </a:cubicBezTo>
                <a:cubicBezTo>
                  <a:pt x="1346544" y="67976"/>
                  <a:pt x="1340236" y="55147"/>
                  <a:pt x="1330036" y="46987"/>
                </a:cubicBezTo>
                <a:cubicBezTo>
                  <a:pt x="1317034" y="36585"/>
                  <a:pt x="1302327" y="28514"/>
                  <a:pt x="1288473" y="19278"/>
                </a:cubicBezTo>
                <a:cubicBezTo>
                  <a:pt x="1265382" y="23896"/>
                  <a:pt x="1240638" y="23389"/>
                  <a:pt x="1219200" y="33133"/>
                </a:cubicBezTo>
                <a:cubicBezTo>
                  <a:pt x="1188883" y="46914"/>
                  <a:pt x="1167666" y="78020"/>
                  <a:pt x="1136073" y="88551"/>
                </a:cubicBezTo>
                <a:lnTo>
                  <a:pt x="1094509" y="102406"/>
                </a:lnTo>
                <a:cubicBezTo>
                  <a:pt x="1080654" y="97788"/>
                  <a:pt x="1065096" y="96652"/>
                  <a:pt x="1052945" y="88551"/>
                </a:cubicBezTo>
                <a:cubicBezTo>
                  <a:pt x="1036643" y="77683"/>
                  <a:pt x="1030595" y="50830"/>
                  <a:pt x="1011382" y="46987"/>
                </a:cubicBezTo>
                <a:cubicBezTo>
                  <a:pt x="979361" y="40583"/>
                  <a:pt x="946727" y="56224"/>
                  <a:pt x="914400" y="60842"/>
                </a:cubicBezTo>
                <a:cubicBezTo>
                  <a:pt x="819122" y="124361"/>
                  <a:pt x="862866" y="105729"/>
                  <a:pt x="789709" y="130115"/>
                </a:cubicBezTo>
                <a:cubicBezTo>
                  <a:pt x="690785" y="97140"/>
                  <a:pt x="730884" y="118607"/>
                  <a:pt x="665018" y="74697"/>
                </a:cubicBezTo>
                <a:cubicBezTo>
                  <a:pt x="574333" y="104924"/>
                  <a:pt x="663338" y="62941"/>
                  <a:pt x="609600" y="130115"/>
                </a:cubicBezTo>
                <a:cubicBezTo>
                  <a:pt x="599198" y="143117"/>
                  <a:pt x="582929" y="150377"/>
                  <a:pt x="568036" y="157824"/>
                </a:cubicBezTo>
                <a:cubicBezTo>
                  <a:pt x="548162" y="167761"/>
                  <a:pt x="488806" y="181095"/>
                  <a:pt x="471054" y="185533"/>
                </a:cubicBezTo>
                <a:cubicBezTo>
                  <a:pt x="276284" y="163891"/>
                  <a:pt x="399645" y="203883"/>
                  <a:pt x="304800" y="130115"/>
                </a:cubicBezTo>
                <a:cubicBezTo>
                  <a:pt x="278513" y="109670"/>
                  <a:pt x="221673" y="74697"/>
                  <a:pt x="221673" y="74697"/>
                </a:cubicBezTo>
                <a:cubicBezTo>
                  <a:pt x="198582" y="79315"/>
                  <a:pt x="173838" y="78807"/>
                  <a:pt x="152400" y="88551"/>
                </a:cubicBezTo>
                <a:cubicBezTo>
                  <a:pt x="122083" y="102331"/>
                  <a:pt x="100866" y="133438"/>
                  <a:pt x="69273" y="143969"/>
                </a:cubicBezTo>
                <a:cubicBezTo>
                  <a:pt x="17912" y="161090"/>
                  <a:pt x="40771" y="151293"/>
                  <a:pt x="0" y="1716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textruta 49"/>
          <p:cNvSpPr txBox="1"/>
          <p:nvPr/>
        </p:nvSpPr>
        <p:spPr>
          <a:xfrm>
            <a:off x="3286116" y="385762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51" name="textruta 50"/>
          <p:cNvSpPr txBox="1"/>
          <p:nvPr/>
        </p:nvSpPr>
        <p:spPr>
          <a:xfrm>
            <a:off x="3571868" y="3000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52" name="textruta 51"/>
          <p:cNvSpPr txBox="1"/>
          <p:nvPr/>
        </p:nvSpPr>
        <p:spPr>
          <a:xfrm>
            <a:off x="4357686" y="19288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53" name="textruta 52"/>
          <p:cNvSpPr txBox="1"/>
          <p:nvPr/>
        </p:nvSpPr>
        <p:spPr>
          <a:xfrm>
            <a:off x="5072066" y="200024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54" name="textruta 53"/>
          <p:cNvSpPr txBox="1"/>
          <p:nvPr/>
        </p:nvSpPr>
        <p:spPr>
          <a:xfrm>
            <a:off x="5214942" y="150017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55" name="textruta 54"/>
          <p:cNvSpPr txBox="1"/>
          <p:nvPr/>
        </p:nvSpPr>
        <p:spPr>
          <a:xfrm>
            <a:off x="3571868" y="15716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56" name="textruta 55"/>
          <p:cNvSpPr txBox="1"/>
          <p:nvPr/>
        </p:nvSpPr>
        <p:spPr>
          <a:xfrm>
            <a:off x="2857488" y="128586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57" name="textruta 56"/>
          <p:cNvSpPr txBox="1"/>
          <p:nvPr/>
        </p:nvSpPr>
        <p:spPr>
          <a:xfrm>
            <a:off x="1714480" y="2857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9e</a:t>
            </a:r>
            <a:endParaRPr lang="sv-SE" dirty="0"/>
          </a:p>
        </p:txBody>
      </p:sp>
      <p:sp>
        <p:nvSpPr>
          <p:cNvPr id="59" name="textruta 58"/>
          <p:cNvSpPr txBox="1"/>
          <p:nvPr/>
        </p:nvSpPr>
        <p:spPr>
          <a:xfrm>
            <a:off x="5929322" y="1071546"/>
            <a:ext cx="30003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r>
              <a:rPr lang="sv-SE" dirty="0" smtClean="0"/>
              <a:t> </a:t>
            </a:r>
          </a:p>
          <a:p>
            <a:r>
              <a:rPr lang="sv-SE" dirty="0" smtClean="0"/>
              <a:t>Rättvänd/felvänd, väggspel, passning, skapa bredd.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spelare/2 bollar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vinkel, B löper runt och skapar bredd. Får pass av C som sedan väggar med A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Fokus på hård och mjuk pass, använd anf. fot </a:t>
            </a:r>
            <a:endParaRPr lang="sv-SE" b="1" u="sng" dirty="0"/>
          </a:p>
        </p:txBody>
      </p:sp>
      <p:sp>
        <p:nvSpPr>
          <p:cNvPr id="39" name="textruta 38"/>
          <p:cNvSpPr txBox="1"/>
          <p:nvPr/>
        </p:nvSpPr>
        <p:spPr>
          <a:xfrm>
            <a:off x="3714744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2500298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4143372" y="1428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2428860" y="4286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571472" y="38576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571472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500298" y="52149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714744" y="4286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5500694" y="38576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5500694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Likbent triangel 10"/>
          <p:cNvSpPr/>
          <p:nvPr/>
        </p:nvSpPr>
        <p:spPr>
          <a:xfrm>
            <a:off x="3786182" y="52149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10a</a:t>
            </a:r>
            <a:endParaRPr lang="sv-SE" dirty="0"/>
          </a:p>
        </p:txBody>
      </p:sp>
      <p:sp>
        <p:nvSpPr>
          <p:cNvPr id="13" name="Summeringspunkt 12"/>
          <p:cNvSpPr/>
          <p:nvPr/>
        </p:nvSpPr>
        <p:spPr>
          <a:xfrm>
            <a:off x="2643174" y="550070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Summeringspunkt 13"/>
          <p:cNvSpPr/>
          <p:nvPr/>
        </p:nvSpPr>
        <p:spPr>
          <a:xfrm>
            <a:off x="3929058" y="557214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3929058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2071670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5786446" y="38576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Multiplicera 18"/>
          <p:cNvSpPr/>
          <p:nvPr/>
        </p:nvSpPr>
        <p:spPr>
          <a:xfrm>
            <a:off x="5786446" y="171448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Multiplicera 19"/>
          <p:cNvSpPr/>
          <p:nvPr/>
        </p:nvSpPr>
        <p:spPr>
          <a:xfrm>
            <a:off x="214282" y="171448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2" name="Rak pil 21"/>
          <p:cNvCxnSpPr/>
          <p:nvPr/>
        </p:nvCxnSpPr>
        <p:spPr>
          <a:xfrm>
            <a:off x="6286512" y="4143380"/>
            <a:ext cx="428628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flipV="1">
            <a:off x="4357686" y="4214818"/>
            <a:ext cx="2214578" cy="1357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16200000" flipV="1">
            <a:off x="5536413" y="2750339"/>
            <a:ext cx="1785950" cy="7143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16200000" flipH="1">
            <a:off x="5357818" y="2786058"/>
            <a:ext cx="1714512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>
            <a:off x="6286512" y="1928802"/>
            <a:ext cx="571504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5400000" flipH="1" flipV="1">
            <a:off x="5822165" y="2821777"/>
            <a:ext cx="1785950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 rot="10800000">
            <a:off x="4429124" y="500042"/>
            <a:ext cx="2428892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 rot="5400000">
            <a:off x="1428728" y="3000372"/>
            <a:ext cx="4857784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rot="5400000">
            <a:off x="821505" y="2821777"/>
            <a:ext cx="5286412" cy="107157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ruta 38"/>
          <p:cNvSpPr txBox="1"/>
          <p:nvPr/>
        </p:nvSpPr>
        <p:spPr>
          <a:xfrm>
            <a:off x="5572132" y="47148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40" name="textruta 39"/>
          <p:cNvSpPr txBox="1"/>
          <p:nvPr/>
        </p:nvSpPr>
        <p:spPr>
          <a:xfrm>
            <a:off x="6215074" y="24288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5929322" y="30003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6715140" y="27146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5429256" y="7857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3857620" y="250030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47" name="textruta 46"/>
          <p:cNvSpPr txBox="1"/>
          <p:nvPr/>
        </p:nvSpPr>
        <p:spPr>
          <a:xfrm>
            <a:off x="7000892" y="2357430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</a:p>
          <a:p>
            <a:r>
              <a:rPr lang="sv-SE" b="1" u="sng" dirty="0" smtClean="0"/>
              <a:t>Organisation: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endParaRPr lang="sv-SE" b="1" u="sng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2428860" y="4286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571472" y="38576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571472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500298" y="52149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714744" y="4286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5500694" y="38576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5500694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Likbent triangel 10"/>
          <p:cNvSpPr/>
          <p:nvPr/>
        </p:nvSpPr>
        <p:spPr>
          <a:xfrm>
            <a:off x="3786182" y="52149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/>
          <p:cNvSpPr txBox="1"/>
          <p:nvPr/>
        </p:nvSpPr>
        <p:spPr>
          <a:xfrm>
            <a:off x="7786710" y="0"/>
            <a:ext cx="1357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10b</a:t>
            </a:r>
            <a:endParaRPr lang="sv-SE" dirty="0"/>
          </a:p>
        </p:txBody>
      </p:sp>
      <p:sp>
        <p:nvSpPr>
          <p:cNvPr id="15" name="Summeringspunkt 14"/>
          <p:cNvSpPr/>
          <p:nvPr/>
        </p:nvSpPr>
        <p:spPr>
          <a:xfrm>
            <a:off x="2643174" y="550070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Summeringspunkt 15"/>
          <p:cNvSpPr/>
          <p:nvPr/>
        </p:nvSpPr>
        <p:spPr>
          <a:xfrm>
            <a:off x="3929058" y="557214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3929058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Multiplicera 18"/>
          <p:cNvSpPr/>
          <p:nvPr/>
        </p:nvSpPr>
        <p:spPr>
          <a:xfrm>
            <a:off x="2071670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Multiplicera 19"/>
          <p:cNvSpPr/>
          <p:nvPr/>
        </p:nvSpPr>
        <p:spPr>
          <a:xfrm>
            <a:off x="5786446" y="38576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Multiplicera 20"/>
          <p:cNvSpPr/>
          <p:nvPr/>
        </p:nvSpPr>
        <p:spPr>
          <a:xfrm>
            <a:off x="5786446" y="171448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Multiplicera 21"/>
          <p:cNvSpPr/>
          <p:nvPr/>
        </p:nvSpPr>
        <p:spPr>
          <a:xfrm>
            <a:off x="214282" y="171448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4" name="Rak pil 23"/>
          <p:cNvCxnSpPr/>
          <p:nvPr/>
        </p:nvCxnSpPr>
        <p:spPr>
          <a:xfrm flipV="1">
            <a:off x="4286248" y="4286256"/>
            <a:ext cx="1428760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10800000" flipV="1">
            <a:off x="4714876" y="4143380"/>
            <a:ext cx="1000132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5400000" flipH="1" flipV="1">
            <a:off x="4107653" y="4893479"/>
            <a:ext cx="642942" cy="42862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rot="5400000" flipH="1" flipV="1">
            <a:off x="4107653" y="2821777"/>
            <a:ext cx="2286016" cy="10715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5400000">
            <a:off x="5179223" y="4393413"/>
            <a:ext cx="857256" cy="78581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 rot="16200000" flipV="1">
            <a:off x="3929058" y="4000504"/>
            <a:ext cx="1428760" cy="85725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 rot="10800000" flipV="1">
            <a:off x="4286248" y="2143116"/>
            <a:ext cx="1428760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rot="16200000" flipV="1">
            <a:off x="2928926" y="2000240"/>
            <a:ext cx="2500330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/>
          <p:nvPr/>
        </p:nvCxnSpPr>
        <p:spPr>
          <a:xfrm flipV="1">
            <a:off x="6286512" y="1500174"/>
            <a:ext cx="571504" cy="42862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 41"/>
          <p:cNvCxnSpPr/>
          <p:nvPr/>
        </p:nvCxnSpPr>
        <p:spPr>
          <a:xfrm>
            <a:off x="4500562" y="571480"/>
            <a:ext cx="2214578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/>
          <p:cNvCxnSpPr/>
          <p:nvPr/>
        </p:nvCxnSpPr>
        <p:spPr>
          <a:xfrm rot="10800000" flipV="1">
            <a:off x="3857620" y="1428736"/>
            <a:ext cx="2714644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 rot="5400000">
            <a:off x="3536149" y="1107265"/>
            <a:ext cx="785818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 47"/>
          <p:cNvCxnSpPr/>
          <p:nvPr/>
        </p:nvCxnSpPr>
        <p:spPr>
          <a:xfrm rot="5400000">
            <a:off x="1821637" y="3821909"/>
            <a:ext cx="3786214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pil 49"/>
          <p:cNvCxnSpPr/>
          <p:nvPr/>
        </p:nvCxnSpPr>
        <p:spPr>
          <a:xfrm rot="5400000">
            <a:off x="1214414" y="3571876"/>
            <a:ext cx="4214842" cy="78581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ruta 50"/>
          <p:cNvSpPr txBox="1"/>
          <p:nvPr/>
        </p:nvSpPr>
        <p:spPr>
          <a:xfrm>
            <a:off x="4643438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52" name="textruta 51"/>
          <p:cNvSpPr txBox="1"/>
          <p:nvPr/>
        </p:nvSpPr>
        <p:spPr>
          <a:xfrm>
            <a:off x="5072066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53" name="textruta 52"/>
          <p:cNvSpPr txBox="1"/>
          <p:nvPr/>
        </p:nvSpPr>
        <p:spPr>
          <a:xfrm>
            <a:off x="5286380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54" name="textruta 53"/>
          <p:cNvSpPr txBox="1"/>
          <p:nvPr/>
        </p:nvSpPr>
        <p:spPr>
          <a:xfrm>
            <a:off x="4572000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55" name="textruta 54"/>
          <p:cNvSpPr txBox="1"/>
          <p:nvPr/>
        </p:nvSpPr>
        <p:spPr>
          <a:xfrm>
            <a:off x="4000496" y="23574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56" name="textruta 55"/>
          <p:cNvSpPr txBox="1"/>
          <p:nvPr/>
        </p:nvSpPr>
        <p:spPr>
          <a:xfrm>
            <a:off x="5572132" y="6429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57" name="textruta 56"/>
          <p:cNvSpPr txBox="1"/>
          <p:nvPr/>
        </p:nvSpPr>
        <p:spPr>
          <a:xfrm>
            <a:off x="5000628" y="12858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3643306" y="371475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59" name="textruta 58"/>
          <p:cNvSpPr txBox="1"/>
          <p:nvPr/>
        </p:nvSpPr>
        <p:spPr>
          <a:xfrm>
            <a:off x="7000892" y="2357430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</a:p>
          <a:p>
            <a:r>
              <a:rPr lang="sv-SE" b="1" u="sng" dirty="0" smtClean="0"/>
              <a:t>Organisation: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endParaRPr lang="sv-SE" b="1" u="sng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2428860" y="4286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571472" y="38576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571472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500298" y="52149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714744" y="4286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5500694" y="38576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5500694" y="171448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Likbent triangel 10"/>
          <p:cNvSpPr/>
          <p:nvPr/>
        </p:nvSpPr>
        <p:spPr>
          <a:xfrm>
            <a:off x="3786182" y="52149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10c</a:t>
            </a:r>
            <a:endParaRPr lang="sv-SE" dirty="0"/>
          </a:p>
        </p:txBody>
      </p:sp>
      <p:sp>
        <p:nvSpPr>
          <p:cNvPr id="13" name="Summeringspunkt 12"/>
          <p:cNvSpPr/>
          <p:nvPr/>
        </p:nvSpPr>
        <p:spPr>
          <a:xfrm>
            <a:off x="2643174" y="550070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Summeringspunkt 13"/>
          <p:cNvSpPr/>
          <p:nvPr/>
        </p:nvSpPr>
        <p:spPr>
          <a:xfrm>
            <a:off x="3929058" y="557214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3929058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2071670" y="2857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5786446" y="385762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Multiplicera 18"/>
          <p:cNvSpPr/>
          <p:nvPr/>
        </p:nvSpPr>
        <p:spPr>
          <a:xfrm>
            <a:off x="5786446" y="171448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Multiplicera 19"/>
          <p:cNvSpPr/>
          <p:nvPr/>
        </p:nvSpPr>
        <p:spPr>
          <a:xfrm>
            <a:off x="214282" y="171448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2" name="Rak pil 21"/>
          <p:cNvCxnSpPr/>
          <p:nvPr/>
        </p:nvCxnSpPr>
        <p:spPr>
          <a:xfrm>
            <a:off x="6215074" y="4071942"/>
            <a:ext cx="642942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flipV="1">
            <a:off x="4429124" y="4214818"/>
            <a:ext cx="2357454" cy="14287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16200000" flipV="1">
            <a:off x="5607851" y="2678901"/>
            <a:ext cx="1714512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5400000">
            <a:off x="4429124" y="2357430"/>
            <a:ext cx="1643074" cy="1357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rot="5400000" flipH="1" flipV="1">
            <a:off x="3679025" y="4750603"/>
            <a:ext cx="1500198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16200000" flipV="1">
            <a:off x="2964645" y="2107397"/>
            <a:ext cx="2571768" cy="500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 rot="5400000" flipH="1" flipV="1">
            <a:off x="6929454" y="3714752"/>
            <a:ext cx="357190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>
            <a:off x="4214810" y="1000108"/>
            <a:ext cx="3071834" cy="24288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flipV="1">
            <a:off x="6215074" y="857232"/>
            <a:ext cx="857256" cy="78581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/>
          <p:nvPr/>
        </p:nvCxnSpPr>
        <p:spPr>
          <a:xfrm rot="16200000" flipV="1">
            <a:off x="6215074" y="2000240"/>
            <a:ext cx="1928826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 41"/>
          <p:cNvCxnSpPr/>
          <p:nvPr/>
        </p:nvCxnSpPr>
        <p:spPr>
          <a:xfrm rot="10800000" flipV="1">
            <a:off x="3857620" y="857232"/>
            <a:ext cx="2928958" cy="17859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/>
          <p:cNvCxnSpPr/>
          <p:nvPr/>
        </p:nvCxnSpPr>
        <p:spPr>
          <a:xfrm rot="5400000">
            <a:off x="3143240" y="1785926"/>
            <a:ext cx="1285884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 rot="5400000">
            <a:off x="2464579" y="4036223"/>
            <a:ext cx="2428892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 47"/>
          <p:cNvCxnSpPr/>
          <p:nvPr/>
        </p:nvCxnSpPr>
        <p:spPr>
          <a:xfrm rot="5400000">
            <a:off x="1714480" y="4071942"/>
            <a:ext cx="3143272" cy="57150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ruta 48"/>
          <p:cNvSpPr txBox="1"/>
          <p:nvPr/>
        </p:nvSpPr>
        <p:spPr>
          <a:xfrm>
            <a:off x="5286380" y="47148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6357950" y="335756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51" name="textruta 50"/>
          <p:cNvSpPr txBox="1"/>
          <p:nvPr/>
        </p:nvSpPr>
        <p:spPr>
          <a:xfrm>
            <a:off x="5072066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52" name="textruta 51"/>
          <p:cNvSpPr txBox="1"/>
          <p:nvPr/>
        </p:nvSpPr>
        <p:spPr>
          <a:xfrm>
            <a:off x="4286248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53" name="textruta 52"/>
          <p:cNvSpPr txBox="1"/>
          <p:nvPr/>
        </p:nvSpPr>
        <p:spPr>
          <a:xfrm>
            <a:off x="4857752" y="12144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54" name="textruta 53"/>
          <p:cNvSpPr txBox="1"/>
          <p:nvPr/>
        </p:nvSpPr>
        <p:spPr>
          <a:xfrm>
            <a:off x="7072330" y="17859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55" name="textruta 54"/>
          <p:cNvSpPr txBox="1"/>
          <p:nvPr/>
        </p:nvSpPr>
        <p:spPr>
          <a:xfrm>
            <a:off x="5643570" y="114298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56" name="textruta 55"/>
          <p:cNvSpPr txBox="1"/>
          <p:nvPr/>
        </p:nvSpPr>
        <p:spPr>
          <a:xfrm>
            <a:off x="3643306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7000892" y="4071942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</a:p>
          <a:p>
            <a:r>
              <a:rPr lang="sv-SE" b="1" u="sng" dirty="0" smtClean="0"/>
              <a:t>Organisation: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endParaRPr lang="sv-SE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ruta 22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1c</a:t>
            </a:r>
            <a:endParaRPr lang="sv-SE" dirty="0"/>
          </a:p>
        </p:txBody>
      </p:sp>
      <p:sp>
        <p:nvSpPr>
          <p:cNvPr id="28" name="Likbent triangel 27"/>
          <p:cNvSpPr/>
          <p:nvPr/>
        </p:nvSpPr>
        <p:spPr>
          <a:xfrm>
            <a:off x="2000232" y="157161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Likbent triangel 28"/>
          <p:cNvSpPr/>
          <p:nvPr/>
        </p:nvSpPr>
        <p:spPr>
          <a:xfrm>
            <a:off x="3143240" y="24288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Likbent triangel 29"/>
          <p:cNvSpPr/>
          <p:nvPr/>
        </p:nvSpPr>
        <p:spPr>
          <a:xfrm>
            <a:off x="2071670" y="342900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Likbent triangel 30"/>
          <p:cNvSpPr/>
          <p:nvPr/>
        </p:nvSpPr>
        <p:spPr>
          <a:xfrm>
            <a:off x="4286248" y="342900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Likbent triangel 31"/>
          <p:cNvSpPr/>
          <p:nvPr/>
        </p:nvSpPr>
        <p:spPr>
          <a:xfrm>
            <a:off x="4286248" y="157161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Summeringspunkt 32"/>
          <p:cNvSpPr/>
          <p:nvPr/>
        </p:nvSpPr>
        <p:spPr>
          <a:xfrm>
            <a:off x="4643438" y="128586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Summeringspunkt 33"/>
          <p:cNvSpPr/>
          <p:nvPr/>
        </p:nvSpPr>
        <p:spPr>
          <a:xfrm>
            <a:off x="1714480" y="3643314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Multiplicera 34"/>
          <p:cNvSpPr/>
          <p:nvPr/>
        </p:nvSpPr>
        <p:spPr>
          <a:xfrm>
            <a:off x="3143240" y="264318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Multiplicera 35"/>
          <p:cNvSpPr/>
          <p:nvPr/>
        </p:nvSpPr>
        <p:spPr>
          <a:xfrm>
            <a:off x="3143240" y="192880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Multiplicera 36"/>
          <p:cNvSpPr/>
          <p:nvPr/>
        </p:nvSpPr>
        <p:spPr>
          <a:xfrm>
            <a:off x="4572000" y="350043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Multiplicera 37"/>
          <p:cNvSpPr/>
          <p:nvPr/>
        </p:nvSpPr>
        <p:spPr>
          <a:xfrm rot="21334658">
            <a:off x="1587490" y="1230309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textruta 40"/>
          <p:cNvSpPr txBox="1"/>
          <p:nvPr/>
        </p:nvSpPr>
        <p:spPr>
          <a:xfrm>
            <a:off x="1428728" y="364331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/>
              <a:t>A</a:t>
            </a:r>
            <a:endParaRPr lang="sv-SE" sz="2000" b="1" dirty="0"/>
          </a:p>
        </p:txBody>
      </p:sp>
      <p:sp>
        <p:nvSpPr>
          <p:cNvPr id="45" name="textruta 44"/>
          <p:cNvSpPr txBox="1"/>
          <p:nvPr/>
        </p:nvSpPr>
        <p:spPr>
          <a:xfrm>
            <a:off x="3571868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4929190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cxnSp>
        <p:nvCxnSpPr>
          <p:cNvPr id="48" name="Rak pil 47"/>
          <p:cNvCxnSpPr/>
          <p:nvPr/>
        </p:nvCxnSpPr>
        <p:spPr>
          <a:xfrm flipV="1">
            <a:off x="2000232" y="2928934"/>
            <a:ext cx="1071570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pil 49"/>
          <p:cNvCxnSpPr/>
          <p:nvPr/>
        </p:nvCxnSpPr>
        <p:spPr>
          <a:xfrm rot="10800000">
            <a:off x="1785918" y="2714620"/>
            <a:ext cx="1285884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pil 51"/>
          <p:cNvCxnSpPr/>
          <p:nvPr/>
        </p:nvCxnSpPr>
        <p:spPr>
          <a:xfrm rot="5400000" flipH="1" flipV="1">
            <a:off x="1464447" y="3178967"/>
            <a:ext cx="642942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>
            <a:off x="2000232" y="2786058"/>
            <a:ext cx="2500330" cy="1000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rihandsfigur 54"/>
          <p:cNvSpPr/>
          <p:nvPr/>
        </p:nvSpPr>
        <p:spPr>
          <a:xfrm>
            <a:off x="2129051" y="3971499"/>
            <a:ext cx="2587225" cy="204716"/>
          </a:xfrm>
          <a:custGeom>
            <a:avLst/>
            <a:gdLst>
              <a:gd name="connsiteX0" fmla="*/ 2579427 w 2587225"/>
              <a:gd name="connsiteY0" fmla="*/ 0 h 204716"/>
              <a:gd name="connsiteX1" fmla="*/ 2524836 w 2587225"/>
              <a:gd name="connsiteY1" fmla="*/ 54591 h 204716"/>
              <a:gd name="connsiteX2" fmla="*/ 2483892 w 2587225"/>
              <a:gd name="connsiteY2" fmla="*/ 95534 h 204716"/>
              <a:gd name="connsiteX3" fmla="*/ 2402006 w 2587225"/>
              <a:gd name="connsiteY3" fmla="*/ 122829 h 204716"/>
              <a:gd name="connsiteX4" fmla="*/ 2279176 w 2587225"/>
              <a:gd name="connsiteY4" fmla="*/ 40943 h 204716"/>
              <a:gd name="connsiteX5" fmla="*/ 2238233 w 2587225"/>
              <a:gd name="connsiteY5" fmla="*/ 13647 h 204716"/>
              <a:gd name="connsiteX6" fmla="*/ 2156346 w 2587225"/>
              <a:gd name="connsiteY6" fmla="*/ 27295 h 204716"/>
              <a:gd name="connsiteX7" fmla="*/ 2074459 w 2587225"/>
              <a:gd name="connsiteY7" fmla="*/ 81886 h 204716"/>
              <a:gd name="connsiteX8" fmla="*/ 2047164 w 2587225"/>
              <a:gd name="connsiteY8" fmla="*/ 122829 h 204716"/>
              <a:gd name="connsiteX9" fmla="*/ 1937982 w 2587225"/>
              <a:gd name="connsiteY9" fmla="*/ 150125 h 204716"/>
              <a:gd name="connsiteX10" fmla="*/ 1828800 w 2587225"/>
              <a:gd name="connsiteY10" fmla="*/ 136477 h 204716"/>
              <a:gd name="connsiteX11" fmla="*/ 1815152 w 2587225"/>
              <a:gd name="connsiteY11" fmla="*/ 95534 h 204716"/>
              <a:gd name="connsiteX12" fmla="*/ 1733265 w 2587225"/>
              <a:gd name="connsiteY12" fmla="*/ 54591 h 204716"/>
              <a:gd name="connsiteX13" fmla="*/ 1624083 w 2587225"/>
              <a:gd name="connsiteY13" fmla="*/ 68238 h 204716"/>
              <a:gd name="connsiteX14" fmla="*/ 1583140 w 2587225"/>
              <a:gd name="connsiteY14" fmla="*/ 109182 h 204716"/>
              <a:gd name="connsiteX15" fmla="*/ 1542197 w 2587225"/>
              <a:gd name="connsiteY15" fmla="*/ 122829 h 204716"/>
              <a:gd name="connsiteX16" fmla="*/ 1514901 w 2587225"/>
              <a:gd name="connsiteY16" fmla="*/ 163773 h 204716"/>
              <a:gd name="connsiteX17" fmla="*/ 1392071 w 2587225"/>
              <a:gd name="connsiteY17" fmla="*/ 191068 h 204716"/>
              <a:gd name="connsiteX18" fmla="*/ 1351128 w 2587225"/>
              <a:gd name="connsiteY18" fmla="*/ 204716 h 204716"/>
              <a:gd name="connsiteX19" fmla="*/ 1269242 w 2587225"/>
              <a:gd name="connsiteY19" fmla="*/ 163773 h 204716"/>
              <a:gd name="connsiteX20" fmla="*/ 1201003 w 2587225"/>
              <a:gd name="connsiteY20" fmla="*/ 81886 h 204716"/>
              <a:gd name="connsiteX21" fmla="*/ 1160059 w 2587225"/>
              <a:gd name="connsiteY21" fmla="*/ 68238 h 204716"/>
              <a:gd name="connsiteX22" fmla="*/ 1037230 w 2587225"/>
              <a:gd name="connsiteY22" fmla="*/ 95534 h 204716"/>
              <a:gd name="connsiteX23" fmla="*/ 955343 w 2587225"/>
              <a:gd name="connsiteY23" fmla="*/ 150125 h 204716"/>
              <a:gd name="connsiteX24" fmla="*/ 873456 w 2587225"/>
              <a:gd name="connsiteY24" fmla="*/ 191068 h 204716"/>
              <a:gd name="connsiteX25" fmla="*/ 641445 w 2587225"/>
              <a:gd name="connsiteY25" fmla="*/ 177420 h 204716"/>
              <a:gd name="connsiteX26" fmla="*/ 614149 w 2587225"/>
              <a:gd name="connsiteY26" fmla="*/ 136477 h 204716"/>
              <a:gd name="connsiteX27" fmla="*/ 532262 w 2587225"/>
              <a:gd name="connsiteY27" fmla="*/ 95534 h 204716"/>
              <a:gd name="connsiteX28" fmla="*/ 395785 w 2587225"/>
              <a:gd name="connsiteY28" fmla="*/ 109182 h 204716"/>
              <a:gd name="connsiteX29" fmla="*/ 354842 w 2587225"/>
              <a:gd name="connsiteY29" fmla="*/ 122829 h 204716"/>
              <a:gd name="connsiteX30" fmla="*/ 300250 w 2587225"/>
              <a:gd name="connsiteY30" fmla="*/ 136477 h 204716"/>
              <a:gd name="connsiteX31" fmla="*/ 218364 w 2587225"/>
              <a:gd name="connsiteY31" fmla="*/ 163773 h 204716"/>
              <a:gd name="connsiteX32" fmla="*/ 177421 w 2587225"/>
              <a:gd name="connsiteY32" fmla="*/ 177420 h 204716"/>
              <a:gd name="connsiteX33" fmla="*/ 68239 w 2587225"/>
              <a:gd name="connsiteY33" fmla="*/ 163773 h 204716"/>
              <a:gd name="connsiteX34" fmla="*/ 54591 w 2587225"/>
              <a:gd name="connsiteY34" fmla="*/ 122829 h 204716"/>
              <a:gd name="connsiteX35" fmla="*/ 0 w 2587225"/>
              <a:gd name="connsiteY35" fmla="*/ 68238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587225" h="204716">
                <a:moveTo>
                  <a:pt x="2579427" y="0"/>
                </a:moveTo>
                <a:cubicBezTo>
                  <a:pt x="2553431" y="77986"/>
                  <a:pt x="2587225" y="12998"/>
                  <a:pt x="2524836" y="54591"/>
                </a:cubicBezTo>
                <a:cubicBezTo>
                  <a:pt x="2508777" y="65297"/>
                  <a:pt x="2500764" y="86161"/>
                  <a:pt x="2483892" y="95534"/>
                </a:cubicBezTo>
                <a:cubicBezTo>
                  <a:pt x="2458741" y="109507"/>
                  <a:pt x="2402006" y="122829"/>
                  <a:pt x="2402006" y="122829"/>
                </a:cubicBezTo>
                <a:lnTo>
                  <a:pt x="2279176" y="40943"/>
                </a:lnTo>
                <a:lnTo>
                  <a:pt x="2238233" y="13647"/>
                </a:lnTo>
                <a:cubicBezTo>
                  <a:pt x="2210937" y="18196"/>
                  <a:pt x="2181890" y="16652"/>
                  <a:pt x="2156346" y="27295"/>
                </a:cubicBezTo>
                <a:cubicBezTo>
                  <a:pt x="2126064" y="39912"/>
                  <a:pt x="2074459" y="81886"/>
                  <a:pt x="2074459" y="81886"/>
                </a:cubicBezTo>
                <a:cubicBezTo>
                  <a:pt x="2065361" y="95534"/>
                  <a:pt x="2059972" y="112582"/>
                  <a:pt x="2047164" y="122829"/>
                </a:cubicBezTo>
                <a:cubicBezTo>
                  <a:pt x="2033175" y="134020"/>
                  <a:pt x="1941381" y="149445"/>
                  <a:pt x="1937982" y="150125"/>
                </a:cubicBezTo>
                <a:cubicBezTo>
                  <a:pt x="1901588" y="145576"/>
                  <a:pt x="1862316" y="151373"/>
                  <a:pt x="1828800" y="136477"/>
                </a:cubicBezTo>
                <a:cubicBezTo>
                  <a:pt x="1815654" y="130634"/>
                  <a:pt x="1824139" y="106768"/>
                  <a:pt x="1815152" y="95534"/>
                </a:cubicBezTo>
                <a:cubicBezTo>
                  <a:pt x="1795909" y="71480"/>
                  <a:pt x="1760239" y="63582"/>
                  <a:pt x="1733265" y="54591"/>
                </a:cubicBezTo>
                <a:cubicBezTo>
                  <a:pt x="1696871" y="59140"/>
                  <a:pt x="1658552" y="55704"/>
                  <a:pt x="1624083" y="68238"/>
                </a:cubicBezTo>
                <a:cubicBezTo>
                  <a:pt x="1605944" y="74834"/>
                  <a:pt x="1599199" y="98476"/>
                  <a:pt x="1583140" y="109182"/>
                </a:cubicBezTo>
                <a:cubicBezTo>
                  <a:pt x="1571170" y="117162"/>
                  <a:pt x="1555845" y="118280"/>
                  <a:pt x="1542197" y="122829"/>
                </a:cubicBezTo>
                <a:cubicBezTo>
                  <a:pt x="1533098" y="136477"/>
                  <a:pt x="1527709" y="153526"/>
                  <a:pt x="1514901" y="163773"/>
                </a:cubicBezTo>
                <a:cubicBezTo>
                  <a:pt x="1497220" y="177918"/>
                  <a:pt x="1392904" y="190929"/>
                  <a:pt x="1392071" y="191068"/>
                </a:cubicBezTo>
                <a:cubicBezTo>
                  <a:pt x="1378423" y="195617"/>
                  <a:pt x="1365514" y="204716"/>
                  <a:pt x="1351128" y="204716"/>
                </a:cubicBezTo>
                <a:cubicBezTo>
                  <a:pt x="1322877" y="204716"/>
                  <a:pt x="1289942" y="177573"/>
                  <a:pt x="1269242" y="163773"/>
                </a:cubicBezTo>
                <a:cubicBezTo>
                  <a:pt x="1249101" y="133562"/>
                  <a:pt x="1232528" y="102902"/>
                  <a:pt x="1201003" y="81886"/>
                </a:cubicBezTo>
                <a:cubicBezTo>
                  <a:pt x="1189033" y="73906"/>
                  <a:pt x="1173707" y="72787"/>
                  <a:pt x="1160059" y="68238"/>
                </a:cubicBezTo>
                <a:cubicBezTo>
                  <a:pt x="1137839" y="71941"/>
                  <a:pt x="1066029" y="79535"/>
                  <a:pt x="1037230" y="95534"/>
                </a:cubicBezTo>
                <a:cubicBezTo>
                  <a:pt x="1008553" y="111466"/>
                  <a:pt x="986465" y="139751"/>
                  <a:pt x="955343" y="150125"/>
                </a:cubicBezTo>
                <a:cubicBezTo>
                  <a:pt x="898839" y="168960"/>
                  <a:pt x="926370" y="155793"/>
                  <a:pt x="873456" y="191068"/>
                </a:cubicBezTo>
                <a:cubicBezTo>
                  <a:pt x="796119" y="186519"/>
                  <a:pt x="717254" y="193380"/>
                  <a:pt x="641445" y="177420"/>
                </a:cubicBezTo>
                <a:cubicBezTo>
                  <a:pt x="625394" y="174041"/>
                  <a:pt x="625747" y="148075"/>
                  <a:pt x="614149" y="136477"/>
                </a:cubicBezTo>
                <a:cubicBezTo>
                  <a:pt x="587692" y="110021"/>
                  <a:pt x="565562" y="106634"/>
                  <a:pt x="532262" y="95534"/>
                </a:cubicBezTo>
                <a:cubicBezTo>
                  <a:pt x="486770" y="100083"/>
                  <a:pt x="440973" y="102230"/>
                  <a:pt x="395785" y="109182"/>
                </a:cubicBezTo>
                <a:cubicBezTo>
                  <a:pt x="381566" y="111369"/>
                  <a:pt x="368674" y="118877"/>
                  <a:pt x="354842" y="122829"/>
                </a:cubicBezTo>
                <a:cubicBezTo>
                  <a:pt x="336806" y="127982"/>
                  <a:pt x="318216" y="131087"/>
                  <a:pt x="300250" y="136477"/>
                </a:cubicBezTo>
                <a:cubicBezTo>
                  <a:pt x="272692" y="144745"/>
                  <a:pt x="245659" y="154675"/>
                  <a:pt x="218364" y="163773"/>
                </a:cubicBezTo>
                <a:lnTo>
                  <a:pt x="177421" y="177420"/>
                </a:lnTo>
                <a:cubicBezTo>
                  <a:pt x="141027" y="172871"/>
                  <a:pt x="101755" y="178669"/>
                  <a:pt x="68239" y="163773"/>
                </a:cubicBezTo>
                <a:cubicBezTo>
                  <a:pt x="55093" y="157930"/>
                  <a:pt x="61025" y="135696"/>
                  <a:pt x="54591" y="122829"/>
                </a:cubicBezTo>
                <a:cubicBezTo>
                  <a:pt x="32632" y="78912"/>
                  <a:pt x="35156" y="85817"/>
                  <a:pt x="0" y="6823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textruta 55"/>
          <p:cNvSpPr txBox="1"/>
          <p:nvPr/>
        </p:nvSpPr>
        <p:spPr>
          <a:xfrm>
            <a:off x="5643570" y="1071546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 Passning, mottagning, driva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6 spelare/2 bollar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som spelar direkt i sidled, A tar emot med höger insida och spelar C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B passar så att A får komma runt bollen, kort tid mellan mottagning och pass</a:t>
            </a:r>
            <a:endParaRPr lang="sv-SE" b="1" u="sng" dirty="0"/>
          </a:p>
        </p:txBody>
      </p:sp>
      <p:sp>
        <p:nvSpPr>
          <p:cNvPr id="57" name="textruta 56"/>
          <p:cNvSpPr txBox="1"/>
          <p:nvPr/>
        </p:nvSpPr>
        <p:spPr>
          <a:xfrm>
            <a:off x="2357422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2143108" y="24288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59" name="textruta 58"/>
          <p:cNvSpPr txBox="1"/>
          <p:nvPr/>
        </p:nvSpPr>
        <p:spPr>
          <a:xfrm>
            <a:off x="3071802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60" name="textruta 59"/>
          <p:cNvSpPr txBox="1"/>
          <p:nvPr/>
        </p:nvSpPr>
        <p:spPr>
          <a:xfrm>
            <a:off x="285748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2285984" y="16430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500034" y="35716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285984" y="271462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857620" y="16430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5572132" y="2857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Likbent triangel 10"/>
          <p:cNvSpPr/>
          <p:nvPr/>
        </p:nvSpPr>
        <p:spPr>
          <a:xfrm>
            <a:off x="3857620" y="271462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ikbent triangel 11"/>
          <p:cNvSpPr/>
          <p:nvPr/>
        </p:nvSpPr>
        <p:spPr>
          <a:xfrm>
            <a:off x="571472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Likbent triangel 12"/>
          <p:cNvSpPr/>
          <p:nvPr/>
        </p:nvSpPr>
        <p:spPr>
          <a:xfrm>
            <a:off x="5643570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11a</a:t>
            </a:r>
            <a:endParaRPr lang="sv-SE" dirty="0"/>
          </a:p>
        </p:txBody>
      </p:sp>
      <p:sp>
        <p:nvSpPr>
          <p:cNvPr id="15" name="Summeringspunkt 14"/>
          <p:cNvSpPr/>
          <p:nvPr/>
        </p:nvSpPr>
        <p:spPr>
          <a:xfrm>
            <a:off x="357158" y="42862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Summeringspunkt 15"/>
          <p:cNvSpPr/>
          <p:nvPr/>
        </p:nvSpPr>
        <p:spPr>
          <a:xfrm>
            <a:off x="6000760" y="21429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1928794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5286380" y="37861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Multiplicera 18"/>
          <p:cNvSpPr/>
          <p:nvPr/>
        </p:nvSpPr>
        <p:spPr>
          <a:xfrm>
            <a:off x="4071934" y="157161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Multiplicera 19"/>
          <p:cNvSpPr/>
          <p:nvPr/>
        </p:nvSpPr>
        <p:spPr>
          <a:xfrm>
            <a:off x="714348" y="3571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Multiplicera 20"/>
          <p:cNvSpPr/>
          <p:nvPr/>
        </p:nvSpPr>
        <p:spPr>
          <a:xfrm>
            <a:off x="1857356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Multiplicera 21"/>
          <p:cNvSpPr/>
          <p:nvPr/>
        </p:nvSpPr>
        <p:spPr>
          <a:xfrm>
            <a:off x="4071934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4" name="Rak pil 23"/>
          <p:cNvCxnSpPr/>
          <p:nvPr/>
        </p:nvCxnSpPr>
        <p:spPr>
          <a:xfrm flipV="1">
            <a:off x="785786" y="3214686"/>
            <a:ext cx="3214710" cy="12144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10800000" flipV="1">
            <a:off x="2928926" y="3071810"/>
            <a:ext cx="1143008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>
            <a:off x="2357422" y="3214686"/>
            <a:ext cx="357190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>
            <a:off x="3214678" y="3643314"/>
            <a:ext cx="1928826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ihandsfigur 30"/>
          <p:cNvSpPr/>
          <p:nvPr/>
        </p:nvSpPr>
        <p:spPr>
          <a:xfrm>
            <a:off x="5745707" y="723331"/>
            <a:ext cx="415268" cy="3138985"/>
          </a:xfrm>
          <a:custGeom>
            <a:avLst/>
            <a:gdLst>
              <a:gd name="connsiteX0" fmla="*/ 27296 w 415268"/>
              <a:gd name="connsiteY0" fmla="*/ 3138985 h 3138985"/>
              <a:gd name="connsiteX1" fmla="*/ 81887 w 415268"/>
              <a:gd name="connsiteY1" fmla="*/ 3125338 h 3138985"/>
              <a:gd name="connsiteX2" fmla="*/ 163774 w 415268"/>
              <a:gd name="connsiteY2" fmla="*/ 3016156 h 3138985"/>
              <a:gd name="connsiteX3" fmla="*/ 122830 w 415268"/>
              <a:gd name="connsiteY3" fmla="*/ 2961565 h 3138985"/>
              <a:gd name="connsiteX4" fmla="*/ 68239 w 415268"/>
              <a:gd name="connsiteY4" fmla="*/ 2920621 h 3138985"/>
              <a:gd name="connsiteX5" fmla="*/ 0 w 415268"/>
              <a:gd name="connsiteY5" fmla="*/ 2838735 h 3138985"/>
              <a:gd name="connsiteX6" fmla="*/ 13648 w 415268"/>
              <a:gd name="connsiteY6" fmla="*/ 2729553 h 3138985"/>
              <a:gd name="connsiteX7" fmla="*/ 40944 w 415268"/>
              <a:gd name="connsiteY7" fmla="*/ 2688609 h 3138985"/>
              <a:gd name="connsiteX8" fmla="*/ 136478 w 415268"/>
              <a:gd name="connsiteY8" fmla="*/ 2579427 h 3138985"/>
              <a:gd name="connsiteX9" fmla="*/ 191069 w 415268"/>
              <a:gd name="connsiteY9" fmla="*/ 2483893 h 3138985"/>
              <a:gd name="connsiteX10" fmla="*/ 136478 w 415268"/>
              <a:gd name="connsiteY10" fmla="*/ 2320120 h 3138985"/>
              <a:gd name="connsiteX11" fmla="*/ 81887 w 415268"/>
              <a:gd name="connsiteY11" fmla="*/ 2238233 h 3138985"/>
              <a:gd name="connsiteX12" fmla="*/ 95535 w 415268"/>
              <a:gd name="connsiteY12" fmla="*/ 2129051 h 3138985"/>
              <a:gd name="connsiteX13" fmla="*/ 150126 w 415268"/>
              <a:gd name="connsiteY13" fmla="*/ 2047165 h 3138985"/>
              <a:gd name="connsiteX14" fmla="*/ 163774 w 415268"/>
              <a:gd name="connsiteY14" fmla="*/ 2006221 h 3138985"/>
              <a:gd name="connsiteX15" fmla="*/ 218365 w 415268"/>
              <a:gd name="connsiteY15" fmla="*/ 1910687 h 3138985"/>
              <a:gd name="connsiteX16" fmla="*/ 191069 w 415268"/>
              <a:gd name="connsiteY16" fmla="*/ 1828800 h 3138985"/>
              <a:gd name="connsiteX17" fmla="*/ 95535 w 415268"/>
              <a:gd name="connsiteY17" fmla="*/ 1746914 h 3138985"/>
              <a:gd name="connsiteX18" fmla="*/ 68239 w 415268"/>
              <a:gd name="connsiteY18" fmla="*/ 1705970 h 3138985"/>
              <a:gd name="connsiteX19" fmla="*/ 81887 w 415268"/>
              <a:gd name="connsiteY19" fmla="*/ 1610436 h 3138985"/>
              <a:gd name="connsiteX20" fmla="*/ 163774 w 415268"/>
              <a:gd name="connsiteY20" fmla="*/ 1542197 h 3138985"/>
              <a:gd name="connsiteX21" fmla="*/ 177421 w 415268"/>
              <a:gd name="connsiteY21" fmla="*/ 1501254 h 3138985"/>
              <a:gd name="connsiteX22" fmla="*/ 245660 w 415268"/>
              <a:gd name="connsiteY22" fmla="*/ 1405720 h 3138985"/>
              <a:gd name="connsiteX23" fmla="*/ 259308 w 415268"/>
              <a:gd name="connsiteY23" fmla="*/ 1364776 h 3138985"/>
              <a:gd name="connsiteX24" fmla="*/ 245660 w 415268"/>
              <a:gd name="connsiteY24" fmla="*/ 1296538 h 3138985"/>
              <a:gd name="connsiteX25" fmla="*/ 191069 w 415268"/>
              <a:gd name="connsiteY25" fmla="*/ 1255594 h 3138985"/>
              <a:gd name="connsiteX26" fmla="*/ 109183 w 415268"/>
              <a:gd name="connsiteY26" fmla="*/ 1187356 h 3138985"/>
              <a:gd name="connsiteX27" fmla="*/ 136478 w 415268"/>
              <a:gd name="connsiteY27" fmla="*/ 1050878 h 3138985"/>
              <a:gd name="connsiteX28" fmla="*/ 177421 w 415268"/>
              <a:gd name="connsiteY28" fmla="*/ 996287 h 3138985"/>
              <a:gd name="connsiteX29" fmla="*/ 300251 w 415268"/>
              <a:gd name="connsiteY29" fmla="*/ 859809 h 3138985"/>
              <a:gd name="connsiteX30" fmla="*/ 272956 w 415268"/>
              <a:gd name="connsiteY30" fmla="*/ 709684 h 3138985"/>
              <a:gd name="connsiteX31" fmla="*/ 232012 w 415268"/>
              <a:gd name="connsiteY31" fmla="*/ 682388 h 3138985"/>
              <a:gd name="connsiteX32" fmla="*/ 177421 w 415268"/>
              <a:gd name="connsiteY32" fmla="*/ 614150 h 3138985"/>
              <a:gd name="connsiteX33" fmla="*/ 136478 w 415268"/>
              <a:gd name="connsiteY33" fmla="*/ 573206 h 3138985"/>
              <a:gd name="connsiteX34" fmla="*/ 150126 w 415268"/>
              <a:gd name="connsiteY34" fmla="*/ 464024 h 3138985"/>
              <a:gd name="connsiteX35" fmla="*/ 191069 w 415268"/>
              <a:gd name="connsiteY35" fmla="*/ 423081 h 3138985"/>
              <a:gd name="connsiteX36" fmla="*/ 204717 w 415268"/>
              <a:gd name="connsiteY36" fmla="*/ 382138 h 3138985"/>
              <a:gd name="connsiteX37" fmla="*/ 395786 w 415268"/>
              <a:gd name="connsiteY37" fmla="*/ 163773 h 3138985"/>
              <a:gd name="connsiteX38" fmla="*/ 368490 w 415268"/>
              <a:gd name="connsiteY38" fmla="*/ 27296 h 3138985"/>
              <a:gd name="connsiteX39" fmla="*/ 327547 w 415268"/>
              <a:gd name="connsiteY39" fmla="*/ 0 h 3138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15268" h="3138985">
                <a:moveTo>
                  <a:pt x="27296" y="3138985"/>
                </a:moveTo>
                <a:cubicBezTo>
                  <a:pt x="45493" y="3134436"/>
                  <a:pt x="66280" y="3135742"/>
                  <a:pt x="81887" y="3125338"/>
                </a:cubicBezTo>
                <a:cubicBezTo>
                  <a:pt x="149096" y="3080532"/>
                  <a:pt x="144963" y="3072588"/>
                  <a:pt x="163774" y="3016156"/>
                </a:cubicBezTo>
                <a:cubicBezTo>
                  <a:pt x="150126" y="2997959"/>
                  <a:pt x="138914" y="2977649"/>
                  <a:pt x="122830" y="2961565"/>
                </a:cubicBezTo>
                <a:cubicBezTo>
                  <a:pt x="106746" y="2945481"/>
                  <a:pt x="85509" y="2935424"/>
                  <a:pt x="68239" y="2920621"/>
                </a:cubicBezTo>
                <a:cubicBezTo>
                  <a:pt x="27374" y="2885593"/>
                  <a:pt x="28079" y="2880853"/>
                  <a:pt x="0" y="2838735"/>
                </a:cubicBezTo>
                <a:cubicBezTo>
                  <a:pt x="4549" y="2802341"/>
                  <a:pt x="3997" y="2764938"/>
                  <a:pt x="13648" y="2729553"/>
                </a:cubicBezTo>
                <a:cubicBezTo>
                  <a:pt x="17964" y="2713728"/>
                  <a:pt x="31410" y="2701957"/>
                  <a:pt x="40944" y="2688609"/>
                </a:cubicBezTo>
                <a:cubicBezTo>
                  <a:pt x="125834" y="2569762"/>
                  <a:pt x="33552" y="2699507"/>
                  <a:pt x="136478" y="2579427"/>
                </a:cubicBezTo>
                <a:cubicBezTo>
                  <a:pt x="159629" y="2552418"/>
                  <a:pt x="175578" y="2514876"/>
                  <a:pt x="191069" y="2483893"/>
                </a:cubicBezTo>
                <a:cubicBezTo>
                  <a:pt x="163952" y="2212726"/>
                  <a:pt x="219709" y="2415241"/>
                  <a:pt x="136478" y="2320120"/>
                </a:cubicBezTo>
                <a:cubicBezTo>
                  <a:pt x="114876" y="2295432"/>
                  <a:pt x="81887" y="2238233"/>
                  <a:pt x="81887" y="2238233"/>
                </a:cubicBezTo>
                <a:cubicBezTo>
                  <a:pt x="86436" y="2201839"/>
                  <a:pt x="83199" y="2163591"/>
                  <a:pt x="95535" y="2129051"/>
                </a:cubicBezTo>
                <a:cubicBezTo>
                  <a:pt x="106569" y="2098157"/>
                  <a:pt x="150126" y="2047165"/>
                  <a:pt x="150126" y="2047165"/>
                </a:cubicBezTo>
                <a:cubicBezTo>
                  <a:pt x="154675" y="2033517"/>
                  <a:pt x="156636" y="2018712"/>
                  <a:pt x="163774" y="2006221"/>
                </a:cubicBezTo>
                <a:cubicBezTo>
                  <a:pt x="229875" y="1890544"/>
                  <a:pt x="187072" y="2004564"/>
                  <a:pt x="218365" y="1910687"/>
                </a:cubicBezTo>
                <a:cubicBezTo>
                  <a:pt x="209266" y="1883391"/>
                  <a:pt x="205872" y="1853472"/>
                  <a:pt x="191069" y="1828800"/>
                </a:cubicBezTo>
                <a:cubicBezTo>
                  <a:pt x="169005" y="1792028"/>
                  <a:pt x="129766" y="1769734"/>
                  <a:pt x="95535" y="1746914"/>
                </a:cubicBezTo>
                <a:cubicBezTo>
                  <a:pt x="86436" y="1733266"/>
                  <a:pt x="69871" y="1722291"/>
                  <a:pt x="68239" y="1705970"/>
                </a:cubicBezTo>
                <a:cubicBezTo>
                  <a:pt x="65038" y="1673962"/>
                  <a:pt x="69940" y="1640303"/>
                  <a:pt x="81887" y="1610436"/>
                </a:cubicBezTo>
                <a:cubicBezTo>
                  <a:pt x="91440" y="1586553"/>
                  <a:pt x="143305" y="1555843"/>
                  <a:pt x="163774" y="1542197"/>
                </a:cubicBezTo>
                <a:cubicBezTo>
                  <a:pt x="168323" y="1528549"/>
                  <a:pt x="170284" y="1513744"/>
                  <a:pt x="177421" y="1501254"/>
                </a:cubicBezTo>
                <a:cubicBezTo>
                  <a:pt x="202156" y="1457968"/>
                  <a:pt x="224533" y="1447975"/>
                  <a:pt x="245660" y="1405720"/>
                </a:cubicBezTo>
                <a:cubicBezTo>
                  <a:pt x="252094" y="1392853"/>
                  <a:pt x="254759" y="1378424"/>
                  <a:pt x="259308" y="1364776"/>
                </a:cubicBezTo>
                <a:cubicBezTo>
                  <a:pt x="254759" y="1342030"/>
                  <a:pt x="257954" y="1316209"/>
                  <a:pt x="245660" y="1296538"/>
                </a:cubicBezTo>
                <a:cubicBezTo>
                  <a:pt x="233604" y="1277249"/>
                  <a:pt x="209578" y="1268815"/>
                  <a:pt x="191069" y="1255594"/>
                </a:cubicBezTo>
                <a:cubicBezTo>
                  <a:pt x="124564" y="1208090"/>
                  <a:pt x="172906" y="1251079"/>
                  <a:pt x="109183" y="1187356"/>
                </a:cubicBezTo>
                <a:cubicBezTo>
                  <a:pt x="118281" y="1141863"/>
                  <a:pt x="120874" y="1094569"/>
                  <a:pt x="136478" y="1050878"/>
                </a:cubicBezTo>
                <a:cubicBezTo>
                  <a:pt x="144128" y="1029457"/>
                  <a:pt x="162120" y="1013118"/>
                  <a:pt x="177421" y="996287"/>
                </a:cubicBezTo>
                <a:cubicBezTo>
                  <a:pt x="311335" y="848982"/>
                  <a:pt x="238222" y="952857"/>
                  <a:pt x="300251" y="859809"/>
                </a:cubicBezTo>
                <a:cubicBezTo>
                  <a:pt x="291153" y="809767"/>
                  <a:pt x="291214" y="757156"/>
                  <a:pt x="272956" y="709684"/>
                </a:cubicBezTo>
                <a:cubicBezTo>
                  <a:pt x="267068" y="694374"/>
                  <a:pt x="243611" y="693987"/>
                  <a:pt x="232012" y="682388"/>
                </a:cubicBezTo>
                <a:cubicBezTo>
                  <a:pt x="211414" y="661791"/>
                  <a:pt x="196603" y="636072"/>
                  <a:pt x="177421" y="614150"/>
                </a:cubicBezTo>
                <a:cubicBezTo>
                  <a:pt x="164711" y="599625"/>
                  <a:pt x="150126" y="586854"/>
                  <a:pt x="136478" y="573206"/>
                </a:cubicBezTo>
                <a:cubicBezTo>
                  <a:pt x="141027" y="536812"/>
                  <a:pt x="137592" y="498493"/>
                  <a:pt x="150126" y="464024"/>
                </a:cubicBezTo>
                <a:cubicBezTo>
                  <a:pt x="156722" y="445885"/>
                  <a:pt x="180363" y="439140"/>
                  <a:pt x="191069" y="423081"/>
                </a:cubicBezTo>
                <a:cubicBezTo>
                  <a:pt x="199049" y="411111"/>
                  <a:pt x="195295" y="393009"/>
                  <a:pt x="204717" y="382138"/>
                </a:cubicBezTo>
                <a:cubicBezTo>
                  <a:pt x="415268" y="139195"/>
                  <a:pt x="325427" y="304490"/>
                  <a:pt x="395786" y="163773"/>
                </a:cubicBezTo>
                <a:cubicBezTo>
                  <a:pt x="386687" y="118281"/>
                  <a:pt x="386334" y="70121"/>
                  <a:pt x="368490" y="27296"/>
                </a:cubicBezTo>
                <a:cubicBezTo>
                  <a:pt x="362181" y="12155"/>
                  <a:pt x="327547" y="0"/>
                  <a:pt x="327547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textruta 31"/>
          <p:cNvSpPr txBox="1"/>
          <p:nvPr/>
        </p:nvSpPr>
        <p:spPr>
          <a:xfrm>
            <a:off x="2000232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3214678" y="3000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4" name="textruta 33"/>
          <p:cNvSpPr txBox="1"/>
          <p:nvPr/>
        </p:nvSpPr>
        <p:spPr>
          <a:xfrm>
            <a:off x="4286248" y="357187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5929322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6429388" y="1071546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</a:p>
          <a:p>
            <a:r>
              <a:rPr lang="sv-SE" b="1" u="sng" dirty="0" smtClean="0"/>
              <a:t>Organisation: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endParaRPr lang="sv-SE" b="1" u="sng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2285984" y="16430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500034" y="35716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285984" y="271462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857620" y="16430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5572132" y="2857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Likbent triangel 10"/>
          <p:cNvSpPr/>
          <p:nvPr/>
        </p:nvSpPr>
        <p:spPr>
          <a:xfrm>
            <a:off x="3857620" y="271462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ikbent triangel 11"/>
          <p:cNvSpPr/>
          <p:nvPr/>
        </p:nvSpPr>
        <p:spPr>
          <a:xfrm>
            <a:off x="571472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Likbent triangel 12"/>
          <p:cNvSpPr/>
          <p:nvPr/>
        </p:nvSpPr>
        <p:spPr>
          <a:xfrm>
            <a:off x="5643570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/>
          <p:cNvSpPr txBox="1"/>
          <p:nvPr/>
        </p:nvSpPr>
        <p:spPr>
          <a:xfrm>
            <a:off x="7786710" y="0"/>
            <a:ext cx="1357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11b</a:t>
            </a:r>
            <a:endParaRPr lang="sv-SE" dirty="0"/>
          </a:p>
        </p:txBody>
      </p:sp>
      <p:sp>
        <p:nvSpPr>
          <p:cNvPr id="15" name="Summeringspunkt 14"/>
          <p:cNvSpPr/>
          <p:nvPr/>
        </p:nvSpPr>
        <p:spPr>
          <a:xfrm>
            <a:off x="6000760" y="21429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Summeringspunkt 15"/>
          <p:cNvSpPr/>
          <p:nvPr/>
        </p:nvSpPr>
        <p:spPr>
          <a:xfrm>
            <a:off x="357158" y="42862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1928794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5286380" y="37861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Multiplicera 18"/>
          <p:cNvSpPr/>
          <p:nvPr/>
        </p:nvSpPr>
        <p:spPr>
          <a:xfrm>
            <a:off x="4071934" y="157161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Multiplicera 19"/>
          <p:cNvSpPr/>
          <p:nvPr/>
        </p:nvSpPr>
        <p:spPr>
          <a:xfrm>
            <a:off x="714348" y="3571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Multiplicera 20"/>
          <p:cNvSpPr/>
          <p:nvPr/>
        </p:nvSpPr>
        <p:spPr>
          <a:xfrm>
            <a:off x="1857356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Multiplicera 21"/>
          <p:cNvSpPr/>
          <p:nvPr/>
        </p:nvSpPr>
        <p:spPr>
          <a:xfrm>
            <a:off x="4071934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4" name="Rak pil 23"/>
          <p:cNvCxnSpPr/>
          <p:nvPr/>
        </p:nvCxnSpPr>
        <p:spPr>
          <a:xfrm rot="5400000" flipH="1" flipV="1">
            <a:off x="785786" y="3286124"/>
            <a:ext cx="1143008" cy="1143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>
            <a:stCxn id="17" idx="2"/>
          </p:cNvCxnSpPr>
          <p:nvPr/>
        </p:nvCxnSpPr>
        <p:spPr>
          <a:xfrm>
            <a:off x="2254476" y="3183178"/>
            <a:ext cx="2889028" cy="7458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10800000">
            <a:off x="4572000" y="3143248"/>
            <a:ext cx="928694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rot="5400000" flipH="1" flipV="1">
            <a:off x="4286248" y="1214422"/>
            <a:ext cx="2143140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ruta 30"/>
          <p:cNvSpPr txBox="1"/>
          <p:nvPr/>
        </p:nvSpPr>
        <p:spPr>
          <a:xfrm>
            <a:off x="1357290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32" name="textruta 31"/>
          <p:cNvSpPr txBox="1"/>
          <p:nvPr/>
        </p:nvSpPr>
        <p:spPr>
          <a:xfrm>
            <a:off x="2857488" y="307181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6429388" y="1071546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</a:p>
          <a:p>
            <a:r>
              <a:rPr lang="sv-SE" b="1" u="sng" dirty="0" smtClean="0"/>
              <a:t>Organisation: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endParaRPr lang="sv-SE" b="1" u="sng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2285984" y="16430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500034" y="35716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2285984" y="271462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857620" y="164305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5572132" y="2857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Likbent triangel 10"/>
          <p:cNvSpPr/>
          <p:nvPr/>
        </p:nvSpPr>
        <p:spPr>
          <a:xfrm>
            <a:off x="3857620" y="271462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ikbent triangel 11"/>
          <p:cNvSpPr/>
          <p:nvPr/>
        </p:nvSpPr>
        <p:spPr>
          <a:xfrm>
            <a:off x="571472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Likbent triangel 12"/>
          <p:cNvSpPr/>
          <p:nvPr/>
        </p:nvSpPr>
        <p:spPr>
          <a:xfrm>
            <a:off x="5643570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11c</a:t>
            </a:r>
            <a:endParaRPr lang="sv-SE" dirty="0"/>
          </a:p>
        </p:txBody>
      </p:sp>
      <p:sp>
        <p:nvSpPr>
          <p:cNvPr id="15" name="Summeringspunkt 14"/>
          <p:cNvSpPr/>
          <p:nvPr/>
        </p:nvSpPr>
        <p:spPr>
          <a:xfrm>
            <a:off x="6000760" y="214290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Summeringspunkt 15"/>
          <p:cNvSpPr/>
          <p:nvPr/>
        </p:nvSpPr>
        <p:spPr>
          <a:xfrm>
            <a:off x="357158" y="428625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5286380" y="37861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Multiplicera 19"/>
          <p:cNvSpPr/>
          <p:nvPr/>
        </p:nvSpPr>
        <p:spPr>
          <a:xfrm>
            <a:off x="714348" y="3571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Multiplicera 20"/>
          <p:cNvSpPr/>
          <p:nvPr/>
        </p:nvSpPr>
        <p:spPr>
          <a:xfrm>
            <a:off x="1857356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Multiplicera 21"/>
          <p:cNvSpPr/>
          <p:nvPr/>
        </p:nvSpPr>
        <p:spPr>
          <a:xfrm>
            <a:off x="4071934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4" name="Rak pil 23"/>
          <p:cNvCxnSpPr/>
          <p:nvPr/>
        </p:nvCxnSpPr>
        <p:spPr>
          <a:xfrm flipV="1">
            <a:off x="785786" y="4071942"/>
            <a:ext cx="4429156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rot="10800000" flipV="1">
            <a:off x="3857620" y="3929066"/>
            <a:ext cx="1357322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flipV="1">
            <a:off x="785786" y="4000504"/>
            <a:ext cx="2857520" cy="35719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rot="5400000" flipH="1" flipV="1">
            <a:off x="3393273" y="1178703"/>
            <a:ext cx="3214710" cy="21431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5400000">
            <a:off x="5608645" y="1321579"/>
            <a:ext cx="1213652" cy="7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 rot="5400000" flipH="1" flipV="1">
            <a:off x="5179223" y="2750339"/>
            <a:ext cx="1785950" cy="42862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 flipV="1">
            <a:off x="2500298" y="3143248"/>
            <a:ext cx="150019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rot="5400000" flipH="1" flipV="1">
            <a:off x="4000496" y="2071678"/>
            <a:ext cx="1000132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ummeringspunkt 38"/>
          <p:cNvSpPr/>
          <p:nvPr/>
        </p:nvSpPr>
        <p:spPr>
          <a:xfrm>
            <a:off x="1928794" y="278605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Summeringspunkt 39"/>
          <p:cNvSpPr/>
          <p:nvPr/>
        </p:nvSpPr>
        <p:spPr>
          <a:xfrm>
            <a:off x="4214810" y="142873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Multiplicera 42"/>
          <p:cNvSpPr/>
          <p:nvPr/>
        </p:nvSpPr>
        <p:spPr>
          <a:xfrm>
            <a:off x="4572000" y="135729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Multiplicera 43"/>
          <p:cNvSpPr/>
          <p:nvPr/>
        </p:nvSpPr>
        <p:spPr>
          <a:xfrm>
            <a:off x="1500166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Multiplicera 44"/>
          <p:cNvSpPr/>
          <p:nvPr/>
        </p:nvSpPr>
        <p:spPr>
          <a:xfrm>
            <a:off x="0" y="442913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Multiplicera 45"/>
          <p:cNvSpPr/>
          <p:nvPr/>
        </p:nvSpPr>
        <p:spPr>
          <a:xfrm>
            <a:off x="6357950" y="2142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textruta 46"/>
          <p:cNvSpPr txBox="1"/>
          <p:nvPr/>
        </p:nvSpPr>
        <p:spPr>
          <a:xfrm>
            <a:off x="1928794" y="43576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48" name="textruta 47"/>
          <p:cNvSpPr txBox="1"/>
          <p:nvPr/>
        </p:nvSpPr>
        <p:spPr>
          <a:xfrm>
            <a:off x="4500562" y="364331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49" name="textruta 48"/>
          <p:cNvSpPr txBox="1"/>
          <p:nvPr/>
        </p:nvSpPr>
        <p:spPr>
          <a:xfrm>
            <a:off x="5214942" y="11429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54" name="textruta 53"/>
          <p:cNvSpPr txBox="1"/>
          <p:nvPr/>
        </p:nvSpPr>
        <p:spPr>
          <a:xfrm>
            <a:off x="6429388" y="1071546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</a:p>
          <a:p>
            <a:r>
              <a:rPr lang="sv-SE" b="1" u="sng" dirty="0" smtClean="0"/>
              <a:t>Organisation: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endParaRPr lang="sv-SE" b="1" u="sng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3275856" y="227687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607219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14310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5715008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3923928" y="206084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214546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4357686" y="40719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Multiplicera 24"/>
          <p:cNvSpPr/>
          <p:nvPr/>
        </p:nvSpPr>
        <p:spPr>
          <a:xfrm>
            <a:off x="4214810" y="442913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12a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3851920" y="24208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5357818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1785918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22" name="Likbent triangel 21"/>
          <p:cNvSpPr/>
          <p:nvPr/>
        </p:nvSpPr>
        <p:spPr>
          <a:xfrm>
            <a:off x="3923928" y="13407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Likbent triangel 26"/>
          <p:cNvSpPr/>
          <p:nvPr/>
        </p:nvSpPr>
        <p:spPr>
          <a:xfrm>
            <a:off x="4572000" y="220486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9" name="Rak pil 28"/>
          <p:cNvCxnSpPr/>
          <p:nvPr/>
        </p:nvCxnSpPr>
        <p:spPr>
          <a:xfrm rot="16200000" flipV="1">
            <a:off x="3635896" y="3068960"/>
            <a:ext cx="144016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flipV="1">
            <a:off x="4355976" y="908720"/>
            <a:ext cx="1512168" cy="13681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/>
          <p:nvPr/>
        </p:nvCxnSpPr>
        <p:spPr>
          <a:xfrm rot="10800000" flipV="1">
            <a:off x="4283968" y="764704"/>
            <a:ext cx="144016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 41"/>
          <p:cNvCxnSpPr/>
          <p:nvPr/>
        </p:nvCxnSpPr>
        <p:spPr>
          <a:xfrm rot="10800000">
            <a:off x="2699792" y="1124744"/>
            <a:ext cx="1296144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/>
          <p:cNvCxnSpPr/>
          <p:nvPr/>
        </p:nvCxnSpPr>
        <p:spPr>
          <a:xfrm>
            <a:off x="2483768" y="1196752"/>
            <a:ext cx="1368152" cy="10081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 rot="10800000" flipV="1">
            <a:off x="2771800" y="2348880"/>
            <a:ext cx="1080120" cy="7920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 47"/>
          <p:cNvCxnSpPr/>
          <p:nvPr/>
        </p:nvCxnSpPr>
        <p:spPr>
          <a:xfrm rot="16200000" flipH="1">
            <a:off x="1727684" y="2024844"/>
            <a:ext cx="158417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3275856" y="227687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607219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14310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5715008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3923928" y="206084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214546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4357686" y="40719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Multiplicera 24"/>
          <p:cNvSpPr/>
          <p:nvPr/>
        </p:nvSpPr>
        <p:spPr>
          <a:xfrm>
            <a:off x="4214810" y="442913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3851920" y="24208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5357818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1785918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22" name="Likbent triangel 21"/>
          <p:cNvSpPr/>
          <p:nvPr/>
        </p:nvSpPr>
        <p:spPr>
          <a:xfrm>
            <a:off x="3923928" y="13407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Likbent triangel 26"/>
          <p:cNvSpPr/>
          <p:nvPr/>
        </p:nvSpPr>
        <p:spPr>
          <a:xfrm>
            <a:off x="4572000" y="220486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ruta 27"/>
          <p:cNvSpPr txBox="1"/>
          <p:nvPr/>
        </p:nvSpPr>
        <p:spPr>
          <a:xfrm>
            <a:off x="7668344" y="0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12b</a:t>
            </a:r>
            <a:endParaRPr lang="sv-SE" dirty="0"/>
          </a:p>
        </p:txBody>
      </p:sp>
      <p:cxnSp>
        <p:nvCxnSpPr>
          <p:cNvPr id="39" name="Rak pil 38"/>
          <p:cNvCxnSpPr/>
          <p:nvPr/>
        </p:nvCxnSpPr>
        <p:spPr>
          <a:xfrm rot="16200000" flipV="1">
            <a:off x="3635896" y="3140968"/>
            <a:ext cx="136815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 rot="5400000" flipH="1" flipV="1">
            <a:off x="4427984" y="908720"/>
            <a:ext cx="129614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rot="5400000">
            <a:off x="4788024" y="1916832"/>
            <a:ext cx="216024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pil 49"/>
          <p:cNvCxnSpPr/>
          <p:nvPr/>
        </p:nvCxnSpPr>
        <p:spPr>
          <a:xfrm flipV="1">
            <a:off x="4788024" y="3284984"/>
            <a:ext cx="93610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pil 51"/>
          <p:cNvCxnSpPr/>
          <p:nvPr/>
        </p:nvCxnSpPr>
        <p:spPr>
          <a:xfrm rot="10800000">
            <a:off x="4427984" y="2420888"/>
            <a:ext cx="115212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3275856" y="227687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607219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14310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5715008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3923928" y="206084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214546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4357686" y="40719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Multiplicera 24"/>
          <p:cNvSpPr/>
          <p:nvPr/>
        </p:nvSpPr>
        <p:spPr>
          <a:xfrm>
            <a:off x="4214810" y="442913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3851920" y="24208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5357818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1785918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22" name="Likbent triangel 21"/>
          <p:cNvSpPr/>
          <p:nvPr/>
        </p:nvSpPr>
        <p:spPr>
          <a:xfrm>
            <a:off x="3923928" y="13407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Likbent triangel 26"/>
          <p:cNvSpPr/>
          <p:nvPr/>
        </p:nvSpPr>
        <p:spPr>
          <a:xfrm>
            <a:off x="4572000" y="220486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ruta 27"/>
          <p:cNvSpPr txBox="1"/>
          <p:nvPr/>
        </p:nvSpPr>
        <p:spPr>
          <a:xfrm>
            <a:off x="7668344" y="0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12c</a:t>
            </a:r>
            <a:endParaRPr lang="sv-SE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3275856" y="227687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607219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143108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4000496" y="40005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5715008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3923928" y="206084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2214546" y="7143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4357686" y="40719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Multiplicera 24"/>
          <p:cNvSpPr/>
          <p:nvPr/>
        </p:nvSpPr>
        <p:spPr>
          <a:xfrm>
            <a:off x="4214810" y="442913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/>
          <p:cNvSpPr txBox="1"/>
          <p:nvPr/>
        </p:nvSpPr>
        <p:spPr>
          <a:xfrm>
            <a:off x="7668344" y="0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12d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35" name="textruta 34"/>
          <p:cNvSpPr txBox="1"/>
          <p:nvPr/>
        </p:nvSpPr>
        <p:spPr>
          <a:xfrm>
            <a:off x="3851920" y="24208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5357818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1785918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22" name="Likbent triangel 21"/>
          <p:cNvSpPr/>
          <p:nvPr/>
        </p:nvSpPr>
        <p:spPr>
          <a:xfrm>
            <a:off x="3923928" y="134076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Likbent triangel 26"/>
          <p:cNvSpPr/>
          <p:nvPr/>
        </p:nvSpPr>
        <p:spPr>
          <a:xfrm>
            <a:off x="4572000" y="220486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Multiplicera 24"/>
          <p:cNvSpPr/>
          <p:nvPr/>
        </p:nvSpPr>
        <p:spPr>
          <a:xfrm>
            <a:off x="2123728" y="1124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/>
          <p:cNvSpPr txBox="1"/>
          <p:nvPr/>
        </p:nvSpPr>
        <p:spPr>
          <a:xfrm>
            <a:off x="7668344" y="0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13a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21" name="Likbent triangel 20"/>
          <p:cNvSpPr/>
          <p:nvPr/>
        </p:nvSpPr>
        <p:spPr>
          <a:xfrm>
            <a:off x="1907704" y="112474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Likbent triangel 22"/>
          <p:cNvSpPr/>
          <p:nvPr/>
        </p:nvSpPr>
        <p:spPr>
          <a:xfrm>
            <a:off x="1907704" y="371703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Likbent triangel 23"/>
          <p:cNvSpPr/>
          <p:nvPr/>
        </p:nvSpPr>
        <p:spPr>
          <a:xfrm>
            <a:off x="5508104" y="371703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Likbent triangel 27"/>
          <p:cNvSpPr/>
          <p:nvPr/>
        </p:nvSpPr>
        <p:spPr>
          <a:xfrm>
            <a:off x="5364088" y="112474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Summeringspunkt 28"/>
          <p:cNvSpPr/>
          <p:nvPr/>
        </p:nvSpPr>
        <p:spPr>
          <a:xfrm>
            <a:off x="2195736" y="371703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Multiplicera 29"/>
          <p:cNvSpPr/>
          <p:nvPr/>
        </p:nvSpPr>
        <p:spPr>
          <a:xfrm>
            <a:off x="5580112" y="1124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Multiplicera 37"/>
          <p:cNvSpPr/>
          <p:nvPr/>
        </p:nvSpPr>
        <p:spPr>
          <a:xfrm>
            <a:off x="5220072" y="35730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0" name="Rak pil 39"/>
          <p:cNvCxnSpPr/>
          <p:nvPr/>
        </p:nvCxnSpPr>
        <p:spPr>
          <a:xfrm>
            <a:off x="2627784" y="3789040"/>
            <a:ext cx="25202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 41"/>
          <p:cNvCxnSpPr/>
          <p:nvPr/>
        </p:nvCxnSpPr>
        <p:spPr>
          <a:xfrm rot="10800000">
            <a:off x="3491880" y="2996952"/>
            <a:ext cx="1728192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/>
          <p:cNvCxnSpPr/>
          <p:nvPr/>
        </p:nvCxnSpPr>
        <p:spPr>
          <a:xfrm flipV="1">
            <a:off x="2555776" y="3068960"/>
            <a:ext cx="720080" cy="57606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 flipV="1">
            <a:off x="3563888" y="1484784"/>
            <a:ext cx="1944216" cy="13681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 47"/>
          <p:cNvCxnSpPr/>
          <p:nvPr/>
        </p:nvCxnSpPr>
        <p:spPr>
          <a:xfrm rot="5400000">
            <a:off x="3887924" y="2096852"/>
            <a:ext cx="2376264" cy="12961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pil 49"/>
          <p:cNvCxnSpPr/>
          <p:nvPr/>
        </p:nvCxnSpPr>
        <p:spPr>
          <a:xfrm rot="10800000">
            <a:off x="4572000" y="4005064"/>
            <a:ext cx="648072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pil 51"/>
          <p:cNvCxnSpPr/>
          <p:nvPr/>
        </p:nvCxnSpPr>
        <p:spPr>
          <a:xfrm rot="16200000" flipV="1">
            <a:off x="2123728" y="1772816"/>
            <a:ext cx="2448272" cy="20162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>
            <a:off x="2627784" y="1412776"/>
            <a:ext cx="26642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pil 55"/>
          <p:cNvCxnSpPr/>
          <p:nvPr/>
        </p:nvCxnSpPr>
        <p:spPr>
          <a:xfrm rot="10800000" flipV="1">
            <a:off x="1979712" y="1484784"/>
            <a:ext cx="324036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k pil 57"/>
          <p:cNvCxnSpPr/>
          <p:nvPr/>
        </p:nvCxnSpPr>
        <p:spPr>
          <a:xfrm rot="5400000">
            <a:off x="1475656" y="2060848"/>
            <a:ext cx="1224136" cy="21602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Multiplicera 24"/>
          <p:cNvSpPr/>
          <p:nvPr/>
        </p:nvSpPr>
        <p:spPr>
          <a:xfrm>
            <a:off x="2123728" y="1124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/>
          <p:cNvSpPr txBox="1"/>
          <p:nvPr/>
        </p:nvSpPr>
        <p:spPr>
          <a:xfrm>
            <a:off x="7668344" y="0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13b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21" name="Likbent triangel 20"/>
          <p:cNvSpPr/>
          <p:nvPr/>
        </p:nvSpPr>
        <p:spPr>
          <a:xfrm>
            <a:off x="1907704" y="112474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Likbent triangel 22"/>
          <p:cNvSpPr/>
          <p:nvPr/>
        </p:nvSpPr>
        <p:spPr>
          <a:xfrm>
            <a:off x="1907704" y="371703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Likbent triangel 23"/>
          <p:cNvSpPr/>
          <p:nvPr/>
        </p:nvSpPr>
        <p:spPr>
          <a:xfrm>
            <a:off x="5508104" y="371703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Likbent triangel 27"/>
          <p:cNvSpPr/>
          <p:nvPr/>
        </p:nvSpPr>
        <p:spPr>
          <a:xfrm>
            <a:off x="5364088" y="112474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Summeringspunkt 28"/>
          <p:cNvSpPr/>
          <p:nvPr/>
        </p:nvSpPr>
        <p:spPr>
          <a:xfrm>
            <a:off x="2195736" y="371703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Multiplicera 29"/>
          <p:cNvSpPr/>
          <p:nvPr/>
        </p:nvSpPr>
        <p:spPr>
          <a:xfrm>
            <a:off x="5580112" y="1124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Multiplicera 37"/>
          <p:cNvSpPr/>
          <p:nvPr/>
        </p:nvSpPr>
        <p:spPr>
          <a:xfrm>
            <a:off x="5220072" y="35730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5" name="Rak pil 34"/>
          <p:cNvCxnSpPr/>
          <p:nvPr/>
        </p:nvCxnSpPr>
        <p:spPr>
          <a:xfrm flipV="1">
            <a:off x="2627784" y="1556792"/>
            <a:ext cx="3096344" cy="20882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/>
          <p:nvPr/>
        </p:nvCxnSpPr>
        <p:spPr>
          <a:xfrm rot="5400000">
            <a:off x="4644008" y="2348880"/>
            <a:ext cx="2016224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 flipV="1">
            <a:off x="2411760" y="2996952"/>
            <a:ext cx="864096" cy="57606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 44"/>
          <p:cNvCxnSpPr/>
          <p:nvPr/>
        </p:nvCxnSpPr>
        <p:spPr>
          <a:xfrm rot="10800000">
            <a:off x="3419872" y="3068960"/>
            <a:ext cx="1728192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/>
          <p:nvPr/>
        </p:nvCxnSpPr>
        <p:spPr>
          <a:xfrm flipV="1">
            <a:off x="3419872" y="2852936"/>
            <a:ext cx="1224136" cy="72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 52"/>
          <p:cNvCxnSpPr/>
          <p:nvPr/>
        </p:nvCxnSpPr>
        <p:spPr>
          <a:xfrm rot="16200000" flipV="1">
            <a:off x="4752020" y="3032956"/>
            <a:ext cx="504056" cy="43204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pil 56"/>
          <p:cNvCxnSpPr/>
          <p:nvPr/>
        </p:nvCxnSpPr>
        <p:spPr>
          <a:xfrm rot="10800000">
            <a:off x="2555776" y="1628800"/>
            <a:ext cx="2016224" cy="10801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ak pil 59"/>
          <p:cNvCxnSpPr/>
          <p:nvPr/>
        </p:nvCxnSpPr>
        <p:spPr>
          <a:xfrm flipV="1">
            <a:off x="2699792" y="1412776"/>
            <a:ext cx="2664296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k pil 61"/>
          <p:cNvCxnSpPr/>
          <p:nvPr/>
        </p:nvCxnSpPr>
        <p:spPr>
          <a:xfrm rot="10800000" flipV="1">
            <a:off x="2051720" y="1484784"/>
            <a:ext cx="3312368" cy="11521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k pil 63"/>
          <p:cNvCxnSpPr/>
          <p:nvPr/>
        </p:nvCxnSpPr>
        <p:spPr>
          <a:xfrm rot="5400000">
            <a:off x="1691680" y="1916832"/>
            <a:ext cx="864096" cy="28803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Multiplicera 24"/>
          <p:cNvSpPr/>
          <p:nvPr/>
        </p:nvSpPr>
        <p:spPr>
          <a:xfrm>
            <a:off x="2123728" y="1124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/>
          <p:cNvSpPr txBox="1"/>
          <p:nvPr/>
        </p:nvSpPr>
        <p:spPr>
          <a:xfrm>
            <a:off x="7668344" y="0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13c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21" name="Likbent triangel 20"/>
          <p:cNvSpPr/>
          <p:nvPr/>
        </p:nvSpPr>
        <p:spPr>
          <a:xfrm>
            <a:off x="1907704" y="112474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Likbent triangel 22"/>
          <p:cNvSpPr/>
          <p:nvPr/>
        </p:nvSpPr>
        <p:spPr>
          <a:xfrm>
            <a:off x="1907704" y="371703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Likbent triangel 23"/>
          <p:cNvSpPr/>
          <p:nvPr/>
        </p:nvSpPr>
        <p:spPr>
          <a:xfrm>
            <a:off x="5508104" y="371703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Likbent triangel 27"/>
          <p:cNvSpPr/>
          <p:nvPr/>
        </p:nvSpPr>
        <p:spPr>
          <a:xfrm>
            <a:off x="5364088" y="112474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Summeringspunkt 28"/>
          <p:cNvSpPr/>
          <p:nvPr/>
        </p:nvSpPr>
        <p:spPr>
          <a:xfrm>
            <a:off x="2195736" y="371703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Multiplicera 29"/>
          <p:cNvSpPr/>
          <p:nvPr/>
        </p:nvSpPr>
        <p:spPr>
          <a:xfrm>
            <a:off x="5580112" y="1124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Multiplicera 37"/>
          <p:cNvSpPr/>
          <p:nvPr/>
        </p:nvSpPr>
        <p:spPr>
          <a:xfrm>
            <a:off x="5220072" y="35730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6" name="Rak pil 35"/>
          <p:cNvCxnSpPr/>
          <p:nvPr/>
        </p:nvCxnSpPr>
        <p:spPr>
          <a:xfrm flipV="1">
            <a:off x="2627784" y="3789040"/>
            <a:ext cx="2520280" cy="72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/>
          <p:nvPr/>
        </p:nvCxnSpPr>
        <p:spPr>
          <a:xfrm rot="10800000">
            <a:off x="3995936" y="3068960"/>
            <a:ext cx="1224136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 flipV="1">
            <a:off x="2627784" y="3068960"/>
            <a:ext cx="1152128" cy="57606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 flipV="1">
            <a:off x="3995936" y="1628800"/>
            <a:ext cx="1512168" cy="13681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 47"/>
          <p:cNvCxnSpPr/>
          <p:nvPr/>
        </p:nvCxnSpPr>
        <p:spPr>
          <a:xfrm rot="10800000" flipV="1">
            <a:off x="4067944" y="3717032"/>
            <a:ext cx="1152128" cy="50405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pil 50"/>
          <p:cNvCxnSpPr/>
          <p:nvPr/>
        </p:nvCxnSpPr>
        <p:spPr>
          <a:xfrm rot="16200000" flipV="1">
            <a:off x="2915816" y="3140968"/>
            <a:ext cx="1440160" cy="57606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 rot="10800000" flipV="1">
            <a:off x="3491880" y="1484784"/>
            <a:ext cx="2016224" cy="11521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pil 55"/>
          <p:cNvCxnSpPr/>
          <p:nvPr/>
        </p:nvCxnSpPr>
        <p:spPr>
          <a:xfrm rot="16200000" flipV="1">
            <a:off x="2411760" y="1700808"/>
            <a:ext cx="1008112" cy="7200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ak pil 58"/>
          <p:cNvCxnSpPr/>
          <p:nvPr/>
        </p:nvCxnSpPr>
        <p:spPr>
          <a:xfrm flipV="1">
            <a:off x="2771800" y="1412776"/>
            <a:ext cx="2448272" cy="72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k pil 62"/>
          <p:cNvCxnSpPr/>
          <p:nvPr/>
        </p:nvCxnSpPr>
        <p:spPr>
          <a:xfrm rot="10800000" flipV="1">
            <a:off x="1907704" y="1556792"/>
            <a:ext cx="324036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pil 65"/>
          <p:cNvCxnSpPr/>
          <p:nvPr/>
        </p:nvCxnSpPr>
        <p:spPr>
          <a:xfrm rot="5400000">
            <a:off x="1547664" y="1988840"/>
            <a:ext cx="936104" cy="36004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714348" y="38576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7715272" y="378619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71434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643834" y="4286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4000496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4000496" y="207167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4000496" y="378619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3571868" y="50004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4143372" y="57148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3714744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4214810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7358082" y="371475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7358082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928662" y="37861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857224" y="57148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Summeringspunkt 18"/>
          <p:cNvSpPr/>
          <p:nvPr/>
        </p:nvSpPr>
        <p:spPr>
          <a:xfrm>
            <a:off x="3714744" y="392906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Multiplicera 19"/>
          <p:cNvSpPr/>
          <p:nvPr/>
        </p:nvSpPr>
        <p:spPr>
          <a:xfrm>
            <a:off x="3929058" y="42148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3" name="Rak pil 22"/>
          <p:cNvCxnSpPr/>
          <p:nvPr/>
        </p:nvCxnSpPr>
        <p:spPr>
          <a:xfrm rot="5400000" flipH="1" flipV="1">
            <a:off x="3250397" y="3250405"/>
            <a:ext cx="121444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rot="10800000" flipV="1">
            <a:off x="3071802" y="2428868"/>
            <a:ext cx="571504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16200000" flipV="1">
            <a:off x="2964645" y="3178967"/>
            <a:ext cx="785818" cy="57150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rot="5400000" flipH="1" flipV="1">
            <a:off x="2500298" y="1500174"/>
            <a:ext cx="1785950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flipV="1">
            <a:off x="4143372" y="2071678"/>
            <a:ext cx="928694" cy="35719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/>
          <p:nvPr/>
        </p:nvCxnSpPr>
        <p:spPr>
          <a:xfrm rot="10800000" flipV="1">
            <a:off x="1428728" y="785794"/>
            <a:ext cx="2071702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 rot="10800000">
            <a:off x="4000496" y="1785926"/>
            <a:ext cx="928694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>
            <a:off x="1428728" y="1000108"/>
            <a:ext cx="2286016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 44"/>
          <p:cNvCxnSpPr/>
          <p:nvPr/>
        </p:nvCxnSpPr>
        <p:spPr>
          <a:xfrm rot="10800000" flipV="1">
            <a:off x="1357290" y="1928802"/>
            <a:ext cx="2357454" cy="17859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rot="16200000" flipV="1">
            <a:off x="142844" y="2714620"/>
            <a:ext cx="1928826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/>
          <p:nvPr/>
        </p:nvCxnSpPr>
        <p:spPr>
          <a:xfrm rot="16200000" flipH="1">
            <a:off x="892943" y="2035959"/>
            <a:ext cx="2428892" cy="19288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pil 50"/>
          <p:cNvCxnSpPr/>
          <p:nvPr/>
        </p:nvCxnSpPr>
        <p:spPr>
          <a:xfrm>
            <a:off x="1428728" y="4071942"/>
            <a:ext cx="1285884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 52"/>
          <p:cNvCxnSpPr/>
          <p:nvPr/>
        </p:nvCxnSpPr>
        <p:spPr>
          <a:xfrm rot="5400000">
            <a:off x="750067" y="1321579"/>
            <a:ext cx="642942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ihandsfigur 53"/>
          <p:cNvSpPr/>
          <p:nvPr/>
        </p:nvSpPr>
        <p:spPr>
          <a:xfrm>
            <a:off x="3117273" y="4252405"/>
            <a:ext cx="748145" cy="253015"/>
          </a:xfrm>
          <a:custGeom>
            <a:avLst/>
            <a:gdLst>
              <a:gd name="connsiteX0" fmla="*/ 0 w 748145"/>
              <a:gd name="connsiteY0" fmla="*/ 70213 h 253015"/>
              <a:gd name="connsiteX1" fmla="*/ 27709 w 748145"/>
              <a:gd name="connsiteY1" fmla="*/ 28650 h 253015"/>
              <a:gd name="connsiteX2" fmla="*/ 207818 w 748145"/>
              <a:gd name="connsiteY2" fmla="*/ 84068 h 253015"/>
              <a:gd name="connsiteX3" fmla="*/ 249382 w 748145"/>
              <a:gd name="connsiteY3" fmla="*/ 208759 h 253015"/>
              <a:gd name="connsiteX4" fmla="*/ 290945 w 748145"/>
              <a:gd name="connsiteY4" fmla="*/ 236468 h 253015"/>
              <a:gd name="connsiteX5" fmla="*/ 360218 w 748145"/>
              <a:gd name="connsiteY5" fmla="*/ 208759 h 253015"/>
              <a:gd name="connsiteX6" fmla="*/ 443345 w 748145"/>
              <a:gd name="connsiteY6" fmla="*/ 181050 h 253015"/>
              <a:gd name="connsiteX7" fmla="*/ 595745 w 748145"/>
              <a:gd name="connsiteY7" fmla="*/ 222613 h 253015"/>
              <a:gd name="connsiteX8" fmla="*/ 637309 w 748145"/>
              <a:gd name="connsiteY8" fmla="*/ 250322 h 253015"/>
              <a:gd name="connsiteX9" fmla="*/ 692727 w 748145"/>
              <a:gd name="connsiteY9" fmla="*/ 236468 h 253015"/>
              <a:gd name="connsiteX10" fmla="*/ 748145 w 748145"/>
              <a:gd name="connsiteY10" fmla="*/ 222613 h 25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48145" h="253015">
                <a:moveTo>
                  <a:pt x="0" y="70213"/>
                </a:moveTo>
                <a:cubicBezTo>
                  <a:pt x="9236" y="56359"/>
                  <a:pt x="11225" y="31005"/>
                  <a:pt x="27709" y="28650"/>
                </a:cubicBezTo>
                <a:cubicBezTo>
                  <a:pt x="195504" y="4679"/>
                  <a:pt x="179795" y="0"/>
                  <a:pt x="207818" y="84068"/>
                </a:cubicBezTo>
                <a:cubicBezTo>
                  <a:pt x="217107" y="139802"/>
                  <a:pt x="210418" y="169795"/>
                  <a:pt x="249382" y="208759"/>
                </a:cubicBezTo>
                <a:cubicBezTo>
                  <a:pt x="261156" y="220533"/>
                  <a:pt x="277091" y="227232"/>
                  <a:pt x="290945" y="236468"/>
                </a:cubicBezTo>
                <a:cubicBezTo>
                  <a:pt x="314036" y="227232"/>
                  <a:pt x="336846" y="217258"/>
                  <a:pt x="360218" y="208759"/>
                </a:cubicBezTo>
                <a:cubicBezTo>
                  <a:pt x="387667" y="198777"/>
                  <a:pt x="443345" y="181050"/>
                  <a:pt x="443345" y="181050"/>
                </a:cubicBezTo>
                <a:cubicBezTo>
                  <a:pt x="494145" y="194904"/>
                  <a:pt x="546157" y="204903"/>
                  <a:pt x="595745" y="222613"/>
                </a:cubicBezTo>
                <a:cubicBezTo>
                  <a:pt x="611426" y="228213"/>
                  <a:pt x="620825" y="247967"/>
                  <a:pt x="637309" y="250322"/>
                </a:cubicBezTo>
                <a:cubicBezTo>
                  <a:pt x="656159" y="253015"/>
                  <a:pt x="674418" y="241699"/>
                  <a:pt x="692727" y="236468"/>
                </a:cubicBezTo>
                <a:cubicBezTo>
                  <a:pt x="746331" y="221153"/>
                  <a:pt x="717265" y="222613"/>
                  <a:pt x="748145" y="222613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textruta 72"/>
          <p:cNvSpPr txBox="1"/>
          <p:nvPr/>
        </p:nvSpPr>
        <p:spPr>
          <a:xfrm>
            <a:off x="3857620" y="28574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74" name="textruta 73"/>
          <p:cNvSpPr txBox="1"/>
          <p:nvPr/>
        </p:nvSpPr>
        <p:spPr>
          <a:xfrm>
            <a:off x="3214678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75" name="textruta 74"/>
          <p:cNvSpPr txBox="1"/>
          <p:nvPr/>
        </p:nvSpPr>
        <p:spPr>
          <a:xfrm>
            <a:off x="3286116" y="11429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76" name="textruta 75"/>
          <p:cNvSpPr txBox="1"/>
          <p:nvPr/>
        </p:nvSpPr>
        <p:spPr>
          <a:xfrm>
            <a:off x="2714612" y="50004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77" name="textruta 76"/>
          <p:cNvSpPr txBox="1"/>
          <p:nvPr/>
        </p:nvSpPr>
        <p:spPr>
          <a:xfrm>
            <a:off x="2071670" y="12858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78" name="textruta 77"/>
          <p:cNvSpPr txBox="1"/>
          <p:nvPr/>
        </p:nvSpPr>
        <p:spPr>
          <a:xfrm>
            <a:off x="2428860" y="24288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79" name="textruta 78"/>
          <p:cNvSpPr txBox="1"/>
          <p:nvPr/>
        </p:nvSpPr>
        <p:spPr>
          <a:xfrm>
            <a:off x="785786" y="24288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80" name="textruta 79"/>
          <p:cNvSpPr txBox="1"/>
          <p:nvPr/>
        </p:nvSpPr>
        <p:spPr>
          <a:xfrm>
            <a:off x="2214546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81" name="textruta 80"/>
          <p:cNvSpPr txBox="1"/>
          <p:nvPr/>
        </p:nvSpPr>
        <p:spPr>
          <a:xfrm>
            <a:off x="1714480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9</a:t>
            </a:r>
            <a:endParaRPr lang="sv-SE" dirty="0"/>
          </a:p>
        </p:txBody>
      </p:sp>
      <p:sp>
        <p:nvSpPr>
          <p:cNvPr id="82" name="textruta 81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2a</a:t>
            </a:r>
            <a:endParaRPr lang="sv-SE" dirty="0"/>
          </a:p>
        </p:txBody>
      </p:sp>
      <p:sp>
        <p:nvSpPr>
          <p:cNvPr id="84" name="textruta 83"/>
          <p:cNvSpPr txBox="1"/>
          <p:nvPr/>
        </p:nvSpPr>
        <p:spPr>
          <a:xfrm>
            <a:off x="3428992" y="385762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85" name="textruta 84"/>
          <p:cNvSpPr txBox="1"/>
          <p:nvPr/>
        </p:nvSpPr>
        <p:spPr>
          <a:xfrm>
            <a:off x="3786182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86" name="textruta 85"/>
          <p:cNvSpPr txBox="1"/>
          <p:nvPr/>
        </p:nvSpPr>
        <p:spPr>
          <a:xfrm>
            <a:off x="3571868" y="2857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87" name="textruta 86"/>
          <p:cNvSpPr txBox="1"/>
          <p:nvPr/>
        </p:nvSpPr>
        <p:spPr>
          <a:xfrm>
            <a:off x="928662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88" name="textruta 87"/>
          <p:cNvSpPr txBox="1"/>
          <p:nvPr/>
        </p:nvSpPr>
        <p:spPr>
          <a:xfrm>
            <a:off x="785786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</a:t>
            </a:r>
            <a:endParaRPr lang="sv-SE" dirty="0"/>
          </a:p>
        </p:txBody>
      </p:sp>
      <p:sp>
        <p:nvSpPr>
          <p:cNvPr id="89" name="textruta 88"/>
          <p:cNvSpPr txBox="1"/>
          <p:nvPr/>
        </p:nvSpPr>
        <p:spPr>
          <a:xfrm>
            <a:off x="285720" y="4857760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rättvänd/felvänd spelare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10 spelare/ minst 2 bollar</a:t>
            </a: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90" name="textruta 89"/>
          <p:cNvSpPr txBox="1"/>
          <p:nvPr/>
        </p:nvSpPr>
        <p:spPr>
          <a:xfrm>
            <a:off x="3357554" y="4857760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vinkel, </a:t>
            </a:r>
            <a:endParaRPr lang="sv-SE" b="1" u="sng" dirty="0" smtClean="0"/>
          </a:p>
        </p:txBody>
      </p:sp>
      <p:sp>
        <p:nvSpPr>
          <p:cNvPr id="91" name="textruta 90"/>
          <p:cNvSpPr txBox="1"/>
          <p:nvPr/>
        </p:nvSpPr>
        <p:spPr>
          <a:xfrm>
            <a:off x="6858016" y="4857760"/>
            <a:ext cx="214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Hård pass till spelare som står på bestämd yta, mjuk pass till spelare i rörelse. Använd anf. fot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Multiplicera 24"/>
          <p:cNvSpPr/>
          <p:nvPr/>
        </p:nvSpPr>
        <p:spPr>
          <a:xfrm>
            <a:off x="2123728" y="1124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/>
          <p:cNvSpPr txBox="1"/>
          <p:nvPr/>
        </p:nvSpPr>
        <p:spPr>
          <a:xfrm>
            <a:off x="7668344" y="0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13d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 och spelar C. C slår en crossboll till D som löper mot bollen och tar ner.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858016" y="485776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 Fokus på hård och mjuk pass. Spela framför</a:t>
            </a:r>
          </a:p>
          <a:p>
            <a:endParaRPr lang="sv-SE" dirty="0"/>
          </a:p>
        </p:txBody>
      </p:sp>
      <p:sp>
        <p:nvSpPr>
          <p:cNvPr id="33" name="textruta 32"/>
          <p:cNvSpPr txBox="1"/>
          <p:nvPr/>
        </p:nvSpPr>
        <p:spPr>
          <a:xfrm>
            <a:off x="285720" y="485776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avstånd vid väggspel, driva, mottagning.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minst 2 bollar.</a:t>
            </a:r>
            <a:br>
              <a:rPr lang="sv-SE" dirty="0" smtClean="0"/>
            </a:b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34" name="textruta 33"/>
          <p:cNvSpPr txBox="1"/>
          <p:nvPr/>
        </p:nvSpPr>
        <p:spPr>
          <a:xfrm>
            <a:off x="3714744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21" name="Likbent triangel 20"/>
          <p:cNvSpPr/>
          <p:nvPr/>
        </p:nvSpPr>
        <p:spPr>
          <a:xfrm>
            <a:off x="1907704" y="112474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Likbent triangel 22"/>
          <p:cNvSpPr/>
          <p:nvPr/>
        </p:nvSpPr>
        <p:spPr>
          <a:xfrm>
            <a:off x="1907704" y="371703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Likbent triangel 23"/>
          <p:cNvSpPr/>
          <p:nvPr/>
        </p:nvSpPr>
        <p:spPr>
          <a:xfrm>
            <a:off x="5508104" y="371703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Likbent triangel 27"/>
          <p:cNvSpPr/>
          <p:nvPr/>
        </p:nvSpPr>
        <p:spPr>
          <a:xfrm>
            <a:off x="5364088" y="112474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Summeringspunkt 28"/>
          <p:cNvSpPr/>
          <p:nvPr/>
        </p:nvSpPr>
        <p:spPr>
          <a:xfrm>
            <a:off x="2195736" y="371703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Multiplicera 29"/>
          <p:cNvSpPr/>
          <p:nvPr/>
        </p:nvSpPr>
        <p:spPr>
          <a:xfrm>
            <a:off x="5580112" y="112474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Multiplicera 37"/>
          <p:cNvSpPr/>
          <p:nvPr/>
        </p:nvSpPr>
        <p:spPr>
          <a:xfrm>
            <a:off x="5220072" y="35730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kbent triangel 2"/>
          <p:cNvSpPr/>
          <p:nvPr/>
        </p:nvSpPr>
        <p:spPr>
          <a:xfrm>
            <a:off x="785786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14348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3786182" y="40719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3714744" y="57148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Summeringspunkt 9"/>
          <p:cNvSpPr/>
          <p:nvPr/>
        </p:nvSpPr>
        <p:spPr>
          <a:xfrm>
            <a:off x="1000100" y="50004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ummeringspunkt 10"/>
          <p:cNvSpPr/>
          <p:nvPr/>
        </p:nvSpPr>
        <p:spPr>
          <a:xfrm>
            <a:off x="4143372" y="42148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1928794" y="150017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357158" y="392906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2428860" y="285749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4000496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Multiplicera 33"/>
          <p:cNvSpPr/>
          <p:nvPr/>
        </p:nvSpPr>
        <p:spPr>
          <a:xfrm>
            <a:off x="500034" y="2142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Multiplicera 34"/>
          <p:cNvSpPr/>
          <p:nvPr/>
        </p:nvSpPr>
        <p:spPr>
          <a:xfrm>
            <a:off x="4500562" y="428625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Multiplicera 46"/>
          <p:cNvSpPr/>
          <p:nvPr/>
        </p:nvSpPr>
        <p:spPr>
          <a:xfrm>
            <a:off x="4427984" y="40466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Multiplicera 47"/>
          <p:cNvSpPr/>
          <p:nvPr/>
        </p:nvSpPr>
        <p:spPr>
          <a:xfrm>
            <a:off x="251520" y="443711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textruta 48"/>
          <p:cNvSpPr txBox="1"/>
          <p:nvPr/>
        </p:nvSpPr>
        <p:spPr>
          <a:xfrm>
            <a:off x="5076056" y="1412776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 bollar samtidigt.</a:t>
            </a:r>
          </a:p>
          <a:p>
            <a:r>
              <a:rPr lang="sv-SE" dirty="0" smtClean="0"/>
              <a:t>Ha koll på båda och bollhållaren bestämmer vad mottagaren gör.</a:t>
            </a:r>
          </a:p>
          <a:p>
            <a:r>
              <a:rPr lang="sv-SE" dirty="0" smtClean="0"/>
              <a:t>Håll distansen till bollarna.</a:t>
            </a:r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714348" y="38576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7715272" y="378619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71434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7643834" y="4286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4000496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4000496" y="207167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4000496" y="378619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3571868" y="50004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4143372" y="57148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3714744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4214810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7358082" y="371475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7358082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928662" y="37861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857224" y="57148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Summeringspunkt 18"/>
          <p:cNvSpPr/>
          <p:nvPr/>
        </p:nvSpPr>
        <p:spPr>
          <a:xfrm>
            <a:off x="3714744" y="392906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Multiplicera 21"/>
          <p:cNvSpPr/>
          <p:nvPr/>
        </p:nvSpPr>
        <p:spPr>
          <a:xfrm>
            <a:off x="3857620" y="42148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9" name="Rak pil 28"/>
          <p:cNvCxnSpPr/>
          <p:nvPr/>
        </p:nvCxnSpPr>
        <p:spPr>
          <a:xfrm rot="5400000" flipH="1" flipV="1">
            <a:off x="3286116" y="3214686"/>
            <a:ext cx="1214446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rot="10800000">
            <a:off x="2928926" y="2285992"/>
            <a:ext cx="714380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 32"/>
          <p:cNvCxnSpPr/>
          <p:nvPr/>
        </p:nvCxnSpPr>
        <p:spPr>
          <a:xfrm>
            <a:off x="3000364" y="2428868"/>
            <a:ext cx="285752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 34"/>
          <p:cNvCxnSpPr/>
          <p:nvPr/>
        </p:nvCxnSpPr>
        <p:spPr>
          <a:xfrm rot="16200000" flipH="1">
            <a:off x="4000496" y="2786058"/>
            <a:ext cx="642942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/>
          <p:nvPr/>
        </p:nvCxnSpPr>
        <p:spPr>
          <a:xfrm rot="10800000">
            <a:off x="3428992" y="2571744"/>
            <a:ext cx="1071570" cy="857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/>
          <p:nvPr/>
        </p:nvCxnSpPr>
        <p:spPr>
          <a:xfrm rot="5400000" flipH="1" flipV="1">
            <a:off x="3071802" y="1428736"/>
            <a:ext cx="1000132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>
            <a:off x="3929058" y="1142984"/>
            <a:ext cx="1500198" cy="10715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 rot="5400000" flipH="1" flipV="1">
            <a:off x="4607719" y="2464587"/>
            <a:ext cx="1071570" cy="85725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 44"/>
          <p:cNvCxnSpPr/>
          <p:nvPr/>
        </p:nvCxnSpPr>
        <p:spPr>
          <a:xfrm rot="10800000">
            <a:off x="1285852" y="1000108"/>
            <a:ext cx="4000528" cy="1285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flipV="1">
            <a:off x="1428728" y="785794"/>
            <a:ext cx="2000264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/>
          <p:nvPr/>
        </p:nvCxnSpPr>
        <p:spPr>
          <a:xfrm rot="5400000">
            <a:off x="928662" y="1214422"/>
            <a:ext cx="2714644" cy="2286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pil 50"/>
          <p:cNvCxnSpPr/>
          <p:nvPr/>
        </p:nvCxnSpPr>
        <p:spPr>
          <a:xfrm rot="16200000" flipV="1">
            <a:off x="-35751" y="2464587"/>
            <a:ext cx="2000264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 52"/>
          <p:cNvCxnSpPr/>
          <p:nvPr/>
        </p:nvCxnSpPr>
        <p:spPr>
          <a:xfrm rot="16200000" flipH="1">
            <a:off x="392877" y="2250273"/>
            <a:ext cx="2500330" cy="1143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pil 54"/>
          <p:cNvCxnSpPr/>
          <p:nvPr/>
        </p:nvCxnSpPr>
        <p:spPr>
          <a:xfrm>
            <a:off x="1500166" y="4000504"/>
            <a:ext cx="642942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pil 56"/>
          <p:cNvCxnSpPr/>
          <p:nvPr/>
        </p:nvCxnSpPr>
        <p:spPr>
          <a:xfrm flipV="1">
            <a:off x="3929058" y="3500438"/>
            <a:ext cx="642942" cy="35719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ak pil 58"/>
          <p:cNvCxnSpPr/>
          <p:nvPr/>
        </p:nvCxnSpPr>
        <p:spPr>
          <a:xfrm rot="5400000">
            <a:off x="750067" y="1178703"/>
            <a:ext cx="428628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ihandsfigur 59"/>
          <p:cNvSpPr/>
          <p:nvPr/>
        </p:nvSpPr>
        <p:spPr>
          <a:xfrm>
            <a:off x="3318560" y="2230582"/>
            <a:ext cx="122506" cy="304800"/>
          </a:xfrm>
          <a:custGeom>
            <a:avLst/>
            <a:gdLst>
              <a:gd name="connsiteX0" fmla="*/ 34240 w 122506"/>
              <a:gd name="connsiteY0" fmla="*/ 304800 h 304800"/>
              <a:gd name="connsiteX1" fmla="*/ 89658 w 122506"/>
              <a:gd name="connsiteY1" fmla="*/ 290945 h 304800"/>
              <a:gd name="connsiteX2" fmla="*/ 103513 w 122506"/>
              <a:gd name="connsiteY2" fmla="*/ 249382 h 304800"/>
              <a:gd name="connsiteX3" fmla="*/ 20385 w 122506"/>
              <a:gd name="connsiteY3" fmla="*/ 193963 h 304800"/>
              <a:gd name="connsiteX4" fmla="*/ 6531 w 122506"/>
              <a:gd name="connsiteY4" fmla="*/ 152400 h 304800"/>
              <a:gd name="connsiteX5" fmla="*/ 48095 w 122506"/>
              <a:gd name="connsiteY5" fmla="*/ 138545 h 304800"/>
              <a:gd name="connsiteX6" fmla="*/ 89658 w 122506"/>
              <a:gd name="connsiteY6" fmla="*/ 110836 h 304800"/>
              <a:gd name="connsiteX7" fmla="*/ 117367 w 122506"/>
              <a:gd name="connsiteY7" fmla="*/ 69273 h 304800"/>
              <a:gd name="connsiteX8" fmla="*/ 75804 w 122506"/>
              <a:gd name="connsiteY8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506" h="304800">
                <a:moveTo>
                  <a:pt x="34240" y="304800"/>
                </a:moveTo>
                <a:cubicBezTo>
                  <a:pt x="52713" y="300182"/>
                  <a:pt x="74789" y="302840"/>
                  <a:pt x="89658" y="290945"/>
                </a:cubicBezTo>
                <a:cubicBezTo>
                  <a:pt x="101062" y="281822"/>
                  <a:pt x="108131" y="263236"/>
                  <a:pt x="103513" y="249382"/>
                </a:cubicBezTo>
                <a:cubicBezTo>
                  <a:pt x="90540" y="210464"/>
                  <a:pt x="51529" y="204345"/>
                  <a:pt x="20385" y="193963"/>
                </a:cubicBezTo>
                <a:cubicBezTo>
                  <a:pt x="15767" y="180109"/>
                  <a:pt x="0" y="165462"/>
                  <a:pt x="6531" y="152400"/>
                </a:cubicBezTo>
                <a:cubicBezTo>
                  <a:pt x="13062" y="139338"/>
                  <a:pt x="35033" y="145076"/>
                  <a:pt x="48095" y="138545"/>
                </a:cubicBezTo>
                <a:cubicBezTo>
                  <a:pt x="62988" y="131098"/>
                  <a:pt x="75804" y="120072"/>
                  <a:pt x="89658" y="110836"/>
                </a:cubicBezTo>
                <a:cubicBezTo>
                  <a:pt x="98894" y="96982"/>
                  <a:pt x="114630" y="85697"/>
                  <a:pt x="117367" y="69273"/>
                </a:cubicBezTo>
                <a:cubicBezTo>
                  <a:pt x="122506" y="38440"/>
                  <a:pt x="93158" y="17354"/>
                  <a:pt x="75804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Frihandsfigur 60"/>
          <p:cNvSpPr/>
          <p:nvPr/>
        </p:nvSpPr>
        <p:spPr>
          <a:xfrm>
            <a:off x="2244436" y="4110915"/>
            <a:ext cx="1440873" cy="336394"/>
          </a:xfrm>
          <a:custGeom>
            <a:avLst/>
            <a:gdLst>
              <a:gd name="connsiteX0" fmla="*/ 0 w 1440873"/>
              <a:gd name="connsiteY0" fmla="*/ 100867 h 336394"/>
              <a:gd name="connsiteX1" fmla="*/ 166255 w 1440873"/>
              <a:gd name="connsiteY1" fmla="*/ 31594 h 336394"/>
              <a:gd name="connsiteX2" fmla="*/ 207819 w 1440873"/>
              <a:gd name="connsiteY2" fmla="*/ 114721 h 336394"/>
              <a:gd name="connsiteX3" fmla="*/ 277091 w 1440873"/>
              <a:gd name="connsiteY3" fmla="*/ 197849 h 336394"/>
              <a:gd name="connsiteX4" fmla="*/ 318655 w 1440873"/>
              <a:gd name="connsiteY4" fmla="*/ 225558 h 336394"/>
              <a:gd name="connsiteX5" fmla="*/ 401782 w 1440873"/>
              <a:gd name="connsiteY5" fmla="*/ 170140 h 336394"/>
              <a:gd name="connsiteX6" fmla="*/ 471055 w 1440873"/>
              <a:gd name="connsiteY6" fmla="*/ 100867 h 336394"/>
              <a:gd name="connsiteX7" fmla="*/ 568037 w 1440873"/>
              <a:gd name="connsiteY7" fmla="*/ 114721 h 336394"/>
              <a:gd name="connsiteX8" fmla="*/ 609600 w 1440873"/>
              <a:gd name="connsiteY8" fmla="*/ 197849 h 336394"/>
              <a:gd name="connsiteX9" fmla="*/ 651164 w 1440873"/>
              <a:gd name="connsiteY9" fmla="*/ 225558 h 336394"/>
              <a:gd name="connsiteX10" fmla="*/ 789709 w 1440873"/>
              <a:gd name="connsiteY10" fmla="*/ 211703 h 336394"/>
              <a:gd name="connsiteX11" fmla="*/ 914400 w 1440873"/>
              <a:gd name="connsiteY11" fmla="*/ 156285 h 336394"/>
              <a:gd name="connsiteX12" fmla="*/ 955964 w 1440873"/>
              <a:gd name="connsiteY12" fmla="*/ 142430 h 336394"/>
              <a:gd name="connsiteX13" fmla="*/ 997528 w 1440873"/>
              <a:gd name="connsiteY13" fmla="*/ 156285 h 336394"/>
              <a:gd name="connsiteX14" fmla="*/ 1011382 w 1440873"/>
              <a:gd name="connsiteY14" fmla="*/ 211703 h 336394"/>
              <a:gd name="connsiteX15" fmla="*/ 1039091 w 1440873"/>
              <a:gd name="connsiteY15" fmla="*/ 267121 h 336394"/>
              <a:gd name="connsiteX16" fmla="*/ 1122219 w 1440873"/>
              <a:gd name="connsiteY16" fmla="*/ 308685 h 336394"/>
              <a:gd name="connsiteX17" fmla="*/ 1163782 w 1440873"/>
              <a:gd name="connsiteY17" fmla="*/ 280976 h 336394"/>
              <a:gd name="connsiteX18" fmla="*/ 1233055 w 1440873"/>
              <a:gd name="connsiteY18" fmla="*/ 267121 h 336394"/>
              <a:gd name="connsiteX19" fmla="*/ 1274619 w 1440873"/>
              <a:gd name="connsiteY19" fmla="*/ 253267 h 336394"/>
              <a:gd name="connsiteX20" fmla="*/ 1399309 w 1440873"/>
              <a:gd name="connsiteY20" fmla="*/ 322540 h 336394"/>
              <a:gd name="connsiteX21" fmla="*/ 1440873 w 1440873"/>
              <a:gd name="connsiteY21" fmla="*/ 336394 h 336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440873" h="336394">
                <a:moveTo>
                  <a:pt x="0" y="100867"/>
                </a:moveTo>
                <a:cubicBezTo>
                  <a:pt x="136842" y="9639"/>
                  <a:pt x="77301" y="1944"/>
                  <a:pt x="166255" y="31594"/>
                </a:cubicBezTo>
                <a:cubicBezTo>
                  <a:pt x="245666" y="150712"/>
                  <a:pt x="150458" y="0"/>
                  <a:pt x="207819" y="114721"/>
                </a:cubicBezTo>
                <a:cubicBezTo>
                  <a:pt x="223388" y="145858"/>
                  <a:pt x="250828" y="175963"/>
                  <a:pt x="277091" y="197849"/>
                </a:cubicBezTo>
                <a:cubicBezTo>
                  <a:pt x="289883" y="208509"/>
                  <a:pt x="304800" y="216322"/>
                  <a:pt x="318655" y="225558"/>
                </a:cubicBezTo>
                <a:cubicBezTo>
                  <a:pt x="346364" y="207085"/>
                  <a:pt x="378234" y="193688"/>
                  <a:pt x="401782" y="170140"/>
                </a:cubicBezTo>
                <a:lnTo>
                  <a:pt x="471055" y="100867"/>
                </a:lnTo>
                <a:cubicBezTo>
                  <a:pt x="503382" y="105485"/>
                  <a:pt x="538196" y="101458"/>
                  <a:pt x="568037" y="114721"/>
                </a:cubicBezTo>
                <a:cubicBezTo>
                  <a:pt x="604284" y="130831"/>
                  <a:pt x="590097" y="173471"/>
                  <a:pt x="609600" y="197849"/>
                </a:cubicBezTo>
                <a:cubicBezTo>
                  <a:pt x="620002" y="210851"/>
                  <a:pt x="637309" y="216322"/>
                  <a:pt x="651164" y="225558"/>
                </a:cubicBezTo>
                <a:cubicBezTo>
                  <a:pt x="697346" y="220940"/>
                  <a:pt x="744092" y="220256"/>
                  <a:pt x="789709" y="211703"/>
                </a:cubicBezTo>
                <a:cubicBezTo>
                  <a:pt x="904091" y="190256"/>
                  <a:pt x="839722" y="193624"/>
                  <a:pt x="914400" y="156285"/>
                </a:cubicBezTo>
                <a:cubicBezTo>
                  <a:pt x="927462" y="149754"/>
                  <a:pt x="942109" y="147048"/>
                  <a:pt x="955964" y="142430"/>
                </a:cubicBezTo>
                <a:cubicBezTo>
                  <a:pt x="969819" y="147048"/>
                  <a:pt x="988405" y="144881"/>
                  <a:pt x="997528" y="156285"/>
                </a:cubicBezTo>
                <a:cubicBezTo>
                  <a:pt x="1009423" y="171154"/>
                  <a:pt x="1004696" y="193874"/>
                  <a:pt x="1011382" y="211703"/>
                </a:cubicBezTo>
                <a:cubicBezTo>
                  <a:pt x="1018634" y="231041"/>
                  <a:pt x="1025869" y="251255"/>
                  <a:pt x="1039091" y="267121"/>
                </a:cubicBezTo>
                <a:cubicBezTo>
                  <a:pt x="1059750" y="291912"/>
                  <a:pt x="1093851" y="299229"/>
                  <a:pt x="1122219" y="308685"/>
                </a:cubicBezTo>
                <a:cubicBezTo>
                  <a:pt x="1136073" y="299449"/>
                  <a:pt x="1148191" y="286823"/>
                  <a:pt x="1163782" y="280976"/>
                </a:cubicBezTo>
                <a:cubicBezTo>
                  <a:pt x="1185831" y="272708"/>
                  <a:pt x="1210210" y="272832"/>
                  <a:pt x="1233055" y="267121"/>
                </a:cubicBezTo>
                <a:cubicBezTo>
                  <a:pt x="1247223" y="263579"/>
                  <a:pt x="1260764" y="257885"/>
                  <a:pt x="1274619" y="253267"/>
                </a:cubicBezTo>
                <a:cubicBezTo>
                  <a:pt x="1433826" y="279801"/>
                  <a:pt x="1297076" y="237346"/>
                  <a:pt x="1399309" y="322540"/>
                </a:cubicBezTo>
                <a:cubicBezTo>
                  <a:pt x="1410528" y="331889"/>
                  <a:pt x="1440873" y="336394"/>
                  <a:pt x="1440873" y="336394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textruta 61"/>
          <p:cNvSpPr txBox="1"/>
          <p:nvPr/>
        </p:nvSpPr>
        <p:spPr>
          <a:xfrm>
            <a:off x="3643306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63" name="textruta 62"/>
          <p:cNvSpPr txBox="1"/>
          <p:nvPr/>
        </p:nvSpPr>
        <p:spPr>
          <a:xfrm>
            <a:off x="4286248" y="27146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64" name="textruta 63"/>
          <p:cNvSpPr txBox="1"/>
          <p:nvPr/>
        </p:nvSpPr>
        <p:spPr>
          <a:xfrm>
            <a:off x="3428992" y="27146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65" name="textruta 64"/>
          <p:cNvSpPr txBox="1"/>
          <p:nvPr/>
        </p:nvSpPr>
        <p:spPr>
          <a:xfrm>
            <a:off x="3571868" y="128586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66" name="textruta 65"/>
          <p:cNvSpPr txBox="1"/>
          <p:nvPr/>
        </p:nvSpPr>
        <p:spPr>
          <a:xfrm>
            <a:off x="4500562" y="12858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67" name="textruta 66"/>
          <p:cNvSpPr txBox="1"/>
          <p:nvPr/>
        </p:nvSpPr>
        <p:spPr>
          <a:xfrm>
            <a:off x="2071670" y="12858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68" name="textruta 67"/>
          <p:cNvSpPr txBox="1"/>
          <p:nvPr/>
        </p:nvSpPr>
        <p:spPr>
          <a:xfrm>
            <a:off x="2357422" y="5000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69" name="textruta 68"/>
          <p:cNvSpPr txBox="1"/>
          <p:nvPr/>
        </p:nvSpPr>
        <p:spPr>
          <a:xfrm>
            <a:off x="2071670" y="24288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70" name="textruta 69"/>
          <p:cNvSpPr txBox="1"/>
          <p:nvPr/>
        </p:nvSpPr>
        <p:spPr>
          <a:xfrm>
            <a:off x="642910" y="22859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9</a:t>
            </a:r>
            <a:endParaRPr lang="sv-SE" dirty="0"/>
          </a:p>
        </p:txBody>
      </p:sp>
      <p:sp>
        <p:nvSpPr>
          <p:cNvPr id="71" name="textruta 70"/>
          <p:cNvSpPr txBox="1"/>
          <p:nvPr/>
        </p:nvSpPr>
        <p:spPr>
          <a:xfrm>
            <a:off x="1285852" y="19288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10</a:t>
            </a:r>
            <a:endParaRPr lang="sv-SE" dirty="0"/>
          </a:p>
        </p:txBody>
      </p:sp>
      <p:sp>
        <p:nvSpPr>
          <p:cNvPr id="72" name="textruta 71"/>
          <p:cNvSpPr txBox="1"/>
          <p:nvPr/>
        </p:nvSpPr>
        <p:spPr>
          <a:xfrm>
            <a:off x="1357290" y="407194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11</a:t>
            </a:r>
            <a:endParaRPr lang="sv-SE" dirty="0"/>
          </a:p>
        </p:txBody>
      </p:sp>
      <p:sp>
        <p:nvSpPr>
          <p:cNvPr id="73" name="textruta 72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2b</a:t>
            </a:r>
            <a:endParaRPr lang="sv-SE" dirty="0"/>
          </a:p>
        </p:txBody>
      </p:sp>
      <p:sp>
        <p:nvSpPr>
          <p:cNvPr id="74" name="textruta 73"/>
          <p:cNvSpPr txBox="1"/>
          <p:nvPr/>
        </p:nvSpPr>
        <p:spPr>
          <a:xfrm>
            <a:off x="285720" y="4857760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rättvänd/felvänd spelare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10 spelare/ minst 2 bollar</a:t>
            </a: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76" name="textruta 75"/>
          <p:cNvSpPr txBox="1"/>
          <p:nvPr/>
        </p:nvSpPr>
        <p:spPr>
          <a:xfrm>
            <a:off x="3357554" y="4857760"/>
            <a:ext cx="33575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och får tillbakaspel på vinkel, B gör sig sedan halvt rättvänd och spelar C som passar A på vinkel.</a:t>
            </a:r>
            <a:br>
              <a:rPr lang="sv-SE" dirty="0" smtClean="0"/>
            </a:br>
            <a:r>
              <a:rPr lang="sv-SE" dirty="0" smtClean="0"/>
              <a:t>Kör åt båda hållen.</a:t>
            </a:r>
            <a:endParaRPr lang="sv-SE" b="1" u="sng" dirty="0" smtClean="0"/>
          </a:p>
        </p:txBody>
      </p:sp>
      <p:sp>
        <p:nvSpPr>
          <p:cNvPr id="77" name="textruta 76"/>
          <p:cNvSpPr txBox="1"/>
          <p:nvPr/>
        </p:nvSpPr>
        <p:spPr>
          <a:xfrm>
            <a:off x="3428992" y="378619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78" name="textruta 77"/>
          <p:cNvSpPr txBox="1"/>
          <p:nvPr/>
        </p:nvSpPr>
        <p:spPr>
          <a:xfrm>
            <a:off x="3643306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79" name="textruta 78"/>
          <p:cNvSpPr txBox="1"/>
          <p:nvPr/>
        </p:nvSpPr>
        <p:spPr>
          <a:xfrm>
            <a:off x="3786182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80" name="textruta 79"/>
          <p:cNvSpPr txBox="1"/>
          <p:nvPr/>
        </p:nvSpPr>
        <p:spPr>
          <a:xfrm>
            <a:off x="857224" y="2857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81" name="textruta 80"/>
          <p:cNvSpPr txBox="1"/>
          <p:nvPr/>
        </p:nvSpPr>
        <p:spPr>
          <a:xfrm>
            <a:off x="714348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</a:t>
            </a:r>
            <a:endParaRPr lang="sv-SE" dirty="0"/>
          </a:p>
        </p:txBody>
      </p:sp>
      <p:sp>
        <p:nvSpPr>
          <p:cNvPr id="84" name="textruta 83"/>
          <p:cNvSpPr txBox="1"/>
          <p:nvPr/>
        </p:nvSpPr>
        <p:spPr>
          <a:xfrm>
            <a:off x="6858016" y="4857760"/>
            <a:ext cx="214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Hård pass till spelare som står på bestämd yta, mjuk pass till spelare i rörelse. Använd anf. fot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kbent triangel 1"/>
          <p:cNvSpPr/>
          <p:nvPr/>
        </p:nvSpPr>
        <p:spPr>
          <a:xfrm>
            <a:off x="714348" y="385762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Likbent triangel 2"/>
          <p:cNvSpPr/>
          <p:nvPr/>
        </p:nvSpPr>
        <p:spPr>
          <a:xfrm>
            <a:off x="7715272" y="378619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714348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7643834" y="42860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4000496" y="500042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4000496" y="207167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4000496" y="3786190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3571868" y="50004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4143372" y="57148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3714744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4214810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7358082" y="371475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7358082" y="4286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928662" y="378619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857224" y="571480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Summeringspunkt 16"/>
          <p:cNvSpPr/>
          <p:nvPr/>
        </p:nvSpPr>
        <p:spPr>
          <a:xfrm>
            <a:off x="3714744" y="3929066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4071934" y="4000504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Multiplicera 18"/>
          <p:cNvSpPr/>
          <p:nvPr/>
        </p:nvSpPr>
        <p:spPr>
          <a:xfrm>
            <a:off x="3929058" y="442913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Frihandsfigur 19"/>
          <p:cNvSpPr/>
          <p:nvPr/>
        </p:nvSpPr>
        <p:spPr>
          <a:xfrm>
            <a:off x="3228109" y="3816193"/>
            <a:ext cx="387927" cy="243305"/>
          </a:xfrm>
          <a:custGeom>
            <a:avLst/>
            <a:gdLst>
              <a:gd name="connsiteX0" fmla="*/ 387927 w 387927"/>
              <a:gd name="connsiteY0" fmla="*/ 173916 h 243305"/>
              <a:gd name="connsiteX1" fmla="*/ 374073 w 387927"/>
              <a:gd name="connsiteY1" fmla="*/ 215480 h 243305"/>
              <a:gd name="connsiteX2" fmla="*/ 277091 w 387927"/>
              <a:gd name="connsiteY2" fmla="*/ 215480 h 243305"/>
              <a:gd name="connsiteX3" fmla="*/ 263236 w 387927"/>
              <a:gd name="connsiteY3" fmla="*/ 104643 h 243305"/>
              <a:gd name="connsiteX4" fmla="*/ 152400 w 387927"/>
              <a:gd name="connsiteY4" fmla="*/ 132352 h 243305"/>
              <a:gd name="connsiteX5" fmla="*/ 138546 w 387927"/>
              <a:gd name="connsiteY5" fmla="*/ 90789 h 243305"/>
              <a:gd name="connsiteX6" fmla="*/ 124691 w 387927"/>
              <a:gd name="connsiteY6" fmla="*/ 21516 h 243305"/>
              <a:gd name="connsiteX7" fmla="*/ 0 w 387927"/>
              <a:gd name="connsiteY7" fmla="*/ 7662 h 243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7927" h="243305">
                <a:moveTo>
                  <a:pt x="387927" y="173916"/>
                </a:moveTo>
                <a:cubicBezTo>
                  <a:pt x="383309" y="187771"/>
                  <a:pt x="384400" y="205153"/>
                  <a:pt x="374073" y="215480"/>
                </a:cubicBezTo>
                <a:cubicBezTo>
                  <a:pt x="346248" y="243305"/>
                  <a:pt x="305212" y="222510"/>
                  <a:pt x="277091" y="215480"/>
                </a:cubicBezTo>
                <a:cubicBezTo>
                  <a:pt x="272473" y="178534"/>
                  <a:pt x="287467" y="132913"/>
                  <a:pt x="263236" y="104643"/>
                </a:cubicBezTo>
                <a:cubicBezTo>
                  <a:pt x="255807" y="95976"/>
                  <a:pt x="169069" y="126796"/>
                  <a:pt x="152400" y="132352"/>
                </a:cubicBezTo>
                <a:cubicBezTo>
                  <a:pt x="147782" y="118498"/>
                  <a:pt x="142088" y="104957"/>
                  <a:pt x="138546" y="90789"/>
                </a:cubicBezTo>
                <a:cubicBezTo>
                  <a:pt x="132835" y="67944"/>
                  <a:pt x="144884" y="33631"/>
                  <a:pt x="124691" y="21516"/>
                </a:cubicBezTo>
                <a:cubicBezTo>
                  <a:pt x="88831" y="0"/>
                  <a:pt x="0" y="7662"/>
                  <a:pt x="0" y="766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2" name="Rak pil 21"/>
          <p:cNvCxnSpPr/>
          <p:nvPr/>
        </p:nvCxnSpPr>
        <p:spPr>
          <a:xfrm>
            <a:off x="4714876" y="2357430"/>
            <a:ext cx="785818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rot="10800000">
            <a:off x="5143504" y="2214554"/>
            <a:ext cx="285752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flipV="1">
            <a:off x="3143240" y="2143116"/>
            <a:ext cx="1857388" cy="16430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rot="10800000">
            <a:off x="3786182" y="1000108"/>
            <a:ext cx="1071570" cy="1000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rot="5400000">
            <a:off x="2536017" y="1678769"/>
            <a:ext cx="1714512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/>
          <p:nvPr/>
        </p:nvCxnSpPr>
        <p:spPr>
          <a:xfrm rot="16200000" flipV="1">
            <a:off x="1142976" y="1142984"/>
            <a:ext cx="1928826" cy="17859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33"/>
          <p:cNvCxnSpPr/>
          <p:nvPr/>
        </p:nvCxnSpPr>
        <p:spPr>
          <a:xfrm rot="10800000">
            <a:off x="3857620" y="1928802"/>
            <a:ext cx="857256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>
            <a:off x="1428728" y="928670"/>
            <a:ext cx="2214578" cy="10715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 rot="10800000" flipV="1">
            <a:off x="1285852" y="2071678"/>
            <a:ext cx="2286016" cy="16430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/>
          <p:nvPr/>
        </p:nvCxnSpPr>
        <p:spPr>
          <a:xfrm rot="16200000" flipV="1">
            <a:off x="142844" y="2643182"/>
            <a:ext cx="1857388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 41"/>
          <p:cNvCxnSpPr/>
          <p:nvPr/>
        </p:nvCxnSpPr>
        <p:spPr>
          <a:xfrm rot="5400000">
            <a:off x="785786" y="1357298"/>
            <a:ext cx="428628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/>
          <p:cNvCxnSpPr/>
          <p:nvPr/>
        </p:nvCxnSpPr>
        <p:spPr>
          <a:xfrm rot="16200000" flipH="1">
            <a:off x="642910" y="2357430"/>
            <a:ext cx="2143140" cy="1143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>
            <a:off x="1428728" y="4000504"/>
            <a:ext cx="7143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ihandsfigur 46"/>
          <p:cNvSpPr/>
          <p:nvPr/>
        </p:nvSpPr>
        <p:spPr>
          <a:xfrm>
            <a:off x="2390260" y="4059382"/>
            <a:ext cx="1253485" cy="431206"/>
          </a:xfrm>
          <a:custGeom>
            <a:avLst/>
            <a:gdLst>
              <a:gd name="connsiteX0" fmla="*/ 20431 w 1253485"/>
              <a:gd name="connsiteY0" fmla="*/ 0 h 431206"/>
              <a:gd name="connsiteX1" fmla="*/ 283667 w 1253485"/>
              <a:gd name="connsiteY1" fmla="*/ 110836 h 431206"/>
              <a:gd name="connsiteX2" fmla="*/ 325231 w 1253485"/>
              <a:gd name="connsiteY2" fmla="*/ 221673 h 431206"/>
              <a:gd name="connsiteX3" fmla="*/ 394504 w 1253485"/>
              <a:gd name="connsiteY3" fmla="*/ 277091 h 431206"/>
              <a:gd name="connsiteX4" fmla="*/ 449922 w 1253485"/>
              <a:gd name="connsiteY4" fmla="*/ 263236 h 431206"/>
              <a:gd name="connsiteX5" fmla="*/ 491485 w 1253485"/>
              <a:gd name="connsiteY5" fmla="*/ 235527 h 431206"/>
              <a:gd name="connsiteX6" fmla="*/ 533049 w 1253485"/>
              <a:gd name="connsiteY6" fmla="*/ 221673 h 431206"/>
              <a:gd name="connsiteX7" fmla="*/ 671595 w 1253485"/>
              <a:gd name="connsiteY7" fmla="*/ 235527 h 431206"/>
              <a:gd name="connsiteX8" fmla="*/ 699304 w 1253485"/>
              <a:gd name="connsiteY8" fmla="*/ 277091 h 431206"/>
              <a:gd name="connsiteX9" fmla="*/ 740867 w 1253485"/>
              <a:gd name="connsiteY9" fmla="*/ 318654 h 431206"/>
              <a:gd name="connsiteX10" fmla="*/ 851704 w 1253485"/>
              <a:gd name="connsiteY10" fmla="*/ 346363 h 431206"/>
              <a:gd name="connsiteX11" fmla="*/ 920976 w 1253485"/>
              <a:gd name="connsiteY11" fmla="*/ 332509 h 431206"/>
              <a:gd name="connsiteX12" fmla="*/ 962540 w 1253485"/>
              <a:gd name="connsiteY12" fmla="*/ 304800 h 431206"/>
              <a:gd name="connsiteX13" fmla="*/ 1059522 w 1253485"/>
              <a:gd name="connsiteY13" fmla="*/ 318654 h 431206"/>
              <a:gd name="connsiteX14" fmla="*/ 1101085 w 1253485"/>
              <a:gd name="connsiteY14" fmla="*/ 332509 h 431206"/>
              <a:gd name="connsiteX15" fmla="*/ 1128795 w 1253485"/>
              <a:gd name="connsiteY15" fmla="*/ 360218 h 431206"/>
              <a:gd name="connsiteX16" fmla="*/ 1239631 w 1253485"/>
              <a:gd name="connsiteY16" fmla="*/ 429491 h 431206"/>
              <a:gd name="connsiteX17" fmla="*/ 1253485 w 1253485"/>
              <a:gd name="connsiteY17" fmla="*/ 429491 h 431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53485" h="431206">
                <a:moveTo>
                  <a:pt x="20431" y="0"/>
                </a:moveTo>
                <a:cubicBezTo>
                  <a:pt x="103934" y="194840"/>
                  <a:pt x="0" y="32040"/>
                  <a:pt x="283667" y="110836"/>
                </a:cubicBezTo>
                <a:cubicBezTo>
                  <a:pt x="306130" y="117076"/>
                  <a:pt x="319054" y="207261"/>
                  <a:pt x="325231" y="221673"/>
                </a:cubicBezTo>
                <a:cubicBezTo>
                  <a:pt x="346120" y="270414"/>
                  <a:pt x="350231" y="262333"/>
                  <a:pt x="394504" y="277091"/>
                </a:cubicBezTo>
                <a:cubicBezTo>
                  <a:pt x="412977" y="272473"/>
                  <a:pt x="432420" y="270737"/>
                  <a:pt x="449922" y="263236"/>
                </a:cubicBezTo>
                <a:cubicBezTo>
                  <a:pt x="465227" y="256677"/>
                  <a:pt x="476592" y="242973"/>
                  <a:pt x="491485" y="235527"/>
                </a:cubicBezTo>
                <a:cubicBezTo>
                  <a:pt x="504547" y="228996"/>
                  <a:pt x="519194" y="226291"/>
                  <a:pt x="533049" y="221673"/>
                </a:cubicBezTo>
                <a:cubicBezTo>
                  <a:pt x="579231" y="226291"/>
                  <a:pt x="627564" y="220850"/>
                  <a:pt x="671595" y="235527"/>
                </a:cubicBezTo>
                <a:cubicBezTo>
                  <a:pt x="687392" y="240793"/>
                  <a:pt x="688644" y="264299"/>
                  <a:pt x="699304" y="277091"/>
                </a:cubicBezTo>
                <a:cubicBezTo>
                  <a:pt x="711847" y="292143"/>
                  <a:pt x="724565" y="307786"/>
                  <a:pt x="740867" y="318654"/>
                </a:cubicBezTo>
                <a:cubicBezTo>
                  <a:pt x="759127" y="330827"/>
                  <a:pt x="841708" y="344364"/>
                  <a:pt x="851704" y="346363"/>
                </a:cubicBezTo>
                <a:cubicBezTo>
                  <a:pt x="874795" y="341745"/>
                  <a:pt x="898927" y="340777"/>
                  <a:pt x="920976" y="332509"/>
                </a:cubicBezTo>
                <a:cubicBezTo>
                  <a:pt x="936567" y="326662"/>
                  <a:pt x="945971" y="306457"/>
                  <a:pt x="962540" y="304800"/>
                </a:cubicBezTo>
                <a:cubicBezTo>
                  <a:pt x="995033" y="301551"/>
                  <a:pt x="1027195" y="314036"/>
                  <a:pt x="1059522" y="318654"/>
                </a:cubicBezTo>
                <a:cubicBezTo>
                  <a:pt x="1073376" y="323272"/>
                  <a:pt x="1088562" y="324995"/>
                  <a:pt x="1101085" y="332509"/>
                </a:cubicBezTo>
                <a:cubicBezTo>
                  <a:pt x="1112286" y="339230"/>
                  <a:pt x="1118760" y="351856"/>
                  <a:pt x="1128795" y="360218"/>
                </a:cubicBezTo>
                <a:cubicBezTo>
                  <a:pt x="1167276" y="392285"/>
                  <a:pt x="1193487" y="411033"/>
                  <a:pt x="1239631" y="429491"/>
                </a:cubicBezTo>
                <a:cubicBezTo>
                  <a:pt x="1243919" y="431206"/>
                  <a:pt x="1248867" y="429491"/>
                  <a:pt x="1253485" y="42949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9" name="Rak pil 48"/>
          <p:cNvCxnSpPr/>
          <p:nvPr/>
        </p:nvCxnSpPr>
        <p:spPr>
          <a:xfrm rot="5400000" flipH="1" flipV="1">
            <a:off x="2750331" y="3393281"/>
            <a:ext cx="642942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ruta 49"/>
          <p:cNvSpPr txBox="1"/>
          <p:nvPr/>
        </p:nvSpPr>
        <p:spPr>
          <a:xfrm>
            <a:off x="3786182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51" name="textruta 50"/>
          <p:cNvSpPr txBox="1"/>
          <p:nvPr/>
        </p:nvSpPr>
        <p:spPr>
          <a:xfrm>
            <a:off x="4429124" y="13572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52" name="textruta 51"/>
          <p:cNvSpPr txBox="1"/>
          <p:nvPr/>
        </p:nvSpPr>
        <p:spPr>
          <a:xfrm>
            <a:off x="3357554" y="12144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53" name="textruta 52"/>
          <p:cNvSpPr txBox="1"/>
          <p:nvPr/>
        </p:nvSpPr>
        <p:spPr>
          <a:xfrm>
            <a:off x="1928794" y="207167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54" name="textruta 53"/>
          <p:cNvSpPr txBox="1"/>
          <p:nvPr/>
        </p:nvSpPr>
        <p:spPr>
          <a:xfrm>
            <a:off x="2357422" y="11429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55" name="textruta 54"/>
          <p:cNvSpPr txBox="1"/>
          <p:nvPr/>
        </p:nvSpPr>
        <p:spPr>
          <a:xfrm>
            <a:off x="2214546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56" name="textruta 55"/>
          <p:cNvSpPr txBox="1"/>
          <p:nvPr/>
        </p:nvSpPr>
        <p:spPr>
          <a:xfrm>
            <a:off x="785786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57" name="textruta 56"/>
          <p:cNvSpPr txBox="1"/>
          <p:nvPr/>
        </p:nvSpPr>
        <p:spPr>
          <a:xfrm>
            <a:off x="1285852" y="25003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1500166" y="400050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9</a:t>
            </a:r>
            <a:endParaRPr lang="sv-SE" dirty="0"/>
          </a:p>
        </p:txBody>
      </p:sp>
      <p:sp>
        <p:nvSpPr>
          <p:cNvPr id="59" name="textruta 58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2c</a:t>
            </a:r>
            <a:endParaRPr lang="sv-SE" dirty="0"/>
          </a:p>
        </p:txBody>
      </p:sp>
      <p:sp>
        <p:nvSpPr>
          <p:cNvPr id="66" name="textruta 65"/>
          <p:cNvSpPr txBox="1"/>
          <p:nvPr/>
        </p:nvSpPr>
        <p:spPr>
          <a:xfrm>
            <a:off x="285720" y="4857760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passning på vinkel,</a:t>
            </a:r>
            <a:br>
              <a:rPr lang="sv-SE" dirty="0" smtClean="0"/>
            </a:br>
            <a:r>
              <a:rPr lang="sv-SE" dirty="0" smtClean="0"/>
              <a:t>rättvänd/felvänd spelare</a:t>
            </a:r>
            <a:endParaRPr lang="sv-SE" b="1" u="sng" dirty="0" smtClean="0"/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10 spelare/ minst 2 bollar</a:t>
            </a:r>
            <a:endParaRPr lang="sv-SE" b="1" u="sng" dirty="0" smtClean="0"/>
          </a:p>
          <a:p>
            <a:r>
              <a:rPr lang="sv-SE" b="1" u="sng" dirty="0" smtClean="0"/>
              <a:t/>
            </a:r>
            <a:br>
              <a:rPr lang="sv-SE" b="1" u="sng" dirty="0" smtClean="0"/>
            </a:br>
            <a:endParaRPr lang="sv-SE" b="1" u="sng" dirty="0"/>
          </a:p>
        </p:txBody>
      </p:sp>
      <p:sp>
        <p:nvSpPr>
          <p:cNvPr id="67" name="textruta 66"/>
          <p:cNvSpPr txBox="1"/>
          <p:nvPr/>
        </p:nvSpPr>
        <p:spPr>
          <a:xfrm>
            <a:off x="3357554" y="4857760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A passar B som drar isär och spelar C, A och C håller bredden och C passar A.B håller avståndet för passning som D slår till C.</a:t>
            </a:r>
            <a:endParaRPr lang="sv-SE" b="1" u="sng" dirty="0" smtClean="0"/>
          </a:p>
        </p:txBody>
      </p:sp>
      <p:sp>
        <p:nvSpPr>
          <p:cNvPr id="68" name="textruta 67"/>
          <p:cNvSpPr txBox="1"/>
          <p:nvPr/>
        </p:nvSpPr>
        <p:spPr>
          <a:xfrm>
            <a:off x="6858016" y="4857760"/>
            <a:ext cx="214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Hård pass till spelare som står på bestämd yta, mjuk pass till spelare i rörelse. Använd anf. fot</a:t>
            </a:r>
          </a:p>
          <a:p>
            <a:endParaRPr lang="sv-SE" dirty="0"/>
          </a:p>
        </p:txBody>
      </p:sp>
      <p:sp>
        <p:nvSpPr>
          <p:cNvPr id="69" name="textruta 68"/>
          <p:cNvSpPr txBox="1"/>
          <p:nvPr/>
        </p:nvSpPr>
        <p:spPr>
          <a:xfrm>
            <a:off x="3428992" y="385762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70" name="textruta 69"/>
          <p:cNvSpPr txBox="1"/>
          <p:nvPr/>
        </p:nvSpPr>
        <p:spPr>
          <a:xfrm>
            <a:off x="3786182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71" name="textruta 70"/>
          <p:cNvSpPr txBox="1"/>
          <p:nvPr/>
        </p:nvSpPr>
        <p:spPr>
          <a:xfrm>
            <a:off x="3571868" y="2857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72" name="textruta 71"/>
          <p:cNvSpPr txBox="1"/>
          <p:nvPr/>
        </p:nvSpPr>
        <p:spPr>
          <a:xfrm>
            <a:off x="928662" y="3571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  <p:sp>
        <p:nvSpPr>
          <p:cNvPr id="73" name="textruta 72"/>
          <p:cNvSpPr txBox="1"/>
          <p:nvPr/>
        </p:nvSpPr>
        <p:spPr>
          <a:xfrm>
            <a:off x="785786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</a:t>
            </a:r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1071538" y="64291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1071538" y="214311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1071538" y="357187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1071538" y="50720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3428992" y="64291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Likbent triangel 10"/>
          <p:cNvSpPr/>
          <p:nvPr/>
        </p:nvSpPr>
        <p:spPr>
          <a:xfrm>
            <a:off x="3428992" y="214311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ikbent triangel 11"/>
          <p:cNvSpPr/>
          <p:nvPr/>
        </p:nvSpPr>
        <p:spPr>
          <a:xfrm>
            <a:off x="3428992" y="357187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Likbent triangel 12"/>
          <p:cNvSpPr/>
          <p:nvPr/>
        </p:nvSpPr>
        <p:spPr>
          <a:xfrm>
            <a:off x="3428992" y="50720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785786" y="500063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1357290" y="357187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714348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3571868" y="371475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cera 17"/>
          <p:cNvSpPr/>
          <p:nvPr/>
        </p:nvSpPr>
        <p:spPr>
          <a:xfrm>
            <a:off x="3143240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Multiplicera 18"/>
          <p:cNvSpPr/>
          <p:nvPr/>
        </p:nvSpPr>
        <p:spPr>
          <a:xfrm>
            <a:off x="3714744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Summeringspunkt 19"/>
          <p:cNvSpPr/>
          <p:nvPr/>
        </p:nvSpPr>
        <p:spPr>
          <a:xfrm>
            <a:off x="1357290" y="6429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Summeringspunkt 20"/>
          <p:cNvSpPr/>
          <p:nvPr/>
        </p:nvSpPr>
        <p:spPr>
          <a:xfrm>
            <a:off x="3214678" y="514351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3" name="Rak pil 22"/>
          <p:cNvCxnSpPr/>
          <p:nvPr/>
        </p:nvCxnSpPr>
        <p:spPr>
          <a:xfrm rot="10800000">
            <a:off x="0" y="2357430"/>
            <a:ext cx="642910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>
            <a:off x="1857356" y="3786190"/>
            <a:ext cx="571504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rot="10800000" flipV="1">
            <a:off x="214282" y="5286388"/>
            <a:ext cx="500066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>
            <a:off x="4143372" y="3929066"/>
            <a:ext cx="642942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rot="10800000">
            <a:off x="2571736" y="2428868"/>
            <a:ext cx="500066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 32"/>
          <p:cNvCxnSpPr/>
          <p:nvPr/>
        </p:nvCxnSpPr>
        <p:spPr>
          <a:xfrm>
            <a:off x="4214810" y="857232"/>
            <a:ext cx="571504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 34"/>
          <p:cNvCxnSpPr/>
          <p:nvPr/>
        </p:nvCxnSpPr>
        <p:spPr>
          <a:xfrm rot="5400000">
            <a:off x="142844" y="1000108"/>
            <a:ext cx="1214446" cy="12144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/>
          <p:nvPr/>
        </p:nvCxnSpPr>
        <p:spPr>
          <a:xfrm>
            <a:off x="214282" y="2500306"/>
            <a:ext cx="2214578" cy="1143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/>
          <p:nvPr/>
        </p:nvCxnSpPr>
        <p:spPr>
          <a:xfrm rot="10800000" flipV="1">
            <a:off x="214282" y="3857628"/>
            <a:ext cx="2286016" cy="1357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 flipV="1">
            <a:off x="3357554" y="3929066"/>
            <a:ext cx="1643074" cy="10715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 rot="10800000">
            <a:off x="2643174" y="2500306"/>
            <a:ext cx="2286016" cy="1357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 44"/>
          <p:cNvCxnSpPr/>
          <p:nvPr/>
        </p:nvCxnSpPr>
        <p:spPr>
          <a:xfrm flipV="1">
            <a:off x="2857488" y="857232"/>
            <a:ext cx="2000264" cy="1357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ihandsfigur 49"/>
          <p:cNvSpPr/>
          <p:nvPr/>
        </p:nvSpPr>
        <p:spPr>
          <a:xfrm>
            <a:off x="1799752" y="380843"/>
            <a:ext cx="2969670" cy="353448"/>
          </a:xfrm>
          <a:custGeom>
            <a:avLst/>
            <a:gdLst>
              <a:gd name="connsiteX0" fmla="*/ 2966212 w 2969670"/>
              <a:gd name="connsiteY0" fmla="*/ 325739 h 353448"/>
              <a:gd name="connsiteX1" fmla="*/ 2910793 w 2969670"/>
              <a:gd name="connsiteY1" fmla="*/ 214902 h 353448"/>
              <a:gd name="connsiteX2" fmla="*/ 2841521 w 2969670"/>
              <a:gd name="connsiteY2" fmla="*/ 104066 h 353448"/>
              <a:gd name="connsiteX3" fmla="*/ 2716830 w 2969670"/>
              <a:gd name="connsiteY3" fmla="*/ 62502 h 353448"/>
              <a:gd name="connsiteX4" fmla="*/ 2647557 w 2969670"/>
              <a:gd name="connsiteY4" fmla="*/ 76357 h 353448"/>
              <a:gd name="connsiteX5" fmla="*/ 2619848 w 2969670"/>
              <a:gd name="connsiteY5" fmla="*/ 117921 h 353448"/>
              <a:gd name="connsiteX6" fmla="*/ 2578284 w 2969670"/>
              <a:gd name="connsiteY6" fmla="*/ 131775 h 353448"/>
              <a:gd name="connsiteX7" fmla="*/ 2536721 w 2969670"/>
              <a:gd name="connsiteY7" fmla="*/ 159484 h 353448"/>
              <a:gd name="connsiteX8" fmla="*/ 2398175 w 2969670"/>
              <a:gd name="connsiteY8" fmla="*/ 145630 h 353448"/>
              <a:gd name="connsiteX9" fmla="*/ 2259630 w 2969670"/>
              <a:gd name="connsiteY9" fmla="*/ 48648 h 353448"/>
              <a:gd name="connsiteX10" fmla="*/ 2218066 w 2969670"/>
              <a:gd name="connsiteY10" fmla="*/ 34793 h 353448"/>
              <a:gd name="connsiteX11" fmla="*/ 2121084 w 2969670"/>
              <a:gd name="connsiteY11" fmla="*/ 7084 h 353448"/>
              <a:gd name="connsiteX12" fmla="*/ 1927121 w 2969670"/>
              <a:gd name="connsiteY12" fmla="*/ 20939 h 353448"/>
              <a:gd name="connsiteX13" fmla="*/ 1843993 w 2969670"/>
              <a:gd name="connsiteY13" fmla="*/ 131775 h 353448"/>
              <a:gd name="connsiteX14" fmla="*/ 1760866 w 2969670"/>
              <a:gd name="connsiteY14" fmla="*/ 201048 h 353448"/>
              <a:gd name="connsiteX15" fmla="*/ 1719303 w 2969670"/>
              <a:gd name="connsiteY15" fmla="*/ 214902 h 353448"/>
              <a:gd name="connsiteX16" fmla="*/ 1594612 w 2969670"/>
              <a:gd name="connsiteY16" fmla="*/ 201048 h 353448"/>
              <a:gd name="connsiteX17" fmla="*/ 1469921 w 2969670"/>
              <a:gd name="connsiteY17" fmla="*/ 145630 h 353448"/>
              <a:gd name="connsiteX18" fmla="*/ 1428357 w 2969670"/>
              <a:gd name="connsiteY18" fmla="*/ 117921 h 353448"/>
              <a:gd name="connsiteX19" fmla="*/ 1275957 w 2969670"/>
              <a:gd name="connsiteY19" fmla="*/ 90212 h 353448"/>
              <a:gd name="connsiteX20" fmla="*/ 1165121 w 2969670"/>
              <a:gd name="connsiteY20" fmla="*/ 104066 h 353448"/>
              <a:gd name="connsiteX21" fmla="*/ 1137412 w 2969670"/>
              <a:gd name="connsiteY21" fmla="*/ 187193 h 353448"/>
              <a:gd name="connsiteX22" fmla="*/ 1109703 w 2969670"/>
              <a:gd name="connsiteY22" fmla="*/ 242612 h 353448"/>
              <a:gd name="connsiteX23" fmla="*/ 1068139 w 2969670"/>
              <a:gd name="connsiteY23" fmla="*/ 256466 h 353448"/>
              <a:gd name="connsiteX24" fmla="*/ 957303 w 2969670"/>
              <a:gd name="connsiteY24" fmla="*/ 242612 h 353448"/>
              <a:gd name="connsiteX25" fmla="*/ 915739 w 2969670"/>
              <a:gd name="connsiteY25" fmla="*/ 214902 h 353448"/>
              <a:gd name="connsiteX26" fmla="*/ 763339 w 2969670"/>
              <a:gd name="connsiteY26" fmla="*/ 117921 h 353448"/>
              <a:gd name="connsiteX27" fmla="*/ 638648 w 2969670"/>
              <a:gd name="connsiteY27" fmla="*/ 131775 h 353448"/>
              <a:gd name="connsiteX28" fmla="*/ 597084 w 2969670"/>
              <a:gd name="connsiteY28" fmla="*/ 159484 h 353448"/>
              <a:gd name="connsiteX29" fmla="*/ 527812 w 2969670"/>
              <a:gd name="connsiteY29" fmla="*/ 256466 h 353448"/>
              <a:gd name="connsiteX30" fmla="*/ 486248 w 2969670"/>
              <a:gd name="connsiteY30" fmla="*/ 311884 h 353448"/>
              <a:gd name="connsiteX31" fmla="*/ 403121 w 2969670"/>
              <a:gd name="connsiteY31" fmla="*/ 353448 h 353448"/>
              <a:gd name="connsiteX32" fmla="*/ 223012 w 2969670"/>
              <a:gd name="connsiteY32" fmla="*/ 325739 h 353448"/>
              <a:gd name="connsiteX33" fmla="*/ 139884 w 2969670"/>
              <a:gd name="connsiteY33" fmla="*/ 256466 h 353448"/>
              <a:gd name="connsiteX34" fmla="*/ 98321 w 2969670"/>
              <a:gd name="connsiteY34" fmla="*/ 228757 h 353448"/>
              <a:gd name="connsiteX35" fmla="*/ 56757 w 2969670"/>
              <a:gd name="connsiteY35" fmla="*/ 242612 h 353448"/>
              <a:gd name="connsiteX36" fmla="*/ 15193 w 2969670"/>
              <a:gd name="connsiteY36" fmla="*/ 284175 h 35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69670" h="353448">
                <a:moveTo>
                  <a:pt x="2966212" y="325739"/>
                </a:moveTo>
                <a:cubicBezTo>
                  <a:pt x="2941901" y="228499"/>
                  <a:pt x="2969670" y="309105"/>
                  <a:pt x="2910793" y="214902"/>
                </a:cubicBezTo>
                <a:cubicBezTo>
                  <a:pt x="2883213" y="170774"/>
                  <a:pt x="2883786" y="140294"/>
                  <a:pt x="2841521" y="104066"/>
                </a:cubicBezTo>
                <a:cubicBezTo>
                  <a:pt x="2806607" y="74139"/>
                  <a:pt x="2758962" y="70929"/>
                  <a:pt x="2716830" y="62502"/>
                </a:cubicBezTo>
                <a:cubicBezTo>
                  <a:pt x="2693739" y="67120"/>
                  <a:pt x="2668003" y="64674"/>
                  <a:pt x="2647557" y="76357"/>
                </a:cubicBezTo>
                <a:cubicBezTo>
                  <a:pt x="2633100" y="84618"/>
                  <a:pt x="2632850" y="107519"/>
                  <a:pt x="2619848" y="117921"/>
                </a:cubicBezTo>
                <a:cubicBezTo>
                  <a:pt x="2608444" y="127044"/>
                  <a:pt x="2592139" y="127157"/>
                  <a:pt x="2578284" y="131775"/>
                </a:cubicBezTo>
                <a:cubicBezTo>
                  <a:pt x="2564430" y="141011"/>
                  <a:pt x="2553323" y="158207"/>
                  <a:pt x="2536721" y="159484"/>
                </a:cubicBezTo>
                <a:cubicBezTo>
                  <a:pt x="2490445" y="163044"/>
                  <a:pt x="2442475" y="159473"/>
                  <a:pt x="2398175" y="145630"/>
                </a:cubicBezTo>
                <a:cubicBezTo>
                  <a:pt x="2354197" y="131887"/>
                  <a:pt x="2301223" y="72416"/>
                  <a:pt x="2259630" y="48648"/>
                </a:cubicBezTo>
                <a:cubicBezTo>
                  <a:pt x="2246950" y="41402"/>
                  <a:pt x="2232108" y="38805"/>
                  <a:pt x="2218066" y="34793"/>
                </a:cubicBezTo>
                <a:cubicBezTo>
                  <a:pt x="2096290" y="0"/>
                  <a:pt x="2220741" y="40304"/>
                  <a:pt x="2121084" y="7084"/>
                </a:cubicBezTo>
                <a:cubicBezTo>
                  <a:pt x="2056430" y="11702"/>
                  <a:pt x="1990217" y="6093"/>
                  <a:pt x="1927121" y="20939"/>
                </a:cubicBezTo>
                <a:cubicBezTo>
                  <a:pt x="1897315" y="27952"/>
                  <a:pt x="1853308" y="119355"/>
                  <a:pt x="1843993" y="131775"/>
                </a:cubicBezTo>
                <a:cubicBezTo>
                  <a:pt x="1825607" y="156290"/>
                  <a:pt x="1789029" y="186966"/>
                  <a:pt x="1760866" y="201048"/>
                </a:cubicBezTo>
                <a:cubicBezTo>
                  <a:pt x="1747804" y="207579"/>
                  <a:pt x="1733157" y="210284"/>
                  <a:pt x="1719303" y="214902"/>
                </a:cubicBezTo>
                <a:cubicBezTo>
                  <a:pt x="1677739" y="210284"/>
                  <a:pt x="1635503" y="209810"/>
                  <a:pt x="1594612" y="201048"/>
                </a:cubicBezTo>
                <a:cubicBezTo>
                  <a:pt x="1570859" y="195958"/>
                  <a:pt x="1493856" y="159307"/>
                  <a:pt x="1469921" y="145630"/>
                </a:cubicBezTo>
                <a:cubicBezTo>
                  <a:pt x="1455464" y="137369"/>
                  <a:pt x="1443948" y="123768"/>
                  <a:pt x="1428357" y="117921"/>
                </a:cubicBezTo>
                <a:cubicBezTo>
                  <a:pt x="1412861" y="112110"/>
                  <a:pt x="1285301" y="91769"/>
                  <a:pt x="1275957" y="90212"/>
                </a:cubicBezTo>
                <a:cubicBezTo>
                  <a:pt x="1239012" y="94830"/>
                  <a:pt x="1195623" y="82714"/>
                  <a:pt x="1165121" y="104066"/>
                </a:cubicBezTo>
                <a:cubicBezTo>
                  <a:pt x="1141193" y="120816"/>
                  <a:pt x="1150474" y="161069"/>
                  <a:pt x="1137412" y="187193"/>
                </a:cubicBezTo>
                <a:cubicBezTo>
                  <a:pt x="1128176" y="205666"/>
                  <a:pt x="1124307" y="228008"/>
                  <a:pt x="1109703" y="242612"/>
                </a:cubicBezTo>
                <a:cubicBezTo>
                  <a:pt x="1099376" y="252939"/>
                  <a:pt x="1081994" y="251848"/>
                  <a:pt x="1068139" y="256466"/>
                </a:cubicBezTo>
                <a:cubicBezTo>
                  <a:pt x="1031194" y="251848"/>
                  <a:pt x="993224" y="252409"/>
                  <a:pt x="957303" y="242612"/>
                </a:cubicBezTo>
                <a:cubicBezTo>
                  <a:pt x="941238" y="238231"/>
                  <a:pt x="929206" y="224696"/>
                  <a:pt x="915739" y="214902"/>
                </a:cubicBezTo>
                <a:cubicBezTo>
                  <a:pt x="786153" y="120657"/>
                  <a:pt x="850950" y="147123"/>
                  <a:pt x="763339" y="117921"/>
                </a:cubicBezTo>
                <a:cubicBezTo>
                  <a:pt x="721775" y="122539"/>
                  <a:pt x="679219" y="121632"/>
                  <a:pt x="638648" y="131775"/>
                </a:cubicBezTo>
                <a:cubicBezTo>
                  <a:pt x="622494" y="135813"/>
                  <a:pt x="608858" y="147710"/>
                  <a:pt x="597084" y="159484"/>
                </a:cubicBezTo>
                <a:cubicBezTo>
                  <a:pt x="574444" y="182124"/>
                  <a:pt x="547479" y="228932"/>
                  <a:pt x="527812" y="256466"/>
                </a:cubicBezTo>
                <a:cubicBezTo>
                  <a:pt x="514391" y="275256"/>
                  <a:pt x="502576" y="295556"/>
                  <a:pt x="486248" y="311884"/>
                </a:cubicBezTo>
                <a:cubicBezTo>
                  <a:pt x="459391" y="338740"/>
                  <a:pt x="436925" y="342180"/>
                  <a:pt x="403121" y="353448"/>
                </a:cubicBezTo>
                <a:cubicBezTo>
                  <a:pt x="395656" y="352381"/>
                  <a:pt x="237424" y="330543"/>
                  <a:pt x="223012" y="325739"/>
                </a:cubicBezTo>
                <a:cubicBezTo>
                  <a:pt x="188613" y="314273"/>
                  <a:pt x="165607" y="277902"/>
                  <a:pt x="139884" y="256466"/>
                </a:cubicBezTo>
                <a:cubicBezTo>
                  <a:pt x="127092" y="245806"/>
                  <a:pt x="112175" y="237993"/>
                  <a:pt x="98321" y="228757"/>
                </a:cubicBezTo>
                <a:cubicBezTo>
                  <a:pt x="84466" y="233375"/>
                  <a:pt x="68161" y="233489"/>
                  <a:pt x="56757" y="242612"/>
                </a:cubicBezTo>
                <a:cubicBezTo>
                  <a:pt x="0" y="288018"/>
                  <a:pt x="53045" y="284175"/>
                  <a:pt x="15193" y="28417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Frihandsfigur 50"/>
          <p:cNvSpPr/>
          <p:nvPr/>
        </p:nvSpPr>
        <p:spPr>
          <a:xfrm rot="10800000">
            <a:off x="500034" y="5429264"/>
            <a:ext cx="2969670" cy="353448"/>
          </a:xfrm>
          <a:custGeom>
            <a:avLst/>
            <a:gdLst>
              <a:gd name="connsiteX0" fmla="*/ 2966212 w 2969670"/>
              <a:gd name="connsiteY0" fmla="*/ 325739 h 353448"/>
              <a:gd name="connsiteX1" fmla="*/ 2910793 w 2969670"/>
              <a:gd name="connsiteY1" fmla="*/ 214902 h 353448"/>
              <a:gd name="connsiteX2" fmla="*/ 2841521 w 2969670"/>
              <a:gd name="connsiteY2" fmla="*/ 104066 h 353448"/>
              <a:gd name="connsiteX3" fmla="*/ 2716830 w 2969670"/>
              <a:gd name="connsiteY3" fmla="*/ 62502 h 353448"/>
              <a:gd name="connsiteX4" fmla="*/ 2647557 w 2969670"/>
              <a:gd name="connsiteY4" fmla="*/ 76357 h 353448"/>
              <a:gd name="connsiteX5" fmla="*/ 2619848 w 2969670"/>
              <a:gd name="connsiteY5" fmla="*/ 117921 h 353448"/>
              <a:gd name="connsiteX6" fmla="*/ 2578284 w 2969670"/>
              <a:gd name="connsiteY6" fmla="*/ 131775 h 353448"/>
              <a:gd name="connsiteX7" fmla="*/ 2536721 w 2969670"/>
              <a:gd name="connsiteY7" fmla="*/ 159484 h 353448"/>
              <a:gd name="connsiteX8" fmla="*/ 2398175 w 2969670"/>
              <a:gd name="connsiteY8" fmla="*/ 145630 h 353448"/>
              <a:gd name="connsiteX9" fmla="*/ 2259630 w 2969670"/>
              <a:gd name="connsiteY9" fmla="*/ 48648 h 353448"/>
              <a:gd name="connsiteX10" fmla="*/ 2218066 w 2969670"/>
              <a:gd name="connsiteY10" fmla="*/ 34793 h 353448"/>
              <a:gd name="connsiteX11" fmla="*/ 2121084 w 2969670"/>
              <a:gd name="connsiteY11" fmla="*/ 7084 h 353448"/>
              <a:gd name="connsiteX12" fmla="*/ 1927121 w 2969670"/>
              <a:gd name="connsiteY12" fmla="*/ 20939 h 353448"/>
              <a:gd name="connsiteX13" fmla="*/ 1843993 w 2969670"/>
              <a:gd name="connsiteY13" fmla="*/ 131775 h 353448"/>
              <a:gd name="connsiteX14" fmla="*/ 1760866 w 2969670"/>
              <a:gd name="connsiteY14" fmla="*/ 201048 h 353448"/>
              <a:gd name="connsiteX15" fmla="*/ 1719303 w 2969670"/>
              <a:gd name="connsiteY15" fmla="*/ 214902 h 353448"/>
              <a:gd name="connsiteX16" fmla="*/ 1594612 w 2969670"/>
              <a:gd name="connsiteY16" fmla="*/ 201048 h 353448"/>
              <a:gd name="connsiteX17" fmla="*/ 1469921 w 2969670"/>
              <a:gd name="connsiteY17" fmla="*/ 145630 h 353448"/>
              <a:gd name="connsiteX18" fmla="*/ 1428357 w 2969670"/>
              <a:gd name="connsiteY18" fmla="*/ 117921 h 353448"/>
              <a:gd name="connsiteX19" fmla="*/ 1275957 w 2969670"/>
              <a:gd name="connsiteY19" fmla="*/ 90212 h 353448"/>
              <a:gd name="connsiteX20" fmla="*/ 1165121 w 2969670"/>
              <a:gd name="connsiteY20" fmla="*/ 104066 h 353448"/>
              <a:gd name="connsiteX21" fmla="*/ 1137412 w 2969670"/>
              <a:gd name="connsiteY21" fmla="*/ 187193 h 353448"/>
              <a:gd name="connsiteX22" fmla="*/ 1109703 w 2969670"/>
              <a:gd name="connsiteY22" fmla="*/ 242612 h 353448"/>
              <a:gd name="connsiteX23" fmla="*/ 1068139 w 2969670"/>
              <a:gd name="connsiteY23" fmla="*/ 256466 h 353448"/>
              <a:gd name="connsiteX24" fmla="*/ 957303 w 2969670"/>
              <a:gd name="connsiteY24" fmla="*/ 242612 h 353448"/>
              <a:gd name="connsiteX25" fmla="*/ 915739 w 2969670"/>
              <a:gd name="connsiteY25" fmla="*/ 214902 h 353448"/>
              <a:gd name="connsiteX26" fmla="*/ 763339 w 2969670"/>
              <a:gd name="connsiteY26" fmla="*/ 117921 h 353448"/>
              <a:gd name="connsiteX27" fmla="*/ 638648 w 2969670"/>
              <a:gd name="connsiteY27" fmla="*/ 131775 h 353448"/>
              <a:gd name="connsiteX28" fmla="*/ 597084 w 2969670"/>
              <a:gd name="connsiteY28" fmla="*/ 159484 h 353448"/>
              <a:gd name="connsiteX29" fmla="*/ 527812 w 2969670"/>
              <a:gd name="connsiteY29" fmla="*/ 256466 h 353448"/>
              <a:gd name="connsiteX30" fmla="*/ 486248 w 2969670"/>
              <a:gd name="connsiteY30" fmla="*/ 311884 h 353448"/>
              <a:gd name="connsiteX31" fmla="*/ 403121 w 2969670"/>
              <a:gd name="connsiteY31" fmla="*/ 353448 h 353448"/>
              <a:gd name="connsiteX32" fmla="*/ 223012 w 2969670"/>
              <a:gd name="connsiteY32" fmla="*/ 325739 h 353448"/>
              <a:gd name="connsiteX33" fmla="*/ 139884 w 2969670"/>
              <a:gd name="connsiteY33" fmla="*/ 256466 h 353448"/>
              <a:gd name="connsiteX34" fmla="*/ 98321 w 2969670"/>
              <a:gd name="connsiteY34" fmla="*/ 228757 h 353448"/>
              <a:gd name="connsiteX35" fmla="*/ 56757 w 2969670"/>
              <a:gd name="connsiteY35" fmla="*/ 242612 h 353448"/>
              <a:gd name="connsiteX36" fmla="*/ 15193 w 2969670"/>
              <a:gd name="connsiteY36" fmla="*/ 284175 h 35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69670" h="353448">
                <a:moveTo>
                  <a:pt x="2966212" y="325739"/>
                </a:moveTo>
                <a:cubicBezTo>
                  <a:pt x="2941901" y="228499"/>
                  <a:pt x="2969670" y="309105"/>
                  <a:pt x="2910793" y="214902"/>
                </a:cubicBezTo>
                <a:cubicBezTo>
                  <a:pt x="2883213" y="170774"/>
                  <a:pt x="2883786" y="140294"/>
                  <a:pt x="2841521" y="104066"/>
                </a:cubicBezTo>
                <a:cubicBezTo>
                  <a:pt x="2806607" y="74139"/>
                  <a:pt x="2758962" y="70929"/>
                  <a:pt x="2716830" y="62502"/>
                </a:cubicBezTo>
                <a:cubicBezTo>
                  <a:pt x="2693739" y="67120"/>
                  <a:pt x="2668003" y="64674"/>
                  <a:pt x="2647557" y="76357"/>
                </a:cubicBezTo>
                <a:cubicBezTo>
                  <a:pt x="2633100" y="84618"/>
                  <a:pt x="2632850" y="107519"/>
                  <a:pt x="2619848" y="117921"/>
                </a:cubicBezTo>
                <a:cubicBezTo>
                  <a:pt x="2608444" y="127044"/>
                  <a:pt x="2592139" y="127157"/>
                  <a:pt x="2578284" y="131775"/>
                </a:cubicBezTo>
                <a:cubicBezTo>
                  <a:pt x="2564430" y="141011"/>
                  <a:pt x="2553323" y="158207"/>
                  <a:pt x="2536721" y="159484"/>
                </a:cubicBezTo>
                <a:cubicBezTo>
                  <a:pt x="2490445" y="163044"/>
                  <a:pt x="2442475" y="159473"/>
                  <a:pt x="2398175" y="145630"/>
                </a:cubicBezTo>
                <a:cubicBezTo>
                  <a:pt x="2354197" y="131887"/>
                  <a:pt x="2301223" y="72416"/>
                  <a:pt x="2259630" y="48648"/>
                </a:cubicBezTo>
                <a:cubicBezTo>
                  <a:pt x="2246950" y="41402"/>
                  <a:pt x="2232108" y="38805"/>
                  <a:pt x="2218066" y="34793"/>
                </a:cubicBezTo>
                <a:cubicBezTo>
                  <a:pt x="2096290" y="0"/>
                  <a:pt x="2220741" y="40304"/>
                  <a:pt x="2121084" y="7084"/>
                </a:cubicBezTo>
                <a:cubicBezTo>
                  <a:pt x="2056430" y="11702"/>
                  <a:pt x="1990217" y="6093"/>
                  <a:pt x="1927121" y="20939"/>
                </a:cubicBezTo>
                <a:cubicBezTo>
                  <a:pt x="1897315" y="27952"/>
                  <a:pt x="1853308" y="119355"/>
                  <a:pt x="1843993" y="131775"/>
                </a:cubicBezTo>
                <a:cubicBezTo>
                  <a:pt x="1825607" y="156290"/>
                  <a:pt x="1789029" y="186966"/>
                  <a:pt x="1760866" y="201048"/>
                </a:cubicBezTo>
                <a:cubicBezTo>
                  <a:pt x="1747804" y="207579"/>
                  <a:pt x="1733157" y="210284"/>
                  <a:pt x="1719303" y="214902"/>
                </a:cubicBezTo>
                <a:cubicBezTo>
                  <a:pt x="1677739" y="210284"/>
                  <a:pt x="1635503" y="209810"/>
                  <a:pt x="1594612" y="201048"/>
                </a:cubicBezTo>
                <a:cubicBezTo>
                  <a:pt x="1570859" y="195958"/>
                  <a:pt x="1493856" y="159307"/>
                  <a:pt x="1469921" y="145630"/>
                </a:cubicBezTo>
                <a:cubicBezTo>
                  <a:pt x="1455464" y="137369"/>
                  <a:pt x="1443948" y="123768"/>
                  <a:pt x="1428357" y="117921"/>
                </a:cubicBezTo>
                <a:cubicBezTo>
                  <a:pt x="1412861" y="112110"/>
                  <a:pt x="1285301" y="91769"/>
                  <a:pt x="1275957" y="90212"/>
                </a:cubicBezTo>
                <a:cubicBezTo>
                  <a:pt x="1239012" y="94830"/>
                  <a:pt x="1195623" y="82714"/>
                  <a:pt x="1165121" y="104066"/>
                </a:cubicBezTo>
                <a:cubicBezTo>
                  <a:pt x="1141193" y="120816"/>
                  <a:pt x="1150474" y="161069"/>
                  <a:pt x="1137412" y="187193"/>
                </a:cubicBezTo>
                <a:cubicBezTo>
                  <a:pt x="1128176" y="205666"/>
                  <a:pt x="1124307" y="228008"/>
                  <a:pt x="1109703" y="242612"/>
                </a:cubicBezTo>
                <a:cubicBezTo>
                  <a:pt x="1099376" y="252939"/>
                  <a:pt x="1081994" y="251848"/>
                  <a:pt x="1068139" y="256466"/>
                </a:cubicBezTo>
                <a:cubicBezTo>
                  <a:pt x="1031194" y="251848"/>
                  <a:pt x="993224" y="252409"/>
                  <a:pt x="957303" y="242612"/>
                </a:cubicBezTo>
                <a:cubicBezTo>
                  <a:pt x="941238" y="238231"/>
                  <a:pt x="929206" y="224696"/>
                  <a:pt x="915739" y="214902"/>
                </a:cubicBezTo>
                <a:cubicBezTo>
                  <a:pt x="786153" y="120657"/>
                  <a:pt x="850950" y="147123"/>
                  <a:pt x="763339" y="117921"/>
                </a:cubicBezTo>
                <a:cubicBezTo>
                  <a:pt x="721775" y="122539"/>
                  <a:pt x="679219" y="121632"/>
                  <a:pt x="638648" y="131775"/>
                </a:cubicBezTo>
                <a:cubicBezTo>
                  <a:pt x="622494" y="135813"/>
                  <a:pt x="608858" y="147710"/>
                  <a:pt x="597084" y="159484"/>
                </a:cubicBezTo>
                <a:cubicBezTo>
                  <a:pt x="574444" y="182124"/>
                  <a:pt x="547479" y="228932"/>
                  <a:pt x="527812" y="256466"/>
                </a:cubicBezTo>
                <a:cubicBezTo>
                  <a:pt x="514391" y="275256"/>
                  <a:pt x="502576" y="295556"/>
                  <a:pt x="486248" y="311884"/>
                </a:cubicBezTo>
                <a:cubicBezTo>
                  <a:pt x="459391" y="338740"/>
                  <a:pt x="436925" y="342180"/>
                  <a:pt x="403121" y="353448"/>
                </a:cubicBezTo>
                <a:cubicBezTo>
                  <a:pt x="395656" y="352381"/>
                  <a:pt x="237424" y="330543"/>
                  <a:pt x="223012" y="325739"/>
                </a:cubicBezTo>
                <a:cubicBezTo>
                  <a:pt x="188613" y="314273"/>
                  <a:pt x="165607" y="277902"/>
                  <a:pt x="139884" y="256466"/>
                </a:cubicBezTo>
                <a:cubicBezTo>
                  <a:pt x="127092" y="245806"/>
                  <a:pt x="112175" y="237993"/>
                  <a:pt x="98321" y="228757"/>
                </a:cubicBezTo>
                <a:cubicBezTo>
                  <a:pt x="84466" y="233375"/>
                  <a:pt x="68161" y="233489"/>
                  <a:pt x="56757" y="242612"/>
                </a:cubicBezTo>
                <a:cubicBezTo>
                  <a:pt x="0" y="288018"/>
                  <a:pt x="53045" y="284175"/>
                  <a:pt x="15193" y="28417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textruta 51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3a</a:t>
            </a:r>
            <a:endParaRPr lang="sv-SE" dirty="0"/>
          </a:p>
        </p:txBody>
      </p:sp>
      <p:sp>
        <p:nvSpPr>
          <p:cNvPr id="53" name="textruta 52"/>
          <p:cNvSpPr txBox="1"/>
          <p:nvPr/>
        </p:nvSpPr>
        <p:spPr>
          <a:xfrm>
            <a:off x="5643570" y="1071546"/>
            <a:ext cx="30003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mottagning, skapa yta, göra sig halvt rättvänd</a:t>
            </a:r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spelare/2 bollar</a:t>
            </a:r>
            <a:endParaRPr lang="sv-SE" b="1" u="sng" dirty="0" smtClean="0"/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B gör sig halvt rättvänd och får pass av A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Mottagning och pass med anf. fot, sista steget framåt.</a:t>
            </a:r>
            <a:br>
              <a:rPr lang="sv-SE" dirty="0" smtClean="0"/>
            </a:br>
            <a:r>
              <a:rPr lang="sv-SE" dirty="0" smtClean="0"/>
              <a:t>Timing i löpningen, bli inte stillastående</a:t>
            </a:r>
            <a:endParaRPr lang="sv-SE" dirty="0"/>
          </a:p>
        </p:txBody>
      </p:sp>
      <p:sp>
        <p:nvSpPr>
          <p:cNvPr id="54" name="textruta 53"/>
          <p:cNvSpPr txBox="1"/>
          <p:nvPr/>
        </p:nvSpPr>
        <p:spPr>
          <a:xfrm>
            <a:off x="1285852" y="35716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55" name="textruta 54"/>
          <p:cNvSpPr txBox="1"/>
          <p:nvPr/>
        </p:nvSpPr>
        <p:spPr>
          <a:xfrm>
            <a:off x="1142976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56" name="textruta 55"/>
          <p:cNvSpPr txBox="1"/>
          <p:nvPr/>
        </p:nvSpPr>
        <p:spPr>
          <a:xfrm>
            <a:off x="714348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57" name="textruta 56"/>
          <p:cNvSpPr txBox="1"/>
          <p:nvPr/>
        </p:nvSpPr>
        <p:spPr>
          <a:xfrm>
            <a:off x="1357290" y="49291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1071538" y="64291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>
            <a:off x="1071538" y="214311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>
            <a:off x="1071538" y="357187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1071538" y="50720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4071934" y="642918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4071934" y="214311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4071934" y="3571876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Likbent triangel 10"/>
          <p:cNvSpPr/>
          <p:nvPr/>
        </p:nvSpPr>
        <p:spPr>
          <a:xfrm>
            <a:off x="4071934" y="5072074"/>
            <a:ext cx="285752" cy="21431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785786" y="500063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1357290" y="357187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714348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cera 14"/>
          <p:cNvSpPr/>
          <p:nvPr/>
        </p:nvSpPr>
        <p:spPr>
          <a:xfrm>
            <a:off x="4214810" y="3714752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3786182" y="2143116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4357686" y="642918"/>
            <a:ext cx="428628" cy="428628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Summeringspunkt 17"/>
          <p:cNvSpPr/>
          <p:nvPr/>
        </p:nvSpPr>
        <p:spPr>
          <a:xfrm>
            <a:off x="1357290" y="642918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Summeringspunkt 18"/>
          <p:cNvSpPr/>
          <p:nvPr/>
        </p:nvSpPr>
        <p:spPr>
          <a:xfrm>
            <a:off x="3857620" y="5143512"/>
            <a:ext cx="285752" cy="285752"/>
          </a:xfrm>
          <a:prstGeom prst="flowChartSummingJunc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5" name="Rak pil 34"/>
          <p:cNvCxnSpPr/>
          <p:nvPr/>
        </p:nvCxnSpPr>
        <p:spPr>
          <a:xfrm rot="5400000" flipH="1" flipV="1">
            <a:off x="3750463" y="4464851"/>
            <a:ext cx="857256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/>
          <p:nvPr/>
        </p:nvCxnSpPr>
        <p:spPr>
          <a:xfrm rot="10800000" flipV="1">
            <a:off x="3643306" y="4071942"/>
            <a:ext cx="500066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/>
          <p:nvPr/>
        </p:nvCxnSpPr>
        <p:spPr>
          <a:xfrm rot="16200000" flipV="1">
            <a:off x="3464711" y="4607727"/>
            <a:ext cx="571504" cy="21431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 rot="5400000" flipH="1" flipV="1">
            <a:off x="3071802" y="3143248"/>
            <a:ext cx="1357322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>
            <a:off x="4143372" y="2714620"/>
            <a:ext cx="1143008" cy="5715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pil 44"/>
          <p:cNvCxnSpPr/>
          <p:nvPr/>
        </p:nvCxnSpPr>
        <p:spPr>
          <a:xfrm flipV="1">
            <a:off x="4714876" y="3714752"/>
            <a:ext cx="714380" cy="14287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rot="16200000" flipV="1">
            <a:off x="5214942" y="3500438"/>
            <a:ext cx="357190" cy="714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/>
          <p:nvPr/>
        </p:nvCxnSpPr>
        <p:spPr>
          <a:xfrm rot="16200000" flipV="1">
            <a:off x="3964777" y="1750207"/>
            <a:ext cx="2000264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pil 50"/>
          <p:cNvCxnSpPr/>
          <p:nvPr/>
        </p:nvCxnSpPr>
        <p:spPr>
          <a:xfrm rot="5400000">
            <a:off x="3750463" y="1321579"/>
            <a:ext cx="1000132" cy="500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 52"/>
          <p:cNvCxnSpPr/>
          <p:nvPr/>
        </p:nvCxnSpPr>
        <p:spPr>
          <a:xfrm rot="16200000" flipV="1">
            <a:off x="2928926" y="1142984"/>
            <a:ext cx="1357322" cy="500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pil 54"/>
          <p:cNvCxnSpPr/>
          <p:nvPr/>
        </p:nvCxnSpPr>
        <p:spPr>
          <a:xfrm rot="10800000">
            <a:off x="3571868" y="714356"/>
            <a:ext cx="785818" cy="15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ihandsfigur 57"/>
          <p:cNvSpPr/>
          <p:nvPr/>
        </p:nvSpPr>
        <p:spPr>
          <a:xfrm>
            <a:off x="1842655" y="543643"/>
            <a:ext cx="1658375" cy="218357"/>
          </a:xfrm>
          <a:custGeom>
            <a:avLst/>
            <a:gdLst>
              <a:gd name="connsiteX0" fmla="*/ 1648690 w 1658375"/>
              <a:gd name="connsiteY0" fmla="*/ 121375 h 218357"/>
              <a:gd name="connsiteX1" fmla="*/ 1620981 w 1658375"/>
              <a:gd name="connsiteY1" fmla="*/ 79812 h 218357"/>
              <a:gd name="connsiteX2" fmla="*/ 1482436 w 1658375"/>
              <a:gd name="connsiteY2" fmla="*/ 52102 h 218357"/>
              <a:gd name="connsiteX3" fmla="*/ 1454727 w 1658375"/>
              <a:gd name="connsiteY3" fmla="*/ 79812 h 218357"/>
              <a:gd name="connsiteX4" fmla="*/ 1427018 w 1658375"/>
              <a:gd name="connsiteY4" fmla="*/ 121375 h 218357"/>
              <a:gd name="connsiteX5" fmla="*/ 1385454 w 1658375"/>
              <a:gd name="connsiteY5" fmla="*/ 135230 h 218357"/>
              <a:gd name="connsiteX6" fmla="*/ 1343890 w 1658375"/>
              <a:gd name="connsiteY6" fmla="*/ 162939 h 218357"/>
              <a:gd name="connsiteX7" fmla="*/ 1274618 w 1658375"/>
              <a:gd name="connsiteY7" fmla="*/ 65957 h 218357"/>
              <a:gd name="connsiteX8" fmla="*/ 1163781 w 1658375"/>
              <a:gd name="connsiteY8" fmla="*/ 79812 h 218357"/>
              <a:gd name="connsiteX9" fmla="*/ 1122218 w 1658375"/>
              <a:gd name="connsiteY9" fmla="*/ 107521 h 218357"/>
              <a:gd name="connsiteX10" fmla="*/ 1066800 w 1658375"/>
              <a:gd name="connsiteY10" fmla="*/ 149084 h 218357"/>
              <a:gd name="connsiteX11" fmla="*/ 1011381 w 1658375"/>
              <a:gd name="connsiteY11" fmla="*/ 162939 h 218357"/>
              <a:gd name="connsiteX12" fmla="*/ 942109 w 1658375"/>
              <a:gd name="connsiteY12" fmla="*/ 149084 h 218357"/>
              <a:gd name="connsiteX13" fmla="*/ 858981 w 1658375"/>
              <a:gd name="connsiteY13" fmla="*/ 93666 h 218357"/>
              <a:gd name="connsiteX14" fmla="*/ 817418 w 1658375"/>
              <a:gd name="connsiteY14" fmla="*/ 79812 h 218357"/>
              <a:gd name="connsiteX15" fmla="*/ 748145 w 1658375"/>
              <a:gd name="connsiteY15" fmla="*/ 93666 h 218357"/>
              <a:gd name="connsiteX16" fmla="*/ 720436 w 1658375"/>
              <a:gd name="connsiteY16" fmla="*/ 135230 h 218357"/>
              <a:gd name="connsiteX17" fmla="*/ 637309 w 1658375"/>
              <a:gd name="connsiteY17" fmla="*/ 190648 h 218357"/>
              <a:gd name="connsiteX18" fmla="*/ 581890 w 1658375"/>
              <a:gd name="connsiteY18" fmla="*/ 135230 h 218357"/>
              <a:gd name="connsiteX19" fmla="*/ 540327 w 1658375"/>
              <a:gd name="connsiteY19" fmla="*/ 107521 h 218357"/>
              <a:gd name="connsiteX20" fmla="*/ 443345 w 1658375"/>
              <a:gd name="connsiteY20" fmla="*/ 121375 h 218357"/>
              <a:gd name="connsiteX21" fmla="*/ 415636 w 1658375"/>
              <a:gd name="connsiteY21" fmla="*/ 162939 h 218357"/>
              <a:gd name="connsiteX22" fmla="*/ 332509 w 1658375"/>
              <a:gd name="connsiteY22" fmla="*/ 218357 h 218357"/>
              <a:gd name="connsiteX23" fmla="*/ 249381 w 1658375"/>
              <a:gd name="connsiteY23" fmla="*/ 204502 h 218357"/>
              <a:gd name="connsiteX24" fmla="*/ 221672 w 1658375"/>
              <a:gd name="connsiteY24" fmla="*/ 162939 h 218357"/>
              <a:gd name="connsiteX25" fmla="*/ 124690 w 1658375"/>
              <a:gd name="connsiteY25" fmla="*/ 121375 h 218357"/>
              <a:gd name="connsiteX26" fmla="*/ 27709 w 1658375"/>
              <a:gd name="connsiteY26" fmla="*/ 149084 h 218357"/>
              <a:gd name="connsiteX27" fmla="*/ 0 w 1658375"/>
              <a:gd name="connsiteY27" fmla="*/ 162939 h 218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58375" h="218357">
                <a:moveTo>
                  <a:pt x="1648690" y="121375"/>
                </a:moveTo>
                <a:cubicBezTo>
                  <a:pt x="1639454" y="107521"/>
                  <a:pt x="1628427" y="94705"/>
                  <a:pt x="1620981" y="79812"/>
                </a:cubicBezTo>
                <a:cubicBezTo>
                  <a:pt x="1581075" y="0"/>
                  <a:pt x="1658375" y="32554"/>
                  <a:pt x="1482436" y="52102"/>
                </a:cubicBezTo>
                <a:cubicBezTo>
                  <a:pt x="1473200" y="61339"/>
                  <a:pt x="1462887" y="69612"/>
                  <a:pt x="1454727" y="79812"/>
                </a:cubicBezTo>
                <a:cubicBezTo>
                  <a:pt x="1444325" y="92814"/>
                  <a:pt x="1440020" y="110973"/>
                  <a:pt x="1427018" y="121375"/>
                </a:cubicBezTo>
                <a:cubicBezTo>
                  <a:pt x="1415614" y="130498"/>
                  <a:pt x="1398516" y="128699"/>
                  <a:pt x="1385454" y="135230"/>
                </a:cubicBezTo>
                <a:cubicBezTo>
                  <a:pt x="1370561" y="142677"/>
                  <a:pt x="1357745" y="153703"/>
                  <a:pt x="1343890" y="162939"/>
                </a:cubicBezTo>
                <a:cubicBezTo>
                  <a:pt x="1311563" y="65958"/>
                  <a:pt x="1343890" y="89049"/>
                  <a:pt x="1274618" y="65957"/>
                </a:cubicBezTo>
                <a:cubicBezTo>
                  <a:pt x="1237672" y="70575"/>
                  <a:pt x="1199702" y="70015"/>
                  <a:pt x="1163781" y="79812"/>
                </a:cubicBezTo>
                <a:cubicBezTo>
                  <a:pt x="1147717" y="84193"/>
                  <a:pt x="1135767" y="97843"/>
                  <a:pt x="1122218" y="107521"/>
                </a:cubicBezTo>
                <a:cubicBezTo>
                  <a:pt x="1103428" y="120942"/>
                  <a:pt x="1087453" y="138758"/>
                  <a:pt x="1066800" y="149084"/>
                </a:cubicBezTo>
                <a:cubicBezTo>
                  <a:pt x="1049769" y="157600"/>
                  <a:pt x="1029854" y="158321"/>
                  <a:pt x="1011381" y="162939"/>
                </a:cubicBezTo>
                <a:cubicBezTo>
                  <a:pt x="988290" y="158321"/>
                  <a:pt x="963546" y="158828"/>
                  <a:pt x="942109" y="149084"/>
                </a:cubicBezTo>
                <a:cubicBezTo>
                  <a:pt x="911792" y="135303"/>
                  <a:pt x="890574" y="104197"/>
                  <a:pt x="858981" y="93666"/>
                </a:cubicBezTo>
                <a:lnTo>
                  <a:pt x="817418" y="79812"/>
                </a:lnTo>
                <a:cubicBezTo>
                  <a:pt x="794327" y="84430"/>
                  <a:pt x="768591" y="81983"/>
                  <a:pt x="748145" y="93666"/>
                </a:cubicBezTo>
                <a:cubicBezTo>
                  <a:pt x="733688" y="101927"/>
                  <a:pt x="731096" y="122438"/>
                  <a:pt x="720436" y="135230"/>
                </a:cubicBezTo>
                <a:cubicBezTo>
                  <a:pt x="680521" y="183127"/>
                  <a:pt x="688533" y="173572"/>
                  <a:pt x="637309" y="190648"/>
                </a:cubicBezTo>
                <a:cubicBezTo>
                  <a:pt x="546624" y="160419"/>
                  <a:pt x="635629" y="202403"/>
                  <a:pt x="581890" y="135230"/>
                </a:cubicBezTo>
                <a:cubicBezTo>
                  <a:pt x="571488" y="122228"/>
                  <a:pt x="554181" y="116757"/>
                  <a:pt x="540327" y="107521"/>
                </a:cubicBezTo>
                <a:cubicBezTo>
                  <a:pt x="508000" y="112139"/>
                  <a:pt x="473186" y="108112"/>
                  <a:pt x="443345" y="121375"/>
                </a:cubicBezTo>
                <a:cubicBezTo>
                  <a:pt x="428129" y="128138"/>
                  <a:pt x="426296" y="150147"/>
                  <a:pt x="415636" y="162939"/>
                </a:cubicBezTo>
                <a:cubicBezTo>
                  <a:pt x="375721" y="210836"/>
                  <a:pt x="383733" y="201281"/>
                  <a:pt x="332509" y="218357"/>
                </a:cubicBezTo>
                <a:cubicBezTo>
                  <a:pt x="304800" y="213739"/>
                  <a:pt x="274507" y="217065"/>
                  <a:pt x="249381" y="204502"/>
                </a:cubicBezTo>
                <a:cubicBezTo>
                  <a:pt x="234488" y="197056"/>
                  <a:pt x="233446" y="174713"/>
                  <a:pt x="221672" y="162939"/>
                </a:cubicBezTo>
                <a:cubicBezTo>
                  <a:pt x="189779" y="131046"/>
                  <a:pt x="167086" y="131974"/>
                  <a:pt x="124690" y="121375"/>
                </a:cubicBezTo>
                <a:cubicBezTo>
                  <a:pt x="89665" y="130132"/>
                  <a:pt x="60830" y="135836"/>
                  <a:pt x="27709" y="149084"/>
                </a:cubicBezTo>
                <a:cubicBezTo>
                  <a:pt x="18121" y="152919"/>
                  <a:pt x="9236" y="158321"/>
                  <a:pt x="0" y="16293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textruta 58"/>
          <p:cNvSpPr txBox="1"/>
          <p:nvPr/>
        </p:nvSpPr>
        <p:spPr>
          <a:xfrm>
            <a:off x="7929554" y="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3b</a:t>
            </a:r>
            <a:endParaRPr lang="sv-SE" dirty="0"/>
          </a:p>
        </p:txBody>
      </p:sp>
      <p:sp>
        <p:nvSpPr>
          <p:cNvPr id="60" name="textruta 59"/>
          <p:cNvSpPr txBox="1"/>
          <p:nvPr/>
        </p:nvSpPr>
        <p:spPr>
          <a:xfrm>
            <a:off x="5643570" y="1071546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Syfte:</a:t>
            </a:r>
            <a:br>
              <a:rPr lang="sv-SE" b="1" u="sng" dirty="0" smtClean="0"/>
            </a:br>
            <a:r>
              <a:rPr lang="sv-SE" dirty="0" smtClean="0"/>
              <a:t>Passning, rättvänd/felvänd</a:t>
            </a:r>
          </a:p>
          <a:p>
            <a:r>
              <a:rPr lang="sv-SE" b="1" u="sng" dirty="0" smtClean="0"/>
              <a:t>Organisation:</a:t>
            </a:r>
            <a:br>
              <a:rPr lang="sv-SE" b="1" u="sng" dirty="0" smtClean="0"/>
            </a:br>
            <a:r>
              <a:rPr lang="sv-SE" dirty="0" smtClean="0"/>
              <a:t>Minst 8 spelare/ 2 bollar</a:t>
            </a:r>
          </a:p>
          <a:p>
            <a:r>
              <a:rPr lang="sv-SE" b="1" u="sng" dirty="0" smtClean="0"/>
              <a:t>Anvisning:</a:t>
            </a:r>
            <a:br>
              <a:rPr lang="sv-SE" b="1" u="sng" dirty="0" smtClean="0"/>
            </a:br>
            <a:r>
              <a:rPr lang="sv-SE" dirty="0" smtClean="0"/>
              <a:t> A passar B och får tillbakaspel på vinkel, B rör sig åt motsatt sida får att skapa bredd.</a:t>
            </a:r>
            <a:r>
              <a:rPr lang="sv-SE" b="1" u="sng" dirty="0" smtClean="0"/>
              <a:t/>
            </a:r>
            <a:br>
              <a:rPr lang="sv-SE" b="1" u="sng" dirty="0" smtClean="0"/>
            </a:br>
            <a:r>
              <a:rPr lang="sv-SE" b="1" u="sng" dirty="0" smtClean="0"/>
              <a:t>Instruktion:</a:t>
            </a:r>
            <a:br>
              <a:rPr lang="sv-SE" b="1" u="sng" dirty="0" smtClean="0"/>
            </a:br>
            <a:r>
              <a:rPr lang="sv-SE" dirty="0" smtClean="0"/>
              <a:t>Fokus på hård och mjuk pass.</a:t>
            </a:r>
            <a:br>
              <a:rPr lang="sv-SE" dirty="0" smtClean="0"/>
            </a:br>
            <a:r>
              <a:rPr lang="sv-SE" dirty="0" smtClean="0"/>
              <a:t>Spela framför vid vinkelpass för att öka bolltempot.</a:t>
            </a:r>
            <a:endParaRPr lang="sv-SE" dirty="0"/>
          </a:p>
        </p:txBody>
      </p:sp>
      <p:sp>
        <p:nvSpPr>
          <p:cNvPr id="61" name="textruta 60"/>
          <p:cNvSpPr txBox="1"/>
          <p:nvPr/>
        </p:nvSpPr>
        <p:spPr>
          <a:xfrm>
            <a:off x="4071934" y="5286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</a:t>
            </a:r>
            <a:endParaRPr lang="sv-SE" dirty="0"/>
          </a:p>
        </p:txBody>
      </p:sp>
      <p:sp>
        <p:nvSpPr>
          <p:cNvPr id="62" name="textruta 61"/>
          <p:cNvSpPr txBox="1"/>
          <p:nvPr/>
        </p:nvSpPr>
        <p:spPr>
          <a:xfrm>
            <a:off x="4572000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63" name="textruta 62"/>
          <p:cNvSpPr txBox="1"/>
          <p:nvPr/>
        </p:nvSpPr>
        <p:spPr>
          <a:xfrm>
            <a:off x="3571868" y="21431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64" name="textruta 63"/>
          <p:cNvSpPr txBox="1"/>
          <p:nvPr/>
        </p:nvSpPr>
        <p:spPr>
          <a:xfrm>
            <a:off x="4714876" y="5714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702</Words>
  <Application>Microsoft Office PowerPoint</Application>
  <PresentationFormat>Bildspel på skärmen (4:3)</PresentationFormat>
  <Paragraphs>613</Paragraphs>
  <Slides>52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52</vt:i4>
      </vt:variant>
    </vt:vector>
  </HeadingPairs>
  <TitlesOfParts>
    <vt:vector size="53" baseType="lpstr">
      <vt:lpstr>Office-tema</vt:lpstr>
      <vt:lpstr>Bild 1</vt:lpstr>
      <vt:lpstr>Bild 2</vt:lpstr>
      <vt:lpstr>Bild 3</vt:lpstr>
      <vt:lpstr>Bild 4</vt:lpstr>
      <vt:lpstr>Bild 5</vt:lpstr>
      <vt:lpstr>Bild 6</vt:lpstr>
      <vt:lpstr>Bild 7</vt:lpstr>
      <vt:lpstr>Bild 8</vt:lpstr>
      <vt:lpstr>Bild 9</vt:lpstr>
      <vt:lpstr>Bild 10</vt:lpstr>
      <vt:lpstr>Bild 11</vt:lpstr>
      <vt:lpstr>Bild 12</vt:lpstr>
      <vt:lpstr>Bild 13</vt:lpstr>
      <vt:lpstr>Bild 14</vt:lpstr>
      <vt:lpstr>Bild 15</vt:lpstr>
      <vt:lpstr>Bild 16</vt:lpstr>
      <vt:lpstr>Bild 17</vt:lpstr>
      <vt:lpstr>Bild 18</vt:lpstr>
      <vt:lpstr>Bild 19</vt:lpstr>
      <vt:lpstr>Bild 20</vt:lpstr>
      <vt:lpstr>Bild 21</vt:lpstr>
      <vt:lpstr>Bild 22</vt:lpstr>
      <vt:lpstr>Bild 23</vt:lpstr>
      <vt:lpstr>Bild 24</vt:lpstr>
      <vt:lpstr>Bild 25</vt:lpstr>
      <vt:lpstr>Bild 26</vt:lpstr>
      <vt:lpstr>Bild 27</vt:lpstr>
      <vt:lpstr>Bild 28</vt:lpstr>
      <vt:lpstr>Bild 29</vt:lpstr>
      <vt:lpstr>Bild 30</vt:lpstr>
      <vt:lpstr>Bild 31</vt:lpstr>
      <vt:lpstr>Bild 32</vt:lpstr>
      <vt:lpstr>Bild 33</vt:lpstr>
      <vt:lpstr>Bild 34</vt:lpstr>
      <vt:lpstr>Bild 35</vt:lpstr>
      <vt:lpstr>Bild 36</vt:lpstr>
      <vt:lpstr>Bild 37</vt:lpstr>
      <vt:lpstr>Bild 38</vt:lpstr>
      <vt:lpstr>Bild 39</vt:lpstr>
      <vt:lpstr>Bild 40</vt:lpstr>
      <vt:lpstr>Bild 41</vt:lpstr>
      <vt:lpstr>Bild 42</vt:lpstr>
      <vt:lpstr>Bild 43</vt:lpstr>
      <vt:lpstr>Bild 44</vt:lpstr>
      <vt:lpstr>Bild 45</vt:lpstr>
      <vt:lpstr>Bild 46</vt:lpstr>
      <vt:lpstr>Bild 47</vt:lpstr>
      <vt:lpstr>Bild 48</vt:lpstr>
      <vt:lpstr>Bild 49</vt:lpstr>
      <vt:lpstr>Bild 50</vt:lpstr>
      <vt:lpstr>Bild 51</vt:lpstr>
      <vt:lpstr>Bild 52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Rasmus</dc:creator>
  <cp:lastModifiedBy>Rasmus</cp:lastModifiedBy>
  <cp:revision>54</cp:revision>
  <dcterms:created xsi:type="dcterms:W3CDTF">2010-05-13T13:37:20Z</dcterms:created>
  <dcterms:modified xsi:type="dcterms:W3CDTF">2010-07-26T20:42:17Z</dcterms:modified>
</cp:coreProperties>
</file>