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797675" cy="9926638"/>
  <p:embeddedFontLst>
    <p:embeddedFont>
      <p:font typeface="Century Gothic" panose="020B050202020202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jKisDUL2b5HL/b6Wf7rWXU+LHXH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E8A8B58-4D3C-4AB8-8523-970374FCA203}">
  <a:tblStyle styleId="{EE8A8B58-4D3C-4AB8-8523-970374FCA203}" styleName="Table_0">
    <a:wholeTbl>
      <a:tcTxStyle b="off" i="off">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42" d="100"/>
          <a:sy n="242" d="100"/>
        </p:scale>
        <p:origin x="319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0"/>
            <a:ext cx="2945659" cy="49805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5"/>
            <a:ext cx="2945659" cy="49805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5"/>
            <a:ext cx="2945659"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sv-S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d4b73f4752_0_0: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3" name="Google Shape;153;g3d4b73f4752_0_0:notes"/>
          <p:cNvSpPr>
            <a:spLocks noGrp="1" noRot="1" noChangeAspect="1"/>
          </p:cNvSpPr>
          <p:nvPr>
            <p:ph type="sldImg" idx="2"/>
          </p:nvPr>
        </p:nvSpPr>
        <p:spPr>
          <a:xfrm>
            <a:off x="1166813" y="1241425"/>
            <a:ext cx="4464000" cy="3349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3d4b73f4752_0_9: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0" name="Google Shape;160;g3d4b73f4752_0_9:notes"/>
          <p:cNvSpPr>
            <a:spLocks noGrp="1" noRot="1" noChangeAspect="1"/>
          </p:cNvSpPr>
          <p:nvPr>
            <p:ph type="sldImg" idx="2"/>
          </p:nvPr>
        </p:nvSpPr>
        <p:spPr>
          <a:xfrm>
            <a:off x="1166813" y="1241425"/>
            <a:ext cx="4464000" cy="3349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7" name="Google Shape;167;p14: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4" name="Google Shape;174;p11: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4c4b7f3809_0_11: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2" name="Google Shape;182;g34c4b7f3809_0_11: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0" name="Google Shape;190;p15: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6: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7" name="Google Shape;197;p16: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p2: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1" name="Google Shape;111;p5: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8" name="Google Shape;118;p6: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5" name="Google Shape;125;p7: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8: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9" name="Google Shape;139;p9: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6" name="Google Shape;146;p10:notes"/>
          <p:cNvSpPr>
            <a:spLocks noGrp="1" noRot="1" noChangeAspect="1"/>
          </p:cNvSpPr>
          <p:nvPr>
            <p:ph type="sldImg" idx="2"/>
          </p:nvPr>
        </p:nvSpPr>
        <p:spPr>
          <a:xfrm>
            <a:off x="1166813" y="1241425"/>
            <a:ext cx="446405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5"/>
        <p:cNvGrpSpPr/>
        <p:nvPr/>
      </p:nvGrpSpPr>
      <p:grpSpPr>
        <a:xfrm>
          <a:off x="0" y="0"/>
          <a:ext cx="0" cy="0"/>
          <a:chOff x="0" y="0"/>
          <a:chExt cx="0" cy="0"/>
        </a:xfrm>
      </p:grpSpPr>
      <p:sp>
        <p:nvSpPr>
          <p:cNvPr id="16" name="Google Shape;16;p18"/>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8"/>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 name="Google Shape;18;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72"/>
        <p:cNvGrpSpPr/>
        <p:nvPr/>
      </p:nvGrpSpPr>
      <p:grpSpPr>
        <a:xfrm>
          <a:off x="0" y="0"/>
          <a:ext cx="0" cy="0"/>
          <a:chOff x="0" y="0"/>
          <a:chExt cx="0" cy="0"/>
        </a:xfrm>
      </p:grpSpPr>
      <p:sp>
        <p:nvSpPr>
          <p:cNvPr id="73" name="Google Shape;73;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7"/>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78"/>
        <p:cNvGrpSpPr/>
        <p:nvPr/>
      </p:nvGrpSpPr>
      <p:grpSpPr>
        <a:xfrm>
          <a:off x="0" y="0"/>
          <a:ext cx="0" cy="0"/>
          <a:chOff x="0" y="0"/>
          <a:chExt cx="0" cy="0"/>
        </a:xfrm>
      </p:grpSpPr>
      <p:sp>
        <p:nvSpPr>
          <p:cNvPr id="79" name="Google Shape;79;p28"/>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8"/>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1"/>
        <p:cNvGrpSpPr/>
        <p:nvPr/>
      </p:nvGrpSpPr>
      <p:grpSpPr>
        <a:xfrm>
          <a:off x="0" y="0"/>
          <a:ext cx="0" cy="0"/>
          <a:chOff x="0" y="0"/>
          <a:chExt cx="0" cy="0"/>
        </a:xfrm>
      </p:grpSpPr>
      <p:sp>
        <p:nvSpPr>
          <p:cNvPr id="22" name="Google Shape;22;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 name="Google Shape;24;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0" name="Google Shape;30;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vå innehållsdelar" type="twoObj">
  <p:cSld name="TWO_OBJECTS">
    <p:spTree>
      <p:nvGrpSpPr>
        <p:cNvPr id="1" name="Shape 33"/>
        <p:cNvGrpSpPr/>
        <p:nvPr/>
      </p:nvGrpSpPr>
      <p:grpSpPr>
        <a:xfrm>
          <a:off x="0" y="0"/>
          <a:ext cx="0" cy="0"/>
          <a:chOff x="0" y="0"/>
          <a:chExt cx="0" cy="0"/>
        </a:xfrm>
      </p:grpSpPr>
      <p:sp>
        <p:nvSpPr>
          <p:cNvPr id="34" name="Google Shape;34;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6" name="Google Shape;36;p2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7" name="Google Shape;37;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40"/>
        <p:cNvGrpSpPr/>
        <p:nvPr/>
      </p:nvGrpSpPr>
      <p:grpSpPr>
        <a:xfrm>
          <a:off x="0" y="0"/>
          <a:ext cx="0" cy="0"/>
          <a:chOff x="0" y="0"/>
          <a:chExt cx="0" cy="0"/>
        </a:xfrm>
      </p:grpSpPr>
      <p:sp>
        <p:nvSpPr>
          <p:cNvPr id="41" name="Google Shape;41;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3" name="Google Shape;43;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4" name="Google Shape;44;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5" name="Google Shape;45;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6" name="Google Shape;46;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49"/>
        <p:cNvGrpSpPr/>
        <p:nvPr/>
      </p:nvGrpSpPr>
      <p:grpSpPr>
        <a:xfrm>
          <a:off x="0" y="0"/>
          <a:ext cx="0" cy="0"/>
          <a:chOff x="0" y="0"/>
          <a:chExt cx="0" cy="0"/>
        </a:xfrm>
      </p:grpSpPr>
      <p:sp>
        <p:nvSpPr>
          <p:cNvPr id="50" name="Google Shape;50;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54"/>
        <p:cNvGrpSpPr/>
        <p:nvPr/>
      </p:nvGrpSpPr>
      <p:grpSpPr>
        <a:xfrm>
          <a:off x="0" y="0"/>
          <a:ext cx="0" cy="0"/>
          <a:chOff x="0" y="0"/>
          <a:chExt cx="0" cy="0"/>
        </a:xfrm>
      </p:grpSpPr>
      <p:sp>
        <p:nvSpPr>
          <p:cNvPr id="55" name="Google Shape;55;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nehåll med bildtext" type="objTx">
  <p:cSld name="OBJECT_WITH_CAPTION_TEXT">
    <p:spTree>
      <p:nvGrpSpPr>
        <p:cNvPr id="1" name="Shape 58"/>
        <p:cNvGrpSpPr/>
        <p:nvPr/>
      </p:nvGrpSpPr>
      <p:grpSpPr>
        <a:xfrm>
          <a:off x="0" y="0"/>
          <a:ext cx="0" cy="0"/>
          <a:chOff x="0" y="0"/>
          <a:chExt cx="0" cy="0"/>
        </a:xfrm>
      </p:grpSpPr>
      <p:sp>
        <p:nvSpPr>
          <p:cNvPr id="59" name="Google Shape;59;p25"/>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5"/>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5"/>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65"/>
        <p:cNvGrpSpPr/>
        <p:nvPr/>
      </p:nvGrpSpPr>
      <p:grpSpPr>
        <a:xfrm>
          <a:off x="0" y="0"/>
          <a:ext cx="0" cy="0"/>
          <a:chOff x="0" y="0"/>
          <a:chExt cx="0" cy="0"/>
        </a:xfrm>
      </p:grpSpPr>
      <p:sp>
        <p:nvSpPr>
          <p:cNvPr id="66" name="Google Shape;66;p2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6"/>
          <p:cNvSpPr>
            <a:spLocks noGrp="1"/>
          </p:cNvSpPr>
          <p:nvPr>
            <p:ph type="pic" idx="2"/>
          </p:nvPr>
        </p:nvSpPr>
        <p:spPr>
          <a:xfrm>
            <a:off x="1792288" y="612775"/>
            <a:ext cx="5486400" cy="4114800"/>
          </a:xfrm>
          <a:prstGeom prst="rect">
            <a:avLst/>
          </a:prstGeom>
          <a:noFill/>
          <a:ln>
            <a:noFill/>
          </a:ln>
        </p:spPr>
      </p:sp>
      <p:sp>
        <p:nvSpPr>
          <p:cNvPr id="68" name="Google Shape;68;p2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kansli@radabk.n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laget.s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www.radabk.nu/Doku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1797079" y="1257814"/>
            <a:ext cx="47725" cy="196649"/>
          </a:xfrm>
          <a:prstGeom prst="rect">
            <a:avLst/>
          </a:prstGeom>
          <a:noFill/>
          <a:ln>
            <a:noFill/>
          </a:ln>
        </p:spPr>
        <p:txBody>
          <a:bodyPr spcFirstLastPara="1" wrap="square" lIns="0" tIns="0" rIns="0" bIns="0" anchor="t" anchorCtr="0">
            <a:noAutofit/>
          </a:bodyPr>
          <a:lstStyle/>
          <a:p>
            <a:pPr marL="0" marR="0" lvl="0" indent="0" algn="l" rtl="0">
              <a:lnSpc>
                <a:spcPct val="107000"/>
              </a:lnSpc>
              <a:spcBef>
                <a:spcPts val="0"/>
              </a:spcBef>
              <a:spcAft>
                <a:spcPts val="0"/>
              </a:spcAft>
              <a:buClr>
                <a:srgbClr val="000000"/>
              </a:buClr>
              <a:buSzPts val="1200"/>
              <a:buFont typeface="Arial"/>
              <a:buNone/>
            </a:pPr>
            <a:r>
              <a:rPr lang="sv-SE" sz="1200" b="0" i="0" u="none" strike="noStrike" cap="none">
                <a:solidFill>
                  <a:srgbClr val="000000"/>
                </a:solidFill>
                <a:latin typeface="Century Gothic"/>
                <a:ea typeface="Century Gothic"/>
                <a:cs typeface="Century Gothic"/>
                <a:sym typeface="Century Gothic"/>
              </a:rPr>
              <a:t> </a:t>
            </a:r>
            <a:endParaRPr sz="1100" b="0" i="0" u="none" strike="noStrike" cap="none">
              <a:solidFill>
                <a:srgbClr val="000000"/>
              </a:solidFill>
              <a:latin typeface="Calibri"/>
              <a:ea typeface="Calibri"/>
              <a:cs typeface="Calibri"/>
              <a:sym typeface="Calibri"/>
            </a:endParaRPr>
          </a:p>
        </p:txBody>
      </p:sp>
      <p:sp>
        <p:nvSpPr>
          <p:cNvPr id="89" name="Google Shape;89;p1"/>
          <p:cNvSpPr/>
          <p:nvPr/>
        </p:nvSpPr>
        <p:spPr>
          <a:xfrm>
            <a:off x="1797079" y="2177390"/>
            <a:ext cx="2138349" cy="230078"/>
          </a:xfrm>
          <a:prstGeom prst="rect">
            <a:avLst/>
          </a:prstGeom>
          <a:noFill/>
          <a:ln>
            <a:noFill/>
          </a:ln>
        </p:spPr>
        <p:txBody>
          <a:bodyPr spcFirstLastPara="1" wrap="square" lIns="0" tIns="0" rIns="0" bIns="0" anchor="t" anchorCtr="0">
            <a:noAutofit/>
          </a:bodyPr>
          <a:lstStyle/>
          <a:p>
            <a:pPr marL="0" marR="0" lvl="0" indent="0" algn="l" rtl="0">
              <a:lnSpc>
                <a:spcPct val="107000"/>
              </a:lnSpc>
              <a:spcBef>
                <a:spcPts val="0"/>
              </a:spcBef>
              <a:spcAft>
                <a:spcPts val="0"/>
              </a:spcAft>
              <a:buClr>
                <a:srgbClr val="000000"/>
              </a:buClr>
              <a:buSzPts val="1100"/>
              <a:buFont typeface="Arial"/>
              <a:buNone/>
            </a:pPr>
            <a:endParaRPr sz="1100" b="0" i="0" u="none" strike="noStrike" cap="none">
              <a:solidFill>
                <a:srgbClr val="000000"/>
              </a:solidFill>
              <a:latin typeface="Calibri"/>
              <a:ea typeface="Calibri"/>
              <a:cs typeface="Calibri"/>
              <a:sym typeface="Calibri"/>
            </a:endParaRPr>
          </a:p>
        </p:txBody>
      </p:sp>
      <p:sp>
        <p:nvSpPr>
          <p:cNvPr id="90" name="Google Shape;90;p1"/>
          <p:cNvSpPr/>
          <p:nvPr/>
        </p:nvSpPr>
        <p:spPr>
          <a:xfrm>
            <a:off x="3406196" y="2177390"/>
            <a:ext cx="55838" cy="230078"/>
          </a:xfrm>
          <a:prstGeom prst="rect">
            <a:avLst/>
          </a:prstGeom>
          <a:noFill/>
          <a:ln>
            <a:noFill/>
          </a:ln>
        </p:spPr>
        <p:txBody>
          <a:bodyPr spcFirstLastPara="1" wrap="square" lIns="0" tIns="0" rIns="0" bIns="0" anchor="t" anchorCtr="0">
            <a:noAutofit/>
          </a:bodyPr>
          <a:lstStyle/>
          <a:p>
            <a:pPr marL="0" marR="0" lvl="0" indent="0" algn="l" rtl="0">
              <a:lnSpc>
                <a:spcPct val="107000"/>
              </a:lnSpc>
              <a:spcBef>
                <a:spcPts val="0"/>
              </a:spcBef>
              <a:spcAft>
                <a:spcPts val="0"/>
              </a:spcAft>
              <a:buClr>
                <a:srgbClr val="000000"/>
              </a:buClr>
              <a:buSzPts val="1400"/>
              <a:buFont typeface="Arial"/>
              <a:buNone/>
            </a:pPr>
            <a:r>
              <a:rPr lang="sv-SE" sz="1400" b="0" i="0" u="none" strike="noStrike" cap="none">
                <a:solidFill>
                  <a:srgbClr val="000000"/>
                </a:solidFill>
                <a:latin typeface="Century Gothic"/>
                <a:ea typeface="Century Gothic"/>
                <a:cs typeface="Century Gothic"/>
                <a:sym typeface="Century Gothic"/>
              </a:rPr>
              <a:t> </a:t>
            </a:r>
            <a:endParaRPr sz="1100" b="0" i="0" u="none" strike="noStrike" cap="none">
              <a:solidFill>
                <a:srgbClr val="000000"/>
              </a:solidFill>
              <a:latin typeface="Calibri"/>
              <a:ea typeface="Calibri"/>
              <a:cs typeface="Calibri"/>
              <a:sym typeface="Calibri"/>
            </a:endParaRPr>
          </a:p>
        </p:txBody>
      </p:sp>
      <p:sp>
        <p:nvSpPr>
          <p:cNvPr id="91" name="Google Shape;91;p1"/>
          <p:cNvSpPr/>
          <p:nvPr/>
        </p:nvSpPr>
        <p:spPr>
          <a:xfrm>
            <a:off x="5887232" y="2719535"/>
            <a:ext cx="233005" cy="949812"/>
          </a:xfrm>
          <a:prstGeom prst="rect">
            <a:avLst/>
          </a:prstGeom>
          <a:noFill/>
          <a:ln>
            <a:noFill/>
          </a:ln>
        </p:spPr>
        <p:txBody>
          <a:bodyPr spcFirstLastPara="1" wrap="square" lIns="0" tIns="0" rIns="0" bIns="0" anchor="t" anchorCtr="0">
            <a:noAutofit/>
          </a:bodyPr>
          <a:lstStyle/>
          <a:p>
            <a:pPr marL="0" marR="0" lvl="0" indent="0" algn="l" rtl="0">
              <a:lnSpc>
                <a:spcPct val="107000"/>
              </a:lnSpc>
              <a:spcBef>
                <a:spcPts val="0"/>
              </a:spcBef>
              <a:spcAft>
                <a:spcPts val="0"/>
              </a:spcAft>
              <a:buClr>
                <a:srgbClr val="000000"/>
              </a:buClr>
              <a:buSzPts val="5800"/>
              <a:buFont typeface="Arial"/>
              <a:buNone/>
            </a:pPr>
            <a:r>
              <a:rPr lang="sv-SE" sz="5800" b="1" i="0" u="none" strike="noStrike" cap="none">
                <a:solidFill>
                  <a:srgbClr val="000000"/>
                </a:solidFill>
                <a:latin typeface="Century Gothic"/>
                <a:ea typeface="Century Gothic"/>
                <a:cs typeface="Century Gothic"/>
                <a:sym typeface="Century Gothic"/>
              </a:rPr>
              <a:t> </a:t>
            </a:r>
            <a:endParaRPr sz="1100" b="0" i="0" u="none" strike="noStrike" cap="none">
              <a:solidFill>
                <a:srgbClr val="000000"/>
              </a:solidFill>
              <a:latin typeface="Calibri"/>
              <a:ea typeface="Calibri"/>
              <a:cs typeface="Calibri"/>
              <a:sym typeface="Calibri"/>
            </a:endParaRPr>
          </a:p>
        </p:txBody>
      </p:sp>
      <p:sp>
        <p:nvSpPr>
          <p:cNvPr id="92" name="Google Shape;92;p1"/>
          <p:cNvSpPr/>
          <p:nvPr/>
        </p:nvSpPr>
        <p:spPr>
          <a:xfrm>
            <a:off x="-468560" y="-99392"/>
            <a:ext cx="9865200" cy="4104600"/>
          </a:xfrm>
          <a:prstGeom prst="rect">
            <a:avLst/>
          </a:prstGeom>
          <a:gradFill>
            <a:gsLst>
              <a:gs pos="0">
                <a:schemeClr val="lt1"/>
              </a:gs>
              <a:gs pos="46000">
                <a:schemeClr val="lt1"/>
              </a:gs>
              <a:gs pos="100000">
                <a:srgbClr val="C8D8EB">
                  <a:alpha val="1960"/>
                </a:srgbClr>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3" name="Google Shape;93;p1"/>
          <p:cNvSpPr/>
          <p:nvPr/>
        </p:nvSpPr>
        <p:spPr>
          <a:xfrm>
            <a:off x="2101088" y="1527690"/>
            <a:ext cx="4941900" cy="3333600"/>
          </a:xfrm>
          <a:prstGeom prst="rect">
            <a:avLst/>
          </a:prstGeom>
          <a:noFill/>
          <a:ln>
            <a:noFill/>
          </a:ln>
        </p:spPr>
        <p:txBody>
          <a:bodyPr spcFirstLastPara="1" wrap="square" lIns="0" tIns="0" rIns="0" bIns="0" anchor="t" anchorCtr="0">
            <a:noAutofit/>
          </a:bodyPr>
          <a:lstStyle/>
          <a:p>
            <a:pPr marL="0" marR="0" lvl="0" indent="0" algn="ctr" rtl="0">
              <a:lnSpc>
                <a:spcPct val="107000"/>
              </a:lnSpc>
              <a:spcBef>
                <a:spcPts val="0"/>
              </a:spcBef>
              <a:spcAft>
                <a:spcPts val="0"/>
              </a:spcAft>
              <a:buClr>
                <a:srgbClr val="000000"/>
              </a:buClr>
              <a:buSzPts val="4400"/>
              <a:buFont typeface="Arial"/>
              <a:buNone/>
            </a:pPr>
            <a:r>
              <a:rPr lang="sv-SE" sz="4400" b="0" i="0" u="none" strike="noStrike" cap="none">
                <a:solidFill>
                  <a:srgbClr val="000000"/>
                </a:solidFill>
                <a:latin typeface="Calibri"/>
                <a:ea typeface="Calibri"/>
                <a:cs typeface="Calibri"/>
                <a:sym typeface="Calibri"/>
              </a:rPr>
              <a:t>Välkomna till föräldrainformation för F10/11 202</a:t>
            </a:r>
            <a:r>
              <a:rPr lang="sv-SE" sz="4400">
                <a:latin typeface="Calibri"/>
                <a:ea typeface="Calibri"/>
                <a:cs typeface="Calibri"/>
                <a:sym typeface="Calibri"/>
              </a:rPr>
              <a:t>6</a:t>
            </a:r>
            <a:endParaRPr sz="1400" b="0" i="0" u="none" strike="noStrike" cap="none">
              <a:solidFill>
                <a:srgbClr val="000000"/>
              </a:solidFill>
              <a:latin typeface="Arial"/>
              <a:ea typeface="Arial"/>
              <a:cs typeface="Arial"/>
              <a:sym typeface="Arial"/>
            </a:endParaRPr>
          </a:p>
        </p:txBody>
      </p:sp>
      <p:pic>
        <p:nvPicPr>
          <p:cNvPr id="94" name="Google Shape;94;p1"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3d4b73f4752_0_0"/>
          <p:cNvSpPr txBox="1">
            <a:spLocks noGrp="1"/>
          </p:cNvSpPr>
          <p:nvPr>
            <p:ph type="title"/>
          </p:nvPr>
        </p:nvSpPr>
        <p:spPr>
          <a:xfrm>
            <a:off x="1754156" y="274638"/>
            <a:ext cx="69327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88636"/>
              </a:lnSpc>
              <a:spcBef>
                <a:spcPts val="0"/>
              </a:spcBef>
              <a:spcAft>
                <a:spcPts val="0"/>
              </a:spcAft>
              <a:buClr>
                <a:srgbClr val="000000"/>
              </a:buClr>
              <a:buSzPts val="4400"/>
              <a:buFont typeface="Calibri"/>
              <a:buNone/>
            </a:pPr>
            <a:r>
              <a:rPr lang="sv-SE" b="1">
                <a:solidFill>
                  <a:srgbClr val="000000"/>
                </a:solidFill>
              </a:rPr>
              <a:t>Seriespel</a:t>
            </a:r>
            <a:endParaRPr/>
          </a:p>
        </p:txBody>
      </p:sp>
      <p:sp>
        <p:nvSpPr>
          <p:cNvPr id="156" name="Google Shape;156;g3d4b73f4752_0_0"/>
          <p:cNvSpPr txBox="1">
            <a:spLocks noGrp="1"/>
          </p:cNvSpPr>
          <p:nvPr>
            <p:ph type="body" idx="1"/>
          </p:nvPr>
        </p:nvSpPr>
        <p:spPr>
          <a:xfrm>
            <a:off x="457200" y="1855365"/>
            <a:ext cx="8229600" cy="4526100"/>
          </a:xfrm>
          <a:prstGeom prst="rect">
            <a:avLst/>
          </a:prstGeom>
          <a:noFill/>
          <a:ln>
            <a:noFill/>
          </a:ln>
        </p:spPr>
        <p:txBody>
          <a:bodyPr spcFirstLastPara="1" wrap="square" lIns="91425" tIns="45700" rIns="91425" bIns="45700" anchor="t" anchorCtr="0">
            <a:noAutofit/>
          </a:bodyPr>
          <a:lstStyle/>
          <a:p>
            <a:pPr marL="742950" lvl="1" indent="-285750" algn="l" rtl="0">
              <a:lnSpc>
                <a:spcPct val="100000"/>
              </a:lnSpc>
              <a:spcBef>
                <a:spcPts val="240"/>
              </a:spcBef>
              <a:spcAft>
                <a:spcPts val="0"/>
              </a:spcAft>
              <a:buClr>
                <a:schemeClr val="dk1"/>
              </a:buClr>
              <a:buSzPts val="1200"/>
              <a:buChar char="–"/>
            </a:pPr>
            <a:r>
              <a:rPr lang="sv-SE" sz="1200"/>
              <a:t>De äldre flicklagen i Råda BK dömer våra hemmamatcher.</a:t>
            </a:r>
            <a:endParaRPr/>
          </a:p>
          <a:p>
            <a:pPr marL="742950" lvl="1" indent="-285750" algn="l" rtl="0">
              <a:lnSpc>
                <a:spcPct val="100000"/>
              </a:lnSpc>
              <a:spcBef>
                <a:spcPts val="240"/>
              </a:spcBef>
              <a:spcAft>
                <a:spcPts val="0"/>
              </a:spcAft>
              <a:buClr>
                <a:schemeClr val="dk1"/>
              </a:buClr>
              <a:buSzPts val="1200"/>
              <a:buChar char="–"/>
            </a:pPr>
            <a:r>
              <a:rPr lang="sv-SE" sz="1200"/>
              <a:t>Föräldrar står på motsatt sida mot barnen om möjligt.</a:t>
            </a:r>
            <a:endParaRPr/>
          </a:p>
          <a:p>
            <a:pPr marL="742950" lvl="1" indent="-285750" algn="l" rtl="0">
              <a:lnSpc>
                <a:spcPct val="100000"/>
              </a:lnSpc>
              <a:spcBef>
                <a:spcPts val="240"/>
              </a:spcBef>
              <a:spcAft>
                <a:spcPts val="0"/>
              </a:spcAft>
              <a:buClr>
                <a:schemeClr val="dk1"/>
              </a:buClr>
              <a:buSzPts val="1200"/>
              <a:buChar char="–"/>
            </a:pPr>
            <a:r>
              <a:rPr lang="sv-SE" sz="1200"/>
              <a:t>Mixade lag.</a:t>
            </a:r>
            <a:endParaRPr sz="1200"/>
          </a:p>
          <a:p>
            <a:pPr marL="1371600" lvl="2" indent="-304800" algn="l" rtl="0">
              <a:lnSpc>
                <a:spcPct val="100000"/>
              </a:lnSpc>
              <a:spcBef>
                <a:spcPts val="240"/>
              </a:spcBef>
              <a:spcAft>
                <a:spcPts val="0"/>
              </a:spcAft>
              <a:buClr>
                <a:schemeClr val="dk1"/>
              </a:buClr>
              <a:buSzPts val="1200"/>
              <a:buChar char="•"/>
            </a:pPr>
            <a:r>
              <a:rPr lang="sv-SE" sz="1200"/>
              <a:t>2016 tjejerna spelar i sitt lag och vi lånar ner 2015 tjejer.</a:t>
            </a:r>
            <a:endParaRPr sz="1200"/>
          </a:p>
          <a:p>
            <a:pPr marL="1371600" lvl="2" indent="-304800" algn="l" rtl="0">
              <a:lnSpc>
                <a:spcPct val="100000"/>
              </a:lnSpc>
              <a:spcBef>
                <a:spcPts val="240"/>
              </a:spcBef>
              <a:spcAft>
                <a:spcPts val="0"/>
              </a:spcAft>
              <a:buSzPts val="1200"/>
              <a:buChar char="•"/>
            </a:pPr>
            <a:r>
              <a:rPr lang="sv-SE" sz="1200"/>
              <a:t>2015 tjejerna mixas runt i de två lagen plus lånas ner till 2016.</a:t>
            </a:r>
            <a:endParaRPr sz="1200"/>
          </a:p>
          <a:p>
            <a:pPr marL="1371600" lvl="2" indent="-304800" algn="l" rtl="0">
              <a:lnSpc>
                <a:spcPct val="100000"/>
              </a:lnSpc>
              <a:spcBef>
                <a:spcPts val="240"/>
              </a:spcBef>
              <a:spcAft>
                <a:spcPts val="0"/>
              </a:spcAft>
              <a:buSzPts val="1200"/>
              <a:buChar char="•"/>
            </a:pPr>
            <a:r>
              <a:rPr lang="sv-SE" sz="1200"/>
              <a:t>De tjejer som anmällt intresse för att spela extra matcher kallas till detta.</a:t>
            </a:r>
            <a:endParaRPr sz="1200"/>
          </a:p>
          <a:p>
            <a:pPr marL="742950" lvl="1" indent="-285750" algn="l" rtl="0">
              <a:lnSpc>
                <a:spcPct val="100000"/>
              </a:lnSpc>
              <a:spcBef>
                <a:spcPts val="240"/>
              </a:spcBef>
              <a:spcAft>
                <a:spcPts val="0"/>
              </a:spcAft>
              <a:buClr>
                <a:schemeClr val="dk1"/>
              </a:buClr>
              <a:buSzPts val="1200"/>
              <a:buChar char="–"/>
            </a:pPr>
            <a:r>
              <a:rPr lang="sv-SE" sz="1200"/>
              <a:t>F12 har ett lag mindre anmält i seriespel så utlåning dit kommer nog inte hända ofta eller alls. Får vi frågan så kommer vi gå utifrån att man anmält önskemål och att vi tränare bedömer att man är redo rent utvecklingsmässigt.</a:t>
            </a:r>
            <a:endParaRPr sz="1200"/>
          </a:p>
          <a:p>
            <a:pPr marL="742950" lvl="1" indent="-285750" algn="l" rtl="0">
              <a:lnSpc>
                <a:spcPct val="100000"/>
              </a:lnSpc>
              <a:spcBef>
                <a:spcPts val="240"/>
              </a:spcBef>
              <a:spcAft>
                <a:spcPts val="0"/>
              </a:spcAft>
              <a:buClr>
                <a:schemeClr val="dk1"/>
              </a:buClr>
              <a:buSzPts val="1200"/>
              <a:buChar char="–"/>
            </a:pPr>
            <a:r>
              <a:rPr lang="sv-SE" sz="1200" b="1"/>
              <a:t>Svara på kallelse i tid! Tjejerna kommer få spela mycket! En match är 3 x 20 minuter.</a:t>
            </a:r>
            <a:endParaRPr sz="1200" b="1"/>
          </a:p>
          <a:p>
            <a:pPr marL="742950" lvl="1" indent="-285750" algn="l" rtl="0">
              <a:lnSpc>
                <a:spcPct val="100000"/>
              </a:lnSpc>
              <a:spcBef>
                <a:spcPts val="240"/>
              </a:spcBef>
              <a:spcAft>
                <a:spcPts val="0"/>
              </a:spcAft>
              <a:buClr>
                <a:schemeClr val="dk1"/>
              </a:buClr>
              <a:buSzPts val="1200"/>
              <a:buChar char="–"/>
            </a:pPr>
            <a:r>
              <a:rPr lang="sv-SE" sz="1200"/>
              <a:t>Har man svårt med att hinna åka med till bortamatcherna som förälder, skriv i gästboken/Supertext, ta kontakt med annan förälder om er dotter kan få åka med. Viktigt att man prioriterar att vara med på matcherna!</a:t>
            </a:r>
            <a:br>
              <a:rPr lang="sv-SE" sz="1200"/>
            </a:br>
            <a:endParaRPr sz="1200"/>
          </a:p>
          <a:p>
            <a:pPr marL="0" lvl="0" indent="0" algn="l" rtl="0">
              <a:lnSpc>
                <a:spcPct val="100000"/>
              </a:lnSpc>
              <a:spcBef>
                <a:spcPts val="240"/>
              </a:spcBef>
              <a:spcAft>
                <a:spcPts val="0"/>
              </a:spcAft>
              <a:buClr>
                <a:schemeClr val="dk1"/>
              </a:buClr>
              <a:buSzPts val="1200"/>
              <a:buNone/>
            </a:pPr>
            <a:r>
              <a:rPr lang="sv-SE" sz="1200" b="1"/>
              <a:t>Tjejerna byter om tillsammans och duschar efteråt vid matcher! Vi tar gärna hjälp av mammorna om vi inte har en kvinnlig ledare vid matcherna att hålla lite ordning i omklädningsrummet, så att alla sköter sig gentemot sina lagkompisar.</a:t>
            </a:r>
            <a:endParaRPr/>
          </a:p>
          <a:p>
            <a:pPr marL="742950" lvl="1" indent="-285750" algn="l" rtl="0">
              <a:lnSpc>
                <a:spcPct val="100000"/>
              </a:lnSpc>
              <a:spcBef>
                <a:spcPts val="240"/>
              </a:spcBef>
              <a:spcAft>
                <a:spcPts val="0"/>
              </a:spcAft>
              <a:buClr>
                <a:schemeClr val="dk1"/>
              </a:buClr>
              <a:buSzPts val="1200"/>
              <a:buChar char="–"/>
            </a:pPr>
            <a:r>
              <a:rPr lang="sv-SE" sz="1200"/>
              <a:t>Spelare ska ha med sig följande till matcherna: benskydd, fotbollsskor, vita fotbollsstrumpor, gröna shorts, vattenflaska, handduk</a:t>
            </a:r>
            <a:endParaRPr sz="1200"/>
          </a:p>
          <a:p>
            <a:pPr marL="742950" lvl="1" indent="-285750" algn="l" rtl="0">
              <a:lnSpc>
                <a:spcPct val="100000"/>
              </a:lnSpc>
              <a:spcBef>
                <a:spcPts val="240"/>
              </a:spcBef>
              <a:spcAft>
                <a:spcPts val="0"/>
              </a:spcAft>
              <a:buSzPts val="1200"/>
              <a:buChar char="–"/>
            </a:pPr>
            <a:r>
              <a:rPr lang="sv-SE" sz="1200"/>
              <a:t>Alla spelare kommer att få spela lika mycket.</a:t>
            </a:r>
            <a:endParaRPr sz="1200"/>
          </a:p>
          <a:p>
            <a:pPr marL="742950" lvl="1" indent="-285750" algn="l" rtl="0">
              <a:lnSpc>
                <a:spcPct val="100000"/>
              </a:lnSpc>
              <a:spcBef>
                <a:spcPts val="240"/>
              </a:spcBef>
              <a:spcAft>
                <a:spcPts val="0"/>
              </a:spcAft>
              <a:buSzPts val="1200"/>
              <a:buChar char="–"/>
            </a:pPr>
            <a:r>
              <a:rPr lang="sv-SE" sz="1200"/>
              <a:t>Alla spelare kommer att få pröva på att spela på alla positioner men kanske inte jämnt fördelat i alla matcher.</a:t>
            </a:r>
            <a:endParaRPr sz="1200"/>
          </a:p>
        </p:txBody>
      </p:sp>
      <p:pic>
        <p:nvPicPr>
          <p:cNvPr id="157" name="Google Shape;157;g3d4b73f4752_0_0"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d4b73f4752_0_9"/>
          <p:cNvSpPr txBox="1">
            <a:spLocks noGrp="1"/>
          </p:cNvSpPr>
          <p:nvPr>
            <p:ph type="title"/>
          </p:nvPr>
        </p:nvSpPr>
        <p:spPr>
          <a:xfrm>
            <a:off x="1754156" y="274638"/>
            <a:ext cx="6932700"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88636"/>
              </a:lnSpc>
              <a:spcBef>
                <a:spcPts val="0"/>
              </a:spcBef>
              <a:spcAft>
                <a:spcPts val="0"/>
              </a:spcAft>
              <a:buClr>
                <a:srgbClr val="000000"/>
              </a:buClr>
              <a:buSzPts val="4400"/>
              <a:buFont typeface="Calibri"/>
              <a:buNone/>
            </a:pPr>
            <a:r>
              <a:rPr lang="sv-SE" b="1">
                <a:solidFill>
                  <a:srgbClr val="000000"/>
                </a:solidFill>
              </a:rPr>
              <a:t>Axvall Cup 25/4</a:t>
            </a:r>
            <a:endParaRPr/>
          </a:p>
        </p:txBody>
      </p:sp>
      <p:sp>
        <p:nvSpPr>
          <p:cNvPr id="163" name="Google Shape;163;g3d4b73f4752_0_9"/>
          <p:cNvSpPr txBox="1">
            <a:spLocks noGrp="1"/>
          </p:cNvSpPr>
          <p:nvPr>
            <p:ph type="body" idx="1"/>
          </p:nvPr>
        </p:nvSpPr>
        <p:spPr>
          <a:xfrm>
            <a:off x="457200" y="1855365"/>
            <a:ext cx="8229600" cy="4526100"/>
          </a:xfrm>
          <a:prstGeom prst="rect">
            <a:avLst/>
          </a:prstGeom>
          <a:noFill/>
          <a:ln>
            <a:noFill/>
          </a:ln>
        </p:spPr>
        <p:txBody>
          <a:bodyPr spcFirstLastPara="1" wrap="square" lIns="91425" tIns="45700" rIns="91425" bIns="45700" anchor="t" anchorCtr="0">
            <a:noAutofit/>
          </a:bodyPr>
          <a:lstStyle/>
          <a:p>
            <a:pPr marL="742950" lvl="1" indent="-323850" algn="l" rtl="0">
              <a:lnSpc>
                <a:spcPct val="100000"/>
              </a:lnSpc>
              <a:spcBef>
                <a:spcPts val="240"/>
              </a:spcBef>
              <a:spcAft>
                <a:spcPts val="0"/>
              </a:spcAft>
              <a:buClr>
                <a:schemeClr val="dk1"/>
              </a:buClr>
              <a:buSzPts val="1800"/>
              <a:buChar char="–"/>
            </a:pPr>
            <a:r>
              <a:rPr lang="sv-SE" sz="1800"/>
              <a:t>Speldag är lördagen 25/4, trolig samlig på morgonen</a:t>
            </a:r>
            <a:endParaRPr sz="1800"/>
          </a:p>
          <a:p>
            <a:pPr marL="742950" lvl="1" indent="-323850" algn="l" rtl="0">
              <a:lnSpc>
                <a:spcPct val="100000"/>
              </a:lnSpc>
              <a:spcBef>
                <a:spcPts val="240"/>
              </a:spcBef>
              <a:spcAft>
                <a:spcPts val="0"/>
              </a:spcAft>
              <a:buSzPts val="1800"/>
              <a:buChar char="–"/>
            </a:pPr>
            <a:r>
              <a:rPr lang="sv-SE" sz="1800"/>
              <a:t>Vi har anmält 3 lag till cupen</a:t>
            </a:r>
            <a:endParaRPr sz="1800"/>
          </a:p>
          <a:p>
            <a:pPr marL="742950" lvl="1" indent="-323850" algn="l" rtl="0">
              <a:lnSpc>
                <a:spcPct val="100000"/>
              </a:lnSpc>
              <a:spcBef>
                <a:spcPts val="240"/>
              </a:spcBef>
              <a:spcAft>
                <a:spcPts val="0"/>
              </a:spcAft>
              <a:buSzPts val="1800"/>
              <a:buChar char="–"/>
            </a:pPr>
            <a:r>
              <a:rPr lang="sv-SE" sz="1800"/>
              <a:t>Lagindelning har inte gjorts ännu utan görs när vi får speltider.</a:t>
            </a:r>
            <a:endParaRPr sz="1800"/>
          </a:p>
          <a:p>
            <a:pPr marL="742950" lvl="1" indent="-323850" algn="l" rtl="0">
              <a:lnSpc>
                <a:spcPct val="100000"/>
              </a:lnSpc>
              <a:spcBef>
                <a:spcPts val="240"/>
              </a:spcBef>
              <a:spcAft>
                <a:spcPts val="0"/>
              </a:spcAft>
              <a:buSzPts val="1800"/>
              <a:buChar char="–"/>
            </a:pPr>
            <a:r>
              <a:rPr lang="sv-SE" sz="1800"/>
              <a:t>Kallelse kommer så fort matchtider är satta och vi delat in i lag.</a:t>
            </a:r>
            <a:endParaRPr sz="1800"/>
          </a:p>
        </p:txBody>
      </p:sp>
      <p:pic>
        <p:nvPicPr>
          <p:cNvPr id="164" name="Google Shape;164;g3d4b73f4752_0_9"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4"/>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3600"/>
              <a:buFont typeface="Calibri"/>
              <a:buNone/>
            </a:pPr>
            <a:r>
              <a:rPr lang="sv-SE" sz="3600" b="1"/>
              <a:t>Försäljnings- och arbetsaktiviteter</a:t>
            </a:r>
            <a:endParaRPr/>
          </a:p>
        </p:txBody>
      </p:sp>
      <p:sp>
        <p:nvSpPr>
          <p:cNvPr id="170" name="Google Shape;170;p14"/>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285750" lvl="0" indent="-285750" algn="l" rtl="0">
              <a:lnSpc>
                <a:spcPct val="115000"/>
              </a:lnSpc>
              <a:spcBef>
                <a:spcPts val="360"/>
              </a:spcBef>
              <a:spcAft>
                <a:spcPts val="0"/>
              </a:spcAft>
              <a:buClr>
                <a:schemeClr val="dk1"/>
              </a:buClr>
              <a:buSzPts val="1800"/>
              <a:buChar char="•"/>
            </a:pPr>
            <a:r>
              <a:rPr lang="sv-SE" sz="1800"/>
              <a:t>Aktiva from 8 år skall sälja 5 st Lidköpingsrabatten. Max 10 per familj</a:t>
            </a:r>
            <a:endParaRPr sz="1800"/>
          </a:p>
          <a:p>
            <a:pPr marL="285750" lvl="0" indent="-285750" algn="l" rtl="0">
              <a:lnSpc>
                <a:spcPct val="115000"/>
              </a:lnSpc>
              <a:spcBef>
                <a:spcPts val="360"/>
              </a:spcBef>
              <a:spcAft>
                <a:spcPts val="0"/>
              </a:spcAft>
              <a:buClr>
                <a:schemeClr val="dk1"/>
              </a:buClr>
              <a:buSzPts val="1800"/>
              <a:buChar char="•"/>
            </a:pPr>
            <a:r>
              <a:rPr lang="sv-SE" sz="1800"/>
              <a:t>Aktiva from 8 år skall sälja minst 3 paket (för minst 480kr) från Matzen Underwear. Dock nax 6 paket per familj (960kr). Aktiva som inte säljer faktureras 480kr.</a:t>
            </a:r>
            <a:br>
              <a:rPr lang="sv-SE" sz="1800"/>
            </a:br>
            <a:r>
              <a:rPr lang="sv-SE" sz="1800"/>
              <a:t>Försäljningsperiod är 20/4-17/5</a:t>
            </a:r>
            <a:endParaRPr sz="1800"/>
          </a:p>
          <a:p>
            <a:pPr marL="285750" lvl="0" indent="-285750" algn="l" rtl="0">
              <a:lnSpc>
                <a:spcPct val="115000"/>
              </a:lnSpc>
              <a:spcBef>
                <a:spcPts val="360"/>
              </a:spcBef>
              <a:spcAft>
                <a:spcPts val="0"/>
              </a:spcAft>
              <a:buClr>
                <a:schemeClr val="dk1"/>
              </a:buClr>
              <a:buSzPts val="1800"/>
              <a:buChar char="•"/>
            </a:pPr>
            <a:r>
              <a:rPr lang="sv-SE" sz="1800"/>
              <a:t>Försäljningsstart Lidköpingsrabatten juni.</a:t>
            </a:r>
            <a:endParaRPr sz="1800"/>
          </a:p>
          <a:p>
            <a:pPr marL="285750" lvl="0" indent="-285750" algn="l" rtl="0">
              <a:lnSpc>
                <a:spcPct val="115000"/>
              </a:lnSpc>
              <a:spcBef>
                <a:spcPts val="360"/>
              </a:spcBef>
              <a:spcAft>
                <a:spcPts val="0"/>
              </a:spcAft>
              <a:buClr>
                <a:schemeClr val="dk1"/>
              </a:buClr>
              <a:buSzPts val="1800"/>
              <a:buChar char="•"/>
            </a:pPr>
            <a:r>
              <a:rPr lang="sv-SE" sz="1800"/>
              <a:t>Möjlighet finns för friköp från båda försäljningarna för 800 kr/aktiv.</a:t>
            </a:r>
            <a:br>
              <a:rPr lang="sv-SE" sz="1800"/>
            </a:br>
            <a:r>
              <a:rPr lang="sv-SE" sz="1800"/>
              <a:t>Önskas friköp meddelas kansliet 0510–27596 eller </a:t>
            </a:r>
            <a:r>
              <a:rPr lang="sv-SE" sz="1800" u="sng">
                <a:solidFill>
                  <a:schemeClr val="hlink"/>
                </a:solidFill>
                <a:hlinkClick r:id="rId3"/>
              </a:rPr>
              <a:t>kansli@radabk.nu</a:t>
            </a:r>
            <a:br>
              <a:rPr lang="sv-SE" sz="1800"/>
            </a:br>
            <a:r>
              <a:rPr lang="sv-SE" sz="1800"/>
              <a:t>Faktura kommer skickas ut och skall vara betald senast 19/4.</a:t>
            </a:r>
            <a:endParaRPr sz="1800"/>
          </a:p>
          <a:p>
            <a:pPr marL="285750" lvl="0" indent="-285750" algn="l" rtl="0">
              <a:lnSpc>
                <a:spcPct val="115000"/>
              </a:lnSpc>
              <a:spcBef>
                <a:spcPts val="360"/>
              </a:spcBef>
              <a:spcAft>
                <a:spcPts val="0"/>
              </a:spcAft>
              <a:buClr>
                <a:schemeClr val="dk1"/>
              </a:buClr>
              <a:buSzPts val="1800"/>
              <a:buChar char="•"/>
            </a:pPr>
            <a:r>
              <a:rPr lang="sv-SE" sz="1800" b="1"/>
              <a:t>Kioskverksamhet V15 &amp;  V36</a:t>
            </a:r>
            <a:endParaRPr sz="1800" b="1"/>
          </a:p>
          <a:p>
            <a:pPr marL="285750" lvl="0" indent="-285750" algn="l" rtl="0">
              <a:lnSpc>
                <a:spcPct val="115000"/>
              </a:lnSpc>
              <a:spcBef>
                <a:spcPts val="360"/>
              </a:spcBef>
              <a:spcAft>
                <a:spcPts val="0"/>
              </a:spcAft>
              <a:buClr>
                <a:schemeClr val="dk1"/>
              </a:buClr>
              <a:buSzPts val="1800"/>
              <a:buChar char="•"/>
            </a:pPr>
            <a:r>
              <a:rPr lang="sv-SE" sz="1800" b="1"/>
              <a:t>Rådadagen 23/5</a:t>
            </a:r>
            <a:br>
              <a:rPr lang="sv-SE" sz="1800"/>
            </a:br>
            <a:endParaRPr sz="1800"/>
          </a:p>
        </p:txBody>
      </p:sp>
      <p:pic>
        <p:nvPicPr>
          <p:cNvPr id="171" name="Google Shape;171;p14" descr="En bild som visar text, logotyp, Teckensnitt, symbol&#10;&#10;Automatiskt genererad beskrivning"/>
          <p:cNvPicPr preferRelativeResize="0"/>
          <p:nvPr/>
        </p:nvPicPr>
        <p:blipFill rotWithShape="1">
          <a:blip r:embed="rId4">
            <a:alphaModFix/>
          </a:blip>
          <a:srcRect/>
          <a:stretch/>
        </p:blipFill>
        <p:spPr>
          <a:xfrm>
            <a:off x="107504" y="64569"/>
            <a:ext cx="1646653" cy="17302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1"/>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4400"/>
              <a:buFont typeface="Calibri"/>
              <a:buNone/>
            </a:pPr>
            <a:r>
              <a:rPr lang="sv-SE" sz="4400" b="1"/>
              <a:t>Arbetsaktiviteter Ungdom</a:t>
            </a:r>
            <a:endParaRPr/>
          </a:p>
        </p:txBody>
      </p:sp>
      <p:sp>
        <p:nvSpPr>
          <p:cNvPr id="177" name="Google Shape;177;p11"/>
          <p:cNvSpPr txBox="1">
            <a:spLocks noGrp="1"/>
          </p:cNvSpPr>
          <p:nvPr>
            <p:ph type="body" idx="1"/>
          </p:nvPr>
        </p:nvSpPr>
        <p:spPr>
          <a:xfrm>
            <a:off x="457200" y="1855400"/>
            <a:ext cx="8229600" cy="3032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900"/>
              <a:buNone/>
            </a:pPr>
            <a:r>
              <a:rPr lang="sv-SE" sz="1900"/>
              <a:t>Kiosklista / Bollkallar/flickor</a:t>
            </a:r>
            <a:endParaRPr/>
          </a:p>
          <a:p>
            <a:pPr marL="742950" lvl="1" indent="-285750" algn="l" rtl="0">
              <a:lnSpc>
                <a:spcPct val="100000"/>
              </a:lnSpc>
              <a:spcBef>
                <a:spcPts val="300"/>
              </a:spcBef>
              <a:spcAft>
                <a:spcPts val="0"/>
              </a:spcAft>
              <a:buClr>
                <a:schemeClr val="dk1"/>
              </a:buClr>
              <a:buSzPts val="1500"/>
              <a:buChar char="–"/>
            </a:pPr>
            <a:r>
              <a:rPr lang="sv-SE" sz="1500"/>
              <a:t>F10 har ansvar för kiosken </a:t>
            </a:r>
            <a:r>
              <a:rPr lang="sv-SE" sz="1500" b="1"/>
              <a:t>V24 &amp; V36</a:t>
            </a:r>
            <a:r>
              <a:rPr lang="sv-SE" sz="1500"/>
              <a:t>. (Schema kommer upp som en nyhet 2 veckor innan)</a:t>
            </a:r>
            <a:endParaRPr sz="1500"/>
          </a:p>
          <a:p>
            <a:pPr marL="742950" lvl="1" indent="-285750" algn="l" rtl="0">
              <a:lnSpc>
                <a:spcPct val="100000"/>
              </a:lnSpc>
              <a:spcBef>
                <a:spcPts val="300"/>
              </a:spcBef>
              <a:spcAft>
                <a:spcPts val="0"/>
              </a:spcAft>
              <a:buSzPts val="1500"/>
              <a:buChar char="–"/>
            </a:pPr>
            <a:r>
              <a:rPr lang="sv-SE" sz="1500"/>
              <a:t>Ledare lägger ett schema, föräldrar byter sinsemellan </a:t>
            </a:r>
            <a:r>
              <a:rPr lang="sv-SE" sz="1500" b="1"/>
              <a:t>utan ledares inblandning</a:t>
            </a:r>
            <a:r>
              <a:rPr lang="sv-SE" sz="1500"/>
              <a:t>.</a:t>
            </a:r>
            <a:endParaRPr sz="1500"/>
          </a:p>
          <a:p>
            <a:pPr marL="742950" lvl="1" indent="-285750" algn="l" rtl="0">
              <a:lnSpc>
                <a:spcPct val="100000"/>
              </a:lnSpc>
              <a:spcBef>
                <a:spcPts val="300"/>
              </a:spcBef>
              <a:spcAft>
                <a:spcPts val="0"/>
              </a:spcAft>
              <a:buSzPts val="1500"/>
              <a:buChar char="–"/>
            </a:pPr>
            <a:r>
              <a:rPr lang="sv-SE" sz="1500"/>
              <a:t>Lördag &amp; Söndag 9:30 – ca 17:00. Här är det lite beroende på när matcher slutar på helgen. Vi har öppet tills sista matchen är slut!</a:t>
            </a:r>
            <a:endParaRPr sz="1500"/>
          </a:p>
          <a:p>
            <a:pPr marL="742950" lvl="1" indent="-285750" algn="l" rtl="0">
              <a:lnSpc>
                <a:spcPct val="100000"/>
              </a:lnSpc>
              <a:spcBef>
                <a:spcPts val="300"/>
              </a:spcBef>
              <a:spcAft>
                <a:spcPts val="0"/>
              </a:spcAft>
              <a:buSzPts val="1500"/>
              <a:buChar char="–"/>
            </a:pPr>
            <a:r>
              <a:rPr lang="sv-SE" sz="1500" b="1"/>
              <a:t>Vardagar ska det vara öppet om det är matcher</a:t>
            </a:r>
            <a:endParaRPr sz="1500"/>
          </a:p>
          <a:p>
            <a:pPr marL="742950" lvl="1" indent="-285750" algn="l" rtl="0">
              <a:lnSpc>
                <a:spcPct val="100000"/>
              </a:lnSpc>
              <a:spcBef>
                <a:spcPts val="300"/>
              </a:spcBef>
              <a:spcAft>
                <a:spcPts val="0"/>
              </a:spcAft>
              <a:buSzPts val="1500"/>
              <a:buChar char="–"/>
            </a:pPr>
            <a:r>
              <a:rPr lang="sv-SE" sz="1500"/>
              <a:t>Kioskschema läggs upp som separat nyhet och förändringar kan ske så håll koll på kalendern på Råda BK som hela föreningen.</a:t>
            </a:r>
            <a:endParaRPr sz="1500"/>
          </a:p>
          <a:p>
            <a:pPr marL="742950" lvl="1" indent="-285750" algn="l" rtl="0">
              <a:lnSpc>
                <a:spcPct val="100000"/>
              </a:lnSpc>
              <a:spcBef>
                <a:spcPts val="300"/>
              </a:spcBef>
              <a:spcAft>
                <a:spcPts val="0"/>
              </a:spcAft>
              <a:buSzPts val="1500"/>
              <a:buChar char="–"/>
            </a:pPr>
            <a:r>
              <a:rPr lang="sv-SE" sz="1500"/>
              <a:t>Länk till arbetsbeskrivning för kiosk läggs ut i samband med nyhet om kioskschema</a:t>
            </a:r>
            <a:endParaRPr sz="1500"/>
          </a:p>
        </p:txBody>
      </p:sp>
      <p:pic>
        <p:nvPicPr>
          <p:cNvPr id="178" name="Google Shape;178;p11"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
        <p:nvSpPr>
          <p:cNvPr id="179" name="Google Shape;179;p11"/>
          <p:cNvSpPr txBox="1"/>
          <p:nvPr/>
        </p:nvSpPr>
        <p:spPr>
          <a:xfrm>
            <a:off x="467550" y="5011102"/>
            <a:ext cx="8229600" cy="17304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900"/>
              <a:buFont typeface="Arial"/>
              <a:buNone/>
            </a:pPr>
            <a:r>
              <a:rPr lang="sv-SE" sz="1900" b="0" i="0" u="none" strike="noStrike" cap="none">
                <a:solidFill>
                  <a:schemeClr val="dk1"/>
                </a:solidFill>
                <a:latin typeface="Calibri"/>
                <a:ea typeface="Calibri"/>
                <a:cs typeface="Calibri"/>
                <a:sym typeface="Calibri"/>
              </a:rPr>
              <a:t>Rådadagen </a:t>
            </a:r>
            <a:r>
              <a:rPr lang="sv-SE" sz="1900">
                <a:solidFill>
                  <a:schemeClr val="dk1"/>
                </a:solidFill>
                <a:latin typeface="Calibri"/>
                <a:ea typeface="Calibri"/>
                <a:cs typeface="Calibri"/>
                <a:sym typeface="Calibri"/>
              </a:rPr>
              <a:t>23</a:t>
            </a:r>
            <a:r>
              <a:rPr lang="sv-SE" sz="1900" b="0" i="0" u="none" strike="noStrike" cap="none">
                <a:solidFill>
                  <a:schemeClr val="dk1"/>
                </a:solidFill>
                <a:latin typeface="Calibri"/>
                <a:ea typeface="Calibri"/>
                <a:cs typeface="Calibri"/>
                <a:sym typeface="Calibri"/>
              </a:rPr>
              <a:t> maj</a:t>
            </a:r>
            <a:endParaRPr sz="1400" b="0" i="0" u="none" strike="noStrike" cap="none">
              <a:solidFill>
                <a:srgbClr val="000000"/>
              </a:solidFill>
              <a:latin typeface="Arial"/>
              <a:ea typeface="Arial"/>
              <a:cs typeface="Arial"/>
              <a:sym typeface="Arial"/>
            </a:endParaRPr>
          </a:p>
          <a:p>
            <a:pPr marL="742950" marR="0" lvl="1" indent="-285750" algn="l" rtl="0">
              <a:lnSpc>
                <a:spcPct val="100000"/>
              </a:lnSpc>
              <a:spcBef>
                <a:spcPts val="300"/>
              </a:spcBef>
              <a:spcAft>
                <a:spcPts val="0"/>
              </a:spcAft>
              <a:buClr>
                <a:schemeClr val="dk1"/>
              </a:buClr>
              <a:buSzPts val="1500"/>
              <a:buFont typeface="Arial"/>
              <a:buChar char="–"/>
            </a:pPr>
            <a:r>
              <a:rPr lang="sv-SE" sz="1500" b="0" i="0" u="none" strike="noStrike" cap="none">
                <a:solidFill>
                  <a:schemeClr val="dk1"/>
                </a:solidFill>
                <a:latin typeface="Calibri"/>
                <a:ea typeface="Calibri"/>
                <a:cs typeface="Calibri"/>
                <a:sym typeface="Calibri"/>
              </a:rPr>
              <a:t>Inga arbetspass har delats ut ännu. Så fort detta görs så kommer en nyhet med schema på detta också.</a:t>
            </a:r>
            <a:endParaRPr sz="1000" b="0" i="0" u="none" strike="noStrike" cap="none">
              <a:solidFill>
                <a:srgbClr val="000000"/>
              </a:solidFill>
              <a:latin typeface="Calibri"/>
              <a:ea typeface="Calibri"/>
              <a:cs typeface="Calibri"/>
              <a:sym typeface="Calibri"/>
            </a:endParaRPr>
          </a:p>
          <a:p>
            <a:pPr marL="0" marR="0" lvl="0" indent="0" algn="l" rtl="0">
              <a:lnSpc>
                <a:spcPct val="100000"/>
              </a:lnSpc>
              <a:spcBef>
                <a:spcPts val="380"/>
              </a:spcBef>
              <a:spcAft>
                <a:spcPts val="0"/>
              </a:spcAft>
              <a:buClr>
                <a:schemeClr val="dk1"/>
              </a:buClr>
              <a:buSzPts val="1900"/>
              <a:buFont typeface="Arial"/>
              <a:buNone/>
            </a:pPr>
            <a:endParaRPr sz="1900" b="0" i="0" u="none" strike="noStrike" cap="non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g34c4b7f3809_0_11"/>
          <p:cNvSpPr txBox="1">
            <a:spLocks noGrp="1"/>
          </p:cNvSpPr>
          <p:nvPr>
            <p:ph type="title"/>
          </p:nvPr>
        </p:nvSpPr>
        <p:spPr>
          <a:xfrm>
            <a:off x="1754156" y="274638"/>
            <a:ext cx="69327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4400"/>
              <a:buFont typeface="Calibri"/>
              <a:buNone/>
            </a:pPr>
            <a:r>
              <a:rPr lang="sv-SE" b="1"/>
              <a:t>Fördelning av arbetspass</a:t>
            </a:r>
            <a:endParaRPr/>
          </a:p>
        </p:txBody>
      </p:sp>
      <p:sp>
        <p:nvSpPr>
          <p:cNvPr id="185" name="Google Shape;185;g34c4b7f3809_0_11"/>
          <p:cNvSpPr txBox="1">
            <a:spLocks noGrp="1"/>
          </p:cNvSpPr>
          <p:nvPr>
            <p:ph type="body" idx="1"/>
          </p:nvPr>
        </p:nvSpPr>
        <p:spPr>
          <a:xfrm>
            <a:off x="457200" y="1855400"/>
            <a:ext cx="8229600" cy="771600"/>
          </a:xfrm>
          <a:prstGeom prst="rect">
            <a:avLst/>
          </a:prstGeom>
          <a:noFill/>
          <a:ln>
            <a:noFill/>
          </a:ln>
        </p:spPr>
        <p:txBody>
          <a:bodyPr spcFirstLastPara="1" wrap="square" lIns="91425" tIns="45700" rIns="91425" bIns="45700" anchor="t" anchorCtr="0">
            <a:noAutofit/>
          </a:bodyPr>
          <a:lstStyle/>
          <a:p>
            <a:pPr marL="742950" lvl="1" indent="-285750" algn="l" rtl="0">
              <a:lnSpc>
                <a:spcPct val="100000"/>
              </a:lnSpc>
              <a:spcBef>
                <a:spcPts val="300"/>
              </a:spcBef>
              <a:spcAft>
                <a:spcPts val="0"/>
              </a:spcAft>
              <a:buClr>
                <a:schemeClr val="dk1"/>
              </a:buClr>
              <a:buSzPts val="1500"/>
              <a:buChar char="–"/>
            </a:pPr>
            <a:r>
              <a:rPr lang="sv-SE" sz="1500"/>
              <a:t>Tjejer som återkommer samt nya går överst i prioritetslistan</a:t>
            </a:r>
            <a:endParaRPr sz="1500"/>
          </a:p>
          <a:p>
            <a:pPr marL="742950" lvl="1" indent="-285750" algn="l" rtl="0">
              <a:lnSpc>
                <a:spcPct val="100000"/>
              </a:lnSpc>
              <a:spcBef>
                <a:spcPts val="300"/>
              </a:spcBef>
              <a:spcAft>
                <a:spcPts val="0"/>
              </a:spcAft>
              <a:buSzPts val="1500"/>
              <a:buChar char="–"/>
            </a:pPr>
            <a:r>
              <a:rPr lang="sv-SE" sz="1500"/>
              <a:t>Denna är satt utefter vad som tilldelades förra året. Har byten gjorts är dessa inte inkluderade.</a:t>
            </a:r>
            <a:endParaRPr sz="1500"/>
          </a:p>
          <a:p>
            <a:pPr marL="742950" lvl="1" indent="-285750" algn="l" rtl="0">
              <a:lnSpc>
                <a:spcPct val="100000"/>
              </a:lnSpc>
              <a:spcBef>
                <a:spcPts val="300"/>
              </a:spcBef>
              <a:spcAft>
                <a:spcPts val="0"/>
              </a:spcAft>
              <a:buSzPts val="1500"/>
              <a:buChar char="–"/>
            </a:pPr>
            <a:r>
              <a:rPr lang="sv-SE" sz="1500"/>
              <a:t>Två arbetsaktiviteter är inte omöjligt med de veckorna vi har fått och antalet hemmamatcher.</a:t>
            </a:r>
            <a:endParaRPr sz="1500"/>
          </a:p>
          <a:p>
            <a:pPr marL="742950" lvl="0" indent="0" algn="l" rtl="0">
              <a:lnSpc>
                <a:spcPct val="100000"/>
              </a:lnSpc>
              <a:spcBef>
                <a:spcPts val="300"/>
              </a:spcBef>
              <a:spcAft>
                <a:spcPts val="0"/>
              </a:spcAft>
              <a:buSzPts val="1800"/>
              <a:buNone/>
            </a:pPr>
            <a:endParaRPr sz="1000"/>
          </a:p>
        </p:txBody>
      </p:sp>
      <p:pic>
        <p:nvPicPr>
          <p:cNvPr id="186" name="Google Shape;186;g34c4b7f3809_0_11"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3"/>
          </a:xfrm>
          <a:prstGeom prst="rect">
            <a:avLst/>
          </a:prstGeom>
          <a:noFill/>
          <a:ln>
            <a:noFill/>
          </a:ln>
        </p:spPr>
      </p:pic>
      <p:graphicFrame>
        <p:nvGraphicFramePr>
          <p:cNvPr id="187" name="Google Shape;187;g34c4b7f3809_0_11"/>
          <p:cNvGraphicFramePr/>
          <p:nvPr>
            <p:extLst>
              <p:ext uri="{D42A27DB-BD31-4B8C-83A1-F6EECF244321}">
                <p14:modId xmlns:p14="http://schemas.microsoft.com/office/powerpoint/2010/main" val="2188018923"/>
              </p:ext>
            </p:extLst>
          </p:nvPr>
        </p:nvGraphicFramePr>
        <p:xfrm>
          <a:off x="1847475" y="3045304"/>
          <a:ext cx="5731200" cy="3073400"/>
        </p:xfrm>
        <a:graphic>
          <a:graphicData uri="http://schemas.openxmlformats.org/drawingml/2006/table">
            <a:tbl>
              <a:tblPr>
                <a:noFill/>
                <a:tableStyleId>{EE8A8B58-4D3C-4AB8-8523-970374FCA203}</a:tableStyleId>
              </a:tblPr>
              <a:tblGrid>
                <a:gridCol w="1910400">
                  <a:extLst>
                    <a:ext uri="{9D8B030D-6E8A-4147-A177-3AD203B41FA5}">
                      <a16:colId xmlns:a16="http://schemas.microsoft.com/office/drawing/2014/main" val="20000"/>
                    </a:ext>
                  </a:extLst>
                </a:gridCol>
                <a:gridCol w="1910400">
                  <a:extLst>
                    <a:ext uri="{9D8B030D-6E8A-4147-A177-3AD203B41FA5}">
                      <a16:colId xmlns:a16="http://schemas.microsoft.com/office/drawing/2014/main" val="20001"/>
                    </a:ext>
                  </a:extLst>
                </a:gridCol>
                <a:gridCol w="1910400">
                  <a:extLst>
                    <a:ext uri="{9D8B030D-6E8A-4147-A177-3AD203B41FA5}">
                      <a16:colId xmlns:a16="http://schemas.microsoft.com/office/drawing/2014/main" val="20002"/>
                    </a:ext>
                  </a:extLst>
                </a:gridCol>
              </a:tblGrid>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Anja Hedberg</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Celine Ahmetbasic</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sv-SE" sz="1000">
                          <a:solidFill>
                            <a:srgbClr val="333333"/>
                          </a:solidFill>
                        </a:rPr>
                        <a:t>Anja Zirdum</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Meja Ahlstrand</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Sakultala Sawatpet</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Emilia Ivehag von Elling</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Olivia Angelsiöö</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Noelle Ivarsson Lundgren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Havanna Falk</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Edla Ljungsberg</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marR="0" lvl="0" indent="0" algn="l" rtl="0">
                        <a:lnSpc>
                          <a:spcPct val="100000"/>
                        </a:lnSpc>
                        <a:spcBef>
                          <a:spcPts val="0"/>
                        </a:spcBef>
                        <a:spcAft>
                          <a:spcPts val="0"/>
                        </a:spcAft>
                        <a:buNone/>
                      </a:pPr>
                      <a:r>
                        <a:rPr lang="sv-SE" sz="1000">
                          <a:solidFill>
                            <a:srgbClr val="333333"/>
                          </a:solidFill>
                        </a:rPr>
                        <a:t>Milla Sixtensson Bourelius</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Vera Larsson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Anna Lindahl</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marR="0" lvl="0" indent="0" algn="l" rtl="0">
                        <a:lnSpc>
                          <a:spcPct val="100000"/>
                        </a:lnSpc>
                        <a:spcBef>
                          <a:spcPts val="0"/>
                        </a:spcBef>
                        <a:spcAft>
                          <a:spcPts val="0"/>
                        </a:spcAft>
                        <a:buNone/>
                      </a:pPr>
                      <a:r>
                        <a:rPr lang="sv-SE" sz="1000">
                          <a:solidFill>
                            <a:srgbClr val="333333"/>
                          </a:solidFill>
                        </a:rPr>
                        <a:t>Mila Leksell Figueroa</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dirty="0">
                          <a:solidFill>
                            <a:srgbClr val="333333"/>
                          </a:solidFill>
                        </a:rPr>
                        <a:t>Ines </a:t>
                      </a:r>
                      <a:r>
                        <a:rPr lang="sv-SE" sz="1000" dirty="0" err="1">
                          <a:solidFill>
                            <a:srgbClr val="333333"/>
                          </a:solidFill>
                        </a:rPr>
                        <a:t>Strandroth</a:t>
                      </a:r>
                      <a:endParaRPr sz="1000" dirty="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Tilde Erkenborn</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lvl="0" indent="0" algn="l" rtl="0">
                        <a:spcBef>
                          <a:spcPts val="0"/>
                        </a:spcBef>
                        <a:spcAft>
                          <a:spcPts val="0"/>
                        </a:spcAft>
                        <a:buNone/>
                      </a:pPr>
                      <a:r>
                        <a:rPr lang="sv-SE" sz="1000">
                          <a:solidFill>
                            <a:srgbClr val="333333"/>
                          </a:solidFill>
                        </a:rPr>
                        <a:t>Edith Gren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Lava Högmark</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Bianca Olausson</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lvl="0" indent="0" algn="l" rtl="0">
                        <a:spcBef>
                          <a:spcPts val="0"/>
                        </a:spcBef>
                        <a:spcAft>
                          <a:spcPts val="0"/>
                        </a:spcAft>
                        <a:buNone/>
                      </a:pPr>
                      <a:r>
                        <a:rPr lang="sv-SE" sz="1000">
                          <a:solidFill>
                            <a:srgbClr val="333333"/>
                          </a:solidFill>
                        </a:rPr>
                        <a:t>Ebba Eringfält Jansberger</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Hedvig Scarlini</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Tuva Klang</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tcPr>
                </a:tc>
                <a:tc>
                  <a:txBody>
                    <a:bodyPr/>
                    <a:lstStyle/>
                    <a:p>
                      <a:pPr marL="0" lvl="0" indent="0" algn="l" rtl="0">
                        <a:spcBef>
                          <a:spcPts val="0"/>
                        </a:spcBef>
                        <a:spcAft>
                          <a:spcPts val="0"/>
                        </a:spcAft>
                        <a:buNone/>
                      </a:pPr>
                      <a:r>
                        <a:rPr lang="sv-SE" sz="1000">
                          <a:solidFill>
                            <a:srgbClr val="333333"/>
                          </a:solidFill>
                        </a:rPr>
                        <a:t>Doris Bergstrand</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Alice Johansson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Marta Sundlo</a:t>
                      </a:r>
                      <a:endParaRPr sz="1000">
                        <a:solidFill>
                          <a:srgbClr val="333333"/>
                        </a:solidFill>
                      </a:endParaRPr>
                    </a:p>
                  </a:txBody>
                  <a:tcPr marL="63500" marR="63500" marT="63500" marB="63500">
                    <a:lnR w="12700" cap="flat" cmpd="sng">
                      <a:solidFill>
                        <a:srgbClr val="000000"/>
                      </a:solidFill>
                      <a:prstDash val="solid"/>
                      <a:round/>
                      <a:headEnd type="none" w="sm" len="sm"/>
                      <a:tailEnd type="none" w="sm" len="sm"/>
                    </a:lnR>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Amelia Asanovski</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Aili Johansson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Inger Bustad</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Alice Jespersson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Linn Djurfors</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9"/>
                  </a:ext>
                </a:extLst>
              </a:tr>
              <a:tr h="234250">
                <a:tc>
                  <a:txBody>
                    <a:bodyPr/>
                    <a:lstStyle/>
                    <a:p>
                      <a:pPr marL="0" marR="0" lvl="0" indent="0" algn="l" rtl="0">
                        <a:lnSpc>
                          <a:spcPct val="100000"/>
                        </a:lnSpc>
                        <a:spcBef>
                          <a:spcPts val="0"/>
                        </a:spcBef>
                        <a:spcAft>
                          <a:spcPts val="0"/>
                        </a:spcAft>
                        <a:buClr>
                          <a:srgbClr val="000000"/>
                        </a:buClr>
                        <a:buSzPts val="1000"/>
                        <a:buFont typeface="Arial"/>
                        <a:buNone/>
                      </a:pPr>
                      <a:r>
                        <a:rPr lang="sv-SE" sz="1000">
                          <a:solidFill>
                            <a:srgbClr val="333333"/>
                          </a:solidFill>
                        </a:rPr>
                        <a:t>Selma Rosén</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sv-SE" sz="1000">
                          <a:solidFill>
                            <a:srgbClr val="333333"/>
                          </a:solidFill>
                        </a:rPr>
                        <a:t>Alice Gustafsson Djup</a:t>
                      </a:r>
                      <a:endParaRPr sz="100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sv-SE" sz="1000" dirty="0">
                          <a:solidFill>
                            <a:srgbClr val="333333"/>
                          </a:solidFill>
                        </a:rPr>
                        <a:t>Lova </a:t>
                      </a:r>
                      <a:r>
                        <a:rPr lang="sv-SE" sz="1000" dirty="0" err="1">
                          <a:solidFill>
                            <a:srgbClr val="333333"/>
                          </a:solidFill>
                        </a:rPr>
                        <a:t>Thimfors</a:t>
                      </a:r>
                      <a:endParaRPr sz="1000" dirty="0">
                        <a:solidFill>
                          <a:srgbClr val="333333"/>
                        </a:solidFill>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5"/>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sv-SE" b="1"/>
              <a:t>Laget.se</a:t>
            </a:r>
            <a:endParaRPr/>
          </a:p>
        </p:txBody>
      </p:sp>
      <p:sp>
        <p:nvSpPr>
          <p:cNvPr id="193" name="Google Shape;193;p15"/>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800"/>
              <a:buNone/>
            </a:pPr>
            <a:r>
              <a:rPr lang="sv-SE" sz="1800" b="1"/>
              <a:t>All information kommer ut på Laget.se</a:t>
            </a:r>
            <a:endParaRPr/>
          </a:p>
          <a:p>
            <a:pPr marL="457200" lvl="0" indent="-457200" algn="l" rtl="0">
              <a:lnSpc>
                <a:spcPct val="100000"/>
              </a:lnSpc>
              <a:spcBef>
                <a:spcPts val="360"/>
              </a:spcBef>
              <a:spcAft>
                <a:spcPts val="0"/>
              </a:spcAft>
              <a:buClr>
                <a:schemeClr val="dk1"/>
              </a:buClr>
              <a:buSzPts val="1800"/>
              <a:buFont typeface="Arial"/>
              <a:buChar char="•"/>
            </a:pPr>
            <a:r>
              <a:rPr lang="sv-SE" sz="1800"/>
              <a:t>Informationsinlägg/Nyheter </a:t>
            </a:r>
            <a:endParaRPr/>
          </a:p>
          <a:p>
            <a:pPr marL="457200" lvl="0" indent="-457200" algn="l" rtl="0">
              <a:lnSpc>
                <a:spcPct val="100000"/>
              </a:lnSpc>
              <a:spcBef>
                <a:spcPts val="360"/>
              </a:spcBef>
              <a:spcAft>
                <a:spcPts val="0"/>
              </a:spcAft>
              <a:buClr>
                <a:schemeClr val="dk1"/>
              </a:buClr>
              <a:buSzPts val="1800"/>
              <a:buFont typeface="Arial"/>
              <a:buChar char="•"/>
            </a:pPr>
            <a:r>
              <a:rPr lang="sv-SE" sz="1800"/>
              <a:t>Kallelse till matcher. </a:t>
            </a:r>
            <a:endParaRPr/>
          </a:p>
          <a:p>
            <a:pPr marL="457200" lvl="0" indent="-457200" algn="l" rtl="0">
              <a:lnSpc>
                <a:spcPct val="100000"/>
              </a:lnSpc>
              <a:spcBef>
                <a:spcPts val="360"/>
              </a:spcBef>
              <a:spcAft>
                <a:spcPts val="0"/>
              </a:spcAft>
              <a:buClr>
                <a:schemeClr val="dk1"/>
              </a:buClr>
              <a:buSzPts val="1800"/>
              <a:buFont typeface="Arial"/>
              <a:buChar char="•"/>
            </a:pPr>
            <a:r>
              <a:rPr lang="sv-SE" sz="1800"/>
              <a:t>Kalender</a:t>
            </a:r>
            <a:endParaRPr/>
          </a:p>
          <a:p>
            <a:pPr marL="457200" lvl="0" indent="-457200" algn="l" rtl="0">
              <a:lnSpc>
                <a:spcPct val="100000"/>
              </a:lnSpc>
              <a:spcBef>
                <a:spcPts val="360"/>
              </a:spcBef>
              <a:spcAft>
                <a:spcPts val="0"/>
              </a:spcAft>
              <a:buClr>
                <a:schemeClr val="dk1"/>
              </a:buClr>
              <a:buSzPts val="1800"/>
              <a:buFont typeface="Arial"/>
              <a:buChar char="•"/>
            </a:pPr>
            <a:r>
              <a:rPr lang="sv-SE" sz="1800"/>
              <a:t>Laget.se kan tas hem som app. Finns för både iOS och Android telefoner. </a:t>
            </a:r>
            <a:endParaRPr/>
          </a:p>
          <a:p>
            <a:pPr marL="457200" lvl="0" indent="-457200" algn="l" rtl="0">
              <a:lnSpc>
                <a:spcPct val="100000"/>
              </a:lnSpc>
              <a:spcBef>
                <a:spcPts val="360"/>
              </a:spcBef>
              <a:spcAft>
                <a:spcPts val="0"/>
              </a:spcAft>
              <a:buClr>
                <a:schemeClr val="dk1"/>
              </a:buClr>
              <a:buSzPts val="1800"/>
              <a:buFont typeface="Arial"/>
              <a:buChar char="•"/>
            </a:pPr>
            <a:r>
              <a:rPr lang="sv-SE" sz="1800"/>
              <a:t>Råda BK F11 (laget.se)</a:t>
            </a:r>
            <a:endParaRPr sz="1800"/>
          </a:p>
          <a:p>
            <a:pPr marL="457200" lvl="0" indent="-457200" algn="l" rtl="0">
              <a:lnSpc>
                <a:spcPct val="100000"/>
              </a:lnSpc>
              <a:spcBef>
                <a:spcPts val="360"/>
              </a:spcBef>
              <a:spcAft>
                <a:spcPts val="0"/>
              </a:spcAft>
              <a:buClr>
                <a:schemeClr val="dk1"/>
              </a:buClr>
              <a:buSzPts val="1800"/>
              <a:buFont typeface="Arial"/>
              <a:buChar char="•"/>
            </a:pPr>
            <a:r>
              <a:rPr lang="sv-SE" sz="1800"/>
              <a:t>Vill man INTE delta på bild meddela då Andreas.</a:t>
            </a:r>
            <a:endParaRPr/>
          </a:p>
        </p:txBody>
      </p:sp>
      <p:pic>
        <p:nvPicPr>
          <p:cNvPr id="194" name="Google Shape;194;p15"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6"/>
          <p:cNvSpPr txBox="1"/>
          <p:nvPr/>
        </p:nvSpPr>
        <p:spPr>
          <a:xfrm>
            <a:off x="1187624" y="3068960"/>
            <a:ext cx="6768900" cy="1877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9600"/>
              <a:buFont typeface="Arial"/>
              <a:buNone/>
            </a:pPr>
            <a:r>
              <a:rPr lang="sv-SE" sz="9600" b="0" i="0" u="none" strike="noStrike" cap="none">
                <a:solidFill>
                  <a:schemeClr val="dk1"/>
                </a:solidFill>
                <a:latin typeface="Calibri"/>
                <a:ea typeface="Calibri"/>
                <a:cs typeface="Calibri"/>
                <a:sym typeface="Calibri"/>
              </a:rPr>
              <a:t>Frågor?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dk1"/>
              </a:solidFill>
              <a:latin typeface="Calibri"/>
              <a:ea typeface="Calibri"/>
              <a:cs typeface="Calibri"/>
              <a:sym typeface="Calibri"/>
            </a:endParaRPr>
          </a:p>
        </p:txBody>
      </p:sp>
      <p:pic>
        <p:nvPicPr>
          <p:cNvPr id="200" name="Google Shape;200;p16"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4400"/>
              <a:buFont typeface="Calibri"/>
              <a:buNone/>
            </a:pPr>
            <a:r>
              <a:rPr lang="sv-SE" sz="4400" b="1">
                <a:solidFill>
                  <a:schemeClr val="dk1"/>
                </a:solidFill>
              </a:rPr>
              <a:t>Råda BK F</a:t>
            </a:r>
            <a:r>
              <a:rPr lang="sv-SE" b="1"/>
              <a:t>10/F11</a:t>
            </a:r>
            <a:r>
              <a:rPr lang="sv-SE" sz="4400" b="1">
                <a:solidFill>
                  <a:schemeClr val="dk1"/>
                </a:solidFill>
              </a:rPr>
              <a:t> 202</a:t>
            </a:r>
            <a:r>
              <a:rPr lang="sv-SE" b="1"/>
              <a:t>5</a:t>
            </a:r>
            <a:endParaRPr/>
          </a:p>
        </p:txBody>
      </p:sp>
      <p:sp>
        <p:nvSpPr>
          <p:cNvPr id="100" name="Google Shape;100;p2"/>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2000"/>
              <a:buFont typeface="Arial"/>
              <a:buChar char="•"/>
            </a:pPr>
            <a:r>
              <a:rPr lang="sv-SE" sz="2000" b="1">
                <a:solidFill>
                  <a:schemeClr val="dk1"/>
                </a:solidFill>
              </a:rPr>
              <a:t>Ledare: </a:t>
            </a:r>
            <a:endParaRPr sz="2000" b="1">
              <a:solidFill>
                <a:schemeClr val="dk1"/>
              </a:solidFill>
            </a:endParaRPr>
          </a:p>
          <a:p>
            <a:pPr marL="914400" lvl="1" indent="-355600" algn="l" rtl="0">
              <a:lnSpc>
                <a:spcPct val="100000"/>
              </a:lnSpc>
              <a:spcBef>
                <a:spcPts val="0"/>
              </a:spcBef>
              <a:spcAft>
                <a:spcPts val="0"/>
              </a:spcAft>
              <a:buClr>
                <a:schemeClr val="dk1"/>
              </a:buClr>
              <a:buSzPts val="2000"/>
              <a:buFont typeface="Arial"/>
              <a:buChar char="–"/>
            </a:pPr>
            <a:r>
              <a:rPr lang="sv-SE" sz="2000"/>
              <a:t>T</a:t>
            </a:r>
            <a:r>
              <a:rPr lang="sv-SE" sz="2000">
                <a:solidFill>
                  <a:schemeClr val="dk1"/>
                </a:solidFill>
              </a:rPr>
              <a:t>homas Ander, F11</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Andreas Bill, F11</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Gustaf Collin, F10</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Johan Östman, F11</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Dijana Svederberg, F11</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Johanna Fabiansson, F11</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solidFill>
                  <a:schemeClr val="dk1"/>
                </a:solidFill>
              </a:rPr>
              <a:t>Tobias Öst</a:t>
            </a:r>
            <a:r>
              <a:rPr lang="sv-SE" sz="2000"/>
              <a:t>, F10</a:t>
            </a:r>
            <a:endParaRPr sz="2000"/>
          </a:p>
          <a:p>
            <a:pPr marL="914400" lvl="1" indent="-355600" algn="l" rtl="0">
              <a:lnSpc>
                <a:spcPct val="100000"/>
              </a:lnSpc>
              <a:spcBef>
                <a:spcPts val="0"/>
              </a:spcBef>
              <a:spcAft>
                <a:spcPts val="0"/>
              </a:spcAft>
              <a:buClr>
                <a:schemeClr val="dk1"/>
              </a:buClr>
              <a:buSzPts val="2000"/>
              <a:buFont typeface="Arial"/>
              <a:buChar char="–"/>
            </a:pPr>
            <a:r>
              <a:rPr lang="sv-SE" sz="2000"/>
              <a:t>Tobias Nordendorph, F11</a:t>
            </a:r>
            <a:endParaRPr/>
          </a:p>
          <a:p>
            <a:pPr marL="342900" lvl="0" indent="-342900" algn="l" rtl="0">
              <a:lnSpc>
                <a:spcPct val="100000"/>
              </a:lnSpc>
              <a:spcBef>
                <a:spcPts val="400"/>
              </a:spcBef>
              <a:spcAft>
                <a:spcPts val="0"/>
              </a:spcAft>
              <a:buClr>
                <a:schemeClr val="dk1"/>
              </a:buClr>
              <a:buSzPts val="2000"/>
              <a:buFont typeface="Arial"/>
              <a:buChar char="•"/>
            </a:pPr>
            <a:r>
              <a:rPr lang="sv-SE" sz="2000">
                <a:solidFill>
                  <a:schemeClr val="dk1"/>
                </a:solidFill>
              </a:rPr>
              <a:t>Är idag </a:t>
            </a:r>
            <a:r>
              <a:rPr lang="sv-SE" sz="2000"/>
              <a:t>41</a:t>
            </a:r>
            <a:r>
              <a:rPr lang="sv-SE" sz="2000">
                <a:solidFill>
                  <a:schemeClr val="dk1"/>
                </a:solidFill>
              </a:rPr>
              <a:t> st inskrivna tjejer på </a:t>
            </a:r>
            <a:r>
              <a:rPr lang="sv-SE" sz="2000" u="sng">
                <a:solidFill>
                  <a:schemeClr val="hlink"/>
                </a:solidFill>
                <a:hlinkClick r:id="rId3"/>
              </a:rPr>
              <a:t>LAGET.SE</a:t>
            </a:r>
            <a:r>
              <a:rPr lang="sv-SE" sz="2000">
                <a:solidFill>
                  <a:schemeClr val="dk1"/>
                </a:solidFill>
              </a:rPr>
              <a:t> + någon som provtränat</a:t>
            </a:r>
            <a:endParaRPr sz="2400">
              <a:solidFill>
                <a:schemeClr val="dk1"/>
              </a:solidFill>
            </a:endParaRPr>
          </a:p>
        </p:txBody>
      </p:sp>
      <p:pic>
        <p:nvPicPr>
          <p:cNvPr id="101" name="Google Shape;101;p2" descr="En bild som visar text, logotyp, Teckensnitt, symbol&#10;&#10;Automatiskt genererad beskrivning"/>
          <p:cNvPicPr preferRelativeResize="0"/>
          <p:nvPr/>
        </p:nvPicPr>
        <p:blipFill rotWithShape="1">
          <a:blip r:embed="rId4">
            <a:alphaModFix/>
          </a:blip>
          <a:srcRect/>
          <a:stretch/>
        </p:blipFill>
        <p:spPr>
          <a:xfrm>
            <a:off x="107504" y="64569"/>
            <a:ext cx="1646653" cy="173027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97500"/>
              </a:lnSpc>
              <a:spcBef>
                <a:spcPts val="0"/>
              </a:spcBef>
              <a:spcAft>
                <a:spcPts val="0"/>
              </a:spcAft>
              <a:buClr>
                <a:srgbClr val="000000"/>
              </a:buClr>
              <a:buSzPts val="4000"/>
              <a:buFont typeface="Calibri"/>
              <a:buNone/>
            </a:pPr>
            <a:r>
              <a:rPr lang="sv-SE" sz="4000" b="1" i="0" u="none" strike="noStrike" cap="none">
                <a:solidFill>
                  <a:srgbClr val="000000"/>
                </a:solidFill>
                <a:latin typeface="Calibri"/>
                <a:ea typeface="Calibri"/>
                <a:cs typeface="Calibri"/>
                <a:sym typeface="Calibri"/>
              </a:rPr>
              <a:t>Grönvita tråden</a:t>
            </a:r>
            <a:endParaRPr sz="4000" b="1">
              <a:solidFill>
                <a:schemeClr val="dk1"/>
              </a:solidFill>
            </a:endParaRPr>
          </a:p>
        </p:txBody>
      </p:sp>
      <p:sp>
        <p:nvSpPr>
          <p:cNvPr id="107" name="Google Shape;107;p4"/>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0" marR="0" lvl="0" indent="0" algn="ctr" rtl="0">
              <a:lnSpc>
                <a:spcPct val="120000"/>
              </a:lnSpc>
              <a:spcBef>
                <a:spcPts val="0"/>
              </a:spcBef>
              <a:spcAft>
                <a:spcPts val="0"/>
              </a:spcAft>
              <a:buClr>
                <a:srgbClr val="000000"/>
              </a:buClr>
              <a:buSzPct val="100000"/>
              <a:buFont typeface="Calibri"/>
              <a:buNone/>
            </a:pPr>
            <a:r>
              <a:rPr lang="sv-SE" sz="2400" b="1" i="0" u="none" strike="noStrike" cap="none">
                <a:solidFill>
                  <a:srgbClr val="000000"/>
                </a:solidFill>
                <a:latin typeface="Calibri"/>
                <a:ea typeface="Calibri"/>
                <a:cs typeface="Calibri"/>
                <a:sym typeface="Calibri"/>
              </a:rPr>
              <a:t>Värdegrund och riktlinjer för verksamheten i Råda BK</a:t>
            </a:r>
            <a:br>
              <a:rPr lang="sv-SE" sz="2400" b="1" i="0" u="none" strike="noStrike" cap="none">
                <a:solidFill>
                  <a:srgbClr val="000000"/>
                </a:solidFill>
                <a:latin typeface="Calibri"/>
                <a:ea typeface="Calibri"/>
                <a:cs typeface="Calibri"/>
                <a:sym typeface="Calibri"/>
              </a:rPr>
            </a:br>
            <a:r>
              <a:rPr lang="sv-SE" sz="2000" b="1">
                <a:solidFill>
                  <a:schemeClr val="dk1"/>
                </a:solidFill>
              </a:rPr>
              <a:t>Grönvita tråden hittar Du på </a:t>
            </a:r>
            <a:r>
              <a:rPr lang="sv-SE" sz="2000" b="1" u="sng">
                <a:solidFill>
                  <a:schemeClr val="dk1"/>
                </a:solidFill>
                <a:hlinkClick r:id="rId3">
                  <a:extLst>
                    <a:ext uri="{A12FA001-AC4F-418D-AE19-62706E023703}">
                      <ahyp:hlinkClr xmlns:ahyp="http://schemas.microsoft.com/office/drawing/2018/hyperlinkcolor" val="tx"/>
                    </a:ext>
                  </a:extLst>
                </a:hlinkClick>
              </a:rPr>
              <a:t>www.radabk.nu/Dokument</a:t>
            </a:r>
            <a:br>
              <a:rPr lang="sv-SE" sz="2000" b="1">
                <a:solidFill>
                  <a:schemeClr val="dk1"/>
                </a:solidFill>
              </a:rPr>
            </a:br>
            <a:endParaRPr sz="2000" b="1">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Råda BK är en idéell förening där alla medlemmar har ett ansvar att driva och utveckla föreningen och där alla när man bär Råda BK kläder representerar föreningen.</a:t>
            </a:r>
            <a:br>
              <a:rPr lang="sv-SE" sz="2000">
                <a:solidFill>
                  <a:schemeClr val="dk1"/>
                </a:solidFill>
              </a:rPr>
            </a:br>
            <a:endParaRPr sz="2000">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Råda BK skall vara en förening där de aktiva har möjlighet att utvecklas fotbollsmässigt samt ha kul tillsammans med aktiviteter som främjar trivsel och gemenskap.</a:t>
            </a:r>
            <a:br>
              <a:rPr lang="sv-SE" sz="2000">
                <a:solidFill>
                  <a:schemeClr val="dk1"/>
                </a:solidFill>
              </a:rPr>
            </a:br>
            <a:endParaRPr sz="2000">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Alla ska känna sig välkomna att delta i klubbens verksamhet och alla barn och ungdomar upp till 19år som tränar regelbundet, skall erbjudas en plats i Råda BKs ungdoms- eller seniorlag.</a:t>
            </a:r>
            <a:br>
              <a:rPr lang="sv-SE" sz="2000">
                <a:solidFill>
                  <a:schemeClr val="dk1"/>
                </a:solidFill>
              </a:rPr>
            </a:br>
            <a:endParaRPr sz="2000">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Ungdomsverksamheten fungerar som en bred bas för klubben, där glädje och lek prioriteras och alla som tränar skall få vara med och spela matcher och i cuper. Målet är att fler tjejer och killar fortsätter med fotboll även efter 14 år samt att vi bedriver en kvalitetsmässigt så bra verksamhet att vi huvudsakligen är självförsörjande till seniorlagen.</a:t>
            </a:r>
            <a:br>
              <a:rPr lang="sv-SE" sz="2000">
                <a:solidFill>
                  <a:schemeClr val="dk1"/>
                </a:solidFill>
              </a:rPr>
            </a:br>
            <a:endParaRPr sz="2000">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Dam och Herr seniorverksamhet bedrivs på lika villkor.</a:t>
            </a:r>
            <a:br>
              <a:rPr lang="sv-SE" sz="2000">
                <a:solidFill>
                  <a:schemeClr val="dk1"/>
                </a:solidFill>
              </a:rPr>
            </a:br>
            <a:endParaRPr sz="2000">
              <a:solidFill>
                <a:schemeClr val="dk1"/>
              </a:solidFill>
            </a:endParaRPr>
          </a:p>
          <a:p>
            <a:pPr marL="457200" lvl="0" indent="-457200" algn="l" rtl="0">
              <a:lnSpc>
                <a:spcPct val="100000"/>
              </a:lnSpc>
              <a:spcBef>
                <a:spcPts val="280"/>
              </a:spcBef>
              <a:spcAft>
                <a:spcPts val="0"/>
              </a:spcAft>
              <a:buClr>
                <a:schemeClr val="dk1"/>
              </a:buClr>
              <a:buSzPct val="100000"/>
              <a:buFont typeface="Arial"/>
              <a:buChar char="•"/>
            </a:pPr>
            <a:r>
              <a:rPr lang="sv-SE" sz="2000">
                <a:solidFill>
                  <a:schemeClr val="dk1"/>
                </a:solidFill>
              </a:rPr>
              <a:t>Genom aktivt engagemang i LOFA skall Råda BK ta sitt ansvar för utveckling av hela Lidköpingsfotbollen</a:t>
            </a:r>
            <a:endParaRPr sz="2000" b="1">
              <a:solidFill>
                <a:schemeClr val="dk1"/>
              </a:solidFill>
            </a:endParaRPr>
          </a:p>
          <a:p>
            <a:pPr marL="0" lvl="0" indent="0" algn="l" rtl="0">
              <a:lnSpc>
                <a:spcPct val="100000"/>
              </a:lnSpc>
              <a:spcBef>
                <a:spcPts val="336"/>
              </a:spcBef>
              <a:spcAft>
                <a:spcPts val="0"/>
              </a:spcAft>
              <a:buClr>
                <a:schemeClr val="dk1"/>
              </a:buClr>
              <a:buSzPct val="100000"/>
              <a:buNone/>
            </a:pPr>
            <a:endParaRPr sz="2400"/>
          </a:p>
        </p:txBody>
      </p:sp>
      <p:pic>
        <p:nvPicPr>
          <p:cNvPr id="108" name="Google Shape;108;p4" descr="En bild som visar text, logotyp, Teckensnitt, symbol&#10;&#10;Automatiskt genererad beskrivning"/>
          <p:cNvPicPr preferRelativeResize="0"/>
          <p:nvPr/>
        </p:nvPicPr>
        <p:blipFill rotWithShape="1">
          <a:blip r:embed="rId4">
            <a:alphaModFix/>
          </a:blip>
          <a:srcRect/>
          <a:stretch/>
        </p:blipFill>
        <p:spPr>
          <a:xfrm>
            <a:off x="107504" y="64569"/>
            <a:ext cx="1646653" cy="173027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5"/>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4400"/>
              <a:buFont typeface="Calibri"/>
              <a:buNone/>
            </a:pPr>
            <a:r>
              <a:rPr lang="sv-SE" sz="4400" b="1">
                <a:solidFill>
                  <a:schemeClr val="dk1"/>
                </a:solidFill>
              </a:rPr>
              <a:t>Anhörigrollen</a:t>
            </a:r>
            <a:endParaRPr/>
          </a:p>
        </p:txBody>
      </p:sp>
      <p:sp>
        <p:nvSpPr>
          <p:cNvPr id="114" name="Google Shape;114;p5"/>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00000"/>
              </a:lnSpc>
              <a:spcBef>
                <a:spcPts val="0"/>
              </a:spcBef>
              <a:spcAft>
                <a:spcPts val="0"/>
              </a:spcAft>
              <a:buClr>
                <a:schemeClr val="dk1"/>
              </a:buClr>
              <a:buSzPct val="100000"/>
              <a:buNone/>
            </a:pPr>
            <a:r>
              <a:rPr lang="sv-SE" sz="2000">
                <a:solidFill>
                  <a:schemeClr val="dk1"/>
                </a:solidFill>
              </a:rPr>
              <a:t>Anhörigas engagemang en viktig förutsättning för verksamheten. Så här vill vi se följande roll i Råda BK:</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stimulerar våra barn och ungdomar att delta – pressar inte</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kommer ihåg att det viktigaste är att vårt barn och ungdomar trivs och har roligt tillsammans med kompisar</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ställer upp vid match och andra arrangemang – barnen och ungdomarna vill det</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uppmuntrar alla spelare under matchen, inte bara vår dotter/son/barnbarn - fotboll är en lagsport</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uppmuntrar både i med – och motgång</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tänker på, att det är våra barn och ungdomar som spelar fotboll – inte vi, och vi coachar inte spelare under match</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respektera ledarnas matchning av laget och försöker inte påverka dem under matchen</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ser domaren som en vägledare – kritisera inte han eller hennes bedömning</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frågar om matchen/träningen var skoj och spännande – inte bara resultatet</a:t>
            </a:r>
            <a:endParaRPr/>
          </a:p>
          <a:p>
            <a:pPr marL="285750" lvl="0" indent="-285750" algn="l" rtl="0">
              <a:lnSpc>
                <a:spcPct val="100000"/>
              </a:lnSpc>
              <a:spcBef>
                <a:spcPts val="600"/>
              </a:spcBef>
              <a:spcAft>
                <a:spcPts val="0"/>
              </a:spcAft>
              <a:buClr>
                <a:schemeClr val="dk1"/>
              </a:buClr>
              <a:buSzPct val="100000"/>
              <a:buFont typeface="Arial"/>
              <a:buChar char="•"/>
            </a:pPr>
            <a:r>
              <a:rPr lang="sv-SE" sz="2000">
                <a:solidFill>
                  <a:schemeClr val="dk1"/>
                </a:solidFill>
              </a:rPr>
              <a:t>Vi visar respekt för det arbete som ledare och andra frivilliga lägger ner i klubben och hjälper gärna till</a:t>
            </a:r>
            <a:endParaRPr/>
          </a:p>
        </p:txBody>
      </p:sp>
      <p:pic>
        <p:nvPicPr>
          <p:cNvPr id="115" name="Google Shape;115;p5"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6"/>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ct val="100000"/>
              <a:buFont typeface="Calibri"/>
              <a:buNone/>
            </a:pPr>
            <a:r>
              <a:rPr lang="sv-SE" sz="4400" b="1">
                <a:solidFill>
                  <a:schemeClr val="dk1"/>
                </a:solidFill>
              </a:rPr>
              <a:t>Ungdomsledarrollen i Råda BK</a:t>
            </a:r>
            <a:endParaRPr/>
          </a:p>
        </p:txBody>
      </p:sp>
      <p:sp>
        <p:nvSpPr>
          <p:cNvPr id="121" name="Google Shape;121;p6"/>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285750" lvl="0" indent="-285750" algn="l" rtl="0">
              <a:lnSpc>
                <a:spcPct val="100000"/>
              </a:lnSpc>
              <a:spcBef>
                <a:spcPts val="0"/>
              </a:spcBef>
              <a:spcAft>
                <a:spcPts val="0"/>
              </a:spcAft>
              <a:buClr>
                <a:schemeClr val="dk1"/>
              </a:buClr>
              <a:buSzPts val="1300"/>
              <a:buFont typeface="Arial"/>
              <a:buChar char="•"/>
            </a:pPr>
            <a:r>
              <a:rPr lang="sv-SE" sz="1300">
                <a:solidFill>
                  <a:schemeClr val="dk1"/>
                </a:solidFill>
              </a:rPr>
              <a:t>För att öka tryggheten för ledare och alla våra barn och ungdomar skall samtliga tränare och ledare lämna in registerutdrag ur belastningsregistret för föreningar mm </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Har tagit del av och arbetar utifrån Grönvita tråden – Råda BKs värdegrund, mål och riktlinjer för verksamheten</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Är positiv och uppmuntrande vilket ökar förutsättningarna för glädje, gemenskap och inlärning</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Främjar kamratskap i laget och föreningen</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Sätter utveckling före resultat, följer SvFFs spelarutbildning och i de lägre åldrarna lägger fokus på att ”leka fotboll”</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Ställer inte större krav på spelare eller laget än de kan klara med tanke på deras kompetens, utveckling och ålder</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Ägnar tid åt alla spelarna, men glömmer inte individen. Skapar dialog även med föräldrar</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Underlättar för barn och ungdomar som dubbel/vinteridrottar</a:t>
            </a:r>
            <a:endParaRPr sz="1300">
              <a:solidFill>
                <a:schemeClr val="dk1"/>
              </a:solidFill>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Samarbetar med ledare i andra åldersgrupper för utlåning av spelare, gemensamma träningar etc</a:t>
            </a:r>
            <a:endParaRPr sz="1300">
              <a:solidFill>
                <a:schemeClr val="dk1"/>
              </a:solidFill>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Har föräldramöte minst 1 gång per år. Gärna ett uppstartsmöte och ett utvärderingsmöte.</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Deltar på Råda BK Ledarträffar</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Deltar i Råda BK Workshop för respektive ålderskategori och from 10 årslagen skall minst en ledare i teamet ha gått Tränarutbildning SvFF D och from 13 år rekommenderas att minst en ledare i teamet gått Tränarutbildning UEFA C</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Vid skador</a:t>
            </a:r>
            <a:endParaRPr/>
          </a:p>
          <a:p>
            <a:pPr marL="742950" lvl="1" indent="-285750" algn="l" rtl="0">
              <a:lnSpc>
                <a:spcPct val="100000"/>
              </a:lnSpc>
              <a:spcBef>
                <a:spcPts val="240"/>
              </a:spcBef>
              <a:spcAft>
                <a:spcPts val="0"/>
              </a:spcAft>
              <a:buClr>
                <a:schemeClr val="dk1"/>
              </a:buClr>
              <a:buSzPts val="1200"/>
              <a:buFont typeface="Arial"/>
              <a:buChar char="•"/>
            </a:pPr>
            <a:r>
              <a:rPr lang="sv-SE" sz="1200">
                <a:solidFill>
                  <a:schemeClr val="dk1"/>
                </a:solidFill>
              </a:rPr>
              <a:t>Sätter igång med förebyggande behandling så fort som möjligt – t ex med tryckförband.</a:t>
            </a:r>
            <a:endParaRPr/>
          </a:p>
          <a:p>
            <a:pPr marL="742950" lvl="1" indent="-285750" algn="l" rtl="0">
              <a:lnSpc>
                <a:spcPct val="100000"/>
              </a:lnSpc>
              <a:spcBef>
                <a:spcPts val="240"/>
              </a:spcBef>
              <a:spcAft>
                <a:spcPts val="0"/>
              </a:spcAft>
              <a:buClr>
                <a:schemeClr val="dk1"/>
              </a:buClr>
              <a:buSzPts val="1200"/>
              <a:buFont typeface="Arial"/>
              <a:buChar char="•"/>
            </a:pPr>
            <a:r>
              <a:rPr lang="sv-SE" sz="1200">
                <a:solidFill>
                  <a:schemeClr val="dk1"/>
                </a:solidFill>
              </a:rPr>
              <a:t>Ser så snabbt som möjligt se till att spelaren kommer under läkarvård ev. i samråd med förälder.</a:t>
            </a:r>
            <a:endParaRPr/>
          </a:p>
          <a:p>
            <a:pPr marL="285750" lvl="0" indent="-285750" algn="l" rtl="0">
              <a:lnSpc>
                <a:spcPct val="100000"/>
              </a:lnSpc>
              <a:spcBef>
                <a:spcPts val="260"/>
              </a:spcBef>
              <a:spcAft>
                <a:spcPts val="0"/>
              </a:spcAft>
              <a:buClr>
                <a:schemeClr val="dk1"/>
              </a:buClr>
              <a:buSzPts val="1300"/>
              <a:buFont typeface="Arial"/>
              <a:buChar char="•"/>
            </a:pPr>
            <a:r>
              <a:rPr lang="sv-SE" sz="1300">
                <a:solidFill>
                  <a:schemeClr val="dk1"/>
                </a:solidFill>
              </a:rPr>
              <a:t>Tänker på att man representerar Råda BK och uppträder korrekt på träning och match och använder föreningens ledarkollektion</a:t>
            </a:r>
            <a:endParaRPr/>
          </a:p>
        </p:txBody>
      </p:sp>
      <p:pic>
        <p:nvPicPr>
          <p:cNvPr id="122" name="Google Shape;122;p6"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7"/>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4400"/>
              <a:buFont typeface="Calibri"/>
              <a:buNone/>
            </a:pPr>
            <a:r>
              <a:rPr lang="sv-SE" sz="4400" b="1">
                <a:solidFill>
                  <a:schemeClr val="dk1"/>
                </a:solidFill>
              </a:rPr>
              <a:t>Ungdomsspelare i Råda BK</a:t>
            </a:r>
            <a:endParaRPr/>
          </a:p>
        </p:txBody>
      </p:sp>
      <p:sp>
        <p:nvSpPr>
          <p:cNvPr id="128" name="Google Shape;128;p7"/>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285750" lvl="0" indent="-285750" algn="l" rtl="0">
              <a:lnSpc>
                <a:spcPct val="100000"/>
              </a:lnSpc>
              <a:spcBef>
                <a:spcPts val="0"/>
              </a:spcBef>
              <a:spcAft>
                <a:spcPts val="0"/>
              </a:spcAft>
              <a:buClr>
                <a:schemeClr val="dk1"/>
              </a:buClr>
              <a:buSzPts val="1400"/>
              <a:buFont typeface="Arial"/>
              <a:buChar char="•"/>
            </a:pPr>
            <a:r>
              <a:rPr lang="sv-SE" sz="1400">
                <a:solidFill>
                  <a:schemeClr val="dk1"/>
                </a:solidFill>
              </a:rPr>
              <a:t>I god tid meddelar om man inte kan delta i träning eller match</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Passa tider till alla samlingar (Vet man om att man är sen får man gärna meddela det)</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Alltid använda benskydd, både vid träning och match är ett krav</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Plocka in bollar och material efter träning eller match</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Alltid spelar fair play/rent spel</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Har ett gott uppförande. Tänker på att använda ett vårdat språk både på och utanför planen.</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Hjälper till på de arrangemang som ledaren/klubben ber om</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I klubblokalen använder vi vanliga skor</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Tillsammans med alla andra hjälps åt att städa omklädningsrum efter träning och match, och i övrigt håller god ordning på Rådavallen.</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Inte talar illa om ledare, tränare, spelare, motståndare och domare.</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Är en bra kamrat</a:t>
            </a:r>
            <a:endParaRPr/>
          </a:p>
          <a:p>
            <a:pPr marL="285750" lvl="0" indent="-285750" algn="l" rtl="0">
              <a:lnSpc>
                <a:spcPct val="100000"/>
              </a:lnSpc>
              <a:spcBef>
                <a:spcPts val="280"/>
              </a:spcBef>
              <a:spcAft>
                <a:spcPts val="0"/>
              </a:spcAft>
              <a:buClr>
                <a:schemeClr val="dk1"/>
              </a:buClr>
              <a:buSzPts val="1400"/>
              <a:buFont typeface="Arial"/>
              <a:buChar char="•"/>
            </a:pPr>
            <a:r>
              <a:rPr lang="sv-SE" sz="1400">
                <a:solidFill>
                  <a:schemeClr val="dk1"/>
                </a:solidFill>
              </a:rPr>
              <a:t>Är en bra representant för klubben!</a:t>
            </a:r>
            <a:endParaRPr/>
          </a:p>
        </p:txBody>
      </p:sp>
      <p:pic>
        <p:nvPicPr>
          <p:cNvPr id="129" name="Google Shape;129;p7"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8"/>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88636"/>
              </a:lnSpc>
              <a:spcBef>
                <a:spcPts val="0"/>
              </a:spcBef>
              <a:spcAft>
                <a:spcPts val="0"/>
              </a:spcAft>
              <a:buClr>
                <a:srgbClr val="000000"/>
              </a:buClr>
              <a:buSzPts val="4400"/>
              <a:buFont typeface="Calibri"/>
              <a:buNone/>
            </a:pPr>
            <a:r>
              <a:rPr lang="sv-SE" sz="4400" b="1" i="0" u="none" strike="noStrike" cap="none">
                <a:solidFill>
                  <a:srgbClr val="000000"/>
                </a:solidFill>
                <a:latin typeface="Calibri"/>
                <a:ea typeface="Calibri"/>
                <a:cs typeface="Calibri"/>
                <a:sym typeface="Calibri"/>
              </a:rPr>
              <a:t>Grönvita tråden</a:t>
            </a:r>
            <a:endParaRPr/>
          </a:p>
        </p:txBody>
      </p:sp>
      <p:sp>
        <p:nvSpPr>
          <p:cNvPr id="135" name="Google Shape;135;p8"/>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800"/>
              <a:buNone/>
            </a:pPr>
            <a:r>
              <a:rPr lang="sv-SE" sz="1800" b="1">
                <a:solidFill>
                  <a:schemeClr val="dk1"/>
                </a:solidFill>
              </a:rPr>
              <a:t>Policy trakasserier/mobbing</a:t>
            </a:r>
            <a:endParaRPr sz="1800">
              <a:solidFill>
                <a:schemeClr val="dk1"/>
              </a:solidFill>
            </a:endParaRPr>
          </a:p>
          <a:p>
            <a:pPr marL="457200" lvl="0" indent="-457200" algn="l" rtl="0">
              <a:lnSpc>
                <a:spcPct val="100000"/>
              </a:lnSpc>
              <a:spcBef>
                <a:spcPts val="600"/>
              </a:spcBef>
              <a:spcAft>
                <a:spcPts val="0"/>
              </a:spcAft>
              <a:buClr>
                <a:schemeClr val="dk1"/>
              </a:buClr>
              <a:buSzPts val="1400"/>
              <a:buFont typeface="Arial"/>
              <a:buChar char="•"/>
            </a:pPr>
            <a:r>
              <a:rPr lang="sv-SE" sz="1400">
                <a:solidFill>
                  <a:schemeClr val="dk1"/>
                </a:solidFill>
              </a:rPr>
              <a:t>Råda BK accepterar inte någon form av trakasserier/mobbing av klubbkamrater, ledare, motståndare, domare, eller publik vid match, träning eller andra tillfällen i vår verksamhet.</a:t>
            </a:r>
            <a:endParaRPr/>
          </a:p>
          <a:p>
            <a:pPr marL="457200" lvl="0" indent="-457200" algn="l" rtl="0">
              <a:lnSpc>
                <a:spcPct val="100000"/>
              </a:lnSpc>
              <a:spcBef>
                <a:spcPts val="600"/>
              </a:spcBef>
              <a:spcAft>
                <a:spcPts val="0"/>
              </a:spcAft>
              <a:buClr>
                <a:schemeClr val="dk1"/>
              </a:buClr>
              <a:buSzPts val="1400"/>
              <a:buFont typeface="Arial"/>
              <a:buChar char="•"/>
            </a:pPr>
            <a:r>
              <a:rPr lang="sv-SE" sz="1400">
                <a:solidFill>
                  <a:schemeClr val="dk1"/>
                </a:solidFill>
              </a:rPr>
              <a:t>Det åligger samtliga inom Råda BK att vara lyhörda och vaksamma för att förhindra och förebygga att någon utsätter någon annan för detta.</a:t>
            </a:r>
            <a:endParaRPr/>
          </a:p>
          <a:p>
            <a:pPr marL="457200" lvl="0" indent="-457200" algn="l" rtl="0">
              <a:lnSpc>
                <a:spcPct val="100000"/>
              </a:lnSpc>
              <a:spcBef>
                <a:spcPts val="600"/>
              </a:spcBef>
              <a:spcAft>
                <a:spcPts val="0"/>
              </a:spcAft>
              <a:buClr>
                <a:schemeClr val="dk1"/>
              </a:buClr>
              <a:buSzPts val="1400"/>
              <a:buFont typeface="Arial"/>
              <a:buChar char="•"/>
            </a:pPr>
            <a:r>
              <a:rPr lang="sv-SE" sz="1400">
                <a:solidFill>
                  <a:schemeClr val="dk1"/>
                </a:solidFill>
              </a:rPr>
              <a:t>När man representerar Råda BK eller uppträder i kläder som har anknytning till Råda BK skall man ha ett korrekt och vårdat uppträdande.</a:t>
            </a:r>
            <a:endParaRPr/>
          </a:p>
        </p:txBody>
      </p:sp>
      <p:pic>
        <p:nvPicPr>
          <p:cNvPr id="136" name="Google Shape;136;p8"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9"/>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88636"/>
              </a:lnSpc>
              <a:spcBef>
                <a:spcPts val="0"/>
              </a:spcBef>
              <a:spcAft>
                <a:spcPts val="0"/>
              </a:spcAft>
              <a:buClr>
                <a:srgbClr val="000000"/>
              </a:buClr>
              <a:buSzPts val="4400"/>
              <a:buFont typeface="Calibri"/>
              <a:buNone/>
            </a:pPr>
            <a:r>
              <a:rPr lang="sv-SE" sz="4400" b="1" i="0" u="none" strike="noStrike" cap="none">
                <a:solidFill>
                  <a:srgbClr val="000000"/>
                </a:solidFill>
                <a:latin typeface="Calibri"/>
                <a:ea typeface="Calibri"/>
                <a:cs typeface="Calibri"/>
                <a:sym typeface="Calibri"/>
              </a:rPr>
              <a:t>Träning</a:t>
            </a:r>
            <a:endParaRPr/>
          </a:p>
        </p:txBody>
      </p:sp>
      <p:sp>
        <p:nvSpPr>
          <p:cNvPr id="142" name="Google Shape;142;p9"/>
          <p:cNvSpPr txBox="1">
            <a:spLocks noGrp="1"/>
          </p:cNvSpPr>
          <p:nvPr>
            <p:ph type="body" idx="1"/>
          </p:nvPr>
        </p:nvSpPr>
        <p:spPr>
          <a:xfrm>
            <a:off x="457200" y="1855375"/>
            <a:ext cx="8350800" cy="4930200"/>
          </a:xfrm>
          <a:prstGeom prst="rect">
            <a:avLst/>
          </a:prstGeom>
          <a:noFill/>
          <a:ln>
            <a:noFill/>
          </a:ln>
        </p:spPr>
        <p:txBody>
          <a:bodyPr spcFirstLastPara="1" wrap="square" lIns="91425" tIns="45700" rIns="91425" bIns="45700" anchor="t" anchorCtr="0">
            <a:noAutofit/>
          </a:bodyPr>
          <a:lstStyle/>
          <a:p>
            <a:pPr marL="342900" lvl="0" indent="-317500" algn="l" rtl="0">
              <a:lnSpc>
                <a:spcPct val="100000"/>
              </a:lnSpc>
              <a:spcBef>
                <a:spcPts val="0"/>
              </a:spcBef>
              <a:spcAft>
                <a:spcPts val="0"/>
              </a:spcAft>
              <a:buClr>
                <a:schemeClr val="dk1"/>
              </a:buClr>
              <a:buSzPts val="1400"/>
              <a:buChar char="•"/>
            </a:pPr>
            <a:r>
              <a:rPr lang="sv-SE" sz="1400"/>
              <a:t>Vi kommer träna på följande tider denna säsong.</a:t>
            </a:r>
            <a:endParaRPr sz="1400"/>
          </a:p>
          <a:p>
            <a:pPr marL="742950" lvl="1" indent="-273050" algn="l" rtl="0">
              <a:lnSpc>
                <a:spcPct val="100000"/>
              </a:lnSpc>
              <a:spcBef>
                <a:spcPts val="320"/>
              </a:spcBef>
              <a:spcAft>
                <a:spcPts val="0"/>
              </a:spcAft>
              <a:buClr>
                <a:schemeClr val="dk1"/>
              </a:buClr>
              <a:buSzPts val="1400"/>
              <a:buChar char="–"/>
            </a:pPr>
            <a:r>
              <a:rPr lang="sv-SE" sz="1400"/>
              <a:t>Måndagar 17:30-19:00</a:t>
            </a:r>
            <a:endParaRPr sz="1400"/>
          </a:p>
          <a:p>
            <a:pPr marL="742950" lvl="1" indent="-273050" algn="l" rtl="0">
              <a:lnSpc>
                <a:spcPct val="100000"/>
              </a:lnSpc>
              <a:spcBef>
                <a:spcPts val="320"/>
              </a:spcBef>
              <a:spcAft>
                <a:spcPts val="0"/>
              </a:spcAft>
              <a:buClr>
                <a:schemeClr val="dk1"/>
              </a:buClr>
              <a:buSzPts val="1400"/>
              <a:buChar char="–"/>
            </a:pPr>
            <a:r>
              <a:rPr lang="sv-SE" sz="1400"/>
              <a:t>Onsdagar 17:30-19:00</a:t>
            </a:r>
            <a:endParaRPr sz="1400"/>
          </a:p>
          <a:p>
            <a:pPr marL="342900" lvl="0" indent="-317500" algn="l" rtl="0">
              <a:lnSpc>
                <a:spcPct val="100000"/>
              </a:lnSpc>
              <a:spcBef>
                <a:spcPts val="360"/>
              </a:spcBef>
              <a:spcAft>
                <a:spcPts val="0"/>
              </a:spcAft>
              <a:buClr>
                <a:schemeClr val="dk1"/>
              </a:buClr>
              <a:buSzPts val="1400"/>
              <a:buChar char="•"/>
            </a:pPr>
            <a:r>
              <a:rPr lang="sv-SE" sz="1400"/>
              <a:t>Det kommer finnas möjlighet att byta om på Rådavallen om man är i behov av detta. Läs på tavlan vilket omklädningsrum som är tilldelat laget. Är det låst så säg till någon av oss ledare så låser vi upp.</a:t>
            </a:r>
            <a:endParaRPr sz="1400"/>
          </a:p>
          <a:p>
            <a:pPr marL="742950" lvl="1" indent="-273050" algn="l" rtl="0">
              <a:lnSpc>
                <a:spcPct val="100000"/>
              </a:lnSpc>
              <a:spcBef>
                <a:spcPts val="320"/>
              </a:spcBef>
              <a:spcAft>
                <a:spcPts val="0"/>
              </a:spcAft>
              <a:buClr>
                <a:schemeClr val="dk1"/>
              </a:buClr>
              <a:buSzPts val="1400"/>
              <a:buChar char="–"/>
            </a:pPr>
            <a:r>
              <a:rPr lang="sv-SE" sz="1400"/>
              <a:t>Spelare ska ha med sig följande till träningen.</a:t>
            </a:r>
            <a:endParaRPr sz="1400"/>
          </a:p>
          <a:p>
            <a:pPr marL="1143000" lvl="2" indent="-215900" algn="l" rtl="0">
              <a:lnSpc>
                <a:spcPct val="100000"/>
              </a:lnSpc>
              <a:spcBef>
                <a:spcPts val="320"/>
              </a:spcBef>
              <a:spcAft>
                <a:spcPts val="0"/>
              </a:spcAft>
              <a:buClr>
                <a:schemeClr val="dk1"/>
              </a:buClr>
              <a:buSzPts val="1400"/>
              <a:buChar char="•"/>
            </a:pPr>
            <a:r>
              <a:rPr lang="sv-SE" sz="1400"/>
              <a:t>Benskydd</a:t>
            </a:r>
            <a:endParaRPr sz="1400"/>
          </a:p>
          <a:p>
            <a:pPr marL="1143000" lvl="2" indent="-215900" algn="l" rtl="0">
              <a:lnSpc>
                <a:spcPct val="100000"/>
              </a:lnSpc>
              <a:spcBef>
                <a:spcPts val="320"/>
              </a:spcBef>
              <a:spcAft>
                <a:spcPts val="0"/>
              </a:spcAft>
              <a:buClr>
                <a:schemeClr val="dk1"/>
              </a:buClr>
              <a:buSzPts val="1400"/>
              <a:buChar char="•"/>
            </a:pPr>
            <a:r>
              <a:rPr lang="sv-SE" sz="1400"/>
              <a:t>Fotbollsskor</a:t>
            </a:r>
            <a:endParaRPr sz="1400"/>
          </a:p>
          <a:p>
            <a:pPr marL="1143000" lvl="2" indent="-215900" algn="l" rtl="0">
              <a:lnSpc>
                <a:spcPct val="100000"/>
              </a:lnSpc>
              <a:spcBef>
                <a:spcPts val="320"/>
              </a:spcBef>
              <a:spcAft>
                <a:spcPts val="0"/>
              </a:spcAft>
              <a:buClr>
                <a:schemeClr val="dk1"/>
              </a:buClr>
              <a:buSzPts val="1400"/>
              <a:buChar char="•"/>
            </a:pPr>
            <a:r>
              <a:rPr lang="sv-SE" sz="1400"/>
              <a:t>Vattenflaska</a:t>
            </a:r>
            <a:endParaRPr sz="1400"/>
          </a:p>
          <a:p>
            <a:pPr marL="1143000" lvl="2" indent="-215900" algn="l" rtl="0">
              <a:lnSpc>
                <a:spcPct val="100000"/>
              </a:lnSpc>
              <a:spcBef>
                <a:spcPts val="320"/>
              </a:spcBef>
              <a:spcAft>
                <a:spcPts val="0"/>
              </a:spcAft>
              <a:buClr>
                <a:schemeClr val="dk1"/>
              </a:buClr>
              <a:buSzPts val="1400"/>
              <a:buChar char="•"/>
            </a:pPr>
            <a:r>
              <a:rPr lang="sv-SE" sz="1400"/>
              <a:t>Önskvärt om man inte har Råda BK kläder att ha vit eller grön träningströja.</a:t>
            </a:r>
            <a:endParaRPr sz="1400"/>
          </a:p>
          <a:p>
            <a:pPr marL="1143000" lvl="2" indent="-215900" algn="l" rtl="0">
              <a:lnSpc>
                <a:spcPct val="100000"/>
              </a:lnSpc>
              <a:spcBef>
                <a:spcPts val="320"/>
              </a:spcBef>
              <a:spcAft>
                <a:spcPts val="0"/>
              </a:spcAft>
              <a:buClr>
                <a:schemeClr val="dk1"/>
              </a:buClr>
              <a:buSzPts val="1400"/>
              <a:buChar char="•"/>
            </a:pPr>
            <a:r>
              <a:rPr lang="sv-SE" sz="1400"/>
              <a:t>Ett glatt humör</a:t>
            </a:r>
            <a:endParaRPr sz="1400"/>
          </a:p>
          <a:p>
            <a:pPr marL="457200" lvl="0" indent="-317500" algn="l" rtl="0">
              <a:lnSpc>
                <a:spcPct val="100000"/>
              </a:lnSpc>
              <a:spcBef>
                <a:spcPts val="320"/>
              </a:spcBef>
              <a:spcAft>
                <a:spcPts val="0"/>
              </a:spcAft>
              <a:buSzPts val="1400"/>
              <a:buChar char="•"/>
            </a:pPr>
            <a:r>
              <a:rPr lang="sv-SE" sz="1400"/>
              <a:t>Vi kommer i år skicka ut i Supertext om någon tjej som är anmäld inte dyker upp. Detta för att ni föräldrar skall ha koll på om något hänt på vägen. Håll koll på Supertext i anknytning till träningarna. </a:t>
            </a:r>
            <a:endParaRPr sz="1400"/>
          </a:p>
          <a:p>
            <a:pPr marL="457200" lvl="0" indent="-317500" algn="l" rtl="0">
              <a:lnSpc>
                <a:spcPct val="100000"/>
              </a:lnSpc>
              <a:spcBef>
                <a:spcPts val="320"/>
              </a:spcBef>
              <a:spcAft>
                <a:spcPts val="0"/>
              </a:spcAft>
              <a:buSzPts val="1400"/>
              <a:buChar char="•"/>
            </a:pPr>
            <a:r>
              <a:rPr lang="sv-SE" sz="1400"/>
              <a:t>För att spara tid så kommer vi dela in tjejerna i grupper redan innan träningen. Vi kommer skriva ut grupperna och förväntar oss att alla tagit rätt väst innan träningen startar. Det är alltså extra viktigt att svara på kallelse senast vid lunchtid på träningsdagen. </a:t>
            </a:r>
            <a:endParaRPr sz="1400"/>
          </a:p>
          <a:p>
            <a:pPr marL="457200" lvl="0" indent="-317500" algn="l" rtl="0">
              <a:lnSpc>
                <a:spcPct val="100000"/>
              </a:lnSpc>
              <a:spcBef>
                <a:spcPts val="320"/>
              </a:spcBef>
              <a:spcAft>
                <a:spcPts val="0"/>
              </a:spcAft>
              <a:buSzPts val="1400"/>
              <a:buChar char="•"/>
            </a:pPr>
            <a:r>
              <a:rPr lang="sv-SE" sz="1400"/>
              <a:t>Vi kommer i år ställa större krav på att tjejerna lyssnar och är fokuserade på träningarna. Alla gör sitt bästa efter sin förmåga. Alla övningar är inte roliga första gången man kör dem men det är viktigt för fotbollsutvecklingen.</a:t>
            </a:r>
            <a:endParaRPr sz="1400"/>
          </a:p>
        </p:txBody>
      </p:sp>
      <p:pic>
        <p:nvPicPr>
          <p:cNvPr id="143" name="Google Shape;143;p9"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0"/>
          <p:cNvSpPr txBox="1">
            <a:spLocks noGrp="1"/>
          </p:cNvSpPr>
          <p:nvPr>
            <p:ph type="title"/>
          </p:nvPr>
        </p:nvSpPr>
        <p:spPr>
          <a:xfrm>
            <a:off x="1754156" y="274638"/>
            <a:ext cx="6932643" cy="1143000"/>
          </a:xfrm>
          <a:prstGeom prst="rect">
            <a:avLst/>
          </a:prstGeom>
          <a:noFill/>
          <a:ln>
            <a:noFill/>
          </a:ln>
        </p:spPr>
        <p:txBody>
          <a:bodyPr spcFirstLastPara="1" wrap="square" lIns="91425" tIns="45700" rIns="91425" bIns="45700" anchor="ctr" anchorCtr="0">
            <a:normAutofit/>
          </a:bodyPr>
          <a:lstStyle/>
          <a:p>
            <a:pPr marL="0" marR="0" lvl="0" indent="0" algn="ctr" rtl="0">
              <a:lnSpc>
                <a:spcPct val="88636"/>
              </a:lnSpc>
              <a:spcBef>
                <a:spcPts val="0"/>
              </a:spcBef>
              <a:spcAft>
                <a:spcPts val="0"/>
              </a:spcAft>
              <a:buClr>
                <a:srgbClr val="000000"/>
              </a:buClr>
              <a:buSzPts val="4400"/>
              <a:buFont typeface="Calibri"/>
              <a:buNone/>
            </a:pPr>
            <a:r>
              <a:rPr lang="sv-SE" b="1">
                <a:solidFill>
                  <a:srgbClr val="000000"/>
                </a:solidFill>
              </a:rPr>
              <a:t>Lag i seriespel</a:t>
            </a:r>
            <a:endParaRPr/>
          </a:p>
        </p:txBody>
      </p:sp>
      <p:sp>
        <p:nvSpPr>
          <p:cNvPr id="149" name="Google Shape;149;p10"/>
          <p:cNvSpPr txBox="1">
            <a:spLocks noGrp="1"/>
          </p:cNvSpPr>
          <p:nvPr>
            <p:ph type="body" idx="1"/>
          </p:nvPr>
        </p:nvSpPr>
        <p:spPr>
          <a:xfrm>
            <a:off x="457200" y="1855365"/>
            <a:ext cx="8229600" cy="4525963"/>
          </a:xfrm>
          <a:prstGeom prst="rect">
            <a:avLst/>
          </a:prstGeom>
          <a:noFill/>
          <a:ln>
            <a:noFill/>
          </a:ln>
        </p:spPr>
        <p:txBody>
          <a:bodyPr spcFirstLastPara="1" wrap="square" lIns="91425" tIns="45700" rIns="91425" bIns="45700" anchor="t" anchorCtr="0">
            <a:noAutofit/>
          </a:bodyPr>
          <a:lstStyle/>
          <a:p>
            <a:pPr marL="457200" lvl="0" indent="-469900" algn="l" rtl="0">
              <a:spcBef>
                <a:spcPts val="600"/>
              </a:spcBef>
              <a:spcAft>
                <a:spcPts val="0"/>
              </a:spcAft>
              <a:buSzPts val="1600"/>
              <a:buChar char="•"/>
            </a:pPr>
            <a:r>
              <a:rPr lang="sv-SE" sz="1600"/>
              <a:t>1 lag flickor födda 2016 - F10 - Division 8 Lidköping, 14 matcher</a:t>
            </a:r>
            <a:endParaRPr sz="1600"/>
          </a:p>
          <a:p>
            <a:pPr marL="457200" lvl="0" indent="-469900" algn="l" rtl="0">
              <a:spcBef>
                <a:spcPts val="600"/>
              </a:spcBef>
              <a:spcAft>
                <a:spcPts val="0"/>
              </a:spcAft>
              <a:buSzPts val="1600"/>
              <a:buChar char="•"/>
            </a:pPr>
            <a:r>
              <a:rPr lang="sv-SE" sz="1600"/>
              <a:t>1 lag flickor födda 2015 - F11 - Division 7 Lidköping, 14 matcher </a:t>
            </a:r>
            <a:endParaRPr sz="1600"/>
          </a:p>
          <a:p>
            <a:pPr marL="457200" lvl="0" indent="-469900" algn="l" rtl="0">
              <a:spcBef>
                <a:spcPts val="600"/>
              </a:spcBef>
              <a:spcAft>
                <a:spcPts val="0"/>
              </a:spcAft>
              <a:buSzPts val="1600"/>
              <a:buChar char="•"/>
            </a:pPr>
            <a:r>
              <a:rPr lang="sv-SE" sz="1600"/>
              <a:t>1 lag flickor födda 2015 - F11 - Division 7 Skövde, 14 matcher</a:t>
            </a:r>
            <a:endParaRPr sz="1600"/>
          </a:p>
          <a:p>
            <a:pPr marL="457200" lvl="0" indent="-469900" algn="l" rtl="0">
              <a:spcBef>
                <a:spcPts val="600"/>
              </a:spcBef>
              <a:spcAft>
                <a:spcPts val="0"/>
              </a:spcAft>
              <a:buSzPts val="1600"/>
              <a:buChar char="•"/>
            </a:pPr>
            <a:r>
              <a:rPr lang="sv-SE" sz="1600"/>
              <a:t>1 lag flickor födda 2015-2016 - F11 (De som anmält sig för extra matcher) - Division 7 Nossebro, 7 matcher</a:t>
            </a:r>
            <a:endParaRPr sz="1600"/>
          </a:p>
          <a:p>
            <a:pPr marL="0" lvl="0" indent="0" algn="l" rtl="0">
              <a:spcBef>
                <a:spcPts val="600"/>
              </a:spcBef>
              <a:spcAft>
                <a:spcPts val="0"/>
              </a:spcAft>
              <a:buNone/>
            </a:pPr>
            <a:endParaRPr sz="1600"/>
          </a:p>
          <a:p>
            <a:pPr marL="0" lvl="0" indent="0" algn="l" rtl="0">
              <a:spcBef>
                <a:spcPts val="600"/>
              </a:spcBef>
              <a:spcAft>
                <a:spcPts val="0"/>
              </a:spcAft>
              <a:buNone/>
            </a:pPr>
            <a:r>
              <a:rPr lang="sv-SE" sz="1600"/>
              <a:t>Totalt blir det 49 matcher för hela säsongen.</a:t>
            </a:r>
            <a:br>
              <a:rPr lang="sv-SE" sz="1600"/>
            </a:br>
            <a:br>
              <a:rPr lang="sv-SE" sz="1600"/>
            </a:br>
            <a:r>
              <a:rPr lang="sv-SE" sz="1600"/>
              <a:t>Seriespelen startar första helgen i maj och avslutas sista helgen i september.</a:t>
            </a:r>
            <a:endParaRPr sz="1600"/>
          </a:p>
        </p:txBody>
      </p:sp>
      <p:pic>
        <p:nvPicPr>
          <p:cNvPr id="150" name="Google Shape;150;p10" descr="En bild som visar text, logotyp, Teckensnitt, symbol&#10;&#10;Automatiskt genererad beskrivning"/>
          <p:cNvPicPr preferRelativeResize="0"/>
          <p:nvPr/>
        </p:nvPicPr>
        <p:blipFill rotWithShape="1">
          <a:blip r:embed="rId3">
            <a:alphaModFix/>
          </a:blip>
          <a:srcRect/>
          <a:stretch/>
        </p:blipFill>
        <p:spPr>
          <a:xfrm>
            <a:off x="107504" y="64569"/>
            <a:ext cx="1646653" cy="1730272"/>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1966</Words>
  <Application>Microsoft Office PowerPoint</Application>
  <PresentationFormat>Bildspel på skärmen (4:3)</PresentationFormat>
  <Paragraphs>173</Paragraphs>
  <Slides>16</Slides>
  <Notes>16</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16</vt:i4>
      </vt:variant>
    </vt:vector>
  </HeadingPairs>
  <TitlesOfParts>
    <vt:vector size="20" baseType="lpstr">
      <vt:lpstr>Century Gothic</vt:lpstr>
      <vt:lpstr>Calibri</vt:lpstr>
      <vt:lpstr>Arial</vt:lpstr>
      <vt:lpstr>Office-tema</vt:lpstr>
      <vt:lpstr>PowerPoint-presentation</vt:lpstr>
      <vt:lpstr>Råda BK F10/F11 2025</vt:lpstr>
      <vt:lpstr>Grönvita tråden</vt:lpstr>
      <vt:lpstr>Anhörigrollen</vt:lpstr>
      <vt:lpstr>Ungdomsledarrollen i Råda BK</vt:lpstr>
      <vt:lpstr>Ungdomsspelare i Råda BK</vt:lpstr>
      <vt:lpstr>Grönvita tråden</vt:lpstr>
      <vt:lpstr>Träning</vt:lpstr>
      <vt:lpstr>Lag i seriespel</vt:lpstr>
      <vt:lpstr>Seriespel</vt:lpstr>
      <vt:lpstr>Axvall Cup 25/4</vt:lpstr>
      <vt:lpstr>Försäljnings- och arbetsaktiviteter</vt:lpstr>
      <vt:lpstr>Arbetsaktiviteter Ungdom</vt:lpstr>
      <vt:lpstr>Fördelning av arbetspass</vt:lpstr>
      <vt:lpstr>Laget.se</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Lennart Nilsson</dc:creator>
  <cp:lastModifiedBy>Andreas Bill</cp:lastModifiedBy>
  <cp:revision>1</cp:revision>
  <dcterms:created xsi:type="dcterms:W3CDTF">2019-03-04T16:40:55Z</dcterms:created>
  <dcterms:modified xsi:type="dcterms:W3CDTF">2026-04-20T19:01:11Z</dcterms:modified>
</cp:coreProperties>
</file>