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495" r:id="rId2"/>
    <p:sldId id="256" r:id="rId3"/>
    <p:sldId id="257" r:id="rId4"/>
    <p:sldId id="258" r:id="rId5"/>
    <p:sldId id="551" r:id="rId6"/>
    <p:sldId id="260" r:id="rId7"/>
    <p:sldId id="261" r:id="rId8"/>
    <p:sldId id="265" r:id="rId9"/>
    <p:sldId id="263" r:id="rId10"/>
    <p:sldId id="264" r:id="rId11"/>
    <p:sldId id="553" r:id="rId12"/>
    <p:sldId id="552" r:id="rId13"/>
    <p:sldId id="542" r:id="rId14"/>
    <p:sldId id="544" r:id="rId15"/>
    <p:sldId id="540" r:id="rId16"/>
    <p:sldId id="550" r:id="rId17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1717"/>
    <a:srgbClr val="111111"/>
    <a:srgbClr val="2828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6" autoAdjust="0"/>
    <p:restoredTop sz="94666" autoAdjust="0"/>
  </p:normalViewPr>
  <p:slideViewPr>
    <p:cSldViewPr snapToGrid="0">
      <p:cViewPr varScale="1">
        <p:scale>
          <a:sx n="194" d="100"/>
          <a:sy n="194" d="100"/>
        </p:scale>
        <p:origin x="168" y="542"/>
      </p:cViewPr>
      <p:guideLst/>
    </p:cSldViewPr>
  </p:slideViewPr>
  <p:outlineViewPr>
    <p:cViewPr>
      <p:scale>
        <a:sx n="33" d="100"/>
        <a:sy n="33" d="100"/>
      </p:scale>
      <p:origin x="0" y="-2454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93" d="100"/>
          <a:sy n="193" d="100"/>
        </p:scale>
        <p:origin x="7308" y="15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v-SE"/>
              <a:t>Diagramrubrik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Serie 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175-402C-AE78-991FA290C23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175-402C-AE78-991FA290C23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175-402C-AE78-991FA290C23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A175-402C-AE78-991FA290C23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A87-4710-8D24-727D7BE4D39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D7-6FF3-42E5-9BA0-C75DBC29DF9A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D9-6FF3-42E5-9BA0-C75DBC29DF9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Blad1!$A$2:$A$8</c:f>
              <c:strCache>
                <c:ptCount val="7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  <c:pt idx="3">
                  <c:v>Kategori 4</c:v>
                </c:pt>
                <c:pt idx="4">
                  <c:v>Kategori 5</c:v>
                </c:pt>
                <c:pt idx="5">
                  <c:v>Kategori 6</c:v>
                </c:pt>
                <c:pt idx="6">
                  <c:v>Kategori 7</c:v>
                </c:pt>
              </c:strCache>
            </c:strRef>
          </c:cat>
          <c:val>
            <c:numRef>
              <c:f>Blad1!$B$2:$B$8</c:f>
              <c:numCache>
                <c:formatCode>General</c:formatCode>
                <c:ptCount val="7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  <c:pt idx="4">
                  <c:v>4.3</c:v>
                </c:pt>
                <c:pt idx="5">
                  <c:v>2.5</c:v>
                </c:pt>
                <c:pt idx="6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0D-44C4-A016-E234BEC513F8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Serie 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A175-402C-AE78-991FA290C23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A175-402C-AE78-991FA290C23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A175-402C-AE78-991FA290C23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A175-402C-AE78-991FA290C23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7A87-4710-8D24-727D7BE4D39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E6-6FF3-42E5-9BA0-C75DBC29DF9A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E8-6FF3-42E5-9BA0-C75DBC29DF9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Blad1!$A$2:$A$8</c:f>
              <c:strCache>
                <c:ptCount val="7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  <c:pt idx="3">
                  <c:v>Kategori 4</c:v>
                </c:pt>
                <c:pt idx="4">
                  <c:v>Kategori 5</c:v>
                </c:pt>
                <c:pt idx="5">
                  <c:v>Kategori 6</c:v>
                </c:pt>
                <c:pt idx="6">
                  <c:v>Kategori 7</c:v>
                </c:pt>
              </c:strCache>
            </c:strRef>
          </c:cat>
          <c:val>
            <c:numRef>
              <c:f>Blad1!$C$2:$C$8</c:f>
              <c:numCache>
                <c:formatCode>General</c:formatCode>
                <c:ptCount val="7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  <c:pt idx="4">
                  <c:v>2.4</c:v>
                </c:pt>
                <c:pt idx="5">
                  <c:v>4.4000000000000004</c:v>
                </c:pt>
                <c:pt idx="6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80D-44C4-A016-E234BEC513F8}"/>
            </c:ext>
          </c:extLst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Serie 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A175-402C-AE78-991FA290C23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A175-402C-AE78-991FA290C23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A175-402C-AE78-991FA290C23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A175-402C-AE78-991FA290C23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7A87-4710-8D24-727D7BE4D39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F5-6FF3-42E5-9BA0-C75DBC29DF9A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F7-6FF3-42E5-9BA0-C75DBC29DF9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Blad1!$A$2:$A$8</c:f>
              <c:strCache>
                <c:ptCount val="7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  <c:pt idx="3">
                  <c:v>Kategori 4</c:v>
                </c:pt>
                <c:pt idx="4">
                  <c:v>Kategori 5</c:v>
                </c:pt>
                <c:pt idx="5">
                  <c:v>Kategori 6</c:v>
                </c:pt>
                <c:pt idx="6">
                  <c:v>Kategori 7</c:v>
                </c:pt>
              </c:strCache>
            </c:strRef>
          </c:cat>
          <c:val>
            <c:numRef>
              <c:f>Blad1!$D$2:$D$8</c:f>
              <c:numCache>
                <c:formatCode>General</c:formatCode>
                <c:ptCount val="7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  <c:pt idx="4">
                  <c:v>2</c:v>
                </c:pt>
                <c:pt idx="5">
                  <c:v>2</c:v>
                </c:pt>
                <c:pt idx="6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80D-44C4-A016-E234BEC513F8}"/>
            </c:ext>
          </c:extLst>
        </c:ser>
        <c:ser>
          <c:idx val="3"/>
          <c:order val="3"/>
          <c:tx>
            <c:strRef>
              <c:f>Blad1!$E$1</c:f>
              <c:strCache>
                <c:ptCount val="1"/>
                <c:pt idx="0">
                  <c:v>Serie 4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FA-6FF3-42E5-9BA0-C75DBC29DF9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FC-6FF3-42E5-9BA0-C75DBC29DF9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FE-6FF3-42E5-9BA0-C75DBC29DF9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100-6FF3-42E5-9BA0-C75DBC29DF9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102-6FF3-42E5-9BA0-C75DBC29DF9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104-6FF3-42E5-9BA0-C75DBC29DF9A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106-6FF3-42E5-9BA0-C75DBC29DF9A}"/>
              </c:ext>
            </c:extLst>
          </c:dPt>
          <c:cat>
            <c:strRef>
              <c:f>Blad1!$A$2:$A$8</c:f>
              <c:strCache>
                <c:ptCount val="7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  <c:pt idx="3">
                  <c:v>Kategori 4</c:v>
                </c:pt>
                <c:pt idx="4">
                  <c:v>Kategori 5</c:v>
                </c:pt>
                <c:pt idx="5">
                  <c:v>Kategori 6</c:v>
                </c:pt>
                <c:pt idx="6">
                  <c:v>Kategori 7</c:v>
                </c:pt>
              </c:strCache>
            </c:strRef>
          </c:cat>
          <c:val>
            <c:numRef>
              <c:f>Blad1!$E$2:$E$8</c:f>
              <c:numCache>
                <c:formatCode>General</c:formatCode>
                <c:ptCount val="7"/>
                <c:pt idx="0">
                  <c:v>3</c:v>
                </c:pt>
                <c:pt idx="1">
                  <c:v>2</c:v>
                </c:pt>
                <c:pt idx="2">
                  <c:v>6</c:v>
                </c:pt>
                <c:pt idx="3">
                  <c:v>1</c:v>
                </c:pt>
                <c:pt idx="4">
                  <c:v>3</c:v>
                </c:pt>
                <c:pt idx="5">
                  <c:v>2</c:v>
                </c:pt>
                <c:pt idx="6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1582-48D7-9E90-ED8B35FA86C5}"/>
            </c:ext>
          </c:extLst>
        </c:ser>
        <c:ser>
          <c:idx val="4"/>
          <c:order val="4"/>
          <c:tx>
            <c:strRef>
              <c:f>Blad1!$F$1</c:f>
              <c:strCache>
                <c:ptCount val="1"/>
                <c:pt idx="0">
                  <c:v>Serie 5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109-6FF3-42E5-9BA0-C75DBC29DF9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10B-6FF3-42E5-9BA0-C75DBC29DF9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10D-6FF3-42E5-9BA0-C75DBC29DF9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10F-6FF3-42E5-9BA0-C75DBC29DF9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111-6FF3-42E5-9BA0-C75DBC29DF9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113-6FF3-42E5-9BA0-C75DBC29DF9A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115-6FF3-42E5-9BA0-C75DBC29DF9A}"/>
              </c:ext>
            </c:extLst>
          </c:dPt>
          <c:cat>
            <c:strRef>
              <c:f>Blad1!$A$2:$A$8</c:f>
              <c:strCache>
                <c:ptCount val="7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  <c:pt idx="3">
                  <c:v>Kategori 4</c:v>
                </c:pt>
                <c:pt idx="4">
                  <c:v>Kategori 5</c:v>
                </c:pt>
                <c:pt idx="5">
                  <c:v>Kategori 6</c:v>
                </c:pt>
                <c:pt idx="6">
                  <c:v>Kategori 7</c:v>
                </c:pt>
              </c:strCache>
            </c:strRef>
          </c:cat>
          <c:val>
            <c:numRef>
              <c:f>Blad1!$F$2:$F$8</c:f>
              <c:numCache>
                <c:formatCode>General</c:formatCode>
                <c:ptCount val="7"/>
                <c:pt idx="0">
                  <c:v>2</c:v>
                </c:pt>
                <c:pt idx="1">
                  <c:v>1</c:v>
                </c:pt>
                <c:pt idx="2">
                  <c:v>3</c:v>
                </c:pt>
                <c:pt idx="3">
                  <c:v>6</c:v>
                </c:pt>
                <c:pt idx="4">
                  <c:v>2</c:v>
                </c:pt>
                <c:pt idx="5">
                  <c:v>1</c:v>
                </c:pt>
                <c:pt idx="6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F-1582-48D7-9E90-ED8B35FA86C5}"/>
            </c:ext>
          </c:extLst>
        </c:ser>
        <c:ser>
          <c:idx val="5"/>
          <c:order val="5"/>
          <c:tx>
            <c:strRef>
              <c:f>Blad1!$G$1</c:f>
              <c:strCache>
                <c:ptCount val="1"/>
                <c:pt idx="0">
                  <c:v>Serie 6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118-6FF3-42E5-9BA0-C75DBC29DF9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11A-6FF3-42E5-9BA0-C75DBC29DF9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11C-6FF3-42E5-9BA0-C75DBC29DF9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11E-6FF3-42E5-9BA0-C75DBC29DF9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120-6FF3-42E5-9BA0-C75DBC29DF9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122-6FF3-42E5-9BA0-C75DBC29DF9A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124-6FF3-42E5-9BA0-C75DBC29DF9A}"/>
              </c:ext>
            </c:extLst>
          </c:dPt>
          <c:cat>
            <c:strRef>
              <c:f>Blad1!$A$2:$A$8</c:f>
              <c:strCache>
                <c:ptCount val="7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  <c:pt idx="3">
                  <c:v>Kategori 4</c:v>
                </c:pt>
                <c:pt idx="4">
                  <c:v>Kategori 5</c:v>
                </c:pt>
                <c:pt idx="5">
                  <c:v>Kategori 6</c:v>
                </c:pt>
                <c:pt idx="6">
                  <c:v>Kategori 7</c:v>
                </c:pt>
              </c:strCache>
            </c:strRef>
          </c:cat>
          <c:val>
            <c:numRef>
              <c:f>Blad1!$G$2:$G$8</c:f>
              <c:numCache>
                <c:formatCode>General</c:formatCode>
                <c:ptCount val="7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  <c:pt idx="4">
                  <c:v>2</c:v>
                </c:pt>
                <c:pt idx="5">
                  <c:v>2</c:v>
                </c:pt>
                <c:pt idx="6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1582-48D7-9E90-ED8B35FA86C5}"/>
            </c:ext>
          </c:extLst>
        </c:ser>
        <c:ser>
          <c:idx val="6"/>
          <c:order val="6"/>
          <c:tx>
            <c:strRef>
              <c:f>Blad1!$H$1</c:f>
              <c:strCache>
                <c:ptCount val="1"/>
                <c:pt idx="0">
                  <c:v>Serie 7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127-6FF3-42E5-9BA0-C75DBC29DF9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129-6FF3-42E5-9BA0-C75DBC29DF9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12B-6FF3-42E5-9BA0-C75DBC29DF9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12D-6FF3-42E5-9BA0-C75DBC29DF9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12F-6FF3-42E5-9BA0-C75DBC29DF9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131-6FF3-42E5-9BA0-C75DBC29DF9A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133-6FF3-42E5-9BA0-C75DBC29DF9A}"/>
              </c:ext>
            </c:extLst>
          </c:dPt>
          <c:cat>
            <c:strRef>
              <c:f>Blad1!$A$2:$A$8</c:f>
              <c:strCache>
                <c:ptCount val="7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  <c:pt idx="3">
                  <c:v>Kategori 4</c:v>
                </c:pt>
                <c:pt idx="4">
                  <c:v>Kategori 5</c:v>
                </c:pt>
                <c:pt idx="5">
                  <c:v>Kategori 6</c:v>
                </c:pt>
                <c:pt idx="6">
                  <c:v>Kategori 7</c:v>
                </c:pt>
              </c:strCache>
            </c:strRef>
          </c:cat>
          <c:val>
            <c:numRef>
              <c:f>Blad1!$H$2:$H$8</c:f>
              <c:numCache>
                <c:formatCode>General</c:formatCode>
                <c:ptCount val="7"/>
                <c:pt idx="0">
                  <c:v>2</c:v>
                </c:pt>
                <c:pt idx="1">
                  <c:v>7</c:v>
                </c:pt>
                <c:pt idx="2">
                  <c:v>2</c:v>
                </c:pt>
                <c:pt idx="3">
                  <c:v>5</c:v>
                </c:pt>
                <c:pt idx="4">
                  <c:v>2</c:v>
                </c:pt>
                <c:pt idx="5">
                  <c:v>7</c:v>
                </c:pt>
                <c:pt idx="6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1-1582-48D7-9E90-ED8B35FA86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17112096198604E-2"/>
          <c:y val="0.95203537799268101"/>
          <c:w val="0.89999990568024535"/>
          <c:h val="4.53666456454013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lang="sv-SE" sz="2000" b="1" i="0" u="none" strike="noStrike" kern="1200" spc="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v-SE"/>
              <a:t>Diagramrubrik</a:t>
            </a:r>
          </a:p>
        </c:rich>
      </c:tx>
      <c:layout>
        <c:manualLayout>
          <c:xMode val="edge"/>
          <c:yMode val="edge"/>
          <c:x val="0.3693848391060055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lang="sv-SE" sz="2000" b="1" i="0" u="none" strike="noStrike" kern="1200" spc="0" baseline="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Serie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Blad1!$A$2:$A$5</c:f>
              <c:strCache>
                <c:ptCount val="4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  <c:pt idx="3">
                  <c:v>Kategori 4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80D-44C4-A016-E234BEC513F8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Serie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Blad1!$A$2:$A$5</c:f>
              <c:strCache>
                <c:ptCount val="4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  <c:pt idx="3">
                  <c:v>Kategori 4</c:v>
                </c:pt>
              </c:strCache>
            </c:strRef>
          </c:cat>
          <c:val>
            <c:numRef>
              <c:f>Blad1!$C$2:$C$5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80D-44C4-A016-E234BEC513F8}"/>
            </c:ext>
          </c:extLst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Serie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Blad1!$A$2:$A$5</c:f>
              <c:strCache>
                <c:ptCount val="4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  <c:pt idx="3">
                  <c:v>Kategori 4</c:v>
                </c:pt>
              </c:strCache>
            </c:strRef>
          </c:cat>
          <c:val>
            <c:numRef>
              <c:f>Blad1!$D$2:$D$5</c:f>
              <c:numCache>
                <c:formatCode>General</c:formatCode>
                <c:ptCount val="4"/>
                <c:pt idx="0">
                  <c:v>1</c:v>
                </c:pt>
                <c:pt idx="1">
                  <c:v>3</c:v>
                </c:pt>
                <c:pt idx="2">
                  <c:v>8</c:v>
                </c:pt>
                <c:pt idx="3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80D-44C4-A016-E234BEC513F8}"/>
            </c:ext>
          </c:extLst>
        </c:ser>
        <c:ser>
          <c:idx val="3"/>
          <c:order val="3"/>
          <c:tx>
            <c:strRef>
              <c:f>Blad1!$E$1</c:f>
              <c:strCache>
                <c:ptCount val="1"/>
                <c:pt idx="0">
                  <c:v>Serie 4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Blad1!$A$2:$A$5</c:f>
              <c:strCache>
                <c:ptCount val="4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  <c:pt idx="3">
                  <c:v>Kategori 4</c:v>
                </c:pt>
              </c:strCache>
            </c:strRef>
          </c:cat>
          <c:val>
            <c:numRef>
              <c:f>Blad1!$E$2:$E$5</c:f>
              <c:numCache>
                <c:formatCode>General</c:formatCode>
                <c:ptCount val="4"/>
                <c:pt idx="0">
                  <c:v>3</c:v>
                </c:pt>
                <c:pt idx="1">
                  <c:v>2</c:v>
                </c:pt>
                <c:pt idx="2">
                  <c:v>6</c:v>
                </c:pt>
                <c:pt idx="3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80D-44C4-A016-E234BEC513F8}"/>
            </c:ext>
          </c:extLst>
        </c:ser>
        <c:ser>
          <c:idx val="4"/>
          <c:order val="4"/>
          <c:tx>
            <c:strRef>
              <c:f>Blad1!$F$1</c:f>
              <c:strCache>
                <c:ptCount val="1"/>
                <c:pt idx="0">
                  <c:v>Serie 5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Blad1!$A$2:$A$5</c:f>
              <c:strCache>
                <c:ptCount val="4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  <c:pt idx="3">
                  <c:v>Kategori 4</c:v>
                </c:pt>
              </c:strCache>
            </c:strRef>
          </c:cat>
          <c:val>
            <c:numRef>
              <c:f>Blad1!$F$2:$F$5</c:f>
              <c:numCache>
                <c:formatCode>General</c:formatCode>
                <c:ptCount val="4"/>
                <c:pt idx="0">
                  <c:v>2</c:v>
                </c:pt>
                <c:pt idx="1">
                  <c:v>4</c:v>
                </c:pt>
                <c:pt idx="2">
                  <c:v>3</c:v>
                </c:pt>
                <c:pt idx="3">
                  <c:v>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580D-44C4-A016-E234BEC513F8}"/>
            </c:ext>
          </c:extLst>
        </c:ser>
        <c:ser>
          <c:idx val="5"/>
          <c:order val="5"/>
          <c:tx>
            <c:strRef>
              <c:f>Blad1!$G$1</c:f>
              <c:strCache>
                <c:ptCount val="1"/>
                <c:pt idx="0">
                  <c:v>Serie 6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Blad1!$A$2:$A$5</c:f>
              <c:strCache>
                <c:ptCount val="4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  <c:pt idx="3">
                  <c:v>Kategori 4</c:v>
                </c:pt>
              </c:strCache>
            </c:strRef>
          </c:cat>
          <c:val>
            <c:numRef>
              <c:f>Blad1!$G$2:$G$5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2AB-4BC6-A921-9AD76E876810}"/>
            </c:ext>
          </c:extLst>
        </c:ser>
        <c:ser>
          <c:idx val="6"/>
          <c:order val="6"/>
          <c:tx>
            <c:strRef>
              <c:f>Blad1!$H$1</c:f>
              <c:strCache>
                <c:ptCount val="1"/>
                <c:pt idx="0">
                  <c:v>Serie 7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Blad1!$A$2:$A$5</c:f>
              <c:strCache>
                <c:ptCount val="4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  <c:pt idx="3">
                  <c:v>Kategori 4</c:v>
                </c:pt>
              </c:strCache>
            </c:strRef>
          </c:cat>
          <c:val>
            <c:numRef>
              <c:f>Blad1!$H$2:$H$5</c:f>
              <c:numCache>
                <c:formatCode>General</c:formatCode>
                <c:ptCount val="4"/>
                <c:pt idx="0">
                  <c:v>2</c:v>
                </c:pt>
                <c:pt idx="1">
                  <c:v>7</c:v>
                </c:pt>
                <c:pt idx="2">
                  <c:v>2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2AB-4BC6-A921-9AD76E87681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768717304"/>
        <c:axId val="768713464"/>
      </c:lineChart>
      <c:catAx>
        <c:axId val="768717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768713464"/>
        <c:crosses val="autoZero"/>
        <c:auto val="1"/>
        <c:lblAlgn val="ctr"/>
        <c:lblOffset val="100"/>
        <c:noMultiLvlLbl val="0"/>
      </c:catAx>
      <c:valAx>
        <c:axId val="768713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alpha val="31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768717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2806846109342654E-2"/>
          <c:y val="0.95446271808196304"/>
          <c:w val="0.85438617843958775"/>
          <c:h val="4.34979005268312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t" anchorCtr="1"/>
          <a:lstStyle/>
          <a:p>
            <a:pPr>
              <a:defRPr lang="sv-SE" sz="2000" b="1" i="0" u="none" strike="noStrike" kern="1200" spc="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v-SE"/>
              <a:t>Diagramrubrik</a:t>
            </a:r>
          </a:p>
        </c:rich>
      </c:tx>
      <c:layout>
        <c:manualLayout>
          <c:xMode val="edge"/>
          <c:yMode val="edge"/>
          <c:x val="0.380412141492276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1"/>
        <a:lstStyle/>
        <a:p>
          <a:pPr>
            <a:defRPr lang="sv-SE" sz="2000" b="1" i="0" u="none" strike="noStrike" kern="1200" spc="0" baseline="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Blad1!$A$2:$A$5</c:f>
              <c:strCache>
                <c:ptCount val="4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  <c:pt idx="3">
                  <c:v>Kategori 4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0D-44C4-A016-E234BEC513F8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Blad1!$A$2:$A$5</c:f>
              <c:strCache>
                <c:ptCount val="4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  <c:pt idx="3">
                  <c:v>Kategori 4</c:v>
                </c:pt>
              </c:strCache>
            </c:strRef>
          </c:cat>
          <c:val>
            <c:numRef>
              <c:f>Blad1!$C$2:$C$5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80D-44C4-A016-E234BEC513F8}"/>
            </c:ext>
          </c:extLst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Serie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Blad1!$A$2:$A$5</c:f>
              <c:strCache>
                <c:ptCount val="4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  <c:pt idx="3">
                  <c:v>Kategori 4</c:v>
                </c:pt>
              </c:strCache>
            </c:strRef>
          </c:cat>
          <c:val>
            <c:numRef>
              <c:f>Blad1!$D$2:$D$5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80D-44C4-A016-E234BEC513F8}"/>
            </c:ext>
          </c:extLst>
        </c:ser>
        <c:ser>
          <c:idx val="3"/>
          <c:order val="3"/>
          <c:tx>
            <c:strRef>
              <c:f>Blad1!$E$1</c:f>
              <c:strCache>
                <c:ptCount val="1"/>
                <c:pt idx="0">
                  <c:v>Serie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Blad1!$A$2:$A$5</c:f>
              <c:strCache>
                <c:ptCount val="4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  <c:pt idx="3">
                  <c:v>Kategori 4</c:v>
                </c:pt>
              </c:strCache>
            </c:strRef>
          </c:cat>
          <c:val>
            <c:numRef>
              <c:f>Blad1!$E$2:$E$5</c:f>
              <c:numCache>
                <c:formatCode>General</c:formatCode>
                <c:ptCount val="4"/>
                <c:pt idx="0">
                  <c:v>3</c:v>
                </c:pt>
                <c:pt idx="1">
                  <c:v>2</c:v>
                </c:pt>
                <c:pt idx="2">
                  <c:v>6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80D-44C4-A016-E234BEC513F8}"/>
            </c:ext>
          </c:extLst>
        </c:ser>
        <c:ser>
          <c:idx val="4"/>
          <c:order val="4"/>
          <c:tx>
            <c:strRef>
              <c:f>Blad1!$F$1</c:f>
              <c:strCache>
                <c:ptCount val="1"/>
                <c:pt idx="0">
                  <c:v>Serie 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Blad1!$A$2:$A$5</c:f>
              <c:strCache>
                <c:ptCount val="4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  <c:pt idx="3">
                  <c:v>Kategori 4</c:v>
                </c:pt>
              </c:strCache>
            </c:strRef>
          </c:cat>
          <c:val>
            <c:numRef>
              <c:f>Blad1!$F$2:$F$5</c:f>
              <c:numCache>
                <c:formatCode>General</c:formatCode>
                <c:ptCount val="4"/>
                <c:pt idx="0">
                  <c:v>2</c:v>
                </c:pt>
                <c:pt idx="1">
                  <c:v>1</c:v>
                </c:pt>
                <c:pt idx="2">
                  <c:v>3</c:v>
                </c:pt>
                <c:pt idx="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80D-44C4-A016-E234BEC513F8}"/>
            </c:ext>
          </c:extLst>
        </c:ser>
        <c:ser>
          <c:idx val="5"/>
          <c:order val="5"/>
          <c:tx>
            <c:strRef>
              <c:f>Blad1!$G$1</c:f>
              <c:strCache>
                <c:ptCount val="1"/>
                <c:pt idx="0">
                  <c:v>Serie 6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Blad1!$A$2:$A$5</c:f>
              <c:strCache>
                <c:ptCount val="4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  <c:pt idx="3">
                  <c:v>Kategori 4</c:v>
                </c:pt>
              </c:strCache>
            </c:strRef>
          </c:cat>
          <c:val>
            <c:numRef>
              <c:f>Blad1!$G$2:$G$5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9E-4BA5-92E2-3E0FF5660359}"/>
            </c:ext>
          </c:extLst>
        </c:ser>
        <c:ser>
          <c:idx val="6"/>
          <c:order val="6"/>
          <c:tx>
            <c:strRef>
              <c:f>Blad1!$H$1</c:f>
              <c:strCache>
                <c:ptCount val="1"/>
                <c:pt idx="0">
                  <c:v>Serie 7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Blad1!$A$2:$A$5</c:f>
              <c:strCache>
                <c:ptCount val="4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  <c:pt idx="3">
                  <c:v>Kategori 4</c:v>
                </c:pt>
              </c:strCache>
            </c:strRef>
          </c:cat>
          <c:val>
            <c:numRef>
              <c:f>Blad1!$H$2:$H$5</c:f>
              <c:numCache>
                <c:formatCode>General</c:formatCode>
                <c:ptCount val="4"/>
                <c:pt idx="0">
                  <c:v>2</c:v>
                </c:pt>
                <c:pt idx="1">
                  <c:v>7</c:v>
                </c:pt>
                <c:pt idx="2">
                  <c:v>2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59E-4BA5-92E2-3E0FF566035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68717304"/>
        <c:axId val="768713464"/>
      </c:barChart>
      <c:catAx>
        <c:axId val="768717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768713464"/>
        <c:crosses val="autoZero"/>
        <c:auto val="1"/>
        <c:lblAlgn val="ctr"/>
        <c:lblOffset val="100"/>
        <c:noMultiLvlLbl val="0"/>
      </c:catAx>
      <c:valAx>
        <c:axId val="768713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alpha val="31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768717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438218615355028"/>
          <c:y val="0.95574907247038399"/>
          <c:w val="0.71123549422825472"/>
          <c:h val="4.373410668492635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CEB1689A-9C8E-4BC2-BD3C-C5E0E30D925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3F3372C9-D278-4838-81C3-D89E9D7B9E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115E71-E402-4050-9B0F-BFBB8D31FEB6}" type="datetimeFigureOut">
              <a:rPr lang="sv-SE" smtClean="0"/>
              <a:t>2020-05-07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ADEF7AE9-D7E7-45A3-A345-A1D40C384E9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C975636C-A7B6-46DE-AC17-2F660E62271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8B18D0-BAA4-4FED-B1B1-4352107D08D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882256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4B39DE-4BEA-48F8-9956-BE4F2C39C23C}" type="datetimeFigureOut">
              <a:rPr lang="sv-SE" smtClean="0"/>
              <a:t>2020-05-07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281356-B7AB-44DC-8D52-2F08539E4DD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78761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Platshållare för bildobjekt 1">
            <a:extLst>
              <a:ext uri="{FF2B5EF4-FFF2-40B4-BE49-F238E27FC236}">
                <a16:creationId xmlns:a16="http://schemas.microsoft.com/office/drawing/2014/main" id="{05049316-6571-4EC4-8CCE-59FB8CE0C1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Platshållare för anteckningar 2">
            <a:extLst>
              <a:ext uri="{FF2B5EF4-FFF2-40B4-BE49-F238E27FC236}">
                <a16:creationId xmlns:a16="http://schemas.microsoft.com/office/drawing/2014/main" id="{2BD992D1-8C3E-4263-B0E7-35DC045325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sv-SE" altLang="sv-SE"/>
              <a:t>Vi ska berätta om vilka vi ÄR, vad vi GÖR och vad vi VILL</a:t>
            </a:r>
          </a:p>
          <a:p>
            <a:pPr>
              <a:spcBef>
                <a:spcPct val="0"/>
              </a:spcBef>
            </a:pPr>
            <a:endParaRPr lang="sv-SE" altLang="sv-SE"/>
          </a:p>
        </p:txBody>
      </p:sp>
      <p:sp>
        <p:nvSpPr>
          <p:cNvPr id="27652" name="Platshållare för bildnummer 3">
            <a:extLst>
              <a:ext uri="{FF2B5EF4-FFF2-40B4-BE49-F238E27FC236}">
                <a16:creationId xmlns:a16="http://schemas.microsoft.com/office/drawing/2014/main" id="{497D5825-B692-460B-8DE9-399F81785A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Flama Basic" panose="02000000000000000000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lama Basic" panose="02000000000000000000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lama Basic" panose="02000000000000000000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lama Basic" panose="02000000000000000000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lama Basic" panose="02000000000000000000" pitchFamily="50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lama Basic" panose="02000000000000000000" pitchFamily="50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lama Basic" panose="02000000000000000000" pitchFamily="50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lama Basic" panose="02000000000000000000" pitchFamily="50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lama Basic" panose="02000000000000000000" pitchFamily="50" charset="0"/>
              </a:defRPr>
            </a:lvl9pPr>
          </a:lstStyle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fld id="{4D3DF25F-5E3C-455B-AFC9-8BE320AC82A3}" type="slidenum">
              <a:rPr lang="sv-SE" altLang="sv-SE">
                <a:latin typeface="Calibri" panose="020F0502020204030204" pitchFamily="34" charset="0"/>
              </a:rPr>
              <a:pPr defTabSz="912813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sv-SE" altLang="sv-SE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Platshållare för bildobjekt 1">
            <a:extLst>
              <a:ext uri="{FF2B5EF4-FFF2-40B4-BE49-F238E27FC236}">
                <a16:creationId xmlns:a16="http://schemas.microsoft.com/office/drawing/2014/main" id="{05049316-6571-4EC4-8CCE-59FB8CE0C1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Platshållare för anteckningar 2">
            <a:extLst>
              <a:ext uri="{FF2B5EF4-FFF2-40B4-BE49-F238E27FC236}">
                <a16:creationId xmlns:a16="http://schemas.microsoft.com/office/drawing/2014/main" id="{2BD992D1-8C3E-4263-B0E7-35DC045325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sv-SE" altLang="sv-SE"/>
              <a:t>Vi ska berätta om vilka vi ÄR, vad vi GÖR och vad vi VILL</a:t>
            </a:r>
          </a:p>
          <a:p>
            <a:pPr>
              <a:spcBef>
                <a:spcPct val="0"/>
              </a:spcBef>
            </a:pPr>
            <a:endParaRPr lang="sv-SE" altLang="sv-SE"/>
          </a:p>
        </p:txBody>
      </p:sp>
      <p:sp>
        <p:nvSpPr>
          <p:cNvPr id="27652" name="Platshållare för bildnummer 3">
            <a:extLst>
              <a:ext uri="{FF2B5EF4-FFF2-40B4-BE49-F238E27FC236}">
                <a16:creationId xmlns:a16="http://schemas.microsoft.com/office/drawing/2014/main" id="{497D5825-B692-460B-8DE9-399F81785A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Flama Basic" panose="02000000000000000000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lama Basic" panose="02000000000000000000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lama Basic" panose="02000000000000000000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lama Basic" panose="02000000000000000000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lama Basic" panose="02000000000000000000" pitchFamily="50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lama Basic" panose="02000000000000000000" pitchFamily="50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lama Basic" panose="02000000000000000000" pitchFamily="50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lama Basic" panose="02000000000000000000" pitchFamily="50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lama Basic" panose="02000000000000000000" pitchFamily="50" charset="0"/>
              </a:defRPr>
            </a:lvl9pPr>
          </a:lstStyle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fld id="{4D3DF25F-5E3C-455B-AFC9-8BE320AC82A3}" type="slidenum">
              <a:rPr lang="sv-SE" altLang="sv-SE">
                <a:latin typeface="Calibri" panose="020F0502020204030204" pitchFamily="34" charset="0"/>
              </a:rPr>
              <a:pPr defTabSz="912813"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sv-SE" altLang="sv-SE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3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F31AAA-3A81-4FC2-A173-9B583B21D9D5}" type="slidenum">
              <a:rPr lang="sv-SE" smtClean="0"/>
              <a:pPr>
                <a:defRPr/>
              </a:pPr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86384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Platshållare för bildobjekt 1">
            <a:extLst>
              <a:ext uri="{FF2B5EF4-FFF2-40B4-BE49-F238E27FC236}">
                <a16:creationId xmlns:a16="http://schemas.microsoft.com/office/drawing/2014/main" id="{3F33FA44-0940-49A8-9325-D05CE83362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Platshållare för anteckningar 2">
            <a:extLst>
              <a:ext uri="{FF2B5EF4-FFF2-40B4-BE49-F238E27FC236}">
                <a16:creationId xmlns:a16="http://schemas.microsoft.com/office/drawing/2014/main" id="{45A65518-BD0E-4246-95D2-045289CFEA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sv-SE" altLang="sv-SE" dirty="0">
                <a:solidFill>
                  <a:schemeClr val="bg1"/>
                </a:solidFill>
              </a:rPr>
              <a:t>”…Skapa mervärden för </a:t>
            </a:r>
            <a:r>
              <a:rPr lang="sv-SE" altLang="sv-SE" dirty="0" err="1">
                <a:solidFill>
                  <a:schemeClr val="bg1"/>
                </a:solidFill>
              </a:rPr>
              <a:t>ägarförbunden</a:t>
            </a:r>
            <a:r>
              <a:rPr lang="sv-SE" altLang="sv-SE" dirty="0">
                <a:solidFill>
                  <a:schemeClr val="bg1"/>
                </a:solidFill>
              </a:rPr>
              <a:t> och dess</a:t>
            </a:r>
          </a:p>
          <a:p>
            <a:pPr>
              <a:spcBef>
                <a:spcPct val="0"/>
              </a:spcBef>
            </a:pPr>
            <a:r>
              <a:rPr lang="sv-SE" altLang="sv-SE" dirty="0">
                <a:solidFill>
                  <a:schemeClr val="bg1"/>
                </a:solidFill>
              </a:rPr>
              <a:t> medlemmar genom fördelaktiga, kvalitativa och trygga </a:t>
            </a:r>
          </a:p>
          <a:p>
            <a:pPr>
              <a:spcBef>
                <a:spcPct val="0"/>
              </a:spcBef>
            </a:pPr>
            <a:r>
              <a:rPr lang="sv-SE" altLang="sv-SE" dirty="0">
                <a:solidFill>
                  <a:schemeClr val="bg1"/>
                </a:solidFill>
              </a:rPr>
              <a:t>gruppförsäkringslösningar…”</a:t>
            </a:r>
          </a:p>
          <a:p>
            <a:pPr>
              <a:spcBef>
                <a:spcPct val="0"/>
              </a:spcBef>
            </a:pPr>
            <a:endParaRPr lang="sv-SE" altLang="sv-SE" dirty="0">
              <a:latin typeface="Flama Bold" panose="02000000000000000000" pitchFamily="50" charset="0"/>
            </a:endParaRPr>
          </a:p>
          <a:p>
            <a:pPr>
              <a:spcBef>
                <a:spcPct val="0"/>
              </a:spcBef>
            </a:pPr>
            <a:endParaRPr lang="sv-SE" altLang="sv-SE" dirty="0">
              <a:latin typeface="Flama Bold" panose="02000000000000000000" pitchFamily="50" charset="0"/>
            </a:endParaRPr>
          </a:p>
          <a:p>
            <a:pPr>
              <a:spcBef>
                <a:spcPct val="0"/>
              </a:spcBef>
            </a:pPr>
            <a:r>
              <a:rPr lang="sv-SE" altLang="sv-SE" dirty="0">
                <a:latin typeface="Flama Bold" panose="02000000000000000000" pitchFamily="50" charset="0"/>
              </a:rPr>
              <a:t>Ur Aktieägaravtalet </a:t>
            </a:r>
            <a:r>
              <a:rPr lang="sv-SE" altLang="sv-SE" dirty="0"/>
              <a:t>…</a:t>
            </a:r>
            <a:br>
              <a:rPr lang="sv-SE" altLang="sv-SE" dirty="0"/>
            </a:br>
            <a:r>
              <a:rPr lang="sv-SE" altLang="sv-SE" dirty="0"/>
              <a:t>”En viktig del i fackförbundens verksamhet är att </a:t>
            </a:r>
            <a:r>
              <a:rPr lang="sv-SE" altLang="sv-SE" b="1" i="1" dirty="0"/>
              <a:t>på ett kostnadseffektivt sätt kunna erbjuda sina respektive medlemmar olika förmåner såsom t ex försäkringslösningar”</a:t>
            </a:r>
          </a:p>
          <a:p>
            <a:pPr>
              <a:spcBef>
                <a:spcPct val="0"/>
              </a:spcBef>
            </a:pPr>
            <a:endParaRPr lang="sv-SE" altLang="sv-SE" b="1" i="1" dirty="0"/>
          </a:p>
          <a:p>
            <a:pPr>
              <a:spcBef>
                <a:spcPct val="0"/>
              </a:spcBef>
            </a:pPr>
            <a:endParaRPr lang="sv-SE" altLang="sv-SE" b="1" i="1" dirty="0"/>
          </a:p>
          <a:p>
            <a:pPr>
              <a:spcBef>
                <a:spcPct val="0"/>
              </a:spcBef>
            </a:pPr>
            <a:endParaRPr lang="sv-SE" altLang="sv-SE" dirty="0"/>
          </a:p>
        </p:txBody>
      </p:sp>
      <p:sp>
        <p:nvSpPr>
          <p:cNvPr id="37892" name="Platshållare för bildnummer 3">
            <a:extLst>
              <a:ext uri="{FF2B5EF4-FFF2-40B4-BE49-F238E27FC236}">
                <a16:creationId xmlns:a16="http://schemas.microsoft.com/office/drawing/2014/main" id="{C17E87E0-6FC6-423F-8C22-0FCA9A15F5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Flama Basic" panose="02000000000000000000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lama Basic" panose="02000000000000000000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lama Basic" panose="02000000000000000000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lama Basic" panose="02000000000000000000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lama Basic" panose="02000000000000000000" pitchFamily="50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lama Basic" panose="02000000000000000000" pitchFamily="50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lama Basic" panose="02000000000000000000" pitchFamily="50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lama Basic" panose="02000000000000000000" pitchFamily="50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lama Basic" panose="02000000000000000000" pitchFamily="50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18121589-2679-4670-ADDE-7906E380EA0E}" type="slidenum">
              <a:rPr lang="sv-SE" altLang="sv-SE" sz="1200">
                <a:solidFill>
                  <a:srgbClr val="000000"/>
                </a:solidFill>
                <a:latin typeface="Calibri" panose="020F050202020403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sv-SE" altLang="sv-SE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500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Platshållare för bildobjekt 1">
            <a:extLst>
              <a:ext uri="{FF2B5EF4-FFF2-40B4-BE49-F238E27FC236}">
                <a16:creationId xmlns:a16="http://schemas.microsoft.com/office/drawing/2014/main" id="{3F33FA44-0940-49A8-9325-D05CE83362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Platshållare för anteckningar 2">
            <a:extLst>
              <a:ext uri="{FF2B5EF4-FFF2-40B4-BE49-F238E27FC236}">
                <a16:creationId xmlns:a16="http://schemas.microsoft.com/office/drawing/2014/main" id="{45A65518-BD0E-4246-95D2-045289CFEA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sv-SE" altLang="sv-SE" dirty="0">
                <a:solidFill>
                  <a:schemeClr val="bg1"/>
                </a:solidFill>
              </a:rPr>
              <a:t>”…Skapa mervärden för </a:t>
            </a:r>
            <a:r>
              <a:rPr lang="sv-SE" altLang="sv-SE" dirty="0" err="1">
                <a:solidFill>
                  <a:schemeClr val="bg1"/>
                </a:solidFill>
              </a:rPr>
              <a:t>ägarförbunden</a:t>
            </a:r>
            <a:r>
              <a:rPr lang="sv-SE" altLang="sv-SE" dirty="0">
                <a:solidFill>
                  <a:schemeClr val="bg1"/>
                </a:solidFill>
              </a:rPr>
              <a:t> och dess</a:t>
            </a:r>
          </a:p>
          <a:p>
            <a:pPr>
              <a:spcBef>
                <a:spcPct val="0"/>
              </a:spcBef>
            </a:pPr>
            <a:r>
              <a:rPr lang="sv-SE" altLang="sv-SE" dirty="0">
                <a:solidFill>
                  <a:schemeClr val="bg1"/>
                </a:solidFill>
              </a:rPr>
              <a:t> medlemmar genom fördelaktiga, kvalitativa och trygga </a:t>
            </a:r>
          </a:p>
          <a:p>
            <a:pPr>
              <a:spcBef>
                <a:spcPct val="0"/>
              </a:spcBef>
            </a:pPr>
            <a:r>
              <a:rPr lang="sv-SE" altLang="sv-SE" dirty="0">
                <a:solidFill>
                  <a:schemeClr val="bg1"/>
                </a:solidFill>
              </a:rPr>
              <a:t>gruppförsäkringslösningar…”</a:t>
            </a:r>
          </a:p>
          <a:p>
            <a:pPr>
              <a:spcBef>
                <a:spcPct val="0"/>
              </a:spcBef>
            </a:pPr>
            <a:endParaRPr lang="sv-SE" altLang="sv-SE" dirty="0">
              <a:latin typeface="Flama Bold" panose="02000000000000000000" pitchFamily="50" charset="0"/>
            </a:endParaRPr>
          </a:p>
          <a:p>
            <a:pPr>
              <a:spcBef>
                <a:spcPct val="0"/>
              </a:spcBef>
            </a:pPr>
            <a:endParaRPr lang="sv-SE" altLang="sv-SE" dirty="0">
              <a:latin typeface="Flama Bold" panose="02000000000000000000" pitchFamily="50" charset="0"/>
            </a:endParaRPr>
          </a:p>
          <a:p>
            <a:pPr>
              <a:spcBef>
                <a:spcPct val="0"/>
              </a:spcBef>
            </a:pPr>
            <a:r>
              <a:rPr lang="sv-SE" altLang="sv-SE" dirty="0">
                <a:latin typeface="Flama Bold" panose="02000000000000000000" pitchFamily="50" charset="0"/>
              </a:rPr>
              <a:t>Ur Aktieägaravtalet </a:t>
            </a:r>
            <a:r>
              <a:rPr lang="sv-SE" altLang="sv-SE" dirty="0"/>
              <a:t>…</a:t>
            </a:r>
            <a:br>
              <a:rPr lang="sv-SE" altLang="sv-SE" dirty="0"/>
            </a:br>
            <a:r>
              <a:rPr lang="sv-SE" altLang="sv-SE" dirty="0"/>
              <a:t>”En viktig del i fackförbundens verksamhet är att </a:t>
            </a:r>
            <a:r>
              <a:rPr lang="sv-SE" altLang="sv-SE" b="1" i="1" dirty="0"/>
              <a:t>på ett kostnadseffektivt sätt kunna erbjuda sina respektive medlemmar olika förmåner såsom t ex försäkringslösningar”</a:t>
            </a:r>
          </a:p>
          <a:p>
            <a:pPr>
              <a:spcBef>
                <a:spcPct val="0"/>
              </a:spcBef>
            </a:pPr>
            <a:endParaRPr lang="sv-SE" altLang="sv-SE" b="1" i="1" dirty="0"/>
          </a:p>
          <a:p>
            <a:pPr>
              <a:spcBef>
                <a:spcPct val="0"/>
              </a:spcBef>
            </a:pPr>
            <a:endParaRPr lang="sv-SE" altLang="sv-SE" b="1" i="1" dirty="0"/>
          </a:p>
          <a:p>
            <a:pPr>
              <a:spcBef>
                <a:spcPct val="0"/>
              </a:spcBef>
            </a:pPr>
            <a:endParaRPr lang="sv-SE" altLang="sv-SE" dirty="0"/>
          </a:p>
        </p:txBody>
      </p:sp>
      <p:sp>
        <p:nvSpPr>
          <p:cNvPr id="37892" name="Platshållare för bildnummer 3">
            <a:extLst>
              <a:ext uri="{FF2B5EF4-FFF2-40B4-BE49-F238E27FC236}">
                <a16:creationId xmlns:a16="http://schemas.microsoft.com/office/drawing/2014/main" id="{C17E87E0-6FC6-423F-8C22-0FCA9A15F5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Flama Basic" panose="02000000000000000000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lama Basic" panose="02000000000000000000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lama Basic" panose="02000000000000000000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lama Basic" panose="02000000000000000000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lama Basic" panose="02000000000000000000" pitchFamily="50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lama Basic" panose="02000000000000000000" pitchFamily="50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lama Basic" panose="02000000000000000000" pitchFamily="50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lama Basic" panose="02000000000000000000" pitchFamily="50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lama Basic" panose="02000000000000000000" pitchFamily="50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18121589-2679-4670-ADDE-7906E380EA0E}" type="slidenum">
              <a:rPr lang="sv-SE" altLang="sv-SE" sz="1200">
                <a:solidFill>
                  <a:srgbClr val="000000"/>
                </a:solidFill>
                <a:latin typeface="Calibri" panose="020F050202020403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sv-SE" altLang="sv-SE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780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+ BAKGRUNDS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8787C7C9-5810-49C3-8967-E7EA58F121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051432" y="-381489"/>
            <a:ext cx="26062166" cy="7239489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49FF96BF-5DC3-4863-9339-3A15B65E9B8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949" y="1065568"/>
            <a:ext cx="4055036" cy="4262437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EA7C63A2-E146-4C4B-B500-A1178F562E32}"/>
              </a:ext>
            </a:extLst>
          </p:cNvPr>
          <p:cNvSpPr txBox="1"/>
          <p:nvPr userDrawn="1"/>
        </p:nvSpPr>
        <p:spPr>
          <a:xfrm>
            <a:off x="0" y="5727262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400" b="1" spc="300" dirty="0"/>
              <a:t>RÖNNINGE SALEM FOTBOLL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569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+ 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FAE5B62-820F-4AB3-8AE3-A9E8F66077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15501"/>
            <a:ext cx="10515600" cy="1142953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255279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401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+ TOM - MÖRK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E2E53F1F-CA0D-4F62-AD89-2FAB255E55E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717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2A533410-34CC-4703-9DB2-8BDBDA62649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43625"/>
            <a:ext cx="145732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ubrik 1">
            <a:extLst>
              <a:ext uri="{FF2B5EF4-FFF2-40B4-BE49-F238E27FC236}">
                <a16:creationId xmlns:a16="http://schemas.microsoft.com/office/drawing/2014/main" id="{C0A9697E-F4F8-498D-A704-27AC7463EC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15501"/>
            <a:ext cx="10515600" cy="1142953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203494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ÄM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510C54E6-BC0C-4DB3-9391-B34B020F745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4746" y="2695642"/>
            <a:ext cx="10590663" cy="144644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000" b="1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 dirty="0"/>
              <a:t>Rubrik</a:t>
            </a:r>
          </a:p>
        </p:txBody>
      </p:sp>
      <p:sp>
        <p:nvSpPr>
          <p:cNvPr id="10" name="Platshållare för text 7">
            <a:extLst>
              <a:ext uri="{FF2B5EF4-FFF2-40B4-BE49-F238E27FC236}">
                <a16:creationId xmlns:a16="http://schemas.microsoft.com/office/drawing/2014/main" id="{BEF8F796-3AED-4B2D-9FA5-864B17FC00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291045"/>
            <a:ext cx="12192000" cy="2697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b="1" cap="all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 dirty="0"/>
              <a:t>Malin Bengtsson, 28 januari 2020, Planeringsmöte</a:t>
            </a:r>
          </a:p>
        </p:txBody>
      </p:sp>
    </p:spTree>
    <p:extLst>
      <p:ext uri="{BB962C8B-B14F-4D97-AF65-F5344CB8AC3E}">
        <p14:creationId xmlns:p14="http://schemas.microsoft.com/office/powerpoint/2010/main" val="265286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7">
            <a:extLst>
              <a:ext uri="{FF2B5EF4-FFF2-40B4-BE49-F238E27FC236}">
                <a16:creationId xmlns:a16="http://schemas.microsoft.com/office/drawing/2014/main" id="{FAD6078B-1CF1-4628-8D4F-7C6CCDA570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68" y="2893539"/>
            <a:ext cx="10590663" cy="7981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1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 dirty="0"/>
              <a:t>Avsnittsrubrik</a:t>
            </a:r>
          </a:p>
        </p:txBody>
      </p:sp>
    </p:spTree>
    <p:extLst>
      <p:ext uri="{BB962C8B-B14F-4D97-AF65-F5344CB8AC3E}">
        <p14:creationId xmlns:p14="http://schemas.microsoft.com/office/powerpoint/2010/main" val="280481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FAE5B62-820F-4AB3-8AE3-A9E8F66077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15501"/>
            <a:ext cx="10515600" cy="1142953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C46563E-B95F-4994-9583-4DEDD7ECA2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55471"/>
            <a:ext cx="10515600" cy="31014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70130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FAE5B62-820F-4AB3-8AE3-A9E8F66077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15501"/>
            <a:ext cx="10515600" cy="1142953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C46563E-B95F-4994-9583-4DEDD7ECA2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55471"/>
            <a:ext cx="10515600" cy="3101432"/>
          </a:xfrm>
          <a:prstGeom prst="rect">
            <a:avLst/>
          </a:prstGeom>
        </p:spPr>
        <p:txBody>
          <a:bodyPr/>
          <a:lstStyle>
            <a:lvl1pPr marL="227013" indent="-227013"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4213" indent="-227013"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2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413" indent="-227013"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613" indent="-227013"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7013"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447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KOLUMNER - 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FAE5B62-820F-4AB3-8AE3-A9E8F66077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15501"/>
            <a:ext cx="10515600" cy="1142953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C46563E-B95F-4994-9583-4DEDD7ECA2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119871"/>
            <a:ext cx="5181600" cy="2781461"/>
          </a:xfrm>
          <a:prstGeom prst="rect">
            <a:avLst/>
          </a:prstGeom>
        </p:spPr>
        <p:txBody>
          <a:bodyPr/>
          <a:lstStyle>
            <a:lvl1pPr marL="227013" indent="-227013"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4213" indent="-227013"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2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413" indent="-227013"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613" indent="-227013"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7013"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58FFBF5A-B3D3-41E7-9508-089D729AD6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119871"/>
            <a:ext cx="5181600" cy="2781461"/>
          </a:xfrm>
          <a:prstGeom prst="rect">
            <a:avLst/>
          </a:prstGeom>
        </p:spPr>
        <p:txBody>
          <a:bodyPr/>
          <a:lstStyle>
            <a:lvl1pPr marL="227013" indent="-227013"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4213" indent="-227013"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2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413" indent="-227013"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613" indent="-227013"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7013"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6ABA98A9-5C3E-4A8B-9496-D896A4E6101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8200" y="2357988"/>
            <a:ext cx="5157787" cy="54002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Vad har varit bra?</a:t>
            </a:r>
          </a:p>
        </p:txBody>
      </p:sp>
      <p:sp>
        <p:nvSpPr>
          <p:cNvPr id="10" name="Platshållare för text 4">
            <a:extLst>
              <a:ext uri="{FF2B5EF4-FFF2-40B4-BE49-F238E27FC236}">
                <a16:creationId xmlns:a16="http://schemas.microsoft.com/office/drawing/2014/main" id="{6743FFE8-6F54-4F48-A59D-1EE123B2FF0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0612" y="2357988"/>
            <a:ext cx="5183188" cy="54002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Vad har varit dåligt?</a:t>
            </a:r>
          </a:p>
        </p:txBody>
      </p:sp>
    </p:spTree>
    <p:extLst>
      <p:ext uri="{BB962C8B-B14F-4D97-AF65-F5344CB8AC3E}">
        <p14:creationId xmlns:p14="http://schemas.microsoft.com/office/powerpoint/2010/main" val="277330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VÅ KOLUMNER - 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FAE5B62-820F-4AB3-8AE3-A9E8F66077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15501"/>
            <a:ext cx="10515600" cy="1142953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C46563E-B95F-4994-9583-4DEDD7ECA2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2358141"/>
            <a:ext cx="5181600" cy="3486848"/>
          </a:xfrm>
          <a:prstGeom prst="rect">
            <a:avLst/>
          </a:prstGeom>
        </p:spPr>
        <p:txBody>
          <a:bodyPr/>
          <a:lstStyle>
            <a:lvl1pPr marL="227013" indent="-227013"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4213" indent="-227013"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2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413" indent="-227013"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613" indent="-227013"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7013"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58FFBF5A-B3D3-41E7-9508-089D729AD6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2358140"/>
            <a:ext cx="5181600" cy="3486848"/>
          </a:xfrm>
          <a:prstGeom prst="rect">
            <a:avLst/>
          </a:prstGeom>
        </p:spPr>
        <p:txBody>
          <a:bodyPr/>
          <a:lstStyle>
            <a:lvl1pPr marL="227013" indent="-227013"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4213" indent="-227013"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2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413" indent="-227013"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613" indent="-227013"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7013"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9484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 +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FAE5B62-820F-4AB3-8AE3-A9E8F66077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15501"/>
            <a:ext cx="5159375" cy="1142953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C46563E-B95F-4994-9583-4DEDD7ECA2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45576"/>
            <a:ext cx="5181600" cy="3946763"/>
          </a:xfrm>
          <a:prstGeom prst="rect">
            <a:avLst/>
          </a:prstGeom>
        </p:spPr>
        <p:txBody>
          <a:bodyPr/>
          <a:lstStyle>
            <a:lvl1pPr marL="227013" indent="-227013"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4213" indent="-227013"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2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413" indent="-227013"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8613" indent="-227013"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7013"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04C77F45-FEEE-4FF1-A0CA-28A7B33F7EAD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274227" y="799070"/>
            <a:ext cx="5077984" cy="519326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 dirty="0"/>
              <a:t>Klicka här för att lägga till bild, diagram eller film</a:t>
            </a:r>
          </a:p>
        </p:txBody>
      </p:sp>
    </p:spTree>
    <p:extLst>
      <p:ext uri="{BB962C8B-B14F-4D97-AF65-F5344CB8AC3E}">
        <p14:creationId xmlns:p14="http://schemas.microsoft.com/office/powerpoint/2010/main" val="187051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ruta 11">
            <a:extLst>
              <a:ext uri="{FF2B5EF4-FFF2-40B4-BE49-F238E27FC236}">
                <a16:creationId xmlns:a16="http://schemas.microsoft.com/office/drawing/2014/main" id="{C5221067-E28A-4AC3-BC2E-3FFCABB4994C}"/>
              </a:ext>
            </a:extLst>
          </p:cNvPr>
          <p:cNvSpPr txBox="1"/>
          <p:nvPr userDrawn="1"/>
        </p:nvSpPr>
        <p:spPr>
          <a:xfrm>
            <a:off x="0" y="439071"/>
            <a:ext cx="12191999" cy="39395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v-SE" sz="25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14" name="Platshållare för text 7">
            <a:extLst>
              <a:ext uri="{FF2B5EF4-FFF2-40B4-BE49-F238E27FC236}">
                <a16:creationId xmlns:a16="http://schemas.microsoft.com/office/drawing/2014/main" id="{33EC545F-AE39-4E3A-98F0-19574F8EE92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6474" y="2921346"/>
            <a:ext cx="8579051" cy="7981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1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Football is a game you cannot play without making mistakes</a:t>
            </a:r>
            <a:endParaRPr lang="sv-SE" dirty="0"/>
          </a:p>
        </p:txBody>
      </p:sp>
      <p:sp>
        <p:nvSpPr>
          <p:cNvPr id="4" name="Platshållare för text 7">
            <a:extLst>
              <a:ext uri="{FF2B5EF4-FFF2-40B4-BE49-F238E27FC236}">
                <a16:creationId xmlns:a16="http://schemas.microsoft.com/office/drawing/2014/main" id="{1F8E05F9-F1AE-4695-8B03-4DAC0973D6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06474" y="4490170"/>
            <a:ext cx="8579051" cy="7981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cap="all" spc="3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 cap="all" baseline="0" dirty="0"/>
              <a:t>Jörgen </a:t>
            </a:r>
            <a:r>
              <a:rPr lang="sv-SE" cap="all" baseline="0" dirty="0" err="1"/>
              <a:t>klopp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3202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7278A4C1-C44F-4A56-B5C9-DFB113839A6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051432" y="-381489"/>
            <a:ext cx="26062166" cy="7239489"/>
          </a:xfrm>
          <a:prstGeom prst="rect">
            <a:avLst/>
          </a:prstGeom>
        </p:spPr>
      </p:pic>
      <p:pic>
        <p:nvPicPr>
          <p:cNvPr id="6" name="Bildobjekt 5" descr="En bild som visar mat&#10;&#10;Automatiskt genererad beskrivning">
            <a:extLst>
              <a:ext uri="{FF2B5EF4-FFF2-40B4-BE49-F238E27FC236}">
                <a16:creationId xmlns:a16="http://schemas.microsoft.com/office/drawing/2014/main" id="{7F33D5AE-3426-4E21-9FB7-C4E80C38057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063" y="5647765"/>
            <a:ext cx="718343" cy="71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915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75" r:id="rId7"/>
    <p:sldLayoutId id="2147483667" r:id="rId8"/>
    <p:sldLayoutId id="2147483668" r:id="rId9"/>
    <p:sldLayoutId id="2147483671" r:id="rId10"/>
    <p:sldLayoutId id="2147483669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mailto:styrelsen@ronningesalemfotboll.se" TargetMode="Externa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Tack för att ni lyssnat!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>
                <a:solidFill>
                  <a:schemeClr val="bg1"/>
                </a:solidFill>
              </a:rPr>
              <a:t>Kontaktuppgifter</a:t>
            </a:r>
          </a:p>
          <a:p>
            <a:pPr marL="0" indent="0">
              <a:buNone/>
            </a:pPr>
            <a:r>
              <a:rPr lang="sv-SE" dirty="0">
                <a:solidFill>
                  <a:schemeClr val="bg1"/>
                </a:solidFill>
                <a:hlinkClick r:id="rId2"/>
              </a:rPr>
              <a:t>styrelsen@ronningesalemfotboll.se</a:t>
            </a:r>
            <a:endParaRPr lang="sv-SE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sv-SE" dirty="0">
                <a:solidFill>
                  <a:schemeClr val="bg1"/>
                </a:solidFill>
              </a:rPr>
              <a:t>				</a:t>
            </a:r>
          </a:p>
        </p:txBody>
      </p:sp>
    </p:spTree>
    <p:extLst>
      <p:ext uri="{BB962C8B-B14F-4D97-AF65-F5344CB8AC3E}">
        <p14:creationId xmlns:p14="http://schemas.microsoft.com/office/powerpoint/2010/main" val="145698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CE7037AA-14C7-46D2-A6CA-9217E59EC93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5920070"/>
            <a:ext cx="12192000" cy="269778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4519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B9F946DC-F985-44E4-B45D-8D2AC65998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Exempelsidor följer…</a:t>
            </a:r>
          </a:p>
        </p:txBody>
      </p:sp>
    </p:spTree>
    <p:extLst>
      <p:ext uri="{BB962C8B-B14F-4D97-AF65-F5344CB8AC3E}">
        <p14:creationId xmlns:p14="http://schemas.microsoft.com/office/powerpoint/2010/main" val="92607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Platshållare för diagram 13">
            <a:extLst>
              <a:ext uri="{FF2B5EF4-FFF2-40B4-BE49-F238E27FC236}">
                <a16:creationId xmlns:a16="http://schemas.microsoft.com/office/drawing/2014/main" id="{FD164E30-D388-4737-A158-484AB397D391}"/>
              </a:ext>
            </a:extLst>
          </p:cNvPr>
          <p:cNvGraphicFramePr>
            <a:graphicFrameLocks noGrp="1"/>
          </p:cNvGraphicFramePr>
          <p:nvPr>
            <p:ph type="chart" sz="quarter" idx="4294967295"/>
            <p:extLst>
              <p:ext uri="{D42A27DB-BD31-4B8C-83A1-F6EECF244321}">
                <p14:modId xmlns:p14="http://schemas.microsoft.com/office/powerpoint/2010/main" val="2504969775"/>
              </p:ext>
            </p:extLst>
          </p:nvPr>
        </p:nvGraphicFramePr>
        <p:xfrm>
          <a:off x="2299392" y="723056"/>
          <a:ext cx="7421563" cy="53961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252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C5C5C62B-29AC-43B1-A7D6-6E976D1DA6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7733492"/>
              </p:ext>
            </p:extLst>
          </p:nvPr>
        </p:nvGraphicFramePr>
        <p:xfrm>
          <a:off x="2326943" y="749777"/>
          <a:ext cx="7731457" cy="56164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0633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C5C5C62B-29AC-43B1-A7D6-6E976D1DA6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3164631"/>
              </p:ext>
            </p:extLst>
          </p:nvPr>
        </p:nvGraphicFramePr>
        <p:xfrm>
          <a:off x="2190466" y="797559"/>
          <a:ext cx="7492621" cy="5586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0275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0852A70F-E8DB-466E-9372-68DCB5F069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Football is a game you cannot play without making mistakes</a:t>
            </a:r>
            <a:endParaRPr lang="sv-SE" dirty="0"/>
          </a:p>
          <a:p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E33AE6B-F88B-475B-B36D-24014272E7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Jörgen </a:t>
            </a:r>
            <a:r>
              <a:rPr lang="sv-SE" dirty="0" err="1"/>
              <a:t>klopp</a:t>
            </a:r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8227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728A8A63-90A6-447D-8E7E-0FF3DFE09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Föräldramöte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21287D19-0CC6-4BBA-B3A0-28A8747DA84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dirty="0"/>
              <a:t>Tillsammans är vi RSF</a:t>
            </a:r>
          </a:p>
          <a:p>
            <a:r>
              <a:rPr lang="sv-SE" dirty="0"/>
              <a:t>Det här gör vi</a:t>
            </a:r>
          </a:p>
          <a:p>
            <a:r>
              <a:rPr lang="sv-SE" dirty="0"/>
              <a:t>Material, anläggningar</a:t>
            </a:r>
          </a:p>
          <a:p>
            <a:r>
              <a:rPr lang="sv-SE" dirty="0"/>
              <a:t>Ledare</a:t>
            </a:r>
          </a:p>
          <a:p>
            <a:r>
              <a:rPr lang="sv-SE" dirty="0"/>
              <a:t>Styrelsen</a:t>
            </a:r>
          </a:p>
          <a:p>
            <a:r>
              <a:rPr lang="sv-SE" dirty="0"/>
              <a:t>Årsuppdrag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1980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Tillsammans är vi RSF</a:t>
            </a:r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0E02BE78-3B42-4D05-BDFC-8BDC650C972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dirty="0"/>
              <a:t>1923, 1972 – 1992</a:t>
            </a:r>
          </a:p>
          <a:p>
            <a:r>
              <a:rPr lang="sv-SE" dirty="0"/>
              <a:t>950 medlemmar	</a:t>
            </a:r>
          </a:p>
          <a:p>
            <a:r>
              <a:rPr lang="sv-SE" dirty="0"/>
              <a:t>750 spelare</a:t>
            </a:r>
          </a:p>
          <a:p>
            <a:r>
              <a:rPr lang="sv-SE" dirty="0"/>
              <a:t>150 ledare</a:t>
            </a:r>
          </a:p>
          <a:p>
            <a:r>
              <a:rPr lang="sv-SE" dirty="0"/>
              <a:t>50 Anhöriga!?</a:t>
            </a:r>
          </a:p>
          <a:p>
            <a:endParaRPr lang="sv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6CB3DA6A-72EE-486E-BD20-7E74D0190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2358140"/>
            <a:ext cx="5545522" cy="3486848"/>
          </a:xfrm>
        </p:spPr>
        <p:txBody>
          <a:bodyPr/>
          <a:lstStyle/>
          <a:p>
            <a:r>
              <a:rPr lang="sv-SE" dirty="0"/>
              <a:t>SvFF: 70/30 </a:t>
            </a:r>
            <a:r>
              <a:rPr lang="sv-SE" dirty="0" err="1"/>
              <a:t>StFF</a:t>
            </a:r>
            <a:r>
              <a:rPr lang="sv-SE" dirty="0"/>
              <a:t>: 74/26 RSF: 66/34</a:t>
            </a:r>
          </a:p>
          <a:p>
            <a:r>
              <a:rPr lang="sv-SE" dirty="0"/>
              <a:t>Kansli</a:t>
            </a:r>
          </a:p>
          <a:p>
            <a:r>
              <a:rPr lang="sv-SE" dirty="0"/>
              <a:t>Styrelse</a:t>
            </a:r>
          </a:p>
          <a:p>
            <a:r>
              <a:rPr lang="sv-SE" dirty="0"/>
              <a:t>Sportkommitté</a:t>
            </a:r>
          </a:p>
          <a:p>
            <a:r>
              <a:rPr lang="sv-SE" dirty="0"/>
              <a:t>Sponsorkommitté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5747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Det här gör vi!</a:t>
            </a:r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8D6F9297-A96F-48E0-BA20-1E6EB336311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>
              <a:buClr>
                <a:srgbClr val="FFE200"/>
              </a:buClr>
            </a:pPr>
            <a:r>
              <a:rPr lang="sv-SE" dirty="0">
                <a:solidFill>
                  <a:srgbClr val="F2F2F2"/>
                </a:solidFill>
              </a:rPr>
              <a:t>Knattefotbollsskola </a:t>
            </a:r>
            <a:br>
              <a:rPr lang="sv-SE" dirty="0">
                <a:solidFill>
                  <a:srgbClr val="F2F2F2"/>
                </a:solidFill>
              </a:rPr>
            </a:br>
            <a:r>
              <a:rPr lang="sv-SE" dirty="0">
                <a:solidFill>
                  <a:srgbClr val="F2F2F2"/>
                </a:solidFill>
              </a:rPr>
              <a:t>5 </a:t>
            </a:r>
            <a:r>
              <a:rPr lang="sv-SE" dirty="0" err="1">
                <a:solidFill>
                  <a:srgbClr val="F2F2F2"/>
                </a:solidFill>
              </a:rPr>
              <a:t>st</a:t>
            </a:r>
            <a:r>
              <a:rPr lang="sv-SE" dirty="0">
                <a:solidFill>
                  <a:srgbClr val="F2F2F2"/>
                </a:solidFill>
              </a:rPr>
              <a:t> lördagar, höst</a:t>
            </a:r>
          </a:p>
          <a:p>
            <a:pPr lvl="0">
              <a:buClr>
                <a:srgbClr val="FFE200"/>
              </a:buClr>
            </a:pPr>
            <a:r>
              <a:rPr lang="sv-SE" dirty="0">
                <a:solidFill>
                  <a:srgbClr val="F2F2F2"/>
                </a:solidFill>
              </a:rPr>
              <a:t>Sommarfotbollsskola</a:t>
            </a:r>
          </a:p>
          <a:p>
            <a:pPr lvl="0">
              <a:buClr>
                <a:srgbClr val="FFE200"/>
              </a:buClr>
            </a:pPr>
            <a:r>
              <a:rPr lang="sv-SE" dirty="0">
                <a:solidFill>
                  <a:srgbClr val="F2F2F2"/>
                </a:solidFill>
              </a:rPr>
              <a:t>Ungdomsavslutning</a:t>
            </a:r>
          </a:p>
          <a:p>
            <a:pPr lvl="0">
              <a:buClr>
                <a:srgbClr val="FFE200"/>
              </a:buClr>
            </a:pPr>
            <a:r>
              <a:rPr lang="sv-SE" dirty="0">
                <a:solidFill>
                  <a:srgbClr val="F2F2F2"/>
                </a:solidFill>
              </a:rPr>
              <a:t>Fotografering</a:t>
            </a:r>
          </a:p>
          <a:p>
            <a:endParaRPr lang="sv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1A84CCC5-3DC4-437D-9F70-742018A9A03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v-SE" dirty="0"/>
              <a:t>Anmälan </a:t>
            </a:r>
            <a:r>
              <a:rPr lang="sv-SE" dirty="0" err="1"/>
              <a:t>St</a:t>
            </a:r>
            <a:r>
              <a:rPr lang="sv-SE" dirty="0"/>
              <a:t> Eriks cup</a:t>
            </a:r>
          </a:p>
          <a:p>
            <a:r>
              <a:rPr lang="sv-SE" dirty="0"/>
              <a:t>Kioskverksamhet</a:t>
            </a:r>
          </a:p>
          <a:p>
            <a:r>
              <a:rPr lang="sv-SE" dirty="0"/>
              <a:t>Domar tillsättning</a:t>
            </a:r>
          </a:p>
          <a:p>
            <a:pPr lvl="1"/>
            <a:r>
              <a:rPr lang="sv-SE" dirty="0"/>
              <a:t>5-spel</a:t>
            </a:r>
          </a:p>
          <a:p>
            <a:pPr lvl="1"/>
            <a:r>
              <a:rPr lang="sv-SE" dirty="0"/>
              <a:t>7-spel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7204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E8264CE-A917-449E-85D1-5669EBDDC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Material &amp; anläggningar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24B46E5-6F31-4620-A06D-D17CE1EA00D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dirty="0" err="1"/>
              <a:t>Matchkit</a:t>
            </a:r>
            <a:r>
              <a:rPr lang="sv-SE" dirty="0"/>
              <a:t> erhålles vart 2:a år</a:t>
            </a:r>
          </a:p>
          <a:p>
            <a:r>
              <a:rPr lang="sv-SE" dirty="0"/>
              <a:t>Bollar, koner &amp; västar inventeras och fördelas kontinuerligt</a:t>
            </a:r>
          </a:p>
          <a:p>
            <a:r>
              <a:rPr lang="sv-SE" dirty="0"/>
              <a:t>Medicinväska</a:t>
            </a:r>
          </a:p>
          <a:p>
            <a:r>
              <a:rPr lang="sv-SE" dirty="0"/>
              <a:t>Ledare får varje år en gåva.</a:t>
            </a:r>
          </a:p>
          <a:p>
            <a:endParaRPr lang="sv-SE" dirty="0"/>
          </a:p>
          <a:p>
            <a:endParaRPr lang="sv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747F695D-6764-49E3-B160-0989B5DEEFB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v-SE" dirty="0"/>
              <a:t>Driftavtal</a:t>
            </a:r>
          </a:p>
          <a:p>
            <a:r>
              <a:rPr lang="sv-SE" dirty="0"/>
              <a:t>1st naturgräs</a:t>
            </a:r>
          </a:p>
          <a:p>
            <a:r>
              <a:rPr lang="sv-SE" dirty="0"/>
              <a:t>1,5st konstgräs</a:t>
            </a:r>
          </a:p>
          <a:p>
            <a:r>
              <a:rPr lang="sv-SE" dirty="0"/>
              <a:t>Brist på belysning</a:t>
            </a:r>
          </a:p>
          <a:p>
            <a:r>
              <a:rPr lang="sv-SE" dirty="0"/>
              <a:t>Vinterplaner?!</a:t>
            </a:r>
          </a:p>
          <a:p>
            <a:r>
              <a:rPr lang="sv-SE" dirty="0"/>
              <a:t>Träningstider - WS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3459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Ledare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3623B86D-89CB-49FF-BD2E-60284523C26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dirty="0"/>
              <a:t>Föräldrar</a:t>
            </a:r>
          </a:p>
          <a:p>
            <a:r>
              <a:rPr lang="sv-SE" dirty="0"/>
              <a:t>Utbildning</a:t>
            </a:r>
          </a:p>
          <a:p>
            <a:r>
              <a:rPr lang="sv-SE" dirty="0"/>
              <a:t>Ansvar</a:t>
            </a:r>
          </a:p>
          <a:p>
            <a:r>
              <a:rPr lang="sv-SE" dirty="0"/>
              <a:t>4V – Vår vision</a:t>
            </a:r>
          </a:p>
          <a:p>
            <a:r>
              <a:rPr lang="sv-SE" dirty="0"/>
              <a:t>Först &amp; sist</a:t>
            </a:r>
          </a:p>
          <a:p>
            <a:endParaRPr lang="sv-SE" dirty="0"/>
          </a:p>
          <a:p>
            <a:endParaRPr lang="sv-SE" dirty="0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4611AF70-2F8F-4622-9F1A-0A40CC6BF9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00387" y="2358141"/>
            <a:ext cx="5181600" cy="3486848"/>
          </a:xfrm>
        </p:spPr>
        <p:txBody>
          <a:bodyPr/>
          <a:lstStyle/>
          <a:p>
            <a:r>
              <a:rPr lang="sv-SE" dirty="0"/>
              <a:t>Tillgodogöra sig info från RSF</a:t>
            </a:r>
          </a:p>
          <a:p>
            <a:r>
              <a:rPr lang="sv-SE" dirty="0"/>
              <a:t>Föräldragrupp</a:t>
            </a:r>
          </a:p>
          <a:p>
            <a:r>
              <a:rPr lang="sv-SE" dirty="0"/>
              <a:t>Utrustning</a:t>
            </a:r>
          </a:p>
          <a:p>
            <a:r>
              <a:rPr lang="sv-SE" dirty="0"/>
              <a:t>Utomstående ledare?</a:t>
            </a:r>
          </a:p>
          <a:p>
            <a:r>
              <a:rPr lang="sv-SE" dirty="0"/>
              <a:t>Avslutningsmiddag, höst.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9100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Styrelsen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E38615C5-D6EB-4B87-A098-98DA19CD73D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dirty="0"/>
              <a:t>Beslutande organ</a:t>
            </a:r>
          </a:p>
          <a:p>
            <a:r>
              <a:rPr lang="sv-SE" dirty="0"/>
              <a:t>Ekonomi</a:t>
            </a:r>
          </a:p>
          <a:p>
            <a:r>
              <a:rPr lang="sv-SE" dirty="0" err="1"/>
              <a:t>StFF</a:t>
            </a:r>
            <a:endParaRPr lang="sv-SE" dirty="0"/>
          </a:p>
          <a:p>
            <a:r>
              <a:rPr lang="sv-SE" dirty="0"/>
              <a:t>Kommunen</a:t>
            </a:r>
          </a:p>
          <a:p>
            <a:r>
              <a:rPr lang="sv-SE" dirty="0"/>
              <a:t>Påverka</a:t>
            </a:r>
          </a:p>
          <a:p>
            <a:r>
              <a:rPr lang="sv-SE" dirty="0"/>
              <a:t>Utveckling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45F481ED-20F8-425D-9460-0712160455D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v-SE" dirty="0"/>
              <a:t>Delegera</a:t>
            </a:r>
          </a:p>
          <a:p>
            <a:r>
              <a:rPr lang="sv-SE" dirty="0"/>
              <a:t>Söker nya medlemmar</a:t>
            </a:r>
          </a:p>
          <a:p>
            <a:r>
              <a:rPr lang="sv-SE" dirty="0"/>
              <a:t>Kommittéer</a:t>
            </a:r>
          </a:p>
          <a:p>
            <a:pPr lvl="1"/>
            <a:r>
              <a:rPr lang="sv-SE" dirty="0"/>
              <a:t>Sponsor</a:t>
            </a:r>
          </a:p>
          <a:p>
            <a:pPr lvl="1"/>
            <a:r>
              <a:rPr lang="sv-SE" dirty="0"/>
              <a:t>Sport</a:t>
            </a:r>
          </a:p>
          <a:p>
            <a:r>
              <a:rPr lang="sv-SE" dirty="0"/>
              <a:t>Kansli – Föreningskonsulent</a:t>
            </a:r>
          </a:p>
          <a:p>
            <a:pPr lvl="1"/>
            <a:r>
              <a:rPr lang="sv-SE" dirty="0"/>
              <a:t>Matchändring</a:t>
            </a:r>
          </a:p>
          <a:p>
            <a:pPr lvl="1"/>
            <a:r>
              <a:rPr lang="sv-SE" dirty="0"/>
              <a:t>Material</a:t>
            </a:r>
          </a:p>
          <a:p>
            <a:pPr lvl="1"/>
            <a:r>
              <a:rPr lang="sv-SE" dirty="0"/>
              <a:t>Anläggningar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1782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Sponsorer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77C93982-1D1D-44F8-AAA8-221A618CAFA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dirty="0"/>
              <a:t>Gräsroten, Svenska spel</a:t>
            </a:r>
          </a:p>
          <a:p>
            <a:pPr lvl="1"/>
            <a:r>
              <a:rPr lang="sv-SE" dirty="0"/>
              <a:t>17.000kr</a:t>
            </a:r>
          </a:p>
          <a:p>
            <a:r>
              <a:rPr lang="sv-SE" dirty="0"/>
              <a:t>Intersport</a:t>
            </a:r>
          </a:p>
          <a:p>
            <a:pPr lvl="1"/>
            <a:r>
              <a:rPr lang="sv-SE" dirty="0"/>
              <a:t>Kickback</a:t>
            </a:r>
          </a:p>
          <a:p>
            <a:r>
              <a:rPr lang="sv-SE" dirty="0"/>
              <a:t>ICA Supermarket</a:t>
            </a:r>
          </a:p>
          <a:p>
            <a:pPr lvl="1"/>
            <a:r>
              <a:rPr lang="sv-SE" dirty="0"/>
              <a:t>25.000kr</a:t>
            </a:r>
          </a:p>
          <a:p>
            <a:endParaRPr lang="sv-SE" dirty="0"/>
          </a:p>
          <a:p>
            <a:endParaRPr lang="sv-SE" dirty="0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25250123-9194-4032-BCF1-49775330AD7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v-SE" dirty="0"/>
              <a:t>PA Fastighetsbyrå AB</a:t>
            </a:r>
          </a:p>
          <a:p>
            <a:pPr lvl="1"/>
            <a:r>
              <a:rPr lang="sv-SE" dirty="0"/>
              <a:t>45.000kr</a:t>
            </a:r>
          </a:p>
          <a:p>
            <a:r>
              <a:rPr lang="sv-SE" dirty="0"/>
              <a:t>BST transport AB</a:t>
            </a:r>
          </a:p>
          <a:p>
            <a:pPr lvl="1"/>
            <a:r>
              <a:rPr lang="sv-SE" dirty="0"/>
              <a:t>15.000kr</a:t>
            </a:r>
          </a:p>
          <a:p>
            <a:r>
              <a:rPr lang="sv-SE" dirty="0"/>
              <a:t>Kioskverksamhet</a:t>
            </a:r>
          </a:p>
          <a:p>
            <a:pPr lvl="1"/>
            <a:r>
              <a:rPr lang="sv-SE" dirty="0"/>
              <a:t>110.000kr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633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Årsuppdrag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Mojen-Cup Årskull 10 år</a:t>
            </a:r>
          </a:p>
          <a:p>
            <a:r>
              <a:rPr lang="sv-SE" dirty="0">
                <a:solidFill>
                  <a:schemeClr val="bg1"/>
                </a:solidFill>
              </a:rPr>
              <a:t>Fotografering 11 år</a:t>
            </a:r>
          </a:p>
          <a:p>
            <a:r>
              <a:rPr lang="sv-SE" dirty="0">
                <a:solidFill>
                  <a:schemeClr val="bg1"/>
                </a:solidFill>
              </a:rPr>
              <a:t>Rönninge/Salem-loppet Årskull 12 år</a:t>
            </a:r>
          </a:p>
          <a:p>
            <a:r>
              <a:rPr lang="sv-SE" dirty="0">
                <a:solidFill>
                  <a:schemeClr val="bg1"/>
                </a:solidFill>
              </a:rPr>
              <a:t>ICA – Packa kassar vid storhelger Årskull 14 år</a:t>
            </a:r>
          </a:p>
          <a:p>
            <a:r>
              <a:rPr lang="sv-SE" dirty="0">
                <a:solidFill>
                  <a:schemeClr val="bg1"/>
                </a:solidFill>
              </a:rPr>
              <a:t>Knattefotbollsskolan – Årskull 15 år</a:t>
            </a:r>
          </a:p>
        </p:txBody>
      </p:sp>
    </p:spTree>
    <p:extLst>
      <p:ext uri="{BB962C8B-B14F-4D97-AF65-F5344CB8AC3E}">
        <p14:creationId xmlns:p14="http://schemas.microsoft.com/office/powerpoint/2010/main" val="315366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-tema">
  <a:themeElements>
    <a:clrScheme name="RSF">
      <a:dk1>
        <a:srgbClr val="FFFFFF"/>
      </a:dk1>
      <a:lt1>
        <a:srgbClr val="FFFFFF"/>
      </a:lt1>
      <a:dk2>
        <a:srgbClr val="000000"/>
      </a:dk2>
      <a:lt2>
        <a:srgbClr val="000000"/>
      </a:lt2>
      <a:accent1>
        <a:srgbClr val="FFE200"/>
      </a:accent1>
      <a:accent2>
        <a:srgbClr val="FFFFFF"/>
      </a:accent2>
      <a:accent3>
        <a:srgbClr val="00783B"/>
      </a:accent3>
      <a:accent4>
        <a:srgbClr val="DBBE45"/>
      </a:accent4>
      <a:accent5>
        <a:srgbClr val="7F7F7F"/>
      </a:accent5>
      <a:accent6>
        <a:srgbClr val="262626"/>
      </a:accent6>
      <a:hlink>
        <a:srgbClr val="D8D8D8"/>
      </a:hlink>
      <a:folHlink>
        <a:srgbClr val="A5A5A5"/>
      </a:folHlink>
    </a:clrScheme>
    <a:fontScheme name="AKF -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SF - FÖRÄLDRAMÖTE - MALL - 2020" id="{7AB67CB1-EF9A-4AF1-9239-4B05CA761DD0}" vid="{B4B18297-42E1-4DBF-8650-AD1184DAFAE1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</TotalTime>
  <Words>367</Words>
  <Application>Microsoft Office PowerPoint</Application>
  <PresentationFormat>Bredbild</PresentationFormat>
  <Paragraphs>118</Paragraphs>
  <Slides>16</Slides>
  <Notes>5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16</vt:i4>
      </vt:variant>
    </vt:vector>
  </HeadingPairs>
  <TitlesOfParts>
    <vt:vector size="20" baseType="lpstr">
      <vt:lpstr>Arial</vt:lpstr>
      <vt:lpstr>Calibri</vt:lpstr>
      <vt:lpstr>Flama Bold</vt:lpstr>
      <vt:lpstr>Office-tema</vt:lpstr>
      <vt:lpstr>PowerPoint-presentation</vt:lpstr>
      <vt:lpstr>Föräldramöte</vt:lpstr>
      <vt:lpstr>Tillsammans är vi RSF</vt:lpstr>
      <vt:lpstr>Det här gör vi!</vt:lpstr>
      <vt:lpstr>Material &amp; anläggningar</vt:lpstr>
      <vt:lpstr>Ledare</vt:lpstr>
      <vt:lpstr>Styrelsen</vt:lpstr>
      <vt:lpstr>Sponsorer</vt:lpstr>
      <vt:lpstr>Årsuppdrag</vt:lpstr>
      <vt:lpstr>Tack för att ni lyssnat!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Ludvig Siggelin</dc:creator>
  <cp:lastModifiedBy>Ludvig Siggelin</cp:lastModifiedBy>
  <cp:revision>6</cp:revision>
  <dcterms:created xsi:type="dcterms:W3CDTF">2020-04-28T07:00:22Z</dcterms:created>
  <dcterms:modified xsi:type="dcterms:W3CDTF">2020-05-07T19:00:35Z</dcterms:modified>
</cp:coreProperties>
</file>