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42"/>
  </p:notesMasterIdLst>
  <p:handoutMasterIdLst>
    <p:handoutMasterId r:id="rId43"/>
  </p:handoutMasterIdLst>
  <p:sldIdLst>
    <p:sldId id="1081" r:id="rId6"/>
    <p:sldId id="1076" r:id="rId7"/>
    <p:sldId id="1041" r:id="rId8"/>
    <p:sldId id="1044" r:id="rId9"/>
    <p:sldId id="257" r:id="rId10"/>
    <p:sldId id="1067" r:id="rId11"/>
    <p:sldId id="1086" r:id="rId12"/>
    <p:sldId id="1071" r:id="rId13"/>
    <p:sldId id="1083" r:id="rId14"/>
    <p:sldId id="1078" r:id="rId15"/>
    <p:sldId id="1075" r:id="rId16"/>
    <p:sldId id="1042" r:id="rId17"/>
    <p:sldId id="1068" r:id="rId18"/>
    <p:sldId id="1046" r:id="rId19"/>
    <p:sldId id="1045" r:id="rId20"/>
    <p:sldId id="1047" r:id="rId21"/>
    <p:sldId id="1048" r:id="rId22"/>
    <p:sldId id="1085" r:id="rId23"/>
    <p:sldId id="1084" r:id="rId24"/>
    <p:sldId id="285" r:id="rId25"/>
    <p:sldId id="286" r:id="rId26"/>
    <p:sldId id="1064" r:id="rId27"/>
    <p:sldId id="1050" r:id="rId28"/>
    <p:sldId id="1051" r:id="rId29"/>
    <p:sldId id="1052" r:id="rId30"/>
    <p:sldId id="1053" r:id="rId31"/>
    <p:sldId id="1055" r:id="rId32"/>
    <p:sldId id="1054" r:id="rId33"/>
    <p:sldId id="1056" r:id="rId34"/>
    <p:sldId id="1057" r:id="rId35"/>
    <p:sldId id="1058" r:id="rId36"/>
    <p:sldId id="1082" r:id="rId37"/>
    <p:sldId id="1059" r:id="rId38"/>
    <p:sldId id="1060" r:id="rId39"/>
    <p:sldId id="1063" r:id="rId40"/>
    <p:sldId id="1066"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1081"/>
            <p14:sldId id="1076"/>
            <p14:sldId id="1041"/>
            <p14:sldId id="1044"/>
            <p14:sldId id="257"/>
            <p14:sldId id="1067"/>
            <p14:sldId id="1086"/>
            <p14:sldId id="1071"/>
            <p14:sldId id="1083"/>
            <p14:sldId id="1078"/>
            <p14:sldId id="1075"/>
            <p14:sldId id="1042"/>
            <p14:sldId id="1068"/>
            <p14:sldId id="1046"/>
            <p14:sldId id="1045"/>
            <p14:sldId id="1047"/>
            <p14:sldId id="1048"/>
            <p14:sldId id="1085"/>
            <p14:sldId id="1084"/>
            <p14:sldId id="285"/>
            <p14:sldId id="286"/>
            <p14:sldId id="1064"/>
            <p14:sldId id="1050"/>
            <p14:sldId id="1051"/>
            <p14:sldId id="1052"/>
            <p14:sldId id="1053"/>
            <p14:sldId id="1055"/>
            <p14:sldId id="1054"/>
            <p14:sldId id="1056"/>
            <p14:sldId id="1057"/>
            <p14:sldId id="1058"/>
            <p14:sldId id="1082"/>
            <p14:sldId id="1059"/>
            <p14:sldId id="1060"/>
            <p14:sldId id="1063"/>
            <p14:sldId id="10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7" autoAdjust="0"/>
    <p:restoredTop sz="80454" autoAdjust="0"/>
  </p:normalViewPr>
  <p:slideViewPr>
    <p:cSldViewPr snapToGrid="0">
      <p:cViewPr varScale="1">
        <p:scale>
          <a:sx n="71" d="100"/>
          <a:sy n="71" d="100"/>
        </p:scale>
        <p:origin x="1005"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259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2024-04-05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Uppvärmning</a:t>
            </a:r>
          </a:p>
          <a:p>
            <a:endParaRPr lang="sv-SE" dirty="0"/>
          </a:p>
          <a:p>
            <a:r>
              <a:rPr lang="sv-SE" dirty="0"/>
              <a:t>Kasta inte in boll det första ni gör</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376148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”så snart som möjligt” menar jag inte att man ska tillbaka till vanlig träningsnivå.</a:t>
            </a:r>
          </a:p>
          <a:p>
            <a:endParaRPr lang="sv-SE" dirty="0"/>
          </a:p>
          <a:p>
            <a:r>
              <a:rPr lang="sv-SE" dirty="0"/>
              <a:t>Utan försiktigt. Lyssna på kroppen, gör det ont säger kroppen stopp.</a:t>
            </a:r>
          </a:p>
          <a:p>
            <a:endParaRPr lang="sv-SE" dirty="0"/>
          </a:p>
          <a:p>
            <a:r>
              <a:rPr lang="sv-SE" dirty="0"/>
              <a:t>Konsultera proffs och rehabilitera med enkla övningar. Detta bör man göra i 2 månader.</a:t>
            </a:r>
          </a:p>
          <a:p>
            <a:endParaRPr lang="sv-SE" dirty="0"/>
          </a:p>
          <a:p>
            <a:r>
              <a:rPr lang="sv-SE" dirty="0"/>
              <a:t>Då kommer allt bli bra, annars finns risken att man gör det värre.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1333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58989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D1D5DB"/>
                </a:solidFill>
                <a:effectLst/>
                <a:latin typeface="Söhne"/>
              </a:rPr>
              <a:t>I allmänhet bör personer med en skallskada söka medicinsk hjälp om de uppvisar något av dessa symtom</a:t>
            </a:r>
          </a:p>
          <a:p>
            <a:pPr algn="l"/>
            <a:endParaRPr lang="sv-SE"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tex ett barn slagit i huvudet ganska LÄTT, men inte uppvisar några symptom, berätta för föräldrar.</a:t>
            </a:r>
          </a:p>
          <a:p>
            <a:pPr algn="l"/>
            <a:endParaRPr lang="sv-SE" b="0" i="0" dirty="0">
              <a:solidFill>
                <a:srgbClr val="D1D5DB"/>
              </a:solidFill>
              <a:effectLst/>
              <a:latin typeface="Söhne"/>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938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30.000 personer drabbas varje år av stroke i Sverige</a:t>
            </a: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72889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850363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319390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622061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minsta misstanke, agera som om det vore en skada till motsatsen är bevisad. Smärtan dyker inte alltid upp direkt.</a:t>
            </a:r>
          </a:p>
          <a:p>
            <a:endParaRPr lang="sv-SE" dirty="0"/>
          </a:p>
          <a:p>
            <a:r>
              <a:rPr lang="sv-SE" dirty="0"/>
              <a:t>Nackkrage rekommenderas inte längre.</a:t>
            </a:r>
          </a:p>
          <a:p>
            <a:endParaRPr lang="sv-SE" dirty="0"/>
          </a:p>
          <a:p>
            <a:r>
              <a:rPr lang="sv-SE" dirty="0"/>
              <a:t>Manuell fixering rekommenderas endast om personen inte själv kan ligga still/hålla huvudet neutralt.</a:t>
            </a:r>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23271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D1D5DB"/>
                </a:solidFill>
                <a:effectLst/>
                <a:latin typeface="Söhne"/>
              </a:rPr>
              <a:t>Ta hand om personen, finns inte så mycket mer man kan göra.</a:t>
            </a:r>
          </a:p>
          <a:p>
            <a:pPr algn="l"/>
            <a:endParaRPr lang="sv-SE" b="0" i="0" dirty="0">
              <a:solidFill>
                <a:srgbClr val="D1D5DB"/>
              </a:solidFill>
              <a:effectLst/>
              <a:latin typeface="Söhne"/>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81277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ligga på bra sätt, </a:t>
            </a:r>
          </a:p>
          <a:p>
            <a:r>
              <a:rPr lang="sv-SE" dirty="0"/>
              <a:t>ta hand om personen, </a:t>
            </a:r>
          </a:p>
          <a:p>
            <a:r>
              <a:rPr lang="sv-SE" dirty="0"/>
              <a:t>försök inte dra tillbaka själv. </a:t>
            </a:r>
          </a:p>
          <a:p>
            <a:endParaRPr lang="sv-SE" dirty="0"/>
          </a:p>
          <a:p>
            <a:r>
              <a:rPr lang="sv-SE" dirty="0"/>
              <a:t>Ibland, särskilt knän kan hoppa tillbaka direkt av sig självt. Kolla ändå alltid upp på sjukvård efter brosk/nervskador</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6464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4570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Små blödningar: </a:t>
            </a:r>
          </a:p>
          <a:p>
            <a:r>
              <a:rPr lang="sv-SE" dirty="0"/>
              <a:t>Tvätta rent. (Vatten, mild tvål, eventuellt antiseptiska medel tex jod eller </a:t>
            </a:r>
            <a:r>
              <a:rPr lang="sv-SE" dirty="0" err="1"/>
              <a:t>klorhexidin</a:t>
            </a:r>
            <a:r>
              <a:rPr lang="sv-SE" dirty="0"/>
              <a:t> (minskar risk för infektion)</a:t>
            </a:r>
          </a:p>
          <a:p>
            <a:r>
              <a:rPr lang="sv-SE" dirty="0"/>
              <a:t>Plåster</a:t>
            </a:r>
          </a:p>
          <a:p>
            <a:endParaRPr lang="sv-SE" dirty="0"/>
          </a:p>
          <a:p>
            <a:r>
              <a:rPr lang="sv-SE" dirty="0"/>
              <a:t>Skrapsår:</a:t>
            </a:r>
          </a:p>
          <a:p>
            <a:r>
              <a:rPr lang="sv-SE" dirty="0"/>
              <a:t>Pincett, fuktad ren trasa</a:t>
            </a:r>
          </a:p>
          <a:p>
            <a:r>
              <a:rPr lang="sv-SE" dirty="0"/>
              <a:t>Använd nagelborste!</a:t>
            </a:r>
          </a:p>
          <a:p>
            <a:endParaRPr lang="sv-SE" dirty="0"/>
          </a:p>
          <a:p>
            <a:r>
              <a:rPr lang="sv-SE" dirty="0"/>
              <a:t>Visa:</a:t>
            </a:r>
          </a:p>
          <a:p>
            <a:r>
              <a:rPr lang="sv-SE" dirty="0"/>
              <a:t>Direkt tryck</a:t>
            </a:r>
          </a:p>
          <a:p>
            <a:r>
              <a:rPr lang="sv-SE" dirty="0"/>
              <a:t>Tryckförband/första förband</a:t>
            </a:r>
          </a:p>
          <a:p>
            <a:r>
              <a:rPr lang="sv-SE" dirty="0"/>
              <a:t>Tamponera</a:t>
            </a:r>
          </a:p>
          <a:p>
            <a:r>
              <a:rPr lang="sv-SE" dirty="0"/>
              <a:t>TQ</a:t>
            </a:r>
          </a:p>
          <a:p>
            <a:endParaRPr lang="sv-SE" dirty="0"/>
          </a:p>
          <a:p>
            <a:r>
              <a:rPr lang="sv-SE" dirty="0"/>
              <a:t>Släpp aldrig trycket från ett stort sår.</a:t>
            </a:r>
          </a:p>
          <a:p>
            <a:r>
              <a:rPr lang="sv-SE" dirty="0"/>
              <a:t>-Man vet att det är en arteriell blödning om det sprutar rytmiskt, efter hjärtats takt. Då kräver det extra snabb åtgärd.</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400705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407396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60104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Prata med föräldrar!</a:t>
            </a:r>
          </a:p>
          <a:p>
            <a:endParaRPr lang="sv-SE" dirty="0"/>
          </a:p>
          <a:p>
            <a:r>
              <a:rPr lang="sv-SE" dirty="0"/>
              <a:t>Adrenalin (</a:t>
            </a:r>
            <a:r>
              <a:rPr lang="sv-SE" dirty="0" err="1"/>
              <a:t>Epipen</a:t>
            </a:r>
            <a:r>
              <a:rPr lang="sv-SE" dirty="0"/>
              <a:t>) är ok vid allergichock, men insulin ska inte användas på diabetiker om man inte är säker på att insulin är rätt behandling för stunden.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2507416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Anafylatisk</a:t>
            </a:r>
            <a:r>
              <a:rPr lang="sv-SE" dirty="0"/>
              <a:t> chock</a:t>
            </a:r>
          </a:p>
          <a:p>
            <a:endParaRPr lang="sv-SE" dirty="0"/>
          </a:p>
          <a:p>
            <a:r>
              <a:rPr lang="sv-SE" dirty="0"/>
              <a:t>Kortison minskar inflammationen i kroppen. Viktigt att veta att kortison inte behandlar allergiska reaktionen utan inflammationen som orsakas av allergiska chocken.</a:t>
            </a:r>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4181798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om personer har allergi. Fråga vad de tycker du ska göra, om och var de har läkemedel osv.</a:t>
            </a:r>
          </a:p>
          <a:p>
            <a:endParaRPr lang="sv-SE" dirty="0"/>
          </a:p>
          <a:p>
            <a:r>
              <a:rPr lang="sv-SE" dirty="0"/>
              <a:t>Kortison minskar inflammationen i kroppen. Viktigt att veta att kortison inte behandlar allergiska reaktionen utan inflammationen som orsakas av allergiska chocken.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129266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om personer har allergi. Fråga vad de tycker du ska göra, om och var de har läkemedel osv.</a:t>
            </a:r>
          </a:p>
          <a:p>
            <a:endParaRPr lang="sv-SE" dirty="0"/>
          </a:p>
          <a:p>
            <a:r>
              <a:rPr lang="sv-SE" dirty="0"/>
              <a:t>Kortison minskar inflammationen i kroppen. Viktigt att veta att kortison inte behandlar allergiska reaktionen utan inflammationen som orsakas av allergiska chocken.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3195651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D1D5DB"/>
                </a:solidFill>
                <a:effectLst/>
                <a:latin typeface="Söhne"/>
              </a:rPr>
              <a:t>Visa </a:t>
            </a:r>
            <a:r>
              <a:rPr lang="sv-SE" b="0" i="0" dirty="0" err="1">
                <a:solidFill>
                  <a:srgbClr val="D1D5DB"/>
                </a:solidFill>
                <a:effectLst/>
                <a:latin typeface="Söhne"/>
              </a:rPr>
              <a:t>Hjärtläge</a:t>
            </a:r>
            <a:r>
              <a:rPr lang="sv-SE" b="0" i="0" dirty="0">
                <a:solidFill>
                  <a:srgbClr val="D1D5DB"/>
                </a:solidFill>
                <a:effectLst/>
                <a:latin typeface="Söhne"/>
              </a:rPr>
              <a:t>!</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1064057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Undvik GENERELLT att stoppa in saker i näsan. Dock går det bra med en bomullsbit dränkt i vätska, helst </a:t>
            </a:r>
            <a:r>
              <a:rPr lang="sv-SE" dirty="0" err="1"/>
              <a:t>t.ex</a:t>
            </a:r>
            <a:r>
              <a:rPr lang="sv-SE" dirty="0"/>
              <a:t> matolja.</a:t>
            </a:r>
          </a:p>
          <a:p>
            <a:endParaRPr lang="sv-SE" dirty="0"/>
          </a:p>
          <a:p>
            <a:r>
              <a:rPr lang="sv-SE" dirty="0"/>
              <a:t>90% av näsblödningar uppstår i främre delen av näsan. Då är detta aktuellt.</a:t>
            </a:r>
          </a:p>
          <a:p>
            <a:endParaRPr lang="sv-SE" dirty="0"/>
          </a:p>
          <a:p>
            <a:r>
              <a:rPr lang="sv-SE" dirty="0"/>
              <a:t>Ca 10% av näsblödningarna sker dock i bakre delen av näsan. </a:t>
            </a:r>
          </a:p>
          <a:p>
            <a:r>
              <a:rPr lang="sv-SE" dirty="0"/>
              <a:t>-Då hjälper inte detta. Uppsök öron-näsa-hals-specialist på sjukhus.</a:t>
            </a:r>
          </a:p>
          <a:p>
            <a:r>
              <a:rPr lang="sv-SE" dirty="0"/>
              <a:t>-Symptom är om detta inte hjälper eller om det fortsatt rinner ner i svalget.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11985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gick de HLR senast?</a:t>
            </a:r>
          </a:p>
          <a:p>
            <a:r>
              <a:rPr lang="sv-SE" dirty="0"/>
              <a:t>-Om nyligen, visa stabilt sidoläge, annars bara frigöra luftvägar.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Ev</a:t>
            </a:r>
            <a:r>
              <a:rPr lang="sv-SE" dirty="0"/>
              <a:t> öva </a:t>
            </a:r>
            <a:r>
              <a:rPr lang="sv-SE" dirty="0" err="1"/>
              <a:t>släplyft</a:t>
            </a:r>
            <a:r>
              <a:rPr lang="sv-SE" dirty="0"/>
              <a: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0151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1661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E09D0-6E34-4AE6-89D2-36FEE0725A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99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gäller vid stukningar och mjukdelsskador</a:t>
            </a:r>
          </a:p>
          <a:p>
            <a:endParaRPr lang="sv-SE" dirty="0"/>
          </a:p>
          <a:p>
            <a:r>
              <a:rPr lang="sv-SE" dirty="0"/>
              <a:t>Högläge</a:t>
            </a:r>
          </a:p>
          <a:p>
            <a:r>
              <a:rPr lang="sv-SE" dirty="0"/>
              <a:t>Kompression (linda). Helst redan efter 30 s. </a:t>
            </a:r>
          </a:p>
          <a:p>
            <a:r>
              <a:rPr lang="sv-SE" dirty="0"/>
              <a:t>-Stor skillnad i efterhand för rehabilitering. </a:t>
            </a:r>
          </a:p>
          <a:p>
            <a:r>
              <a:rPr lang="sv-SE" dirty="0"/>
              <a:t>-Dra så hårt du kan och lite till. (Med sunt förnuft självklart. Barn lösare)</a:t>
            </a:r>
          </a:p>
          <a:p>
            <a:endParaRPr lang="sv-SE" dirty="0"/>
          </a:p>
          <a:p>
            <a:r>
              <a:rPr lang="sv-SE" dirty="0"/>
              <a:t>Kyla (Handduk eller liknande mellan)</a:t>
            </a:r>
          </a:p>
          <a:p>
            <a:r>
              <a:rPr lang="sv-SE" dirty="0"/>
              <a:t>-Vad har den för funktion?</a:t>
            </a:r>
          </a:p>
          <a:p>
            <a:r>
              <a:rPr lang="sv-SE" dirty="0"/>
              <a:t>-Lägg kyla på andra extremiteten för smärtlindring. Skickar blodet dit.</a:t>
            </a:r>
          </a:p>
          <a:p>
            <a:endParaRPr lang="sv-SE" dirty="0"/>
          </a:p>
          <a:p>
            <a:r>
              <a:rPr lang="sv-SE" dirty="0"/>
              <a:t>Visa och öva tryckförband!</a:t>
            </a:r>
          </a:p>
          <a:p>
            <a:r>
              <a:rPr lang="sv-SE" dirty="0"/>
              <a:t>-fötter</a:t>
            </a:r>
          </a:p>
          <a:p>
            <a:r>
              <a:rPr lang="sv-SE" dirty="0"/>
              <a:t>-knä</a:t>
            </a:r>
          </a:p>
          <a:p>
            <a:r>
              <a:rPr lang="sv-SE" dirty="0"/>
              <a:t>-Axel</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4696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Oftast sker skador på fingrets mellanled som tyvärr är en av kroppens mest komplicerade leder. Stukning på fingrar innebär ofta mer eller mindre svåra ligamentskador och det är ofta bra att söka upp en arbetsterapeut för att rehabiliteringen.</a:t>
            </a:r>
          </a:p>
          <a:p>
            <a:endParaRPr lang="sv-SE" dirty="0"/>
          </a:p>
          <a:p>
            <a:r>
              <a:rPr lang="sv-SE" dirty="0"/>
              <a:t>Det finns bra skenor man kan köpa som gör det väldigt enkelt och är väldigt effektiva</a:t>
            </a:r>
          </a:p>
          <a:p>
            <a:r>
              <a:rPr lang="sv-SE" dirty="0"/>
              <a:t>På den första får man fortfarande rörlighet men samtidigt stöd.</a:t>
            </a:r>
          </a:p>
          <a:p>
            <a:endParaRPr lang="sv-SE" dirty="0"/>
          </a:p>
          <a:p>
            <a:r>
              <a:rPr lang="sv-SE" dirty="0"/>
              <a:t>Visa &amp; öva LINDA TUMME</a:t>
            </a:r>
          </a:p>
          <a:p>
            <a:r>
              <a:rPr lang="sv-SE" dirty="0"/>
              <a:t>-Ankare runt handleden</a:t>
            </a:r>
          </a:p>
          <a:p>
            <a:r>
              <a:rPr lang="sv-SE" dirty="0"/>
              <a:t>-2-3 åttor runt tummen</a:t>
            </a:r>
          </a:p>
          <a:p>
            <a:r>
              <a:rPr lang="sv-SE" dirty="0"/>
              <a:t>-Fäst runt handleden</a:t>
            </a:r>
          </a:p>
          <a:p>
            <a:r>
              <a:rPr lang="sv-SE" dirty="0"/>
              <a:t>-(Valfritt) Linda åttor runt handen för extra stöd</a:t>
            </a: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32655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23547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53535"/>
                </a:solidFill>
                <a:effectLst/>
                <a:latin typeface="Open Sans" panose="020B0606030504020204" pitchFamily="34" charset="0"/>
              </a:rPr>
              <a:t>En mindre muskelbristning läker oftast på ett par veckor. Låt bli att belasta den skadade muskeln under några dagar, men fortsätt att röra på den. Det gör att blodcirkulationen i muskeln ökar och skadan läker fortare. Det är viktigt att du tränar upp muskeln igen innan du börjar med de aktiviteter du höll på med innan bristningen.</a:t>
            </a:r>
          </a:p>
          <a:p>
            <a:endParaRPr lang="sv-SE" b="0" i="0" dirty="0">
              <a:solidFill>
                <a:srgbClr val="353535"/>
              </a:solidFill>
              <a:effectLst/>
              <a:latin typeface="Open Sans" panose="020B0606030504020204" pitchFamily="34" charset="0"/>
            </a:endParaRPr>
          </a:p>
          <a:p>
            <a:r>
              <a:rPr lang="sv-SE" b="0" i="0" dirty="0">
                <a:solidFill>
                  <a:srgbClr val="353535"/>
                </a:solidFill>
                <a:effectLst/>
                <a:latin typeface="Open Sans" panose="020B0606030504020204" pitchFamily="34" charset="0"/>
              </a:rPr>
              <a:t>(se videor och/eller uppsök arbetsterapeut)</a:t>
            </a:r>
          </a:p>
          <a:p>
            <a:endParaRPr lang="sv-SE" b="0" i="0" dirty="0">
              <a:solidFill>
                <a:srgbClr val="353535"/>
              </a:solidFill>
              <a:effectLst/>
              <a:latin typeface="Open Sans" panose="020B0606030504020204" pitchFamily="34" charset="0"/>
            </a:endParaRPr>
          </a:p>
          <a:p>
            <a:r>
              <a:rPr lang="sv-SE" b="0" i="0" dirty="0">
                <a:solidFill>
                  <a:srgbClr val="353535"/>
                </a:solidFill>
                <a:effectLst/>
                <a:latin typeface="Open Sans" panose="020B0606030504020204" pitchFamily="34" charset="0"/>
              </a:rPr>
              <a:t>Risken att stuka sig igen är hög första året. Genom en god rehabilitering och kontrollerad återgång till träning kan man minska risken med ca 50%.</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097148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30" name="Bildobjekt 29">
            <a:extLst>
              <a:ext uri="{FF2B5EF4-FFF2-40B4-BE49-F238E27FC236}">
                <a16:creationId xmlns:a16="http://schemas.microsoft.com/office/drawing/2014/main" id="{578F8F29-598D-47C2-AC8A-9E0D181B18DF}"/>
              </a:ext>
            </a:extLst>
          </p:cNvPr>
          <p:cNvPicPr>
            <a:picLocks noChangeAspect="1"/>
          </p:cNvPicPr>
          <p:nvPr userDrawn="1"/>
        </p:nvPicPr>
        <p:blipFill>
          <a:blip r:embed="rId2"/>
          <a:stretch>
            <a:fillRect/>
          </a:stretch>
        </p:blipFill>
        <p:spPr>
          <a:xfrm>
            <a:off x="11494054" y="174568"/>
            <a:ext cx="498828" cy="517057"/>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endParaRPr lang="sv-SE" dirty="0"/>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endParaRPr lang="sv-SE" dirty="0"/>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endParaRPr lang="sv-SE" dirty="0"/>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dirty="0"/>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idx="1"/>
          </p:nvPr>
        </p:nvSpPr>
        <p:spPr>
          <a:xfrm>
            <a:off x="757195" y="2165136"/>
            <a:ext cx="10612609" cy="34210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451E185-F258-5248-AE65-3AFE5F4CB470}" type="datetimeFigureOut">
              <a:rPr lang="sv-SE" smtClean="0"/>
              <a:t>2024-04-05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DDEB4D1-8E70-EE4B-A8DF-5CDE580E5419}" type="slidenum">
              <a:rPr lang="sv-SE" smtClean="0"/>
              <a:t>‹#›</a:t>
            </a:fld>
            <a:endParaRPr lang="sv-SE"/>
          </a:p>
        </p:txBody>
      </p:sp>
    </p:spTree>
    <p:extLst>
      <p:ext uri="{BB962C8B-B14F-4D97-AF65-F5344CB8AC3E}">
        <p14:creationId xmlns:p14="http://schemas.microsoft.com/office/powerpoint/2010/main" val="110789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C5BB7-ED4F-5FFB-F988-B38E0D19A89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43A13DB-9380-B2A3-6CD9-4A46111F2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6EF4E61-B79C-D597-0093-68B5A9B7BD4B}"/>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5" name="Platshållare för sidfot 4">
            <a:extLst>
              <a:ext uri="{FF2B5EF4-FFF2-40B4-BE49-F238E27FC236}">
                <a16:creationId xmlns:a16="http://schemas.microsoft.com/office/drawing/2014/main" id="{23A8DA89-37FA-3DAD-B0F0-EFF5D84AF5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20A4C3-0EEF-9906-6EDC-0963F3987C0C}"/>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3577537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34427-7E8D-1DBF-F3A9-85F4A18A234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EB9F230-63B4-AA87-99B7-192A6CFB129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C56DFE-241E-2CDE-D1BE-A6B2D6D75609}"/>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5" name="Platshållare för sidfot 4">
            <a:extLst>
              <a:ext uri="{FF2B5EF4-FFF2-40B4-BE49-F238E27FC236}">
                <a16:creationId xmlns:a16="http://schemas.microsoft.com/office/drawing/2014/main" id="{6C1C68C5-4E10-4030-8389-18EDF1586E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F8C176-1A2A-89BD-140C-CFE748735FEC}"/>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725500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0BE148-8AE8-4C53-EB4A-B1A59BD8317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9777DCC-A5FA-0943-DD7F-B5D5695BA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D48EE61-A339-9634-C529-FEC99EAF467F}"/>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5" name="Platshållare för sidfot 4">
            <a:extLst>
              <a:ext uri="{FF2B5EF4-FFF2-40B4-BE49-F238E27FC236}">
                <a16:creationId xmlns:a16="http://schemas.microsoft.com/office/drawing/2014/main" id="{84F2F13C-7DF4-23E9-B5CD-E952822D18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8F91B4-9949-CB48-6940-60951BDE11AF}"/>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3238428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843DB6-1850-6A49-7A77-3FE89315F1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9F01C4-596E-7CCC-0DB6-E283633B004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926DCD0-7724-734E-C92D-BB3AB20B5BF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EF47B6B-4347-0513-0DDA-B03EB013D3E5}"/>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6" name="Platshållare för sidfot 5">
            <a:extLst>
              <a:ext uri="{FF2B5EF4-FFF2-40B4-BE49-F238E27FC236}">
                <a16:creationId xmlns:a16="http://schemas.microsoft.com/office/drawing/2014/main" id="{43E223B3-46E9-D77C-679A-DD7FC18C5F9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38CC14F-5BC6-AFC5-2C2A-0591FEABE30B}"/>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362314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846F92-94FB-B657-A2F2-FF256419016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F68B074-BC69-C872-D0BA-9ECF928E3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01C0535-D6C9-0292-48EC-70895ED4E75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5AFC550-FA98-C617-3CCE-42FAC0714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6EBA3BD-CEDD-B8DF-FF24-FE3730D3939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71EB146-2DAC-B41B-BB0C-88EC762DB850}"/>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8" name="Platshållare för sidfot 7">
            <a:extLst>
              <a:ext uri="{FF2B5EF4-FFF2-40B4-BE49-F238E27FC236}">
                <a16:creationId xmlns:a16="http://schemas.microsoft.com/office/drawing/2014/main" id="{D78BB4DE-C3A2-522C-2568-F7AE528D6F8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483E93A-A290-8099-E101-F7837DC60EFD}"/>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42165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5EB975-D4B3-4E48-9DD5-6C29334B48A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67F4CFA-2CAF-9BD7-0F84-47242D8E249E}"/>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4" name="Platshållare för sidfot 3">
            <a:extLst>
              <a:ext uri="{FF2B5EF4-FFF2-40B4-BE49-F238E27FC236}">
                <a16:creationId xmlns:a16="http://schemas.microsoft.com/office/drawing/2014/main" id="{57163AB1-8BB5-55FE-9C30-719597AF15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BF063E9-5138-76B8-E715-18D0D64F2E19}"/>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214553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20" name="Bildobjekt 19">
            <a:extLst>
              <a:ext uri="{FF2B5EF4-FFF2-40B4-BE49-F238E27FC236}">
                <a16:creationId xmlns:a16="http://schemas.microsoft.com/office/drawing/2014/main" id="{46585EBE-0D2B-411D-8A92-43D2711BA0D0}"/>
              </a:ext>
            </a:extLst>
          </p:cNvPr>
          <p:cNvPicPr>
            <a:picLocks noChangeAspect="1"/>
          </p:cNvPicPr>
          <p:nvPr userDrawn="1"/>
        </p:nvPicPr>
        <p:blipFill>
          <a:blip r:embed="rId2"/>
          <a:stretch>
            <a:fillRect/>
          </a:stretch>
        </p:blipFill>
        <p:spPr>
          <a:xfrm>
            <a:off x="11494054" y="174568"/>
            <a:ext cx="498828" cy="517057"/>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9E1D60D-75C9-784A-50CE-CD9BB26F6651}"/>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3" name="Platshållare för sidfot 2">
            <a:extLst>
              <a:ext uri="{FF2B5EF4-FFF2-40B4-BE49-F238E27FC236}">
                <a16:creationId xmlns:a16="http://schemas.microsoft.com/office/drawing/2014/main" id="{CFF28A2F-7713-3928-3130-9447EEBBEDC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712F5FE-992C-D955-3ED2-7D2FE39C0498}"/>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146233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D8C5C3-23DD-C3F0-1522-CACB363AB20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8AC381A-DA45-9A95-B3F5-C0651CCDE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E98604F-EC43-51E1-080C-BAE2C2D30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A360BE-067F-28D1-6365-0B036A07044D}"/>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6" name="Platshållare för sidfot 5">
            <a:extLst>
              <a:ext uri="{FF2B5EF4-FFF2-40B4-BE49-F238E27FC236}">
                <a16:creationId xmlns:a16="http://schemas.microsoft.com/office/drawing/2014/main" id="{7E5BF36F-64FE-A804-DEF4-15C96466100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E34E677-F9C5-12ED-4418-C315BA8ADC68}"/>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8866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AF382-A89C-5CC6-E078-11AA370228C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7932ECA-1D9D-4F80-8785-5AF68234F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145C213-B192-2197-66E1-BEC1C07FA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5CFF774-FCAC-0B4F-AA47-C535E07709A9}"/>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6" name="Platshållare för sidfot 5">
            <a:extLst>
              <a:ext uri="{FF2B5EF4-FFF2-40B4-BE49-F238E27FC236}">
                <a16:creationId xmlns:a16="http://schemas.microsoft.com/office/drawing/2014/main" id="{081792A3-39AF-9AF8-0AEF-98404B6C96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36532ED-58EC-29CF-9A1E-404D981E7FB3}"/>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912069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877E51-1D33-71D9-AD19-F3462FBC64F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3172AFC-73C6-6B62-86C5-28D8AF8375B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854A23-1D38-726B-75F7-A0D712A27541}"/>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5" name="Platshållare för sidfot 4">
            <a:extLst>
              <a:ext uri="{FF2B5EF4-FFF2-40B4-BE49-F238E27FC236}">
                <a16:creationId xmlns:a16="http://schemas.microsoft.com/office/drawing/2014/main" id="{E0FBF11E-6D88-66B5-9C0D-A1621D1D69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CC3592-01A7-E68B-6A05-4E0FFA975A85}"/>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56878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9BD3E9F-0643-2D2E-080F-FE33DB771E9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8AC94FC-B1C8-FEA6-6EA4-688840F48DD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91207F1-CF29-549A-59B4-43B6E2FCDF32}"/>
              </a:ext>
            </a:extLst>
          </p:cNvPr>
          <p:cNvSpPr>
            <a:spLocks noGrp="1"/>
          </p:cNvSpPr>
          <p:nvPr>
            <p:ph type="dt" sz="half" idx="10"/>
          </p:nvPr>
        </p:nvSpPr>
        <p:spPr/>
        <p:txBody>
          <a:bodyPr/>
          <a:lstStyle/>
          <a:p>
            <a:fld id="{0531128A-2BF6-41F3-AD53-6F2FC32F1BAC}" type="datetimeFigureOut">
              <a:rPr lang="sv-SE" smtClean="0"/>
              <a:t>2024-04-05</a:t>
            </a:fld>
            <a:endParaRPr lang="sv-SE"/>
          </a:p>
        </p:txBody>
      </p:sp>
      <p:sp>
        <p:nvSpPr>
          <p:cNvPr id="5" name="Platshållare för sidfot 4">
            <a:extLst>
              <a:ext uri="{FF2B5EF4-FFF2-40B4-BE49-F238E27FC236}">
                <a16:creationId xmlns:a16="http://schemas.microsoft.com/office/drawing/2014/main" id="{7004983E-8A7B-7139-9457-401005BAEF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C8D601-D85C-B615-D195-7D5C8B009551}"/>
              </a:ext>
            </a:extLst>
          </p:cNvPr>
          <p:cNvSpPr>
            <a:spLocks noGrp="1"/>
          </p:cNvSpPr>
          <p:nvPr>
            <p:ph type="sldNum" sz="quarter" idx="12"/>
          </p:nvPr>
        </p:nvSpPr>
        <p:spPr/>
        <p:txBody>
          <a:bodyPr/>
          <a:lstStyle/>
          <a:p>
            <a:fld id="{AB3E1175-2C0E-4585-B72A-98376FFE6CB8}" type="slidenum">
              <a:rPr lang="sv-SE" smtClean="0"/>
              <a:t>‹#›</a:t>
            </a:fld>
            <a:endParaRPr lang="sv-SE"/>
          </a:p>
        </p:txBody>
      </p:sp>
    </p:spTree>
    <p:extLst>
      <p:ext uri="{BB962C8B-B14F-4D97-AF65-F5344CB8AC3E}">
        <p14:creationId xmlns:p14="http://schemas.microsoft.com/office/powerpoint/2010/main" val="311906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0" name="Bildobjekt 29">
            <a:extLst>
              <a:ext uri="{FF2B5EF4-FFF2-40B4-BE49-F238E27FC236}">
                <a16:creationId xmlns:a16="http://schemas.microsoft.com/office/drawing/2014/main" id="{3D9BF029-F5F4-4ABD-951E-5DDC0CC028EC}"/>
              </a:ext>
            </a:extLst>
          </p:cNvPr>
          <p:cNvPicPr>
            <a:picLocks noChangeAspect="1"/>
          </p:cNvPicPr>
          <p:nvPr userDrawn="1"/>
        </p:nvPicPr>
        <p:blipFill>
          <a:blip r:embed="rId2"/>
          <a:stretch>
            <a:fillRect/>
          </a:stretch>
        </p:blipFill>
        <p:spPr>
          <a:xfrm>
            <a:off x="11494054" y="174568"/>
            <a:ext cx="498828" cy="517057"/>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dirty="0"/>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dirty="0"/>
              <a:t>Redigera format för bakgrundstext </a:t>
            </a:r>
          </a:p>
          <a:p>
            <a:pPr lvl="1"/>
            <a:r>
              <a:rPr lang="sv-SE" dirty="0"/>
              <a:t>Nivå två</a:t>
            </a:r>
          </a:p>
          <a:p>
            <a:pPr lvl="2"/>
            <a:r>
              <a:rPr lang="sv-SE" dirty="0"/>
              <a:t>Nivå tre</a:t>
            </a:r>
          </a:p>
          <a:p>
            <a:pPr lvl="3"/>
            <a:r>
              <a:rPr lang="sv-SE" dirty="0"/>
              <a:t>Nivå fyra</a:t>
            </a:r>
          </a:p>
        </p:txBody>
      </p:sp>
      <p:pic>
        <p:nvPicPr>
          <p:cNvPr id="7" name="Bildobjekt 6">
            <a:extLst>
              <a:ext uri="{FF2B5EF4-FFF2-40B4-BE49-F238E27FC236}">
                <a16:creationId xmlns:a16="http://schemas.microsoft.com/office/drawing/2014/main" id="{B1A5C7E1-273D-41A1-A729-1DC39043C03D}"/>
              </a:ext>
            </a:extLst>
          </p:cNvPr>
          <p:cNvPicPr>
            <a:picLocks noChangeAspect="1"/>
          </p:cNvPicPr>
          <p:nvPr userDrawn="1"/>
        </p:nvPicPr>
        <p:blipFill>
          <a:blip r:embed="rId15"/>
          <a:stretch>
            <a:fillRect/>
          </a:stretch>
        </p:blipFill>
        <p:spPr>
          <a:xfrm>
            <a:off x="11494054" y="174568"/>
            <a:ext cx="498828" cy="517057"/>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 id="2147483672" r:id="rId13"/>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114438A-6C59-3B54-A1BE-A1302AD0C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1B44EA7-79EF-A338-9CC2-8CF1C1824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288F521-3AC2-4E84-3D41-C601A0F27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1128A-2BF6-41F3-AD53-6F2FC32F1BAC}" type="datetimeFigureOut">
              <a:rPr lang="sv-SE" smtClean="0"/>
              <a:t>2024-04-05</a:t>
            </a:fld>
            <a:endParaRPr lang="sv-SE"/>
          </a:p>
        </p:txBody>
      </p:sp>
      <p:sp>
        <p:nvSpPr>
          <p:cNvPr id="5" name="Platshållare för sidfot 4">
            <a:extLst>
              <a:ext uri="{FF2B5EF4-FFF2-40B4-BE49-F238E27FC236}">
                <a16:creationId xmlns:a16="http://schemas.microsoft.com/office/drawing/2014/main" id="{810F06EB-8EAB-DE85-63F6-C0C476A5E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FA79E2E-B5C0-7C6C-44FD-5B6505343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E1175-2C0E-4585-B72A-98376FFE6CB8}" type="slidenum">
              <a:rPr lang="sv-SE" smtClean="0"/>
              <a:t>‹#›</a:t>
            </a:fld>
            <a:endParaRPr lang="sv-SE"/>
          </a:p>
        </p:txBody>
      </p:sp>
    </p:spTree>
    <p:extLst>
      <p:ext uri="{BB962C8B-B14F-4D97-AF65-F5344CB8AC3E}">
        <p14:creationId xmlns:p14="http://schemas.microsoft.com/office/powerpoint/2010/main" val="26206174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17CFB5-EA01-47CF-AE1C-09AFEDDF8EC2}"/>
              </a:ext>
            </a:extLst>
          </p:cNvPr>
          <p:cNvSpPr>
            <a:spLocks noGrp="1"/>
          </p:cNvSpPr>
          <p:nvPr>
            <p:ph type="ctrTitle"/>
          </p:nvPr>
        </p:nvSpPr>
        <p:spPr>
          <a:xfrm>
            <a:off x="308345" y="1569293"/>
            <a:ext cx="7733727" cy="3502437"/>
          </a:xfrm>
        </p:spPr>
        <p:txBody>
          <a:bodyPr/>
          <a:lstStyle/>
          <a:p>
            <a:br>
              <a:rPr lang="sv-SE" sz="4000" dirty="0"/>
            </a:br>
            <a:r>
              <a:rPr lang="sv-SE" sz="4000" dirty="0"/>
              <a:t> </a:t>
            </a:r>
            <a:br>
              <a:rPr lang="sv-SE" sz="4000" dirty="0"/>
            </a:br>
            <a:r>
              <a:rPr lang="sv-SE" sz="4000" dirty="0"/>
              <a:t>Akut omhändertagande</a:t>
            </a:r>
            <a:endParaRPr lang="sv-SE" dirty="0"/>
          </a:p>
        </p:txBody>
      </p:sp>
    </p:spTree>
    <p:extLst>
      <p:ext uri="{BB962C8B-B14F-4D97-AF65-F5344CB8AC3E}">
        <p14:creationId xmlns:p14="http://schemas.microsoft.com/office/powerpoint/2010/main" val="133569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5F1553-9DCE-8448-AAD1-D7FB3D620DD1}"/>
              </a:ext>
            </a:extLst>
          </p:cNvPr>
          <p:cNvSpPr>
            <a:spLocks noGrp="1"/>
          </p:cNvSpPr>
          <p:nvPr>
            <p:ph type="title"/>
          </p:nvPr>
        </p:nvSpPr>
        <p:spPr/>
        <p:txBody>
          <a:bodyPr/>
          <a:lstStyle/>
          <a:p>
            <a:r>
              <a:rPr lang="sv-SE" dirty="0"/>
              <a:t>Rehabilitering stukning/mjukdelsskada</a:t>
            </a:r>
          </a:p>
        </p:txBody>
      </p:sp>
      <p:sp>
        <p:nvSpPr>
          <p:cNvPr id="4" name="Platshållare för innehåll 2">
            <a:extLst>
              <a:ext uri="{FF2B5EF4-FFF2-40B4-BE49-F238E27FC236}">
                <a16:creationId xmlns:a16="http://schemas.microsoft.com/office/drawing/2014/main" id="{ECD708C5-1835-A3C1-8B9E-DC8FE1644928}"/>
              </a:ext>
            </a:extLst>
          </p:cNvPr>
          <p:cNvSpPr>
            <a:spLocks noGrp="1"/>
          </p:cNvSpPr>
          <p:nvPr>
            <p:ph idx="1"/>
          </p:nvPr>
        </p:nvSpPr>
        <p:spPr>
          <a:xfrm>
            <a:off x="757238" y="2165350"/>
            <a:ext cx="10612437" cy="3421063"/>
          </a:xfrm>
        </p:spPr>
        <p:txBody>
          <a:bodyPr/>
          <a:lstStyle/>
          <a:p>
            <a:r>
              <a:rPr lang="sv-SE" b="1" dirty="0" err="1"/>
              <a:t>Protection</a:t>
            </a:r>
            <a:r>
              <a:rPr lang="sv-SE" b="1" dirty="0"/>
              <a:t> </a:t>
            </a:r>
            <a:r>
              <a:rPr lang="sv-SE" dirty="0"/>
              <a:t>(Skydda) – Minimera belastning, använd kryckor </a:t>
            </a:r>
            <a:endParaRPr lang="sv-SE" b="1" dirty="0"/>
          </a:p>
          <a:p>
            <a:r>
              <a:rPr lang="sv-SE" b="1" dirty="0">
                <a:solidFill>
                  <a:srgbClr val="000000"/>
                </a:solidFill>
                <a:latin typeface="Arial" panose="020B0604020202020204" pitchFamily="34" charset="0"/>
                <a:ea typeface="Calibri" panose="020F0502020204030204" pitchFamily="34" charset="0"/>
                <a:cs typeface="Arial" panose="020B0604020202020204" pitchFamily="34" charset="0"/>
              </a:rPr>
              <a:t>Rest</a:t>
            </a:r>
            <a:r>
              <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(Vila) – </a:t>
            </a:r>
            <a:r>
              <a:rPr lang="sv-SE" dirty="0"/>
              <a:t>Fortsätt vila. Belasta inte mer än nödvändigt.</a:t>
            </a:r>
          </a:p>
          <a:p>
            <a:r>
              <a:rPr lang="sv-SE" b="1" dirty="0" err="1"/>
              <a:t>Ice</a:t>
            </a:r>
            <a:r>
              <a:rPr lang="sv-SE" b="1" dirty="0"/>
              <a:t> </a:t>
            </a:r>
            <a:r>
              <a:rPr lang="sv-SE" dirty="0"/>
              <a:t>(Is) – Om svullnaden inte lagt sig.</a:t>
            </a:r>
          </a:p>
          <a:p>
            <a:r>
              <a:rPr lang="sv-SE" b="1" dirty="0" err="1"/>
              <a:t>Compression</a:t>
            </a:r>
            <a:r>
              <a:rPr lang="sv-SE" b="1" dirty="0"/>
              <a:t> </a:t>
            </a:r>
            <a:r>
              <a:rPr lang="sv-SE" dirty="0"/>
              <a:t>(Tryck) – Till svullnaden lagt sig</a:t>
            </a:r>
          </a:p>
          <a:p>
            <a:pPr lvl="1"/>
            <a:r>
              <a:rPr lang="sv-SE" dirty="0"/>
              <a:t>Ska sitta lagom hårt. Ska inte vara obehagligt. </a:t>
            </a:r>
          </a:p>
          <a:p>
            <a:pPr lvl="1"/>
            <a:r>
              <a:rPr lang="sv-SE" dirty="0"/>
              <a:t>Lätta eller ta av lindan innan sömn och linda igen på morgonen.</a:t>
            </a:r>
          </a:p>
          <a:p>
            <a:pPr marL="0" indent="0">
              <a:buNone/>
            </a:pPr>
            <a:r>
              <a:rPr lang="sv-SE" b="1" dirty="0"/>
              <a:t>Elevation </a:t>
            </a:r>
            <a:r>
              <a:rPr lang="sv-SE" dirty="0"/>
              <a:t>(Högläge) – Mest effektivt inom 24-48 timmar, eller längre om det fortfarande är svullet.</a:t>
            </a:r>
          </a:p>
        </p:txBody>
      </p:sp>
    </p:spTree>
    <p:extLst>
      <p:ext uri="{BB962C8B-B14F-4D97-AF65-F5344CB8AC3E}">
        <p14:creationId xmlns:p14="http://schemas.microsoft.com/office/powerpoint/2010/main" val="192676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490208-66D6-E12E-E584-D847376B44CB}"/>
              </a:ext>
            </a:extLst>
          </p:cNvPr>
          <p:cNvSpPr>
            <a:spLocks noGrp="1"/>
          </p:cNvSpPr>
          <p:nvPr>
            <p:ph type="title"/>
          </p:nvPr>
        </p:nvSpPr>
        <p:spPr/>
        <p:txBody>
          <a:bodyPr/>
          <a:lstStyle/>
          <a:p>
            <a:r>
              <a:rPr lang="sv-SE" dirty="0"/>
              <a:t>Rehabilitering stukning/mjukdelsskada</a:t>
            </a:r>
          </a:p>
        </p:txBody>
      </p:sp>
      <p:sp>
        <p:nvSpPr>
          <p:cNvPr id="3" name="Platshållare för innehåll 2">
            <a:extLst>
              <a:ext uri="{FF2B5EF4-FFF2-40B4-BE49-F238E27FC236}">
                <a16:creationId xmlns:a16="http://schemas.microsoft.com/office/drawing/2014/main" id="{CA1F636E-D535-CD43-2115-502757B8A9AB}"/>
              </a:ext>
            </a:extLst>
          </p:cNvPr>
          <p:cNvSpPr>
            <a:spLocks noGrp="1"/>
          </p:cNvSpPr>
          <p:nvPr>
            <p:ph idx="1"/>
          </p:nvPr>
        </p:nvSpPr>
        <p:spPr>
          <a:xfrm>
            <a:off x="757195" y="2165137"/>
            <a:ext cx="10612609" cy="1317652"/>
          </a:xfrm>
        </p:spPr>
        <p:txBody>
          <a:bodyPr/>
          <a:lstStyle/>
          <a:p>
            <a:r>
              <a:rPr lang="sv-SE" dirty="0"/>
              <a:t>Första dagarna:</a:t>
            </a:r>
          </a:p>
          <a:p>
            <a:pPr lvl="1"/>
            <a:r>
              <a:rPr lang="sv-SE" dirty="0"/>
              <a:t>Behåll lindningen på</a:t>
            </a:r>
          </a:p>
          <a:p>
            <a:pPr lvl="1"/>
            <a:r>
              <a:rPr lang="sv-SE" dirty="0"/>
              <a:t>Högläge så mycket som möjligt</a:t>
            </a:r>
          </a:p>
          <a:p>
            <a:pPr lvl="1"/>
            <a:endParaRPr lang="sv-SE" dirty="0"/>
          </a:p>
          <a:p>
            <a:pPr lvl="1"/>
            <a:endParaRPr lang="sv-SE" dirty="0"/>
          </a:p>
          <a:p>
            <a:pPr lvl="1"/>
            <a:endParaRPr lang="sv-SE" dirty="0"/>
          </a:p>
        </p:txBody>
      </p:sp>
      <p:sp>
        <p:nvSpPr>
          <p:cNvPr id="4" name="Platshållare för innehåll 2">
            <a:extLst>
              <a:ext uri="{FF2B5EF4-FFF2-40B4-BE49-F238E27FC236}">
                <a16:creationId xmlns:a16="http://schemas.microsoft.com/office/drawing/2014/main" id="{DDDF150E-9D71-5321-D8C0-7CE159E2740E}"/>
              </a:ext>
            </a:extLst>
          </p:cNvPr>
          <p:cNvSpPr txBox="1">
            <a:spLocks/>
          </p:cNvSpPr>
          <p:nvPr/>
        </p:nvSpPr>
        <p:spPr>
          <a:xfrm>
            <a:off x="757195" y="3591062"/>
            <a:ext cx="10612609" cy="1902061"/>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marR="0" lvl="0" indent="-179388" algn="l" defTabSz="914400"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Så snart som möjligt (när smärtan tillåter):</a:t>
            </a: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Börja träna funktionen över leden</a:t>
            </a:r>
          </a:p>
          <a:p>
            <a:pPr lvl="2" indent="-179388">
              <a:defRPr/>
            </a:pPr>
            <a:r>
              <a:rPr kumimoji="0" lang="sv-SE" b="0" i="0" u="none" strike="noStrike" kern="1200" cap="none" spc="0" normalizeH="0" baseline="0" noProof="0" dirty="0">
                <a:ln>
                  <a:noFill/>
                </a:ln>
                <a:solidFill>
                  <a:prstClr val="black"/>
                </a:solidFill>
                <a:effectLst/>
                <a:uLnTx/>
                <a:uFillTx/>
                <a:latin typeface="Arial"/>
                <a:ea typeface="+mn-ea"/>
                <a:cs typeface="+mn-cs"/>
              </a:rPr>
              <a:t>Konsultera fysioterapeut eller kolla videor på rehab-övningar</a:t>
            </a: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Successivt börja belasta och återgå till vanlig träning</a:t>
            </a: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Tejpa fotleden i början för att stabilisera</a:t>
            </a: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447675" marR="0" lvl="1" indent="0" algn="l" defTabSz="914400" rtl="0" eaLnBrk="1" fontAlgn="auto" latinLnBrk="0" hangingPunct="1">
              <a:lnSpc>
                <a:spcPct val="110000"/>
              </a:lnSpc>
              <a:spcBef>
                <a:spcPts val="0"/>
              </a:spcBef>
              <a:spcAft>
                <a:spcPts val="600"/>
              </a:spcAft>
              <a:buClrTx/>
              <a:buSzTx/>
              <a:buFont typeface="Calibri" panose="020F0502020204030204" pitchFamily="34" charset="0"/>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Lyssna på kroppen!</a:t>
            </a: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627063" marR="0" lvl="1" indent="-179388" algn="l" defTabSz="914400" rtl="0" eaLnBrk="1" fontAlgn="auto" latinLnBrk="0" hangingPunct="1">
              <a:lnSpc>
                <a:spcPct val="110000"/>
              </a:lnSpc>
              <a:spcBef>
                <a:spcPts val="0"/>
              </a:spcBef>
              <a:spcAft>
                <a:spcPts val="600"/>
              </a:spcAft>
              <a:buClrTx/>
              <a:buSzTx/>
              <a:buFont typeface="Calibri" panose="020F0502020204030204" pitchFamily="34" charset="0"/>
              <a:buChar char="ꟷ"/>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5348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8" y="314250"/>
            <a:ext cx="9663443" cy="695843"/>
          </a:xfrm>
        </p:spPr>
        <p:txBody>
          <a:bodyPr/>
          <a:lstStyle/>
          <a:p>
            <a:pPr algn="ctr"/>
            <a:r>
              <a:rPr lang="sv-SE" dirty="0"/>
              <a:t>Skallskador</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789695" y="1457009"/>
            <a:ext cx="10612609" cy="3606482"/>
          </a:xfrm>
        </p:spPr>
        <p:txBody>
          <a:bodyPr/>
          <a:lstStyle/>
          <a:p>
            <a:pPr marL="0" indent="0">
              <a:lnSpc>
                <a:spcPct val="107000"/>
              </a:lnSpc>
              <a:spcAft>
                <a:spcPts val="80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Om och när man misstänker att en person skadat skallen på ett eller annat sätt.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Illamående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Huvudvärk</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Trötthet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Svimmat, ”svartnat” för ögonen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Ljuskänslig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Olikstora pupiller.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Pupiller som inte reagerar på ljus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A.K.U.T</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(vad betyder det?)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sv-SE" dirty="0"/>
          </a:p>
        </p:txBody>
      </p:sp>
      <p:pic>
        <p:nvPicPr>
          <p:cNvPr id="5" name="Bildobjekt 4" descr="En bild som visar hjul&#10;&#10;Automatiskt genererad beskrivning">
            <a:extLst>
              <a:ext uri="{FF2B5EF4-FFF2-40B4-BE49-F238E27FC236}">
                <a16:creationId xmlns:a16="http://schemas.microsoft.com/office/drawing/2014/main" id="{A5EC6BDA-8DC2-46FA-828E-9F1E8BACD363}"/>
              </a:ext>
            </a:extLst>
          </p:cNvPr>
          <p:cNvPicPr>
            <a:picLocks noChangeAspect="1"/>
          </p:cNvPicPr>
          <p:nvPr/>
        </p:nvPicPr>
        <p:blipFill>
          <a:blip r:embed="rId3"/>
          <a:stretch>
            <a:fillRect/>
          </a:stretch>
        </p:blipFill>
        <p:spPr>
          <a:xfrm>
            <a:off x="5057869" y="3821723"/>
            <a:ext cx="6797459" cy="2550135"/>
          </a:xfrm>
          <a:prstGeom prst="rect">
            <a:avLst/>
          </a:prstGeom>
        </p:spPr>
      </p:pic>
    </p:spTree>
    <p:extLst>
      <p:ext uri="{BB962C8B-B14F-4D97-AF65-F5344CB8AC3E}">
        <p14:creationId xmlns:p14="http://schemas.microsoft.com/office/powerpoint/2010/main" val="275872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8" y="314250"/>
            <a:ext cx="9663443" cy="695843"/>
          </a:xfrm>
        </p:spPr>
        <p:txBody>
          <a:bodyPr/>
          <a:lstStyle/>
          <a:p>
            <a:pPr algn="ctr"/>
            <a:r>
              <a:rPr lang="sv-SE" dirty="0"/>
              <a:t>Skallskador</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789695" y="1091248"/>
            <a:ext cx="5362334" cy="5564733"/>
          </a:xfrm>
        </p:spPr>
        <p:txBody>
          <a:bodyPr/>
          <a:lstStyle/>
          <a:p>
            <a:pPr marL="0" indent="0">
              <a:lnSpc>
                <a:spcPct val="107000"/>
              </a:lnSpc>
              <a:spcAft>
                <a:spcPts val="800"/>
              </a:spcAft>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RING 112 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solidFill>
                  <a:srgbClr val="000000"/>
                </a:solidFill>
                <a:latin typeface="Arial" panose="020B0604020202020204" pitchFamily="34" charset="0"/>
                <a:ea typeface="Calibri" panose="020F0502020204030204" pitchFamily="34" charset="0"/>
                <a:cs typeface="Arial" panose="020B0604020202020204" pitchFamily="34" charset="0"/>
              </a:rPr>
              <a:t>Personen är avsvimmad längre än en minut</a:t>
            </a:r>
          </a:p>
          <a:p>
            <a:pPr>
              <a:lnSpc>
                <a:spcPct val="107000"/>
              </a:lnSpc>
              <a:spcAft>
                <a:spcPts val="800"/>
              </a:spcAft>
            </a:pPr>
            <a:r>
              <a:rPr lang="sv-SE" sz="1800" b="1" dirty="0">
                <a:solidFill>
                  <a:srgbClr val="000000"/>
                </a:solidFill>
                <a:latin typeface="Arial" panose="020B0604020202020204" pitchFamily="34" charset="0"/>
                <a:ea typeface="Calibri" panose="020F0502020204030204" pitchFamily="34" charset="0"/>
                <a:cs typeface="Arial" panose="020B0604020202020204" pitchFamily="34" charset="0"/>
              </a:rPr>
              <a:t>Personen har kramper</a:t>
            </a:r>
          </a:p>
          <a:p>
            <a:pPr>
              <a:lnSpc>
                <a:spcPct val="107000"/>
              </a:lnSpc>
              <a:spcAft>
                <a:spcPts val="800"/>
              </a:spcAft>
            </a:pPr>
            <a:r>
              <a:rPr lang="sv-SE" sz="1800" b="1" dirty="0">
                <a:solidFill>
                  <a:srgbClr val="000000"/>
                </a:solidFill>
                <a:latin typeface="Arial" panose="020B0604020202020204" pitchFamily="34" charset="0"/>
                <a:ea typeface="Calibri" panose="020F0502020204030204" pitchFamily="34" charset="0"/>
                <a:cs typeface="Arial" panose="020B0604020202020204" pitchFamily="34" charset="0"/>
              </a:rPr>
              <a:t>Det tar lång tid för personen att återhämta sig, har yrsel, förvirring, sömnighet.</a:t>
            </a:r>
          </a:p>
          <a:p>
            <a:pPr marL="0" indent="0">
              <a:lnSpc>
                <a:spcPct val="107000"/>
              </a:lnSpc>
              <a:spcAft>
                <a:spcPts val="800"/>
              </a:spcAft>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Stillhet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Hålls vaken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Till Sjukhus/VC</a:t>
            </a:r>
            <a:endParaRPr lang="sv-SE" dirty="0"/>
          </a:p>
        </p:txBody>
      </p:sp>
      <p:pic>
        <p:nvPicPr>
          <p:cNvPr id="5" name="Bildobjekt 4" descr="En bild som visar leksak&#10;&#10;Automatiskt genererad beskrivning">
            <a:extLst>
              <a:ext uri="{FF2B5EF4-FFF2-40B4-BE49-F238E27FC236}">
                <a16:creationId xmlns:a16="http://schemas.microsoft.com/office/drawing/2014/main" id="{A987397C-AE25-42B9-81D6-D8B94533E110}"/>
              </a:ext>
            </a:extLst>
          </p:cNvPr>
          <p:cNvPicPr>
            <a:picLocks noChangeAspect="1"/>
          </p:cNvPicPr>
          <p:nvPr/>
        </p:nvPicPr>
        <p:blipFill>
          <a:blip r:embed="rId3"/>
          <a:stretch>
            <a:fillRect/>
          </a:stretch>
        </p:blipFill>
        <p:spPr>
          <a:xfrm>
            <a:off x="6248399" y="2052637"/>
            <a:ext cx="3864927" cy="3864927"/>
          </a:xfrm>
          <a:prstGeom prst="rect">
            <a:avLst/>
          </a:prstGeom>
        </p:spPr>
      </p:pic>
    </p:spTree>
    <p:extLst>
      <p:ext uri="{BB962C8B-B14F-4D97-AF65-F5344CB8AC3E}">
        <p14:creationId xmlns:p14="http://schemas.microsoft.com/office/powerpoint/2010/main" val="373817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 clipart&#10;&#10;Automatiskt genererad beskrivning">
            <a:extLst>
              <a:ext uri="{FF2B5EF4-FFF2-40B4-BE49-F238E27FC236}">
                <a16:creationId xmlns:a16="http://schemas.microsoft.com/office/drawing/2014/main" id="{8DFAD96B-2926-405E-A5F9-E10B4356988B}"/>
              </a:ext>
            </a:extLst>
          </p:cNvPr>
          <p:cNvPicPr preferRelativeResize="0">
            <a:picLocks/>
          </p:cNvPicPr>
          <p:nvPr/>
        </p:nvPicPr>
        <p:blipFill>
          <a:blip r:embed="rId3"/>
          <a:stretch>
            <a:fillRect/>
          </a:stretch>
        </p:blipFill>
        <p:spPr>
          <a:xfrm>
            <a:off x="1500148" y="72475"/>
            <a:ext cx="9256528" cy="1756325"/>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ADB87604-EDAE-4D3F-BE47-75D5D8E61CDD}"/>
              </a:ext>
            </a:extLst>
          </p:cNvPr>
          <p:cNvPicPr>
            <a:picLocks noChangeAspect="1"/>
          </p:cNvPicPr>
          <p:nvPr/>
        </p:nvPicPr>
        <p:blipFill>
          <a:blip r:embed="rId4"/>
          <a:stretch>
            <a:fillRect/>
          </a:stretch>
        </p:blipFill>
        <p:spPr>
          <a:xfrm>
            <a:off x="1500148" y="2565510"/>
            <a:ext cx="9525000" cy="3257550"/>
          </a:xfrm>
          <a:prstGeom prst="rect">
            <a:avLst/>
          </a:prstGeom>
        </p:spPr>
      </p:pic>
    </p:spTree>
    <p:extLst>
      <p:ext uri="{BB962C8B-B14F-4D97-AF65-F5344CB8AC3E}">
        <p14:creationId xmlns:p14="http://schemas.microsoft.com/office/powerpoint/2010/main" val="347037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clipart&#10;&#10;Automatiskt genererad beskrivning">
            <a:extLst>
              <a:ext uri="{FF2B5EF4-FFF2-40B4-BE49-F238E27FC236}">
                <a16:creationId xmlns:a16="http://schemas.microsoft.com/office/drawing/2014/main" id="{BFF66F61-2267-4680-BFB6-8F5712C30666}"/>
              </a:ext>
            </a:extLst>
          </p:cNvPr>
          <p:cNvPicPr preferRelativeResize="0">
            <a:picLocks/>
          </p:cNvPicPr>
          <p:nvPr/>
        </p:nvPicPr>
        <p:blipFill>
          <a:blip r:embed="rId3"/>
          <a:stretch>
            <a:fillRect/>
          </a:stretch>
        </p:blipFill>
        <p:spPr>
          <a:xfrm>
            <a:off x="1467736" y="287282"/>
            <a:ext cx="9256528" cy="167533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2EB98C71-E1F7-400C-9C83-3E3044C778C5}"/>
              </a:ext>
            </a:extLst>
          </p:cNvPr>
          <p:cNvPicPr>
            <a:picLocks noChangeAspect="1"/>
          </p:cNvPicPr>
          <p:nvPr/>
        </p:nvPicPr>
        <p:blipFill>
          <a:blip r:embed="rId4"/>
          <a:stretch>
            <a:fillRect/>
          </a:stretch>
        </p:blipFill>
        <p:spPr>
          <a:xfrm>
            <a:off x="1486228" y="2733837"/>
            <a:ext cx="9525000" cy="2952750"/>
          </a:xfrm>
          <a:prstGeom prst="rect">
            <a:avLst/>
          </a:prstGeom>
        </p:spPr>
      </p:pic>
    </p:spTree>
    <p:extLst>
      <p:ext uri="{BB962C8B-B14F-4D97-AF65-F5344CB8AC3E}">
        <p14:creationId xmlns:p14="http://schemas.microsoft.com/office/powerpoint/2010/main" val="41416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clipart&#10;&#10;Automatiskt genererad beskrivning">
            <a:extLst>
              <a:ext uri="{FF2B5EF4-FFF2-40B4-BE49-F238E27FC236}">
                <a16:creationId xmlns:a16="http://schemas.microsoft.com/office/drawing/2014/main" id="{BFF66F61-2267-4680-BFB6-8F5712C30666}"/>
              </a:ext>
            </a:extLst>
          </p:cNvPr>
          <p:cNvPicPr preferRelativeResize="0">
            <a:picLocks/>
          </p:cNvPicPr>
          <p:nvPr/>
        </p:nvPicPr>
        <p:blipFill>
          <a:blip r:embed="rId2"/>
          <a:stretch>
            <a:fillRect/>
          </a:stretch>
        </p:blipFill>
        <p:spPr>
          <a:xfrm>
            <a:off x="1475596" y="350324"/>
            <a:ext cx="9256528" cy="1768408"/>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903BA3DC-AB6F-4A23-B99C-E67EF3AABDC5}"/>
              </a:ext>
            </a:extLst>
          </p:cNvPr>
          <p:cNvPicPr>
            <a:picLocks noChangeAspect="1"/>
          </p:cNvPicPr>
          <p:nvPr/>
        </p:nvPicPr>
        <p:blipFill>
          <a:blip r:embed="rId3"/>
          <a:stretch>
            <a:fillRect/>
          </a:stretch>
        </p:blipFill>
        <p:spPr>
          <a:xfrm>
            <a:off x="1475596" y="2736910"/>
            <a:ext cx="9525000" cy="2962275"/>
          </a:xfrm>
          <a:prstGeom prst="rect">
            <a:avLst/>
          </a:prstGeom>
        </p:spPr>
      </p:pic>
    </p:spTree>
    <p:extLst>
      <p:ext uri="{BB962C8B-B14F-4D97-AF65-F5344CB8AC3E}">
        <p14:creationId xmlns:p14="http://schemas.microsoft.com/office/powerpoint/2010/main" val="29340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clipart&#10;&#10;Automatiskt genererad beskrivning">
            <a:extLst>
              <a:ext uri="{FF2B5EF4-FFF2-40B4-BE49-F238E27FC236}">
                <a16:creationId xmlns:a16="http://schemas.microsoft.com/office/drawing/2014/main" id="{BFF66F61-2267-4680-BFB6-8F5712C30666}"/>
              </a:ext>
            </a:extLst>
          </p:cNvPr>
          <p:cNvPicPr preferRelativeResize="0">
            <a:picLocks/>
          </p:cNvPicPr>
          <p:nvPr/>
        </p:nvPicPr>
        <p:blipFill>
          <a:blip r:embed="rId2"/>
          <a:stretch>
            <a:fillRect/>
          </a:stretch>
        </p:blipFill>
        <p:spPr>
          <a:xfrm>
            <a:off x="1467736" y="287283"/>
            <a:ext cx="9256528" cy="1842600"/>
          </a:xfrm>
          <a:prstGeom prst="rect">
            <a:avLst/>
          </a:prstGeom>
        </p:spPr>
      </p:pic>
      <p:pic>
        <p:nvPicPr>
          <p:cNvPr id="3" name="Bildobjekt 2">
            <a:extLst>
              <a:ext uri="{FF2B5EF4-FFF2-40B4-BE49-F238E27FC236}">
                <a16:creationId xmlns:a16="http://schemas.microsoft.com/office/drawing/2014/main" id="{1BEC47EC-886F-41E4-8D81-9561CBEF821A}"/>
              </a:ext>
            </a:extLst>
          </p:cNvPr>
          <p:cNvPicPr>
            <a:picLocks noChangeAspect="1"/>
          </p:cNvPicPr>
          <p:nvPr/>
        </p:nvPicPr>
        <p:blipFill>
          <a:blip r:embed="rId3"/>
          <a:stretch>
            <a:fillRect/>
          </a:stretch>
        </p:blipFill>
        <p:spPr>
          <a:xfrm>
            <a:off x="1620464" y="2901306"/>
            <a:ext cx="9525000" cy="2714625"/>
          </a:xfrm>
          <a:prstGeom prst="rect">
            <a:avLst/>
          </a:prstGeom>
        </p:spPr>
      </p:pic>
    </p:spTree>
    <p:extLst>
      <p:ext uri="{BB962C8B-B14F-4D97-AF65-F5344CB8AC3E}">
        <p14:creationId xmlns:p14="http://schemas.microsoft.com/office/powerpoint/2010/main" val="55165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8" y="314250"/>
            <a:ext cx="9663443" cy="695843"/>
          </a:xfrm>
        </p:spPr>
        <p:txBody>
          <a:bodyPr/>
          <a:lstStyle/>
          <a:p>
            <a:pPr algn="ctr"/>
            <a:r>
              <a:rPr lang="sv-SE" dirty="0"/>
              <a:t>Övning</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789696" y="1457009"/>
            <a:ext cx="4268174" cy="3606482"/>
          </a:xfrm>
        </p:spPr>
        <p:txBody>
          <a:bodyPr/>
          <a:lstStyle/>
          <a:p>
            <a:pPr marL="0" indent="0">
              <a:lnSpc>
                <a:spcPct val="100000"/>
              </a:lnSpc>
              <a:spcBef>
                <a:spcPts val="60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Illamående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Huvudvärk</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Trötthet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Svimmat, ”svartnat” för ögonen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Ljuskänslig, svårt att följa rörelser?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Olikstora pupiller.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Pupiller som inte reagerar på ljus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A.K.U.T (vad betyder det?)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sv-SE" dirty="0"/>
          </a:p>
        </p:txBody>
      </p:sp>
      <p:pic>
        <p:nvPicPr>
          <p:cNvPr id="5" name="Bildobjekt 4" descr="En bild som visar hjul&#10;&#10;Automatiskt genererad beskrivning">
            <a:extLst>
              <a:ext uri="{FF2B5EF4-FFF2-40B4-BE49-F238E27FC236}">
                <a16:creationId xmlns:a16="http://schemas.microsoft.com/office/drawing/2014/main" id="{A5EC6BDA-8DC2-46FA-828E-9F1E8BACD363}"/>
              </a:ext>
            </a:extLst>
          </p:cNvPr>
          <p:cNvPicPr>
            <a:picLocks noChangeAspect="1"/>
          </p:cNvPicPr>
          <p:nvPr/>
        </p:nvPicPr>
        <p:blipFill>
          <a:blip r:embed="rId3"/>
          <a:stretch>
            <a:fillRect/>
          </a:stretch>
        </p:blipFill>
        <p:spPr>
          <a:xfrm>
            <a:off x="5057869" y="3821723"/>
            <a:ext cx="6797459" cy="2550135"/>
          </a:xfrm>
          <a:prstGeom prst="rect">
            <a:avLst/>
          </a:prstGeom>
        </p:spPr>
      </p:pic>
      <p:sp>
        <p:nvSpPr>
          <p:cNvPr id="4" name="Platshållare för innehåll 2">
            <a:extLst>
              <a:ext uri="{FF2B5EF4-FFF2-40B4-BE49-F238E27FC236}">
                <a16:creationId xmlns:a16="http://schemas.microsoft.com/office/drawing/2014/main" id="{FCA11D8A-CC50-63D4-4E9E-64B818A84115}"/>
              </a:ext>
            </a:extLst>
          </p:cNvPr>
          <p:cNvSpPr txBox="1">
            <a:spLocks/>
          </p:cNvSpPr>
          <p:nvPr/>
        </p:nvSpPr>
        <p:spPr>
          <a:xfrm>
            <a:off x="5682184" y="1457009"/>
            <a:ext cx="6238634" cy="3606482"/>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sv-SE" sz="1800" b="1" dirty="0">
                <a:solidFill>
                  <a:srgbClr val="DA9C00"/>
                </a:solidFill>
                <a:latin typeface="Arial" panose="020B0604020202020204" pitchFamily="34" charset="0"/>
                <a:ea typeface="Calibri" panose="020F0502020204030204" pitchFamily="34" charset="0"/>
                <a:cs typeface="Arial" panose="020B0604020202020204" pitchFamily="34" charset="0"/>
              </a:rPr>
              <a:t>Test</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”Hur känner du dig?”</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”Har du ont någonstans?”</a:t>
            </a:r>
          </a:p>
          <a:p>
            <a:pPr>
              <a:lnSpc>
                <a:spcPct val="100000"/>
              </a:lnSpc>
              <a:spcBef>
                <a:spcPts val="0"/>
              </a:spcBef>
              <a:spcAft>
                <a:spcPts val="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Detta märker du ofta utifrån att se och tala med personen. </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Svimmade personen? ”Beskriv vad som hände.”</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Kan t.ex. lysa med ficklampa och ”Följ fingret med blicken” </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Jämför pupillerna</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sv-SE"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A.K.U.T</a:t>
            </a:r>
            <a:endParaRPr lang="sv-SE" sz="1800" b="1" dirty="0">
              <a:solidFill>
                <a:srgbClr val="DA9C00"/>
              </a:solidFill>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280526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8BD9D4-CFB1-B63C-ACE2-16FBD4E51F9D}"/>
              </a:ext>
            </a:extLst>
          </p:cNvPr>
          <p:cNvSpPr>
            <a:spLocks noGrp="1"/>
          </p:cNvSpPr>
          <p:nvPr>
            <p:ph type="title"/>
          </p:nvPr>
        </p:nvSpPr>
        <p:spPr/>
        <p:txBody>
          <a:bodyPr/>
          <a:lstStyle/>
          <a:p>
            <a:r>
              <a:rPr lang="sv-SE" dirty="0"/>
              <a:t>Diskutera skallskador!</a:t>
            </a:r>
          </a:p>
        </p:txBody>
      </p:sp>
      <p:sp>
        <p:nvSpPr>
          <p:cNvPr id="3" name="Platshållare för innehåll 2">
            <a:extLst>
              <a:ext uri="{FF2B5EF4-FFF2-40B4-BE49-F238E27FC236}">
                <a16:creationId xmlns:a16="http://schemas.microsoft.com/office/drawing/2014/main" id="{5E641149-CB85-0DAD-B22A-6D2F81C9BF0C}"/>
              </a:ext>
            </a:extLst>
          </p:cNvPr>
          <p:cNvSpPr>
            <a:spLocks noGrp="1"/>
          </p:cNvSpPr>
          <p:nvPr>
            <p:ph idx="1"/>
          </p:nvPr>
        </p:nvSpPr>
        <p:spPr/>
        <p:txBody>
          <a:bodyPr/>
          <a:lstStyle/>
          <a:p>
            <a:r>
              <a:rPr lang="sv-SE" dirty="0"/>
              <a:t>Är något oklart?</a:t>
            </a:r>
          </a:p>
          <a:p>
            <a:r>
              <a:rPr lang="sv-SE" dirty="0"/>
              <a:t>Var drar man gränsen mellan akut skallskada, söka icke-akut vård och bara meddela föräldrar </a:t>
            </a:r>
            <a:r>
              <a:rPr lang="sv-SE" dirty="0" err="1"/>
              <a:t>t.ex</a:t>
            </a:r>
            <a:r>
              <a:rPr lang="sv-SE" dirty="0"/>
              <a:t>?</a:t>
            </a:r>
          </a:p>
          <a:p>
            <a:r>
              <a:rPr lang="sv-SE" dirty="0"/>
              <a:t>Ni är på match, varpå två spelare krockar och slår huvudena i varandra. Den ena faller ihop på marken och ligger stilla medan den andra stapplar runt i några sekunder för att sedan ställa sig och titta på målvakten på andra sidan planen.</a:t>
            </a:r>
          </a:p>
          <a:p>
            <a:pPr lvl="1"/>
            <a:r>
              <a:rPr lang="sv-SE" dirty="0"/>
              <a:t>Hur går ni tillväga?</a:t>
            </a:r>
          </a:p>
          <a:p>
            <a:pPr marL="447675" lvl="1" indent="0">
              <a:buNone/>
            </a:pPr>
            <a:endParaRPr lang="sv-SE" dirty="0"/>
          </a:p>
        </p:txBody>
      </p:sp>
    </p:spTree>
    <p:extLst>
      <p:ext uri="{BB962C8B-B14F-4D97-AF65-F5344CB8AC3E}">
        <p14:creationId xmlns:p14="http://schemas.microsoft.com/office/powerpoint/2010/main" val="198074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429647-5D5C-C34D-36EA-991C50C54AE5}"/>
              </a:ext>
            </a:extLst>
          </p:cNvPr>
          <p:cNvSpPr>
            <a:spLocks noGrp="1"/>
          </p:cNvSpPr>
          <p:nvPr>
            <p:ph type="ctrTitle"/>
          </p:nvPr>
        </p:nvSpPr>
        <p:spPr>
          <a:xfrm>
            <a:off x="735914" y="866121"/>
            <a:ext cx="7442200" cy="2767484"/>
          </a:xfrm>
        </p:spPr>
        <p:txBody>
          <a:bodyPr/>
          <a:lstStyle/>
          <a:p>
            <a:r>
              <a:rPr lang="sv-SE" sz="3000" dirty="0"/>
              <a:t>SOS Alarm</a:t>
            </a:r>
            <a:br>
              <a:rPr lang="sv-SE" sz="3000" dirty="0"/>
            </a:br>
            <a:r>
              <a:rPr lang="sv-SE" sz="3000" dirty="0"/>
              <a:t>SMS-Livräddare</a:t>
            </a:r>
            <a:br>
              <a:rPr lang="sv-SE" sz="3000" dirty="0"/>
            </a:br>
            <a:r>
              <a:rPr lang="sv-SE" sz="3000" dirty="0"/>
              <a:t>hjartstartarregistret.se</a:t>
            </a:r>
            <a:br>
              <a:rPr lang="sv-SE" sz="3000" dirty="0"/>
            </a:br>
            <a:r>
              <a:rPr lang="sv-SE" sz="3000" dirty="0"/>
              <a:t>hlr.nu</a:t>
            </a:r>
            <a:br>
              <a:rPr lang="sv-SE" sz="3000" dirty="0"/>
            </a:br>
            <a:br>
              <a:rPr lang="sv-SE" sz="3000" dirty="0"/>
            </a:br>
            <a:r>
              <a:rPr lang="sv-SE" sz="3000" dirty="0"/>
              <a:t>112 		Akut hjälp</a:t>
            </a:r>
            <a:br>
              <a:rPr lang="sv-SE" sz="3000" dirty="0"/>
            </a:br>
            <a:r>
              <a:rPr lang="sv-SE" sz="3000" dirty="0"/>
              <a:t>114 14	Ej akut hjälp</a:t>
            </a:r>
            <a:br>
              <a:rPr lang="sv-SE" sz="3000" dirty="0"/>
            </a:br>
            <a:r>
              <a:rPr lang="sv-SE" sz="3000" dirty="0"/>
              <a:t>1177 	Sjukvårdsrådgivning</a:t>
            </a:r>
            <a:br>
              <a:rPr lang="sv-SE" sz="3000" dirty="0"/>
            </a:br>
            <a:r>
              <a:rPr lang="sv-SE" sz="3000" dirty="0"/>
              <a:t>113 13 	Krisinformation</a:t>
            </a:r>
            <a:br>
              <a:rPr lang="sv-SE" sz="3000" dirty="0"/>
            </a:br>
            <a:br>
              <a:rPr lang="sv-SE" sz="3000" dirty="0"/>
            </a:br>
            <a:r>
              <a:rPr lang="sv-SE" sz="3000" dirty="0"/>
              <a:t>010-456 67 00 Giftinformationscentralen</a:t>
            </a:r>
          </a:p>
        </p:txBody>
      </p:sp>
    </p:spTree>
    <p:extLst>
      <p:ext uri="{BB962C8B-B14F-4D97-AF65-F5344CB8AC3E}">
        <p14:creationId xmlns:p14="http://schemas.microsoft.com/office/powerpoint/2010/main" val="309359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DF51A-5C8F-4C0D-AB2D-4F56F311D142}"/>
              </a:ext>
            </a:extLst>
          </p:cNvPr>
          <p:cNvSpPr>
            <a:spLocks noGrp="1"/>
          </p:cNvSpPr>
          <p:nvPr>
            <p:ph type="title"/>
          </p:nvPr>
        </p:nvSpPr>
        <p:spPr>
          <a:xfrm>
            <a:off x="2637756" y="200752"/>
            <a:ext cx="7731938" cy="702631"/>
          </a:xfrm>
        </p:spPr>
        <p:txBody>
          <a:bodyPr/>
          <a:lstStyle/>
          <a:p>
            <a:pPr algn="ctr"/>
            <a:r>
              <a:rPr lang="sv-SE" b="1" dirty="0"/>
              <a:t>Rygg och nacke</a:t>
            </a:r>
          </a:p>
        </p:txBody>
      </p:sp>
      <p:sp>
        <p:nvSpPr>
          <p:cNvPr id="3" name="Platshållare för innehåll 2">
            <a:extLst>
              <a:ext uri="{FF2B5EF4-FFF2-40B4-BE49-F238E27FC236}">
                <a16:creationId xmlns:a16="http://schemas.microsoft.com/office/drawing/2014/main" id="{1025ED35-1680-4ACA-B355-48F6A9E1D124}"/>
              </a:ext>
            </a:extLst>
          </p:cNvPr>
          <p:cNvSpPr>
            <a:spLocks noGrp="1"/>
          </p:cNvSpPr>
          <p:nvPr>
            <p:ph idx="1"/>
          </p:nvPr>
        </p:nvSpPr>
        <p:spPr>
          <a:xfrm>
            <a:off x="484742" y="1370498"/>
            <a:ext cx="9422176" cy="3917598"/>
          </a:xfrm>
        </p:spPr>
        <p:txBody>
          <a:bodyPr/>
          <a:lstStyle/>
          <a:p>
            <a:pPr marL="0" indent="0">
              <a:lnSpc>
                <a:spcPct val="107000"/>
              </a:lnSpc>
              <a:spcAft>
                <a:spcPts val="80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Om och när man misstänker att en person skadat rygg eller nacke på ett eller annat sätt.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Ömmar över ryggrad och eller nacke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Känselbortfall eller domningar i händer, ben eller fötter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Säkra nacke och rygg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Undvik rörelse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Till sjukhus med ambulans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endParaRPr lang="sv-SE" dirty="0"/>
          </a:p>
        </p:txBody>
      </p:sp>
    </p:spTree>
    <p:extLst>
      <p:ext uri="{BB962C8B-B14F-4D97-AF65-F5344CB8AC3E}">
        <p14:creationId xmlns:p14="http://schemas.microsoft.com/office/powerpoint/2010/main" val="7806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a:xfrm>
            <a:off x="1476866" y="229395"/>
            <a:ext cx="7411953" cy="627856"/>
          </a:xfrm>
        </p:spPr>
        <p:txBody>
          <a:bodyPr/>
          <a:lstStyle/>
          <a:p>
            <a:pPr algn="ctr"/>
            <a:r>
              <a:rPr lang="sv-SE"/>
              <a:t>Benbrott</a:t>
            </a:r>
            <a:endParaRPr lang="sv-SE" dirty="0"/>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545185" y="857251"/>
            <a:ext cx="3949181" cy="4982151"/>
          </a:xfrm>
        </p:spPr>
        <p:txBody>
          <a:bodyPr/>
          <a:lstStyle/>
          <a:p>
            <a:pPr marL="0" indent="0">
              <a:lnSpc>
                <a:spcPct val="107000"/>
              </a:lnSpc>
              <a:spcAft>
                <a:spcPts val="800"/>
              </a:spcAft>
              <a:buNone/>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Fraktur</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om och när man misstänker att en person </a:t>
            </a: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stukat sig utan brutit ett ben.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Stark </a:t>
            </a:r>
            <a:r>
              <a:rPr lang="sv-SE"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märta</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lokalt </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Felställd extremitet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Oförmåga att röra extremitet nedanför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Stillhet, rörelse ger smärta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Smärtlindring (Axonreflexen)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Spjäla, stabilisera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Öppen fraktur skyddas med förband</a:t>
            </a:r>
          </a:p>
          <a:p>
            <a:pPr lvl="0">
              <a:lnSpc>
                <a:spcPct val="100000"/>
              </a:lnSpc>
              <a:spcBef>
                <a:spcPts val="0"/>
              </a:spcBef>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Öppen fraktur, kraftig blödning? Ring 112!</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Till</a:t>
            </a: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 VC/jourmottagning/</a:t>
            </a:r>
          </a:p>
          <a:p>
            <a:pPr marL="0" indent="0">
              <a:lnSpc>
                <a:spcPct val="100000"/>
              </a:lnSpc>
              <a:spcBef>
                <a:spcPts val="0"/>
              </a:spcBef>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Akutmottagning</a:t>
            </a:r>
          </a:p>
          <a:p>
            <a:pPr>
              <a:lnSpc>
                <a:spcPct val="100000"/>
              </a:lnSpc>
              <a:spcBef>
                <a:spcPts val="0"/>
              </a:spcBef>
            </a:pPr>
            <a:endPar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nSpc>
                <a:spcPct val="100000"/>
              </a:lnSpc>
              <a:spcBef>
                <a:spcPts val="0"/>
              </a:spcBef>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sv-SE" dirty="0"/>
          </a:p>
        </p:txBody>
      </p:sp>
      <p:pic>
        <p:nvPicPr>
          <p:cNvPr id="12" name="Bildobjekt 11">
            <a:extLst>
              <a:ext uri="{FF2B5EF4-FFF2-40B4-BE49-F238E27FC236}">
                <a16:creationId xmlns:a16="http://schemas.microsoft.com/office/drawing/2014/main" id="{7E2DC6CC-4D6E-4927-A4BB-52FB438424A0}"/>
              </a:ext>
            </a:extLst>
          </p:cNvPr>
          <p:cNvPicPr>
            <a:picLocks noChangeAspect="1"/>
          </p:cNvPicPr>
          <p:nvPr/>
        </p:nvPicPr>
        <p:blipFill>
          <a:blip r:embed="rId3"/>
          <a:stretch>
            <a:fillRect/>
          </a:stretch>
        </p:blipFill>
        <p:spPr>
          <a:xfrm>
            <a:off x="6096000" y="857251"/>
            <a:ext cx="4000499" cy="6000749"/>
          </a:xfrm>
          <a:prstGeom prst="rect">
            <a:avLst/>
          </a:prstGeom>
        </p:spPr>
      </p:pic>
    </p:spTree>
    <p:extLst>
      <p:ext uri="{BB962C8B-B14F-4D97-AF65-F5344CB8AC3E}">
        <p14:creationId xmlns:p14="http://schemas.microsoft.com/office/powerpoint/2010/main" val="306531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643A12-06F4-462B-A5EF-43758E06F8A8}"/>
              </a:ext>
            </a:extLst>
          </p:cNvPr>
          <p:cNvSpPr>
            <a:spLocks noGrp="1"/>
          </p:cNvSpPr>
          <p:nvPr>
            <p:ph type="title"/>
          </p:nvPr>
        </p:nvSpPr>
        <p:spPr>
          <a:xfrm>
            <a:off x="758131" y="150264"/>
            <a:ext cx="7627219" cy="785402"/>
          </a:xfrm>
        </p:spPr>
        <p:txBody>
          <a:bodyPr/>
          <a:lstStyle/>
          <a:p>
            <a:pPr algn="ctr"/>
            <a:r>
              <a:rPr lang="sv-SE" dirty="0"/>
              <a:t>Urledvridning</a:t>
            </a:r>
          </a:p>
        </p:txBody>
      </p:sp>
      <p:sp>
        <p:nvSpPr>
          <p:cNvPr id="3" name="Platshållare för innehåll 2">
            <a:extLst>
              <a:ext uri="{FF2B5EF4-FFF2-40B4-BE49-F238E27FC236}">
                <a16:creationId xmlns:a16="http://schemas.microsoft.com/office/drawing/2014/main" id="{8C7C1B71-3537-4544-834B-ACC4980255EC}"/>
              </a:ext>
            </a:extLst>
          </p:cNvPr>
          <p:cNvSpPr>
            <a:spLocks noGrp="1"/>
          </p:cNvSpPr>
          <p:nvPr>
            <p:ph idx="1"/>
          </p:nvPr>
        </p:nvSpPr>
        <p:spPr>
          <a:xfrm>
            <a:off x="725689" y="1297172"/>
            <a:ext cx="3984534" cy="5033246"/>
          </a:xfrm>
        </p:spPr>
        <p:txBody>
          <a:bodyPr/>
          <a:lstStyle/>
          <a:p>
            <a:pPr marL="0" indent="0">
              <a:lnSpc>
                <a:spcPct val="107000"/>
              </a:lnSpc>
              <a:spcAft>
                <a:spcPts val="800"/>
              </a:spcAft>
              <a:buNone/>
            </a:pPr>
            <a:r>
              <a:rPr lang="sv-SE" dirty="0">
                <a:latin typeface="Arial" panose="020B0604020202020204" pitchFamily="34" charset="0"/>
                <a:ea typeface="Calibri" panose="020F0502020204030204" pitchFamily="34" charset="0"/>
                <a:cs typeface="Arial" panose="020B0604020202020204" pitchFamily="34" charset="0"/>
              </a:rPr>
              <a:t>F</a:t>
            </a:r>
            <a:r>
              <a:rPr lang="sv-SE" sz="2000" dirty="0">
                <a:effectLst/>
                <a:latin typeface="Arial" panose="020B0604020202020204" pitchFamily="34" charset="0"/>
                <a:ea typeface="Calibri" panose="020F0502020204030204" pitchFamily="34" charset="0"/>
                <a:cs typeface="Arial" panose="020B0604020202020204" pitchFamily="34" charset="0"/>
              </a:rPr>
              <a:t>elställning över led</a:t>
            </a:r>
          </a:p>
          <a:p>
            <a:pPr marL="0" indent="0">
              <a:lnSpc>
                <a:spcPct val="100000"/>
              </a:lnSpc>
              <a:spcBef>
                <a:spcPts val="0"/>
              </a:spcBef>
              <a:buNone/>
            </a:pPr>
            <a:r>
              <a:rPr lang="sv-SE" sz="20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Felställd led</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Svår och intensiv smärta</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sv-SE" sz="20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sv-SE" sz="20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Stillhet, rörelse ger smärta</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Smärtlindring (Axonreflexen)</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Spjäla, stabilisera om möjligt</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dirty="0">
                <a:solidFill>
                  <a:srgbClr val="000000"/>
                </a:solidFill>
                <a:latin typeface="Arial" panose="020B0604020202020204" pitchFamily="34" charset="0"/>
                <a:ea typeface="Calibri" panose="020F0502020204030204" pitchFamily="34" charset="0"/>
                <a:cs typeface="Arial" panose="020B0604020202020204" pitchFamily="34" charset="0"/>
              </a:rPr>
              <a:t>Genast till VC/jourmottagning/</a:t>
            </a:r>
          </a:p>
          <a:p>
            <a:pPr marL="0" indent="0">
              <a:lnSpc>
                <a:spcPct val="100000"/>
              </a:lnSpc>
              <a:spcBef>
                <a:spcPts val="0"/>
              </a:spcBef>
              <a:buNone/>
            </a:pPr>
            <a:r>
              <a:rPr lang="sv-SE"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akutmottagning</a:t>
            </a:r>
          </a:p>
          <a:p>
            <a:pPr>
              <a:lnSpc>
                <a:spcPct val="100000"/>
              </a:lnSpc>
              <a:spcBef>
                <a:spcPts val="0"/>
              </a:spcBef>
            </a:pPr>
            <a:r>
              <a:rPr lang="sv-SE" dirty="0">
                <a:solidFill>
                  <a:srgbClr val="000000"/>
                </a:solidFill>
                <a:latin typeface="Arial" panose="020B0604020202020204" pitchFamily="34" charset="0"/>
                <a:ea typeface="Calibri" panose="020F0502020204030204" pitchFamily="34" charset="0"/>
                <a:cs typeface="Arial" panose="020B0604020202020204" pitchFamily="34" charset="0"/>
              </a:rPr>
              <a:t>Om du vill ha råd; 1177</a:t>
            </a:r>
            <a:endParaRPr lang="sv-SE"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sv-SE" dirty="0"/>
          </a:p>
        </p:txBody>
      </p:sp>
      <p:pic>
        <p:nvPicPr>
          <p:cNvPr id="6" name="Bildobjekt 5" descr="En bild som visar kalsonger&#10;&#10;Automatiskt genererad beskrivning">
            <a:extLst>
              <a:ext uri="{FF2B5EF4-FFF2-40B4-BE49-F238E27FC236}">
                <a16:creationId xmlns:a16="http://schemas.microsoft.com/office/drawing/2014/main" id="{2A6D2D0D-6142-4EDA-A931-3421F3DE4E93}"/>
              </a:ext>
            </a:extLst>
          </p:cNvPr>
          <p:cNvPicPr>
            <a:picLocks noChangeAspect="1"/>
          </p:cNvPicPr>
          <p:nvPr/>
        </p:nvPicPr>
        <p:blipFill>
          <a:blip r:embed="rId3"/>
          <a:stretch>
            <a:fillRect/>
          </a:stretch>
        </p:blipFill>
        <p:spPr>
          <a:xfrm>
            <a:off x="7866183" y="328246"/>
            <a:ext cx="2989385" cy="4079265"/>
          </a:xfrm>
          <a:prstGeom prst="rect">
            <a:avLst/>
          </a:prstGeom>
        </p:spPr>
      </p:pic>
      <p:pic>
        <p:nvPicPr>
          <p:cNvPr id="8" name="Bildobjekt 7" descr="En bild som visar kläder, kalsonger, underkläder&#10;&#10;Automatiskt genererad beskrivning">
            <a:extLst>
              <a:ext uri="{FF2B5EF4-FFF2-40B4-BE49-F238E27FC236}">
                <a16:creationId xmlns:a16="http://schemas.microsoft.com/office/drawing/2014/main" id="{A9F3CB6B-20DC-412B-975A-5DB38E3C9317}"/>
              </a:ext>
            </a:extLst>
          </p:cNvPr>
          <p:cNvPicPr>
            <a:picLocks noChangeAspect="1"/>
          </p:cNvPicPr>
          <p:nvPr/>
        </p:nvPicPr>
        <p:blipFill>
          <a:blip r:embed="rId4"/>
          <a:stretch>
            <a:fillRect/>
          </a:stretch>
        </p:blipFill>
        <p:spPr>
          <a:xfrm>
            <a:off x="4571740" y="4407511"/>
            <a:ext cx="5727559" cy="2227384"/>
          </a:xfrm>
          <a:prstGeom prst="rect">
            <a:avLst/>
          </a:prstGeom>
        </p:spPr>
      </p:pic>
    </p:spTree>
    <p:extLst>
      <p:ext uri="{BB962C8B-B14F-4D97-AF65-F5344CB8AC3E}">
        <p14:creationId xmlns:p14="http://schemas.microsoft.com/office/powerpoint/2010/main" val="110761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DF51A-5C8F-4C0D-AB2D-4F56F311D142}"/>
              </a:ext>
            </a:extLst>
          </p:cNvPr>
          <p:cNvSpPr>
            <a:spLocks noGrp="1"/>
          </p:cNvSpPr>
          <p:nvPr>
            <p:ph type="title"/>
          </p:nvPr>
        </p:nvSpPr>
        <p:spPr>
          <a:xfrm>
            <a:off x="2637756" y="200752"/>
            <a:ext cx="7731938" cy="702631"/>
          </a:xfrm>
        </p:spPr>
        <p:txBody>
          <a:bodyPr/>
          <a:lstStyle/>
          <a:p>
            <a:pPr algn="ctr"/>
            <a:r>
              <a:rPr lang="sv-SE" b="1" dirty="0"/>
              <a:t>Okontrollerad blödning</a:t>
            </a:r>
          </a:p>
        </p:txBody>
      </p:sp>
      <p:sp>
        <p:nvSpPr>
          <p:cNvPr id="3" name="Platshållare för innehåll 2">
            <a:extLst>
              <a:ext uri="{FF2B5EF4-FFF2-40B4-BE49-F238E27FC236}">
                <a16:creationId xmlns:a16="http://schemas.microsoft.com/office/drawing/2014/main" id="{1025ED35-1680-4ACA-B355-48F6A9E1D124}"/>
              </a:ext>
            </a:extLst>
          </p:cNvPr>
          <p:cNvSpPr>
            <a:spLocks noGrp="1"/>
          </p:cNvSpPr>
          <p:nvPr>
            <p:ph idx="1"/>
          </p:nvPr>
        </p:nvSpPr>
        <p:spPr>
          <a:xfrm>
            <a:off x="762422" y="1312649"/>
            <a:ext cx="8427904" cy="4993660"/>
          </a:xfrm>
        </p:spPr>
        <p:txBody>
          <a:bodyPr/>
          <a:lstStyle/>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Kraftig blödning</a:t>
            </a: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Blek</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Kall hud</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Oro, ångest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Snabb andning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Snabb puls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Yrsel</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Förvirring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Törst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Apati</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Medvetandesänkning</a:t>
            </a:r>
          </a:p>
          <a:p>
            <a:pPr marL="0" indent="0">
              <a:lnSpc>
                <a:spcPct val="100000"/>
              </a:lnSpc>
              <a:spcBef>
                <a:spcPts val="0"/>
              </a:spcBef>
              <a:spcAft>
                <a:spcPts val="0"/>
              </a:spcAft>
              <a:buNone/>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7" name="Bildobjekt 16">
            <a:extLst>
              <a:ext uri="{FF2B5EF4-FFF2-40B4-BE49-F238E27FC236}">
                <a16:creationId xmlns:a16="http://schemas.microsoft.com/office/drawing/2014/main" id="{261E3EFD-C98C-4EA0-B472-80DB1BDF8F1A}"/>
              </a:ext>
            </a:extLst>
          </p:cNvPr>
          <p:cNvPicPr>
            <a:picLocks noChangeAspect="1"/>
          </p:cNvPicPr>
          <p:nvPr/>
        </p:nvPicPr>
        <p:blipFill>
          <a:blip r:embed="rId2"/>
          <a:stretch>
            <a:fillRect/>
          </a:stretch>
        </p:blipFill>
        <p:spPr>
          <a:xfrm>
            <a:off x="4363252" y="2090062"/>
            <a:ext cx="7318627" cy="4216247"/>
          </a:xfrm>
          <a:prstGeom prst="rect">
            <a:avLst/>
          </a:prstGeom>
        </p:spPr>
      </p:pic>
    </p:spTree>
    <p:extLst>
      <p:ext uri="{BB962C8B-B14F-4D97-AF65-F5344CB8AC3E}">
        <p14:creationId xmlns:p14="http://schemas.microsoft.com/office/powerpoint/2010/main" val="110397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8" y="314250"/>
            <a:ext cx="9663443" cy="695843"/>
          </a:xfrm>
        </p:spPr>
        <p:txBody>
          <a:bodyPr/>
          <a:lstStyle/>
          <a:p>
            <a:pPr algn="ctr"/>
            <a:r>
              <a:rPr lang="sv-SE" dirty="0"/>
              <a:t>Blödningar</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469655" y="1342708"/>
            <a:ext cx="8834366" cy="3356613"/>
          </a:xfrm>
        </p:spPr>
        <p:txBody>
          <a:bodyPr/>
          <a:lstStyle/>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Högläge</a:t>
            </a:r>
          </a:p>
          <a:p>
            <a:pPr>
              <a:lnSpc>
                <a:spcPct val="100000"/>
              </a:lnSpc>
              <a:spcBef>
                <a:spcPts val="0"/>
              </a:spcBef>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Direkt tryck</a:t>
            </a:r>
            <a:endPar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Tryckförband, avsnörande förband får ENDAST läggas om blödningen efter tryckförbandet är pålagt fortfarande är så kraftig att risk finns </a:t>
            </a:r>
          </a:p>
          <a:p>
            <a:pPr marL="0" indent="0">
              <a:lnSpc>
                <a:spcPct val="100000"/>
              </a:lnSpc>
              <a:spcBef>
                <a:spcPts val="0"/>
              </a:spcBef>
              <a:buNone/>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för att personens liv är i fara.</a:t>
            </a: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Stillhet, rörelse kan ge ökad blödning</a:t>
            </a: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Observera cirkulationssvikt</a:t>
            </a:r>
            <a:endParaRPr lang="sv-SE" sz="1800" dirty="0">
              <a:solidFill>
                <a:srgbClr val="000000"/>
              </a:solidFill>
              <a:effectLst/>
              <a:latin typeface="Arial" panose="020B0604020202020204" pitchFamily="34" charset="0"/>
              <a:ea typeface="Calibri" panose="020F0502020204030204" pitchFamily="34"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rPr>
              <a:t>Till sjukhus med ambulans vid stora blödningar</a:t>
            </a:r>
            <a:endParaRPr lang="sv-SE" sz="1800" dirty="0"/>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2F744E8F-6133-418F-AB0D-8005B46DB43D}"/>
              </a:ext>
            </a:extLst>
          </p:cNvPr>
          <p:cNvPicPr>
            <a:picLocks noChangeAspect="1"/>
          </p:cNvPicPr>
          <p:nvPr/>
        </p:nvPicPr>
        <p:blipFill>
          <a:blip r:embed="rId3"/>
          <a:stretch>
            <a:fillRect/>
          </a:stretch>
        </p:blipFill>
        <p:spPr>
          <a:xfrm>
            <a:off x="7201271" y="2453832"/>
            <a:ext cx="4372630" cy="4089917"/>
          </a:xfrm>
          <a:prstGeom prst="rect">
            <a:avLst/>
          </a:prstGeom>
        </p:spPr>
      </p:pic>
    </p:spTree>
    <p:extLst>
      <p:ext uri="{BB962C8B-B14F-4D97-AF65-F5344CB8AC3E}">
        <p14:creationId xmlns:p14="http://schemas.microsoft.com/office/powerpoint/2010/main" val="126590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8" y="314250"/>
            <a:ext cx="9663443" cy="695843"/>
          </a:xfrm>
        </p:spPr>
        <p:txBody>
          <a:bodyPr/>
          <a:lstStyle/>
          <a:p>
            <a:pPr algn="ctr"/>
            <a:r>
              <a:rPr lang="sv-SE" dirty="0"/>
              <a:t>Cirkulationssvikt</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866966" y="1216978"/>
            <a:ext cx="10458066" cy="4806632"/>
          </a:xfrm>
        </p:spPr>
        <p:txBody>
          <a:bodyPr/>
          <a:lstStyle/>
          <a:p>
            <a:pPr marL="0" indent="0">
              <a:lnSpc>
                <a:spcPct val="107000"/>
              </a:lnSpc>
              <a:spcAft>
                <a:spcPts val="80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Händer personer som råkar ut för något som gör att cirkulationen riskerar att svikta, t.ex. genom stor blödning och allergichock.</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Kall hud</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Fuktig hud</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Blek</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Ångest, oro</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Snabb andning, hyperventilering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Förvirring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Medvetandesänkt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Svaghet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Snabb puls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p:txBody>
      </p:sp>
      <p:pic>
        <p:nvPicPr>
          <p:cNvPr id="7" name="Bildobjekt 6" descr="En bild som visar säte, clipart&#10;&#10;Automatiskt genererad beskrivning">
            <a:extLst>
              <a:ext uri="{FF2B5EF4-FFF2-40B4-BE49-F238E27FC236}">
                <a16:creationId xmlns:a16="http://schemas.microsoft.com/office/drawing/2014/main" id="{9C770968-E1A7-42F7-93F6-FDF3887FF2B6}"/>
              </a:ext>
            </a:extLst>
          </p:cNvPr>
          <p:cNvPicPr>
            <a:picLocks noChangeAspect="1"/>
          </p:cNvPicPr>
          <p:nvPr/>
        </p:nvPicPr>
        <p:blipFill>
          <a:blip r:embed="rId2"/>
          <a:stretch>
            <a:fillRect/>
          </a:stretch>
        </p:blipFill>
        <p:spPr>
          <a:xfrm>
            <a:off x="5603630" y="2088906"/>
            <a:ext cx="5410933" cy="3415412"/>
          </a:xfrm>
          <a:prstGeom prst="rect">
            <a:avLst/>
          </a:prstGeom>
        </p:spPr>
      </p:pic>
    </p:spTree>
    <p:extLst>
      <p:ext uri="{BB962C8B-B14F-4D97-AF65-F5344CB8AC3E}">
        <p14:creationId xmlns:p14="http://schemas.microsoft.com/office/powerpoint/2010/main" val="41929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8" y="314250"/>
            <a:ext cx="9663443" cy="695843"/>
          </a:xfrm>
        </p:spPr>
        <p:txBody>
          <a:bodyPr/>
          <a:lstStyle/>
          <a:p>
            <a:pPr algn="ctr"/>
            <a:r>
              <a:rPr lang="sv-SE" dirty="0"/>
              <a:t>Cirkulationssvikt</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866966" y="1216978"/>
            <a:ext cx="10458066" cy="4806632"/>
          </a:xfrm>
        </p:spPr>
        <p:txBody>
          <a:bodyPr/>
          <a:lstStyle/>
          <a:p>
            <a:pPr marL="0" indent="0">
              <a:lnSpc>
                <a:spcPct val="107000"/>
              </a:lnSpc>
              <a:spcAft>
                <a:spcPts val="800"/>
              </a:spcAft>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Ventilation</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Se till att personen kan andas och att de får luft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Vila </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Håll personen liggande om möjligt med benen i högläge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Värme</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Personer förlorar snabbt värme så mycket kläder och filtar både över men framför allt under </a:t>
            </a:r>
          </a:p>
          <a:p>
            <a:pPr marL="0" indent="0">
              <a:lnSpc>
                <a:spcPct val="100000"/>
              </a:lnSpc>
              <a:spcBef>
                <a:spcPts val="0"/>
              </a:spcBef>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personen. </a:t>
            </a:r>
          </a:p>
          <a:p>
            <a:pPr>
              <a:lnSpc>
                <a:spcPct val="100000"/>
              </a:lnSpc>
              <a:spcBef>
                <a:spcPts val="0"/>
              </a:spcBef>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Varsamhet</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Rörelse kan ge smärta och försämrad status så hantera personen varsamt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Till Sjukhus med ambulans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p:txBody>
      </p:sp>
      <p:pic>
        <p:nvPicPr>
          <p:cNvPr id="4" name="Bildobjekt 3" descr="En bild som visar clipart&#10;&#10;Automatiskt genererad beskrivning">
            <a:extLst>
              <a:ext uri="{FF2B5EF4-FFF2-40B4-BE49-F238E27FC236}">
                <a16:creationId xmlns:a16="http://schemas.microsoft.com/office/drawing/2014/main" id="{5F9A5A9C-4D82-4919-AB76-66A2CA479A72}"/>
              </a:ext>
            </a:extLst>
          </p:cNvPr>
          <p:cNvPicPr>
            <a:picLocks noChangeAspect="1"/>
          </p:cNvPicPr>
          <p:nvPr/>
        </p:nvPicPr>
        <p:blipFill>
          <a:blip r:embed="rId3"/>
          <a:stretch>
            <a:fillRect/>
          </a:stretch>
        </p:blipFill>
        <p:spPr>
          <a:xfrm>
            <a:off x="5680240" y="4177088"/>
            <a:ext cx="6127506" cy="1939864"/>
          </a:xfrm>
          <a:prstGeom prst="rect">
            <a:avLst/>
          </a:prstGeom>
        </p:spPr>
      </p:pic>
    </p:spTree>
    <p:extLst>
      <p:ext uri="{BB962C8B-B14F-4D97-AF65-F5344CB8AC3E}">
        <p14:creationId xmlns:p14="http://schemas.microsoft.com/office/powerpoint/2010/main" val="328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7" y="171450"/>
            <a:ext cx="9663443" cy="695843"/>
          </a:xfrm>
        </p:spPr>
        <p:txBody>
          <a:bodyPr/>
          <a:lstStyle/>
          <a:p>
            <a:pPr algn="ctr"/>
            <a:r>
              <a:rPr lang="sv-SE" dirty="0"/>
              <a:t>Sjukdomar</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866965" y="982803"/>
            <a:ext cx="10458066" cy="5469572"/>
          </a:xfrm>
        </p:spPr>
        <p:txBody>
          <a:bodyPr/>
          <a:lstStyle/>
          <a:p>
            <a:pPr marL="0" indent="0">
              <a:lnSpc>
                <a:spcPct val="107000"/>
              </a:lnSpc>
              <a:spcBef>
                <a:spcPts val="0"/>
              </a:spcBef>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Epilepsi/kramper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Kramper lättare, måttliga eller stora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Medvetslöshet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Lossa kläder runt personens hals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Skydda personens huvud t.ex. genom mjukt under huvudet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Prata lugnt och lämna aldrig personen ensam stoppa ALDRIG in något i munnen även om personen biter sönder sig där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Kolla tiden, när började anfallet och hur länge höll det på</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Var beredd på att personen kan ha det jobbigt när anfallet är över, lägg personen i stabilt sidoläge i så fall. Om ingen andning, HLR.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Har personen en känd epilepsi? Hur länge brukar anfallen i så fall vara?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Larma 112 om personens anfall inte går över inom 2-3 minuter, om personen efter anfallet inte vaknar ordentligt eller om personen skadat sig på annat sätt.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p:txBody>
      </p:sp>
      <p:pic>
        <p:nvPicPr>
          <p:cNvPr id="5" name="Bildobjekt 4" descr="En bild som visar text, redskap&#10;&#10;Automatiskt genererad beskrivning">
            <a:extLst>
              <a:ext uri="{FF2B5EF4-FFF2-40B4-BE49-F238E27FC236}">
                <a16:creationId xmlns:a16="http://schemas.microsoft.com/office/drawing/2014/main" id="{F1B4DE26-363D-4251-8590-0E0E86E5D589}"/>
              </a:ext>
            </a:extLst>
          </p:cNvPr>
          <p:cNvPicPr>
            <a:picLocks noChangeAspect="1"/>
          </p:cNvPicPr>
          <p:nvPr/>
        </p:nvPicPr>
        <p:blipFill>
          <a:blip r:embed="rId3"/>
          <a:stretch>
            <a:fillRect/>
          </a:stretch>
        </p:blipFill>
        <p:spPr>
          <a:xfrm>
            <a:off x="6936066" y="982803"/>
            <a:ext cx="4154286" cy="2212022"/>
          </a:xfrm>
          <a:prstGeom prst="rect">
            <a:avLst/>
          </a:prstGeom>
        </p:spPr>
      </p:pic>
    </p:spTree>
    <p:extLst>
      <p:ext uri="{BB962C8B-B14F-4D97-AF65-F5344CB8AC3E}">
        <p14:creationId xmlns:p14="http://schemas.microsoft.com/office/powerpoint/2010/main" val="377274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DF51A-5C8F-4C0D-AB2D-4F56F311D142}"/>
              </a:ext>
            </a:extLst>
          </p:cNvPr>
          <p:cNvSpPr>
            <a:spLocks noGrp="1"/>
          </p:cNvSpPr>
          <p:nvPr>
            <p:ph type="title"/>
          </p:nvPr>
        </p:nvSpPr>
        <p:spPr>
          <a:xfrm>
            <a:off x="2637756" y="200752"/>
            <a:ext cx="7731938" cy="702631"/>
          </a:xfrm>
        </p:spPr>
        <p:txBody>
          <a:bodyPr/>
          <a:lstStyle/>
          <a:p>
            <a:pPr algn="ctr"/>
            <a:r>
              <a:rPr lang="sv-SE" b="1" dirty="0"/>
              <a:t>Sjukdomar</a:t>
            </a:r>
          </a:p>
        </p:txBody>
      </p:sp>
      <p:sp>
        <p:nvSpPr>
          <p:cNvPr id="3" name="Platshållare för innehåll 2">
            <a:extLst>
              <a:ext uri="{FF2B5EF4-FFF2-40B4-BE49-F238E27FC236}">
                <a16:creationId xmlns:a16="http://schemas.microsoft.com/office/drawing/2014/main" id="{1025ED35-1680-4ACA-B355-48F6A9E1D124}"/>
              </a:ext>
            </a:extLst>
          </p:cNvPr>
          <p:cNvSpPr>
            <a:spLocks noGrp="1"/>
          </p:cNvSpPr>
          <p:nvPr>
            <p:ph idx="1"/>
          </p:nvPr>
        </p:nvSpPr>
        <p:spPr>
          <a:xfrm>
            <a:off x="763930" y="1062025"/>
            <a:ext cx="10768940" cy="5419797"/>
          </a:xfrm>
        </p:spPr>
        <p:txBody>
          <a:bodyPr/>
          <a:lstStyle/>
          <a:p>
            <a:pPr marL="0" indent="0">
              <a:lnSpc>
                <a:spcPct val="100000"/>
              </a:lnSpc>
              <a:spcBef>
                <a:spcPts val="0"/>
              </a:spcBef>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Diabetes</a:t>
            </a:r>
          </a:p>
          <a:p>
            <a:pPr marL="0" indent="0">
              <a:lnSpc>
                <a:spcPct val="100000"/>
              </a:lnSpc>
              <a:spcBef>
                <a:spcPts val="0"/>
              </a:spcBef>
              <a:spcAft>
                <a:spcPts val="0"/>
              </a:spcAft>
              <a:buNone/>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Hunger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Irritation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Apati</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Darrningar/ skakningar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Oro</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Kallsvettig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Kramper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Sluddrigt tal</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Slö</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Förvirrad</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Medvetslöshet/ Koma</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Bildobjekt 4">
            <a:extLst>
              <a:ext uri="{FF2B5EF4-FFF2-40B4-BE49-F238E27FC236}">
                <a16:creationId xmlns:a16="http://schemas.microsoft.com/office/drawing/2014/main" id="{5EC6E4A2-9F12-4F2E-9D97-F01E301FB47C}"/>
              </a:ext>
            </a:extLst>
          </p:cNvPr>
          <p:cNvPicPr>
            <a:picLocks noChangeAspect="1"/>
          </p:cNvPicPr>
          <p:nvPr/>
        </p:nvPicPr>
        <p:blipFill>
          <a:blip r:embed="rId2"/>
          <a:stretch>
            <a:fillRect/>
          </a:stretch>
        </p:blipFill>
        <p:spPr>
          <a:xfrm>
            <a:off x="4295389" y="1153258"/>
            <a:ext cx="3359779" cy="2992744"/>
          </a:xfrm>
          <a:prstGeom prst="rect">
            <a:avLst/>
          </a:prstGeom>
        </p:spPr>
      </p:pic>
    </p:spTree>
    <p:extLst>
      <p:ext uri="{BB962C8B-B14F-4D97-AF65-F5344CB8AC3E}">
        <p14:creationId xmlns:p14="http://schemas.microsoft.com/office/powerpoint/2010/main" val="173024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DF51A-5C8F-4C0D-AB2D-4F56F311D142}"/>
              </a:ext>
            </a:extLst>
          </p:cNvPr>
          <p:cNvSpPr>
            <a:spLocks noGrp="1"/>
          </p:cNvSpPr>
          <p:nvPr>
            <p:ph type="title"/>
          </p:nvPr>
        </p:nvSpPr>
        <p:spPr>
          <a:xfrm>
            <a:off x="2637756" y="200752"/>
            <a:ext cx="7731938" cy="702631"/>
          </a:xfrm>
        </p:spPr>
        <p:txBody>
          <a:bodyPr/>
          <a:lstStyle/>
          <a:p>
            <a:pPr algn="ctr"/>
            <a:r>
              <a:rPr lang="sv-SE" b="1" dirty="0"/>
              <a:t>Sjukdomar</a:t>
            </a:r>
          </a:p>
        </p:txBody>
      </p:sp>
      <p:sp>
        <p:nvSpPr>
          <p:cNvPr id="3" name="Platshållare för innehåll 2">
            <a:extLst>
              <a:ext uri="{FF2B5EF4-FFF2-40B4-BE49-F238E27FC236}">
                <a16:creationId xmlns:a16="http://schemas.microsoft.com/office/drawing/2014/main" id="{1025ED35-1680-4ACA-B355-48F6A9E1D124}"/>
              </a:ext>
            </a:extLst>
          </p:cNvPr>
          <p:cNvSpPr>
            <a:spLocks noGrp="1"/>
          </p:cNvSpPr>
          <p:nvPr>
            <p:ph idx="1"/>
          </p:nvPr>
        </p:nvSpPr>
        <p:spPr>
          <a:xfrm>
            <a:off x="407624" y="1062026"/>
            <a:ext cx="9315110" cy="3189934"/>
          </a:xfrm>
        </p:spPr>
        <p:txBody>
          <a:bodyPr/>
          <a:lstStyle/>
          <a:p>
            <a:pPr marL="0" indent="0">
              <a:lnSpc>
                <a:spcPct val="100000"/>
              </a:lnSpc>
              <a:spcBef>
                <a:spcPts val="0"/>
              </a:spcBef>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Diabetes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0000"/>
              </a:lnSpc>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Personen måste få i sig socker t.ex. druvsocker, kan vara nödvändigt att lirka/tjata på </a:t>
            </a:r>
          </a:p>
          <a:p>
            <a:pPr marL="0" indent="0">
              <a:lnSpc>
                <a:spcPct val="100000"/>
              </a:lnSpc>
              <a:spcBef>
                <a:spcPts val="0"/>
              </a:spcBef>
              <a:buNone/>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personen att äta. Kräver att personen är medvetande.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Medvetslös person läggs i stabilt sidoläge, om medvetslös utan andning, HLR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Larma 112 och lämna inte personen ensam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Bildobjekt 6" descr="En bild som visar clipart&#10;&#10;Automatiskt genererad beskrivning">
            <a:extLst>
              <a:ext uri="{FF2B5EF4-FFF2-40B4-BE49-F238E27FC236}">
                <a16:creationId xmlns:a16="http://schemas.microsoft.com/office/drawing/2014/main" id="{2339CFF9-EE2E-43D7-A169-CFA2A5851BF3}"/>
              </a:ext>
            </a:extLst>
          </p:cNvPr>
          <p:cNvPicPr>
            <a:picLocks noChangeAspect="1"/>
          </p:cNvPicPr>
          <p:nvPr/>
        </p:nvPicPr>
        <p:blipFill>
          <a:blip r:embed="rId3"/>
          <a:stretch>
            <a:fillRect/>
          </a:stretch>
        </p:blipFill>
        <p:spPr>
          <a:xfrm>
            <a:off x="873431" y="4251960"/>
            <a:ext cx="4877124" cy="1544014"/>
          </a:xfrm>
          <a:prstGeom prst="rect">
            <a:avLst/>
          </a:prstGeom>
        </p:spPr>
      </p:pic>
    </p:spTree>
    <p:extLst>
      <p:ext uri="{BB962C8B-B14F-4D97-AF65-F5344CB8AC3E}">
        <p14:creationId xmlns:p14="http://schemas.microsoft.com/office/powerpoint/2010/main" val="353386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1189183" y="1846780"/>
            <a:ext cx="5512699" cy="4302560"/>
          </a:xfrm>
        </p:spPr>
        <p:txBody>
          <a:bodyPr>
            <a:normAutofit/>
          </a:bodyPr>
          <a:lstStyle/>
          <a:p>
            <a:pPr>
              <a:lnSpc>
                <a:spcPct val="100000"/>
              </a:lnSpc>
              <a:spcBef>
                <a:spcPts val="0"/>
              </a:spcBef>
              <a:spcAft>
                <a:spcPts val="0"/>
              </a:spcAft>
            </a:pPr>
            <a:r>
              <a:rPr lang="sv-SE" sz="1800" b="1" dirty="0"/>
              <a:t>L –</a:t>
            </a:r>
            <a:r>
              <a:rPr lang="sv-SE" sz="1800" b="1" dirty="0">
                <a:effectLst/>
              </a:rPr>
              <a:t> </a:t>
            </a:r>
            <a:endParaRPr lang="sv-SE" sz="1800" b="1" dirty="0"/>
          </a:p>
          <a:p>
            <a:pPr>
              <a:lnSpc>
                <a:spcPct val="100000"/>
              </a:lnSpc>
              <a:spcBef>
                <a:spcPts val="0"/>
              </a:spcBef>
              <a:spcAft>
                <a:spcPts val="0"/>
              </a:spcAft>
            </a:pPr>
            <a:endParaRPr lang="sv-SE" sz="1800" b="1" dirty="0">
              <a:effectLst/>
            </a:endParaRPr>
          </a:p>
          <a:p>
            <a:pPr>
              <a:lnSpc>
                <a:spcPct val="100000"/>
              </a:lnSpc>
              <a:spcBef>
                <a:spcPts val="0"/>
              </a:spcBef>
              <a:spcAft>
                <a:spcPts val="0"/>
              </a:spcAft>
            </a:pPr>
            <a:endParaRPr lang="sv-SE" sz="1800" b="1" dirty="0"/>
          </a:p>
          <a:p>
            <a:pPr>
              <a:lnSpc>
                <a:spcPct val="100000"/>
              </a:lnSpc>
              <a:spcBef>
                <a:spcPts val="0"/>
              </a:spcBef>
              <a:spcAft>
                <a:spcPts val="0"/>
              </a:spcAft>
            </a:pPr>
            <a:endParaRPr lang="sv-SE" sz="1800" dirty="0">
              <a:effectLst/>
            </a:endParaRPr>
          </a:p>
          <a:p>
            <a:pPr>
              <a:lnSpc>
                <a:spcPct val="100000"/>
              </a:lnSpc>
              <a:spcBef>
                <a:spcPts val="0"/>
              </a:spcBef>
              <a:spcAft>
                <a:spcPts val="0"/>
              </a:spcAft>
            </a:pPr>
            <a:r>
              <a:rPr lang="sv-SE" sz="1800" b="1" dirty="0">
                <a:effectLst/>
              </a:rPr>
              <a:t>A – </a:t>
            </a:r>
          </a:p>
          <a:p>
            <a:pPr>
              <a:lnSpc>
                <a:spcPct val="100000"/>
              </a:lnSpc>
              <a:spcBef>
                <a:spcPts val="0"/>
              </a:spcBef>
              <a:spcAft>
                <a:spcPts val="0"/>
              </a:spcAft>
            </a:pPr>
            <a:endParaRPr lang="sv-SE" sz="1800" b="1" dirty="0"/>
          </a:p>
          <a:p>
            <a:pPr>
              <a:lnSpc>
                <a:spcPct val="100000"/>
              </a:lnSpc>
              <a:spcBef>
                <a:spcPts val="0"/>
              </a:spcBef>
              <a:spcAft>
                <a:spcPts val="0"/>
              </a:spcAft>
            </a:pPr>
            <a:endParaRPr lang="sv-SE" sz="1800" b="1" dirty="0">
              <a:effectLst/>
            </a:endParaRPr>
          </a:p>
          <a:p>
            <a:pPr>
              <a:lnSpc>
                <a:spcPct val="100000"/>
              </a:lnSpc>
              <a:spcBef>
                <a:spcPts val="0"/>
              </a:spcBef>
              <a:spcAft>
                <a:spcPts val="0"/>
              </a:spcAft>
            </a:pPr>
            <a:endParaRPr lang="sv-SE" sz="1800" b="1" dirty="0"/>
          </a:p>
          <a:p>
            <a:pPr>
              <a:lnSpc>
                <a:spcPct val="100000"/>
              </a:lnSpc>
              <a:spcBef>
                <a:spcPts val="0"/>
              </a:spcBef>
              <a:spcAft>
                <a:spcPts val="0"/>
              </a:spcAft>
            </a:pPr>
            <a:endParaRPr lang="sv-SE" sz="1800" dirty="0">
              <a:effectLst/>
            </a:endParaRPr>
          </a:p>
          <a:p>
            <a:pPr>
              <a:lnSpc>
                <a:spcPct val="100000"/>
              </a:lnSpc>
              <a:spcBef>
                <a:spcPts val="0"/>
              </a:spcBef>
              <a:spcAft>
                <a:spcPts val="0"/>
              </a:spcAft>
            </a:pPr>
            <a:r>
              <a:rPr lang="sv-SE" sz="1800" b="1" dirty="0">
                <a:effectLst/>
              </a:rPr>
              <a:t>B – </a:t>
            </a:r>
          </a:p>
          <a:p>
            <a:pPr>
              <a:lnSpc>
                <a:spcPct val="100000"/>
              </a:lnSpc>
              <a:spcBef>
                <a:spcPts val="0"/>
              </a:spcBef>
              <a:spcAft>
                <a:spcPts val="0"/>
              </a:spcAft>
            </a:pPr>
            <a:endParaRPr lang="sv-SE" sz="1800" b="1" dirty="0"/>
          </a:p>
          <a:p>
            <a:pPr>
              <a:lnSpc>
                <a:spcPct val="100000"/>
              </a:lnSpc>
              <a:spcBef>
                <a:spcPts val="0"/>
              </a:spcBef>
              <a:spcAft>
                <a:spcPts val="0"/>
              </a:spcAft>
            </a:pPr>
            <a:endParaRPr lang="sv-SE" sz="1800" dirty="0">
              <a:effectLst/>
            </a:endParaRPr>
          </a:p>
          <a:p>
            <a:pPr>
              <a:lnSpc>
                <a:spcPct val="100000"/>
              </a:lnSpc>
              <a:spcBef>
                <a:spcPts val="0"/>
              </a:spcBef>
              <a:spcAft>
                <a:spcPts val="0"/>
              </a:spcAft>
            </a:pPr>
            <a:endParaRPr lang="sv-SE" sz="1800" dirty="0">
              <a:effectLst/>
            </a:endParaRPr>
          </a:p>
          <a:p>
            <a:pPr>
              <a:lnSpc>
                <a:spcPct val="100000"/>
              </a:lnSpc>
              <a:spcBef>
                <a:spcPts val="0"/>
              </a:spcBef>
              <a:spcAft>
                <a:spcPts val="0"/>
              </a:spcAft>
            </a:pPr>
            <a:r>
              <a:rPr lang="sv-SE" sz="1800" b="1" dirty="0">
                <a:effectLst/>
              </a:rPr>
              <a:t>C</a:t>
            </a:r>
            <a:endParaRPr lang="sv-SE" sz="1700" dirty="0"/>
          </a:p>
        </p:txBody>
      </p:sp>
      <p:sp>
        <p:nvSpPr>
          <p:cNvPr id="4" name="Platshållare för innehåll 2">
            <a:extLst>
              <a:ext uri="{FF2B5EF4-FFF2-40B4-BE49-F238E27FC236}">
                <a16:creationId xmlns:a16="http://schemas.microsoft.com/office/drawing/2014/main" id="{937E000C-C711-222C-2321-760939905C6E}"/>
              </a:ext>
            </a:extLst>
          </p:cNvPr>
          <p:cNvSpPr txBox="1">
            <a:spLocks/>
          </p:cNvSpPr>
          <p:nvPr/>
        </p:nvSpPr>
        <p:spPr>
          <a:xfrm>
            <a:off x="1189183" y="1846780"/>
            <a:ext cx="5512699" cy="4302560"/>
          </a:xfrm>
          <a:prstGeom prst="rect">
            <a:avLst/>
          </a:prstGeom>
        </p:spPr>
        <p:txBody>
          <a:bodyPr vert="horz" lIns="0" tIns="0" rIns="0" bIns="0" rtlCol="0">
            <a:norm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sv-SE" sz="1800" b="1" dirty="0"/>
              <a:t>L – Livsfarligt läge</a:t>
            </a:r>
            <a:endParaRPr lang="sv-SE" sz="1800" dirty="0"/>
          </a:p>
          <a:p>
            <a:pPr marL="0" indent="0">
              <a:lnSpc>
                <a:spcPct val="100000"/>
              </a:lnSpc>
              <a:spcBef>
                <a:spcPts val="0"/>
              </a:spcBef>
              <a:spcAft>
                <a:spcPts val="0"/>
              </a:spcAft>
              <a:buFont typeface="Arial" panose="020B0604020202020204" pitchFamily="34" charset="0"/>
              <a:buNone/>
            </a:pPr>
            <a:r>
              <a:rPr lang="sv-SE" sz="1800" dirty="0"/>
              <a:t>	Säkra platsen så att inga fler blir skadade. 	Behöver personen flyttas? Larma!</a:t>
            </a:r>
          </a:p>
          <a:p>
            <a:pPr marL="0" indent="0">
              <a:lnSpc>
                <a:spcPct val="100000"/>
              </a:lnSpc>
              <a:spcBef>
                <a:spcPts val="0"/>
              </a:spcBef>
              <a:spcAft>
                <a:spcPts val="0"/>
              </a:spcAft>
              <a:buFont typeface="Arial" panose="020B0604020202020204" pitchFamily="34" charset="0"/>
              <a:buNone/>
            </a:pPr>
            <a:endParaRPr lang="sv-SE" sz="1800" dirty="0"/>
          </a:p>
          <a:p>
            <a:pPr>
              <a:lnSpc>
                <a:spcPct val="100000"/>
              </a:lnSpc>
              <a:spcBef>
                <a:spcPts val="0"/>
              </a:spcBef>
              <a:spcAft>
                <a:spcPts val="0"/>
              </a:spcAft>
            </a:pPr>
            <a:r>
              <a:rPr lang="sv-SE" sz="1800" b="1" dirty="0"/>
              <a:t>A – Andningsvägar (</a:t>
            </a:r>
            <a:r>
              <a:rPr lang="sv-SE" sz="1800" b="1" dirty="0" err="1"/>
              <a:t>Airway</a:t>
            </a:r>
            <a:r>
              <a:rPr lang="sv-SE" sz="1800" b="1" dirty="0"/>
              <a:t>)</a:t>
            </a:r>
            <a:endParaRPr lang="sv-SE" sz="1800" dirty="0"/>
          </a:p>
          <a:p>
            <a:pPr marL="0" indent="0">
              <a:lnSpc>
                <a:spcPct val="100000"/>
              </a:lnSpc>
              <a:spcBef>
                <a:spcPts val="0"/>
              </a:spcBef>
              <a:spcAft>
                <a:spcPts val="0"/>
              </a:spcAft>
              <a:buFont typeface="Arial" panose="020B0604020202020204" pitchFamily="34" charset="0"/>
              <a:buNone/>
            </a:pPr>
            <a:r>
              <a:rPr lang="sv-SE" sz="1800" dirty="0"/>
              <a:t>	Försäkra dig om att personen har fri luftväg. 	Har personen fri luftväg lägg då om möjlig</a:t>
            </a:r>
          </a:p>
          <a:p>
            <a:pPr marL="0" indent="0">
              <a:lnSpc>
                <a:spcPct val="100000"/>
              </a:lnSpc>
              <a:spcBef>
                <a:spcPts val="0"/>
              </a:spcBef>
              <a:spcAft>
                <a:spcPts val="0"/>
              </a:spcAft>
              <a:buFont typeface="Arial" panose="020B0604020202020204" pitchFamily="34" charset="0"/>
              <a:buNone/>
            </a:pPr>
            <a:r>
              <a:rPr lang="sv-SE" sz="1800" dirty="0"/>
              <a:t>	personen i stabilt sidoläge. </a:t>
            </a:r>
          </a:p>
          <a:p>
            <a:pPr marL="0" indent="0">
              <a:lnSpc>
                <a:spcPct val="100000"/>
              </a:lnSpc>
              <a:spcBef>
                <a:spcPts val="0"/>
              </a:spcBef>
              <a:spcAft>
                <a:spcPts val="0"/>
              </a:spcAft>
              <a:buFont typeface="Arial" panose="020B0604020202020204" pitchFamily="34" charset="0"/>
              <a:buNone/>
            </a:pPr>
            <a:endParaRPr lang="sv-SE" sz="1800" dirty="0"/>
          </a:p>
          <a:p>
            <a:pPr>
              <a:lnSpc>
                <a:spcPct val="100000"/>
              </a:lnSpc>
              <a:spcBef>
                <a:spcPts val="0"/>
              </a:spcBef>
              <a:spcAft>
                <a:spcPts val="0"/>
              </a:spcAft>
            </a:pPr>
            <a:r>
              <a:rPr lang="sv-SE" sz="1800" b="1" dirty="0"/>
              <a:t>B – Bedöm andning (</a:t>
            </a:r>
            <a:r>
              <a:rPr lang="sv-SE" sz="1800" b="1" dirty="0" err="1"/>
              <a:t>Breathing</a:t>
            </a:r>
            <a:r>
              <a:rPr lang="sv-SE" sz="1800" b="1" dirty="0"/>
              <a:t>)</a:t>
            </a:r>
            <a:endParaRPr lang="sv-SE" sz="1800" dirty="0"/>
          </a:p>
          <a:p>
            <a:pPr marL="0" indent="0">
              <a:lnSpc>
                <a:spcPct val="100000"/>
              </a:lnSpc>
              <a:spcBef>
                <a:spcPts val="0"/>
              </a:spcBef>
              <a:spcAft>
                <a:spcPts val="0"/>
              </a:spcAft>
              <a:buFont typeface="Arial" panose="020B0604020202020204" pitchFamily="34" charset="0"/>
              <a:buNone/>
            </a:pPr>
            <a:r>
              <a:rPr lang="sv-SE" sz="1800" dirty="0"/>
              <a:t>	Se, Lyssna, Känn 10 s. Medvetslös utan eller 	onormal andning, påbörja HLR!</a:t>
            </a:r>
          </a:p>
          <a:p>
            <a:pPr marL="0" indent="0">
              <a:lnSpc>
                <a:spcPct val="100000"/>
              </a:lnSpc>
              <a:spcBef>
                <a:spcPts val="0"/>
              </a:spcBef>
              <a:spcAft>
                <a:spcPts val="0"/>
              </a:spcAft>
              <a:buFont typeface="Arial" panose="020B0604020202020204" pitchFamily="34" charset="0"/>
              <a:buNone/>
            </a:pPr>
            <a:endParaRPr lang="sv-SE" sz="1800" dirty="0"/>
          </a:p>
          <a:p>
            <a:pPr>
              <a:lnSpc>
                <a:spcPct val="100000"/>
              </a:lnSpc>
              <a:spcBef>
                <a:spcPts val="0"/>
              </a:spcBef>
              <a:spcAft>
                <a:spcPts val="0"/>
              </a:spcAft>
            </a:pPr>
            <a:r>
              <a:rPr lang="sv-SE" sz="1800" b="1" dirty="0"/>
              <a:t>C – Cirkulation (</a:t>
            </a:r>
            <a:r>
              <a:rPr lang="sv-SE" sz="1800" b="1" dirty="0" err="1"/>
              <a:t>Circulation</a:t>
            </a:r>
            <a:r>
              <a:rPr lang="sv-SE" sz="1800" b="1" dirty="0"/>
              <a:t>)</a:t>
            </a:r>
            <a:endParaRPr lang="sv-SE" sz="1800" dirty="0"/>
          </a:p>
          <a:p>
            <a:pPr marL="0" indent="0">
              <a:lnSpc>
                <a:spcPct val="100000"/>
              </a:lnSpc>
              <a:spcBef>
                <a:spcPts val="0"/>
              </a:spcBef>
              <a:spcAft>
                <a:spcPts val="0"/>
              </a:spcAft>
              <a:buFont typeface="Arial" panose="020B0604020202020204" pitchFamily="34" charset="0"/>
              <a:buNone/>
            </a:pPr>
            <a:r>
              <a:rPr lang="sv-SE" sz="1800" dirty="0"/>
              <a:t>	Blödningar och andra skador</a:t>
            </a:r>
          </a:p>
          <a:p>
            <a:pPr marL="0" indent="0">
              <a:lnSpc>
                <a:spcPct val="100000"/>
              </a:lnSpc>
              <a:buFont typeface="Arial" panose="020B0604020202020204" pitchFamily="34" charset="0"/>
              <a:buNone/>
            </a:pPr>
            <a:endParaRPr lang="sv-SE" sz="1700" dirty="0"/>
          </a:p>
        </p:txBody>
      </p:sp>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3779838" y="406400"/>
            <a:ext cx="5188245" cy="1038253"/>
          </a:xfrm>
        </p:spPr>
        <p:txBody>
          <a:bodyPr anchor="b">
            <a:normAutofit/>
          </a:bodyPr>
          <a:lstStyle/>
          <a:p>
            <a:pPr algn="ctr"/>
            <a:r>
              <a:rPr lang="sv-SE" dirty="0"/>
              <a:t>L-ABCDE</a:t>
            </a:r>
          </a:p>
        </p:txBody>
      </p:sp>
      <p:pic>
        <p:nvPicPr>
          <p:cNvPr id="5" name="Bildobjekt 4">
            <a:extLst>
              <a:ext uri="{FF2B5EF4-FFF2-40B4-BE49-F238E27FC236}">
                <a16:creationId xmlns:a16="http://schemas.microsoft.com/office/drawing/2014/main" id="{5A01CA6E-1883-4988-B5C8-CAA771418018}"/>
              </a:ext>
            </a:extLst>
          </p:cNvPr>
          <p:cNvPicPr>
            <a:picLocks noChangeAspect="1"/>
          </p:cNvPicPr>
          <p:nvPr/>
        </p:nvPicPr>
        <p:blipFill>
          <a:blip r:embed="rId3"/>
          <a:stretch>
            <a:fillRect/>
          </a:stretch>
        </p:blipFill>
        <p:spPr>
          <a:xfrm>
            <a:off x="7408306" y="3075198"/>
            <a:ext cx="3594510" cy="2695882"/>
          </a:xfrm>
          <a:prstGeom prst="rect">
            <a:avLst/>
          </a:prstGeom>
          <a:noFill/>
        </p:spPr>
      </p:pic>
    </p:spTree>
    <p:extLst>
      <p:ext uri="{BB962C8B-B14F-4D97-AF65-F5344CB8AC3E}">
        <p14:creationId xmlns:p14="http://schemas.microsoft.com/office/powerpoint/2010/main" val="38389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fade">
                                      <p:cBhvr>
                                        <p:cTn id="3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a:xfrm>
            <a:off x="1476866" y="229395"/>
            <a:ext cx="9238267" cy="627856"/>
          </a:xfrm>
        </p:spPr>
        <p:txBody>
          <a:bodyPr/>
          <a:lstStyle/>
          <a:p>
            <a:pPr algn="ctr"/>
            <a:r>
              <a:rPr lang="sv-SE" dirty="0"/>
              <a:t>Sjukdomar</a:t>
            </a:r>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725688" y="1131570"/>
            <a:ext cx="7869672" cy="5198848"/>
          </a:xfrm>
        </p:spPr>
        <p:txBody>
          <a:bodyPr/>
          <a:lstStyle/>
          <a:p>
            <a:pPr marL="0" indent="0">
              <a:lnSpc>
                <a:spcPct val="107000"/>
              </a:lnSpc>
              <a:spcAft>
                <a:spcPts val="800"/>
              </a:spcAft>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Allergisk chock</a:t>
            </a:r>
            <a:endParaRPr lang="sv-SE" sz="1800" b="1"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Uppstår när någon får i sig ett ämne de inte tål. I det fallet frigörs Histamin som gör att blodkärlen vidgar sig och detta orsakar att slemhinnorna svullnar.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Andningssvårigheter, pipande andning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Svullnad i mun och svalg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Klåda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Utslag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Illamående/kräkning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Blekhet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Kallsvettig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Buksmärta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sv-SE" dirty="0"/>
          </a:p>
        </p:txBody>
      </p:sp>
      <p:pic>
        <p:nvPicPr>
          <p:cNvPr id="7" name="Bildobjekt 6" descr="En bild som visar vägg, inomhus, person, hår&#10;&#10;Automatiskt genererad beskrivning">
            <a:extLst>
              <a:ext uri="{FF2B5EF4-FFF2-40B4-BE49-F238E27FC236}">
                <a16:creationId xmlns:a16="http://schemas.microsoft.com/office/drawing/2014/main" id="{B0C3399E-557F-45B7-A483-D1BB53239D82}"/>
              </a:ext>
            </a:extLst>
          </p:cNvPr>
          <p:cNvPicPr>
            <a:picLocks noChangeAspect="1"/>
          </p:cNvPicPr>
          <p:nvPr/>
        </p:nvPicPr>
        <p:blipFill>
          <a:blip r:embed="rId3"/>
          <a:stretch>
            <a:fillRect/>
          </a:stretch>
        </p:blipFill>
        <p:spPr>
          <a:xfrm>
            <a:off x="4873054" y="3429000"/>
            <a:ext cx="4856625" cy="2719710"/>
          </a:xfrm>
          <a:prstGeom prst="rect">
            <a:avLst/>
          </a:prstGeom>
        </p:spPr>
      </p:pic>
    </p:spTree>
    <p:extLst>
      <p:ext uri="{BB962C8B-B14F-4D97-AF65-F5344CB8AC3E}">
        <p14:creationId xmlns:p14="http://schemas.microsoft.com/office/powerpoint/2010/main" val="192146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a:xfrm>
            <a:off x="1476866" y="229395"/>
            <a:ext cx="9238267" cy="627856"/>
          </a:xfrm>
        </p:spPr>
        <p:txBody>
          <a:bodyPr/>
          <a:lstStyle/>
          <a:p>
            <a:pPr algn="ctr"/>
            <a:r>
              <a:rPr lang="sv-SE" dirty="0"/>
              <a:t>Sjukdomar</a:t>
            </a:r>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542808" y="1131570"/>
            <a:ext cx="7869672" cy="5198848"/>
          </a:xfrm>
        </p:spPr>
        <p:txBody>
          <a:bodyPr/>
          <a:lstStyle/>
          <a:p>
            <a:pPr marL="0" indent="0">
              <a:lnSpc>
                <a:spcPct val="107000"/>
              </a:lnSpc>
              <a:spcAft>
                <a:spcPts val="800"/>
              </a:spcAft>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Allergisk chock</a:t>
            </a:r>
            <a:endParaRPr lang="sv-SE" sz="1800" b="1"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Kortisontabletter t.ex. Betapred</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Adrenalin via injektion t.ex. EpiPen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Fortsätter anfallet kan luftvägarna blockeras, medvetslös utan andning, starta omgående HLR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Larma 112, personen måste under behandling omgående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sv-SE" dirty="0"/>
          </a:p>
        </p:txBody>
      </p:sp>
      <p:pic>
        <p:nvPicPr>
          <p:cNvPr id="5" name="Bildobjekt 4">
            <a:extLst>
              <a:ext uri="{FF2B5EF4-FFF2-40B4-BE49-F238E27FC236}">
                <a16:creationId xmlns:a16="http://schemas.microsoft.com/office/drawing/2014/main" id="{B83437EC-CBB5-49E4-800D-AAB4DA6ECE43}"/>
              </a:ext>
            </a:extLst>
          </p:cNvPr>
          <p:cNvPicPr>
            <a:picLocks noChangeAspect="1"/>
          </p:cNvPicPr>
          <p:nvPr/>
        </p:nvPicPr>
        <p:blipFill>
          <a:blip r:embed="rId3"/>
          <a:stretch>
            <a:fillRect/>
          </a:stretch>
        </p:blipFill>
        <p:spPr>
          <a:xfrm>
            <a:off x="1476866" y="3885452"/>
            <a:ext cx="5612883" cy="2719285"/>
          </a:xfrm>
          <a:prstGeom prst="rect">
            <a:avLst/>
          </a:prstGeom>
        </p:spPr>
      </p:pic>
    </p:spTree>
    <p:extLst>
      <p:ext uri="{BB962C8B-B14F-4D97-AF65-F5344CB8AC3E}">
        <p14:creationId xmlns:p14="http://schemas.microsoft.com/office/powerpoint/2010/main" val="1503180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6CC66-ADF1-4E02-834F-C84528D95FE2}"/>
              </a:ext>
            </a:extLst>
          </p:cNvPr>
          <p:cNvSpPr>
            <a:spLocks noGrp="1"/>
          </p:cNvSpPr>
          <p:nvPr>
            <p:ph type="title"/>
          </p:nvPr>
        </p:nvSpPr>
        <p:spPr>
          <a:xfrm>
            <a:off x="1476866" y="229395"/>
            <a:ext cx="9238267" cy="627856"/>
          </a:xfrm>
        </p:spPr>
        <p:txBody>
          <a:bodyPr/>
          <a:lstStyle/>
          <a:p>
            <a:pPr algn="ctr"/>
            <a:r>
              <a:rPr lang="sv-SE" dirty="0"/>
              <a:t>Sjukdomar</a:t>
            </a:r>
          </a:p>
        </p:txBody>
      </p:sp>
      <p:sp>
        <p:nvSpPr>
          <p:cNvPr id="3" name="Platshållare för innehåll 2">
            <a:extLst>
              <a:ext uri="{FF2B5EF4-FFF2-40B4-BE49-F238E27FC236}">
                <a16:creationId xmlns:a16="http://schemas.microsoft.com/office/drawing/2014/main" id="{3802EF4C-31B4-4B6B-BB41-1F488D08FE3F}"/>
              </a:ext>
            </a:extLst>
          </p:cNvPr>
          <p:cNvSpPr>
            <a:spLocks noGrp="1"/>
          </p:cNvSpPr>
          <p:nvPr>
            <p:ph idx="1"/>
          </p:nvPr>
        </p:nvSpPr>
        <p:spPr>
          <a:xfrm>
            <a:off x="542808" y="1131570"/>
            <a:ext cx="5911780" cy="5198848"/>
          </a:xfrm>
        </p:spPr>
        <p:txBody>
          <a:bodyPr/>
          <a:lstStyle/>
          <a:p>
            <a:pPr marL="0" indent="0">
              <a:lnSpc>
                <a:spcPct val="107000"/>
              </a:lnSpc>
              <a:spcAft>
                <a:spcPts val="800"/>
              </a:spcAft>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Allergisk chock</a:t>
            </a:r>
            <a:endParaRPr lang="sv-SE" sz="1800" b="1"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Lägg personen ner, alternativt </a:t>
            </a:r>
            <a:r>
              <a:rPr lang="sv-SE"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hjärtläge</a:t>
            </a:r>
            <a:endPar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Lossa åtsittande kläder</a:t>
            </a: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Larma 112</a:t>
            </a:r>
          </a:p>
          <a:p>
            <a:pPr>
              <a:lnSpc>
                <a:spcPct val="100000"/>
              </a:lnSpc>
              <a:spcBef>
                <a:spcPts val="0"/>
              </a:spcBef>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Vid cirkulationssvikt, -högläge</a:t>
            </a: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 </a:t>
            </a:r>
            <a:r>
              <a:rPr lang="sv-SE"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adrenalinpsruta</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mitt på lårets utsida, håll kvar 10 s</a:t>
            </a: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Om tillgängligt, ge en andra dos efter 10 min om tillståndet inte förbättrats</a:t>
            </a:r>
          </a:p>
          <a:p>
            <a:pPr>
              <a:lnSpc>
                <a:spcPct val="100000"/>
              </a:lnSpc>
              <a:spcBef>
                <a:spcPts val="0"/>
              </a:spcBef>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sv-SE" dirty="0"/>
          </a:p>
        </p:txBody>
      </p:sp>
      <p:pic>
        <p:nvPicPr>
          <p:cNvPr id="5" name="Bildobjekt 4">
            <a:extLst>
              <a:ext uri="{FF2B5EF4-FFF2-40B4-BE49-F238E27FC236}">
                <a16:creationId xmlns:a16="http://schemas.microsoft.com/office/drawing/2014/main" id="{B83437EC-CBB5-49E4-800D-AAB4DA6ECE43}"/>
              </a:ext>
            </a:extLst>
          </p:cNvPr>
          <p:cNvPicPr>
            <a:picLocks noChangeAspect="1"/>
          </p:cNvPicPr>
          <p:nvPr/>
        </p:nvPicPr>
        <p:blipFill>
          <a:blip r:embed="rId3"/>
          <a:stretch>
            <a:fillRect/>
          </a:stretch>
        </p:blipFill>
        <p:spPr>
          <a:xfrm>
            <a:off x="6285534" y="4138715"/>
            <a:ext cx="5612883" cy="2719285"/>
          </a:xfrm>
          <a:prstGeom prst="rect">
            <a:avLst/>
          </a:prstGeom>
        </p:spPr>
      </p:pic>
    </p:spTree>
    <p:extLst>
      <p:ext uri="{BB962C8B-B14F-4D97-AF65-F5344CB8AC3E}">
        <p14:creationId xmlns:p14="http://schemas.microsoft.com/office/powerpoint/2010/main" val="1663004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8" y="314250"/>
            <a:ext cx="9663443" cy="695843"/>
          </a:xfrm>
        </p:spPr>
        <p:txBody>
          <a:bodyPr/>
          <a:lstStyle/>
          <a:p>
            <a:pPr algn="ctr"/>
            <a:r>
              <a:rPr lang="sv-SE" dirty="0"/>
              <a:t>Sjukdomar</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866966" y="1216978"/>
            <a:ext cx="10458066" cy="5469572"/>
          </a:xfrm>
        </p:spPr>
        <p:txBody>
          <a:bodyPr/>
          <a:lstStyle/>
          <a:p>
            <a:pPr marL="0" indent="0">
              <a:lnSpc>
                <a:spcPct val="100000"/>
              </a:lnSpc>
              <a:spcBef>
                <a:spcPts val="0"/>
              </a:spcBef>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Astma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Orsakas av en kronisk inflammation i de nedre luftvägarna. Slemhinnorna svullnar och segt slem bildas.</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Symtom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Snabb andning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Spända nack- och eller bröstmuskler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Blek</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Kallsvettig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Väsande/pipande andning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Hosta</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Ordinerad medicin framförallt luftrörsvidgande tas t.ex. Ventoline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Fortsätter anfallet kan luftvägarna blockeras, medvetslös utan andning = HLR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Larma 112, personen måste under behandling omgående</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p:txBody>
      </p:sp>
      <p:pic>
        <p:nvPicPr>
          <p:cNvPr id="5" name="Bildobjekt 4">
            <a:extLst>
              <a:ext uri="{FF2B5EF4-FFF2-40B4-BE49-F238E27FC236}">
                <a16:creationId xmlns:a16="http://schemas.microsoft.com/office/drawing/2014/main" id="{DD0D4232-4EE8-4EC4-B4EA-BD70D78D5C17}"/>
              </a:ext>
            </a:extLst>
          </p:cNvPr>
          <p:cNvPicPr>
            <a:picLocks noChangeAspect="1"/>
          </p:cNvPicPr>
          <p:nvPr/>
        </p:nvPicPr>
        <p:blipFill>
          <a:blip r:embed="rId3"/>
          <a:stretch>
            <a:fillRect/>
          </a:stretch>
        </p:blipFill>
        <p:spPr>
          <a:xfrm>
            <a:off x="5964865" y="2474838"/>
            <a:ext cx="5041190" cy="2222300"/>
          </a:xfrm>
          <a:prstGeom prst="rect">
            <a:avLst/>
          </a:prstGeom>
        </p:spPr>
      </p:pic>
    </p:spTree>
    <p:extLst>
      <p:ext uri="{BB962C8B-B14F-4D97-AF65-F5344CB8AC3E}">
        <p14:creationId xmlns:p14="http://schemas.microsoft.com/office/powerpoint/2010/main" val="2073059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7D845-C2CA-4766-8FB2-DD58A44207AA}"/>
              </a:ext>
            </a:extLst>
          </p:cNvPr>
          <p:cNvSpPr>
            <a:spLocks noGrp="1"/>
          </p:cNvSpPr>
          <p:nvPr>
            <p:ph type="title"/>
          </p:nvPr>
        </p:nvSpPr>
        <p:spPr>
          <a:xfrm>
            <a:off x="1264277" y="225040"/>
            <a:ext cx="9663443" cy="695843"/>
          </a:xfrm>
        </p:spPr>
        <p:txBody>
          <a:bodyPr/>
          <a:lstStyle/>
          <a:p>
            <a:pPr algn="ctr"/>
            <a:r>
              <a:rPr lang="sv-SE" dirty="0"/>
              <a:t>Sjukdomar</a:t>
            </a:r>
          </a:p>
        </p:txBody>
      </p:sp>
      <p:sp>
        <p:nvSpPr>
          <p:cNvPr id="3" name="Platshållare för innehåll 2">
            <a:extLst>
              <a:ext uri="{FF2B5EF4-FFF2-40B4-BE49-F238E27FC236}">
                <a16:creationId xmlns:a16="http://schemas.microsoft.com/office/drawing/2014/main" id="{9035AE24-B99E-447B-94A9-A77547D6A5A2}"/>
              </a:ext>
            </a:extLst>
          </p:cNvPr>
          <p:cNvSpPr>
            <a:spLocks noGrp="1"/>
          </p:cNvSpPr>
          <p:nvPr>
            <p:ph idx="1"/>
          </p:nvPr>
        </p:nvSpPr>
        <p:spPr>
          <a:xfrm>
            <a:off x="866965" y="1068238"/>
            <a:ext cx="10458066" cy="3640772"/>
          </a:xfrm>
        </p:spPr>
        <p:txBody>
          <a:bodyPr/>
          <a:lstStyle/>
          <a:p>
            <a:pPr marL="0" indent="0">
              <a:lnSpc>
                <a:spcPct val="107000"/>
              </a:lnSpc>
              <a:spcAft>
                <a:spcPts val="800"/>
              </a:spcAft>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Näsblod</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b="1" dirty="0">
                <a:solidFill>
                  <a:srgbClr val="DA9C00"/>
                </a:solidFill>
                <a:effectLst/>
                <a:latin typeface="Arial" panose="020B0604020202020204" pitchFamily="34" charset="0"/>
                <a:ea typeface="Calibri" panose="020F0502020204030204" pitchFamily="34" charset="0"/>
                <a:cs typeface="Arial" panose="020B0604020202020204" pitchFamily="34" charset="0"/>
              </a:rPr>
              <a:t>Behandling</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Kläm åt om näsans mjuka del och sitt sen framåtlutad i minst 10 minuter. Har näsblodet inte slutat på </a:t>
            </a:r>
          </a:p>
          <a:p>
            <a:pPr marL="0" indent="0">
              <a:lnSpc>
                <a:spcPct val="100000"/>
              </a:lnSpc>
              <a:spcBef>
                <a:spcPts val="0"/>
              </a:spcBef>
              <a:buNone/>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dessa 10 sitt 10 minuter till.</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Varje gång du släpper om näsan för att ”kolla” om det blöder så får du börja om med 10 nya minuter.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Spotta ut ev. blod, svälj inte. Risk för kräkningar.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Undvik om möjligt att stoppa in saker i näsan då det kan riva upp såret när det tas ut.</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Dra inte in eller snyt dig inte när du fått stopp på blödningen </a:t>
            </a:r>
          </a:p>
          <a:p>
            <a:pPr marL="0" indent="0">
              <a:lnSpc>
                <a:spcPct val="100000"/>
              </a:lnSpc>
              <a:spcBef>
                <a:spcPts val="0"/>
              </a:spcBef>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då risken är stor att det börjar igen.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sv-SE" sz="1800" dirty="0">
                <a:solidFill>
                  <a:srgbClr val="000000"/>
                </a:solidFill>
                <a:effectLst/>
                <a:latin typeface="Arial" panose="020B0604020202020204" pitchFamily="34" charset="0"/>
                <a:ea typeface="Calibri" panose="020F0502020204030204" pitchFamily="34" charset="0"/>
              </a:rPr>
              <a:t>Slutar inte blödningen inom 30 min, uppsök sjukvården</a:t>
            </a:r>
          </a:p>
          <a:p>
            <a:pPr>
              <a:lnSpc>
                <a:spcPct val="100000"/>
              </a:lnSpc>
              <a:spcBef>
                <a:spcPts val="0"/>
              </a:spcBef>
            </a:pPr>
            <a:endParaRPr lang="sv-SE" sz="1800" dirty="0">
              <a:solidFill>
                <a:srgbClr val="000000"/>
              </a:solidFill>
              <a:latin typeface="Arial" panose="020B0604020202020204" pitchFamily="34" charset="0"/>
              <a:ea typeface="Calibri" panose="020F0502020204030204" pitchFamily="34" charset="0"/>
            </a:endParaRPr>
          </a:p>
          <a:p>
            <a:pPr>
              <a:lnSpc>
                <a:spcPct val="100000"/>
              </a:lnSpc>
              <a:spcBef>
                <a:spcPts val="0"/>
              </a:spcBef>
            </a:pPr>
            <a:r>
              <a:rPr lang="sv-SE" sz="1800" dirty="0">
                <a:solidFill>
                  <a:srgbClr val="000000"/>
                </a:solidFill>
                <a:latin typeface="Arial" panose="020B0604020202020204" pitchFamily="34" charset="0"/>
                <a:ea typeface="Calibri" panose="020F0502020204030204" pitchFamily="34" charset="0"/>
              </a:rPr>
              <a:t>Tar personen blodtunnande? Uppsök sjukvård!</a:t>
            </a:r>
            <a:endParaRPr lang="sv-SE" dirty="0"/>
          </a:p>
        </p:txBody>
      </p:sp>
      <p:pic>
        <p:nvPicPr>
          <p:cNvPr id="5" name="Bildobjekt 4" descr="En bild som visar vägg, inomhus, person, tak&#10;&#10;Automatiskt genererad beskrivning">
            <a:extLst>
              <a:ext uri="{FF2B5EF4-FFF2-40B4-BE49-F238E27FC236}">
                <a16:creationId xmlns:a16="http://schemas.microsoft.com/office/drawing/2014/main" id="{E20D3730-9885-4D0C-BF75-34DE516BCC98}"/>
              </a:ext>
            </a:extLst>
          </p:cNvPr>
          <p:cNvPicPr>
            <a:picLocks noChangeAspect="1"/>
          </p:cNvPicPr>
          <p:nvPr/>
        </p:nvPicPr>
        <p:blipFill>
          <a:blip r:embed="rId3"/>
          <a:stretch>
            <a:fillRect/>
          </a:stretch>
        </p:blipFill>
        <p:spPr>
          <a:xfrm>
            <a:off x="7847049" y="3969376"/>
            <a:ext cx="3816867" cy="2422763"/>
          </a:xfrm>
          <a:prstGeom prst="rect">
            <a:avLst/>
          </a:prstGeom>
        </p:spPr>
      </p:pic>
    </p:spTree>
    <p:extLst>
      <p:ext uri="{BB962C8B-B14F-4D97-AF65-F5344CB8AC3E}">
        <p14:creationId xmlns:p14="http://schemas.microsoft.com/office/powerpoint/2010/main" val="404963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EAFDAE-5A95-43AC-8A81-ECE367E7F2F2}"/>
              </a:ext>
            </a:extLst>
          </p:cNvPr>
          <p:cNvPicPr>
            <a:picLocks noChangeAspect="1"/>
          </p:cNvPicPr>
          <p:nvPr/>
        </p:nvPicPr>
        <p:blipFill>
          <a:blip r:embed="rId2"/>
          <a:stretch>
            <a:fillRect/>
          </a:stretch>
        </p:blipFill>
        <p:spPr>
          <a:xfrm>
            <a:off x="9621240" y="4245039"/>
            <a:ext cx="2612961" cy="2612961"/>
          </a:xfrm>
          <a:prstGeom prst="rect">
            <a:avLst/>
          </a:prstGeom>
        </p:spPr>
      </p:pic>
      <p:sp>
        <p:nvSpPr>
          <p:cNvPr id="2" name="Rubrik 1">
            <a:extLst>
              <a:ext uri="{FF2B5EF4-FFF2-40B4-BE49-F238E27FC236}">
                <a16:creationId xmlns:a16="http://schemas.microsoft.com/office/drawing/2014/main" id="{5FE842F5-F141-F11B-F167-86A52DDCE302}"/>
              </a:ext>
            </a:extLst>
          </p:cNvPr>
          <p:cNvSpPr>
            <a:spLocks noGrp="1"/>
          </p:cNvSpPr>
          <p:nvPr>
            <p:ph type="title"/>
          </p:nvPr>
        </p:nvSpPr>
        <p:spPr>
          <a:xfrm>
            <a:off x="1264278" y="314250"/>
            <a:ext cx="9663443" cy="695843"/>
          </a:xfrm>
        </p:spPr>
        <p:txBody>
          <a:bodyPr/>
          <a:lstStyle/>
          <a:p>
            <a:pPr algn="ctr"/>
            <a:r>
              <a:rPr lang="sv-SE" dirty="0"/>
              <a:t>Diskutera!</a:t>
            </a:r>
          </a:p>
        </p:txBody>
      </p:sp>
      <p:sp>
        <p:nvSpPr>
          <p:cNvPr id="3" name="Platshållare för innehåll 2">
            <a:extLst>
              <a:ext uri="{FF2B5EF4-FFF2-40B4-BE49-F238E27FC236}">
                <a16:creationId xmlns:a16="http://schemas.microsoft.com/office/drawing/2014/main" id="{109D1A55-9F24-EBBC-68CD-C7A18D8F8810}"/>
              </a:ext>
            </a:extLst>
          </p:cNvPr>
          <p:cNvSpPr>
            <a:spLocks noGrp="1"/>
          </p:cNvSpPr>
          <p:nvPr>
            <p:ph idx="1"/>
          </p:nvPr>
        </p:nvSpPr>
        <p:spPr>
          <a:xfrm>
            <a:off x="542808" y="1131570"/>
            <a:ext cx="5911780" cy="5198848"/>
          </a:xfrm>
        </p:spPr>
        <p:txBody>
          <a:bodyPr/>
          <a:lstStyle/>
          <a:p>
            <a:pPr>
              <a:lnSpc>
                <a:spcPct val="107000"/>
              </a:lnSpc>
              <a:spcAft>
                <a:spcPts val="800"/>
              </a:spcAft>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Vad har ni lärt er i dag?</a:t>
            </a:r>
          </a:p>
          <a:p>
            <a:pPr>
              <a:lnSpc>
                <a:spcPct val="107000"/>
              </a:lnSpc>
              <a:spcAft>
                <a:spcPts val="800"/>
              </a:spcAft>
            </a:pPr>
            <a:r>
              <a:rPr lang="sv-SE" sz="1800" b="1" dirty="0">
                <a:solidFill>
                  <a:srgbClr val="0064A6"/>
                </a:solidFill>
                <a:latin typeface="Arial" panose="020B0604020202020204" pitchFamily="34" charset="0"/>
                <a:ea typeface="Calibri" panose="020F0502020204030204" pitchFamily="34" charset="0"/>
                <a:cs typeface="Arial" panose="020B0604020202020204" pitchFamily="34" charset="0"/>
              </a:rPr>
              <a:t>Hur ska ni göra för att hantera olyckor inom er verksamhet, grövre olyckor såväl som mindre?</a:t>
            </a:r>
          </a:p>
          <a:p>
            <a:pPr lvl="1">
              <a:lnSpc>
                <a:spcPct val="107000"/>
              </a:lnSpc>
              <a:spcAft>
                <a:spcPts val="800"/>
              </a:spcAft>
            </a:pPr>
            <a:r>
              <a:rPr lang="sv-SE" sz="16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Vem gör vad?</a:t>
            </a:r>
          </a:p>
          <a:p>
            <a:pPr lvl="1">
              <a:lnSpc>
                <a:spcPct val="107000"/>
              </a:lnSpc>
              <a:spcAft>
                <a:spcPts val="800"/>
              </a:spcAft>
            </a:pPr>
            <a:r>
              <a:rPr lang="sv-SE" sz="1600" b="1" dirty="0">
                <a:solidFill>
                  <a:srgbClr val="0064A6"/>
                </a:solidFill>
                <a:latin typeface="Arial" panose="020B0604020202020204" pitchFamily="34" charset="0"/>
                <a:ea typeface="Calibri" panose="020F0502020204030204" pitchFamily="34" charset="0"/>
                <a:cs typeface="Arial" panose="020B0604020202020204" pitchFamily="34" charset="0"/>
              </a:rPr>
              <a:t>Hur hanterar ni eventuell publik, föräldrar et cetera?</a:t>
            </a:r>
            <a:endParaRPr lang="sv-SE" sz="1600" b="1" dirty="0">
              <a:solidFill>
                <a:srgbClr val="0064A6"/>
              </a:solidFill>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sv-SE" sz="1600" b="1" dirty="0">
                <a:solidFill>
                  <a:srgbClr val="0064A6"/>
                </a:solidFill>
                <a:latin typeface="Arial" panose="020B0604020202020204" pitchFamily="34" charset="0"/>
                <a:ea typeface="Calibri" panose="020F0502020204030204" pitchFamily="34" charset="0"/>
                <a:cs typeface="Arial" panose="020B0604020202020204" pitchFamily="34" charset="0"/>
              </a:rPr>
              <a:t>Var har ni utrustning?</a:t>
            </a:r>
          </a:p>
          <a:p>
            <a:pPr lvl="2">
              <a:lnSpc>
                <a:spcPct val="107000"/>
              </a:lnSpc>
              <a:spcAft>
                <a:spcPts val="800"/>
              </a:spcAft>
            </a:pPr>
            <a:r>
              <a:rPr lang="sv-SE" sz="14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Vet alla vad som finns i Första Hjälpen-väskan och hur man använder </a:t>
            </a:r>
            <a:r>
              <a:rPr lang="sv-SE" sz="1400" b="1" dirty="0">
                <a:solidFill>
                  <a:srgbClr val="0064A6"/>
                </a:solidFill>
                <a:latin typeface="Arial" panose="020B0604020202020204" pitchFamily="34" charset="0"/>
                <a:ea typeface="Calibri" panose="020F0502020204030204" pitchFamily="34" charset="0"/>
                <a:cs typeface="Arial" panose="020B0604020202020204" pitchFamily="34" charset="0"/>
              </a:rPr>
              <a:t>sakerna?</a:t>
            </a:r>
          </a:p>
          <a:p>
            <a:pPr>
              <a:lnSpc>
                <a:spcPct val="100000"/>
              </a:lnSpc>
              <a:spcBef>
                <a:spcPts val="0"/>
              </a:spcBef>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Har</a:t>
            </a:r>
            <a:r>
              <a:rPr lang="sv-SE" sz="1800" b="1" dirty="0">
                <a:solidFill>
                  <a:srgbClr val="0064A6"/>
                </a:solidFill>
                <a:latin typeface="Arial" panose="020B0604020202020204" pitchFamily="34" charset="0"/>
                <a:ea typeface="Calibri" panose="020F0502020204030204" pitchFamily="34" charset="0"/>
                <a:cs typeface="Arial" panose="020B0604020202020204" pitchFamily="34" charset="0"/>
              </a:rPr>
              <a:t> ni feedback till mig som instruktör?</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18186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633EEB23-E827-4E00-8D45-D51726D14117}"/>
              </a:ext>
            </a:extLst>
          </p:cNvPr>
          <p:cNvSpPr txBox="1"/>
          <p:nvPr/>
        </p:nvSpPr>
        <p:spPr>
          <a:xfrm>
            <a:off x="1587365" y="802657"/>
            <a:ext cx="9722733" cy="769441"/>
          </a:xfrm>
          <a:prstGeom prst="rect">
            <a:avLst/>
          </a:prstGeom>
          <a:noFill/>
        </p:spPr>
        <p:txBody>
          <a:bodyPr wrap="square" rtlCol="0">
            <a:spAutoFit/>
          </a:bodyPr>
          <a:lstStyle/>
          <a:p>
            <a:r>
              <a:rPr lang="sv-SE" sz="4400" b="1" dirty="0"/>
              <a:t>Utvärdering av denna utbildning</a:t>
            </a:r>
          </a:p>
        </p:txBody>
      </p:sp>
      <p:pic>
        <p:nvPicPr>
          <p:cNvPr id="10" name="Bildobjekt 9">
            <a:extLst>
              <a:ext uri="{FF2B5EF4-FFF2-40B4-BE49-F238E27FC236}">
                <a16:creationId xmlns:a16="http://schemas.microsoft.com/office/drawing/2014/main" id="{1EAA7B21-C221-4854-B290-AA88B50D5490}"/>
              </a:ext>
            </a:extLst>
          </p:cNvPr>
          <p:cNvPicPr>
            <a:picLocks noChangeAspect="1"/>
          </p:cNvPicPr>
          <p:nvPr/>
        </p:nvPicPr>
        <p:blipFill>
          <a:blip r:embed="rId2"/>
          <a:stretch>
            <a:fillRect/>
          </a:stretch>
        </p:blipFill>
        <p:spPr>
          <a:xfrm>
            <a:off x="6881446" y="2288479"/>
            <a:ext cx="3640386" cy="3640386"/>
          </a:xfrm>
          <a:prstGeom prst="rect">
            <a:avLst/>
          </a:prstGeom>
        </p:spPr>
      </p:pic>
      <p:pic>
        <p:nvPicPr>
          <p:cNvPr id="1026" name="Bildobjekt 12">
            <a:extLst>
              <a:ext uri="{FF2B5EF4-FFF2-40B4-BE49-F238E27FC236}">
                <a16:creationId xmlns:a16="http://schemas.microsoft.com/office/drawing/2014/main" id="{9A133BAC-33EB-3296-A8ED-2D3838679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051" y="1755644"/>
            <a:ext cx="2557587" cy="2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innehåll 2">
            <a:extLst>
              <a:ext uri="{FF2B5EF4-FFF2-40B4-BE49-F238E27FC236}">
                <a16:creationId xmlns:a16="http://schemas.microsoft.com/office/drawing/2014/main" id="{66B49801-259B-0D62-91E6-06803E05229F}"/>
              </a:ext>
            </a:extLst>
          </p:cNvPr>
          <p:cNvSpPr>
            <a:spLocks noGrp="1"/>
          </p:cNvSpPr>
          <p:nvPr>
            <p:ph idx="1"/>
          </p:nvPr>
        </p:nvSpPr>
        <p:spPr>
          <a:xfrm>
            <a:off x="651812" y="5102356"/>
            <a:ext cx="10458066" cy="1426284"/>
          </a:xfrm>
        </p:spPr>
        <p:txBody>
          <a:bodyPr/>
          <a:lstStyle/>
          <a:p>
            <a:pPr marL="0" indent="0">
              <a:lnSpc>
                <a:spcPct val="107000"/>
              </a:lnSpc>
              <a:spcAft>
                <a:spcPts val="800"/>
              </a:spcAft>
              <a:buNone/>
            </a:pPr>
            <a:r>
              <a:rPr lang="sv-SE" sz="1800" b="1" dirty="0">
                <a:solidFill>
                  <a:srgbClr val="0064A6"/>
                </a:solidFill>
                <a:effectLst/>
                <a:latin typeface="Arial" panose="020B0604020202020204" pitchFamily="34" charset="0"/>
                <a:ea typeface="Calibri" panose="020F0502020204030204" pitchFamily="34" charset="0"/>
                <a:cs typeface="Arial" panose="020B0604020202020204" pitchFamily="34" charset="0"/>
              </a:rPr>
              <a:t>Edvin Rösliden</a:t>
            </a:r>
          </a:p>
          <a:p>
            <a:pPr marL="0" indent="0">
              <a:lnSpc>
                <a:spcPct val="107000"/>
              </a:lnSpc>
              <a:spcAft>
                <a:spcPts val="800"/>
              </a:spcAft>
              <a:buNone/>
            </a:pPr>
            <a:r>
              <a:rPr lang="sv-SE" sz="1800" b="1" dirty="0">
                <a:solidFill>
                  <a:srgbClr val="0064A6"/>
                </a:solidFill>
                <a:latin typeface="Arial" panose="020B0604020202020204" pitchFamily="34" charset="0"/>
                <a:ea typeface="Calibri" panose="020F0502020204030204" pitchFamily="34" charset="0"/>
                <a:cs typeface="Arial" panose="020B0604020202020204" pitchFamily="34" charset="0"/>
              </a:rPr>
              <a:t>070-595 93 57</a:t>
            </a:r>
          </a:p>
          <a:p>
            <a:pPr marL="0" indent="0">
              <a:lnSpc>
                <a:spcPct val="107000"/>
              </a:lnSpc>
              <a:spcAft>
                <a:spcPts val="800"/>
              </a:spcAft>
              <a:buNone/>
            </a:pPr>
            <a:r>
              <a:rPr lang="sv-SE" sz="1800" b="1" dirty="0">
                <a:solidFill>
                  <a:srgbClr val="0064A6"/>
                </a:solidFill>
                <a:latin typeface="Arial" panose="020B0604020202020204" pitchFamily="34" charset="0"/>
                <a:ea typeface="Calibri" panose="020F0502020204030204" pitchFamily="34" charset="0"/>
                <a:cs typeface="Arial" panose="020B0604020202020204" pitchFamily="34" charset="0"/>
              </a:rPr>
              <a:t>edvin.rosliden@outlook.com</a:t>
            </a:r>
            <a:endParaRPr lang="sv-SE" dirty="0"/>
          </a:p>
        </p:txBody>
      </p:sp>
    </p:spTree>
    <p:extLst>
      <p:ext uri="{BB962C8B-B14F-4D97-AF65-F5344CB8AC3E}">
        <p14:creationId xmlns:p14="http://schemas.microsoft.com/office/powerpoint/2010/main" val="66645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14CEA1-F8FE-4357-B835-F98BDB7026A3}"/>
              </a:ext>
            </a:extLst>
          </p:cNvPr>
          <p:cNvSpPr>
            <a:spLocks noGrp="1"/>
          </p:cNvSpPr>
          <p:nvPr>
            <p:ph type="title"/>
          </p:nvPr>
        </p:nvSpPr>
        <p:spPr>
          <a:xfrm>
            <a:off x="1231777" y="243765"/>
            <a:ext cx="9663443" cy="819491"/>
          </a:xfrm>
        </p:spPr>
        <p:txBody>
          <a:bodyPr/>
          <a:lstStyle/>
          <a:p>
            <a:pPr algn="ctr"/>
            <a:r>
              <a:rPr lang="sv-SE" dirty="0"/>
              <a:t>L-ABCDE</a:t>
            </a:r>
          </a:p>
        </p:txBody>
      </p:sp>
      <p:sp>
        <p:nvSpPr>
          <p:cNvPr id="3" name="Platshållare för innehåll 2">
            <a:extLst>
              <a:ext uri="{FF2B5EF4-FFF2-40B4-BE49-F238E27FC236}">
                <a16:creationId xmlns:a16="http://schemas.microsoft.com/office/drawing/2014/main" id="{8E6748C1-07F8-4932-837B-F6427EA3495F}"/>
              </a:ext>
            </a:extLst>
          </p:cNvPr>
          <p:cNvSpPr>
            <a:spLocks noGrp="1"/>
          </p:cNvSpPr>
          <p:nvPr>
            <p:ph idx="1"/>
          </p:nvPr>
        </p:nvSpPr>
        <p:spPr>
          <a:xfrm>
            <a:off x="789695" y="1724382"/>
            <a:ext cx="10612609" cy="3409235"/>
          </a:xfrm>
        </p:spPr>
        <p:txBody>
          <a:bodyPr/>
          <a:lstStyle/>
          <a:p>
            <a:pPr>
              <a:lnSpc>
                <a:spcPct val="100000"/>
              </a:lnSpc>
              <a:spcBef>
                <a:spcPts val="0"/>
              </a:spcBef>
              <a:spcAft>
                <a:spcPts val="0"/>
              </a:spcAft>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 – </a:t>
            </a:r>
          </a:p>
          <a:p>
            <a:pPr>
              <a:lnSpc>
                <a:spcPct val="100000"/>
              </a:lnSpc>
              <a:spcBef>
                <a:spcPts val="0"/>
              </a:spcBef>
              <a:spcAft>
                <a:spcPts val="0"/>
              </a:spcAft>
            </a:pPr>
            <a:endParaRPr lang="sv-SE"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 –</a:t>
            </a:r>
            <a:endParaRPr lang="sv-SE" dirty="0"/>
          </a:p>
        </p:txBody>
      </p:sp>
      <p:sp>
        <p:nvSpPr>
          <p:cNvPr id="4" name="Platshållare för innehåll 2">
            <a:extLst>
              <a:ext uri="{FF2B5EF4-FFF2-40B4-BE49-F238E27FC236}">
                <a16:creationId xmlns:a16="http://schemas.microsoft.com/office/drawing/2014/main" id="{6C4FBECF-0EAB-A00E-1829-57B2D9306401}"/>
              </a:ext>
            </a:extLst>
          </p:cNvPr>
          <p:cNvSpPr txBox="1">
            <a:spLocks/>
          </p:cNvSpPr>
          <p:nvPr/>
        </p:nvSpPr>
        <p:spPr>
          <a:xfrm>
            <a:off x="789695" y="1724381"/>
            <a:ext cx="10612609" cy="3409235"/>
          </a:xfrm>
          <a:prstGeom prst="rect">
            <a:avLst/>
          </a:prstGeom>
        </p:spPr>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sv-SE" sz="1800" b="1" dirty="0">
                <a:solidFill>
                  <a:srgbClr val="000000"/>
                </a:solidFill>
                <a:latin typeface="Arial" panose="020B0604020202020204" pitchFamily="34" charset="0"/>
                <a:ea typeface="Calibri" panose="020F0502020204030204" pitchFamily="34" charset="0"/>
                <a:cs typeface="Arial" panose="020B0604020202020204" pitchFamily="34" charset="0"/>
              </a:rPr>
              <a:t>D – Dysfunktion (</a:t>
            </a:r>
            <a:r>
              <a:rPr lang="sv-SE" sz="1800" b="1" dirty="0" err="1">
                <a:solidFill>
                  <a:srgbClr val="000000"/>
                </a:solidFill>
                <a:latin typeface="Arial" panose="020B0604020202020204" pitchFamily="34" charset="0"/>
                <a:ea typeface="Calibri" panose="020F0502020204030204" pitchFamily="34" charset="0"/>
                <a:cs typeface="Arial" panose="020B0604020202020204" pitchFamily="34" charset="0"/>
              </a:rPr>
              <a:t>Disability</a:t>
            </a:r>
            <a:r>
              <a:rPr lang="sv-SE" sz="18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Font typeface="Arial" panose="020B0604020202020204" pitchFamily="34" charset="0"/>
              <a:buNone/>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	Medvetandegrad, känselbortfall, pupiller, rörelseförmåga</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sv-SE" sz="1800" b="1" dirty="0">
                <a:solidFill>
                  <a:srgbClr val="000000"/>
                </a:solidFill>
                <a:latin typeface="Arial" panose="020B0604020202020204" pitchFamily="34" charset="0"/>
                <a:ea typeface="Calibri" panose="020F0502020204030204" pitchFamily="34" charset="0"/>
                <a:cs typeface="Arial" panose="020B0604020202020204" pitchFamily="34" charset="0"/>
              </a:rPr>
              <a:t>E – Exponering (Exposure)</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Font typeface="Arial" panose="020B0604020202020204" pitchFamily="34" charset="0"/>
              <a:buNone/>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	Leta efter dolda skador! Börja från huvudet och gå neråt. Finns tecken på andra skador? Sänkt kroppstemperatur?</a:t>
            </a:r>
            <a:endParaRPr lang="sv-SE" sz="18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Font typeface="Arial" panose="020B0604020202020204" pitchFamily="34" charset="0"/>
              <a:buNone/>
            </a:pPr>
            <a:endParaRPr lang="sv-SE"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0"/>
              </a:spcAft>
              <a:buFont typeface="Arial" panose="020B0604020202020204" pitchFamily="34" charset="0"/>
              <a:buNone/>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Förebygg cirkulationssvikt genom att lägga personen ner och höja benen lätt. Undvik nedkylning. </a:t>
            </a:r>
          </a:p>
          <a:p>
            <a:pPr marL="0" indent="0">
              <a:lnSpc>
                <a:spcPct val="100000"/>
              </a:lnSpc>
              <a:spcBef>
                <a:spcPts val="0"/>
              </a:spcBef>
              <a:spcAft>
                <a:spcPts val="0"/>
              </a:spcAft>
              <a:buFont typeface="Arial" panose="020B0604020202020204" pitchFamily="34" charset="0"/>
              <a:buNone/>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Du kan bara göra en insats efter dina egna förutsättningar och kunskaper och känner du dig osäker så fråga om råd antingen genom 1177 eller 112.</a:t>
            </a:r>
          </a:p>
          <a:p>
            <a:pPr marL="0" indent="0">
              <a:lnSpc>
                <a:spcPct val="100000"/>
              </a:lnSpc>
              <a:spcBef>
                <a:spcPts val="0"/>
              </a:spcBef>
              <a:spcAft>
                <a:spcPts val="0"/>
              </a:spcAft>
              <a:buFont typeface="Arial" panose="020B0604020202020204" pitchFamily="34" charset="0"/>
              <a:buNone/>
            </a:pPr>
            <a:endParaRPr lang="sv-SE"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sv-SE" sz="1800" b="1" dirty="0">
                <a:latin typeface="Arial" panose="020B0604020202020204" pitchFamily="34" charset="0"/>
                <a:ea typeface="Calibri" panose="020F0502020204030204" pitchFamily="34" charset="0"/>
                <a:cs typeface="Times New Roman" panose="02020603050405020304" pitchFamily="18" charset="0"/>
              </a:rPr>
              <a:t>Klar? </a:t>
            </a:r>
          </a:p>
          <a:p>
            <a:pPr marL="0" indent="0">
              <a:lnSpc>
                <a:spcPct val="100000"/>
              </a:lnSpc>
              <a:spcBef>
                <a:spcPts val="0"/>
              </a:spcBef>
              <a:spcAft>
                <a:spcPts val="0"/>
              </a:spcAft>
              <a:buFont typeface="Arial" panose="020B0604020202020204" pitchFamily="34" charset="0"/>
              <a:buNone/>
            </a:pPr>
            <a:r>
              <a:rPr lang="sv-SE" sz="1800" b="1" dirty="0">
                <a:latin typeface="Arial" panose="020B0604020202020204" pitchFamily="34" charset="0"/>
                <a:ea typeface="Calibri" panose="020F0502020204030204" pitchFamily="34" charset="0"/>
                <a:cs typeface="Times New Roman" panose="02020603050405020304" pitchFamily="18" charset="0"/>
              </a:rPr>
              <a:t>-</a:t>
            </a:r>
            <a:r>
              <a:rPr lang="sv-SE" sz="1800" dirty="0">
                <a:latin typeface="Arial" panose="020B0604020202020204" pitchFamily="34" charset="0"/>
                <a:ea typeface="Calibri" panose="020F0502020204030204" pitchFamily="34" charset="0"/>
                <a:cs typeface="Times New Roman" panose="02020603050405020304" pitchFamily="18" charset="0"/>
              </a:rPr>
              <a:t>Börja om från början, alternativt gå vidare till nästa om det finns fler skadade.</a:t>
            </a:r>
          </a:p>
          <a:p>
            <a:endParaRPr lang="sv-SE" dirty="0"/>
          </a:p>
        </p:txBody>
      </p:sp>
    </p:spTree>
    <p:extLst>
      <p:ext uri="{BB962C8B-B14F-4D97-AF65-F5344CB8AC3E}">
        <p14:creationId xmlns:p14="http://schemas.microsoft.com/office/powerpoint/2010/main" val="41941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D4DA92-AF9C-B685-B032-A67CC6B25A4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72A3DFE2-65A8-C44C-8A67-F8E1722D0373}"/>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8F116BBF-8856-AA25-AD90-11A7A13C85CB}"/>
              </a:ext>
            </a:extLst>
          </p:cNvPr>
          <p:cNvPicPr>
            <a:picLocks noChangeAspect="1"/>
          </p:cNvPicPr>
          <p:nvPr/>
        </p:nvPicPr>
        <p:blipFill>
          <a:blip r:embed="rId3"/>
          <a:stretch>
            <a:fillRect/>
          </a:stretch>
        </p:blipFill>
        <p:spPr>
          <a:xfrm>
            <a:off x="637749" y="0"/>
            <a:ext cx="8818960" cy="6858000"/>
          </a:xfrm>
          <a:prstGeom prst="rect">
            <a:avLst/>
          </a:prstGeom>
        </p:spPr>
      </p:pic>
    </p:spTree>
    <p:extLst>
      <p:ext uri="{BB962C8B-B14F-4D97-AF65-F5344CB8AC3E}">
        <p14:creationId xmlns:p14="http://schemas.microsoft.com/office/powerpoint/2010/main" val="228313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18984-857C-4A20-A88B-6AA7189C3D5F}"/>
              </a:ext>
            </a:extLst>
          </p:cNvPr>
          <p:cNvSpPr>
            <a:spLocks noGrp="1"/>
          </p:cNvSpPr>
          <p:nvPr>
            <p:ph type="title"/>
          </p:nvPr>
        </p:nvSpPr>
        <p:spPr>
          <a:xfrm>
            <a:off x="1264278" y="303618"/>
            <a:ext cx="9663443" cy="1044575"/>
          </a:xfrm>
        </p:spPr>
        <p:txBody>
          <a:bodyPr/>
          <a:lstStyle/>
          <a:p>
            <a:pPr algn="ctr"/>
            <a:r>
              <a:rPr lang="sv-SE" dirty="0"/>
              <a:t>Akut omhändertagande</a:t>
            </a:r>
          </a:p>
        </p:txBody>
      </p:sp>
      <p:sp>
        <p:nvSpPr>
          <p:cNvPr id="3" name="Platshållare för innehåll 2">
            <a:extLst>
              <a:ext uri="{FF2B5EF4-FFF2-40B4-BE49-F238E27FC236}">
                <a16:creationId xmlns:a16="http://schemas.microsoft.com/office/drawing/2014/main" id="{68EE9CDC-5A20-4D4C-A1FB-7519315B0483}"/>
              </a:ext>
            </a:extLst>
          </p:cNvPr>
          <p:cNvSpPr>
            <a:spLocks noGrp="1"/>
          </p:cNvSpPr>
          <p:nvPr>
            <p:ph idx="1"/>
          </p:nvPr>
        </p:nvSpPr>
        <p:spPr>
          <a:xfrm>
            <a:off x="789694" y="1665407"/>
            <a:ext cx="10612609" cy="3409514"/>
          </a:xfrm>
        </p:spPr>
        <p:txBody>
          <a:bodyPr/>
          <a:lstStyle/>
          <a:p>
            <a:pPr lvl="0">
              <a:lnSpc>
                <a:spcPct val="107000"/>
              </a:lnSpc>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Högläge</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för att minska svullnaden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Tryckförband</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för att stoppa blödningen, sitta på i minst 30 min eller till medicinsk personal tar över.</a:t>
            </a:r>
          </a:p>
          <a:p>
            <a:pPr lvl="1">
              <a:lnSpc>
                <a:spcPct val="107000"/>
              </a:lnSpc>
            </a:pPr>
            <a:r>
              <a:rPr lang="sv-SE" sz="1600" dirty="0">
                <a:solidFill>
                  <a:srgbClr val="000000"/>
                </a:solidFill>
                <a:latin typeface="Arial" panose="020B0604020202020204" pitchFamily="34" charset="0"/>
                <a:ea typeface="Calibri" panose="020F0502020204030204" pitchFamily="34" charset="0"/>
                <a:cs typeface="Arial" panose="020B0604020202020204" pitchFamily="34" charset="0"/>
              </a:rPr>
              <a:t>Efter 15 min, lossa och linda om lösare</a:t>
            </a:r>
            <a:endParaRPr lang="sv-SE" sz="16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Kyla</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för smärtlindring (</a:t>
            </a:r>
            <a:r>
              <a:rPr lang="sv-SE"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Axonreflexen</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Max 10-15 min med 1-2 timmars mellanrum.</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Vila</a:t>
            </a: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för läkningen</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Akut omhändertagande används med stor framgång vid stukningar eller mjukdelsskador. </a:t>
            </a:r>
          </a:p>
          <a:p>
            <a:pPr marL="0" indent="0">
              <a:lnSpc>
                <a:spcPct val="100000"/>
              </a:lnSpc>
              <a:spcBef>
                <a:spcPts val="0"/>
              </a:spcBef>
              <a:spcAft>
                <a:spcPts val="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Tryckförbandet skall läggas på direkt efter skadan skett för att ge maximal effekt. </a:t>
            </a:r>
          </a:p>
          <a:p>
            <a:pPr marL="0" indent="0">
              <a:lnSpc>
                <a:spcPct val="100000"/>
              </a:lnSpc>
              <a:spcBef>
                <a:spcPts val="0"/>
              </a:spcBef>
              <a:spcAft>
                <a:spcPts val="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För att uppnå målet att stoppa blödningen är en kompressionsbinda </a:t>
            </a:r>
          </a:p>
          <a:p>
            <a:pPr marL="0" indent="0">
              <a:lnSpc>
                <a:spcPct val="100000"/>
              </a:lnSpc>
              <a:spcBef>
                <a:spcPts val="0"/>
              </a:spcBef>
              <a:spcAft>
                <a:spcPts val="0"/>
              </a:spcAft>
              <a:buNone/>
            </a:pPr>
            <a:r>
              <a:rPr lang="sv-S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det bästa valet men naturligtvis går det med andra lindor också.</a:t>
            </a: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p:txBody>
      </p:sp>
      <p:pic>
        <p:nvPicPr>
          <p:cNvPr id="5" name="Bildobjekt 4">
            <a:extLst>
              <a:ext uri="{FF2B5EF4-FFF2-40B4-BE49-F238E27FC236}">
                <a16:creationId xmlns:a16="http://schemas.microsoft.com/office/drawing/2014/main" id="{F3D18E70-3617-424B-92EE-B098193A507E}"/>
              </a:ext>
            </a:extLst>
          </p:cNvPr>
          <p:cNvPicPr>
            <a:picLocks noChangeAspect="1"/>
          </p:cNvPicPr>
          <p:nvPr/>
        </p:nvPicPr>
        <p:blipFill>
          <a:blip r:embed="rId3"/>
          <a:stretch>
            <a:fillRect/>
          </a:stretch>
        </p:blipFill>
        <p:spPr>
          <a:xfrm>
            <a:off x="8887703" y="4482497"/>
            <a:ext cx="2514600" cy="1819275"/>
          </a:xfrm>
          <a:prstGeom prst="rect">
            <a:avLst/>
          </a:prstGeom>
        </p:spPr>
      </p:pic>
    </p:spTree>
    <p:extLst>
      <p:ext uri="{BB962C8B-B14F-4D97-AF65-F5344CB8AC3E}">
        <p14:creationId xmlns:p14="http://schemas.microsoft.com/office/powerpoint/2010/main" val="37268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702A8-544B-F06B-4C70-CE8984077932}"/>
              </a:ext>
            </a:extLst>
          </p:cNvPr>
          <p:cNvSpPr>
            <a:spLocks noGrp="1"/>
          </p:cNvSpPr>
          <p:nvPr>
            <p:ph type="title"/>
          </p:nvPr>
        </p:nvSpPr>
        <p:spPr/>
        <p:txBody>
          <a:bodyPr/>
          <a:lstStyle/>
          <a:p>
            <a:r>
              <a:rPr lang="sv-SE" dirty="0"/>
              <a:t>Stukat finger</a:t>
            </a:r>
          </a:p>
        </p:txBody>
      </p:sp>
      <p:sp>
        <p:nvSpPr>
          <p:cNvPr id="3" name="Platshållare för innehåll 2">
            <a:extLst>
              <a:ext uri="{FF2B5EF4-FFF2-40B4-BE49-F238E27FC236}">
                <a16:creationId xmlns:a16="http://schemas.microsoft.com/office/drawing/2014/main" id="{D043AFAE-AEE9-CE7F-02D1-836849BC8C30}"/>
              </a:ext>
            </a:extLst>
          </p:cNvPr>
          <p:cNvSpPr>
            <a:spLocks noGrp="1"/>
          </p:cNvSpPr>
          <p:nvPr>
            <p:ph idx="1"/>
          </p:nvPr>
        </p:nvSpPr>
        <p:spPr/>
        <p:txBody>
          <a:bodyPr/>
          <a:lstStyle/>
          <a:p>
            <a:endParaRPr lang="sv-SE" dirty="0"/>
          </a:p>
        </p:txBody>
      </p:sp>
      <p:pic>
        <p:nvPicPr>
          <p:cNvPr id="1026" name="Picture 2">
            <a:extLst>
              <a:ext uri="{FF2B5EF4-FFF2-40B4-BE49-F238E27FC236}">
                <a16:creationId xmlns:a16="http://schemas.microsoft.com/office/drawing/2014/main" id="{D34ED326-C8FA-FCFC-5884-392BD9A77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756" y="2165136"/>
            <a:ext cx="514508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tejpa stukat finger">
            <a:extLst>
              <a:ext uri="{FF2B5EF4-FFF2-40B4-BE49-F238E27FC236}">
                <a16:creationId xmlns:a16="http://schemas.microsoft.com/office/drawing/2014/main" id="{0E98F1A3-8585-FA5E-6E21-4E59597F6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865" y="2157199"/>
            <a:ext cx="2590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7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F86B0-EA4E-9127-FA75-316D0C467594}"/>
              </a:ext>
            </a:extLst>
          </p:cNvPr>
          <p:cNvSpPr>
            <a:spLocks noGrp="1"/>
          </p:cNvSpPr>
          <p:nvPr>
            <p:ph type="title"/>
          </p:nvPr>
        </p:nvSpPr>
        <p:spPr/>
        <p:txBody>
          <a:bodyPr/>
          <a:lstStyle/>
          <a:p>
            <a:r>
              <a:rPr lang="sv-SE" dirty="0"/>
              <a:t>Stukning</a:t>
            </a:r>
          </a:p>
        </p:txBody>
      </p:sp>
      <p:sp>
        <p:nvSpPr>
          <p:cNvPr id="3" name="Platshållare för innehåll 2">
            <a:extLst>
              <a:ext uri="{FF2B5EF4-FFF2-40B4-BE49-F238E27FC236}">
                <a16:creationId xmlns:a16="http://schemas.microsoft.com/office/drawing/2014/main" id="{143796EA-206C-C3F1-59D1-5F2FE8EA15F3}"/>
              </a:ext>
            </a:extLst>
          </p:cNvPr>
          <p:cNvSpPr>
            <a:spLocks noGrp="1"/>
          </p:cNvSpPr>
          <p:nvPr>
            <p:ph idx="1"/>
          </p:nvPr>
        </p:nvSpPr>
        <p:spPr/>
        <p:txBody>
          <a:bodyPr/>
          <a:lstStyle/>
          <a:p>
            <a:r>
              <a:rPr lang="sv-SE" dirty="0"/>
              <a:t>Ring 112?</a:t>
            </a:r>
          </a:p>
          <a:p>
            <a:pPr lvl="1"/>
            <a:r>
              <a:rPr lang="sv-SE" dirty="0"/>
              <a:t>Vid kraftig felställning</a:t>
            </a:r>
          </a:p>
          <a:p>
            <a:r>
              <a:rPr lang="sv-SE" dirty="0"/>
              <a:t>Sök vård?</a:t>
            </a:r>
          </a:p>
          <a:p>
            <a:pPr lvl="1"/>
            <a:r>
              <a:rPr lang="sv-SE" dirty="0"/>
              <a:t>Vid misstanke om benbrott</a:t>
            </a:r>
          </a:p>
          <a:p>
            <a:pPr lvl="1"/>
            <a:r>
              <a:rPr lang="sv-SE" dirty="0"/>
              <a:t>Vid misstanke om att ligament gått av</a:t>
            </a:r>
          </a:p>
          <a:p>
            <a:pPr lvl="1"/>
            <a:endParaRPr lang="sv-SE" dirty="0"/>
          </a:p>
          <a:p>
            <a:pPr marL="447675" lvl="1" indent="0">
              <a:buNone/>
            </a:pPr>
            <a:r>
              <a:rPr lang="sv-SE" dirty="0"/>
              <a:t>En stukning läker vanligtvis av sig själv, men man kan korta ner läkningsprocessen.</a:t>
            </a:r>
          </a:p>
        </p:txBody>
      </p:sp>
    </p:spTree>
    <p:extLst>
      <p:ext uri="{BB962C8B-B14F-4D97-AF65-F5344CB8AC3E}">
        <p14:creationId xmlns:p14="http://schemas.microsoft.com/office/powerpoint/2010/main" val="113663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8BD9D4-CFB1-B63C-ACE2-16FBD4E51F9D}"/>
              </a:ext>
            </a:extLst>
          </p:cNvPr>
          <p:cNvSpPr>
            <a:spLocks noGrp="1"/>
          </p:cNvSpPr>
          <p:nvPr>
            <p:ph type="title"/>
          </p:nvPr>
        </p:nvSpPr>
        <p:spPr/>
        <p:txBody>
          <a:bodyPr/>
          <a:lstStyle/>
          <a:p>
            <a:r>
              <a:rPr lang="sv-SE" dirty="0"/>
              <a:t>Diskutera stukning/mjukdelsskador!</a:t>
            </a:r>
          </a:p>
        </p:txBody>
      </p:sp>
      <p:sp>
        <p:nvSpPr>
          <p:cNvPr id="3" name="Platshållare för innehåll 2">
            <a:extLst>
              <a:ext uri="{FF2B5EF4-FFF2-40B4-BE49-F238E27FC236}">
                <a16:creationId xmlns:a16="http://schemas.microsoft.com/office/drawing/2014/main" id="{5E641149-CB85-0DAD-B22A-6D2F81C9BF0C}"/>
              </a:ext>
            </a:extLst>
          </p:cNvPr>
          <p:cNvSpPr>
            <a:spLocks noGrp="1"/>
          </p:cNvSpPr>
          <p:nvPr>
            <p:ph idx="1"/>
          </p:nvPr>
        </p:nvSpPr>
        <p:spPr/>
        <p:txBody>
          <a:bodyPr/>
          <a:lstStyle/>
          <a:p>
            <a:r>
              <a:rPr lang="sv-SE" dirty="0"/>
              <a:t>Är något oklart?</a:t>
            </a:r>
          </a:p>
          <a:p>
            <a:r>
              <a:rPr lang="sv-SE" dirty="0"/>
              <a:t>Har ni nödvändig utrustning med er?</a:t>
            </a:r>
          </a:p>
          <a:p>
            <a:r>
              <a:rPr lang="sv-SE" dirty="0"/>
              <a:t>Ni är på match, varpå en spelare trampar snett och faller ner på marken. Ni misstänker stukning.</a:t>
            </a:r>
          </a:p>
          <a:p>
            <a:pPr lvl="1"/>
            <a:r>
              <a:rPr lang="sv-SE" dirty="0"/>
              <a:t>Hur går ni tillväga?</a:t>
            </a:r>
          </a:p>
          <a:p>
            <a:pPr marL="447675" lvl="1" indent="0">
              <a:buNone/>
            </a:pPr>
            <a:endParaRPr lang="sv-SE" dirty="0"/>
          </a:p>
        </p:txBody>
      </p:sp>
    </p:spTree>
    <p:extLst>
      <p:ext uri="{BB962C8B-B14F-4D97-AF65-F5344CB8AC3E}">
        <p14:creationId xmlns:p14="http://schemas.microsoft.com/office/powerpoint/2010/main" val="1146608961"/>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8D327A73C54547A4B1CCD2EB0F4847" ma:contentTypeVersion="19" ma:contentTypeDescription="Skapa ett nytt dokument." ma:contentTypeScope="" ma:versionID="86b273981af94689edabaee2829c12c9">
  <xsd:schema xmlns:xsd="http://www.w3.org/2001/XMLSchema" xmlns:xs="http://www.w3.org/2001/XMLSchema" xmlns:p="http://schemas.microsoft.com/office/2006/metadata/properties" xmlns:ns2="8e62cd6f-fbb4-4f93-94de-11e6d5dbf947" xmlns:ns3="87853833-44d6-4906-99dd-eaa509405e6b" targetNamespace="http://schemas.microsoft.com/office/2006/metadata/properties" ma:root="true" ma:fieldsID="bb8f61c70c68a4eec9a27597cf140815" ns2:_="" ns3:_="">
    <xsd:import namespace="8e62cd6f-fbb4-4f93-94de-11e6d5dbf947"/>
    <xsd:import namespace="87853833-44d6-4906-99dd-eaa509405e6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c81b790fb5e84b41aa66445fd22c7723"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62cd6f-fbb4-4f93-94de-11e6d5dbf9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c81b790fb5e84b41aa66445fd22c7723" ma:index="24" nillable="true" ma:taxonomy="true" ma:internalName="c81b790fb5e84b41aa66445fd22c7723" ma:taxonomyFieldName="Test" ma:displayName="Test" ma:default="" ma:fieldId="{c81b790f-b5e8-4b41-aa66-445fd22c7723}" ma:sspId="569f3a60-3ad3-4329-af7f-6cf4f85e1abb" ma:termSetId="f6f0f235-316d-4fb2-8084-4c05a823ab9a" ma:anchorId="ed28d0b9-96a6-4ef6-8960-16500dee69bb" ma:open="fals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853833-44d6-4906-99dd-eaa509405e6b"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ac987f00-00a1-472f-bbd8-de9e3d105b2f}" ma:internalName="TaxCatchAll" ma:showField="CatchAllData" ma:web="87853833-44d6-4906-99dd-eaa509405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e62cd6f-fbb4-4f93-94de-11e6d5dbf947">
      <Terms xmlns="http://schemas.microsoft.com/office/infopath/2007/PartnerControls"/>
    </lcf76f155ced4ddcb4097134ff3c332f>
    <TaxCatchAll xmlns="87853833-44d6-4906-99dd-eaa509405e6b" xsi:nil="true"/>
    <c81b790fb5e84b41aa66445fd22c7723 xmlns="8e62cd6f-fbb4-4f93-94de-11e6d5dbf947">
      <Terms xmlns="http://schemas.microsoft.com/office/infopath/2007/PartnerControls"/>
    </c81b790fb5e84b41aa66445fd22c7723>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B561E-513C-4AA0-973A-2D97A5DC9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62cd6f-fbb4-4f93-94de-11e6d5dbf947"/>
    <ds:schemaRef ds:uri="87853833-44d6-4906-99dd-eaa509405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9E05C0-6144-49BF-A195-70621E33E80D}">
  <ds:schemaRefs>
    <ds:schemaRef ds:uri="http://purl.org/dc/terms/"/>
    <ds:schemaRef ds:uri="http://schemas.microsoft.com/office/2006/documentManagement/types"/>
    <ds:schemaRef ds:uri="87853833-44d6-4906-99dd-eaa509405e6b"/>
    <ds:schemaRef ds:uri="http://purl.org/dc/elements/1.1/"/>
    <ds:schemaRef ds:uri="8e62cd6f-fbb4-4f93-94de-11e6d5dbf947"/>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D538BF7-3388-4389-B25F-47A1E8726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Distrikt_RF_SISU</Template>
  <TotalTime>7201</TotalTime>
  <Words>2643</Words>
  <Application>Microsoft Office PowerPoint</Application>
  <PresentationFormat>Bredbild</PresentationFormat>
  <Paragraphs>447</Paragraphs>
  <Slides>36</Slides>
  <Notes>28</Notes>
  <HiddenSlides>3</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36</vt:i4>
      </vt:variant>
    </vt:vector>
  </HeadingPairs>
  <TitlesOfParts>
    <vt:vector size="44" baseType="lpstr">
      <vt:lpstr>Arial</vt:lpstr>
      <vt:lpstr>Arial Black</vt:lpstr>
      <vt:lpstr>Calibri</vt:lpstr>
      <vt:lpstr>Calibri Light</vt:lpstr>
      <vt:lpstr>Open Sans</vt:lpstr>
      <vt:lpstr>Söhne</vt:lpstr>
      <vt:lpstr>Riksidrottsförbundet_utan Sisu</vt:lpstr>
      <vt:lpstr>Office-tema</vt:lpstr>
      <vt:lpstr>   Akut omhändertagande</vt:lpstr>
      <vt:lpstr>SOS Alarm SMS-Livräddare hjartstartarregistret.se hlr.nu  112   Akut hjälp 114 14 Ej akut hjälp 1177  Sjukvårdsrådgivning 113 13  Krisinformation  010-456 67 00 Giftinformationscentralen</vt:lpstr>
      <vt:lpstr>L-ABCDE</vt:lpstr>
      <vt:lpstr>L-ABCDE</vt:lpstr>
      <vt:lpstr>PowerPoint-presentation</vt:lpstr>
      <vt:lpstr>Akut omhändertagande</vt:lpstr>
      <vt:lpstr>Stukat finger</vt:lpstr>
      <vt:lpstr>Stukning</vt:lpstr>
      <vt:lpstr>Diskutera stukning/mjukdelsskador!</vt:lpstr>
      <vt:lpstr>Rehabilitering stukning/mjukdelsskada</vt:lpstr>
      <vt:lpstr>Rehabilitering stukning/mjukdelsskada</vt:lpstr>
      <vt:lpstr>Skallskador</vt:lpstr>
      <vt:lpstr>Skallskador</vt:lpstr>
      <vt:lpstr>PowerPoint-presentation</vt:lpstr>
      <vt:lpstr>PowerPoint-presentation</vt:lpstr>
      <vt:lpstr>PowerPoint-presentation</vt:lpstr>
      <vt:lpstr>PowerPoint-presentation</vt:lpstr>
      <vt:lpstr>Övning</vt:lpstr>
      <vt:lpstr>Diskutera skallskador!</vt:lpstr>
      <vt:lpstr>Rygg och nacke</vt:lpstr>
      <vt:lpstr>Benbrott</vt:lpstr>
      <vt:lpstr>Urledvridning</vt:lpstr>
      <vt:lpstr>Okontrollerad blödning</vt:lpstr>
      <vt:lpstr>Blödningar</vt:lpstr>
      <vt:lpstr>Cirkulationssvikt</vt:lpstr>
      <vt:lpstr>Cirkulationssvikt</vt:lpstr>
      <vt:lpstr>Sjukdomar</vt:lpstr>
      <vt:lpstr>Sjukdomar</vt:lpstr>
      <vt:lpstr>Sjukdomar</vt:lpstr>
      <vt:lpstr>Sjukdomar</vt:lpstr>
      <vt:lpstr>Sjukdomar</vt:lpstr>
      <vt:lpstr>Sjukdomar</vt:lpstr>
      <vt:lpstr>Sjukdomar</vt:lpstr>
      <vt:lpstr>Sjukdomar</vt:lpstr>
      <vt:lpstr>Diskutera!</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Anneli Björkman (RF-SISU Östergötland)</dc:creator>
  <cp:keywords>class='Open'</cp:keywords>
  <cp:lastModifiedBy>Edvin</cp:lastModifiedBy>
  <cp:revision>51</cp:revision>
  <dcterms:created xsi:type="dcterms:W3CDTF">2019-12-17T10:32:53Z</dcterms:created>
  <dcterms:modified xsi:type="dcterms:W3CDTF">2024-04-05T10:31:56Z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0x010100838D327A73C54547A4B1CCD2EB0F4847</vt:lpwstr>
  </property>
  <property fmtid="{D5CDD505-2E9C-101B-9397-08002B2CF9AE}" pid="3" name="MediaServiceImageTags">
    <vt:lpwstr/>
  </property>
  <property fmtid="{D5CDD505-2E9C-101B-9397-08002B2CF9AE}" pid="4" name="Test">
    <vt:lpwstr/>
  </property>
</Properties>
</file>