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63" r:id="rId4"/>
    <p:sldId id="258" r:id="rId5"/>
    <p:sldId id="265" r:id="rId6"/>
    <p:sldId id="259" r:id="rId7"/>
    <p:sldId id="264" r:id="rId8"/>
    <p:sldId id="260" r:id="rId9"/>
    <p:sldId id="261" r:id="rId10"/>
    <p:sldId id="262"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152CA5-5FBA-6AB0-FDFD-AB3481F73741}" v="1338" dt="2024-09-08T11:00:56.832"/>
    <p1510:client id="{46E36285-779B-03E7-3024-1825BB2832AA}" v="29" dt="2024-09-08T11:13:30.6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12192000" cy="6858000"/>
            <a:chOff x="0" y="0"/>
            <a:chExt cx="12192000" cy="6858000"/>
          </a:xfrm>
        </p:grpSpPr>
        <p:sp>
          <p:nvSpPr>
            <p:cNvPr id="8" name="Rectangle 7"/>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dirty="0"/>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bwMode="gray">
          <a:xfrm rot="5400000">
            <a:off x="10176279" y="1792223"/>
            <a:ext cx="990599" cy="304799"/>
          </a:xfrm>
        </p:spPr>
        <p:txBody>
          <a:bodyPr anchor="t"/>
          <a:lstStyle>
            <a:lvl1pPr algn="l">
              <a:defRPr b="0" i="0">
                <a:solidFill>
                  <a:schemeClr val="bg1"/>
                </a:solidFill>
              </a:defRPr>
            </a:lvl1pPr>
          </a:lstStyle>
          <a:p>
            <a:fld id="{D200B3F0-A9BC-48CE-8EB6-ECE965069900}" type="datetimeFigureOut">
              <a:rPr lang="en-US" dirty="0"/>
              <a:pPr/>
              <a:t>9/8/2024</a:t>
            </a:fld>
            <a:endParaRPr lang="en-US" dirty="0"/>
          </a:p>
        </p:txBody>
      </p:sp>
      <p:sp>
        <p:nvSpPr>
          <p:cNvPr id="5" name="Footer Placeholder 4"/>
          <p:cNvSpPr>
            <a:spLocks noGrp="1"/>
          </p:cNvSpPr>
          <p:nvPr>
            <p:ph type="ftr" sz="quarter" idx="11"/>
          </p:nvPr>
        </p:nvSpPr>
        <p:spPr bwMode="gray">
          <a:xfrm rot="5400000">
            <a:off x="8963575" y="3226820"/>
            <a:ext cx="3859795" cy="304801"/>
          </a:xfrm>
        </p:spPr>
        <p:txBody>
          <a:bodyPr anchor="b"/>
          <a:lstStyle>
            <a:lvl1pPr>
              <a:defRPr b="0" i="0">
                <a:solidFill>
                  <a:schemeClr val="bg1"/>
                </a:solidFill>
              </a:defRPr>
            </a:lvl1pPr>
          </a:lstStyle>
          <a:p>
            <a:r>
              <a:rPr lang="en-US" dirty="0"/>
              <a:t>
              </a:t>
            </a:r>
          </a:p>
        </p:txBody>
      </p:sp>
      <p:sp>
        <p:nvSpPr>
          <p:cNvPr id="17" name="Rectangle 16"/>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50438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5945"/>
            <a:ext cx="8825657" cy="566738"/>
          </a:xfrm>
        </p:spPr>
        <p:txBody>
          <a:bodyPr anchor="b">
            <a:normAutofit/>
          </a:bodyPr>
          <a:lstStyle>
            <a:lvl1pPr algn="l">
              <a:defRPr sz="2400" b="0"/>
            </a:lvl1pPr>
          </a:lstStyle>
          <a:p>
            <a:r>
              <a:rPr lang="en-US" dirty="0"/>
              <a:t>Click to edit Master title style</a:t>
            </a:r>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bwMode="gray">
          <a:xfrm>
            <a:off x="1154956" y="5532683"/>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DF9FFFF-3106-4DDB-AA62-0C80862170D6}" type="datetimeFigureOut">
              <a:rPr lang="en-US" dirty="0"/>
              <a:t>9/8/2024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45700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nchor="ctr"/>
          <a:lstStyle>
            <a:lvl1pPr>
              <a:defRPr sz="4000"/>
            </a:lvl1pPr>
          </a:lstStyle>
          <a:p>
            <a:r>
              <a:rPr lang="en-US" dirty="0"/>
              <a:t>Click to edit Master title style</a:t>
            </a:r>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A3DA38B7-AE95-4DC8-9A51-7A71F545B098}" type="datetimeFigureOut">
              <a:rPr lang="en-US" dirty="0"/>
              <a:t>9/8/2024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59894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6" name="Rectangle 15"/>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TextBox 10"/>
          <p:cNvSpPr txBox="1"/>
          <p:nvPr/>
        </p:nvSpPr>
        <p:spPr bwMode="gray">
          <a:xfrm>
            <a:off x="898295" y="603589"/>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13" name="TextBox 12"/>
          <p:cNvSpPr txBox="1"/>
          <p:nvPr/>
        </p:nvSpPr>
        <p:spPr bwMode="gray">
          <a:xfrm>
            <a:off x="9705137" y="2613787"/>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74801" y="980517"/>
            <a:ext cx="8460983" cy="2705034"/>
          </a:xfrm>
        </p:spPr>
        <p:txBody>
          <a:bodyPr anchor="ctr"/>
          <a:lstStyle>
            <a:lvl1pPr>
              <a:defRPr sz="4000"/>
            </a:lvl1pPr>
          </a:lstStyle>
          <a:p>
            <a:r>
              <a:rPr lang="en-US" dirty="0"/>
              <a:t>Click to edit Master title style</a:t>
            </a:r>
          </a:p>
        </p:txBody>
      </p:sp>
      <p:sp>
        <p:nvSpPr>
          <p:cNvPr id="14" name="Text Placeholder 3"/>
          <p:cNvSpPr>
            <a:spLocks noGrp="1"/>
          </p:cNvSpPr>
          <p:nvPr>
            <p:ph type="body" sz="half" idx="13"/>
          </p:nvPr>
        </p:nvSpPr>
        <p:spPr bwMode="gray">
          <a:xfrm>
            <a:off x="1945945" y="3686515"/>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0" name="Text Placeholder 3"/>
          <p:cNvSpPr>
            <a:spLocks noGrp="1"/>
          </p:cNvSpPr>
          <p:nvPr>
            <p:ph type="body" sz="half" idx="2"/>
          </p:nvPr>
        </p:nvSpPr>
        <p:spPr>
          <a:xfrm>
            <a:off x="1154954" y="5014393"/>
            <a:ext cx="8825659" cy="1012664"/>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4" name="Date Placeholder 3"/>
          <p:cNvSpPr>
            <a:spLocks noGrp="1"/>
          </p:cNvSpPr>
          <p:nvPr>
            <p:ph type="dt" sz="half" idx="10"/>
          </p:nvPr>
        </p:nvSpPr>
        <p:spPr/>
        <p:txBody>
          <a:bodyPr/>
          <a:lstStyle/>
          <a:p>
            <a:fld id="{86F1EC2B-8188-4AC2-9F0D-8D09C51D505A}" type="datetimeFigureOut">
              <a:rPr lang="en-US" dirty="0"/>
              <a:t>9/8/2024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4" name="Rectangle 23"/>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65976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0" name="Rectangle 9"/>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2404477"/>
            <a:ext cx="8825659" cy="1788704"/>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1138587" y="5024967"/>
            <a:ext cx="882565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212B75E-944F-430B-BE5F-C69FA8823C04}" type="datetimeFigureOut">
              <a:rPr lang="en-US" dirty="0"/>
              <a:t>9/8/2024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245303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7"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154954" y="26109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6" name="Text Placeholder 3"/>
          <p:cNvSpPr>
            <a:spLocks noGrp="1"/>
          </p:cNvSpPr>
          <p:nvPr>
            <p:ph type="body" sz="half" idx="15"/>
          </p:nvPr>
        </p:nvSpPr>
        <p:spPr>
          <a:xfrm>
            <a:off x="1154954" y="3187261"/>
            <a:ext cx="3129168" cy="28397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4512721" y="2610999"/>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3"/>
          <p:cNvSpPr>
            <a:spLocks noGrp="1"/>
          </p:cNvSpPr>
          <p:nvPr>
            <p:ph type="body" sz="half" idx="16"/>
          </p:nvPr>
        </p:nvSpPr>
        <p:spPr>
          <a:xfrm>
            <a:off x="4512721" y="3187261"/>
            <a:ext cx="3145380" cy="28397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886701" y="2603500"/>
            <a:ext cx="315744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3"/>
          <p:cNvSpPr>
            <a:spLocks noGrp="1"/>
          </p:cNvSpPr>
          <p:nvPr>
            <p:ph type="body" sz="half" idx="17"/>
          </p:nvPr>
        </p:nvSpPr>
        <p:spPr>
          <a:xfrm>
            <a:off x="7886700" y="3187261"/>
            <a:ext cx="3161029" cy="283979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9AE0DC7-7F53-471C-A711-B3DA6F2535F3}" type="datetimeFigureOut">
              <a:rPr lang="en-US" dirty="0"/>
              <a:t>9/8/2024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368732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3600"/>
            </a:lvl1pPr>
          </a:lstStyle>
          <a:p>
            <a:r>
              <a:rPr lang="en-US" dirty="0"/>
              <a:t>Click to edit Master title style</a:t>
            </a:r>
          </a:p>
        </p:txBody>
      </p:sp>
      <p:sp>
        <p:nvSpPr>
          <p:cNvPr id="3" name="Text Placeholder 2"/>
          <p:cNvSpPr>
            <a:spLocks noGrp="1"/>
          </p:cNvSpPr>
          <p:nvPr>
            <p:ph type="body" idx="1"/>
          </p:nvPr>
        </p:nvSpPr>
        <p:spPr>
          <a:xfrm>
            <a:off x="1154954" y="4532844"/>
            <a:ext cx="3020744" cy="576263"/>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9" name="Picture Placeholder 2"/>
          <p:cNvSpPr>
            <a:spLocks noGrp="1" noChangeAspect="1"/>
          </p:cNvSpPr>
          <p:nvPr>
            <p:ph type="pic" idx="15"/>
          </p:nvPr>
        </p:nvSpPr>
        <p:spPr>
          <a:xfrm>
            <a:off x="1334552" y="2611246"/>
            <a:ext cx="2691242" cy="158376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2" name="Text Placeholder 3"/>
          <p:cNvSpPr>
            <a:spLocks noGrp="1"/>
          </p:cNvSpPr>
          <p:nvPr>
            <p:ph type="body" sz="half" idx="18"/>
          </p:nvPr>
        </p:nvSpPr>
        <p:spPr>
          <a:xfrm>
            <a:off x="1154953" y="5109107"/>
            <a:ext cx="3020745"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Text Placeholder 4"/>
          <p:cNvSpPr>
            <a:spLocks noGrp="1"/>
          </p:cNvSpPr>
          <p:nvPr>
            <p:ph type="body" sz="quarter" idx="3"/>
          </p:nvPr>
        </p:nvSpPr>
        <p:spPr>
          <a:xfrm>
            <a:off x="4568865"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0" name="Picture Placeholder 2"/>
          <p:cNvSpPr>
            <a:spLocks noGrp="1" noChangeAspect="1"/>
          </p:cNvSpPr>
          <p:nvPr>
            <p:ph type="pic" idx="21"/>
          </p:nvPr>
        </p:nvSpPr>
        <p:spPr>
          <a:xfrm>
            <a:off x="4748463" y="2642840"/>
            <a:ext cx="2691242" cy="155217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3" name="Text Placeholder 3"/>
          <p:cNvSpPr>
            <a:spLocks noGrp="1"/>
          </p:cNvSpPr>
          <p:nvPr>
            <p:ph type="body" sz="half" idx="19"/>
          </p:nvPr>
        </p:nvSpPr>
        <p:spPr>
          <a:xfrm>
            <a:off x="4568865" y="5109107"/>
            <a:ext cx="3050438" cy="92140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ext Placeholder 4"/>
          <p:cNvSpPr>
            <a:spLocks noGrp="1"/>
          </p:cNvSpPr>
          <p:nvPr>
            <p:ph type="body" sz="quarter" idx="13"/>
          </p:nvPr>
        </p:nvSpPr>
        <p:spPr>
          <a:xfrm>
            <a:off x="7983434" y="4532845"/>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1" name="Picture Placeholder 2"/>
          <p:cNvSpPr>
            <a:spLocks noGrp="1" noChangeAspect="1"/>
          </p:cNvSpPr>
          <p:nvPr>
            <p:ph type="pic" idx="22"/>
          </p:nvPr>
        </p:nvSpPr>
        <p:spPr>
          <a:xfrm>
            <a:off x="8163031" y="2618992"/>
            <a:ext cx="2691242" cy="157601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24" name="Text Placeholder 3"/>
          <p:cNvSpPr>
            <a:spLocks noGrp="1"/>
          </p:cNvSpPr>
          <p:nvPr>
            <p:ph type="body" sz="half" idx="20"/>
          </p:nvPr>
        </p:nvSpPr>
        <p:spPr>
          <a:xfrm>
            <a:off x="7983434" y="5109107"/>
            <a:ext cx="3054127" cy="89634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cxnSp>
        <p:nvCxnSpPr>
          <p:cNvPr id="21" name="Straight Connector 20"/>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1F4C9D-4618-451D-80C1-6A376BB42AB4}" type="datetimeFigureOut">
              <a:rPr lang="en-US" dirty="0"/>
              <a:t>9/8/2024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288911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54D2318-CE40-42F6-962A-4C6D6CF697DB}" type="datetimeFigureOut">
              <a:rPr lang="en-US" dirty="0"/>
              <a:t>9/8/2024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577676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2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97430"/>
            <a:ext cx="1409965" cy="4729626"/>
          </a:xfrm>
        </p:spPr>
        <p:txBody>
          <a:bodyPr vert="eaVert" anchor="b" anchorCtr="0"/>
          <a:lstStyle/>
          <a:p>
            <a:r>
              <a:rPr lang="en-US" dirty="0"/>
              <a:t>Click to edit Master title style</a:t>
            </a:r>
          </a:p>
        </p:txBody>
      </p:sp>
      <p:sp>
        <p:nvSpPr>
          <p:cNvPr id="3" name="Vertical Text Placeholder 2"/>
          <p:cNvSpPr>
            <a:spLocks noGrp="1"/>
          </p:cNvSpPr>
          <p:nvPr>
            <p:ph type="body" orient="vert" idx="1"/>
          </p:nvPr>
        </p:nvSpPr>
        <p:spPr>
          <a:xfrm>
            <a:off x="1154954" y="1297429"/>
            <a:ext cx="6247546" cy="472962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C476AC1-EB7F-4BEF-90D9-5764B50DAF8A}" type="datetimeFigureOut">
              <a:rPr lang="en-US" dirty="0"/>
              <a:t>9/8/2024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8" name="Rectangle 17"/>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22651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B20712A-F861-4AB0-A754-4F5A2033CD4B}" type="datetimeFigureOut">
              <a:rPr lang="en-US" dirty="0"/>
              <a:t>9/8/2024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98549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4"/>
            <a:ext cx="4351023" cy="2283823"/>
          </a:xfrm>
        </p:spPr>
        <p:txBody>
          <a:bodyPr anchor="ctr"/>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324507B7-F2DC-4B2C-B14D-58A9766807A2}" type="datetimeFigureOut">
              <a:rPr lang="en-US" dirty="0"/>
              <a:t>9/8/2024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69223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1151368" y="2603500"/>
            <a:ext cx="4828744" cy="3416301"/>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08711" y="2603500"/>
            <a:ext cx="4825159" cy="3377705"/>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04A483D-5CB4-4842-8F2F-05D5276ACF63}" type="datetimeFigureOut">
              <a:rPr lang="en-US" dirty="0"/>
              <a:t>9/8/2024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20207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1154954" y="2636063"/>
            <a:ext cx="48251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54954" y="3212326"/>
            <a:ext cx="4825158" cy="2807476"/>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08711" y="2603499"/>
            <a:ext cx="4825160" cy="608825"/>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08712" y="3212327"/>
            <a:ext cx="4825159" cy="2807474"/>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1D1CE32E-9DC0-47C8-A657-48F5C3E4A10B}" type="datetimeFigureOut">
              <a:rPr lang="en-US" dirty="0"/>
              <a:t>9/8/2024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62762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2BDF5C0D-8C3A-4771-A43D-83937FC700D4}" type="datetimeFigureOut">
              <a:rPr lang="en-US" dirty="0"/>
              <a:t>9/8/2024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7828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03D2D6-FCC2-425A-A4A7-8058E8C01CB1}" type="datetimeFigureOut">
              <a:rPr lang="en-US" dirty="0"/>
              <a:t>9/8/2024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63691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8" cy="1600200"/>
          </a:xfrm>
        </p:spPr>
        <p:txBody>
          <a:bodyPr anchor="b"/>
          <a:lstStyle>
            <a:lvl1pPr algn="l">
              <a:defRPr sz="2400" b="0"/>
            </a:lvl1pPr>
          </a:lstStyle>
          <a:p>
            <a:r>
              <a:rPr lang="en-US" dirty="0"/>
              <a:t>Click to edit Master title style</a:t>
            </a:r>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bwMode="gray">
          <a:xfrm>
            <a:off x="1154955" y="3129280"/>
            <a:ext cx="2793158" cy="289559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D8CF2683-E6E7-4CC3-9EEE-7854DD4F3545}" type="datetimeFigureOut">
              <a:rPr lang="en-US" dirty="0"/>
              <a:t>9/8/2024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4201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0" name="Group 9"/>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8" name="Rectangle 7"/>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p:spPr>
        <p:txBody>
          <a:bodyPr anchor="b">
            <a:normAutofit/>
          </a:bodyPr>
          <a:lstStyle>
            <a:lvl1pPr algn="l">
              <a:defRPr sz="3600" b="0"/>
            </a:lvl1pPr>
          </a:lstStyle>
          <a:p>
            <a:r>
              <a:rPr lang="en-US" dirty="0"/>
              <a:t>Click to edit Master title style</a:t>
            </a:r>
          </a:p>
        </p:txBody>
      </p:sp>
      <p:sp>
        <p:nvSpPr>
          <p:cNvPr id="3" name="Picture Placeholder 2"/>
          <p:cNvSpPr>
            <a:spLocks noGrp="1" noChangeAspect="1"/>
          </p:cNvSpPr>
          <p:nvPr>
            <p:ph type="pic" idx="1"/>
          </p:nvPr>
        </p:nvSpPr>
        <p:spPr>
          <a:xfrm>
            <a:off x="6547872" y="1143000"/>
            <a:ext cx="3227192"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E120F81-B39D-4CBB-8BF3-5D6E395D0F72}" type="datetimeFigureOut">
              <a:rPr lang="en-US" dirty="0"/>
              <a:t>9/8/2024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3594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5" name="Rectangle 14"/>
            <p:cNvSpPr/>
            <p:nvPr/>
          </p:nvSpPr>
          <p:spPr>
            <a:xfrm>
              <a:off x="0" y="0"/>
              <a:ext cx="12192000" cy="6858000"/>
            </a:xfrm>
            <a:prstGeom prst="rect">
              <a:avLst/>
            </a:prstGeom>
            <a:blipFill>
              <a:blip r:embed="rId19">
                <a:duotone>
                  <a:schemeClr val="dk2">
                    <a:shade val="42000"/>
                    <a:hueMod val="42000"/>
                    <a:satMod val="124000"/>
                    <a:lumMod val="62000"/>
                  </a:schemeClr>
                  <a:schemeClr val="dk2">
                    <a:tint val="96000"/>
                    <a:satMod val="130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Oval 40"/>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9" name="Oval 3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1587"/>
              <a:ext cx="1600200" cy="1600200"/>
            </a:xfrm>
            <a:prstGeom prst="ellipse">
              <a:avLst/>
            </a:prstGeom>
            <a:gradFill flip="none" rotWithShape="1">
              <a:gsLst>
                <a:gs pos="0">
                  <a:schemeClr val="accent1">
                    <a:lumMod val="60000"/>
                    <a:lumOff val="40000"/>
                    <a:alpha val="14000"/>
                  </a:schemeClr>
                </a:gs>
                <a:gs pos="73000">
                  <a:schemeClr val="accent1">
                    <a:lumMod val="60000"/>
                    <a:lumOff val="40000"/>
                    <a:alpha val="0"/>
                  </a:schemeClr>
                </a:gs>
                <a:gs pos="36000">
                  <a:schemeClr val="accent1">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8" name="Oval 3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49" name="Oval 48"/>
            <p:cNvSpPr/>
            <p:nvPr/>
          </p:nvSpPr>
          <p:spPr>
            <a:xfrm>
              <a:off x="0" y="2667000"/>
              <a:ext cx="4191000" cy="4191000"/>
            </a:xfrm>
            <a:prstGeom prst="ellipse">
              <a:avLst/>
            </a:prstGeom>
            <a:gradFill flip="none" rotWithShape="1">
              <a:gsLst>
                <a:gs pos="0">
                  <a:schemeClr val="accent1">
                    <a:lumMod val="60000"/>
                    <a:lumOff val="40000"/>
                    <a:alpha val="11000"/>
                  </a:schemeClr>
                </a:gs>
                <a:gs pos="75000">
                  <a:schemeClr val="accent1">
                    <a:lumMod val="60000"/>
                    <a:lumOff val="40000"/>
                    <a:alpha val="0"/>
                  </a:schemeClr>
                </a:gs>
                <a:gs pos="36000">
                  <a:schemeClr val="accent1">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5239"/>
              <a:ext cx="990600" cy="990600"/>
            </a:xfrm>
            <a:prstGeom prst="ellipse">
              <a:avLst/>
            </a:prstGeom>
            <a:gradFill flip="none" rotWithShape="1">
              <a:gsLst>
                <a:gs pos="0">
                  <a:schemeClr val="accent1">
                    <a:lumMod val="60000"/>
                    <a:lumOff val="40000"/>
                    <a:alpha val="10000"/>
                  </a:schemeClr>
                </a:gs>
                <a:gs pos="66000">
                  <a:schemeClr val="accent1">
                    <a:lumMod val="60000"/>
                    <a:lumOff val="40000"/>
                    <a:alpha val="0"/>
                  </a:schemeClr>
                </a:gs>
                <a:gs pos="31000">
                  <a:schemeClr val="accent1">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47920"/>
            <a:ext cx="8761413" cy="72848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561110" y="6391839"/>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4" name="Date Placeholder 3"/>
          <p:cNvSpPr>
            <a:spLocks noGrp="1"/>
          </p:cNvSpPr>
          <p:nvPr>
            <p:ph type="dt" sz="half" idx="2"/>
          </p:nvPr>
        </p:nvSpPr>
        <p:spPr>
          <a:xfrm>
            <a:off x="10650938" y="6394407"/>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64B320A-89BA-47B2-A525-92E8D10B06E4}" type="datetimeFigureOut">
              <a:rPr lang="en-US" dirty="0"/>
              <a:t>9/8/2024</a:t>
            </a:fld>
            <a:endParaRPr lang="en-US" dirty="0"/>
          </a:p>
        </p:txBody>
      </p:sp>
      <p:sp>
        <p:nvSpPr>
          <p:cNvPr id="20" name="Rectangle 19"/>
          <p:cNvSpPr/>
          <p:nvPr/>
        </p:nvSpPr>
        <p:spPr>
          <a:xfrm>
            <a:off x="1044372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6431423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a:bodyPr>
          <a:lstStyle/>
          <a:p>
            <a:r>
              <a:rPr lang="sv-SE" dirty="0">
                <a:cs typeface="Calibri Light"/>
              </a:rPr>
              <a:t>Föräldramöte </a:t>
            </a:r>
            <a:br>
              <a:rPr lang="sv-SE" dirty="0">
                <a:cs typeface="Calibri Light"/>
              </a:rPr>
            </a:br>
            <a:r>
              <a:rPr lang="sv-SE" dirty="0">
                <a:cs typeface="Calibri Light"/>
              </a:rPr>
              <a:t>Polisen handboll </a:t>
            </a:r>
            <a:br>
              <a:rPr lang="sv-SE" dirty="0">
                <a:cs typeface="Calibri Light"/>
              </a:rPr>
            </a:br>
            <a:r>
              <a:rPr lang="sv-SE" dirty="0">
                <a:cs typeface="Calibri Light"/>
              </a:rPr>
              <a:t>svart grupp</a:t>
            </a:r>
          </a:p>
        </p:txBody>
      </p:sp>
      <p:sp>
        <p:nvSpPr>
          <p:cNvPr id="3" name="Underrubrik 2"/>
          <p:cNvSpPr>
            <a:spLocks noGrp="1"/>
          </p:cNvSpPr>
          <p:nvPr>
            <p:ph type="subTitle" idx="1"/>
          </p:nvPr>
        </p:nvSpPr>
        <p:spPr/>
        <p:txBody>
          <a:bodyPr/>
          <a:lstStyle/>
          <a:p>
            <a:r>
              <a:rPr lang="sv-SE" dirty="0"/>
              <a:t>Säsongen 2024-2025</a:t>
            </a:r>
          </a:p>
        </p:txBody>
      </p:sp>
      <p:pic>
        <p:nvPicPr>
          <p:cNvPr id="4" name="Bildobjekt 4">
            <a:extLst>
              <a:ext uri="{FF2B5EF4-FFF2-40B4-BE49-F238E27FC236}">
                <a16:creationId xmlns:a16="http://schemas.microsoft.com/office/drawing/2014/main" id="{D24B319A-5737-1A9A-03C7-C38BCF609142}"/>
              </a:ext>
            </a:extLst>
          </p:cNvPr>
          <p:cNvPicPr>
            <a:picLocks noChangeAspect="1"/>
          </p:cNvPicPr>
          <p:nvPr/>
        </p:nvPicPr>
        <p:blipFill>
          <a:blip r:embed="rId2"/>
          <a:stretch>
            <a:fillRect/>
          </a:stretch>
        </p:blipFill>
        <p:spPr>
          <a:xfrm>
            <a:off x="7906533" y="899721"/>
            <a:ext cx="2057400" cy="2219325"/>
          </a:xfrm>
          <a:prstGeom prst="rect">
            <a:avLst/>
          </a:prstGeom>
        </p:spPr>
      </p:pic>
    </p:spTree>
    <p:extLst>
      <p:ext uri="{BB962C8B-B14F-4D97-AF65-F5344CB8AC3E}">
        <p14:creationId xmlns:p14="http://schemas.microsoft.com/office/powerpoint/2010/main" val="3194377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027C330-8DA1-C469-CAEA-491D6F821128}"/>
              </a:ext>
            </a:extLst>
          </p:cNvPr>
          <p:cNvSpPr>
            <a:spLocks noGrp="1"/>
          </p:cNvSpPr>
          <p:nvPr>
            <p:ph type="title"/>
          </p:nvPr>
        </p:nvSpPr>
        <p:spPr/>
        <p:txBody>
          <a:bodyPr/>
          <a:lstStyle/>
          <a:p>
            <a:r>
              <a:rPr lang="sv-SE" dirty="0"/>
              <a:t>Övriga frågor</a:t>
            </a:r>
          </a:p>
        </p:txBody>
      </p:sp>
      <p:sp>
        <p:nvSpPr>
          <p:cNvPr id="3" name="Platshållare för innehåll 2">
            <a:extLst>
              <a:ext uri="{FF2B5EF4-FFF2-40B4-BE49-F238E27FC236}">
                <a16:creationId xmlns:a16="http://schemas.microsoft.com/office/drawing/2014/main" id="{6C35D35F-5329-A078-3365-1E1AF3F07196}"/>
              </a:ext>
            </a:extLst>
          </p:cNvPr>
          <p:cNvSpPr>
            <a:spLocks noGrp="1"/>
          </p:cNvSpPr>
          <p:nvPr>
            <p:ph idx="1"/>
          </p:nvPr>
        </p:nvSpPr>
        <p:spPr>
          <a:xfrm>
            <a:off x="1154954" y="2519993"/>
            <a:ext cx="8761413" cy="4146984"/>
          </a:xfrm>
        </p:spPr>
        <p:txBody>
          <a:bodyPr vert="horz" lIns="91440" tIns="45720" rIns="91440" bIns="45720" rtlCol="0" anchor="t">
            <a:normAutofit/>
          </a:bodyPr>
          <a:lstStyle/>
          <a:p>
            <a:r>
              <a:rPr lang="sv-SE" dirty="0"/>
              <a:t>Lagkassa – med syfte att</a:t>
            </a:r>
          </a:p>
          <a:p>
            <a:pPr lvl="1"/>
            <a:r>
              <a:rPr lang="sv-SE" dirty="0"/>
              <a:t>ha en pott för att kunna göra olika lagaktiviteter utanför handbollen</a:t>
            </a:r>
          </a:p>
          <a:p>
            <a:pPr lvl="1"/>
            <a:r>
              <a:rPr lang="sv-SE" dirty="0"/>
              <a:t>subventionera turneringar som kostar lite mer, exempelvis Järnvägen Cup</a:t>
            </a:r>
          </a:p>
          <a:p>
            <a:pPr marL="457200" lvl="1" indent="0">
              <a:buNone/>
            </a:pPr>
            <a:endParaRPr lang="sv-SE" dirty="0"/>
          </a:p>
          <a:p>
            <a:pPr marL="57150"/>
            <a:r>
              <a:rPr lang="sv-SE" dirty="0"/>
              <a:t>Försäljning</a:t>
            </a:r>
          </a:p>
          <a:p>
            <a:pPr marL="457200" lvl="1"/>
            <a:r>
              <a:rPr lang="sv-SE" dirty="0" err="1"/>
              <a:t>Newbody</a:t>
            </a:r>
            <a:r>
              <a:rPr lang="sv-SE" dirty="0"/>
              <a:t>? Julgodis?</a:t>
            </a:r>
          </a:p>
          <a:p>
            <a:pPr marL="457200" lvl="1"/>
            <a:endParaRPr lang="sv-SE" dirty="0"/>
          </a:p>
          <a:p>
            <a:pPr marL="171450" lvl="1" indent="0">
              <a:buNone/>
            </a:pPr>
            <a:r>
              <a:rPr lang="sv-SE" dirty="0"/>
              <a:t>PP finns på laget.se - Dokument - Föräldramöte</a:t>
            </a:r>
          </a:p>
          <a:p>
            <a:pPr marL="457200" lvl="1" indent="0">
              <a:buNone/>
            </a:pPr>
            <a:endParaRPr lang="sv-SE" dirty="0"/>
          </a:p>
          <a:p>
            <a:pPr marL="457200" lvl="1" indent="0">
              <a:buNone/>
            </a:pPr>
            <a:endParaRPr lang="sv-SE" dirty="0"/>
          </a:p>
        </p:txBody>
      </p:sp>
    </p:spTree>
    <p:extLst>
      <p:ext uri="{BB962C8B-B14F-4D97-AF65-F5344CB8AC3E}">
        <p14:creationId xmlns:p14="http://schemas.microsoft.com/office/powerpoint/2010/main" val="524386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9BD1318-6F80-5871-604C-60020A6E5193}"/>
              </a:ext>
            </a:extLst>
          </p:cNvPr>
          <p:cNvSpPr>
            <a:spLocks noGrp="1"/>
          </p:cNvSpPr>
          <p:nvPr>
            <p:ph type="ctrTitle"/>
          </p:nvPr>
        </p:nvSpPr>
        <p:spPr>
          <a:xfrm>
            <a:off x="1154955" y="1233350"/>
            <a:ext cx="8825658" cy="1759073"/>
          </a:xfrm>
        </p:spPr>
        <p:txBody>
          <a:bodyPr/>
          <a:lstStyle/>
          <a:p>
            <a:pPr algn="ctr"/>
            <a:r>
              <a:rPr lang="sv-SE" dirty="0"/>
              <a:t>Det här ska vi prata om idag</a:t>
            </a:r>
            <a:endParaRPr lang="sv-SE"/>
          </a:p>
        </p:txBody>
      </p:sp>
      <p:sp>
        <p:nvSpPr>
          <p:cNvPr id="3" name="Underrubrik 2">
            <a:extLst>
              <a:ext uri="{FF2B5EF4-FFF2-40B4-BE49-F238E27FC236}">
                <a16:creationId xmlns:a16="http://schemas.microsoft.com/office/drawing/2014/main" id="{68D66DE9-1E83-8907-E5C8-3980BF8CF79E}"/>
              </a:ext>
            </a:extLst>
          </p:cNvPr>
          <p:cNvSpPr>
            <a:spLocks noGrp="1"/>
          </p:cNvSpPr>
          <p:nvPr>
            <p:ph type="subTitle" idx="1"/>
          </p:nvPr>
        </p:nvSpPr>
        <p:spPr>
          <a:xfrm>
            <a:off x="1154955" y="3169874"/>
            <a:ext cx="8825658" cy="2468926"/>
          </a:xfrm>
        </p:spPr>
        <p:txBody>
          <a:bodyPr/>
          <a:lstStyle/>
          <a:p>
            <a:r>
              <a:rPr lang="sv-SE" dirty="0"/>
              <a:t>Kommunikation</a:t>
            </a:r>
          </a:p>
          <a:p>
            <a:r>
              <a:rPr lang="sv-SE" dirty="0"/>
              <a:t>Planering</a:t>
            </a:r>
          </a:p>
          <a:p>
            <a:r>
              <a:rPr lang="sv-SE" dirty="0"/>
              <a:t>Förhållningssätt för föräldrar</a:t>
            </a:r>
          </a:p>
          <a:p>
            <a:r>
              <a:rPr lang="sv-SE" dirty="0"/>
              <a:t>Träning</a:t>
            </a:r>
          </a:p>
          <a:p>
            <a:r>
              <a:rPr lang="sv-SE" dirty="0"/>
              <a:t>Matcher</a:t>
            </a:r>
          </a:p>
          <a:p>
            <a:r>
              <a:rPr lang="sv-SE" dirty="0"/>
              <a:t>Övrigt</a:t>
            </a:r>
          </a:p>
        </p:txBody>
      </p:sp>
    </p:spTree>
    <p:extLst>
      <p:ext uri="{BB962C8B-B14F-4D97-AF65-F5344CB8AC3E}">
        <p14:creationId xmlns:p14="http://schemas.microsoft.com/office/powerpoint/2010/main" val="663092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FA5ACA9-B459-374C-8B50-8DD6B6260111}"/>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9C6D93D4-98FF-FF57-DBFE-B76EEF11A0CB}"/>
              </a:ext>
            </a:extLst>
          </p:cNvPr>
          <p:cNvSpPr>
            <a:spLocks noGrp="1"/>
          </p:cNvSpPr>
          <p:nvPr>
            <p:ph idx="1"/>
          </p:nvPr>
        </p:nvSpPr>
        <p:spPr/>
        <p:txBody>
          <a:bodyPr vert="horz" lIns="91440" tIns="45720" rIns="91440" bIns="45720" rtlCol="0" anchor="t">
            <a:normAutofit/>
          </a:bodyPr>
          <a:lstStyle/>
          <a:p>
            <a:r>
              <a:rPr lang="sv-SE" dirty="0"/>
              <a:t>Laget.se, Stockholmspolisens IF, bollskola svart</a:t>
            </a:r>
            <a:endParaRPr lang="en-US" dirty="0"/>
          </a:p>
          <a:p>
            <a:pPr lvl="1"/>
            <a:r>
              <a:rPr lang="sv-SE" dirty="0"/>
              <a:t>Kalender - långsiktig planering</a:t>
            </a:r>
            <a:endParaRPr lang="en-US" dirty="0"/>
          </a:p>
          <a:p>
            <a:pPr lvl="1"/>
            <a:r>
              <a:rPr lang="sv-SE" dirty="0"/>
              <a:t>Kontaktuppgifter - nå oss eller andra föräldrar i laget</a:t>
            </a:r>
          </a:p>
          <a:p>
            <a:pPr lvl="1"/>
            <a:r>
              <a:rPr lang="sv-SE" dirty="0"/>
              <a:t>Meddelanden – Extra information som erbjudanden, info kring turneringar, kommentarer av inlägg</a:t>
            </a:r>
            <a:endParaRPr lang="en-US" dirty="0"/>
          </a:p>
          <a:p>
            <a:pPr lvl="1"/>
            <a:r>
              <a:rPr lang="sv-SE" dirty="0"/>
              <a:t>Anmälan till träning och match - obligatoriskt, senast 12.00 samma dag för träning. Dagen innan vid match. Vill ni ändra efter denna tid så måste ni kontakta oss direkt via sms eller telefonsamtal</a:t>
            </a:r>
            <a:endParaRPr lang="en-US" dirty="0"/>
          </a:p>
          <a:p>
            <a:endParaRPr lang="sv-SE" dirty="0"/>
          </a:p>
        </p:txBody>
      </p:sp>
    </p:spTree>
    <p:extLst>
      <p:ext uri="{BB962C8B-B14F-4D97-AF65-F5344CB8AC3E}">
        <p14:creationId xmlns:p14="http://schemas.microsoft.com/office/powerpoint/2010/main" val="15560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B75C59E-3068-305D-DB6B-88278D5FED4C}"/>
              </a:ext>
            </a:extLst>
          </p:cNvPr>
          <p:cNvSpPr>
            <a:spLocks noGrp="1"/>
          </p:cNvSpPr>
          <p:nvPr>
            <p:ph type="title"/>
          </p:nvPr>
        </p:nvSpPr>
        <p:spPr/>
        <p:txBody>
          <a:bodyPr/>
          <a:lstStyle/>
          <a:p>
            <a:r>
              <a:rPr lang="sv-SE" dirty="0"/>
              <a:t>Planering</a:t>
            </a:r>
          </a:p>
        </p:txBody>
      </p:sp>
      <p:sp>
        <p:nvSpPr>
          <p:cNvPr id="3" name="Platshållare för innehåll 2">
            <a:extLst>
              <a:ext uri="{FF2B5EF4-FFF2-40B4-BE49-F238E27FC236}">
                <a16:creationId xmlns:a16="http://schemas.microsoft.com/office/drawing/2014/main" id="{1F99241F-DAA8-12AE-4ADC-A4E3C9E1EE37}"/>
              </a:ext>
            </a:extLst>
          </p:cNvPr>
          <p:cNvSpPr>
            <a:spLocks noGrp="1"/>
          </p:cNvSpPr>
          <p:nvPr>
            <p:ph idx="1"/>
          </p:nvPr>
        </p:nvSpPr>
        <p:spPr>
          <a:xfrm>
            <a:off x="1154954" y="2436486"/>
            <a:ext cx="8761413" cy="4105231"/>
          </a:xfrm>
        </p:spPr>
        <p:txBody>
          <a:bodyPr vert="horz" lIns="91440" tIns="45720" rIns="91440" bIns="45720" rtlCol="0" anchor="t">
            <a:normAutofit lnSpcReduction="10000"/>
          </a:bodyPr>
          <a:lstStyle/>
          <a:p>
            <a:r>
              <a:rPr lang="sv-SE" dirty="0"/>
              <a:t>2 träningar i veckan á 90min</a:t>
            </a:r>
          </a:p>
          <a:p>
            <a:pPr lvl="1"/>
            <a:r>
              <a:rPr lang="sv-SE" dirty="0"/>
              <a:t>onsdag 18.30-20.00 Skärholmshallen</a:t>
            </a:r>
          </a:p>
          <a:p>
            <a:pPr lvl="1"/>
            <a:r>
              <a:rPr lang="sv-SE" dirty="0"/>
              <a:t>söndag 16.00-17.30 </a:t>
            </a:r>
            <a:r>
              <a:rPr lang="sv-SE" dirty="0" err="1"/>
              <a:t>Hägerstensskolansgymnastiksal</a:t>
            </a:r>
            <a:r>
              <a:rPr lang="sv-SE" dirty="0"/>
              <a:t> </a:t>
            </a:r>
          </a:p>
          <a:p>
            <a:pPr lvl="1"/>
            <a:r>
              <a:rPr lang="sv-SE" dirty="0"/>
              <a:t>Vi uppmuntrar till att ha fler aktiviteter</a:t>
            </a:r>
          </a:p>
          <a:p>
            <a:r>
              <a:rPr lang="sv-SE" dirty="0"/>
              <a:t>Seriespel, sammandrag med flera matcher, ca. var 3e vecka</a:t>
            </a:r>
          </a:p>
          <a:p>
            <a:pPr lvl="1"/>
            <a:r>
              <a:rPr lang="sv-SE" dirty="0"/>
              <a:t>2014 serie – 6 (5+1) manna kortplan</a:t>
            </a:r>
          </a:p>
          <a:p>
            <a:pPr lvl="1"/>
            <a:r>
              <a:rPr lang="sv-SE" dirty="0"/>
              <a:t>2015 serie – 5 manna (4+1) miniplan</a:t>
            </a:r>
          </a:p>
          <a:p>
            <a:r>
              <a:rPr lang="sv-SE" dirty="0"/>
              <a:t>Julavslutning (15e december föräldramatch, 18e december bowling)</a:t>
            </a:r>
          </a:p>
          <a:p>
            <a:r>
              <a:rPr lang="sv-SE" dirty="0"/>
              <a:t>Järnvägen Cup, 31-1 maj-juni, 2014-2015 – ca.2000kr / barn</a:t>
            </a:r>
          </a:p>
          <a:p>
            <a:r>
              <a:rPr lang="sv-SE" dirty="0"/>
              <a:t>Eken Cup, 13-15 juni, 2014-2015</a:t>
            </a:r>
          </a:p>
          <a:p>
            <a:r>
              <a:rPr lang="sv-SE" dirty="0"/>
              <a:t>Partille Cup, 30e-5e juni-juli, 2014-2015 – ca.8-10 000/ barn</a:t>
            </a:r>
          </a:p>
          <a:p>
            <a:endParaRPr lang="sv-SE" dirty="0"/>
          </a:p>
        </p:txBody>
      </p:sp>
    </p:spTree>
    <p:extLst>
      <p:ext uri="{BB962C8B-B14F-4D97-AF65-F5344CB8AC3E}">
        <p14:creationId xmlns:p14="http://schemas.microsoft.com/office/powerpoint/2010/main" val="9106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6A1EDB4-CCA0-3AC0-7A15-034DE44A0566}"/>
              </a:ext>
            </a:extLst>
          </p:cNvPr>
          <p:cNvSpPr>
            <a:spLocks noGrp="1"/>
          </p:cNvSpPr>
          <p:nvPr>
            <p:ph type="title"/>
          </p:nvPr>
        </p:nvSpPr>
        <p:spPr/>
        <p:txBody>
          <a:bodyPr/>
          <a:lstStyle/>
          <a:p>
            <a:r>
              <a:rPr lang="sv-SE" dirty="0"/>
              <a:t>Partille Cup</a:t>
            </a:r>
          </a:p>
        </p:txBody>
      </p:sp>
      <p:sp>
        <p:nvSpPr>
          <p:cNvPr id="3" name="Platshållare för innehåll 2">
            <a:extLst>
              <a:ext uri="{FF2B5EF4-FFF2-40B4-BE49-F238E27FC236}">
                <a16:creationId xmlns:a16="http://schemas.microsoft.com/office/drawing/2014/main" id="{73D11705-1D36-04DD-2996-A556E738EF32}"/>
              </a:ext>
            </a:extLst>
          </p:cNvPr>
          <p:cNvSpPr>
            <a:spLocks noGrp="1"/>
          </p:cNvSpPr>
          <p:nvPr>
            <p:ph idx="1"/>
          </p:nvPr>
        </p:nvSpPr>
        <p:spPr/>
        <p:txBody>
          <a:bodyPr vert="horz" lIns="91440" tIns="45720" rIns="91440" bIns="45720" rtlCol="0" anchor="t">
            <a:normAutofit lnSpcReduction="10000"/>
          </a:bodyPr>
          <a:lstStyle/>
          <a:p>
            <a:pPr marL="0" indent="0">
              <a:buNone/>
            </a:pPr>
            <a:r>
              <a:rPr lang="sv-SE" dirty="0"/>
              <a:t>Ca. 8000 -10 000 per barn</a:t>
            </a:r>
          </a:p>
          <a:p>
            <a:pPr marL="0" indent="0">
              <a:buNone/>
            </a:pPr>
            <a:r>
              <a:rPr lang="sv-SE" dirty="0"/>
              <a:t>Många föräldrar med </a:t>
            </a:r>
            <a:r>
              <a:rPr lang="sv-SE" dirty="0" err="1"/>
              <a:t>pga</a:t>
            </a:r>
            <a:r>
              <a:rPr lang="sv-SE" dirty="0"/>
              <a:t> av att det är ett stort område med väldigt mycket folk, besök på Liseberg mm.</a:t>
            </a:r>
          </a:p>
          <a:p>
            <a:pPr marL="0" indent="0">
              <a:buNone/>
            </a:pPr>
            <a:r>
              <a:rPr lang="sv-SE" dirty="0"/>
              <a:t>Kostnaden för föräldrar inte inräknad. (8-10 000 per barn)</a:t>
            </a:r>
          </a:p>
          <a:p>
            <a:pPr marL="0" indent="0">
              <a:buNone/>
            </a:pPr>
            <a:r>
              <a:rPr lang="sv-SE" dirty="0"/>
              <a:t>Vi kommer att ordna försäljning för de som ska åka med för att få ner kostnaden. Pengar som går endast till Partille Cup, ej till lagkassan.</a:t>
            </a:r>
          </a:p>
          <a:p>
            <a:pPr marL="0" indent="0">
              <a:buNone/>
            </a:pPr>
            <a:endParaRPr lang="sv-SE" dirty="0"/>
          </a:p>
          <a:p>
            <a:pPr marL="0" indent="0">
              <a:buNone/>
            </a:pPr>
            <a:r>
              <a:rPr lang="sv-SE" dirty="0"/>
              <a:t>Vi vill först ha in en intresseanmälan (Ej bindande, 30/9) Däremot kommer man då ingå i försäljningsgruppen.</a:t>
            </a:r>
          </a:p>
          <a:p>
            <a:pPr marL="0" indent="0">
              <a:buNone/>
            </a:pPr>
            <a:r>
              <a:rPr lang="sv-SE" dirty="0"/>
              <a:t>Sedan kommer vi att gå ut med en bindande anmälan runt årsskiftet.</a:t>
            </a:r>
          </a:p>
        </p:txBody>
      </p:sp>
    </p:spTree>
    <p:extLst>
      <p:ext uri="{BB962C8B-B14F-4D97-AF65-F5344CB8AC3E}">
        <p14:creationId xmlns:p14="http://schemas.microsoft.com/office/powerpoint/2010/main" val="905730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6CD09D-81FD-FA31-65EA-ED98587A6B5E}"/>
              </a:ext>
            </a:extLst>
          </p:cNvPr>
          <p:cNvSpPr>
            <a:spLocks noGrp="1"/>
          </p:cNvSpPr>
          <p:nvPr>
            <p:ph type="title"/>
          </p:nvPr>
        </p:nvSpPr>
        <p:spPr/>
        <p:txBody>
          <a:bodyPr/>
          <a:lstStyle/>
          <a:p>
            <a:r>
              <a:rPr lang="sv-SE" dirty="0"/>
              <a:t>Förhållningssätt för föräldrar</a:t>
            </a:r>
          </a:p>
        </p:txBody>
      </p:sp>
      <p:sp>
        <p:nvSpPr>
          <p:cNvPr id="3" name="Platshållare för innehåll 2">
            <a:extLst>
              <a:ext uri="{FF2B5EF4-FFF2-40B4-BE49-F238E27FC236}">
                <a16:creationId xmlns:a16="http://schemas.microsoft.com/office/drawing/2014/main" id="{7586E403-6005-95F9-E674-4D1C0DE7E37A}"/>
              </a:ext>
            </a:extLst>
          </p:cNvPr>
          <p:cNvSpPr>
            <a:spLocks noGrp="1"/>
          </p:cNvSpPr>
          <p:nvPr>
            <p:ph idx="1"/>
          </p:nvPr>
        </p:nvSpPr>
        <p:spPr>
          <a:xfrm>
            <a:off x="1154954" y="2102460"/>
            <a:ext cx="10671632" cy="4741969"/>
          </a:xfrm>
        </p:spPr>
        <p:txBody>
          <a:bodyPr vert="horz" lIns="91440" tIns="45720" rIns="91440" bIns="45720" rtlCol="0" anchor="t">
            <a:normAutofit fontScale="77500" lnSpcReduction="20000"/>
          </a:bodyPr>
          <a:lstStyle/>
          <a:p>
            <a:pPr marL="0" indent="0">
              <a:buNone/>
            </a:pPr>
            <a:r>
              <a:rPr lang="sv-SE" dirty="0"/>
              <a:t>       Träning</a:t>
            </a:r>
          </a:p>
          <a:p>
            <a:pPr marL="0" indent="0">
              <a:buNone/>
            </a:pPr>
            <a:r>
              <a:rPr lang="sv-SE" dirty="0"/>
              <a:t>  Inför träning, ge ditt barn bästa förutsättningarna</a:t>
            </a:r>
          </a:p>
          <a:p>
            <a:pPr lvl="1"/>
            <a:r>
              <a:rPr lang="sv-SE" sz="1800" dirty="0"/>
              <a:t>Kom i tid så de hinner byta om och förbereda sig i lugn och ro, prata med kompisar mm.</a:t>
            </a:r>
          </a:p>
          <a:p>
            <a:pPr lvl="1"/>
            <a:r>
              <a:rPr lang="sv-SE" sz="1800" dirty="0"/>
              <a:t>Gärna laddade med mat/</a:t>
            </a:r>
            <a:r>
              <a:rPr lang="sv-SE" sz="1800" dirty="0" err="1"/>
              <a:t>mellis</a:t>
            </a:r>
            <a:r>
              <a:rPr lang="sv-SE" sz="1800" dirty="0"/>
              <a:t> innan så de orkar 90min full fart</a:t>
            </a:r>
          </a:p>
          <a:p>
            <a:pPr lvl="1"/>
            <a:r>
              <a:rPr lang="sv-SE" sz="1800" dirty="0"/>
              <a:t>Träningskläder, vattenflaska (läggs inne i hallen), boll*</a:t>
            </a:r>
          </a:p>
          <a:p>
            <a:pPr marL="457200" lvl="1" indent="0">
              <a:buNone/>
            </a:pPr>
            <a:r>
              <a:rPr lang="sv-SE" sz="1800" dirty="0"/>
              <a:t>*Boll – vi kommer köpa in nya bollar där ni betalar 150kr och lagkassan tar resten. Om er boll försvinner eller går sönder får ni köpa en ny till fullt pris. </a:t>
            </a:r>
            <a:r>
              <a:rPr lang="sv-SE" sz="1800" dirty="0" err="1"/>
              <a:t>Swish</a:t>
            </a:r>
            <a:r>
              <a:rPr lang="sv-SE" sz="1800" dirty="0"/>
              <a:t> till Malin med namn senast 30/9. Märk sen er boll med barnets namn.</a:t>
            </a:r>
          </a:p>
          <a:p>
            <a:pPr marL="457200" lvl="1" indent="0">
              <a:buNone/>
            </a:pPr>
            <a:endParaRPr lang="sv-SE" sz="1800" dirty="0"/>
          </a:p>
          <a:p>
            <a:pPr marL="457200" lvl="1" indent="0">
              <a:buNone/>
            </a:pPr>
            <a:r>
              <a:rPr lang="sv-SE" sz="1800" dirty="0"/>
              <a:t>Under träning</a:t>
            </a:r>
          </a:p>
          <a:p>
            <a:pPr lvl="1"/>
            <a:r>
              <a:rPr lang="sv-SE" sz="1800" dirty="0"/>
              <a:t>Föräldrar får gärna vara med på träningarna </a:t>
            </a:r>
          </a:p>
          <a:p>
            <a:pPr lvl="1"/>
            <a:r>
              <a:rPr lang="sv-SE" sz="1800" dirty="0"/>
              <a:t>Peppa och stötta men inte coacha</a:t>
            </a:r>
          </a:p>
          <a:p>
            <a:pPr lvl="1"/>
            <a:r>
              <a:rPr lang="sv-SE" sz="1800" dirty="0"/>
              <a:t>Prata med barnet om våra 3 ledord</a:t>
            </a:r>
          </a:p>
          <a:p>
            <a:pPr lvl="2"/>
            <a:r>
              <a:rPr lang="sv-SE" sz="1800" dirty="0"/>
              <a:t>Lyssna, vara snäll mot kompisar och tränare, göra sitt bästa</a:t>
            </a:r>
          </a:p>
          <a:p>
            <a:pPr marL="457200" lvl="1" indent="0">
              <a:buNone/>
            </a:pPr>
            <a:r>
              <a:rPr lang="sv-SE" sz="1800" dirty="0"/>
              <a:t>Match</a:t>
            </a:r>
          </a:p>
          <a:p>
            <a:pPr lvl="1"/>
            <a:r>
              <a:rPr lang="sv-SE" sz="1800" dirty="0"/>
              <a:t>Samma regler där men med tillägg att aldrig kommentera motståndare eller domaren. </a:t>
            </a:r>
          </a:p>
          <a:p>
            <a:pPr lvl="1"/>
            <a:r>
              <a:rPr lang="sv-SE" sz="1800" dirty="0"/>
              <a:t>Heja gärna på hela laget och inte bara ditt barn</a:t>
            </a:r>
          </a:p>
          <a:p>
            <a:pPr lvl="2"/>
            <a:endParaRPr lang="sv-SE" sz="1800" dirty="0"/>
          </a:p>
          <a:p>
            <a:pPr lvl="2"/>
            <a:endParaRPr lang="sv-SE" dirty="0"/>
          </a:p>
          <a:p>
            <a:pPr lvl="2"/>
            <a:endParaRPr lang="sv-SE" dirty="0"/>
          </a:p>
          <a:p>
            <a:pPr lvl="2"/>
            <a:endParaRPr lang="sv-SE" dirty="0"/>
          </a:p>
          <a:p>
            <a:pPr lvl="2"/>
            <a:endParaRPr lang="sv-SE" dirty="0"/>
          </a:p>
          <a:p>
            <a:pPr marL="914400" lvl="2" indent="0">
              <a:buNone/>
            </a:pPr>
            <a:endParaRPr lang="sv-SE" dirty="0"/>
          </a:p>
          <a:p>
            <a:pPr lvl="2"/>
            <a:endParaRPr lang="sv-SE" dirty="0"/>
          </a:p>
        </p:txBody>
      </p:sp>
    </p:spTree>
    <p:extLst>
      <p:ext uri="{BB962C8B-B14F-4D97-AF65-F5344CB8AC3E}">
        <p14:creationId xmlns:p14="http://schemas.microsoft.com/office/powerpoint/2010/main" val="3508648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2EB6A2-7DCD-0551-6400-C1D5C76720AA}"/>
              </a:ext>
            </a:extLst>
          </p:cNvPr>
          <p:cNvSpPr>
            <a:spLocks noGrp="1"/>
          </p:cNvSpPr>
          <p:nvPr>
            <p:ph type="title"/>
          </p:nvPr>
        </p:nvSpPr>
        <p:spPr/>
        <p:txBody>
          <a:bodyPr/>
          <a:lstStyle/>
          <a:p>
            <a:r>
              <a:rPr lang="sv-SE" dirty="0"/>
              <a:t>Föräldraengagemang</a:t>
            </a:r>
          </a:p>
        </p:txBody>
      </p:sp>
      <p:sp>
        <p:nvSpPr>
          <p:cNvPr id="3" name="Platshållare för innehåll 2">
            <a:extLst>
              <a:ext uri="{FF2B5EF4-FFF2-40B4-BE49-F238E27FC236}">
                <a16:creationId xmlns:a16="http://schemas.microsoft.com/office/drawing/2014/main" id="{87C34975-2AE3-AB99-5954-2CA859E86D5C}"/>
              </a:ext>
            </a:extLst>
          </p:cNvPr>
          <p:cNvSpPr>
            <a:spLocks noGrp="1"/>
          </p:cNvSpPr>
          <p:nvPr>
            <p:ph idx="1"/>
          </p:nvPr>
        </p:nvSpPr>
        <p:spPr>
          <a:xfrm>
            <a:off x="1154954" y="2603500"/>
            <a:ext cx="8761413" cy="4240930"/>
          </a:xfrm>
        </p:spPr>
        <p:txBody>
          <a:bodyPr vert="horz" lIns="91440" tIns="45720" rIns="91440" bIns="45720" rtlCol="0" anchor="t">
            <a:normAutofit lnSpcReduction="10000"/>
          </a:bodyPr>
          <a:lstStyle/>
          <a:p>
            <a:pPr marL="0" indent="0">
              <a:buNone/>
            </a:pPr>
            <a:r>
              <a:rPr lang="sv-SE" dirty="0"/>
              <a:t>Först vill vi berömma er för ert engagemang för laget. Vi har den bästa föräldragruppen man kan önska sig. Detta vill vi såklart värna om och vi hoppas ni vill fortsätta med samma härliga entusiasm!</a:t>
            </a:r>
          </a:p>
          <a:p>
            <a:pPr marL="0" indent="0">
              <a:buNone/>
            </a:pPr>
            <a:endParaRPr lang="sv-SE" dirty="0"/>
          </a:p>
          <a:p>
            <a:pPr marL="0" indent="0">
              <a:buNone/>
            </a:pPr>
            <a:r>
              <a:rPr lang="sv-SE" dirty="0"/>
              <a:t>Vi kommer under säsongen att anordna flera matchdagar.</a:t>
            </a:r>
          </a:p>
          <a:p>
            <a:pPr marL="0" indent="0">
              <a:buNone/>
            </a:pPr>
            <a:r>
              <a:rPr lang="sv-SE" dirty="0"/>
              <a:t>Detta innebär att vi kommer att behöva ordna med café och sekretariat.</a:t>
            </a:r>
          </a:p>
          <a:p>
            <a:pPr marL="0" indent="0">
              <a:buNone/>
            </a:pPr>
            <a:r>
              <a:rPr lang="sv-SE" dirty="0"/>
              <a:t>Vi vill att dessa uppgifter sprids på alla föräldrar.</a:t>
            </a:r>
          </a:p>
          <a:p>
            <a:pPr marL="0" indent="0">
              <a:buNone/>
            </a:pPr>
            <a:r>
              <a:rPr lang="sv-SE" dirty="0"/>
              <a:t>Vill ni att vi gör ett schema för detta eller vill ni planera det varje tillfälle för sig?</a:t>
            </a:r>
          </a:p>
          <a:p>
            <a:pPr marL="0" indent="0">
              <a:buNone/>
            </a:pPr>
            <a:endParaRPr lang="sv-SE" dirty="0"/>
          </a:p>
          <a:p>
            <a:pPr marL="0" indent="0">
              <a:buNone/>
            </a:pPr>
            <a:r>
              <a:rPr lang="sv-SE" dirty="0"/>
              <a:t>Vi kommer också ordna försäljning, där alla förväntas delta, för att få in pengar till lagkassan.</a:t>
            </a:r>
          </a:p>
        </p:txBody>
      </p:sp>
    </p:spTree>
    <p:extLst>
      <p:ext uri="{BB962C8B-B14F-4D97-AF65-F5344CB8AC3E}">
        <p14:creationId xmlns:p14="http://schemas.microsoft.com/office/powerpoint/2010/main" val="3274921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B72977-192F-3952-32DF-BE3A60BC8366}"/>
              </a:ext>
            </a:extLst>
          </p:cNvPr>
          <p:cNvSpPr>
            <a:spLocks noGrp="1"/>
          </p:cNvSpPr>
          <p:nvPr>
            <p:ph type="title"/>
          </p:nvPr>
        </p:nvSpPr>
        <p:spPr/>
        <p:txBody>
          <a:bodyPr/>
          <a:lstStyle/>
          <a:p>
            <a:r>
              <a:rPr lang="sv-SE" dirty="0"/>
              <a:t>Träning</a:t>
            </a:r>
          </a:p>
        </p:txBody>
      </p:sp>
      <p:sp>
        <p:nvSpPr>
          <p:cNvPr id="3" name="Platshållare för innehåll 2">
            <a:extLst>
              <a:ext uri="{FF2B5EF4-FFF2-40B4-BE49-F238E27FC236}">
                <a16:creationId xmlns:a16="http://schemas.microsoft.com/office/drawing/2014/main" id="{5143FD37-3CCC-EE58-F193-9E82BFD6AB62}"/>
              </a:ext>
            </a:extLst>
          </p:cNvPr>
          <p:cNvSpPr>
            <a:spLocks noGrp="1"/>
          </p:cNvSpPr>
          <p:nvPr>
            <p:ph idx="1"/>
          </p:nvPr>
        </p:nvSpPr>
        <p:spPr>
          <a:xfrm>
            <a:off x="1154954" y="2112898"/>
            <a:ext cx="8761413" cy="4491449"/>
          </a:xfrm>
        </p:spPr>
        <p:txBody>
          <a:bodyPr vert="horz" lIns="91440" tIns="45720" rIns="91440" bIns="45720" rtlCol="0" anchor="t">
            <a:normAutofit fontScale="92500" lnSpcReduction="10000"/>
          </a:bodyPr>
          <a:lstStyle/>
          <a:p>
            <a:pPr marL="0" indent="0">
              <a:buNone/>
            </a:pPr>
            <a:r>
              <a:rPr lang="sv-SE" dirty="0"/>
              <a:t>   Träning</a:t>
            </a:r>
          </a:p>
          <a:p>
            <a:pPr marL="685800" lvl="1" indent="-285750"/>
            <a:r>
              <a:rPr lang="sv-SE" dirty="0">
                <a:ea typeface="+mn-lt"/>
                <a:cs typeface="+mn-lt"/>
              </a:rPr>
              <a:t>Allsidighet, grundmotoriska färdigheter</a:t>
            </a:r>
            <a:endParaRPr lang="sv-SE" dirty="0"/>
          </a:p>
          <a:p>
            <a:pPr marL="400050" lvl="1" indent="0">
              <a:buNone/>
            </a:pPr>
            <a:r>
              <a:rPr lang="sv-SE" dirty="0"/>
              <a:t>Koordination, styrka, balans, snabbhet (uthållighet, ej specifik)</a:t>
            </a:r>
          </a:p>
          <a:p>
            <a:pPr marL="400050" lvl="1" indent="0">
              <a:buNone/>
            </a:pPr>
            <a:endParaRPr lang="sv-SE" dirty="0"/>
          </a:p>
          <a:p>
            <a:pPr marL="400050" lvl="1" indent="0">
              <a:buNone/>
            </a:pPr>
            <a:r>
              <a:rPr lang="sv-SE" dirty="0"/>
              <a:t>Handbollsspecifikt (fortsatt progression från förra säsongen)</a:t>
            </a:r>
          </a:p>
          <a:p>
            <a:pPr marL="685800" lvl="1"/>
            <a:r>
              <a:rPr lang="sv-SE" dirty="0"/>
              <a:t>Anfall – studsa, passa, skjuta, finta, ytor, tempo, positioner, (samarbeten 2 och 2)</a:t>
            </a:r>
          </a:p>
          <a:p>
            <a:pPr marL="685800" lvl="1"/>
            <a:r>
              <a:rPr lang="sv-SE" dirty="0"/>
              <a:t>Försvar (fortsatt offensivt) - rätt sida bollen och motståndare, erövra boll, styra motståndare, tackla, säkra, positioner (zon)</a:t>
            </a:r>
          </a:p>
          <a:p>
            <a:pPr marL="0" indent="0">
              <a:buNone/>
            </a:pPr>
            <a:r>
              <a:rPr lang="sv-SE" dirty="0"/>
              <a:t>Pedagogik – vi kommer att jobba med spelarna där de befinner sig i sin utveckling samtidigt som vi alltid är ett lag.</a:t>
            </a:r>
          </a:p>
          <a:p>
            <a:pPr marL="0" indent="0">
              <a:buNone/>
            </a:pPr>
            <a:r>
              <a:rPr lang="sv-SE" dirty="0"/>
              <a:t>Detta kan innebära att alla inte alltid gör samma övningar eller får samma feedback/progression.</a:t>
            </a:r>
          </a:p>
          <a:p>
            <a:pPr marL="0" indent="0">
              <a:buNone/>
            </a:pPr>
            <a:r>
              <a:rPr lang="sv-SE" dirty="0"/>
              <a:t>Det kan också innebära att vi nivåanpassar och parar ihop spelare som ska jobba med liknande utmaningar.</a:t>
            </a:r>
          </a:p>
          <a:p>
            <a:pPr marL="0" indent="0">
              <a:buNone/>
            </a:pPr>
            <a:endParaRPr lang="sv-SE" dirty="0"/>
          </a:p>
        </p:txBody>
      </p:sp>
    </p:spTree>
    <p:extLst>
      <p:ext uri="{BB962C8B-B14F-4D97-AF65-F5344CB8AC3E}">
        <p14:creationId xmlns:p14="http://schemas.microsoft.com/office/powerpoint/2010/main" val="1635929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D6A6B7-E0E7-B37A-A93F-F0E85BEF147D}"/>
              </a:ext>
            </a:extLst>
          </p:cNvPr>
          <p:cNvSpPr>
            <a:spLocks noGrp="1"/>
          </p:cNvSpPr>
          <p:nvPr>
            <p:ph type="title"/>
          </p:nvPr>
        </p:nvSpPr>
        <p:spPr/>
        <p:txBody>
          <a:bodyPr/>
          <a:lstStyle/>
          <a:p>
            <a:r>
              <a:rPr lang="sv-SE" dirty="0"/>
              <a:t>Match</a:t>
            </a:r>
          </a:p>
        </p:txBody>
      </p:sp>
      <p:sp>
        <p:nvSpPr>
          <p:cNvPr id="3" name="Platshållare för innehåll 2">
            <a:extLst>
              <a:ext uri="{FF2B5EF4-FFF2-40B4-BE49-F238E27FC236}">
                <a16:creationId xmlns:a16="http://schemas.microsoft.com/office/drawing/2014/main" id="{35EE1555-D302-D568-9FF1-54C71E159511}"/>
              </a:ext>
            </a:extLst>
          </p:cNvPr>
          <p:cNvSpPr>
            <a:spLocks noGrp="1"/>
          </p:cNvSpPr>
          <p:nvPr>
            <p:ph idx="1"/>
          </p:nvPr>
        </p:nvSpPr>
        <p:spPr/>
        <p:txBody>
          <a:bodyPr vert="horz" lIns="91440" tIns="45720" rIns="91440" bIns="45720" rtlCol="0" anchor="t">
            <a:normAutofit/>
          </a:bodyPr>
          <a:lstStyle/>
          <a:p>
            <a:r>
              <a:rPr lang="sv-SE" dirty="0"/>
              <a:t>Alla kommer att bli uttagna till match (till en av serierna, vissa kommer att dubbla)</a:t>
            </a:r>
          </a:p>
          <a:p>
            <a:r>
              <a:rPr lang="sv-SE" dirty="0"/>
              <a:t>Alla ska spela lika mycket, ibland i en match, ibland sett till en hel turnering</a:t>
            </a:r>
          </a:p>
          <a:p>
            <a:r>
              <a:rPr lang="sv-SE" dirty="0"/>
              <a:t>Vi kommer inte coacha med huvudsyfte att vinna matchen, utveckling är vårat fokus</a:t>
            </a:r>
          </a:p>
          <a:p>
            <a:r>
              <a:rPr lang="sv-SE" dirty="0"/>
              <a:t>Det kan förekomma nivåanpassning under match för att spelarna ska kunna spela med andra som jobbar med samma saker och i liknande tempo.</a:t>
            </a:r>
          </a:p>
        </p:txBody>
      </p:sp>
    </p:spTree>
    <p:extLst>
      <p:ext uri="{BB962C8B-B14F-4D97-AF65-F5344CB8AC3E}">
        <p14:creationId xmlns:p14="http://schemas.microsoft.com/office/powerpoint/2010/main" val="3056817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EE5818"/>
      </a:dk2>
      <a:lt2>
        <a:srgbClr val="EBEBEB"/>
      </a:lt2>
      <a:accent1>
        <a:srgbClr val="F5A408"/>
      </a:accent1>
      <a:accent2>
        <a:srgbClr val="FA731A"/>
      </a:accent2>
      <a:accent3>
        <a:srgbClr val="AB9281"/>
      </a:accent3>
      <a:accent4>
        <a:srgbClr val="A18CD0"/>
      </a:accent4>
      <a:accent5>
        <a:srgbClr val="8EBBD2"/>
      </a:accent5>
      <a:accent6>
        <a:srgbClr val="ACC995"/>
      </a:accent6>
      <a:hlink>
        <a:srgbClr val="FAC96A"/>
      </a:hlink>
      <a:folHlink>
        <a:srgbClr val="FCDB9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04000"/>
                <a:satMod val="128000"/>
                <a:lumMod val="104000"/>
              </a:schemeClr>
            </a:gs>
            <a:gs pos="100000">
              <a:schemeClr val="phClr">
                <a:shade val="76000"/>
                <a:hueMod val="89000"/>
                <a:satMod val="164000"/>
                <a:lumMod val="68000"/>
              </a:schemeClr>
            </a:gs>
          </a:gsLst>
          <a:path path="circle">
            <a:fillToRect l="45000" t="65000" r="125000" b="100000"/>
          </a:path>
        </a:gradFill>
        <a:blipFill rotWithShape="1">
          <a:blip xmlns:r="http://schemas.openxmlformats.org/officeDocument/2006/relationships" r:embed="rId1">
            <a:duotone>
              <a:schemeClr val="phClr">
                <a:shade val="42000"/>
                <a:hueMod val="42000"/>
                <a:satMod val="124000"/>
                <a:lumMod val="62000"/>
              </a:schemeClr>
              <a:schemeClr val="phClr">
                <a:tint val="96000"/>
                <a:satMod val="130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F1C4790-FE3C-4020-8CA7-00621DA7BBBC}"/>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Bredbild</PresentationFormat>
  <Paragraphs>0</Paragraphs>
  <Slides>10</Slides>
  <Notes>0</Notes>
  <HiddenSlides>0</HiddenSlides>
  <MMClips>0</MMClips>
  <ScaleCrop>false</ScaleCrop>
  <HeadingPairs>
    <vt:vector size="4" baseType="variant">
      <vt:variant>
        <vt:lpstr>Tema</vt:lpstr>
      </vt:variant>
      <vt:variant>
        <vt:i4>1</vt:i4>
      </vt:variant>
      <vt:variant>
        <vt:lpstr>Bildrubriker</vt:lpstr>
      </vt:variant>
      <vt:variant>
        <vt:i4>10</vt:i4>
      </vt:variant>
    </vt:vector>
  </HeadingPairs>
  <TitlesOfParts>
    <vt:vector size="11" baseType="lpstr">
      <vt:lpstr>Ion Boardroom</vt:lpstr>
      <vt:lpstr>Föräldramöte  Polisen handboll  svart grupp</vt:lpstr>
      <vt:lpstr>Det här ska vi prata om idag</vt:lpstr>
      <vt:lpstr>Kommunikation</vt:lpstr>
      <vt:lpstr>Planering</vt:lpstr>
      <vt:lpstr>Partille Cup</vt:lpstr>
      <vt:lpstr>Förhållningssätt för föräldrar</vt:lpstr>
      <vt:lpstr>Föräldraengagemang</vt:lpstr>
      <vt:lpstr>Träning</vt:lpstr>
      <vt:lpstr>Match</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
  <cp:lastModifiedBy/>
  <cp:revision>740</cp:revision>
  <dcterms:created xsi:type="dcterms:W3CDTF">2022-08-28T07:27:13Z</dcterms:created>
  <dcterms:modified xsi:type="dcterms:W3CDTF">2024-09-08T11:13:43Z</dcterms:modified>
</cp:coreProperties>
</file>