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3" r:id="rId6"/>
    <p:sldId id="266" r:id="rId7"/>
    <p:sldId id="267" r:id="rId8"/>
    <p:sldId id="268" r:id="rId9"/>
    <p:sldId id="269" r:id="rId10"/>
    <p:sldId id="270" r:id="rId11"/>
  </p:sldIdLst>
  <p:sldSz cx="12192000" cy="6858000"/>
  <p:notesSz cx="6858000" cy="9144000"/>
  <p:custDataLst>
    <p:tags r:id="rId12"/>
  </p:custData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12E4ED-4E62-4085-A128-07701EDA5C6E}" v="14" dt="2023-04-17T20:53:06.6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gs" Target="tags/tag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A5577-4286-4201-A6D6-57FC6A537A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C89436-8965-4251-9290-2BBBB3C979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CC9149-EB5F-46E9-A6F4-5DB9CFA88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9A30-FADD-4C5E-880C-31EC8C21C659}" type="datetimeFigureOut">
              <a:rPr lang="sv-SE" smtClean="0"/>
              <a:t>2026-03-05</a:t>
            </a:fld>
            <a:endParaRPr lang="sv-S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E0C812-8888-403A-9060-4AE9ECB15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986A53-5491-43FB-A14C-1734A6E8D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92300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A2F96-BFCD-493D-BB82-755409250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59B91A-8290-41B8-8E2D-DA6895E439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64349-5C1B-463B-AE80-DA173C7A9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9A30-FADD-4C5E-880C-31EC8C21C659}" type="datetimeFigureOut">
              <a:rPr lang="sv-SE" smtClean="0"/>
              <a:t>2026-03-05</a:t>
            </a:fld>
            <a:endParaRPr lang="sv-S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81E3D-3CDB-4C9D-8908-62DA76017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FD22D8-A771-4F05-ACCA-8853A0274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21655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153FD0-70F8-403D-9DB3-53A60FB762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C5F1FF-7D66-4B61-BBFE-674CFE3626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97B0AB-3C84-42AD-915B-E9CCCD35D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9A30-FADD-4C5E-880C-31EC8C21C659}" type="datetimeFigureOut">
              <a:rPr lang="sv-SE" smtClean="0"/>
              <a:t>2026-03-05</a:t>
            </a:fld>
            <a:endParaRPr lang="sv-S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AF39F0-48F6-4BFC-B0E0-C60E4BAB5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760410-4E90-4A25-821D-4662E460B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00919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0DDED-18C4-46B2-B944-636C3B808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44108A-4697-4818-8A64-8CB1EAEEA7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98298-3C3E-4178-A851-A2DE01237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9A30-FADD-4C5E-880C-31EC8C21C659}" type="datetimeFigureOut">
              <a:rPr lang="sv-SE" smtClean="0"/>
              <a:t>2026-03-05</a:t>
            </a:fld>
            <a:endParaRPr lang="sv-S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098A98-B474-439A-85EB-EC16D2EB0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E27135-87E7-4BC1-99DB-0027B1532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16379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612A5-0881-44C9-BF53-FACF597D6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040B6-3D42-4832-9296-396F4A220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DA1C72-E13D-483C-B513-0AC96CB0B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9A30-FADD-4C5E-880C-31EC8C21C659}" type="datetimeFigureOut">
              <a:rPr lang="sv-SE" smtClean="0"/>
              <a:t>2026-03-05</a:t>
            </a:fld>
            <a:endParaRPr lang="sv-S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2ECE1E-FBDF-446E-8461-979085D53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D531B-C020-4301-B2BD-69007EC53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62820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87A34-760F-44A1-8708-3F514F256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11033-3C4D-4EDC-AF25-220D4C0A75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6F0DED-5D76-45F4-ABF5-BC267336F9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C11E81-269B-4B0F-8896-50FDF0E6A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9A30-FADD-4C5E-880C-31EC8C21C659}" type="datetimeFigureOut">
              <a:rPr lang="sv-SE" smtClean="0"/>
              <a:t>2026-03-05</a:t>
            </a:fld>
            <a:endParaRPr lang="sv-S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B9102E-C301-48C8-9479-190A8F572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05C35D-B0F7-4964-8E66-9F82134D8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84603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769BA-64B9-40FB-8A75-B329F228B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547F42-08B4-4717-BBCD-055E008023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D22BBC-C17A-4860-93CB-CB4159C689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F87E3C-FA90-4DA5-A125-573A34FCA9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E1272C-6359-4136-828E-2B055CE77A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F64C0A-385E-403C-A0C1-94F269A0C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9A30-FADD-4C5E-880C-31EC8C21C659}" type="datetimeFigureOut">
              <a:rPr lang="sv-SE" smtClean="0"/>
              <a:t>2026-03-05</a:t>
            </a:fld>
            <a:endParaRPr lang="sv-SE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71D68B-26E3-40D8-8DB9-BE805B852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32149E-66E9-47D4-9BA9-10ED03CFA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20418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2596F-BE25-4D02-9C8C-2FD112183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E54E85-6B04-4F32-836F-162C09CB7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9A30-FADD-4C5E-880C-31EC8C21C659}" type="datetimeFigureOut">
              <a:rPr lang="sv-SE" smtClean="0"/>
              <a:t>2026-03-05</a:t>
            </a:fld>
            <a:endParaRPr lang="sv-S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0C3F12-AA28-4582-9A38-0A2FAD73F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DA1045-BB7E-4A31-8E4C-00788D3EF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63220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D68527-80E5-4A99-9728-64360E846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9A30-FADD-4C5E-880C-31EC8C21C659}" type="datetimeFigureOut">
              <a:rPr lang="sv-SE" smtClean="0"/>
              <a:t>2026-03-05</a:t>
            </a:fld>
            <a:endParaRPr lang="sv-SE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5F3888-D0EF-4559-8EFC-C4C574C01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1F2C60-33E0-49C7-BA6A-AFE334CC6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84410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8E0B7-D6A3-4E09-8C85-3D16CDF99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7C929-3BE9-4521-A23A-ACF310B36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7F1868-AE0E-4130-A70C-7D998E383D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C93240-5FD0-4818-A2BC-737A0F3A6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9A30-FADD-4C5E-880C-31EC8C21C659}" type="datetimeFigureOut">
              <a:rPr lang="sv-SE" smtClean="0"/>
              <a:t>2026-03-05</a:t>
            </a:fld>
            <a:endParaRPr lang="sv-S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063743-C353-4D8B-B11C-81C5F9CC4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0E6680-70A3-4501-A292-756021918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31409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16390-393B-446A-9CD3-A20CCEBA1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5E7553-7C53-42D0-AA90-2BF482975C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5AB48A-9992-4818-B0DF-109FC185BF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247E17-D7F3-40F4-A519-ED3071032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9A30-FADD-4C5E-880C-31EC8C21C659}" type="datetimeFigureOut">
              <a:rPr lang="sv-SE" smtClean="0"/>
              <a:t>2026-03-05</a:t>
            </a:fld>
            <a:endParaRPr lang="sv-S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8345E1-5873-44A4-8EEC-35751DECB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1BB770-3D57-4742-AD56-F30A607BE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77825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55DCBA7E-DBBA-4655-B0C0-48CFDA2D33D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3521109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4" imgW="498" imgH="499" progId="TCLayout.ActiveDocument.1">
                  <p:embed/>
                </p:oleObj>
              </mc:Choice>
              <mc:Fallback>
                <p:oleObj name="think-cell Slide" r:id="rId14" imgW="498" imgH="499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55DCBA7E-DBBA-4655-B0C0-48CFDA2D33D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B16CC9-5D5B-4D14-885D-48E894227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BA5A81-EBA2-4C1E-A580-A7410B4A59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32C359-72D7-44CC-82E6-69E20361CD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0C9A30-FADD-4C5E-880C-31EC8C21C659}" type="datetimeFigureOut">
              <a:rPr lang="sv-SE" smtClean="0"/>
              <a:t>2026-03-05</a:t>
            </a:fld>
            <a:endParaRPr lang="sv-S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4D847C-BB2B-4656-9D0E-A2DD7B23D2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B21637-D9F3-48B1-86BD-3BA897BC05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20896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hyperlink" Target="https://www.ojersjoif.se/Page/353961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hyperlink" Target="https://www.ojersjoif.se/News/7244043/Sommarfotbollsskola-2023" TargetMode="Externa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60758B2F-A49A-485F-934D-7F3ED441A26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3501732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98" imgH="499" progId="TCLayout.ActiveDocument.1">
                  <p:embed/>
                </p:oleObj>
              </mc:Choice>
              <mc:Fallback>
                <p:oleObj name="think-cell Slide" r:id="rId3" imgW="498" imgH="499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60758B2F-A49A-485F-934D-7F3ED441A2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203DE33-2CD4-4CA8-9AF3-37C3B65133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F57B88-1D4C-41FA-A761-EC1DD10C3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11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2548F45-5164-4ABB-8212-7F293FDED8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9565" y="2659404"/>
            <a:ext cx="4355594" cy="4040742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5E81CCFB-7BEF-4186-86FB-D09450B4D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AE02FF-05F7-4872-9C0F-73ABD85BFF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022" y="2835263"/>
            <a:ext cx="3675682" cy="3836009"/>
          </a:xfrm>
        </p:spPr>
        <p:txBody>
          <a:bodyPr vert="horz" anchor="t">
            <a:normAutofit/>
          </a:bodyPr>
          <a:lstStyle/>
          <a:p>
            <a:r>
              <a:rPr lang="sv-SE" sz="4400" dirty="0">
                <a:solidFill>
                  <a:srgbClr val="FFFFFF"/>
                </a:solidFill>
              </a:rPr>
              <a:t>Öjersjö IF P-15</a:t>
            </a:r>
            <a:br>
              <a:rPr lang="sv-SE" sz="4400" dirty="0">
                <a:solidFill>
                  <a:srgbClr val="FFFFFF"/>
                </a:solidFill>
              </a:rPr>
            </a:br>
            <a:br>
              <a:rPr lang="sv-SE" sz="4400" dirty="0">
                <a:solidFill>
                  <a:srgbClr val="FFFFFF"/>
                </a:solidFill>
              </a:rPr>
            </a:br>
            <a:br>
              <a:rPr lang="sv-SE" sz="4400" dirty="0">
                <a:solidFill>
                  <a:srgbClr val="FFFFFF"/>
                </a:solidFill>
              </a:rPr>
            </a:br>
            <a:br>
              <a:rPr lang="sv-SE" sz="4400" dirty="0">
                <a:solidFill>
                  <a:srgbClr val="FFFFFF"/>
                </a:solidFill>
              </a:rPr>
            </a:br>
            <a:r>
              <a:rPr lang="sv-SE" sz="1800" dirty="0">
                <a:solidFill>
                  <a:srgbClr val="FFFFFF"/>
                </a:solidFill>
              </a:rPr>
              <a:t>version 2 </a:t>
            </a:r>
            <a:br>
              <a:rPr lang="sv-SE" sz="1800" dirty="0">
                <a:solidFill>
                  <a:srgbClr val="FFFFFF"/>
                </a:solidFill>
              </a:rPr>
            </a:br>
            <a:br>
              <a:rPr lang="sv-SE" sz="1800" dirty="0">
                <a:solidFill>
                  <a:srgbClr val="FFFFFF"/>
                </a:solidFill>
              </a:rPr>
            </a:br>
            <a:r>
              <a:rPr lang="sv-SE" sz="1800" dirty="0">
                <a:solidFill>
                  <a:srgbClr val="FFFFFF"/>
                </a:solidFill>
              </a:rPr>
              <a:t>uppdaterade telefonnummer</a:t>
            </a:r>
            <a:br>
              <a:rPr lang="sv-SE" sz="1800" dirty="0">
                <a:solidFill>
                  <a:srgbClr val="FFFFFF"/>
                </a:solidFill>
              </a:rPr>
            </a:br>
            <a:r>
              <a:rPr lang="sv-SE" sz="1800" dirty="0">
                <a:solidFill>
                  <a:srgbClr val="FFFFFF"/>
                </a:solidFill>
              </a:rPr>
              <a:t>nya tider för sammandrag</a:t>
            </a:r>
            <a:br>
              <a:rPr lang="sv-SE" sz="1800" dirty="0">
                <a:solidFill>
                  <a:srgbClr val="FFFFFF"/>
                </a:solidFill>
              </a:rPr>
            </a:br>
            <a:r>
              <a:rPr lang="sv-SE" sz="1800" dirty="0">
                <a:solidFill>
                  <a:srgbClr val="FFFFFF"/>
                </a:solidFill>
              </a:rPr>
              <a:t>ny info för </a:t>
            </a:r>
            <a:r>
              <a:rPr lang="sv-SE" sz="1800" dirty="0" err="1">
                <a:solidFill>
                  <a:srgbClr val="FFFFFF"/>
                </a:solidFill>
              </a:rPr>
              <a:t>ÖjersjöCupen</a:t>
            </a:r>
            <a:endParaRPr lang="sv-SE" sz="4400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185909-A219-4973-8380-E6DB8CCFAA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2921" y="460892"/>
            <a:ext cx="3487783" cy="1382392"/>
          </a:xfrm>
        </p:spPr>
        <p:txBody>
          <a:bodyPr anchor="b">
            <a:normAutofit/>
          </a:bodyPr>
          <a:lstStyle/>
          <a:p>
            <a:r>
              <a:rPr lang="sv-SE" dirty="0">
                <a:solidFill>
                  <a:srgbClr val="FFFFFF"/>
                </a:solidFill>
              </a:rPr>
              <a:t>Föräldramöte 2023-04-02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D40F675-6119-4007-8B44-7D020DD0CB96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8" b="152"/>
          <a:stretch/>
        </p:blipFill>
        <p:spPr>
          <a:xfrm>
            <a:off x="4968990" y="232509"/>
            <a:ext cx="6506729" cy="6496281"/>
          </a:xfrm>
          <a:custGeom>
            <a:avLst/>
            <a:gdLst/>
            <a:ahLst/>
            <a:cxnLst/>
            <a:rect l="l" t="t" r="r" b="b"/>
            <a:pathLst>
              <a:path w="6057610" h="6057610">
                <a:moveTo>
                  <a:pt x="3028805" y="0"/>
                </a:moveTo>
                <a:cubicBezTo>
                  <a:pt x="4701568" y="0"/>
                  <a:pt x="6057610" y="1356042"/>
                  <a:pt x="6057610" y="3028805"/>
                </a:cubicBezTo>
                <a:cubicBezTo>
                  <a:pt x="6057610" y="4701568"/>
                  <a:pt x="4701568" y="6057610"/>
                  <a:pt x="3028805" y="6057610"/>
                </a:cubicBezTo>
                <a:cubicBezTo>
                  <a:pt x="1356042" y="6057610"/>
                  <a:pt x="0" y="4701568"/>
                  <a:pt x="0" y="3028805"/>
                </a:cubicBezTo>
                <a:cubicBezTo>
                  <a:pt x="0" y="1356042"/>
                  <a:pt x="1356042" y="0"/>
                  <a:pt x="3028805" y="0"/>
                </a:cubicBezTo>
                <a:close/>
              </a:path>
            </a:pathLst>
          </a:custGeom>
          <a:effectLst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4104093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4E1984B6-CB27-4333-AE42-C55F7E6741D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8705743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98" imgH="499" progId="TCLayout.ActiveDocument.1">
                  <p:embed/>
                </p:oleObj>
              </mc:Choice>
              <mc:Fallback>
                <p:oleObj name="think-cell Slide" r:id="rId3" imgW="498" imgH="499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4E1984B6-CB27-4333-AE42-C55F7E6741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F8B05203-224D-4DBF-9678-8E12532D85A1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8" b="152"/>
          <a:stretch/>
        </p:blipFill>
        <p:spPr>
          <a:xfrm>
            <a:off x="242873" y="203819"/>
            <a:ext cx="2902911" cy="2898250"/>
          </a:xfrm>
          <a:custGeom>
            <a:avLst/>
            <a:gdLst/>
            <a:ahLst/>
            <a:cxnLst/>
            <a:rect l="l" t="t" r="r" b="b"/>
            <a:pathLst>
              <a:path w="6057610" h="6057610">
                <a:moveTo>
                  <a:pt x="3028805" y="0"/>
                </a:moveTo>
                <a:cubicBezTo>
                  <a:pt x="4701568" y="0"/>
                  <a:pt x="6057610" y="1356042"/>
                  <a:pt x="6057610" y="3028805"/>
                </a:cubicBezTo>
                <a:cubicBezTo>
                  <a:pt x="6057610" y="4701568"/>
                  <a:pt x="4701568" y="6057610"/>
                  <a:pt x="3028805" y="6057610"/>
                </a:cubicBezTo>
                <a:cubicBezTo>
                  <a:pt x="1356042" y="6057610"/>
                  <a:pt x="0" y="4701568"/>
                  <a:pt x="0" y="3028805"/>
                </a:cubicBezTo>
                <a:cubicBezTo>
                  <a:pt x="0" y="1356042"/>
                  <a:pt x="1356042" y="0"/>
                  <a:pt x="302880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9FDB87E-B2F1-4AF5-B5F7-AA5DFDF40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5784" y="678909"/>
            <a:ext cx="8763321" cy="4069625"/>
          </a:xfrm>
        </p:spPr>
        <p:txBody>
          <a:bodyPr>
            <a:normAutofit fontScale="85000" lnSpcReduction="20000"/>
          </a:bodyPr>
          <a:lstStyle/>
          <a:p>
            <a:pPr marL="457200" lvl="1" indent="0">
              <a:buNone/>
            </a:pPr>
            <a:r>
              <a:rPr lang="sv-SE" sz="3200" dirty="0"/>
              <a:t>Ledare P-15 </a:t>
            </a:r>
          </a:p>
          <a:p>
            <a:pPr marL="457200" lvl="1" indent="0">
              <a:buNone/>
            </a:pPr>
            <a:endParaRPr lang="sv-SE" sz="1800" dirty="0"/>
          </a:p>
          <a:p>
            <a:pPr lvl="1"/>
            <a:r>
              <a:rPr lang="sv-SE" sz="2600" dirty="0"/>
              <a:t>Daniel Möller (Elvin)			070-229 58 16</a:t>
            </a:r>
          </a:p>
          <a:p>
            <a:pPr lvl="1"/>
            <a:r>
              <a:rPr lang="sv-SE" sz="2600" dirty="0"/>
              <a:t>Eric Åkerman (Nelson)			070-081 81 18</a:t>
            </a:r>
          </a:p>
          <a:p>
            <a:pPr lvl="1"/>
            <a:r>
              <a:rPr lang="sv-SE" sz="2600" dirty="0"/>
              <a:t>Moa Andersson (Otto) 			073-712 88 </a:t>
            </a:r>
            <a:r>
              <a:rPr lang="sv-SE" sz="2600"/>
              <a:t>15 </a:t>
            </a:r>
            <a:endParaRPr lang="sv-SE" sz="2600" dirty="0"/>
          </a:p>
          <a:p>
            <a:pPr lvl="1"/>
            <a:r>
              <a:rPr lang="sv-SE" sz="2600" dirty="0"/>
              <a:t>Niclas Palmér (William P)			076-034 91 07</a:t>
            </a:r>
          </a:p>
          <a:p>
            <a:pPr lvl="1"/>
            <a:r>
              <a:rPr lang="sv-SE" sz="2600" dirty="0"/>
              <a:t>Richard Berggren (Adam B)		070-774 56 74</a:t>
            </a:r>
          </a:p>
          <a:p>
            <a:pPr lvl="1"/>
            <a:r>
              <a:rPr lang="sv-SE" sz="2600" dirty="0"/>
              <a:t>Sanna Rydberg (Elias) 			072-970 76 04</a:t>
            </a:r>
          </a:p>
          <a:p>
            <a:pPr lvl="1"/>
            <a:r>
              <a:rPr lang="sv-SE" sz="2600" dirty="0"/>
              <a:t>Tina Malmqvist (Gustav M) 		072-371 78 84</a:t>
            </a:r>
          </a:p>
          <a:p>
            <a:pPr marL="457200" lvl="1" indent="0">
              <a:buNone/>
            </a:pPr>
            <a:r>
              <a:rPr lang="sv-SE" sz="1800" dirty="0"/>
              <a:t>	</a:t>
            </a:r>
          </a:p>
          <a:p>
            <a:pPr lvl="1"/>
            <a:endParaRPr lang="sv-SE" sz="1800" dirty="0"/>
          </a:p>
          <a:p>
            <a:pPr marL="457200" lvl="1" indent="0">
              <a:buNone/>
            </a:pPr>
            <a:r>
              <a:rPr lang="sv-SE" sz="3200" dirty="0" err="1"/>
              <a:t>Admin</a:t>
            </a:r>
            <a:r>
              <a:rPr lang="sv-SE" sz="3200" dirty="0"/>
              <a:t> P-15</a:t>
            </a:r>
          </a:p>
          <a:p>
            <a:pPr lvl="1"/>
            <a:r>
              <a:rPr lang="sv-SE" sz="2600" dirty="0"/>
              <a:t>Caroline Ericsson (Linus)			072-993 09 33</a:t>
            </a:r>
          </a:p>
          <a:p>
            <a:pPr lvl="1"/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1548184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4E1984B6-CB27-4333-AE42-C55F7E6741D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98" imgH="499" progId="TCLayout.ActiveDocument.1">
                  <p:embed/>
                </p:oleObj>
              </mc:Choice>
              <mc:Fallback>
                <p:oleObj name="think-cell Slide" r:id="rId3" imgW="498" imgH="499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4E1984B6-CB27-4333-AE42-C55F7E6741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F8B05203-224D-4DBF-9678-8E12532D85A1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8" b="152"/>
          <a:stretch/>
        </p:blipFill>
        <p:spPr>
          <a:xfrm>
            <a:off x="242873" y="203819"/>
            <a:ext cx="2902911" cy="2898250"/>
          </a:xfrm>
          <a:custGeom>
            <a:avLst/>
            <a:gdLst/>
            <a:ahLst/>
            <a:cxnLst/>
            <a:rect l="l" t="t" r="r" b="b"/>
            <a:pathLst>
              <a:path w="6057610" h="6057610">
                <a:moveTo>
                  <a:pt x="3028805" y="0"/>
                </a:moveTo>
                <a:cubicBezTo>
                  <a:pt x="4701568" y="0"/>
                  <a:pt x="6057610" y="1356042"/>
                  <a:pt x="6057610" y="3028805"/>
                </a:cubicBezTo>
                <a:cubicBezTo>
                  <a:pt x="6057610" y="4701568"/>
                  <a:pt x="4701568" y="6057610"/>
                  <a:pt x="3028805" y="6057610"/>
                </a:cubicBezTo>
                <a:cubicBezTo>
                  <a:pt x="1356042" y="6057610"/>
                  <a:pt x="0" y="4701568"/>
                  <a:pt x="0" y="3028805"/>
                </a:cubicBezTo>
                <a:cubicBezTo>
                  <a:pt x="0" y="1356042"/>
                  <a:pt x="1356042" y="0"/>
                  <a:pt x="302880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9FDB87E-B2F1-4AF5-B5F7-AA5DFDF40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5784" y="678909"/>
            <a:ext cx="8763321" cy="6049882"/>
          </a:xfrm>
        </p:spPr>
        <p:txBody>
          <a:bodyPr>
            <a:normAutofit fontScale="92500" lnSpcReduction="20000"/>
          </a:bodyPr>
          <a:lstStyle/>
          <a:p>
            <a:pPr marL="457200" lvl="1" indent="0">
              <a:buNone/>
            </a:pPr>
            <a:r>
              <a:rPr lang="sv-SE" sz="3200" dirty="0"/>
              <a:t>Träning</a:t>
            </a:r>
          </a:p>
          <a:p>
            <a:pPr marL="457200" lvl="1" indent="0">
              <a:buNone/>
            </a:pPr>
            <a:endParaRPr lang="sv-SE" sz="1500" dirty="0"/>
          </a:p>
          <a:p>
            <a:pPr lvl="1"/>
            <a:r>
              <a:rPr lang="sv-SE" dirty="0"/>
              <a:t>Tränarmöte för att diskutera träningsupplägg, tider, sammandrag etc.</a:t>
            </a:r>
          </a:p>
          <a:p>
            <a:pPr lvl="1"/>
            <a:endParaRPr lang="sv-SE" sz="2200" dirty="0"/>
          </a:p>
          <a:p>
            <a:pPr lvl="1"/>
            <a:r>
              <a:rPr lang="sv-SE" dirty="0"/>
              <a:t>Fokus: Passningsspelet, Målvakt</a:t>
            </a:r>
          </a:p>
          <a:p>
            <a:pPr lvl="1"/>
            <a:endParaRPr lang="sv-SE" sz="2200" dirty="0"/>
          </a:p>
          <a:p>
            <a:pPr lvl="1"/>
            <a:r>
              <a:rPr lang="sv-SE" dirty="0"/>
              <a:t>Träningsupplägg: Rullar på 3-veckorsperioder, dvs samma övningar / träningsupplägg under 3 veckor sedan nya övningar.</a:t>
            </a:r>
          </a:p>
          <a:p>
            <a:pPr lvl="1"/>
            <a:endParaRPr lang="sv-SE" sz="2200" dirty="0"/>
          </a:p>
          <a:p>
            <a:pPr lvl="1"/>
            <a:r>
              <a:rPr lang="sv-SE" dirty="0"/>
              <a:t>1 träning/vecka – söndagar 09:45-11.00 på </a:t>
            </a:r>
            <a:r>
              <a:rPr lang="sv-SE" dirty="0" err="1"/>
              <a:t>Storegård</a:t>
            </a:r>
            <a:r>
              <a:rPr lang="sv-SE" dirty="0"/>
              <a:t> (v.12-ca: sommarlovet). Tiden gäller fram till v.44. </a:t>
            </a:r>
          </a:p>
          <a:p>
            <a:pPr marL="914400" lvl="2" indent="0">
              <a:buNone/>
            </a:pPr>
            <a:r>
              <a:rPr lang="sv-SE" sz="1900" dirty="0"/>
              <a:t>OBS ny tid från 2023-04-16, start 09:45</a:t>
            </a:r>
          </a:p>
          <a:p>
            <a:pPr marL="457200" lvl="1" indent="0">
              <a:buNone/>
            </a:pPr>
            <a:endParaRPr lang="sv-SE" sz="1900" dirty="0"/>
          </a:p>
          <a:p>
            <a:pPr lvl="1"/>
            <a:r>
              <a:rPr lang="sv-SE" dirty="0"/>
              <a:t>Kom i tid till träningarna! Svårt att hantera alla som droppar in efterhand med hänsyn till lagindelning. </a:t>
            </a:r>
          </a:p>
          <a:p>
            <a:pPr lvl="1"/>
            <a:endParaRPr lang="sv-SE" sz="2200" dirty="0"/>
          </a:p>
          <a:p>
            <a:pPr lvl="1"/>
            <a:r>
              <a:rPr lang="sv-SE" dirty="0"/>
              <a:t>Man får om man vill vara kvar vid planen och kolla på träningen, men det är inget krav.</a:t>
            </a:r>
          </a:p>
          <a:p>
            <a:pPr lvl="1"/>
            <a:endParaRPr lang="sv-SE" sz="2200" dirty="0"/>
          </a:p>
          <a:p>
            <a:pPr lvl="1"/>
            <a:r>
              <a:rPr lang="sv-SE" dirty="0"/>
              <a:t>Anmälan till träningarna sänds ut via Laget.se. Se till att anmäla/avanmäla närvaro i tid så att vi kan planera på bästa sätt</a:t>
            </a:r>
          </a:p>
          <a:p>
            <a:pPr marL="457200" lvl="1" indent="0">
              <a:buNone/>
            </a:pPr>
            <a:endParaRPr lang="sv-SE" dirty="0"/>
          </a:p>
          <a:p>
            <a:pPr lvl="1"/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2273461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4E1984B6-CB27-4333-AE42-C55F7E6741D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98" imgH="499" progId="TCLayout.ActiveDocument.1">
                  <p:embed/>
                </p:oleObj>
              </mc:Choice>
              <mc:Fallback>
                <p:oleObj name="think-cell Slide" r:id="rId3" imgW="498" imgH="499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4E1984B6-CB27-4333-AE42-C55F7E6741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F8B05203-224D-4DBF-9678-8E12532D85A1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8" b="152"/>
          <a:stretch/>
        </p:blipFill>
        <p:spPr>
          <a:xfrm>
            <a:off x="242873" y="203819"/>
            <a:ext cx="2902911" cy="2898250"/>
          </a:xfrm>
          <a:custGeom>
            <a:avLst/>
            <a:gdLst/>
            <a:ahLst/>
            <a:cxnLst/>
            <a:rect l="l" t="t" r="r" b="b"/>
            <a:pathLst>
              <a:path w="6057610" h="6057610">
                <a:moveTo>
                  <a:pt x="3028805" y="0"/>
                </a:moveTo>
                <a:cubicBezTo>
                  <a:pt x="4701568" y="0"/>
                  <a:pt x="6057610" y="1356042"/>
                  <a:pt x="6057610" y="3028805"/>
                </a:cubicBezTo>
                <a:cubicBezTo>
                  <a:pt x="6057610" y="4701568"/>
                  <a:pt x="4701568" y="6057610"/>
                  <a:pt x="3028805" y="6057610"/>
                </a:cubicBezTo>
                <a:cubicBezTo>
                  <a:pt x="1356042" y="6057610"/>
                  <a:pt x="0" y="4701568"/>
                  <a:pt x="0" y="3028805"/>
                </a:cubicBezTo>
                <a:cubicBezTo>
                  <a:pt x="0" y="1356042"/>
                  <a:pt x="1356042" y="0"/>
                  <a:pt x="302880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9FDB87E-B2F1-4AF5-B5F7-AA5DFDF40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5783" y="678909"/>
            <a:ext cx="8803343" cy="6179091"/>
          </a:xfrm>
        </p:spPr>
        <p:txBody>
          <a:bodyPr>
            <a:normAutofit fontScale="77500" lnSpcReduction="20000"/>
          </a:bodyPr>
          <a:lstStyle/>
          <a:p>
            <a:pPr marL="457200" lvl="1" indent="0">
              <a:buNone/>
            </a:pPr>
            <a:r>
              <a:rPr lang="sv-SE" sz="3500" dirty="0"/>
              <a:t>Sammandrag / Cup</a:t>
            </a:r>
          </a:p>
          <a:p>
            <a:pPr marL="457200" lvl="1" indent="0">
              <a:buNone/>
            </a:pPr>
            <a:endParaRPr lang="sv-SE" sz="1200" dirty="0"/>
          </a:p>
          <a:p>
            <a:pPr lvl="1"/>
            <a:r>
              <a:rPr lang="sv-SE" sz="2100" dirty="0"/>
              <a:t>Sammandrag fungerar som en cup där man möter lag i närområdet. Spelas i spelformen 5v5 med/utan sarg enligt Svenska fotbollsförbundets regler.</a:t>
            </a:r>
          </a:p>
          <a:p>
            <a:pPr marL="457200" lvl="1" indent="0">
              <a:buNone/>
            </a:pPr>
            <a:endParaRPr lang="sv-SE" sz="2100" dirty="0"/>
          </a:p>
          <a:p>
            <a:pPr lvl="1"/>
            <a:r>
              <a:rPr lang="sv-SE" sz="2100" dirty="0"/>
              <a:t>Vi kommer att anmäla oss till:</a:t>
            </a:r>
          </a:p>
          <a:p>
            <a:pPr lvl="2"/>
            <a:r>
              <a:rPr lang="sv-SE" sz="1800" dirty="0"/>
              <a:t>30/4 </a:t>
            </a:r>
            <a:r>
              <a:rPr lang="sv-SE" sz="1800" dirty="0" err="1"/>
              <a:t>Flodala</a:t>
            </a:r>
            <a:r>
              <a:rPr lang="sv-SE" sz="1800" dirty="0"/>
              <a:t> IP – anmälan har stängts, tre lag anmälda</a:t>
            </a:r>
            <a:r>
              <a:rPr lang="sv-SE" sz="1800"/>
              <a:t>. </a:t>
            </a:r>
            <a:endParaRPr lang="sv-SE" sz="1800" dirty="0"/>
          </a:p>
          <a:p>
            <a:pPr lvl="2"/>
            <a:r>
              <a:rPr lang="sv-SE" sz="1800" dirty="0"/>
              <a:t>28/5 LP Idrottsplats</a:t>
            </a:r>
          </a:p>
          <a:p>
            <a:pPr lvl="2"/>
            <a:r>
              <a:rPr lang="sv-SE" sz="1800" dirty="0"/>
              <a:t>11/6 Lemmingvallen </a:t>
            </a:r>
          </a:p>
          <a:p>
            <a:pPr lvl="2"/>
            <a:r>
              <a:rPr lang="sv-SE" sz="1800" dirty="0"/>
              <a:t>3/9 Jonsereds IP </a:t>
            </a:r>
          </a:p>
          <a:p>
            <a:pPr lvl="2"/>
            <a:r>
              <a:rPr lang="sv-SE" sz="1800" dirty="0"/>
              <a:t>1/10 Öjersjö IP </a:t>
            </a:r>
          </a:p>
          <a:p>
            <a:pPr lvl="2"/>
            <a:endParaRPr lang="sv-SE" sz="1400" dirty="0"/>
          </a:p>
          <a:p>
            <a:pPr lvl="1"/>
            <a:r>
              <a:rPr lang="sv-SE" sz="2100" dirty="0"/>
              <a:t>Öjersjöcupen: Anmälan har gått ut och är nu stängd</a:t>
            </a:r>
          </a:p>
          <a:p>
            <a:pPr lvl="2"/>
            <a:r>
              <a:rPr lang="sv-SE" sz="2100" dirty="0"/>
              <a:t>6 maj 2 </a:t>
            </a:r>
            <a:r>
              <a:rPr lang="sv-SE" sz="2100" dirty="0" err="1"/>
              <a:t>st</a:t>
            </a:r>
            <a:r>
              <a:rPr lang="sv-SE" sz="2100" dirty="0"/>
              <a:t> lag ca tid 8:30-17:00</a:t>
            </a:r>
          </a:p>
          <a:p>
            <a:pPr lvl="2"/>
            <a:r>
              <a:rPr lang="sv-SE" sz="2100" dirty="0"/>
              <a:t>7 maj 2 </a:t>
            </a:r>
            <a:r>
              <a:rPr lang="sv-SE" sz="2100" dirty="0" err="1"/>
              <a:t>st</a:t>
            </a:r>
            <a:r>
              <a:rPr lang="sv-SE" sz="2100" dirty="0"/>
              <a:t> lag ca tid 8:30-12:00</a:t>
            </a:r>
          </a:p>
          <a:p>
            <a:pPr marL="457200" lvl="1" indent="0">
              <a:buNone/>
            </a:pPr>
            <a:r>
              <a:rPr lang="sv-SE" sz="2100" dirty="0"/>
              <a:t>Som tidigare har informerats om är det högt tryck, det kommer blir 38 lag på lördagen och 10 lag på söndagen för de som är födda 2015. </a:t>
            </a:r>
          </a:p>
          <a:p>
            <a:pPr marL="457200" lvl="1" indent="0">
              <a:buNone/>
            </a:pPr>
            <a:r>
              <a:rPr lang="sv-SE" sz="23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 hjälps vi åt så detta blir en strålande folkfest på vallen!!! </a:t>
            </a:r>
          </a:p>
          <a:p>
            <a:pPr lvl="1"/>
            <a:endParaRPr lang="sv-SE" sz="2100" dirty="0"/>
          </a:p>
          <a:p>
            <a:pPr lvl="1"/>
            <a:r>
              <a:rPr lang="sv-SE" sz="2100" dirty="0"/>
              <a:t>Spelschema/Lagindelning: kommer sändas ut så snart det går inför varje sammandrag/cup. Lagindelning: Jämna lag och gärna med någon kompis.</a:t>
            </a:r>
          </a:p>
          <a:p>
            <a:pPr lvl="1"/>
            <a:endParaRPr lang="sv-SE" sz="2100" dirty="0"/>
          </a:p>
          <a:p>
            <a:pPr lvl="1"/>
            <a:r>
              <a:rPr lang="sv-SE" sz="2100" dirty="0"/>
              <a:t>Kalendern på Laget.se är uppdaterad och justeras vid behov och allt eftersom nya aktiviteter tillkommer.</a:t>
            </a:r>
          </a:p>
          <a:p>
            <a:pPr lvl="1"/>
            <a:endParaRPr lang="sv-SE" sz="2100" dirty="0"/>
          </a:p>
          <a:p>
            <a:pPr lvl="1"/>
            <a:r>
              <a:rPr lang="sv-SE" sz="2100" dirty="0"/>
              <a:t>Anmälan till sammandrag/cup sänds ut via Laget.se Se till att anmäla/avanmäla närvaro i tid så att vi kan planera på bästa sätt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3391021A-7FFA-D278-B38E-3E71404D707B}"/>
              </a:ext>
            </a:extLst>
          </p:cNvPr>
          <p:cNvSpPr txBox="1"/>
          <p:nvPr/>
        </p:nvSpPr>
        <p:spPr>
          <a:xfrm rot="20405229">
            <a:off x="8398111" y="2062749"/>
            <a:ext cx="306768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dirty="0"/>
              <a:t>De söndagar det är sammandrag är det ingen träning.</a:t>
            </a:r>
          </a:p>
          <a:p>
            <a:r>
              <a:rPr lang="sv-SE" sz="1600" dirty="0"/>
              <a:t>Den 7 maj är det ingen träning </a:t>
            </a:r>
            <a:r>
              <a:rPr lang="sv-SE" sz="1600" dirty="0" err="1"/>
              <a:t>pga</a:t>
            </a:r>
            <a:r>
              <a:rPr lang="sv-SE" sz="1600" dirty="0"/>
              <a:t> </a:t>
            </a:r>
            <a:r>
              <a:rPr lang="sv-SE" sz="1600" dirty="0" err="1"/>
              <a:t>ÖjersjöCupen</a:t>
            </a:r>
            <a:r>
              <a:rPr lang="sv-SE" sz="1600" dirty="0"/>
              <a:t>.</a:t>
            </a:r>
            <a:endParaRPr lang="en-SE" sz="1600" dirty="0"/>
          </a:p>
        </p:txBody>
      </p:sp>
    </p:spTree>
    <p:extLst>
      <p:ext uri="{BB962C8B-B14F-4D97-AF65-F5344CB8AC3E}">
        <p14:creationId xmlns:p14="http://schemas.microsoft.com/office/powerpoint/2010/main" val="1966334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4E1984B6-CB27-4333-AE42-C55F7E6741D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98" imgH="499" progId="TCLayout.ActiveDocument.1">
                  <p:embed/>
                </p:oleObj>
              </mc:Choice>
              <mc:Fallback>
                <p:oleObj name="think-cell Slide" r:id="rId3" imgW="498" imgH="499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4E1984B6-CB27-4333-AE42-C55F7E6741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F8B05203-224D-4DBF-9678-8E12532D85A1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8" b="152"/>
          <a:stretch/>
        </p:blipFill>
        <p:spPr>
          <a:xfrm>
            <a:off x="242873" y="203819"/>
            <a:ext cx="2902911" cy="2898250"/>
          </a:xfrm>
          <a:custGeom>
            <a:avLst/>
            <a:gdLst/>
            <a:ahLst/>
            <a:cxnLst/>
            <a:rect l="l" t="t" r="r" b="b"/>
            <a:pathLst>
              <a:path w="6057610" h="6057610">
                <a:moveTo>
                  <a:pt x="3028805" y="0"/>
                </a:moveTo>
                <a:cubicBezTo>
                  <a:pt x="4701568" y="0"/>
                  <a:pt x="6057610" y="1356042"/>
                  <a:pt x="6057610" y="3028805"/>
                </a:cubicBezTo>
                <a:cubicBezTo>
                  <a:pt x="6057610" y="4701568"/>
                  <a:pt x="4701568" y="6057610"/>
                  <a:pt x="3028805" y="6057610"/>
                </a:cubicBezTo>
                <a:cubicBezTo>
                  <a:pt x="1356042" y="6057610"/>
                  <a:pt x="0" y="4701568"/>
                  <a:pt x="0" y="3028805"/>
                </a:cubicBezTo>
                <a:cubicBezTo>
                  <a:pt x="0" y="1356042"/>
                  <a:pt x="1356042" y="0"/>
                  <a:pt x="302880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9FDB87E-B2F1-4AF5-B5F7-AA5DFDF40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5784" y="678909"/>
            <a:ext cx="9046216" cy="5975272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r>
              <a:rPr lang="sv-SE" sz="3000" dirty="0"/>
              <a:t>Övrigt</a:t>
            </a:r>
          </a:p>
          <a:p>
            <a:pPr marL="457200" lvl="1" indent="0">
              <a:buNone/>
            </a:pPr>
            <a:endParaRPr lang="sv-SE" sz="1400" dirty="0"/>
          </a:p>
          <a:p>
            <a:pPr lvl="1"/>
            <a:r>
              <a:rPr lang="sv-SE" sz="2200" dirty="0"/>
              <a:t>Benskydd på träningar och vattenflaska</a:t>
            </a:r>
          </a:p>
          <a:p>
            <a:pPr lvl="1"/>
            <a:endParaRPr lang="sv-SE" sz="2000" dirty="0"/>
          </a:p>
          <a:p>
            <a:pPr lvl="1"/>
            <a:r>
              <a:rPr lang="sv-SE" sz="2200" dirty="0"/>
              <a:t>Laget.se - lägg gärna in foto </a:t>
            </a:r>
            <a:r>
              <a:rPr lang="sv-SE" sz="2200" dirty="0">
                <a:sym typeface="Wingdings" panose="05000000000000000000" pitchFamily="2" charset="2"/>
              </a:rPr>
              <a:t>och håll kontaktuppgifter aktuella</a:t>
            </a:r>
            <a:endParaRPr lang="sv-SE" sz="2200" dirty="0"/>
          </a:p>
          <a:p>
            <a:pPr lvl="1"/>
            <a:endParaRPr lang="sv-SE" sz="2000" dirty="0"/>
          </a:p>
          <a:p>
            <a:pPr lvl="1"/>
            <a:r>
              <a:rPr lang="sv-SE" sz="2200" dirty="0"/>
              <a:t>”Först till kvarn” anmälan till sammandrag, ev. justera antalet lag i efterhand vid behov </a:t>
            </a:r>
          </a:p>
          <a:p>
            <a:pPr lvl="1"/>
            <a:endParaRPr lang="sv-SE" sz="2000" dirty="0"/>
          </a:p>
          <a:p>
            <a:pPr lvl="1"/>
            <a:r>
              <a:rPr lang="sv-SE" sz="2200" dirty="0"/>
              <a:t>Föräldrar agera domare vid sammandrag om vårt lag står som hemmalag på pappret. </a:t>
            </a:r>
          </a:p>
          <a:p>
            <a:pPr lvl="1"/>
            <a:endParaRPr lang="sv-SE" sz="2000" dirty="0"/>
          </a:p>
          <a:p>
            <a:pPr lvl="1"/>
            <a:r>
              <a:rPr lang="sv-SE" sz="2200" dirty="0"/>
              <a:t>Cupgruppen: Representant från vårt lag - Henrik Aspevall (William A)</a:t>
            </a:r>
          </a:p>
          <a:p>
            <a:pPr lvl="1"/>
            <a:endParaRPr lang="sv-SE" sz="2200" dirty="0"/>
          </a:p>
          <a:p>
            <a:pPr lvl="1"/>
            <a:r>
              <a:rPr lang="sv-SE" sz="2200" dirty="0"/>
              <a:t>Cafésamordnare: Representant från vårt lag - Magnus </a:t>
            </a:r>
            <a:r>
              <a:rPr lang="sv-SE" sz="2200" dirty="0" err="1"/>
              <a:t>Nolbeck</a:t>
            </a:r>
            <a:r>
              <a:rPr lang="sv-SE" sz="2200" dirty="0"/>
              <a:t> (Max)</a:t>
            </a:r>
          </a:p>
          <a:p>
            <a:pPr marL="457200" lvl="1" indent="0">
              <a:buNone/>
            </a:pPr>
            <a:r>
              <a:rPr lang="sv-SE" sz="2200" dirty="0"/>
              <a:t> </a:t>
            </a:r>
          </a:p>
          <a:p>
            <a:pPr lvl="1"/>
            <a:endParaRPr lang="sv-SE" sz="2000" dirty="0"/>
          </a:p>
          <a:p>
            <a:pPr lvl="1"/>
            <a:endParaRPr lang="sv-SE" sz="2200" dirty="0"/>
          </a:p>
        </p:txBody>
      </p:sp>
    </p:spTree>
    <p:extLst>
      <p:ext uri="{BB962C8B-B14F-4D97-AF65-F5344CB8AC3E}">
        <p14:creationId xmlns:p14="http://schemas.microsoft.com/office/powerpoint/2010/main" val="2386993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4E1984B6-CB27-4333-AE42-C55F7E6741D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98" imgH="499" progId="TCLayout.ActiveDocument.1">
                  <p:embed/>
                </p:oleObj>
              </mc:Choice>
              <mc:Fallback>
                <p:oleObj name="think-cell Slide" r:id="rId3" imgW="498" imgH="499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4E1984B6-CB27-4333-AE42-C55F7E6741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F8B05203-224D-4DBF-9678-8E12532D85A1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8" b="152"/>
          <a:stretch/>
        </p:blipFill>
        <p:spPr>
          <a:xfrm>
            <a:off x="242873" y="203819"/>
            <a:ext cx="2902911" cy="2898250"/>
          </a:xfrm>
          <a:custGeom>
            <a:avLst/>
            <a:gdLst/>
            <a:ahLst/>
            <a:cxnLst/>
            <a:rect l="l" t="t" r="r" b="b"/>
            <a:pathLst>
              <a:path w="6057610" h="6057610">
                <a:moveTo>
                  <a:pt x="3028805" y="0"/>
                </a:moveTo>
                <a:cubicBezTo>
                  <a:pt x="4701568" y="0"/>
                  <a:pt x="6057610" y="1356042"/>
                  <a:pt x="6057610" y="3028805"/>
                </a:cubicBezTo>
                <a:cubicBezTo>
                  <a:pt x="6057610" y="4701568"/>
                  <a:pt x="4701568" y="6057610"/>
                  <a:pt x="3028805" y="6057610"/>
                </a:cubicBezTo>
                <a:cubicBezTo>
                  <a:pt x="1356042" y="6057610"/>
                  <a:pt x="0" y="4701568"/>
                  <a:pt x="0" y="3028805"/>
                </a:cubicBezTo>
                <a:cubicBezTo>
                  <a:pt x="0" y="1356042"/>
                  <a:pt x="1356042" y="0"/>
                  <a:pt x="302880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9FDB87E-B2F1-4AF5-B5F7-AA5DFDF40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5784" y="678909"/>
            <a:ext cx="8604256" cy="5975272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r>
              <a:rPr lang="sv-SE" sz="3000" dirty="0"/>
              <a:t>Övrigt</a:t>
            </a:r>
          </a:p>
          <a:p>
            <a:pPr marL="457200" lvl="1" indent="0">
              <a:buNone/>
            </a:pPr>
            <a:endParaRPr lang="sv-SE" sz="2000" dirty="0"/>
          </a:p>
          <a:p>
            <a:pPr lvl="1"/>
            <a:r>
              <a:rPr lang="sv-SE" sz="2200" dirty="0"/>
              <a:t>Föräldragrupp: Ordna minst 2 lagsammanhållande aktiviteter/år utanför planen. Hör av er till Caroline om ni vill driva detta.</a:t>
            </a:r>
          </a:p>
          <a:p>
            <a:pPr lvl="2">
              <a:lnSpc>
                <a:spcPct val="70000"/>
              </a:lnSpc>
            </a:pPr>
            <a:r>
              <a:rPr lang="sv-SE" sz="1800" dirty="0"/>
              <a:t>Vår- och julavslutning. Exemplen är lekar, glass, fika, grillning, pizza, man kan boka klubbstugan och ha någon aktivitet där.  </a:t>
            </a:r>
          </a:p>
          <a:p>
            <a:pPr marL="457200" lvl="1" indent="0">
              <a:buNone/>
            </a:pPr>
            <a:endParaRPr lang="sv-SE" sz="2000" dirty="0"/>
          </a:p>
          <a:p>
            <a:pPr lvl="1"/>
            <a:r>
              <a:rPr lang="sv-SE" sz="2200" dirty="0" err="1"/>
              <a:t>WhatsApp</a:t>
            </a:r>
            <a:r>
              <a:rPr lang="sv-SE" sz="2200" dirty="0"/>
              <a:t>-grupp för kommunikation: kontakta Caroline om ni ej är med i denna. </a:t>
            </a:r>
          </a:p>
          <a:p>
            <a:pPr lvl="1"/>
            <a:endParaRPr lang="sv-SE" sz="2000" dirty="0"/>
          </a:p>
          <a:p>
            <a:pPr lvl="1"/>
            <a:r>
              <a:rPr lang="sv-SE" sz="2200" dirty="0"/>
              <a:t>Sommarfotbollsskola v.32 (</a:t>
            </a:r>
            <a:r>
              <a:rPr lang="sv-SE" sz="2200" dirty="0" err="1"/>
              <a:t>tis-tor</a:t>
            </a:r>
            <a:r>
              <a:rPr lang="sv-SE" sz="2200" dirty="0"/>
              <a:t> 09-15) (ej ordinarie tränare) 850:- (</a:t>
            </a:r>
            <a:r>
              <a:rPr lang="sv-SE" sz="2200" dirty="0" err="1"/>
              <a:t>inkl</a:t>
            </a:r>
            <a:r>
              <a:rPr lang="sv-SE" sz="2200" dirty="0"/>
              <a:t>: tröja, fotboll, vattenflaska, lunch) Sista anmälan: 15/5. Anmälningslänk: </a:t>
            </a:r>
            <a:r>
              <a:rPr lang="sv-SE" sz="2200" dirty="0">
                <a:hlinkClick r:id="rId6"/>
              </a:rPr>
              <a:t>Sommarfotbollsskola 2023</a:t>
            </a:r>
            <a:endParaRPr lang="sv-SE" sz="2200" dirty="0"/>
          </a:p>
          <a:p>
            <a:pPr lvl="1"/>
            <a:endParaRPr lang="sv-SE" sz="2000" dirty="0"/>
          </a:p>
          <a:p>
            <a:pPr lvl="1"/>
            <a:r>
              <a:rPr lang="sv-SE" sz="2200" dirty="0"/>
              <a:t>Öjersjö IF:s kläder finns att beställa via länk: </a:t>
            </a:r>
            <a:r>
              <a:rPr lang="sv-SE" sz="2200" dirty="0">
                <a:hlinkClick r:id="rId7"/>
              </a:rPr>
              <a:t>Klubbshop | Öjersjö IF (ojersjoif.se)</a:t>
            </a:r>
            <a:r>
              <a:rPr lang="sv-SE" sz="2200" dirty="0"/>
              <a:t> och att prova i klubbhuset.</a:t>
            </a:r>
          </a:p>
          <a:p>
            <a:pPr lvl="1"/>
            <a:endParaRPr lang="sv-SE" sz="2200" dirty="0"/>
          </a:p>
        </p:txBody>
      </p:sp>
    </p:spTree>
    <p:extLst>
      <p:ext uri="{BB962C8B-B14F-4D97-AF65-F5344CB8AC3E}">
        <p14:creationId xmlns:p14="http://schemas.microsoft.com/office/powerpoint/2010/main" val="481045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4E1984B6-CB27-4333-AE42-C55F7E6741D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98" imgH="499" progId="TCLayout.ActiveDocument.1">
                  <p:embed/>
                </p:oleObj>
              </mc:Choice>
              <mc:Fallback>
                <p:oleObj name="think-cell Slide" r:id="rId3" imgW="498" imgH="499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4E1984B6-CB27-4333-AE42-C55F7E6741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F8B05203-224D-4DBF-9678-8E12532D85A1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8" b="152"/>
          <a:stretch/>
        </p:blipFill>
        <p:spPr>
          <a:xfrm>
            <a:off x="242873" y="203819"/>
            <a:ext cx="2902911" cy="2898250"/>
          </a:xfrm>
          <a:custGeom>
            <a:avLst/>
            <a:gdLst/>
            <a:ahLst/>
            <a:cxnLst/>
            <a:rect l="l" t="t" r="r" b="b"/>
            <a:pathLst>
              <a:path w="6057610" h="6057610">
                <a:moveTo>
                  <a:pt x="3028805" y="0"/>
                </a:moveTo>
                <a:cubicBezTo>
                  <a:pt x="4701568" y="0"/>
                  <a:pt x="6057610" y="1356042"/>
                  <a:pt x="6057610" y="3028805"/>
                </a:cubicBezTo>
                <a:cubicBezTo>
                  <a:pt x="6057610" y="4701568"/>
                  <a:pt x="4701568" y="6057610"/>
                  <a:pt x="3028805" y="6057610"/>
                </a:cubicBezTo>
                <a:cubicBezTo>
                  <a:pt x="1356042" y="6057610"/>
                  <a:pt x="0" y="4701568"/>
                  <a:pt x="0" y="3028805"/>
                </a:cubicBezTo>
                <a:cubicBezTo>
                  <a:pt x="0" y="1356042"/>
                  <a:pt x="1356042" y="0"/>
                  <a:pt x="302880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9FDB87E-B2F1-4AF5-B5F7-AA5DFDF40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5784" y="678909"/>
            <a:ext cx="8604256" cy="5749323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r>
              <a:rPr lang="sv-SE" sz="3000" dirty="0"/>
              <a:t>Föräldrar- spelarpolicy Den vit/blå linjen</a:t>
            </a:r>
          </a:p>
          <a:p>
            <a:pPr marL="457200" lvl="1" indent="0">
              <a:buNone/>
            </a:pPr>
            <a:endParaRPr lang="sv-SE" sz="1400" dirty="0"/>
          </a:p>
          <a:p>
            <a:pPr lvl="1"/>
            <a:r>
              <a:rPr lang="sv-SE" sz="2200" b="1" dirty="0"/>
              <a:t>Föräldrapolicy</a:t>
            </a:r>
            <a:r>
              <a:rPr lang="sv-SE" sz="2200" dirty="0"/>
              <a:t> - förväntningar på föräldrar till spelare i Öjersjö IF</a:t>
            </a:r>
          </a:p>
          <a:p>
            <a:pPr lvl="1"/>
            <a:endParaRPr lang="sv-SE" sz="2400" dirty="0"/>
          </a:p>
          <a:p>
            <a:pPr lvl="1"/>
            <a:endParaRPr lang="sv-SE" dirty="0"/>
          </a:p>
          <a:p>
            <a:pPr lvl="1"/>
            <a:endParaRPr lang="sv-SE" sz="2200" dirty="0"/>
          </a:p>
          <a:p>
            <a:pPr lvl="1"/>
            <a:endParaRPr lang="sv-SE" sz="2200" dirty="0"/>
          </a:p>
          <a:p>
            <a:pPr lvl="1"/>
            <a:endParaRPr lang="sv-SE" sz="2200" dirty="0"/>
          </a:p>
          <a:p>
            <a:pPr lvl="1"/>
            <a:endParaRPr lang="sv-SE" sz="2200" dirty="0"/>
          </a:p>
          <a:p>
            <a:pPr lvl="1"/>
            <a:endParaRPr lang="sv-SE" sz="2200" dirty="0"/>
          </a:p>
          <a:p>
            <a:pPr lvl="1"/>
            <a:endParaRPr lang="sv-SE" sz="2200" dirty="0"/>
          </a:p>
          <a:p>
            <a:pPr lvl="1"/>
            <a:endParaRPr lang="sv-SE" sz="2200" dirty="0"/>
          </a:p>
          <a:p>
            <a:pPr lvl="1"/>
            <a:r>
              <a:rPr lang="sv-SE" sz="2200" dirty="0"/>
              <a:t>Respekt och hänsyn</a:t>
            </a:r>
          </a:p>
          <a:p>
            <a:pPr lvl="1"/>
            <a:r>
              <a:rPr lang="sv-SE" sz="2200" b="1" dirty="0"/>
              <a:t>Spelarpolicy</a:t>
            </a:r>
            <a:r>
              <a:rPr lang="sv-SE" sz="2200" dirty="0"/>
              <a:t> - generellt hur man uppför sig på träningar/matcher (riktlinjer och förväntningar på spelare) </a:t>
            </a:r>
          </a:p>
          <a:p>
            <a:pPr lvl="1"/>
            <a:endParaRPr lang="sv-SE" sz="2200" dirty="0"/>
          </a:p>
          <a:p>
            <a:pPr lvl="1"/>
            <a:endParaRPr lang="sv-SE" sz="2000" dirty="0"/>
          </a:p>
          <a:p>
            <a:pPr lvl="1"/>
            <a:endParaRPr lang="sv-SE" sz="2200" dirty="0"/>
          </a:p>
          <a:p>
            <a:pPr lvl="1"/>
            <a:endParaRPr lang="sv-SE" sz="2200" dirty="0"/>
          </a:p>
          <a:p>
            <a:pPr lvl="1"/>
            <a:endParaRPr lang="sv-SE" sz="2200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E95FE43B-1253-7FAD-DF1F-D80F15A97DC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46408" y="1878845"/>
            <a:ext cx="6674400" cy="3223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95124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931F01C808BB49A570A3C05F1DB1FB" ma:contentTypeVersion="11" ma:contentTypeDescription="Create a new document." ma:contentTypeScope="" ma:versionID="03a9453f7488ba3b319a9bca747d59fc">
  <xsd:schema xmlns:xsd="http://www.w3.org/2001/XMLSchema" xmlns:xs="http://www.w3.org/2001/XMLSchema" xmlns:p="http://schemas.microsoft.com/office/2006/metadata/properties" xmlns:ns3="1a927520-854b-4f91-907f-6645f6e3d218" targetNamespace="http://schemas.microsoft.com/office/2006/metadata/properties" ma:root="true" ma:fieldsID="5ecd0dc0c9df782c66f8f64bbf7c4299" ns3:_="">
    <xsd:import namespace="1a927520-854b-4f91-907f-6645f6e3d21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927520-854b-4f91-907f-6645f6e3d2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CC9599F-7474-4347-80C0-49F685A261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927520-854b-4f91-907f-6645f6e3d2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A360ECF-1F14-4629-8DD8-1C7A4613BF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E77C9DB-7565-44CA-8F28-D02A99E26A8E}">
  <ds:schemaRefs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dcmitype/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1a927520-854b-4f91-907f-6645f6e3d218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2361</TotalTime>
  <Words>710</Words>
  <Application>Microsoft Office PowerPoint</Application>
  <PresentationFormat>Bredbild</PresentationFormat>
  <Paragraphs>96</Paragraphs>
  <Slides>7</Slides>
  <Notes>0</Notes>
  <HiddenSlides>0</HiddenSlides>
  <MMClips>0</MMClips>
  <ScaleCrop>false</ScaleCrop>
  <HeadingPairs>
    <vt:vector size="8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Serverprogram för OLE-inbäddning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think-cell Slide</vt:lpstr>
      <vt:lpstr>Öjersjö IF P-15    version 2   uppdaterade telefonnummer nya tider för sammandrag ny info för ÖjersjöCupen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Öjersjö IF P-14</dc:title>
  <dc:creator>Benigar, Markus</dc:creator>
  <cp:lastModifiedBy>Caroline Ericsson</cp:lastModifiedBy>
  <cp:revision>11</cp:revision>
  <dcterms:created xsi:type="dcterms:W3CDTF">2022-03-18T12:13:52Z</dcterms:created>
  <dcterms:modified xsi:type="dcterms:W3CDTF">2026-03-05T07:37:38Z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fea2623-af8f-4fb8-b1cf-b63cc8e496aa_Enabled">
    <vt:lpwstr>true</vt:lpwstr>
  </property>
  <property fmtid="{D5CDD505-2E9C-101B-9397-08002B2CF9AE}" pid="3" name="MSIP_Label_7fea2623-af8f-4fb8-b1cf-b63cc8e496aa_SetDate">
    <vt:lpwstr>2022-03-18T12:13:53Z</vt:lpwstr>
  </property>
  <property fmtid="{D5CDD505-2E9C-101B-9397-08002B2CF9AE}" pid="4" name="MSIP_Label_7fea2623-af8f-4fb8-b1cf-b63cc8e496aa_Method">
    <vt:lpwstr>Standard</vt:lpwstr>
  </property>
  <property fmtid="{D5CDD505-2E9C-101B-9397-08002B2CF9AE}" pid="5" name="MSIP_Label_7fea2623-af8f-4fb8-b1cf-b63cc8e496aa_Name">
    <vt:lpwstr>Internal</vt:lpwstr>
  </property>
  <property fmtid="{D5CDD505-2E9C-101B-9397-08002B2CF9AE}" pid="6" name="MSIP_Label_7fea2623-af8f-4fb8-b1cf-b63cc8e496aa_SiteId">
    <vt:lpwstr>81fa766e-a349-4867-8bf4-ab35e250a08f</vt:lpwstr>
  </property>
  <property fmtid="{D5CDD505-2E9C-101B-9397-08002B2CF9AE}" pid="7" name="MSIP_Label_7fea2623-af8f-4fb8-b1cf-b63cc8e496aa_ActionId">
    <vt:lpwstr>10f20b76-fd54-4947-93c0-9746eda09c3e</vt:lpwstr>
  </property>
  <property fmtid="{D5CDD505-2E9C-101B-9397-08002B2CF9AE}" pid="8" name="MSIP_Label_7fea2623-af8f-4fb8-b1cf-b63cc8e496aa_ContentBits">
    <vt:lpwstr>0</vt:lpwstr>
  </property>
  <property fmtid="{D5CDD505-2E9C-101B-9397-08002B2CF9AE}" pid="9" name="ContentTypeId">
    <vt:lpwstr>0x01010093931F01C808BB49A570A3C05F1DB1FB</vt:lpwstr>
  </property>
</Properties>
</file>