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5" r:id="rId3"/>
    <p:sldId id="256" r:id="rId4"/>
    <p:sldId id="257" r:id="rId5"/>
    <p:sldId id="258" r:id="rId6"/>
    <p:sldId id="259" r:id="rId7"/>
    <p:sldId id="261" r:id="rId8"/>
    <p:sldId id="262" r:id="rId9"/>
    <p:sldId id="264" r:id="rId10"/>
    <p:sldId id="265" r:id="rId11"/>
    <p:sldId id="266" r:id="rId12"/>
    <p:sldId id="267" r:id="rId13"/>
    <p:sldId id="269" r:id="rId14"/>
    <p:sldId id="268" r:id="rId15"/>
    <p:sldId id="270" r:id="rId16"/>
    <p:sldId id="272" r:id="rId17"/>
    <p:sldId id="271"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11" autoAdjust="0"/>
    <p:restoredTop sz="94660"/>
  </p:normalViewPr>
  <p:slideViewPr>
    <p:cSldViewPr snapToGrid="0">
      <p:cViewPr varScale="1">
        <p:scale>
          <a:sx n="81" d="100"/>
          <a:sy n="81" d="100"/>
        </p:scale>
        <p:origin x="78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03.959"/>
    </inkml:context>
    <inkml:brush xml:id="br0">
      <inkml:brushProperty name="width" value="0.35" units="cm"/>
      <inkml:brushProperty name="height" value="0.35" units="cm"/>
      <inkml:brushProperty name="ignorePressure" value="1"/>
    </inkml:brush>
  </inkml:definitions>
  <inkml:trace contextRef="#ctx0" brushRef="#br0">1 1,'0'0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08.887"/>
    </inkml:context>
    <inkml:brush xml:id="br0">
      <inkml:brushProperty name="width" value="0.35" units="cm"/>
      <inkml:brushProperty name="height" value="0.35" units="cm"/>
      <inkml:brushProperty name="ignorePressure" value="1"/>
    </inkml:brush>
  </inkml:definitions>
  <inkml:trace contextRef="#ctx0" brushRef="#br0">0 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12.159"/>
    </inkml:context>
    <inkml:brush xml:id="br0">
      <inkml:brushProperty name="width" value="0.35" units="cm"/>
      <inkml:brushProperty name="height" value="0.35" units="cm"/>
      <inkml:brushProperty name="ignorePressure" value="1"/>
    </inkml:brush>
  </inkml:definitions>
  <inkml:trace contextRef="#ctx0" brushRef="#br0">0 1,'0'0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17.721"/>
    </inkml:context>
    <inkml:brush xml:id="br0">
      <inkml:brushProperty name="width" value="0.35" units="cm"/>
      <inkml:brushProperty name="height" value="0.35" units="cm"/>
      <inkml:brushProperty name="ignorePressure" value="1"/>
    </inkml:brush>
  </inkml:definitions>
  <inkml:trace contextRef="#ctx0" brushRef="#br0">1 0,'0'0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20.124"/>
    </inkml:context>
    <inkml:brush xml:id="br0">
      <inkml:brushProperty name="width" value="0.35" units="cm"/>
      <inkml:brushProperty name="height" value="0.35" units="cm"/>
      <inkml:brushProperty name="ignorePressure" value="1"/>
    </inkml:brush>
  </inkml:definitions>
  <inkml:trace contextRef="#ctx0" brushRef="#br0">1 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23.384"/>
    </inkml:context>
    <inkml:brush xml:id="br0">
      <inkml:brushProperty name="width" value="0.35" units="cm"/>
      <inkml:brushProperty name="height" value="0.35" units="cm"/>
      <inkml:brushProperty name="ignorePressure" value="1"/>
    </inkml:brush>
  </inkml:definitions>
  <inkml:trace contextRef="#ctx0" brushRef="#br0">1 1,'0'0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33.711"/>
    </inkml:context>
    <inkml:brush xml:id="br0">
      <inkml:brushProperty name="width" value="0.35" units="cm"/>
      <inkml:brushProperty name="height" value="0.35" units="cm"/>
      <inkml:brushProperty name="ignorePressure" value="1"/>
    </inkml:brush>
  </inkml:definitions>
  <inkml:trace contextRef="#ctx0" brushRef="#br0">1 1,'0'0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0-04T14:03:03.959"/>
    </inkml:context>
    <inkml:brush xml:id="br0">
      <inkml:brushProperty name="width" value="0.35" units="cm"/>
      <inkml:brushProperty name="height" value="0.35" units="cm"/>
      <inkml:brushProperty name="ignorePressure" value="1"/>
    </inkml:brush>
  </inkml:definitions>
  <inkml:trace contextRef="#ctx0" brushRef="#br0">1 1,'0'0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4192A-53BE-478C-967D-9F71DE3A77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C3666A31-9593-4C7E-9C3E-074E1EA292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89C84466-16B4-48E9-95E1-6BDEEE37CAA4}"/>
              </a:ext>
            </a:extLst>
          </p:cNvPr>
          <p:cNvSpPr>
            <a:spLocks noGrp="1"/>
          </p:cNvSpPr>
          <p:nvPr>
            <p:ph type="dt" sz="half" idx="10"/>
          </p:nvPr>
        </p:nvSpPr>
        <p:spPr/>
        <p:txBody>
          <a:bodyPr/>
          <a:lstStyle/>
          <a:p>
            <a:fld id="{D98BEB34-D080-40E0-B9B2-B1F969F47347}" type="datetimeFigureOut">
              <a:rPr lang="sv-SE" smtClean="0"/>
              <a:t>2022-02-23</a:t>
            </a:fld>
            <a:endParaRPr lang="sv-SE"/>
          </a:p>
        </p:txBody>
      </p:sp>
      <p:sp>
        <p:nvSpPr>
          <p:cNvPr id="5" name="Footer Placeholder 4">
            <a:extLst>
              <a:ext uri="{FF2B5EF4-FFF2-40B4-BE49-F238E27FC236}">
                <a16:creationId xmlns:a16="http://schemas.microsoft.com/office/drawing/2014/main" id="{B7E4AAF4-7A20-4B1C-9BA6-21AD60C08920}"/>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06A003EF-1C2D-483D-BE15-B543CF640E1A}"/>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1353517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03E1A-6BBA-41DD-B5E4-BCCFF1B42C12}"/>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8B21B983-77B4-4BCF-8C87-6861566CAD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690C54F1-273B-4358-B760-A67C771523C6}"/>
              </a:ext>
            </a:extLst>
          </p:cNvPr>
          <p:cNvSpPr>
            <a:spLocks noGrp="1"/>
          </p:cNvSpPr>
          <p:nvPr>
            <p:ph type="dt" sz="half" idx="10"/>
          </p:nvPr>
        </p:nvSpPr>
        <p:spPr/>
        <p:txBody>
          <a:bodyPr/>
          <a:lstStyle/>
          <a:p>
            <a:fld id="{D98BEB34-D080-40E0-B9B2-B1F969F47347}" type="datetimeFigureOut">
              <a:rPr lang="sv-SE" smtClean="0"/>
              <a:t>2022-02-23</a:t>
            </a:fld>
            <a:endParaRPr lang="sv-SE"/>
          </a:p>
        </p:txBody>
      </p:sp>
      <p:sp>
        <p:nvSpPr>
          <p:cNvPr id="5" name="Footer Placeholder 4">
            <a:extLst>
              <a:ext uri="{FF2B5EF4-FFF2-40B4-BE49-F238E27FC236}">
                <a16:creationId xmlns:a16="http://schemas.microsoft.com/office/drawing/2014/main" id="{3568AA29-98A0-49E2-9F09-E137870E4849}"/>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AC3BC269-67F9-4F07-A37B-D05C5F8AF193}"/>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1338969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247105-F0B9-4C41-ADF2-9975DBFB86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4E2B5E6E-425E-4349-AF75-F228F87CAE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62535D62-8273-4FF5-96C9-E6486183FAA3}"/>
              </a:ext>
            </a:extLst>
          </p:cNvPr>
          <p:cNvSpPr>
            <a:spLocks noGrp="1"/>
          </p:cNvSpPr>
          <p:nvPr>
            <p:ph type="dt" sz="half" idx="10"/>
          </p:nvPr>
        </p:nvSpPr>
        <p:spPr/>
        <p:txBody>
          <a:bodyPr/>
          <a:lstStyle/>
          <a:p>
            <a:fld id="{D98BEB34-D080-40E0-B9B2-B1F969F47347}" type="datetimeFigureOut">
              <a:rPr lang="sv-SE" smtClean="0"/>
              <a:t>2022-02-23</a:t>
            </a:fld>
            <a:endParaRPr lang="sv-SE"/>
          </a:p>
        </p:txBody>
      </p:sp>
      <p:sp>
        <p:nvSpPr>
          <p:cNvPr id="5" name="Footer Placeholder 4">
            <a:extLst>
              <a:ext uri="{FF2B5EF4-FFF2-40B4-BE49-F238E27FC236}">
                <a16:creationId xmlns:a16="http://schemas.microsoft.com/office/drawing/2014/main" id="{D6FF3BE8-E651-4194-B4ED-71D335ABFD5F}"/>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11E6F183-567C-42C0-B32A-04BDD7173AF1}"/>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924911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AA10B-0212-45D3-B313-FFD4A2C15835}"/>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6C53BE5E-3518-4A8C-BE01-0748BEA02F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ECBAB8E0-07DE-470D-BA0C-912021AD2156}"/>
              </a:ext>
            </a:extLst>
          </p:cNvPr>
          <p:cNvSpPr>
            <a:spLocks noGrp="1"/>
          </p:cNvSpPr>
          <p:nvPr>
            <p:ph type="dt" sz="half" idx="10"/>
          </p:nvPr>
        </p:nvSpPr>
        <p:spPr/>
        <p:txBody>
          <a:bodyPr/>
          <a:lstStyle/>
          <a:p>
            <a:fld id="{D98BEB34-D080-40E0-B9B2-B1F969F47347}" type="datetimeFigureOut">
              <a:rPr lang="sv-SE" smtClean="0"/>
              <a:t>2022-02-23</a:t>
            </a:fld>
            <a:endParaRPr lang="sv-SE"/>
          </a:p>
        </p:txBody>
      </p:sp>
      <p:sp>
        <p:nvSpPr>
          <p:cNvPr id="5" name="Footer Placeholder 4">
            <a:extLst>
              <a:ext uri="{FF2B5EF4-FFF2-40B4-BE49-F238E27FC236}">
                <a16:creationId xmlns:a16="http://schemas.microsoft.com/office/drawing/2014/main" id="{CDDB0386-CC39-4CAD-8ED1-D3082678FEA2}"/>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FBC89CF1-4634-4C83-A13D-8CC87D250525}"/>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91003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BFD77-AADA-4D18-8370-D6C9BA08974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4F998B94-1423-4EED-B331-CA230A2052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B1DB72-308B-4C1A-A067-6ABB3AC960A8}"/>
              </a:ext>
            </a:extLst>
          </p:cNvPr>
          <p:cNvSpPr>
            <a:spLocks noGrp="1"/>
          </p:cNvSpPr>
          <p:nvPr>
            <p:ph type="dt" sz="half" idx="10"/>
          </p:nvPr>
        </p:nvSpPr>
        <p:spPr/>
        <p:txBody>
          <a:bodyPr/>
          <a:lstStyle/>
          <a:p>
            <a:fld id="{D98BEB34-D080-40E0-B9B2-B1F969F47347}" type="datetimeFigureOut">
              <a:rPr lang="sv-SE" smtClean="0"/>
              <a:t>2022-02-23</a:t>
            </a:fld>
            <a:endParaRPr lang="sv-SE"/>
          </a:p>
        </p:txBody>
      </p:sp>
      <p:sp>
        <p:nvSpPr>
          <p:cNvPr id="5" name="Footer Placeholder 4">
            <a:extLst>
              <a:ext uri="{FF2B5EF4-FFF2-40B4-BE49-F238E27FC236}">
                <a16:creationId xmlns:a16="http://schemas.microsoft.com/office/drawing/2014/main" id="{BC21990F-C830-4935-9F4F-12C74F33C738}"/>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4EAB9DD4-AF72-467B-BBB3-130F40CA4900}"/>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194161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15126-C70D-4F03-A055-64E1A2C20895}"/>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D943058D-4D13-4897-AB44-833CED65AE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636E86F6-6509-4AD9-871E-8A15ADBD2F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83673DAB-C072-4F7E-8CF4-313728D5148A}"/>
              </a:ext>
            </a:extLst>
          </p:cNvPr>
          <p:cNvSpPr>
            <a:spLocks noGrp="1"/>
          </p:cNvSpPr>
          <p:nvPr>
            <p:ph type="dt" sz="half" idx="10"/>
          </p:nvPr>
        </p:nvSpPr>
        <p:spPr/>
        <p:txBody>
          <a:bodyPr/>
          <a:lstStyle/>
          <a:p>
            <a:fld id="{D98BEB34-D080-40E0-B9B2-B1F969F47347}" type="datetimeFigureOut">
              <a:rPr lang="sv-SE" smtClean="0"/>
              <a:t>2022-02-23</a:t>
            </a:fld>
            <a:endParaRPr lang="sv-SE"/>
          </a:p>
        </p:txBody>
      </p:sp>
      <p:sp>
        <p:nvSpPr>
          <p:cNvPr id="6" name="Footer Placeholder 5">
            <a:extLst>
              <a:ext uri="{FF2B5EF4-FFF2-40B4-BE49-F238E27FC236}">
                <a16:creationId xmlns:a16="http://schemas.microsoft.com/office/drawing/2014/main" id="{1410379A-8CD5-4304-8E88-EBB3DC5D8803}"/>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667B6EBF-0227-4536-AA1B-7E1255DC418D}"/>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599901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95D17-F923-48EC-BEAC-28B2A1A158B4}"/>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CE64A3F1-552D-4C17-956F-B81BA6AAAE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783001-ACC7-463C-BFE6-D092FD6080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8120B5DB-EB95-4DF4-87B3-36D7531A75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453A2F-5746-4729-BC04-E610C7A5BC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C97EC955-9F6A-45F7-A1A4-1E870437A878}"/>
              </a:ext>
            </a:extLst>
          </p:cNvPr>
          <p:cNvSpPr>
            <a:spLocks noGrp="1"/>
          </p:cNvSpPr>
          <p:nvPr>
            <p:ph type="dt" sz="half" idx="10"/>
          </p:nvPr>
        </p:nvSpPr>
        <p:spPr/>
        <p:txBody>
          <a:bodyPr/>
          <a:lstStyle/>
          <a:p>
            <a:fld id="{D98BEB34-D080-40E0-B9B2-B1F969F47347}" type="datetimeFigureOut">
              <a:rPr lang="sv-SE" smtClean="0"/>
              <a:t>2022-02-23</a:t>
            </a:fld>
            <a:endParaRPr lang="sv-SE"/>
          </a:p>
        </p:txBody>
      </p:sp>
      <p:sp>
        <p:nvSpPr>
          <p:cNvPr id="8" name="Footer Placeholder 7">
            <a:extLst>
              <a:ext uri="{FF2B5EF4-FFF2-40B4-BE49-F238E27FC236}">
                <a16:creationId xmlns:a16="http://schemas.microsoft.com/office/drawing/2014/main" id="{5339F9D7-D229-41B3-B8B8-DB31EBB614C2}"/>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D66BCF7A-D9EF-4252-9434-D99934C8964D}"/>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2875488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D9D88-E194-4E6E-8ACB-E2A09E02E241}"/>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1D3DA590-BE63-4DD5-88A2-42960CF2CC41}"/>
              </a:ext>
            </a:extLst>
          </p:cNvPr>
          <p:cNvSpPr>
            <a:spLocks noGrp="1"/>
          </p:cNvSpPr>
          <p:nvPr>
            <p:ph type="dt" sz="half" idx="10"/>
          </p:nvPr>
        </p:nvSpPr>
        <p:spPr/>
        <p:txBody>
          <a:bodyPr/>
          <a:lstStyle/>
          <a:p>
            <a:fld id="{D98BEB34-D080-40E0-B9B2-B1F969F47347}" type="datetimeFigureOut">
              <a:rPr lang="sv-SE" smtClean="0"/>
              <a:t>2022-02-23</a:t>
            </a:fld>
            <a:endParaRPr lang="sv-SE"/>
          </a:p>
        </p:txBody>
      </p:sp>
      <p:sp>
        <p:nvSpPr>
          <p:cNvPr id="4" name="Footer Placeholder 3">
            <a:extLst>
              <a:ext uri="{FF2B5EF4-FFF2-40B4-BE49-F238E27FC236}">
                <a16:creationId xmlns:a16="http://schemas.microsoft.com/office/drawing/2014/main" id="{21AA8FF7-8498-4DFB-B2F1-0161A8D98713}"/>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4B6F9E6D-5DC2-4609-83B5-94D1AFC9B3BA}"/>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380061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8ADAA9-FE42-4628-A38E-229812BC0EC9}"/>
              </a:ext>
            </a:extLst>
          </p:cNvPr>
          <p:cNvSpPr>
            <a:spLocks noGrp="1"/>
          </p:cNvSpPr>
          <p:nvPr>
            <p:ph type="dt" sz="half" idx="10"/>
          </p:nvPr>
        </p:nvSpPr>
        <p:spPr/>
        <p:txBody>
          <a:bodyPr/>
          <a:lstStyle/>
          <a:p>
            <a:fld id="{D98BEB34-D080-40E0-B9B2-B1F969F47347}" type="datetimeFigureOut">
              <a:rPr lang="sv-SE" smtClean="0"/>
              <a:t>2022-02-23</a:t>
            </a:fld>
            <a:endParaRPr lang="sv-SE"/>
          </a:p>
        </p:txBody>
      </p:sp>
      <p:sp>
        <p:nvSpPr>
          <p:cNvPr id="3" name="Footer Placeholder 2">
            <a:extLst>
              <a:ext uri="{FF2B5EF4-FFF2-40B4-BE49-F238E27FC236}">
                <a16:creationId xmlns:a16="http://schemas.microsoft.com/office/drawing/2014/main" id="{8A989D85-C337-4B4E-811E-BE4D79EB4CD6}"/>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A6BB9768-19C7-41A8-A303-BB3BF4EFD334}"/>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1993391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C7584-603F-4A7E-862A-E0E72C2327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4C3F9ED6-7235-4924-8369-275CDCC05C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E408819A-F7F5-4068-9F16-DCFEF9DA77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142944-096A-438D-8246-BF45D257472B}"/>
              </a:ext>
            </a:extLst>
          </p:cNvPr>
          <p:cNvSpPr>
            <a:spLocks noGrp="1"/>
          </p:cNvSpPr>
          <p:nvPr>
            <p:ph type="dt" sz="half" idx="10"/>
          </p:nvPr>
        </p:nvSpPr>
        <p:spPr/>
        <p:txBody>
          <a:bodyPr/>
          <a:lstStyle/>
          <a:p>
            <a:fld id="{D98BEB34-D080-40E0-B9B2-B1F969F47347}" type="datetimeFigureOut">
              <a:rPr lang="sv-SE" smtClean="0"/>
              <a:t>2022-02-23</a:t>
            </a:fld>
            <a:endParaRPr lang="sv-SE"/>
          </a:p>
        </p:txBody>
      </p:sp>
      <p:sp>
        <p:nvSpPr>
          <p:cNvPr id="6" name="Footer Placeholder 5">
            <a:extLst>
              <a:ext uri="{FF2B5EF4-FFF2-40B4-BE49-F238E27FC236}">
                <a16:creationId xmlns:a16="http://schemas.microsoft.com/office/drawing/2014/main" id="{49C4F607-6AFB-4B0E-8C4F-45BDF626D3E6}"/>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58655A06-9B17-401D-BACE-B05D7557EEEF}"/>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68030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86C86-8E58-4DC6-87BD-FD971162B6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49419591-F9CB-49AB-B1A8-5897447F4F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CFF1F1CD-05C0-4C12-97A5-F8C6E2D348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FC4E30-C128-4A46-A5C0-A4FCC96463FF}"/>
              </a:ext>
            </a:extLst>
          </p:cNvPr>
          <p:cNvSpPr>
            <a:spLocks noGrp="1"/>
          </p:cNvSpPr>
          <p:nvPr>
            <p:ph type="dt" sz="half" idx="10"/>
          </p:nvPr>
        </p:nvSpPr>
        <p:spPr/>
        <p:txBody>
          <a:bodyPr/>
          <a:lstStyle/>
          <a:p>
            <a:fld id="{D98BEB34-D080-40E0-B9B2-B1F969F47347}" type="datetimeFigureOut">
              <a:rPr lang="sv-SE" smtClean="0"/>
              <a:t>2022-02-23</a:t>
            </a:fld>
            <a:endParaRPr lang="sv-SE"/>
          </a:p>
        </p:txBody>
      </p:sp>
      <p:sp>
        <p:nvSpPr>
          <p:cNvPr id="6" name="Footer Placeholder 5">
            <a:extLst>
              <a:ext uri="{FF2B5EF4-FFF2-40B4-BE49-F238E27FC236}">
                <a16:creationId xmlns:a16="http://schemas.microsoft.com/office/drawing/2014/main" id="{7FC40C2C-F2FD-42F5-9203-758B7A7BB152}"/>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53464596-3FAE-4DBC-855B-C44A12DFC0D5}"/>
              </a:ext>
            </a:extLst>
          </p:cNvPr>
          <p:cNvSpPr>
            <a:spLocks noGrp="1"/>
          </p:cNvSpPr>
          <p:nvPr>
            <p:ph type="sldNum" sz="quarter" idx="12"/>
          </p:nvPr>
        </p:nvSpPr>
        <p:spPr/>
        <p:txBody>
          <a:bodyPr/>
          <a:lstStyle/>
          <a:p>
            <a:fld id="{354A48E7-9B80-4E9E-B133-A6523ADF1093}" type="slidenum">
              <a:rPr lang="sv-SE" smtClean="0"/>
              <a:t>‹#›</a:t>
            </a:fld>
            <a:endParaRPr lang="sv-SE"/>
          </a:p>
        </p:txBody>
      </p:sp>
    </p:spTree>
    <p:extLst>
      <p:ext uri="{BB962C8B-B14F-4D97-AF65-F5344CB8AC3E}">
        <p14:creationId xmlns:p14="http://schemas.microsoft.com/office/powerpoint/2010/main" val="685521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DEB7D1-4F3E-47B4-A5FE-708BE280EC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F787ACFD-906C-4979-8580-4FEEDCD714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5CEA243F-620F-4B9E-B35C-CCB7B11D40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8BEB34-D080-40E0-B9B2-B1F969F47347}" type="datetimeFigureOut">
              <a:rPr lang="sv-SE" smtClean="0"/>
              <a:t>2022-02-23</a:t>
            </a:fld>
            <a:endParaRPr lang="sv-SE"/>
          </a:p>
        </p:txBody>
      </p:sp>
      <p:sp>
        <p:nvSpPr>
          <p:cNvPr id="5" name="Footer Placeholder 4">
            <a:extLst>
              <a:ext uri="{FF2B5EF4-FFF2-40B4-BE49-F238E27FC236}">
                <a16:creationId xmlns:a16="http://schemas.microsoft.com/office/drawing/2014/main" id="{3E5ED617-BDDC-4B2C-87B5-84B21712E8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9AC44D7F-EB01-4A95-AF62-F32ECB778D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A48E7-9B80-4E9E-B133-A6523ADF1093}" type="slidenum">
              <a:rPr lang="sv-SE" smtClean="0"/>
              <a:t>‹#›</a:t>
            </a:fld>
            <a:endParaRPr lang="sv-SE"/>
          </a:p>
        </p:txBody>
      </p:sp>
    </p:spTree>
    <p:extLst>
      <p:ext uri="{BB962C8B-B14F-4D97-AF65-F5344CB8AC3E}">
        <p14:creationId xmlns:p14="http://schemas.microsoft.com/office/powerpoint/2010/main" val="1077029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customXml" Target="../ink/ink6.xml"/><Relationship Id="rId3" Type="http://schemas.openxmlformats.org/officeDocument/2006/relationships/image" Target="../media/image1.png"/><Relationship Id="rId7" Type="http://schemas.openxmlformats.org/officeDocument/2006/relationships/customXml" Target="../ink/ink5.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4.xml"/><Relationship Id="rId5" Type="http://schemas.openxmlformats.org/officeDocument/2006/relationships/customXml" Target="../ink/ink3.xml"/><Relationship Id="rId10" Type="http://schemas.openxmlformats.org/officeDocument/2006/relationships/customXml" Target="../ink/ink7.xml"/><Relationship Id="rId4" Type="http://schemas.openxmlformats.org/officeDocument/2006/relationships/customXml" Target="../ink/ink2.xml"/><Relationship Id="rId9"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6C8C3-F92A-4F3E-8544-7928FE3AA118}"/>
              </a:ext>
            </a:extLst>
          </p:cNvPr>
          <p:cNvSpPr>
            <a:spLocks noGrp="1"/>
          </p:cNvSpPr>
          <p:nvPr>
            <p:ph type="title"/>
          </p:nvPr>
        </p:nvSpPr>
        <p:spPr/>
        <p:txBody>
          <a:bodyPr/>
          <a:lstStyle/>
          <a:p>
            <a:r>
              <a:rPr lang="sv-SE" dirty="0"/>
              <a:t>Agenda	</a:t>
            </a:r>
          </a:p>
        </p:txBody>
      </p:sp>
      <p:sp>
        <p:nvSpPr>
          <p:cNvPr id="3" name="Content Placeholder 2">
            <a:extLst>
              <a:ext uri="{FF2B5EF4-FFF2-40B4-BE49-F238E27FC236}">
                <a16:creationId xmlns:a16="http://schemas.microsoft.com/office/drawing/2014/main" id="{414077D4-D715-4006-990D-1DB4CF632ED7}"/>
              </a:ext>
            </a:extLst>
          </p:cNvPr>
          <p:cNvSpPr>
            <a:spLocks noGrp="1"/>
          </p:cNvSpPr>
          <p:nvPr>
            <p:ph idx="1"/>
          </p:nvPr>
        </p:nvSpPr>
        <p:spPr/>
        <p:txBody>
          <a:bodyPr/>
          <a:lstStyle/>
          <a:p>
            <a:r>
              <a:rPr lang="sv-SE" dirty="0"/>
              <a:t>Uppförandekod på träningar</a:t>
            </a:r>
          </a:p>
          <a:p>
            <a:r>
              <a:rPr lang="sv-SE" dirty="0"/>
              <a:t>Spelidé 7 mot 7</a:t>
            </a:r>
          </a:p>
          <a:p>
            <a:r>
              <a:rPr lang="sv-SE" dirty="0"/>
              <a:t>Träningsplan Mars &amp; April som stödjer 7 mot 7</a:t>
            </a:r>
          </a:p>
          <a:p>
            <a:r>
              <a:rPr lang="sv-SE" dirty="0"/>
              <a:t>Planering Serie/Cup/Läger</a:t>
            </a:r>
          </a:p>
          <a:p>
            <a:endParaRPr lang="sv-SE" dirty="0"/>
          </a:p>
        </p:txBody>
      </p:sp>
    </p:spTree>
    <p:extLst>
      <p:ext uri="{BB962C8B-B14F-4D97-AF65-F5344CB8AC3E}">
        <p14:creationId xmlns:p14="http://schemas.microsoft.com/office/powerpoint/2010/main" val="1620280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BB708-9E02-4DAE-A44E-B1EEF63213B2}"/>
              </a:ext>
            </a:extLst>
          </p:cNvPr>
          <p:cNvSpPr>
            <a:spLocks noGrp="1"/>
          </p:cNvSpPr>
          <p:nvPr>
            <p:ph type="title"/>
          </p:nvPr>
        </p:nvSpPr>
        <p:spPr/>
        <p:txBody>
          <a:bodyPr/>
          <a:lstStyle/>
          <a:p>
            <a:r>
              <a:rPr lang="sv-SE" dirty="0"/>
              <a:t>Uppspel</a:t>
            </a:r>
          </a:p>
        </p:txBody>
      </p:sp>
      <p:sp>
        <p:nvSpPr>
          <p:cNvPr id="4" name="Rectangle 3">
            <a:extLst>
              <a:ext uri="{FF2B5EF4-FFF2-40B4-BE49-F238E27FC236}">
                <a16:creationId xmlns:a16="http://schemas.microsoft.com/office/drawing/2014/main" id="{47F357B6-33AF-4DDA-80AE-250DE46EE002}"/>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5" name="Straight Connector 4">
            <a:extLst>
              <a:ext uri="{FF2B5EF4-FFF2-40B4-BE49-F238E27FC236}">
                <a16:creationId xmlns:a16="http://schemas.microsoft.com/office/drawing/2014/main" id="{A057DB86-2658-4E44-A051-CBE78189165F}"/>
              </a:ext>
            </a:extLst>
          </p:cNvPr>
          <p:cNvCxnSpPr>
            <a:stCxn id="4" idx="1"/>
            <a:endCxn id="4"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14831E48-7F1B-4F02-8DDD-A1E482E82CDA}"/>
              </a:ext>
            </a:extLst>
          </p:cNvPr>
          <p:cNvSpPr/>
          <p:nvPr/>
        </p:nvSpPr>
        <p:spPr>
          <a:xfrm>
            <a:off x="1028700" y="561975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Oval 7">
            <a:extLst>
              <a:ext uri="{FF2B5EF4-FFF2-40B4-BE49-F238E27FC236}">
                <a16:creationId xmlns:a16="http://schemas.microsoft.com/office/drawing/2014/main" id="{7796B6FA-3CCA-4F67-A56D-3F3B1AD559C1}"/>
              </a:ext>
            </a:extLst>
          </p:cNvPr>
          <p:cNvSpPr/>
          <p:nvPr/>
        </p:nvSpPr>
        <p:spPr>
          <a:xfrm>
            <a:off x="2429233" y="561975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9" name="Straight Arrow Connector 8">
            <a:extLst>
              <a:ext uri="{FF2B5EF4-FFF2-40B4-BE49-F238E27FC236}">
                <a16:creationId xmlns:a16="http://schemas.microsoft.com/office/drawing/2014/main" id="{06BC77B8-14A9-4549-A06F-6EE051831C81}"/>
              </a:ext>
            </a:extLst>
          </p:cNvPr>
          <p:cNvCxnSpPr/>
          <p:nvPr/>
        </p:nvCxnSpPr>
        <p:spPr>
          <a:xfrm flipV="1">
            <a:off x="1104900" y="4343400"/>
            <a:ext cx="0" cy="1209675"/>
          </a:xfrm>
          <a:prstGeom prst="straightConnector1">
            <a:avLst/>
          </a:prstGeom>
          <a:ln w="2857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89ADACA3-C8E0-459D-A0A7-FD4F1AC8E407}"/>
              </a:ext>
            </a:extLst>
          </p:cNvPr>
          <p:cNvCxnSpPr/>
          <p:nvPr/>
        </p:nvCxnSpPr>
        <p:spPr>
          <a:xfrm flipV="1">
            <a:off x="1247775" y="4829175"/>
            <a:ext cx="952500" cy="723900"/>
          </a:xfrm>
          <a:prstGeom prst="straightConnector1">
            <a:avLst/>
          </a:prstGeom>
          <a:ln w="2857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60D1066-B5E4-4A42-A966-80AADE7114C6}"/>
              </a:ext>
            </a:extLst>
          </p:cNvPr>
          <p:cNvSpPr txBox="1"/>
          <p:nvPr/>
        </p:nvSpPr>
        <p:spPr>
          <a:xfrm>
            <a:off x="4751897" y="1686224"/>
            <a:ext cx="6096000" cy="3693319"/>
          </a:xfrm>
          <a:prstGeom prst="rect">
            <a:avLst/>
          </a:prstGeom>
          <a:noFill/>
        </p:spPr>
        <p:txBody>
          <a:bodyPr wrap="square">
            <a:spAutoFit/>
          </a:bodyPr>
          <a:lstStyle/>
          <a:p>
            <a:r>
              <a:rPr lang="sv-SE" b="0" i="0" dirty="0">
                <a:effectLst/>
                <a:latin typeface="Raleway" pitchFamily="2" charset="0"/>
              </a:rPr>
              <a:t>Målvakt rullar ut boll till valfri Back. Viktigt att båda backar håller bredd innan MV släpper boll.</a:t>
            </a:r>
          </a:p>
          <a:p>
            <a:endParaRPr lang="sv-SE" dirty="0">
              <a:latin typeface="Raleway" pitchFamily="2" charset="0"/>
            </a:endParaRPr>
          </a:p>
          <a:p>
            <a:r>
              <a:rPr lang="sv-SE" dirty="0">
                <a:effectLst/>
                <a:latin typeface="Raleway" pitchFamily="2" charset="0"/>
              </a:rPr>
              <a:t>Den back som inte får boll går in i planen för att säkra mitten. Back med boll hittar pass i TRIANGELN (VM eller MM)</a:t>
            </a:r>
          </a:p>
          <a:p>
            <a:endParaRPr lang="sv-SE" dirty="0">
              <a:latin typeface="Raleway" pitchFamily="2" charset="0"/>
            </a:endParaRPr>
          </a:p>
          <a:p>
            <a:r>
              <a:rPr lang="sv-SE" dirty="0">
                <a:effectLst/>
                <a:latin typeface="Raleway" pitchFamily="2" charset="0"/>
              </a:rPr>
              <a:t>Alla som inte är bollförande faller in i planen och gör sig spelbara.</a:t>
            </a:r>
          </a:p>
          <a:p>
            <a:endParaRPr lang="sv-SE" dirty="0">
              <a:effectLst/>
              <a:latin typeface="Raleway" pitchFamily="2" charset="0"/>
            </a:endParaRPr>
          </a:p>
          <a:p>
            <a:endParaRPr lang="sv-SE" dirty="0">
              <a:latin typeface="Raleway" pitchFamily="2" charset="0"/>
            </a:endParaRPr>
          </a:p>
          <a:p>
            <a:br>
              <a:rPr lang="sv-SE" dirty="0">
                <a:effectLst/>
              </a:rPr>
            </a:br>
            <a:endParaRPr lang="sv-SE" dirty="0"/>
          </a:p>
        </p:txBody>
      </p:sp>
      <p:sp>
        <p:nvSpPr>
          <p:cNvPr id="12" name="Oval 11">
            <a:extLst>
              <a:ext uri="{FF2B5EF4-FFF2-40B4-BE49-F238E27FC236}">
                <a16:creationId xmlns:a16="http://schemas.microsoft.com/office/drawing/2014/main" id="{AAB748D4-8649-4199-8560-B9E96706EDE7}"/>
              </a:ext>
            </a:extLst>
          </p:cNvPr>
          <p:cNvSpPr/>
          <p:nvPr/>
        </p:nvSpPr>
        <p:spPr>
          <a:xfrm>
            <a:off x="2429233" y="4635574"/>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Oval 12">
            <a:extLst>
              <a:ext uri="{FF2B5EF4-FFF2-40B4-BE49-F238E27FC236}">
                <a16:creationId xmlns:a16="http://schemas.microsoft.com/office/drawing/2014/main" id="{FED9D35B-A2FC-4736-A70B-489849277B07}"/>
              </a:ext>
            </a:extLst>
          </p:cNvPr>
          <p:cNvSpPr/>
          <p:nvPr/>
        </p:nvSpPr>
        <p:spPr>
          <a:xfrm>
            <a:off x="1024477" y="3994548"/>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Oval 13">
            <a:extLst>
              <a:ext uri="{FF2B5EF4-FFF2-40B4-BE49-F238E27FC236}">
                <a16:creationId xmlns:a16="http://schemas.microsoft.com/office/drawing/2014/main" id="{4D847DAE-46FE-4AD8-A85D-F63D07BA3DC8}"/>
              </a:ext>
            </a:extLst>
          </p:cNvPr>
          <p:cNvSpPr/>
          <p:nvPr/>
        </p:nvSpPr>
        <p:spPr>
          <a:xfrm>
            <a:off x="3391616" y="392286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Oval 14">
            <a:extLst>
              <a:ext uri="{FF2B5EF4-FFF2-40B4-BE49-F238E27FC236}">
                <a16:creationId xmlns:a16="http://schemas.microsoft.com/office/drawing/2014/main" id="{AC658A0A-0898-4691-AED3-24E56B009F79}"/>
              </a:ext>
            </a:extLst>
          </p:cNvPr>
          <p:cNvSpPr/>
          <p:nvPr/>
        </p:nvSpPr>
        <p:spPr>
          <a:xfrm>
            <a:off x="1724025" y="2924175"/>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Oval 15">
            <a:extLst>
              <a:ext uri="{FF2B5EF4-FFF2-40B4-BE49-F238E27FC236}">
                <a16:creationId xmlns:a16="http://schemas.microsoft.com/office/drawing/2014/main" id="{680C0DD9-6FAD-401E-A469-8663A8B17838}"/>
              </a:ext>
            </a:extLst>
          </p:cNvPr>
          <p:cNvSpPr/>
          <p:nvPr/>
        </p:nvSpPr>
        <p:spPr>
          <a:xfrm>
            <a:off x="3638908" y="561975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8" name="Straight Arrow Connector 17">
            <a:extLst>
              <a:ext uri="{FF2B5EF4-FFF2-40B4-BE49-F238E27FC236}">
                <a16:creationId xmlns:a16="http://schemas.microsoft.com/office/drawing/2014/main" id="{1F39C6D3-2723-48F4-9AF9-38BCBFF2F4DC}"/>
              </a:ext>
            </a:extLst>
          </p:cNvPr>
          <p:cNvCxnSpPr>
            <a:endCxn id="8" idx="6"/>
          </p:cNvCxnSpPr>
          <p:nvPr/>
        </p:nvCxnSpPr>
        <p:spPr>
          <a:xfrm flipH="1">
            <a:off x="2581633" y="5710237"/>
            <a:ext cx="98107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1F781D31-8013-4F9D-957C-9140BD463D81}"/>
              </a:ext>
            </a:extLst>
          </p:cNvPr>
          <p:cNvSpPr/>
          <p:nvPr/>
        </p:nvSpPr>
        <p:spPr>
          <a:xfrm>
            <a:off x="4239705" y="392286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1" name="Straight Arrow Connector 20">
            <a:extLst>
              <a:ext uri="{FF2B5EF4-FFF2-40B4-BE49-F238E27FC236}">
                <a16:creationId xmlns:a16="http://schemas.microsoft.com/office/drawing/2014/main" id="{C8C09C67-3A31-4052-8D49-ACF10740C05E}"/>
              </a:ext>
            </a:extLst>
          </p:cNvPr>
          <p:cNvCxnSpPr>
            <a:cxnSpLocks/>
            <a:stCxn id="19" idx="3"/>
          </p:cNvCxnSpPr>
          <p:nvPr/>
        </p:nvCxnSpPr>
        <p:spPr>
          <a:xfrm flipH="1">
            <a:off x="3562708" y="4077332"/>
            <a:ext cx="699315" cy="77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3CFE4005-E3C1-4C48-8AD9-BFA048E35DB9}"/>
              </a:ext>
            </a:extLst>
          </p:cNvPr>
          <p:cNvSpPr/>
          <p:nvPr/>
        </p:nvSpPr>
        <p:spPr>
          <a:xfrm>
            <a:off x="2593945" y="2924175"/>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4" name="Straight Arrow Connector 23">
            <a:extLst>
              <a:ext uri="{FF2B5EF4-FFF2-40B4-BE49-F238E27FC236}">
                <a16:creationId xmlns:a16="http://schemas.microsoft.com/office/drawing/2014/main" id="{FFCB49CB-CCC3-4094-AB8A-B0F820018F75}"/>
              </a:ext>
            </a:extLst>
          </p:cNvPr>
          <p:cNvCxnSpPr>
            <a:cxnSpLocks/>
          </p:cNvCxnSpPr>
          <p:nvPr/>
        </p:nvCxnSpPr>
        <p:spPr>
          <a:xfrm flipH="1">
            <a:off x="1915837" y="3024043"/>
            <a:ext cx="699315" cy="77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9041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B92EC-8057-46B5-9387-3ABD84682EC4}"/>
              </a:ext>
            </a:extLst>
          </p:cNvPr>
          <p:cNvSpPr>
            <a:spLocks noGrp="1"/>
          </p:cNvSpPr>
          <p:nvPr>
            <p:ph type="title"/>
          </p:nvPr>
        </p:nvSpPr>
        <p:spPr/>
        <p:txBody>
          <a:bodyPr/>
          <a:lstStyle/>
          <a:p>
            <a:r>
              <a:rPr lang="sv-SE" dirty="0"/>
              <a:t>Anfall </a:t>
            </a:r>
          </a:p>
        </p:txBody>
      </p:sp>
      <p:sp>
        <p:nvSpPr>
          <p:cNvPr id="4" name="Rectangle 3">
            <a:extLst>
              <a:ext uri="{FF2B5EF4-FFF2-40B4-BE49-F238E27FC236}">
                <a16:creationId xmlns:a16="http://schemas.microsoft.com/office/drawing/2014/main" id="{D5086CC6-AD96-4164-BB66-9501F383B10E}"/>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5" name="Straight Connector 4">
            <a:extLst>
              <a:ext uri="{FF2B5EF4-FFF2-40B4-BE49-F238E27FC236}">
                <a16:creationId xmlns:a16="http://schemas.microsoft.com/office/drawing/2014/main" id="{57672221-8F25-46B1-A089-C442FFEEADF1}"/>
              </a:ext>
            </a:extLst>
          </p:cNvPr>
          <p:cNvCxnSpPr>
            <a:stCxn id="4" idx="1"/>
            <a:endCxn id="4"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BD859D7F-C5A2-4BC1-BD71-9655F09BAD88}"/>
              </a:ext>
            </a:extLst>
          </p:cNvPr>
          <p:cNvSpPr/>
          <p:nvPr/>
        </p:nvSpPr>
        <p:spPr>
          <a:xfrm>
            <a:off x="2461159" y="508181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Oval 9">
            <a:extLst>
              <a:ext uri="{FF2B5EF4-FFF2-40B4-BE49-F238E27FC236}">
                <a16:creationId xmlns:a16="http://schemas.microsoft.com/office/drawing/2014/main" id="{F7B146FD-0D85-4CA1-AB58-2523FC0D2067}"/>
              </a:ext>
            </a:extLst>
          </p:cNvPr>
          <p:cNvSpPr/>
          <p:nvPr/>
        </p:nvSpPr>
        <p:spPr>
          <a:xfrm>
            <a:off x="2505433" y="3994547"/>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Oval 11">
            <a:extLst>
              <a:ext uri="{FF2B5EF4-FFF2-40B4-BE49-F238E27FC236}">
                <a16:creationId xmlns:a16="http://schemas.microsoft.com/office/drawing/2014/main" id="{FB0AAF7D-1F76-41C8-98EC-D3A58B660BA2}"/>
              </a:ext>
            </a:extLst>
          </p:cNvPr>
          <p:cNvSpPr/>
          <p:nvPr/>
        </p:nvSpPr>
        <p:spPr>
          <a:xfrm>
            <a:off x="2905483" y="3007518"/>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Oval 12">
            <a:extLst>
              <a:ext uri="{FF2B5EF4-FFF2-40B4-BE49-F238E27FC236}">
                <a16:creationId xmlns:a16="http://schemas.microsoft.com/office/drawing/2014/main" id="{F5A2B891-C153-4887-8C75-2F1509713EB4}"/>
              </a:ext>
            </a:extLst>
          </p:cNvPr>
          <p:cNvSpPr/>
          <p:nvPr/>
        </p:nvSpPr>
        <p:spPr>
          <a:xfrm>
            <a:off x="1600200" y="2663676"/>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Oval 13">
            <a:extLst>
              <a:ext uri="{FF2B5EF4-FFF2-40B4-BE49-F238E27FC236}">
                <a16:creationId xmlns:a16="http://schemas.microsoft.com/office/drawing/2014/main" id="{47B809B9-34C3-4384-9C09-27933006E7E2}"/>
              </a:ext>
            </a:extLst>
          </p:cNvPr>
          <p:cNvSpPr/>
          <p:nvPr/>
        </p:nvSpPr>
        <p:spPr>
          <a:xfrm>
            <a:off x="3791308" y="342900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Oval 15">
            <a:extLst>
              <a:ext uri="{FF2B5EF4-FFF2-40B4-BE49-F238E27FC236}">
                <a16:creationId xmlns:a16="http://schemas.microsoft.com/office/drawing/2014/main" id="{197DD321-8B3B-4AE6-8A32-36F3509E42F0}"/>
              </a:ext>
            </a:extLst>
          </p:cNvPr>
          <p:cNvSpPr/>
          <p:nvPr/>
        </p:nvSpPr>
        <p:spPr>
          <a:xfrm>
            <a:off x="3791308" y="2306709"/>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8" name="Oval 17">
            <a:extLst>
              <a:ext uri="{FF2B5EF4-FFF2-40B4-BE49-F238E27FC236}">
                <a16:creationId xmlns:a16="http://schemas.microsoft.com/office/drawing/2014/main" id="{F199D6EC-05F0-4381-8FB6-956B3170D233}"/>
              </a:ext>
            </a:extLst>
          </p:cNvPr>
          <p:cNvSpPr/>
          <p:nvPr/>
        </p:nvSpPr>
        <p:spPr>
          <a:xfrm>
            <a:off x="2670861" y="2363637"/>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6" name="TextBox 35">
            <a:extLst>
              <a:ext uri="{FF2B5EF4-FFF2-40B4-BE49-F238E27FC236}">
                <a16:creationId xmlns:a16="http://schemas.microsoft.com/office/drawing/2014/main" id="{9BB73015-48DD-4513-98AE-B7C73CFA2F65}"/>
              </a:ext>
            </a:extLst>
          </p:cNvPr>
          <p:cNvSpPr txBox="1"/>
          <p:nvPr/>
        </p:nvSpPr>
        <p:spPr>
          <a:xfrm>
            <a:off x="4751897" y="1686224"/>
            <a:ext cx="6096000" cy="2862322"/>
          </a:xfrm>
          <a:prstGeom prst="rect">
            <a:avLst/>
          </a:prstGeom>
          <a:noFill/>
        </p:spPr>
        <p:txBody>
          <a:bodyPr wrap="square">
            <a:spAutoFit/>
          </a:bodyPr>
          <a:lstStyle/>
          <a:p>
            <a:r>
              <a:rPr lang="sv-SE" dirty="0">
                <a:effectLst/>
                <a:latin typeface="Raleway" pitchFamily="2" charset="0"/>
              </a:rPr>
              <a:t>I Anfall stannar 1 back kvar vid mittlinjen. Vilken back avgörs vid vilken kant spelet är. Anfaller vi på höger stannar vänster back, anfaller vi på vänster stannar höger back. Den defensiva backen utnyttjas för att byta spelkant.</a:t>
            </a:r>
          </a:p>
          <a:p>
            <a:endParaRPr lang="sv-SE" dirty="0">
              <a:latin typeface="Raleway" pitchFamily="2" charset="0"/>
            </a:endParaRPr>
          </a:p>
          <a:p>
            <a:r>
              <a:rPr lang="sv-SE" dirty="0">
                <a:effectLst/>
                <a:latin typeface="Raleway" pitchFamily="2" charset="0"/>
              </a:rPr>
              <a:t>Målvakt gör sig spelbar utanför sitt eget straffområde.</a:t>
            </a:r>
          </a:p>
          <a:p>
            <a:endParaRPr lang="sv-SE" dirty="0">
              <a:latin typeface="Raleway" pitchFamily="2" charset="0"/>
            </a:endParaRPr>
          </a:p>
          <a:p>
            <a:br>
              <a:rPr lang="sv-SE" dirty="0">
                <a:effectLst/>
              </a:rPr>
            </a:br>
            <a:endParaRPr lang="sv-SE" dirty="0"/>
          </a:p>
        </p:txBody>
      </p:sp>
      <p:sp>
        <p:nvSpPr>
          <p:cNvPr id="37" name="TextBox 36">
            <a:extLst>
              <a:ext uri="{FF2B5EF4-FFF2-40B4-BE49-F238E27FC236}">
                <a16:creationId xmlns:a16="http://schemas.microsoft.com/office/drawing/2014/main" id="{75355D10-2770-425C-AD10-A03326F7C761}"/>
              </a:ext>
            </a:extLst>
          </p:cNvPr>
          <p:cNvSpPr txBox="1"/>
          <p:nvPr/>
        </p:nvSpPr>
        <p:spPr>
          <a:xfrm>
            <a:off x="2505433" y="2064533"/>
            <a:ext cx="495649" cy="369332"/>
          </a:xfrm>
          <a:prstGeom prst="rect">
            <a:avLst/>
          </a:prstGeom>
          <a:noFill/>
        </p:spPr>
        <p:txBody>
          <a:bodyPr wrap="none" rtlCol="0">
            <a:spAutoFit/>
          </a:bodyPr>
          <a:lstStyle/>
          <a:p>
            <a:r>
              <a:rPr lang="sv-SE" dirty="0"/>
              <a:t>FW</a:t>
            </a:r>
          </a:p>
        </p:txBody>
      </p:sp>
      <p:sp>
        <p:nvSpPr>
          <p:cNvPr id="38" name="TextBox 37">
            <a:extLst>
              <a:ext uri="{FF2B5EF4-FFF2-40B4-BE49-F238E27FC236}">
                <a16:creationId xmlns:a16="http://schemas.microsoft.com/office/drawing/2014/main" id="{CEAFB99F-C769-456A-BDD5-0E3F43AEFC3B}"/>
              </a:ext>
            </a:extLst>
          </p:cNvPr>
          <p:cNvSpPr txBox="1"/>
          <p:nvPr/>
        </p:nvSpPr>
        <p:spPr>
          <a:xfrm>
            <a:off x="3619683" y="2015124"/>
            <a:ext cx="526106" cy="369332"/>
          </a:xfrm>
          <a:prstGeom prst="rect">
            <a:avLst/>
          </a:prstGeom>
          <a:noFill/>
        </p:spPr>
        <p:txBody>
          <a:bodyPr wrap="none" rtlCol="0">
            <a:spAutoFit/>
          </a:bodyPr>
          <a:lstStyle/>
          <a:p>
            <a:r>
              <a:rPr lang="sv-SE" dirty="0"/>
              <a:t>HM</a:t>
            </a:r>
          </a:p>
        </p:txBody>
      </p:sp>
      <p:sp>
        <p:nvSpPr>
          <p:cNvPr id="39" name="TextBox 38">
            <a:extLst>
              <a:ext uri="{FF2B5EF4-FFF2-40B4-BE49-F238E27FC236}">
                <a16:creationId xmlns:a16="http://schemas.microsoft.com/office/drawing/2014/main" id="{B5994EED-2F63-44A3-84CF-9D66A443A879}"/>
              </a:ext>
            </a:extLst>
          </p:cNvPr>
          <p:cNvSpPr txBox="1"/>
          <p:nvPr/>
        </p:nvSpPr>
        <p:spPr>
          <a:xfrm>
            <a:off x="2776367" y="2724982"/>
            <a:ext cx="579005" cy="369332"/>
          </a:xfrm>
          <a:prstGeom prst="rect">
            <a:avLst/>
          </a:prstGeom>
          <a:noFill/>
        </p:spPr>
        <p:txBody>
          <a:bodyPr wrap="none" rtlCol="0">
            <a:spAutoFit/>
          </a:bodyPr>
          <a:lstStyle/>
          <a:p>
            <a:r>
              <a:rPr lang="sv-SE" dirty="0"/>
              <a:t>MM</a:t>
            </a:r>
          </a:p>
        </p:txBody>
      </p:sp>
      <p:sp>
        <p:nvSpPr>
          <p:cNvPr id="40" name="TextBox 39">
            <a:extLst>
              <a:ext uri="{FF2B5EF4-FFF2-40B4-BE49-F238E27FC236}">
                <a16:creationId xmlns:a16="http://schemas.microsoft.com/office/drawing/2014/main" id="{C119816D-AAF8-4308-837A-78E235C9D373}"/>
              </a:ext>
            </a:extLst>
          </p:cNvPr>
          <p:cNvSpPr txBox="1"/>
          <p:nvPr/>
        </p:nvSpPr>
        <p:spPr>
          <a:xfrm>
            <a:off x="3634911" y="3137063"/>
            <a:ext cx="453970" cy="369332"/>
          </a:xfrm>
          <a:prstGeom prst="rect">
            <a:avLst/>
          </a:prstGeom>
          <a:noFill/>
        </p:spPr>
        <p:txBody>
          <a:bodyPr wrap="none" rtlCol="0">
            <a:spAutoFit/>
          </a:bodyPr>
          <a:lstStyle/>
          <a:p>
            <a:r>
              <a:rPr lang="sv-SE" dirty="0"/>
              <a:t>HB</a:t>
            </a:r>
          </a:p>
        </p:txBody>
      </p:sp>
      <p:sp>
        <p:nvSpPr>
          <p:cNvPr id="41" name="TextBox 40">
            <a:extLst>
              <a:ext uri="{FF2B5EF4-FFF2-40B4-BE49-F238E27FC236}">
                <a16:creationId xmlns:a16="http://schemas.microsoft.com/office/drawing/2014/main" id="{A9D2B475-934E-4DA1-8627-C6E85DD0B2B8}"/>
              </a:ext>
            </a:extLst>
          </p:cNvPr>
          <p:cNvSpPr txBox="1"/>
          <p:nvPr/>
        </p:nvSpPr>
        <p:spPr>
          <a:xfrm>
            <a:off x="1391183" y="2425057"/>
            <a:ext cx="513282" cy="369332"/>
          </a:xfrm>
          <a:prstGeom prst="rect">
            <a:avLst/>
          </a:prstGeom>
          <a:noFill/>
        </p:spPr>
        <p:txBody>
          <a:bodyPr wrap="none" rtlCol="0">
            <a:spAutoFit/>
          </a:bodyPr>
          <a:lstStyle/>
          <a:p>
            <a:r>
              <a:rPr lang="sv-SE" dirty="0"/>
              <a:t>VM</a:t>
            </a:r>
          </a:p>
        </p:txBody>
      </p:sp>
      <p:sp>
        <p:nvSpPr>
          <p:cNvPr id="42" name="TextBox 41">
            <a:extLst>
              <a:ext uri="{FF2B5EF4-FFF2-40B4-BE49-F238E27FC236}">
                <a16:creationId xmlns:a16="http://schemas.microsoft.com/office/drawing/2014/main" id="{13E8230F-64B7-4DAF-8D1E-D0E838C85B81}"/>
              </a:ext>
            </a:extLst>
          </p:cNvPr>
          <p:cNvSpPr txBox="1"/>
          <p:nvPr/>
        </p:nvSpPr>
        <p:spPr>
          <a:xfrm>
            <a:off x="2324641" y="3687479"/>
            <a:ext cx="441146" cy="369332"/>
          </a:xfrm>
          <a:prstGeom prst="rect">
            <a:avLst/>
          </a:prstGeom>
          <a:noFill/>
        </p:spPr>
        <p:txBody>
          <a:bodyPr wrap="none" rtlCol="0">
            <a:spAutoFit/>
          </a:bodyPr>
          <a:lstStyle/>
          <a:p>
            <a:r>
              <a:rPr lang="sv-SE" dirty="0"/>
              <a:t>VB</a:t>
            </a:r>
          </a:p>
        </p:txBody>
      </p:sp>
      <p:sp>
        <p:nvSpPr>
          <p:cNvPr id="43" name="TextBox 42">
            <a:extLst>
              <a:ext uri="{FF2B5EF4-FFF2-40B4-BE49-F238E27FC236}">
                <a16:creationId xmlns:a16="http://schemas.microsoft.com/office/drawing/2014/main" id="{D143D69B-CFC7-491F-A274-8E3A5397A49A}"/>
              </a:ext>
            </a:extLst>
          </p:cNvPr>
          <p:cNvSpPr txBox="1"/>
          <p:nvPr/>
        </p:nvSpPr>
        <p:spPr>
          <a:xfrm>
            <a:off x="2280718" y="5191829"/>
            <a:ext cx="513282" cy="369332"/>
          </a:xfrm>
          <a:prstGeom prst="rect">
            <a:avLst/>
          </a:prstGeom>
          <a:noFill/>
        </p:spPr>
        <p:txBody>
          <a:bodyPr wrap="none" rtlCol="0">
            <a:spAutoFit/>
          </a:bodyPr>
          <a:lstStyle/>
          <a:p>
            <a:r>
              <a:rPr lang="sv-SE" dirty="0"/>
              <a:t>MV</a:t>
            </a:r>
          </a:p>
        </p:txBody>
      </p:sp>
    </p:spTree>
    <p:extLst>
      <p:ext uri="{BB962C8B-B14F-4D97-AF65-F5344CB8AC3E}">
        <p14:creationId xmlns:p14="http://schemas.microsoft.com/office/powerpoint/2010/main" val="1291142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B92EC-8057-46B5-9387-3ABD84682EC4}"/>
              </a:ext>
            </a:extLst>
          </p:cNvPr>
          <p:cNvSpPr>
            <a:spLocks noGrp="1"/>
          </p:cNvSpPr>
          <p:nvPr>
            <p:ph type="title"/>
          </p:nvPr>
        </p:nvSpPr>
        <p:spPr/>
        <p:txBody>
          <a:bodyPr/>
          <a:lstStyle/>
          <a:p>
            <a:r>
              <a:rPr lang="sv-SE" dirty="0"/>
              <a:t>Försvar </a:t>
            </a:r>
          </a:p>
        </p:txBody>
      </p:sp>
      <p:sp>
        <p:nvSpPr>
          <p:cNvPr id="4" name="Rectangle 3">
            <a:extLst>
              <a:ext uri="{FF2B5EF4-FFF2-40B4-BE49-F238E27FC236}">
                <a16:creationId xmlns:a16="http://schemas.microsoft.com/office/drawing/2014/main" id="{D5086CC6-AD96-4164-BB66-9501F383B10E}"/>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5" name="Straight Connector 4">
            <a:extLst>
              <a:ext uri="{FF2B5EF4-FFF2-40B4-BE49-F238E27FC236}">
                <a16:creationId xmlns:a16="http://schemas.microsoft.com/office/drawing/2014/main" id="{57672221-8F25-46B1-A089-C442FFEEADF1}"/>
              </a:ext>
            </a:extLst>
          </p:cNvPr>
          <p:cNvCxnSpPr>
            <a:stCxn id="4" idx="1"/>
            <a:endCxn id="4"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BD859D7F-C5A2-4BC1-BD71-9655F09BAD88}"/>
              </a:ext>
            </a:extLst>
          </p:cNvPr>
          <p:cNvSpPr/>
          <p:nvPr/>
        </p:nvSpPr>
        <p:spPr>
          <a:xfrm>
            <a:off x="2469014" y="6143017"/>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Oval 9">
            <a:extLst>
              <a:ext uri="{FF2B5EF4-FFF2-40B4-BE49-F238E27FC236}">
                <a16:creationId xmlns:a16="http://schemas.microsoft.com/office/drawing/2014/main" id="{F7B146FD-0D85-4CA1-AB58-2523FC0D2067}"/>
              </a:ext>
            </a:extLst>
          </p:cNvPr>
          <p:cNvSpPr/>
          <p:nvPr/>
        </p:nvSpPr>
        <p:spPr>
          <a:xfrm>
            <a:off x="1904465" y="5480278"/>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Oval 11">
            <a:extLst>
              <a:ext uri="{FF2B5EF4-FFF2-40B4-BE49-F238E27FC236}">
                <a16:creationId xmlns:a16="http://schemas.microsoft.com/office/drawing/2014/main" id="{FB0AAF7D-1F76-41C8-98EC-D3A58B660BA2}"/>
              </a:ext>
            </a:extLst>
          </p:cNvPr>
          <p:cNvSpPr/>
          <p:nvPr/>
        </p:nvSpPr>
        <p:spPr>
          <a:xfrm>
            <a:off x="2461159" y="4826055"/>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Oval 12">
            <a:extLst>
              <a:ext uri="{FF2B5EF4-FFF2-40B4-BE49-F238E27FC236}">
                <a16:creationId xmlns:a16="http://schemas.microsoft.com/office/drawing/2014/main" id="{F5A2B891-C153-4887-8C75-2F1509713EB4}"/>
              </a:ext>
            </a:extLst>
          </p:cNvPr>
          <p:cNvSpPr/>
          <p:nvPr/>
        </p:nvSpPr>
        <p:spPr>
          <a:xfrm>
            <a:off x="1334033" y="5389790"/>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Oval 13">
            <a:extLst>
              <a:ext uri="{FF2B5EF4-FFF2-40B4-BE49-F238E27FC236}">
                <a16:creationId xmlns:a16="http://schemas.microsoft.com/office/drawing/2014/main" id="{47B809B9-34C3-4384-9C09-27933006E7E2}"/>
              </a:ext>
            </a:extLst>
          </p:cNvPr>
          <p:cNvSpPr/>
          <p:nvPr/>
        </p:nvSpPr>
        <p:spPr>
          <a:xfrm>
            <a:off x="2800061" y="5464587"/>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Oval 15">
            <a:extLst>
              <a:ext uri="{FF2B5EF4-FFF2-40B4-BE49-F238E27FC236}">
                <a16:creationId xmlns:a16="http://schemas.microsoft.com/office/drawing/2014/main" id="{197DD321-8B3B-4AE6-8A32-36F3509E42F0}"/>
              </a:ext>
            </a:extLst>
          </p:cNvPr>
          <p:cNvSpPr/>
          <p:nvPr/>
        </p:nvSpPr>
        <p:spPr>
          <a:xfrm>
            <a:off x="3671475" y="5411859"/>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8" name="Oval 17">
            <a:extLst>
              <a:ext uri="{FF2B5EF4-FFF2-40B4-BE49-F238E27FC236}">
                <a16:creationId xmlns:a16="http://schemas.microsoft.com/office/drawing/2014/main" id="{F199D6EC-05F0-4381-8FB6-956B3170D233}"/>
              </a:ext>
            </a:extLst>
          </p:cNvPr>
          <p:cNvSpPr/>
          <p:nvPr/>
        </p:nvSpPr>
        <p:spPr>
          <a:xfrm>
            <a:off x="2522533" y="3783439"/>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6" name="TextBox 35">
            <a:extLst>
              <a:ext uri="{FF2B5EF4-FFF2-40B4-BE49-F238E27FC236}">
                <a16:creationId xmlns:a16="http://schemas.microsoft.com/office/drawing/2014/main" id="{9BB73015-48DD-4513-98AE-B7C73CFA2F65}"/>
              </a:ext>
            </a:extLst>
          </p:cNvPr>
          <p:cNvSpPr txBox="1"/>
          <p:nvPr/>
        </p:nvSpPr>
        <p:spPr>
          <a:xfrm>
            <a:off x="4751897" y="1686224"/>
            <a:ext cx="6096000" cy="3693319"/>
          </a:xfrm>
          <a:prstGeom prst="rect">
            <a:avLst/>
          </a:prstGeom>
          <a:noFill/>
        </p:spPr>
        <p:txBody>
          <a:bodyPr wrap="square">
            <a:spAutoFit/>
          </a:bodyPr>
          <a:lstStyle/>
          <a:p>
            <a:r>
              <a:rPr lang="sv-SE" dirty="0">
                <a:effectLst/>
                <a:latin typeface="Raleway" pitchFamily="2" charset="0"/>
              </a:rPr>
              <a:t>I Försvar faller båda backarna in i planen och blir mittbackar. Yttermittfältarna faller ner och blir ytterbackar. </a:t>
            </a:r>
          </a:p>
          <a:p>
            <a:endParaRPr lang="sv-SE" dirty="0">
              <a:latin typeface="Raleway" pitchFamily="2" charset="0"/>
            </a:endParaRPr>
          </a:p>
          <a:p>
            <a:r>
              <a:rPr lang="sv-SE" dirty="0" err="1">
                <a:effectLst/>
                <a:latin typeface="Raleway" pitchFamily="2" charset="0"/>
              </a:rPr>
              <a:t>Mittmitt</a:t>
            </a:r>
            <a:r>
              <a:rPr lang="sv-SE" dirty="0">
                <a:effectLst/>
                <a:latin typeface="Raleway" pitchFamily="2" charset="0"/>
              </a:rPr>
              <a:t> faller ner och blir defensiv mittfältare och jagar boll inom sin radie. Anfallaren stannar kvar vid mittcirkel beredd på en omställning.</a:t>
            </a:r>
          </a:p>
          <a:p>
            <a:endParaRPr lang="sv-SE" dirty="0">
              <a:latin typeface="Raleway" pitchFamily="2" charset="0"/>
            </a:endParaRPr>
          </a:p>
          <a:p>
            <a:r>
              <a:rPr lang="sv-SE" dirty="0">
                <a:effectLst/>
                <a:latin typeface="Raleway" pitchFamily="2" charset="0"/>
              </a:rPr>
              <a:t>Vid bollvinst rusar VM och HM och gör sig spelbara på kanter. MM skapar triangel med försvarare.</a:t>
            </a:r>
          </a:p>
          <a:p>
            <a:endParaRPr lang="sv-SE" dirty="0">
              <a:latin typeface="Raleway" pitchFamily="2" charset="0"/>
            </a:endParaRPr>
          </a:p>
          <a:p>
            <a:br>
              <a:rPr lang="sv-SE" dirty="0">
                <a:effectLst/>
              </a:rPr>
            </a:br>
            <a:endParaRPr lang="sv-SE" dirty="0"/>
          </a:p>
        </p:txBody>
      </p:sp>
      <p:sp>
        <p:nvSpPr>
          <p:cNvPr id="37" name="TextBox 36">
            <a:extLst>
              <a:ext uri="{FF2B5EF4-FFF2-40B4-BE49-F238E27FC236}">
                <a16:creationId xmlns:a16="http://schemas.microsoft.com/office/drawing/2014/main" id="{75355D10-2770-425C-AD10-A03326F7C761}"/>
              </a:ext>
            </a:extLst>
          </p:cNvPr>
          <p:cNvSpPr txBox="1"/>
          <p:nvPr/>
        </p:nvSpPr>
        <p:spPr>
          <a:xfrm>
            <a:off x="2365734" y="3470650"/>
            <a:ext cx="495649" cy="369332"/>
          </a:xfrm>
          <a:prstGeom prst="rect">
            <a:avLst/>
          </a:prstGeom>
          <a:noFill/>
        </p:spPr>
        <p:txBody>
          <a:bodyPr wrap="none" rtlCol="0">
            <a:spAutoFit/>
          </a:bodyPr>
          <a:lstStyle/>
          <a:p>
            <a:r>
              <a:rPr lang="sv-SE" dirty="0"/>
              <a:t>FW</a:t>
            </a:r>
          </a:p>
        </p:txBody>
      </p:sp>
      <p:sp>
        <p:nvSpPr>
          <p:cNvPr id="38" name="TextBox 37">
            <a:extLst>
              <a:ext uri="{FF2B5EF4-FFF2-40B4-BE49-F238E27FC236}">
                <a16:creationId xmlns:a16="http://schemas.microsoft.com/office/drawing/2014/main" id="{CEAFB99F-C769-456A-BDD5-0E3F43AEFC3B}"/>
              </a:ext>
            </a:extLst>
          </p:cNvPr>
          <p:cNvSpPr txBox="1"/>
          <p:nvPr/>
        </p:nvSpPr>
        <p:spPr>
          <a:xfrm>
            <a:off x="3484622" y="5110945"/>
            <a:ext cx="526106" cy="369332"/>
          </a:xfrm>
          <a:prstGeom prst="rect">
            <a:avLst/>
          </a:prstGeom>
          <a:noFill/>
        </p:spPr>
        <p:txBody>
          <a:bodyPr wrap="none" rtlCol="0">
            <a:spAutoFit/>
          </a:bodyPr>
          <a:lstStyle/>
          <a:p>
            <a:r>
              <a:rPr lang="sv-SE" dirty="0"/>
              <a:t>HM</a:t>
            </a:r>
          </a:p>
        </p:txBody>
      </p:sp>
      <p:sp>
        <p:nvSpPr>
          <p:cNvPr id="39" name="TextBox 38">
            <a:extLst>
              <a:ext uri="{FF2B5EF4-FFF2-40B4-BE49-F238E27FC236}">
                <a16:creationId xmlns:a16="http://schemas.microsoft.com/office/drawing/2014/main" id="{B5994EED-2F63-44A3-84CF-9D66A443A879}"/>
              </a:ext>
            </a:extLst>
          </p:cNvPr>
          <p:cNvSpPr txBox="1"/>
          <p:nvPr/>
        </p:nvSpPr>
        <p:spPr>
          <a:xfrm>
            <a:off x="2270904" y="4501161"/>
            <a:ext cx="579005" cy="369332"/>
          </a:xfrm>
          <a:prstGeom prst="rect">
            <a:avLst/>
          </a:prstGeom>
          <a:noFill/>
        </p:spPr>
        <p:txBody>
          <a:bodyPr wrap="none" rtlCol="0">
            <a:spAutoFit/>
          </a:bodyPr>
          <a:lstStyle/>
          <a:p>
            <a:r>
              <a:rPr lang="sv-SE" dirty="0"/>
              <a:t>MM</a:t>
            </a:r>
          </a:p>
        </p:txBody>
      </p:sp>
      <p:sp>
        <p:nvSpPr>
          <p:cNvPr id="40" name="TextBox 39">
            <a:extLst>
              <a:ext uri="{FF2B5EF4-FFF2-40B4-BE49-F238E27FC236}">
                <a16:creationId xmlns:a16="http://schemas.microsoft.com/office/drawing/2014/main" id="{C119816D-AAF8-4308-837A-78E235C9D373}"/>
              </a:ext>
            </a:extLst>
          </p:cNvPr>
          <p:cNvSpPr txBox="1"/>
          <p:nvPr/>
        </p:nvSpPr>
        <p:spPr>
          <a:xfrm>
            <a:off x="2649276" y="5136808"/>
            <a:ext cx="453970" cy="369332"/>
          </a:xfrm>
          <a:prstGeom prst="rect">
            <a:avLst/>
          </a:prstGeom>
          <a:noFill/>
        </p:spPr>
        <p:txBody>
          <a:bodyPr wrap="none" rtlCol="0">
            <a:spAutoFit/>
          </a:bodyPr>
          <a:lstStyle/>
          <a:p>
            <a:r>
              <a:rPr lang="sv-SE" dirty="0"/>
              <a:t>HB</a:t>
            </a:r>
          </a:p>
        </p:txBody>
      </p:sp>
      <p:sp>
        <p:nvSpPr>
          <p:cNvPr id="41" name="TextBox 40">
            <a:extLst>
              <a:ext uri="{FF2B5EF4-FFF2-40B4-BE49-F238E27FC236}">
                <a16:creationId xmlns:a16="http://schemas.microsoft.com/office/drawing/2014/main" id="{A9D2B475-934E-4DA1-8627-C6E85DD0B2B8}"/>
              </a:ext>
            </a:extLst>
          </p:cNvPr>
          <p:cNvSpPr txBox="1"/>
          <p:nvPr/>
        </p:nvSpPr>
        <p:spPr>
          <a:xfrm>
            <a:off x="1153592" y="4997382"/>
            <a:ext cx="513282" cy="369332"/>
          </a:xfrm>
          <a:prstGeom prst="rect">
            <a:avLst/>
          </a:prstGeom>
          <a:noFill/>
        </p:spPr>
        <p:txBody>
          <a:bodyPr wrap="none" rtlCol="0">
            <a:spAutoFit/>
          </a:bodyPr>
          <a:lstStyle/>
          <a:p>
            <a:r>
              <a:rPr lang="sv-SE" dirty="0"/>
              <a:t>VM</a:t>
            </a:r>
          </a:p>
        </p:txBody>
      </p:sp>
      <p:sp>
        <p:nvSpPr>
          <p:cNvPr id="42" name="TextBox 41">
            <a:extLst>
              <a:ext uri="{FF2B5EF4-FFF2-40B4-BE49-F238E27FC236}">
                <a16:creationId xmlns:a16="http://schemas.microsoft.com/office/drawing/2014/main" id="{13E8230F-64B7-4DAF-8D1E-D0E838C85B81}"/>
              </a:ext>
            </a:extLst>
          </p:cNvPr>
          <p:cNvSpPr txBox="1"/>
          <p:nvPr/>
        </p:nvSpPr>
        <p:spPr>
          <a:xfrm>
            <a:off x="1760092" y="5162549"/>
            <a:ext cx="441146" cy="369332"/>
          </a:xfrm>
          <a:prstGeom prst="rect">
            <a:avLst/>
          </a:prstGeom>
          <a:noFill/>
        </p:spPr>
        <p:txBody>
          <a:bodyPr wrap="none" rtlCol="0">
            <a:spAutoFit/>
          </a:bodyPr>
          <a:lstStyle/>
          <a:p>
            <a:r>
              <a:rPr lang="sv-SE" dirty="0"/>
              <a:t>VB</a:t>
            </a:r>
          </a:p>
        </p:txBody>
      </p:sp>
      <p:sp>
        <p:nvSpPr>
          <p:cNvPr id="43" name="TextBox 42">
            <a:extLst>
              <a:ext uri="{FF2B5EF4-FFF2-40B4-BE49-F238E27FC236}">
                <a16:creationId xmlns:a16="http://schemas.microsoft.com/office/drawing/2014/main" id="{D143D69B-CFC7-491F-A274-8E3A5397A49A}"/>
              </a:ext>
            </a:extLst>
          </p:cNvPr>
          <p:cNvSpPr txBox="1"/>
          <p:nvPr/>
        </p:nvSpPr>
        <p:spPr>
          <a:xfrm>
            <a:off x="2280718" y="5864173"/>
            <a:ext cx="513282" cy="369332"/>
          </a:xfrm>
          <a:prstGeom prst="rect">
            <a:avLst/>
          </a:prstGeom>
          <a:noFill/>
        </p:spPr>
        <p:txBody>
          <a:bodyPr wrap="none" rtlCol="0">
            <a:spAutoFit/>
          </a:bodyPr>
          <a:lstStyle/>
          <a:p>
            <a:r>
              <a:rPr lang="sv-SE" dirty="0"/>
              <a:t>MV</a:t>
            </a:r>
          </a:p>
        </p:txBody>
      </p:sp>
    </p:spTree>
    <p:extLst>
      <p:ext uri="{BB962C8B-B14F-4D97-AF65-F5344CB8AC3E}">
        <p14:creationId xmlns:p14="http://schemas.microsoft.com/office/powerpoint/2010/main" val="3133194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D36F2-C5CB-4AC6-9301-0B8287F8F521}"/>
              </a:ext>
            </a:extLst>
          </p:cNvPr>
          <p:cNvSpPr>
            <a:spLocks noGrp="1"/>
          </p:cNvSpPr>
          <p:nvPr>
            <p:ph type="ctrTitle"/>
          </p:nvPr>
        </p:nvSpPr>
        <p:spPr/>
        <p:txBody>
          <a:bodyPr/>
          <a:lstStyle/>
          <a:p>
            <a:r>
              <a:rPr lang="sv-SE" dirty="0"/>
              <a:t>Träningsplan Mars/April</a:t>
            </a:r>
          </a:p>
        </p:txBody>
      </p:sp>
    </p:spTree>
    <p:extLst>
      <p:ext uri="{BB962C8B-B14F-4D97-AF65-F5344CB8AC3E}">
        <p14:creationId xmlns:p14="http://schemas.microsoft.com/office/powerpoint/2010/main" val="2619248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AC506CE8-F64E-45D2-8C5B-FCACC24A7FCA}"/>
              </a:ext>
            </a:extLst>
          </p:cNvPr>
          <p:cNvGraphicFramePr>
            <a:graphicFrameLocks noGrp="1"/>
          </p:cNvGraphicFramePr>
          <p:nvPr>
            <p:ph idx="1"/>
            <p:extLst>
              <p:ext uri="{D42A27DB-BD31-4B8C-83A1-F6EECF244321}">
                <p14:modId xmlns:p14="http://schemas.microsoft.com/office/powerpoint/2010/main" val="1860032893"/>
              </p:ext>
            </p:extLst>
          </p:nvPr>
        </p:nvGraphicFramePr>
        <p:xfrm>
          <a:off x="838200" y="754471"/>
          <a:ext cx="10515600" cy="2865120"/>
        </p:xfrm>
        <a:graphic>
          <a:graphicData uri="http://schemas.openxmlformats.org/drawingml/2006/table">
            <a:tbl>
              <a:tblPr firstRow="1" bandRow="1">
                <a:tableStyleId>{5C22544A-7EE6-4342-B048-85BDC9FD1C3A}</a:tableStyleId>
              </a:tblPr>
              <a:tblGrid>
                <a:gridCol w="2168951">
                  <a:extLst>
                    <a:ext uri="{9D8B030D-6E8A-4147-A177-3AD203B41FA5}">
                      <a16:colId xmlns:a16="http://schemas.microsoft.com/office/drawing/2014/main" val="428338897"/>
                    </a:ext>
                  </a:extLst>
                </a:gridCol>
                <a:gridCol w="2940803">
                  <a:extLst>
                    <a:ext uri="{9D8B030D-6E8A-4147-A177-3AD203B41FA5}">
                      <a16:colId xmlns:a16="http://schemas.microsoft.com/office/drawing/2014/main" val="4002322037"/>
                    </a:ext>
                  </a:extLst>
                </a:gridCol>
                <a:gridCol w="2752986">
                  <a:extLst>
                    <a:ext uri="{9D8B030D-6E8A-4147-A177-3AD203B41FA5}">
                      <a16:colId xmlns:a16="http://schemas.microsoft.com/office/drawing/2014/main" val="2715372491"/>
                    </a:ext>
                  </a:extLst>
                </a:gridCol>
                <a:gridCol w="2652860">
                  <a:extLst>
                    <a:ext uri="{9D8B030D-6E8A-4147-A177-3AD203B41FA5}">
                      <a16:colId xmlns:a16="http://schemas.microsoft.com/office/drawing/2014/main" val="2865133075"/>
                    </a:ext>
                  </a:extLst>
                </a:gridCol>
              </a:tblGrid>
              <a:tr h="370840">
                <a:tc>
                  <a:txBody>
                    <a:bodyPr/>
                    <a:lstStyle/>
                    <a:p>
                      <a:r>
                        <a:rPr lang="sv-SE" dirty="0"/>
                        <a:t>Tisdag 7 manna</a:t>
                      </a:r>
                    </a:p>
                  </a:txBody>
                  <a:tcPr/>
                </a:tc>
                <a:tc>
                  <a:txBody>
                    <a:bodyPr/>
                    <a:lstStyle/>
                    <a:p>
                      <a:r>
                        <a:rPr lang="sv-SE" dirty="0"/>
                        <a:t>Moment</a:t>
                      </a:r>
                    </a:p>
                  </a:txBody>
                  <a:tcPr/>
                </a:tc>
                <a:tc>
                  <a:txBody>
                    <a:bodyPr/>
                    <a:lstStyle/>
                    <a:p>
                      <a:r>
                        <a:rPr lang="sv-SE" dirty="0"/>
                        <a:t>Torsdag 11 manna</a:t>
                      </a:r>
                    </a:p>
                  </a:txBody>
                  <a:tcPr/>
                </a:tc>
                <a:tc>
                  <a:txBody>
                    <a:bodyPr/>
                    <a:lstStyle/>
                    <a:p>
                      <a:r>
                        <a:rPr lang="sv-SE" dirty="0"/>
                        <a:t>Moment</a:t>
                      </a:r>
                    </a:p>
                  </a:txBody>
                  <a:tcPr/>
                </a:tc>
                <a:extLst>
                  <a:ext uri="{0D108BD9-81ED-4DB2-BD59-A6C34878D82A}">
                    <a16:rowId xmlns:a16="http://schemas.microsoft.com/office/drawing/2014/main" val="1322979536"/>
                  </a:ext>
                </a:extLst>
              </a:tr>
              <a:tr h="370840">
                <a:tc>
                  <a:txBody>
                    <a:bodyPr/>
                    <a:lstStyle/>
                    <a:p>
                      <a:r>
                        <a:rPr lang="sv-SE" dirty="0"/>
                        <a:t>Uppvärmning 10 min</a:t>
                      </a:r>
                    </a:p>
                    <a:p>
                      <a:endParaRPr lang="sv-SE" dirty="0"/>
                    </a:p>
                  </a:txBody>
                  <a:tcPr/>
                </a:tc>
                <a:tc>
                  <a:txBody>
                    <a:bodyPr/>
                    <a:lstStyle/>
                    <a:p>
                      <a:r>
                        <a:rPr lang="sv-SE" dirty="0"/>
                        <a:t>Löpning, </a:t>
                      </a:r>
                      <a:r>
                        <a:rPr lang="sv-SE" dirty="0" err="1"/>
                        <a:t>jogg</a:t>
                      </a:r>
                      <a:r>
                        <a:rPr lang="sv-SE" dirty="0"/>
                        <a:t>, </a:t>
                      </a:r>
                      <a:r>
                        <a:rPr lang="sv-SE" dirty="0" err="1"/>
                        <a:t>benstyrka</a:t>
                      </a:r>
                      <a:endParaRPr lang="sv-S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Uppvärmning 10 min</a:t>
                      </a:r>
                    </a:p>
                  </a:txBody>
                  <a:tcPr/>
                </a:tc>
                <a:tc>
                  <a:txBody>
                    <a:bodyPr/>
                    <a:lstStyle/>
                    <a:p>
                      <a:r>
                        <a:rPr lang="sv-SE" dirty="0"/>
                        <a:t>Löpning, </a:t>
                      </a:r>
                      <a:r>
                        <a:rPr lang="sv-SE" dirty="0" err="1"/>
                        <a:t>jogg</a:t>
                      </a:r>
                      <a:r>
                        <a:rPr lang="sv-SE" dirty="0"/>
                        <a:t>, </a:t>
                      </a:r>
                      <a:r>
                        <a:rPr lang="sv-SE" dirty="0" err="1"/>
                        <a:t>benstyrka</a:t>
                      </a:r>
                      <a:endParaRPr lang="sv-SE" dirty="0"/>
                    </a:p>
                    <a:p>
                      <a:endParaRPr lang="sv-SE" dirty="0"/>
                    </a:p>
                  </a:txBody>
                  <a:tcPr/>
                </a:tc>
                <a:extLst>
                  <a:ext uri="{0D108BD9-81ED-4DB2-BD59-A6C34878D82A}">
                    <a16:rowId xmlns:a16="http://schemas.microsoft.com/office/drawing/2014/main" val="323899994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Station 1</a:t>
                      </a:r>
                    </a:p>
                  </a:txBody>
                  <a:tcPr/>
                </a:tc>
                <a:tc>
                  <a:txBody>
                    <a:bodyPr/>
                    <a:lstStyle/>
                    <a:p>
                      <a:r>
                        <a:rPr lang="sv-SE" dirty="0"/>
                        <a:t>Mottagningstratten (2)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Station 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Passa, mottag koner (2)</a:t>
                      </a:r>
                    </a:p>
                  </a:txBody>
                  <a:tcPr/>
                </a:tc>
                <a:extLst>
                  <a:ext uri="{0D108BD9-81ED-4DB2-BD59-A6C34878D82A}">
                    <a16:rowId xmlns:a16="http://schemas.microsoft.com/office/drawing/2014/main" val="1612185908"/>
                  </a:ext>
                </a:extLst>
              </a:tr>
              <a:tr h="370840">
                <a:tc>
                  <a:txBody>
                    <a:bodyPr/>
                    <a:lstStyle/>
                    <a:p>
                      <a:r>
                        <a:rPr lang="sv-SE" dirty="0"/>
                        <a:t>Station 2</a:t>
                      </a:r>
                    </a:p>
                  </a:txBody>
                  <a:tcPr/>
                </a:tc>
                <a:tc>
                  <a:txBody>
                    <a:bodyPr/>
                    <a:lstStyle/>
                    <a:p>
                      <a:r>
                        <a:rPr lang="sv-SE" dirty="0"/>
                        <a:t>Djupledspass (8)</a:t>
                      </a:r>
                    </a:p>
                  </a:txBody>
                  <a:tcPr/>
                </a:tc>
                <a:tc>
                  <a:txBody>
                    <a:bodyPr/>
                    <a:lstStyle/>
                    <a:p>
                      <a:r>
                        <a:rPr lang="sv-SE" dirty="0"/>
                        <a:t>Station 2</a:t>
                      </a:r>
                    </a:p>
                  </a:txBody>
                  <a:tcPr/>
                </a:tc>
                <a:tc>
                  <a:txBody>
                    <a:bodyPr/>
                    <a:lstStyle/>
                    <a:p>
                      <a:r>
                        <a:rPr lang="sv-SE" dirty="0"/>
                        <a:t>Hattrick (7-9)</a:t>
                      </a:r>
                    </a:p>
                  </a:txBody>
                  <a:tcPr/>
                </a:tc>
                <a:extLst>
                  <a:ext uri="{0D108BD9-81ED-4DB2-BD59-A6C34878D82A}">
                    <a16:rowId xmlns:a16="http://schemas.microsoft.com/office/drawing/2014/main" val="2804816965"/>
                  </a:ext>
                </a:extLst>
              </a:tr>
              <a:tr h="370840">
                <a:tc>
                  <a:txBody>
                    <a:bodyPr/>
                    <a:lstStyle/>
                    <a:p>
                      <a:r>
                        <a:rPr lang="sv-SE" dirty="0"/>
                        <a:t>Station 3</a:t>
                      </a:r>
                    </a:p>
                  </a:txBody>
                  <a:tcPr/>
                </a:tc>
                <a:tc>
                  <a:txBody>
                    <a:bodyPr/>
                    <a:lstStyle/>
                    <a:p>
                      <a:r>
                        <a:rPr lang="sv-SE" dirty="0"/>
                        <a:t>Dubbelkvadraten (6-8-10)</a:t>
                      </a:r>
                    </a:p>
                  </a:txBody>
                  <a:tcPr/>
                </a:tc>
                <a:tc>
                  <a:txBody>
                    <a:bodyPr/>
                    <a:lstStyle/>
                    <a:p>
                      <a:r>
                        <a:rPr lang="sv-SE" dirty="0"/>
                        <a:t>Station 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Kvadrat med vägg (8-10)</a:t>
                      </a:r>
                    </a:p>
                  </a:txBody>
                  <a:tcPr/>
                </a:tc>
                <a:extLst>
                  <a:ext uri="{0D108BD9-81ED-4DB2-BD59-A6C34878D82A}">
                    <a16:rowId xmlns:a16="http://schemas.microsoft.com/office/drawing/2014/main" val="2904958495"/>
                  </a:ext>
                </a:extLst>
              </a:tr>
              <a:tr h="370840">
                <a:tc>
                  <a:txBody>
                    <a:bodyPr/>
                    <a:lstStyle/>
                    <a:p>
                      <a:r>
                        <a:rPr lang="sv-SE" dirty="0"/>
                        <a:t>Spel 40 minuter</a:t>
                      </a:r>
                    </a:p>
                  </a:txBody>
                  <a:tcPr/>
                </a:tc>
                <a:tc>
                  <a:txBody>
                    <a:bodyPr/>
                    <a:lstStyle/>
                    <a:p>
                      <a:r>
                        <a:rPr lang="sv-SE" dirty="0"/>
                        <a:t>7 mot 7 med instruktioner</a:t>
                      </a:r>
                    </a:p>
                  </a:txBody>
                  <a:tcPr/>
                </a:tc>
                <a:tc>
                  <a:txBody>
                    <a:bodyPr/>
                    <a:lstStyle/>
                    <a:p>
                      <a:r>
                        <a:rPr lang="sv-SE" dirty="0"/>
                        <a:t>7 mot 7 med instruktioner</a:t>
                      </a:r>
                    </a:p>
                  </a:txBody>
                  <a:tcPr/>
                </a:tc>
                <a:tc>
                  <a:txBody>
                    <a:bodyPr/>
                    <a:lstStyle/>
                    <a:p>
                      <a:endParaRPr lang="sv-SE" dirty="0"/>
                    </a:p>
                  </a:txBody>
                  <a:tcPr/>
                </a:tc>
                <a:extLst>
                  <a:ext uri="{0D108BD9-81ED-4DB2-BD59-A6C34878D82A}">
                    <a16:rowId xmlns:a16="http://schemas.microsoft.com/office/drawing/2014/main" val="3354416368"/>
                  </a:ext>
                </a:extLst>
              </a:tr>
              <a:tr h="370840">
                <a:tc>
                  <a:txBody>
                    <a:bodyPr/>
                    <a:lstStyle/>
                    <a:p>
                      <a:endParaRPr lang="sv-SE" dirty="0"/>
                    </a:p>
                  </a:txBody>
                  <a:tcPr/>
                </a:tc>
                <a:tc>
                  <a:txBody>
                    <a:bodyPr/>
                    <a:lstStyle/>
                    <a:p>
                      <a:endParaRPr lang="sv-SE" dirty="0"/>
                    </a:p>
                  </a:txBody>
                  <a:tcPr/>
                </a:tc>
                <a:tc>
                  <a:txBody>
                    <a:bodyPr/>
                    <a:lstStyle/>
                    <a:p>
                      <a:endParaRPr lang="sv-SE" dirty="0"/>
                    </a:p>
                  </a:txBody>
                  <a:tcPr/>
                </a:tc>
                <a:tc>
                  <a:txBody>
                    <a:bodyPr/>
                    <a:lstStyle/>
                    <a:p>
                      <a:endParaRPr lang="sv-SE" dirty="0"/>
                    </a:p>
                  </a:txBody>
                  <a:tcPr/>
                </a:tc>
                <a:extLst>
                  <a:ext uri="{0D108BD9-81ED-4DB2-BD59-A6C34878D82A}">
                    <a16:rowId xmlns:a16="http://schemas.microsoft.com/office/drawing/2014/main" val="3338622946"/>
                  </a:ext>
                </a:extLst>
              </a:tr>
            </a:tbl>
          </a:graphicData>
        </a:graphic>
      </p:graphicFrame>
    </p:spTree>
    <p:extLst>
      <p:ext uri="{BB962C8B-B14F-4D97-AF65-F5344CB8AC3E}">
        <p14:creationId xmlns:p14="http://schemas.microsoft.com/office/powerpoint/2010/main" val="3127407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D36F2-C5CB-4AC6-9301-0B8287F8F521}"/>
              </a:ext>
            </a:extLst>
          </p:cNvPr>
          <p:cNvSpPr>
            <a:spLocks noGrp="1"/>
          </p:cNvSpPr>
          <p:nvPr>
            <p:ph type="ctrTitle"/>
          </p:nvPr>
        </p:nvSpPr>
        <p:spPr/>
        <p:txBody>
          <a:bodyPr/>
          <a:lstStyle/>
          <a:p>
            <a:r>
              <a:rPr lang="sv-SE" dirty="0"/>
              <a:t>Seriespel/Cuper/Läger</a:t>
            </a:r>
          </a:p>
        </p:txBody>
      </p:sp>
    </p:spTree>
    <p:extLst>
      <p:ext uri="{BB962C8B-B14F-4D97-AF65-F5344CB8AC3E}">
        <p14:creationId xmlns:p14="http://schemas.microsoft.com/office/powerpoint/2010/main" val="2625406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E4141-A0B9-44B5-90B0-9F1C07294897}"/>
              </a:ext>
            </a:extLst>
          </p:cNvPr>
          <p:cNvSpPr>
            <a:spLocks noGrp="1"/>
          </p:cNvSpPr>
          <p:nvPr>
            <p:ph type="title"/>
          </p:nvPr>
        </p:nvSpPr>
        <p:spPr/>
        <p:txBody>
          <a:bodyPr/>
          <a:lstStyle/>
          <a:p>
            <a:r>
              <a:rPr lang="sv-SE" dirty="0"/>
              <a:t>Seriespel (Maj-Juni) &amp; (Aug/Okt)	</a:t>
            </a:r>
          </a:p>
        </p:txBody>
      </p:sp>
      <p:sp>
        <p:nvSpPr>
          <p:cNvPr id="3" name="Content Placeholder 2">
            <a:extLst>
              <a:ext uri="{FF2B5EF4-FFF2-40B4-BE49-F238E27FC236}">
                <a16:creationId xmlns:a16="http://schemas.microsoft.com/office/drawing/2014/main" id="{CF4A7188-F171-4128-BCA7-93D4F68F33A4}"/>
              </a:ext>
            </a:extLst>
          </p:cNvPr>
          <p:cNvSpPr>
            <a:spLocks noGrp="1"/>
          </p:cNvSpPr>
          <p:nvPr>
            <p:ph idx="1"/>
          </p:nvPr>
        </p:nvSpPr>
        <p:spPr/>
        <p:txBody>
          <a:bodyPr>
            <a:normAutofit lnSpcReduction="10000"/>
          </a:bodyPr>
          <a:lstStyle/>
          <a:p>
            <a:r>
              <a:rPr lang="sv-SE" dirty="0"/>
              <a:t>Hur många lag</a:t>
            </a:r>
          </a:p>
          <a:p>
            <a:pPr lvl="1"/>
            <a:r>
              <a:rPr lang="sv-SE" dirty="0"/>
              <a:t>2 Lag</a:t>
            </a:r>
          </a:p>
          <a:p>
            <a:r>
              <a:rPr lang="sv-SE" dirty="0"/>
              <a:t>Hur många spelare/ lag (10 </a:t>
            </a:r>
            <a:r>
              <a:rPr lang="sv-SE" dirty="0" err="1"/>
              <a:t>st</a:t>
            </a:r>
            <a:r>
              <a:rPr lang="sv-SE" dirty="0"/>
              <a:t> /lag)</a:t>
            </a:r>
          </a:p>
          <a:p>
            <a:pPr lvl="1"/>
            <a:r>
              <a:rPr lang="sv-SE" dirty="0"/>
              <a:t>3 spelare på back, 6 spelare på MF/A, 1 MV (Rotation vid halvlek)</a:t>
            </a:r>
          </a:p>
          <a:p>
            <a:pPr lvl="1"/>
            <a:r>
              <a:rPr lang="sv-SE" dirty="0"/>
              <a:t>5 minuters byten</a:t>
            </a:r>
          </a:p>
          <a:p>
            <a:r>
              <a:rPr lang="sv-SE" dirty="0"/>
              <a:t>Vilken serie lätt/svår</a:t>
            </a:r>
          </a:p>
          <a:p>
            <a:pPr lvl="1"/>
            <a:r>
              <a:rPr lang="sv-SE" dirty="0"/>
              <a:t>2 Lag i Lätt</a:t>
            </a:r>
          </a:p>
          <a:p>
            <a:r>
              <a:rPr lang="sv-SE" dirty="0"/>
              <a:t>Anmälan och dubblering till matcher</a:t>
            </a:r>
          </a:p>
          <a:p>
            <a:pPr lvl="1"/>
            <a:r>
              <a:rPr lang="sv-SE" dirty="0"/>
              <a:t>Anmäl till båda matcherna om man kan</a:t>
            </a:r>
          </a:p>
          <a:p>
            <a:pPr lvl="1"/>
            <a:r>
              <a:rPr lang="sv-SE" dirty="0"/>
              <a:t>Fråga om dubblering innan säsongstart</a:t>
            </a:r>
          </a:p>
        </p:txBody>
      </p:sp>
    </p:spTree>
    <p:extLst>
      <p:ext uri="{BB962C8B-B14F-4D97-AF65-F5344CB8AC3E}">
        <p14:creationId xmlns:p14="http://schemas.microsoft.com/office/powerpoint/2010/main" val="2456882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E4141-A0B9-44B5-90B0-9F1C07294897}"/>
              </a:ext>
            </a:extLst>
          </p:cNvPr>
          <p:cNvSpPr>
            <a:spLocks noGrp="1"/>
          </p:cNvSpPr>
          <p:nvPr>
            <p:ph type="title"/>
          </p:nvPr>
        </p:nvSpPr>
        <p:spPr/>
        <p:txBody>
          <a:bodyPr/>
          <a:lstStyle/>
          <a:p>
            <a:r>
              <a:rPr lang="sv-SE" dirty="0"/>
              <a:t>Förslag på Cup</a:t>
            </a:r>
          </a:p>
        </p:txBody>
      </p:sp>
      <p:sp>
        <p:nvSpPr>
          <p:cNvPr id="3" name="Content Placeholder 2">
            <a:extLst>
              <a:ext uri="{FF2B5EF4-FFF2-40B4-BE49-F238E27FC236}">
                <a16:creationId xmlns:a16="http://schemas.microsoft.com/office/drawing/2014/main" id="{CF4A7188-F171-4128-BCA7-93D4F68F33A4}"/>
              </a:ext>
            </a:extLst>
          </p:cNvPr>
          <p:cNvSpPr>
            <a:spLocks noGrp="1"/>
          </p:cNvSpPr>
          <p:nvPr>
            <p:ph idx="1"/>
          </p:nvPr>
        </p:nvSpPr>
        <p:spPr>
          <a:xfrm>
            <a:off x="838200" y="1527142"/>
            <a:ext cx="10515600" cy="4649821"/>
          </a:xfrm>
        </p:spPr>
        <p:txBody>
          <a:bodyPr>
            <a:normAutofit fontScale="62500" lnSpcReduction="20000"/>
          </a:bodyPr>
          <a:lstStyle/>
          <a:p>
            <a:r>
              <a:rPr lang="sv-SE" dirty="0">
                <a:highlight>
                  <a:srgbClr val="FFFF00"/>
                </a:highlight>
              </a:rPr>
              <a:t>Kållered Träningsmatch 12/3 1 LAG</a:t>
            </a:r>
          </a:p>
          <a:p>
            <a:r>
              <a:rPr lang="sv-SE" dirty="0">
                <a:highlight>
                  <a:srgbClr val="FFFF00"/>
                </a:highlight>
              </a:rPr>
              <a:t>Fjärås 19/3 2 LAG</a:t>
            </a:r>
          </a:p>
          <a:p>
            <a:r>
              <a:rPr lang="sv-SE" dirty="0" err="1">
                <a:highlight>
                  <a:srgbClr val="FFFF00"/>
                </a:highlight>
              </a:rPr>
              <a:t>Horredscupen</a:t>
            </a:r>
            <a:r>
              <a:rPr lang="sv-SE" dirty="0">
                <a:highlight>
                  <a:srgbClr val="FFFF00"/>
                </a:highlight>
              </a:rPr>
              <a:t> 23-24/4 2 LAG - </a:t>
            </a:r>
            <a:r>
              <a:rPr lang="sv-SE" dirty="0" err="1">
                <a:highlight>
                  <a:srgbClr val="FFFF00"/>
                </a:highlight>
              </a:rPr>
              <a:t>Kricke</a:t>
            </a:r>
            <a:endParaRPr lang="sv-SE" dirty="0">
              <a:highlight>
                <a:srgbClr val="FFFF00"/>
              </a:highlight>
            </a:endParaRPr>
          </a:p>
          <a:p>
            <a:r>
              <a:rPr lang="sv-SE" dirty="0" err="1">
                <a:highlight>
                  <a:srgbClr val="FFFF00"/>
                </a:highlight>
              </a:rPr>
              <a:t>TölöCup</a:t>
            </a:r>
            <a:r>
              <a:rPr lang="sv-SE" dirty="0">
                <a:highlight>
                  <a:srgbClr val="FFFF00"/>
                </a:highlight>
              </a:rPr>
              <a:t> 4/6 – 5/6 (1 dag) 2 LAG - Jens</a:t>
            </a:r>
          </a:p>
          <a:p>
            <a:r>
              <a:rPr lang="sv-SE" dirty="0">
                <a:highlight>
                  <a:srgbClr val="FFFF00"/>
                </a:highlight>
              </a:rPr>
              <a:t>Lerkilscupen 18/6 - 19/6 (1 dag) – bekräftad anmälan 2 lag</a:t>
            </a:r>
          </a:p>
          <a:p>
            <a:r>
              <a:rPr lang="sv-SE" dirty="0"/>
              <a:t>Åsacupen 1/7 – 3/7 (1 dag)</a:t>
            </a:r>
          </a:p>
          <a:p>
            <a:r>
              <a:rPr lang="sv-SE" dirty="0"/>
              <a:t>Laxarcupen 29-31/7</a:t>
            </a:r>
          </a:p>
          <a:p>
            <a:r>
              <a:rPr lang="sv-SE" dirty="0"/>
              <a:t>Alaforscupen 3-4/9</a:t>
            </a:r>
          </a:p>
          <a:p>
            <a:r>
              <a:rPr lang="sv-SE" dirty="0"/>
              <a:t>Gullmarscupen 12-14/8</a:t>
            </a:r>
          </a:p>
          <a:p>
            <a:r>
              <a:rPr lang="sv-SE" dirty="0">
                <a:highlight>
                  <a:srgbClr val="FFFF00"/>
                </a:highlight>
              </a:rPr>
              <a:t>Eskilscupen, Helsingborg 4/8 – 7/8 (övernattning på skola) V31 Intresseanmälan.</a:t>
            </a:r>
          </a:p>
          <a:p>
            <a:r>
              <a:rPr lang="sv-SE" dirty="0"/>
              <a:t>Fässberg </a:t>
            </a:r>
            <a:r>
              <a:rPr lang="sv-SE" dirty="0" err="1"/>
              <a:t>Sommarcup</a:t>
            </a:r>
            <a:r>
              <a:rPr lang="sv-SE" dirty="0"/>
              <a:t> slutet Augusti</a:t>
            </a:r>
          </a:p>
          <a:p>
            <a:r>
              <a:rPr lang="sv-SE" dirty="0"/>
              <a:t>IFK-DEGEN 2/7, kamratgården innan.</a:t>
            </a:r>
          </a:p>
          <a:p>
            <a:endParaRPr lang="sv-SE" dirty="0"/>
          </a:p>
          <a:p>
            <a:r>
              <a:rPr lang="sv-SE" dirty="0">
                <a:highlight>
                  <a:srgbClr val="FFFF00"/>
                </a:highlight>
              </a:rPr>
              <a:t>Övernattningsläger på Ängås </a:t>
            </a:r>
            <a:r>
              <a:rPr lang="sv-SE" dirty="0" err="1">
                <a:highlight>
                  <a:srgbClr val="FFFF00"/>
                </a:highlight>
              </a:rPr>
              <a:t>Lö-Sö</a:t>
            </a:r>
            <a:r>
              <a:rPr lang="sv-SE" dirty="0">
                <a:highlight>
                  <a:srgbClr val="FFFF00"/>
                </a:highlight>
              </a:rPr>
              <a:t> </a:t>
            </a:r>
            <a:r>
              <a:rPr lang="sv-SE" u="sng" dirty="0">
                <a:highlight>
                  <a:srgbClr val="FFFF00"/>
                </a:highlight>
              </a:rPr>
              <a:t>Helg V13</a:t>
            </a:r>
            <a:endParaRPr lang="sv-SE" dirty="0">
              <a:highlight>
                <a:srgbClr val="FFFF00"/>
              </a:highlight>
            </a:endParaRPr>
          </a:p>
        </p:txBody>
      </p:sp>
    </p:spTree>
    <p:extLst>
      <p:ext uri="{BB962C8B-B14F-4D97-AF65-F5344CB8AC3E}">
        <p14:creationId xmlns:p14="http://schemas.microsoft.com/office/powerpoint/2010/main" val="3607964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2DCCB-AD0B-4F96-B6B4-71C825EC2E41}"/>
              </a:ext>
            </a:extLst>
          </p:cNvPr>
          <p:cNvSpPr>
            <a:spLocks noGrp="1"/>
          </p:cNvSpPr>
          <p:nvPr>
            <p:ph type="title"/>
          </p:nvPr>
        </p:nvSpPr>
        <p:spPr/>
        <p:txBody>
          <a:bodyPr/>
          <a:lstStyle/>
          <a:p>
            <a:r>
              <a:rPr lang="sv-SE" dirty="0"/>
              <a:t>Vår uppförandekod - värdeord</a:t>
            </a:r>
          </a:p>
        </p:txBody>
      </p:sp>
      <p:sp>
        <p:nvSpPr>
          <p:cNvPr id="3" name="Content Placeholder 2">
            <a:extLst>
              <a:ext uri="{FF2B5EF4-FFF2-40B4-BE49-F238E27FC236}">
                <a16:creationId xmlns:a16="http://schemas.microsoft.com/office/drawing/2014/main" id="{11598C87-FAA1-4154-8AAB-252C4A0272AE}"/>
              </a:ext>
            </a:extLst>
          </p:cNvPr>
          <p:cNvSpPr>
            <a:spLocks noGrp="1"/>
          </p:cNvSpPr>
          <p:nvPr>
            <p:ph idx="1"/>
          </p:nvPr>
        </p:nvSpPr>
        <p:spPr/>
        <p:txBody>
          <a:bodyPr/>
          <a:lstStyle/>
          <a:p>
            <a:r>
              <a:rPr lang="sv-SE" dirty="0"/>
              <a:t>Lagkamrat, spela för laget</a:t>
            </a:r>
          </a:p>
          <a:p>
            <a:r>
              <a:rPr lang="sv-SE" dirty="0"/>
              <a:t>Respekt för varandra, ta hand om varandra, kolla hur det gick (omtanke)</a:t>
            </a:r>
          </a:p>
          <a:p>
            <a:r>
              <a:rPr lang="sv-SE" dirty="0"/>
              <a:t>Våga misslyckas</a:t>
            </a:r>
          </a:p>
          <a:p>
            <a:r>
              <a:rPr lang="sv-SE" dirty="0"/>
              <a:t>Peppa och beröm varandra</a:t>
            </a:r>
          </a:p>
          <a:p>
            <a:r>
              <a:rPr lang="sv-SE" dirty="0"/>
              <a:t>Fira tillsammans, förlora tillsammans</a:t>
            </a:r>
          </a:p>
          <a:p>
            <a:r>
              <a:rPr lang="sv-SE" dirty="0"/>
              <a:t>Håll humöret uppe!</a:t>
            </a:r>
          </a:p>
          <a:p>
            <a:endParaRPr lang="sv-SE" dirty="0"/>
          </a:p>
        </p:txBody>
      </p:sp>
    </p:spTree>
    <p:extLst>
      <p:ext uri="{BB962C8B-B14F-4D97-AF65-F5344CB8AC3E}">
        <p14:creationId xmlns:p14="http://schemas.microsoft.com/office/powerpoint/2010/main" val="2224074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D36F2-C5CB-4AC6-9301-0B8287F8F521}"/>
              </a:ext>
            </a:extLst>
          </p:cNvPr>
          <p:cNvSpPr>
            <a:spLocks noGrp="1"/>
          </p:cNvSpPr>
          <p:nvPr>
            <p:ph type="ctrTitle"/>
          </p:nvPr>
        </p:nvSpPr>
        <p:spPr/>
        <p:txBody>
          <a:bodyPr/>
          <a:lstStyle/>
          <a:p>
            <a:r>
              <a:rPr lang="sv-SE" dirty="0"/>
              <a:t>Spelidé 7 mot 7</a:t>
            </a:r>
          </a:p>
        </p:txBody>
      </p:sp>
    </p:spTree>
    <p:extLst>
      <p:ext uri="{BB962C8B-B14F-4D97-AF65-F5344CB8AC3E}">
        <p14:creationId xmlns:p14="http://schemas.microsoft.com/office/powerpoint/2010/main" val="123712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Uppställning</a:t>
            </a:r>
          </a:p>
        </p:txBody>
      </p:sp>
      <p:sp>
        <p:nvSpPr>
          <p:cNvPr id="4" name="Rectangle 3">
            <a:extLst>
              <a:ext uri="{FF2B5EF4-FFF2-40B4-BE49-F238E27FC236}">
                <a16:creationId xmlns:a16="http://schemas.microsoft.com/office/drawing/2014/main" id="{8F42EC4A-38AE-484B-A9E1-B91218359DC5}"/>
              </a:ext>
            </a:extLst>
          </p:cNvPr>
          <p:cNvSpPr/>
          <p:nvPr/>
        </p:nvSpPr>
        <p:spPr>
          <a:xfrm>
            <a:off x="972766" y="1690688"/>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6" name="Straight Connector 5">
            <a:extLst>
              <a:ext uri="{FF2B5EF4-FFF2-40B4-BE49-F238E27FC236}">
                <a16:creationId xmlns:a16="http://schemas.microsoft.com/office/drawing/2014/main" id="{666BC030-FFB7-46F0-9F91-08CE7EB18CEB}"/>
              </a:ext>
            </a:extLst>
          </p:cNvPr>
          <p:cNvCxnSpPr>
            <a:stCxn id="4" idx="1"/>
            <a:endCxn id="4" idx="3"/>
          </p:cNvCxnSpPr>
          <p:nvPr/>
        </p:nvCxnSpPr>
        <p:spPr>
          <a:xfrm>
            <a:off x="972766" y="4008586"/>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7" name="Ink 6">
                <a:extLst>
                  <a:ext uri="{FF2B5EF4-FFF2-40B4-BE49-F238E27FC236}">
                    <a16:creationId xmlns:a16="http://schemas.microsoft.com/office/drawing/2014/main" id="{481EDC70-A212-40CA-A5D9-FFE6A6FD63BA}"/>
                  </a:ext>
                </a:extLst>
              </p14:cNvPr>
              <p14:cNvContentPartPr/>
              <p14:nvPr/>
            </p14:nvContentPartPr>
            <p14:xfrm>
              <a:off x="2716198" y="2789718"/>
              <a:ext cx="360" cy="360"/>
            </p14:xfrm>
          </p:contentPart>
        </mc:Choice>
        <mc:Fallback xmlns="">
          <p:pic>
            <p:nvPicPr>
              <p:cNvPr id="7" name="Ink 6">
                <a:extLst>
                  <a:ext uri="{FF2B5EF4-FFF2-40B4-BE49-F238E27FC236}">
                    <a16:creationId xmlns:a16="http://schemas.microsoft.com/office/drawing/2014/main" id="{481EDC70-A212-40CA-A5D9-FFE6A6FD63BA}"/>
                  </a:ext>
                </a:extLst>
              </p:cNvPr>
              <p:cNvPicPr/>
              <p:nvPr/>
            </p:nvPicPr>
            <p:blipFill>
              <a:blip r:embed="rId3"/>
              <a:stretch>
                <a:fillRect/>
              </a:stretch>
            </p:blipFill>
            <p:spPr>
              <a:xfrm>
                <a:off x="2653558" y="2727078"/>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8" name="Ink 7">
                <a:extLst>
                  <a:ext uri="{FF2B5EF4-FFF2-40B4-BE49-F238E27FC236}">
                    <a16:creationId xmlns:a16="http://schemas.microsoft.com/office/drawing/2014/main" id="{9951BA2D-9D5E-4F41-8871-0CCAF111648C}"/>
                  </a:ext>
                </a:extLst>
              </p14:cNvPr>
              <p14:cNvContentPartPr/>
              <p14:nvPr/>
            </p14:nvContentPartPr>
            <p14:xfrm>
              <a:off x="4328638" y="3723198"/>
              <a:ext cx="360" cy="360"/>
            </p14:xfrm>
          </p:contentPart>
        </mc:Choice>
        <mc:Fallback xmlns="">
          <p:pic>
            <p:nvPicPr>
              <p:cNvPr id="8" name="Ink 7">
                <a:extLst>
                  <a:ext uri="{FF2B5EF4-FFF2-40B4-BE49-F238E27FC236}">
                    <a16:creationId xmlns:a16="http://schemas.microsoft.com/office/drawing/2014/main" id="{9951BA2D-9D5E-4F41-8871-0CCAF111648C}"/>
                  </a:ext>
                </a:extLst>
              </p:cNvPr>
              <p:cNvPicPr/>
              <p:nvPr/>
            </p:nvPicPr>
            <p:blipFill>
              <a:blip r:embed="rId3"/>
              <a:stretch>
                <a:fillRect/>
              </a:stretch>
            </p:blipFill>
            <p:spPr>
              <a:xfrm>
                <a:off x="4265638" y="3660558"/>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9" name="Ink 8">
                <a:extLst>
                  <a:ext uri="{FF2B5EF4-FFF2-40B4-BE49-F238E27FC236}">
                    <a16:creationId xmlns:a16="http://schemas.microsoft.com/office/drawing/2014/main" id="{EC6F9F42-C994-441B-961D-E3102A310C5F}"/>
                  </a:ext>
                </a:extLst>
              </p14:cNvPr>
              <p14:cNvContentPartPr/>
              <p14:nvPr/>
            </p14:nvContentPartPr>
            <p14:xfrm>
              <a:off x="1340278" y="3666678"/>
              <a:ext cx="360" cy="360"/>
            </p14:xfrm>
          </p:contentPart>
        </mc:Choice>
        <mc:Fallback xmlns="">
          <p:pic>
            <p:nvPicPr>
              <p:cNvPr id="9" name="Ink 8">
                <a:extLst>
                  <a:ext uri="{FF2B5EF4-FFF2-40B4-BE49-F238E27FC236}">
                    <a16:creationId xmlns:a16="http://schemas.microsoft.com/office/drawing/2014/main" id="{EC6F9F42-C994-441B-961D-E3102A310C5F}"/>
                  </a:ext>
                </a:extLst>
              </p:cNvPr>
              <p:cNvPicPr/>
              <p:nvPr/>
            </p:nvPicPr>
            <p:blipFill>
              <a:blip r:embed="rId3"/>
              <a:stretch>
                <a:fillRect/>
              </a:stretch>
            </p:blipFill>
            <p:spPr>
              <a:xfrm>
                <a:off x="1277278" y="3604038"/>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0" name="Ink 9">
                <a:extLst>
                  <a:ext uri="{FF2B5EF4-FFF2-40B4-BE49-F238E27FC236}">
                    <a16:creationId xmlns:a16="http://schemas.microsoft.com/office/drawing/2014/main" id="{9B095766-ECBE-4FBE-A723-006084542A7A}"/>
                  </a:ext>
                </a:extLst>
              </p14:cNvPr>
              <p14:cNvContentPartPr/>
              <p14:nvPr/>
            </p14:nvContentPartPr>
            <p14:xfrm>
              <a:off x="1754638" y="5542638"/>
              <a:ext cx="360" cy="360"/>
            </p14:xfrm>
          </p:contentPart>
        </mc:Choice>
        <mc:Fallback xmlns="">
          <p:pic>
            <p:nvPicPr>
              <p:cNvPr id="10" name="Ink 9">
                <a:extLst>
                  <a:ext uri="{FF2B5EF4-FFF2-40B4-BE49-F238E27FC236}">
                    <a16:creationId xmlns:a16="http://schemas.microsoft.com/office/drawing/2014/main" id="{9B095766-ECBE-4FBE-A723-006084542A7A}"/>
                  </a:ext>
                </a:extLst>
              </p:cNvPr>
              <p:cNvPicPr/>
              <p:nvPr/>
            </p:nvPicPr>
            <p:blipFill>
              <a:blip r:embed="rId3"/>
              <a:stretch>
                <a:fillRect/>
              </a:stretch>
            </p:blipFill>
            <p:spPr>
              <a:xfrm>
                <a:off x="1691998" y="5479638"/>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1" name="Ink 10">
                <a:extLst>
                  <a:ext uri="{FF2B5EF4-FFF2-40B4-BE49-F238E27FC236}">
                    <a16:creationId xmlns:a16="http://schemas.microsoft.com/office/drawing/2014/main" id="{A982CD0F-4F14-40DC-A8AF-0FC84DD996B2}"/>
                  </a:ext>
                </a:extLst>
              </p14:cNvPr>
              <p14:cNvContentPartPr/>
              <p14:nvPr/>
            </p14:nvContentPartPr>
            <p14:xfrm>
              <a:off x="3639958" y="5523918"/>
              <a:ext cx="360" cy="360"/>
            </p14:xfrm>
          </p:contentPart>
        </mc:Choice>
        <mc:Fallback xmlns="">
          <p:pic>
            <p:nvPicPr>
              <p:cNvPr id="11" name="Ink 10">
                <a:extLst>
                  <a:ext uri="{FF2B5EF4-FFF2-40B4-BE49-F238E27FC236}">
                    <a16:creationId xmlns:a16="http://schemas.microsoft.com/office/drawing/2014/main" id="{A982CD0F-4F14-40DC-A8AF-0FC84DD996B2}"/>
                  </a:ext>
                </a:extLst>
              </p:cNvPr>
              <p:cNvPicPr/>
              <p:nvPr/>
            </p:nvPicPr>
            <p:blipFill>
              <a:blip r:embed="rId3"/>
              <a:stretch>
                <a:fillRect/>
              </a:stretch>
            </p:blipFill>
            <p:spPr>
              <a:xfrm>
                <a:off x="3577318" y="5460918"/>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2" name="Ink 11">
                <a:extLst>
                  <a:ext uri="{FF2B5EF4-FFF2-40B4-BE49-F238E27FC236}">
                    <a16:creationId xmlns:a16="http://schemas.microsoft.com/office/drawing/2014/main" id="{E089FC83-E6DA-473A-94A1-2AA448618D88}"/>
                  </a:ext>
                </a:extLst>
              </p14:cNvPr>
              <p14:cNvContentPartPr/>
              <p14:nvPr/>
            </p14:nvContentPartPr>
            <p14:xfrm>
              <a:off x="2753998" y="4100478"/>
              <a:ext cx="360" cy="360"/>
            </p14:xfrm>
          </p:contentPart>
        </mc:Choice>
        <mc:Fallback xmlns="">
          <p:pic>
            <p:nvPicPr>
              <p:cNvPr id="12" name="Ink 11">
                <a:extLst>
                  <a:ext uri="{FF2B5EF4-FFF2-40B4-BE49-F238E27FC236}">
                    <a16:creationId xmlns:a16="http://schemas.microsoft.com/office/drawing/2014/main" id="{E089FC83-E6DA-473A-94A1-2AA448618D88}"/>
                  </a:ext>
                </a:extLst>
              </p:cNvPr>
              <p:cNvPicPr/>
              <p:nvPr/>
            </p:nvPicPr>
            <p:blipFill>
              <a:blip r:embed="rId9"/>
              <a:stretch>
                <a:fillRect/>
              </a:stretch>
            </p:blipFill>
            <p:spPr>
              <a:xfrm>
                <a:off x="2691358" y="4037838"/>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3" name="Ink 12">
                <a:extLst>
                  <a:ext uri="{FF2B5EF4-FFF2-40B4-BE49-F238E27FC236}">
                    <a16:creationId xmlns:a16="http://schemas.microsoft.com/office/drawing/2014/main" id="{661ACFF3-0684-4C63-820C-C6909E61A6D5}"/>
                  </a:ext>
                </a:extLst>
              </p14:cNvPr>
              <p14:cNvContentPartPr/>
              <p14:nvPr/>
            </p14:nvContentPartPr>
            <p14:xfrm>
              <a:off x="2734918" y="6193158"/>
              <a:ext cx="360" cy="360"/>
            </p14:xfrm>
          </p:contentPart>
        </mc:Choice>
        <mc:Fallback xmlns="">
          <p:pic>
            <p:nvPicPr>
              <p:cNvPr id="13" name="Ink 12">
                <a:extLst>
                  <a:ext uri="{FF2B5EF4-FFF2-40B4-BE49-F238E27FC236}">
                    <a16:creationId xmlns:a16="http://schemas.microsoft.com/office/drawing/2014/main" id="{661ACFF3-0684-4C63-820C-C6909E61A6D5}"/>
                  </a:ext>
                </a:extLst>
              </p:cNvPr>
              <p:cNvPicPr/>
              <p:nvPr/>
            </p:nvPicPr>
            <p:blipFill>
              <a:blip r:embed="rId3"/>
              <a:stretch>
                <a:fillRect/>
              </a:stretch>
            </p:blipFill>
            <p:spPr>
              <a:xfrm>
                <a:off x="2672278" y="6130518"/>
                <a:ext cx="126000" cy="126000"/>
              </a:xfrm>
              <a:prstGeom prst="rect">
                <a:avLst/>
              </a:prstGeom>
            </p:spPr>
          </p:pic>
        </mc:Fallback>
      </mc:AlternateContent>
      <p:sp>
        <p:nvSpPr>
          <p:cNvPr id="14" name="TextBox 13">
            <a:extLst>
              <a:ext uri="{FF2B5EF4-FFF2-40B4-BE49-F238E27FC236}">
                <a16:creationId xmlns:a16="http://schemas.microsoft.com/office/drawing/2014/main" id="{34058C27-1611-4077-A7FD-6DE09801C2D0}"/>
              </a:ext>
            </a:extLst>
          </p:cNvPr>
          <p:cNvSpPr txBox="1"/>
          <p:nvPr/>
        </p:nvSpPr>
        <p:spPr>
          <a:xfrm>
            <a:off x="2468373" y="2302563"/>
            <a:ext cx="495649" cy="369332"/>
          </a:xfrm>
          <a:prstGeom prst="rect">
            <a:avLst/>
          </a:prstGeom>
          <a:noFill/>
        </p:spPr>
        <p:txBody>
          <a:bodyPr wrap="none" rtlCol="0">
            <a:spAutoFit/>
          </a:bodyPr>
          <a:lstStyle/>
          <a:p>
            <a:r>
              <a:rPr lang="sv-SE" dirty="0"/>
              <a:t>FW</a:t>
            </a:r>
          </a:p>
        </p:txBody>
      </p:sp>
      <p:sp>
        <p:nvSpPr>
          <p:cNvPr id="15" name="TextBox 14">
            <a:extLst>
              <a:ext uri="{FF2B5EF4-FFF2-40B4-BE49-F238E27FC236}">
                <a16:creationId xmlns:a16="http://schemas.microsoft.com/office/drawing/2014/main" id="{03126A3C-150B-473B-B1AA-38CE67ED99B9}"/>
              </a:ext>
            </a:extLst>
          </p:cNvPr>
          <p:cNvSpPr txBox="1"/>
          <p:nvPr/>
        </p:nvSpPr>
        <p:spPr>
          <a:xfrm>
            <a:off x="4000565" y="3253504"/>
            <a:ext cx="526106" cy="369332"/>
          </a:xfrm>
          <a:prstGeom prst="rect">
            <a:avLst/>
          </a:prstGeom>
          <a:noFill/>
        </p:spPr>
        <p:txBody>
          <a:bodyPr wrap="none" rtlCol="0">
            <a:spAutoFit/>
          </a:bodyPr>
          <a:lstStyle/>
          <a:p>
            <a:r>
              <a:rPr lang="sv-SE" dirty="0"/>
              <a:t>HM</a:t>
            </a:r>
          </a:p>
        </p:txBody>
      </p:sp>
      <p:sp>
        <p:nvSpPr>
          <p:cNvPr id="16" name="TextBox 15">
            <a:extLst>
              <a:ext uri="{FF2B5EF4-FFF2-40B4-BE49-F238E27FC236}">
                <a16:creationId xmlns:a16="http://schemas.microsoft.com/office/drawing/2014/main" id="{5E5F4843-8BEC-48E3-8F7D-72C1BA0A59CB}"/>
              </a:ext>
            </a:extLst>
          </p:cNvPr>
          <p:cNvSpPr txBox="1"/>
          <p:nvPr/>
        </p:nvSpPr>
        <p:spPr>
          <a:xfrm>
            <a:off x="1083637" y="3216777"/>
            <a:ext cx="513282" cy="369332"/>
          </a:xfrm>
          <a:prstGeom prst="rect">
            <a:avLst/>
          </a:prstGeom>
          <a:noFill/>
        </p:spPr>
        <p:txBody>
          <a:bodyPr wrap="none" rtlCol="0">
            <a:spAutoFit/>
          </a:bodyPr>
          <a:lstStyle/>
          <a:p>
            <a:r>
              <a:rPr lang="sv-SE" dirty="0"/>
              <a:t>VM</a:t>
            </a:r>
          </a:p>
        </p:txBody>
      </p:sp>
      <p:sp>
        <p:nvSpPr>
          <p:cNvPr id="17" name="TextBox 16">
            <a:extLst>
              <a:ext uri="{FF2B5EF4-FFF2-40B4-BE49-F238E27FC236}">
                <a16:creationId xmlns:a16="http://schemas.microsoft.com/office/drawing/2014/main" id="{C8C066CC-C643-4BCD-86B3-BA6C94C45837}"/>
              </a:ext>
            </a:extLst>
          </p:cNvPr>
          <p:cNvSpPr txBox="1"/>
          <p:nvPr/>
        </p:nvSpPr>
        <p:spPr>
          <a:xfrm>
            <a:off x="2483044" y="3622836"/>
            <a:ext cx="579005" cy="369332"/>
          </a:xfrm>
          <a:prstGeom prst="rect">
            <a:avLst/>
          </a:prstGeom>
          <a:noFill/>
        </p:spPr>
        <p:txBody>
          <a:bodyPr wrap="none" rtlCol="0">
            <a:spAutoFit/>
          </a:bodyPr>
          <a:lstStyle/>
          <a:p>
            <a:r>
              <a:rPr lang="sv-SE" dirty="0"/>
              <a:t>MM</a:t>
            </a:r>
          </a:p>
        </p:txBody>
      </p:sp>
      <p:sp>
        <p:nvSpPr>
          <p:cNvPr id="18" name="TextBox 17">
            <a:extLst>
              <a:ext uri="{FF2B5EF4-FFF2-40B4-BE49-F238E27FC236}">
                <a16:creationId xmlns:a16="http://schemas.microsoft.com/office/drawing/2014/main" id="{9E10D1D0-7619-4397-B80C-BE9B8BBDF140}"/>
              </a:ext>
            </a:extLst>
          </p:cNvPr>
          <p:cNvSpPr txBox="1"/>
          <p:nvPr/>
        </p:nvSpPr>
        <p:spPr>
          <a:xfrm>
            <a:off x="3412973" y="5132369"/>
            <a:ext cx="453970" cy="369332"/>
          </a:xfrm>
          <a:prstGeom prst="rect">
            <a:avLst/>
          </a:prstGeom>
          <a:noFill/>
        </p:spPr>
        <p:txBody>
          <a:bodyPr wrap="none" rtlCol="0">
            <a:spAutoFit/>
          </a:bodyPr>
          <a:lstStyle/>
          <a:p>
            <a:r>
              <a:rPr lang="sv-SE" dirty="0"/>
              <a:t>HB</a:t>
            </a:r>
          </a:p>
        </p:txBody>
      </p:sp>
      <p:sp>
        <p:nvSpPr>
          <p:cNvPr id="19" name="TextBox 18">
            <a:extLst>
              <a:ext uri="{FF2B5EF4-FFF2-40B4-BE49-F238E27FC236}">
                <a16:creationId xmlns:a16="http://schemas.microsoft.com/office/drawing/2014/main" id="{D7229F95-1779-4C1F-A160-1709FBE15DA9}"/>
              </a:ext>
            </a:extLst>
          </p:cNvPr>
          <p:cNvSpPr txBox="1"/>
          <p:nvPr/>
        </p:nvSpPr>
        <p:spPr>
          <a:xfrm>
            <a:off x="1562127" y="5112198"/>
            <a:ext cx="441146" cy="369332"/>
          </a:xfrm>
          <a:prstGeom prst="rect">
            <a:avLst/>
          </a:prstGeom>
          <a:noFill/>
        </p:spPr>
        <p:txBody>
          <a:bodyPr wrap="none" rtlCol="0">
            <a:spAutoFit/>
          </a:bodyPr>
          <a:lstStyle/>
          <a:p>
            <a:r>
              <a:rPr lang="sv-SE" dirty="0"/>
              <a:t>VB</a:t>
            </a:r>
          </a:p>
        </p:txBody>
      </p:sp>
      <p:sp>
        <p:nvSpPr>
          <p:cNvPr id="20" name="TextBox 19">
            <a:extLst>
              <a:ext uri="{FF2B5EF4-FFF2-40B4-BE49-F238E27FC236}">
                <a16:creationId xmlns:a16="http://schemas.microsoft.com/office/drawing/2014/main" id="{2DD545BD-0D6C-4D84-ADBE-19FB2CA33CF2}"/>
              </a:ext>
            </a:extLst>
          </p:cNvPr>
          <p:cNvSpPr txBox="1"/>
          <p:nvPr/>
        </p:nvSpPr>
        <p:spPr>
          <a:xfrm>
            <a:off x="2493077" y="5780694"/>
            <a:ext cx="486030" cy="369332"/>
          </a:xfrm>
          <a:prstGeom prst="rect">
            <a:avLst/>
          </a:prstGeom>
          <a:noFill/>
        </p:spPr>
        <p:txBody>
          <a:bodyPr wrap="none" rtlCol="0">
            <a:spAutoFit/>
          </a:bodyPr>
          <a:lstStyle/>
          <a:p>
            <a:r>
              <a:rPr lang="sv-SE" dirty="0" err="1"/>
              <a:t>Mv</a:t>
            </a:r>
            <a:endParaRPr lang="sv-SE" dirty="0"/>
          </a:p>
        </p:txBody>
      </p:sp>
      <p:cxnSp>
        <p:nvCxnSpPr>
          <p:cNvPr id="21" name="Straight Connector 20">
            <a:extLst>
              <a:ext uri="{FF2B5EF4-FFF2-40B4-BE49-F238E27FC236}">
                <a16:creationId xmlns:a16="http://schemas.microsoft.com/office/drawing/2014/main" id="{92546860-2483-47DB-A150-11F8CC09DE4E}"/>
              </a:ext>
            </a:extLst>
          </p:cNvPr>
          <p:cNvCxnSpPr/>
          <p:nvPr/>
        </p:nvCxnSpPr>
        <p:spPr>
          <a:xfrm>
            <a:off x="957965" y="4991100"/>
            <a:ext cx="35539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AC9A35E-644E-44E1-83FF-F34DC542AC6B}"/>
              </a:ext>
            </a:extLst>
          </p:cNvPr>
          <p:cNvCxnSpPr/>
          <p:nvPr/>
        </p:nvCxnSpPr>
        <p:spPr>
          <a:xfrm>
            <a:off x="972766" y="3000375"/>
            <a:ext cx="3553905" cy="0"/>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EB08FAFB-B399-4B54-8FAF-DB794E1D7346}"/>
              </a:ext>
            </a:extLst>
          </p:cNvPr>
          <p:cNvSpPr txBox="1"/>
          <p:nvPr/>
        </p:nvSpPr>
        <p:spPr>
          <a:xfrm>
            <a:off x="5352881" y="1753170"/>
            <a:ext cx="6098336" cy="1477328"/>
          </a:xfrm>
          <a:prstGeom prst="rect">
            <a:avLst/>
          </a:prstGeom>
          <a:noFill/>
        </p:spPr>
        <p:txBody>
          <a:bodyPr wrap="none" rtlCol="0">
            <a:spAutoFit/>
          </a:bodyPr>
          <a:lstStyle/>
          <a:p>
            <a:r>
              <a:rPr lang="sv-SE" dirty="0"/>
              <a:t>Retreat </a:t>
            </a:r>
            <a:r>
              <a:rPr lang="sv-SE" dirty="0" err="1"/>
              <a:t>line</a:t>
            </a:r>
            <a:r>
              <a:rPr lang="sv-SE" dirty="0"/>
              <a:t> 7 meter från mitten av plan</a:t>
            </a:r>
          </a:p>
          <a:p>
            <a:r>
              <a:rPr lang="sv-SE" dirty="0"/>
              <a:t>Planstorlek 50x30 m</a:t>
            </a:r>
          </a:p>
          <a:p>
            <a:r>
              <a:rPr lang="sv-SE" dirty="0"/>
              <a:t>Inkast</a:t>
            </a:r>
          </a:p>
          <a:p>
            <a:r>
              <a:rPr lang="sv-SE" dirty="0"/>
              <a:t>Målvakt får inte plocka upp bollen vid </a:t>
            </a:r>
            <a:r>
              <a:rPr lang="sv-SE" dirty="0" err="1"/>
              <a:t>hemåtpass</a:t>
            </a:r>
            <a:r>
              <a:rPr lang="sv-SE" dirty="0"/>
              <a:t> </a:t>
            </a:r>
          </a:p>
          <a:p>
            <a:r>
              <a:rPr lang="sv-SE" dirty="0"/>
              <a:t>Målvakt rullar ut bollen alternativt lägger ner bollen och passar</a:t>
            </a:r>
          </a:p>
        </p:txBody>
      </p:sp>
    </p:spTree>
    <p:extLst>
      <p:ext uri="{BB962C8B-B14F-4D97-AF65-F5344CB8AC3E}">
        <p14:creationId xmlns:p14="http://schemas.microsoft.com/office/powerpoint/2010/main" val="3562851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FW</a:t>
            </a:r>
          </a:p>
        </p:txBody>
      </p:sp>
      <p:sp>
        <p:nvSpPr>
          <p:cNvPr id="4" name="Rectangle 3">
            <a:extLst>
              <a:ext uri="{FF2B5EF4-FFF2-40B4-BE49-F238E27FC236}">
                <a16:creationId xmlns:a16="http://schemas.microsoft.com/office/drawing/2014/main" id="{8F42EC4A-38AE-484B-A9E1-B91218359DC5}"/>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6" name="Straight Connector 5">
            <a:extLst>
              <a:ext uri="{FF2B5EF4-FFF2-40B4-BE49-F238E27FC236}">
                <a16:creationId xmlns:a16="http://schemas.microsoft.com/office/drawing/2014/main" id="{666BC030-FFB7-46F0-9F91-08CE7EB18CEB}"/>
              </a:ext>
            </a:extLst>
          </p:cNvPr>
          <p:cNvCxnSpPr>
            <a:stCxn id="4" idx="1"/>
            <a:endCxn id="4"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7" name="Ink 6">
                <a:extLst>
                  <a:ext uri="{FF2B5EF4-FFF2-40B4-BE49-F238E27FC236}">
                    <a16:creationId xmlns:a16="http://schemas.microsoft.com/office/drawing/2014/main" id="{481EDC70-A212-40CA-A5D9-FFE6A6FD63BA}"/>
                  </a:ext>
                </a:extLst>
              </p14:cNvPr>
              <p14:cNvContentPartPr/>
              <p14:nvPr/>
            </p14:nvContentPartPr>
            <p14:xfrm>
              <a:off x="2581632" y="2794481"/>
              <a:ext cx="360" cy="360"/>
            </p14:xfrm>
          </p:contentPart>
        </mc:Choice>
        <mc:Fallback xmlns="">
          <p:pic>
            <p:nvPicPr>
              <p:cNvPr id="7" name="Ink 6">
                <a:extLst>
                  <a:ext uri="{FF2B5EF4-FFF2-40B4-BE49-F238E27FC236}">
                    <a16:creationId xmlns:a16="http://schemas.microsoft.com/office/drawing/2014/main" id="{481EDC70-A212-40CA-A5D9-FFE6A6FD63BA}"/>
                  </a:ext>
                </a:extLst>
              </p:cNvPr>
              <p:cNvPicPr/>
              <p:nvPr/>
            </p:nvPicPr>
            <p:blipFill>
              <a:blip r:embed="rId3"/>
              <a:stretch>
                <a:fillRect/>
              </a:stretch>
            </p:blipFill>
            <p:spPr>
              <a:xfrm>
                <a:off x="2518992" y="2731841"/>
                <a:ext cx="126000" cy="126000"/>
              </a:xfrm>
              <a:prstGeom prst="rect">
                <a:avLst/>
              </a:prstGeom>
            </p:spPr>
          </p:pic>
        </mc:Fallback>
      </mc:AlternateContent>
      <p:sp>
        <p:nvSpPr>
          <p:cNvPr id="14" name="TextBox 13">
            <a:extLst>
              <a:ext uri="{FF2B5EF4-FFF2-40B4-BE49-F238E27FC236}">
                <a16:creationId xmlns:a16="http://schemas.microsoft.com/office/drawing/2014/main" id="{34058C27-1611-4077-A7FD-6DE09801C2D0}"/>
              </a:ext>
            </a:extLst>
          </p:cNvPr>
          <p:cNvSpPr txBox="1"/>
          <p:nvPr/>
        </p:nvSpPr>
        <p:spPr>
          <a:xfrm>
            <a:off x="2333807" y="2307326"/>
            <a:ext cx="495649" cy="369332"/>
          </a:xfrm>
          <a:prstGeom prst="rect">
            <a:avLst/>
          </a:prstGeom>
          <a:noFill/>
        </p:spPr>
        <p:txBody>
          <a:bodyPr wrap="none" rtlCol="0">
            <a:spAutoFit/>
          </a:bodyPr>
          <a:lstStyle/>
          <a:p>
            <a:r>
              <a:rPr lang="sv-SE" dirty="0"/>
              <a:t>FW</a:t>
            </a:r>
          </a:p>
        </p:txBody>
      </p:sp>
      <p:sp>
        <p:nvSpPr>
          <p:cNvPr id="3" name="Rectangle 2">
            <a:extLst>
              <a:ext uri="{FF2B5EF4-FFF2-40B4-BE49-F238E27FC236}">
                <a16:creationId xmlns:a16="http://schemas.microsoft.com/office/drawing/2014/main" id="{A3129C29-59FB-4594-A376-040AE0C71865}"/>
              </a:ext>
            </a:extLst>
          </p:cNvPr>
          <p:cNvSpPr/>
          <p:nvPr/>
        </p:nvSpPr>
        <p:spPr>
          <a:xfrm>
            <a:off x="1333500" y="1695451"/>
            <a:ext cx="2543175" cy="2233612"/>
          </a:xfrm>
          <a:prstGeom prst="rect">
            <a:avLst/>
          </a:prstGeom>
          <a:pattFill prst="wdUpDiag">
            <a:fgClr>
              <a:srgbClr val="92D05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 name="TextBox 4">
            <a:extLst>
              <a:ext uri="{FF2B5EF4-FFF2-40B4-BE49-F238E27FC236}">
                <a16:creationId xmlns:a16="http://schemas.microsoft.com/office/drawing/2014/main" id="{241651A4-17A2-4009-973E-BC86B7F001FD}"/>
              </a:ext>
            </a:extLst>
          </p:cNvPr>
          <p:cNvSpPr txBox="1"/>
          <p:nvPr/>
        </p:nvSpPr>
        <p:spPr>
          <a:xfrm>
            <a:off x="5110667" y="1690688"/>
            <a:ext cx="5473806" cy="2862322"/>
          </a:xfrm>
          <a:prstGeom prst="rect">
            <a:avLst/>
          </a:prstGeom>
          <a:noFill/>
        </p:spPr>
        <p:txBody>
          <a:bodyPr wrap="none" rtlCol="0">
            <a:spAutoFit/>
          </a:bodyPr>
          <a:lstStyle/>
          <a:p>
            <a:r>
              <a:rPr lang="sv-SE" dirty="0"/>
              <a:t>När motståndaren har bollen:</a:t>
            </a:r>
          </a:p>
          <a:p>
            <a:pPr marL="285750" indent="-285750">
              <a:buFont typeface="Arial" panose="020B0604020202020204" pitchFamily="34" charset="0"/>
              <a:buChar char="•"/>
            </a:pPr>
            <a:r>
              <a:rPr lang="sv-SE" dirty="0"/>
              <a:t>forwarden rör sig längs "retreat linjen" dit målvakten </a:t>
            </a:r>
          </a:p>
          <a:p>
            <a:r>
              <a:rPr lang="sv-SE" dirty="0"/>
              <a:t>kommer rulla ut bollen och så fort bollen är i spel är det </a:t>
            </a:r>
          </a:p>
          <a:p>
            <a:r>
              <a:rPr lang="sv-SE" dirty="0"/>
              <a:t>"rush" dit för att vinna bollen</a:t>
            </a:r>
          </a:p>
          <a:p>
            <a:endParaRPr lang="sv-SE" dirty="0"/>
          </a:p>
          <a:p>
            <a:r>
              <a:rPr lang="sv-SE" dirty="0"/>
              <a:t>När vi har bollen</a:t>
            </a:r>
          </a:p>
          <a:p>
            <a:pPr marL="285750" indent="-285750">
              <a:buFont typeface="Arial" panose="020B0604020202020204" pitchFamily="34" charset="0"/>
              <a:buChar char="•"/>
            </a:pPr>
            <a:r>
              <a:rPr lang="sv-SE" dirty="0"/>
              <a:t>Rör sig till den sidan bollen kommer vid eget uppspel </a:t>
            </a:r>
          </a:p>
          <a:p>
            <a:r>
              <a:rPr lang="sv-SE" dirty="0"/>
              <a:t>för att göra sig spelbar</a:t>
            </a:r>
          </a:p>
          <a:p>
            <a:pPr marL="285750" indent="-285750">
              <a:buFont typeface="Arial" panose="020B0604020202020204" pitchFamily="34" charset="0"/>
              <a:buChar char="•"/>
            </a:pPr>
            <a:r>
              <a:rPr lang="sv-SE" dirty="0"/>
              <a:t>Sjunker inte för långt ner i planen för att möta boll</a:t>
            </a:r>
          </a:p>
          <a:p>
            <a:pPr marL="285750" indent="-285750">
              <a:buFont typeface="Arial" panose="020B0604020202020204" pitchFamily="34" charset="0"/>
              <a:buChar char="•"/>
            </a:pPr>
            <a:endParaRPr lang="sv-SE" dirty="0"/>
          </a:p>
        </p:txBody>
      </p:sp>
      <p:cxnSp>
        <p:nvCxnSpPr>
          <p:cNvPr id="22" name="Straight Connector 21">
            <a:extLst>
              <a:ext uri="{FF2B5EF4-FFF2-40B4-BE49-F238E27FC236}">
                <a16:creationId xmlns:a16="http://schemas.microsoft.com/office/drawing/2014/main" id="{934892B6-C40E-4E01-B983-D845AB9362CA}"/>
              </a:ext>
            </a:extLst>
          </p:cNvPr>
          <p:cNvCxnSpPr/>
          <p:nvPr/>
        </p:nvCxnSpPr>
        <p:spPr>
          <a:xfrm>
            <a:off x="838200" y="2962275"/>
            <a:ext cx="35539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4AD8D7C-A94B-4176-869F-BA12ADCCDFA3}"/>
              </a:ext>
            </a:extLst>
          </p:cNvPr>
          <p:cNvCxnSpPr/>
          <p:nvPr/>
        </p:nvCxnSpPr>
        <p:spPr>
          <a:xfrm>
            <a:off x="838200" y="5038725"/>
            <a:ext cx="355390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1400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HM och VM</a:t>
            </a:r>
          </a:p>
        </p:txBody>
      </p:sp>
      <p:sp>
        <p:nvSpPr>
          <p:cNvPr id="21" name="Rectangle 20">
            <a:extLst>
              <a:ext uri="{FF2B5EF4-FFF2-40B4-BE49-F238E27FC236}">
                <a16:creationId xmlns:a16="http://schemas.microsoft.com/office/drawing/2014/main" id="{F7085006-117E-4F94-8FEE-D90BB2F56448}"/>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sp>
        <p:nvSpPr>
          <p:cNvPr id="22" name="Rectangle 21">
            <a:extLst>
              <a:ext uri="{FF2B5EF4-FFF2-40B4-BE49-F238E27FC236}">
                <a16:creationId xmlns:a16="http://schemas.microsoft.com/office/drawing/2014/main" id="{30BEE086-2476-439A-A450-00EBCC9F9C4F}"/>
              </a:ext>
            </a:extLst>
          </p:cNvPr>
          <p:cNvSpPr/>
          <p:nvPr/>
        </p:nvSpPr>
        <p:spPr>
          <a:xfrm>
            <a:off x="2609850" y="1695450"/>
            <a:ext cx="1782255" cy="4635792"/>
          </a:xfrm>
          <a:prstGeom prst="rect">
            <a:avLst/>
          </a:prstGeom>
          <a:pattFill prst="wdUpDiag">
            <a:fgClr>
              <a:srgbClr val="92D05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cxnSp>
        <p:nvCxnSpPr>
          <p:cNvPr id="23" name="Straight Connector 22">
            <a:extLst>
              <a:ext uri="{FF2B5EF4-FFF2-40B4-BE49-F238E27FC236}">
                <a16:creationId xmlns:a16="http://schemas.microsoft.com/office/drawing/2014/main" id="{094B9CDD-B026-483C-A923-B7E6DC939C3D}"/>
              </a:ext>
            </a:extLst>
          </p:cNvPr>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016D6DE7-6EF6-4C06-859A-04D65CF67B4C}"/>
              </a:ext>
            </a:extLst>
          </p:cNvPr>
          <p:cNvSpPr txBox="1"/>
          <p:nvPr/>
        </p:nvSpPr>
        <p:spPr>
          <a:xfrm>
            <a:off x="5086350" y="1690688"/>
            <a:ext cx="6096000" cy="2585323"/>
          </a:xfrm>
          <a:prstGeom prst="rect">
            <a:avLst/>
          </a:prstGeom>
          <a:noFill/>
        </p:spPr>
        <p:txBody>
          <a:bodyPr wrap="square">
            <a:spAutoFit/>
          </a:bodyPr>
          <a:lstStyle/>
          <a:p>
            <a:r>
              <a:rPr lang="sv-SE" b="0" i="0" dirty="0">
                <a:effectLst/>
                <a:latin typeface="Raleway" pitchFamily="2" charset="0"/>
              </a:rPr>
              <a:t>När vår målvakt har bollen ska våra yttermittfältare ut och nudda linjen för att bredda, om uppspelet blir på andra kanten kan man röra sig inåt på planen. </a:t>
            </a:r>
          </a:p>
          <a:p>
            <a:endParaRPr lang="sv-SE" dirty="0">
              <a:latin typeface="Raleway" pitchFamily="2" charset="0"/>
            </a:endParaRPr>
          </a:p>
          <a:p>
            <a:r>
              <a:rPr lang="sv-SE" dirty="0">
                <a:effectLst/>
              </a:rPr>
              <a:t>En mittfältare är back när motståndarna har bollen som ska kämpa hem och en anfallare när vi har bollen och ska med i anfallet.</a:t>
            </a:r>
          </a:p>
          <a:p>
            <a:br>
              <a:rPr lang="sv-SE" dirty="0">
                <a:effectLst/>
              </a:rPr>
            </a:br>
            <a:endParaRPr lang="sv-SE" dirty="0"/>
          </a:p>
        </p:txBody>
      </p:sp>
    </p:spTree>
    <p:extLst>
      <p:ext uri="{BB962C8B-B14F-4D97-AF65-F5344CB8AC3E}">
        <p14:creationId xmlns:p14="http://schemas.microsoft.com/office/powerpoint/2010/main" val="1823597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MM</a:t>
            </a:r>
          </a:p>
        </p:txBody>
      </p:sp>
      <p:sp>
        <p:nvSpPr>
          <p:cNvPr id="21" name="Rectangle 20">
            <a:extLst>
              <a:ext uri="{FF2B5EF4-FFF2-40B4-BE49-F238E27FC236}">
                <a16:creationId xmlns:a16="http://schemas.microsoft.com/office/drawing/2014/main" id="{B9954E20-9D28-48E9-A0BF-9F9E1BAE73DC}"/>
              </a:ext>
            </a:extLst>
          </p:cNvPr>
          <p:cNvSpPr/>
          <p:nvPr/>
        </p:nvSpPr>
        <p:spPr>
          <a:xfrm>
            <a:off x="838200" y="1690689"/>
            <a:ext cx="3553905" cy="464055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sp>
        <p:nvSpPr>
          <p:cNvPr id="22" name="Rectangle 21">
            <a:extLst>
              <a:ext uri="{FF2B5EF4-FFF2-40B4-BE49-F238E27FC236}">
                <a16:creationId xmlns:a16="http://schemas.microsoft.com/office/drawing/2014/main" id="{FACFD429-EE2E-4C78-8DC5-29BD7D459E55}"/>
              </a:ext>
            </a:extLst>
          </p:cNvPr>
          <p:cNvSpPr/>
          <p:nvPr/>
        </p:nvSpPr>
        <p:spPr>
          <a:xfrm>
            <a:off x="1724024" y="2438401"/>
            <a:ext cx="1782255" cy="3133724"/>
          </a:xfrm>
          <a:prstGeom prst="rect">
            <a:avLst/>
          </a:prstGeom>
          <a:pattFill prst="wdUpDiag">
            <a:fgClr>
              <a:srgbClr val="92D05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cxnSp>
        <p:nvCxnSpPr>
          <p:cNvPr id="23" name="Straight Connector 22">
            <a:extLst>
              <a:ext uri="{FF2B5EF4-FFF2-40B4-BE49-F238E27FC236}">
                <a16:creationId xmlns:a16="http://schemas.microsoft.com/office/drawing/2014/main" id="{69670C11-A188-4C79-8E59-1FB3F32CFA38}"/>
              </a:ext>
            </a:extLst>
          </p:cNvPr>
          <p:cNvCxnSpPr>
            <a:cxnSpLocks/>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CC3FC2E1-B985-48F8-91C2-B8F0D5EFDFF3}"/>
              </a:ext>
            </a:extLst>
          </p:cNvPr>
          <p:cNvSpPr txBox="1"/>
          <p:nvPr/>
        </p:nvSpPr>
        <p:spPr>
          <a:xfrm>
            <a:off x="5257800" y="1795760"/>
            <a:ext cx="6096000" cy="4524315"/>
          </a:xfrm>
          <a:prstGeom prst="rect">
            <a:avLst/>
          </a:prstGeom>
          <a:noFill/>
        </p:spPr>
        <p:txBody>
          <a:bodyPr wrap="square">
            <a:spAutoFit/>
          </a:bodyPr>
          <a:lstStyle/>
          <a:p>
            <a:r>
              <a:rPr lang="sv-SE" b="0" i="0" dirty="0">
                <a:effectLst/>
                <a:latin typeface="Raleway" pitchFamily="2" charset="0"/>
              </a:rPr>
              <a:t>Här vill man ha en spelare som är bra på att passa och kämpar extra mycket och som rör sig och skapar trianglar med lagkompisarna.</a:t>
            </a:r>
          </a:p>
          <a:p>
            <a:endParaRPr lang="sv-SE" dirty="0">
              <a:latin typeface="Raleway" pitchFamily="2" charset="0"/>
            </a:endParaRPr>
          </a:p>
          <a:p>
            <a:r>
              <a:rPr lang="sv-SE" b="1" i="0" dirty="0">
                <a:effectLst/>
                <a:latin typeface="Raleway" pitchFamily="2" charset="0"/>
              </a:rPr>
              <a:t>När vår målvakt har bollen</a:t>
            </a:r>
          </a:p>
          <a:p>
            <a:r>
              <a:rPr lang="sv-SE" b="0" i="0" dirty="0" err="1">
                <a:effectLst/>
                <a:latin typeface="Raleway" pitchFamily="2" charset="0"/>
              </a:rPr>
              <a:t>mittmitt</a:t>
            </a:r>
            <a:r>
              <a:rPr lang="sv-SE" b="0" i="0" dirty="0">
                <a:effectLst/>
                <a:latin typeface="Raleway" pitchFamily="2" charset="0"/>
              </a:rPr>
              <a:t> kommer närmare målområdet för att skapa triangel med back och ytter</a:t>
            </a:r>
          </a:p>
          <a:p>
            <a:endParaRPr lang="sv-SE" dirty="0">
              <a:latin typeface="Raleway" pitchFamily="2" charset="0"/>
            </a:endParaRPr>
          </a:p>
          <a:p>
            <a:r>
              <a:rPr lang="sv-SE" b="0" i="0" dirty="0">
                <a:effectLst/>
                <a:latin typeface="Raleway" pitchFamily="2" charset="0"/>
              </a:rPr>
              <a:t>Följer med i anfallen och blir släpande Forward. Tar inspel från HM/VM, skjuter på distans. Slår Djupledspass till HM/VM.</a:t>
            </a:r>
          </a:p>
          <a:p>
            <a:endParaRPr lang="sv-SE" b="0" i="0" dirty="0">
              <a:effectLst/>
              <a:latin typeface="Raleway" pitchFamily="2" charset="0"/>
            </a:endParaRPr>
          </a:p>
          <a:p>
            <a:r>
              <a:rPr lang="sv-SE" dirty="0">
                <a:latin typeface="Raleway" pitchFamily="2" charset="0"/>
              </a:rPr>
              <a:t>Följer med i försvaret som en defensiv mittfältare, hamna inte i knä på back, försvara utanför straffområdet</a:t>
            </a:r>
            <a:endParaRPr lang="sv-SE" b="0" i="0" dirty="0">
              <a:effectLst/>
              <a:latin typeface="Raleway" pitchFamily="2" charset="0"/>
            </a:endParaRPr>
          </a:p>
          <a:p>
            <a:endParaRPr lang="sv-SE" b="1" dirty="0">
              <a:latin typeface="Raleway" pitchFamily="2" charset="0"/>
            </a:endParaRPr>
          </a:p>
          <a:p>
            <a:endParaRPr lang="sv-SE" b="1" dirty="0">
              <a:latin typeface="Raleway" pitchFamily="2" charset="0"/>
            </a:endParaRPr>
          </a:p>
        </p:txBody>
      </p:sp>
      <p:sp>
        <p:nvSpPr>
          <p:cNvPr id="26" name="Isosceles Triangle 25">
            <a:extLst>
              <a:ext uri="{FF2B5EF4-FFF2-40B4-BE49-F238E27FC236}">
                <a16:creationId xmlns:a16="http://schemas.microsoft.com/office/drawing/2014/main" id="{1BA7E7DD-621F-43D8-9BEF-FBC447343A44}"/>
              </a:ext>
            </a:extLst>
          </p:cNvPr>
          <p:cNvSpPr/>
          <p:nvPr/>
        </p:nvSpPr>
        <p:spPr>
          <a:xfrm rot="17334973">
            <a:off x="2457523" y="4308038"/>
            <a:ext cx="1456246" cy="119062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7" name="Isosceles Triangle 26">
            <a:extLst>
              <a:ext uri="{FF2B5EF4-FFF2-40B4-BE49-F238E27FC236}">
                <a16:creationId xmlns:a16="http://schemas.microsoft.com/office/drawing/2014/main" id="{03C4DEBD-3D81-4379-8463-DDBA814CD0CD}"/>
              </a:ext>
            </a:extLst>
          </p:cNvPr>
          <p:cNvSpPr/>
          <p:nvPr/>
        </p:nvSpPr>
        <p:spPr>
          <a:xfrm rot="10800000">
            <a:off x="1977404" y="2238375"/>
            <a:ext cx="1456246" cy="119062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9" name="Straight Arrow Connector 28">
            <a:extLst>
              <a:ext uri="{FF2B5EF4-FFF2-40B4-BE49-F238E27FC236}">
                <a16:creationId xmlns:a16="http://schemas.microsoft.com/office/drawing/2014/main" id="{60314401-5200-4398-8A7D-37EF68DFC29A}"/>
              </a:ext>
            </a:extLst>
          </p:cNvPr>
          <p:cNvCxnSpPr/>
          <p:nvPr/>
        </p:nvCxnSpPr>
        <p:spPr>
          <a:xfrm flipV="1">
            <a:off x="3028950" y="2571750"/>
            <a:ext cx="955905" cy="12954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413921F5-3EDE-4D7D-9EFB-5A47E5A40010}"/>
              </a:ext>
            </a:extLst>
          </p:cNvPr>
          <p:cNvCxnSpPr/>
          <p:nvPr/>
        </p:nvCxnSpPr>
        <p:spPr>
          <a:xfrm flipH="1" flipV="1">
            <a:off x="1571625" y="2571750"/>
            <a:ext cx="914400" cy="1295400"/>
          </a:xfrm>
          <a:prstGeom prst="straightConnector1">
            <a:avLst/>
          </a:prstGeom>
          <a:ln w="2857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3013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HB/VB</a:t>
            </a:r>
          </a:p>
        </p:txBody>
      </p:sp>
      <p:sp>
        <p:nvSpPr>
          <p:cNvPr id="21" name="Rectangle 20">
            <a:extLst>
              <a:ext uri="{FF2B5EF4-FFF2-40B4-BE49-F238E27FC236}">
                <a16:creationId xmlns:a16="http://schemas.microsoft.com/office/drawing/2014/main" id="{A5C77F75-AE7D-4795-9712-08B1838E4C13}"/>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22" name="Straight Connector 21">
            <a:extLst>
              <a:ext uri="{FF2B5EF4-FFF2-40B4-BE49-F238E27FC236}">
                <a16:creationId xmlns:a16="http://schemas.microsoft.com/office/drawing/2014/main" id="{FCDEECFF-3ACD-48F4-87C0-45B4FCED2595}"/>
              </a:ext>
            </a:extLst>
          </p:cNvPr>
          <p:cNvCxnSpPr>
            <a:stCxn id="21" idx="1"/>
            <a:endCxn id="21"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BF07D261-8C71-4EFF-ABD8-43E728B2FAD6}"/>
              </a:ext>
            </a:extLst>
          </p:cNvPr>
          <p:cNvSpPr/>
          <p:nvPr/>
        </p:nvSpPr>
        <p:spPr>
          <a:xfrm>
            <a:off x="838201" y="3038496"/>
            <a:ext cx="1743432" cy="3240860"/>
          </a:xfrm>
          <a:prstGeom prst="rect">
            <a:avLst/>
          </a:prstGeom>
          <a:pattFill prst="wdUpDiag">
            <a:fgClr>
              <a:srgbClr val="92D05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6" name="TextBox 25">
            <a:extLst>
              <a:ext uri="{FF2B5EF4-FFF2-40B4-BE49-F238E27FC236}">
                <a16:creationId xmlns:a16="http://schemas.microsoft.com/office/drawing/2014/main" id="{F878030D-E505-4B77-8AAC-B870B6988FE4}"/>
              </a:ext>
            </a:extLst>
          </p:cNvPr>
          <p:cNvSpPr txBox="1"/>
          <p:nvPr/>
        </p:nvSpPr>
        <p:spPr>
          <a:xfrm>
            <a:off x="4667250" y="1901309"/>
            <a:ext cx="6096000" cy="3139321"/>
          </a:xfrm>
          <a:prstGeom prst="rect">
            <a:avLst/>
          </a:prstGeom>
          <a:noFill/>
        </p:spPr>
        <p:txBody>
          <a:bodyPr wrap="square">
            <a:spAutoFit/>
          </a:bodyPr>
          <a:lstStyle/>
          <a:p>
            <a:r>
              <a:rPr lang="sv-SE" b="1" i="0" dirty="0">
                <a:effectLst/>
                <a:latin typeface="Raleway" pitchFamily="2" charset="0"/>
              </a:rPr>
              <a:t> När vår målvakt har bollen =</a:t>
            </a:r>
          </a:p>
          <a:p>
            <a:r>
              <a:rPr lang="sv-SE" b="0" i="0" dirty="0">
                <a:effectLst/>
                <a:latin typeface="Raleway" pitchFamily="2" charset="0"/>
              </a:rPr>
              <a:t>backar ut på kanterna med magen in mot plan så man ser alla,</a:t>
            </a:r>
          </a:p>
          <a:p>
            <a:r>
              <a:rPr lang="sv-SE" b="0" i="0" dirty="0">
                <a:effectLst/>
                <a:latin typeface="Raleway" pitchFamily="2" charset="0"/>
              </a:rPr>
              <a:t>den andra backen rör sig då in i mitten för att säkra ifall vi förlorar bollen</a:t>
            </a:r>
          </a:p>
          <a:p>
            <a:r>
              <a:rPr lang="sv-SE" b="0" i="0" dirty="0">
                <a:effectLst/>
                <a:latin typeface="Raleway" pitchFamily="2" charset="0"/>
              </a:rPr>
              <a:t>antingen spelar backen vidare längs kanten till yttermittfältaren eller till </a:t>
            </a:r>
            <a:r>
              <a:rPr lang="sv-SE" b="0" i="0" dirty="0" err="1">
                <a:effectLst/>
                <a:latin typeface="Raleway" pitchFamily="2" charset="0"/>
              </a:rPr>
              <a:t>mittmitt</a:t>
            </a:r>
            <a:r>
              <a:rPr lang="sv-SE" b="0" i="0" dirty="0">
                <a:effectLst/>
                <a:latin typeface="Raleway" pitchFamily="2" charset="0"/>
              </a:rPr>
              <a:t>.</a:t>
            </a:r>
          </a:p>
          <a:p>
            <a:endParaRPr lang="sv-SE" dirty="0">
              <a:latin typeface="Raleway" pitchFamily="2" charset="0"/>
            </a:endParaRPr>
          </a:p>
          <a:p>
            <a:r>
              <a:rPr lang="sv-SE" b="0" i="0" dirty="0">
                <a:effectLst/>
                <a:latin typeface="Raleway" pitchFamily="2" charset="0"/>
              </a:rPr>
              <a:t>När vi anfaller är det självklart att backar ska vara med, men EN måste vara kvar vid mittlinjen.</a:t>
            </a:r>
          </a:p>
          <a:p>
            <a:endParaRPr lang="sv-SE" dirty="0"/>
          </a:p>
        </p:txBody>
      </p:sp>
      <p:sp>
        <p:nvSpPr>
          <p:cNvPr id="5" name="Oval 4">
            <a:extLst>
              <a:ext uri="{FF2B5EF4-FFF2-40B4-BE49-F238E27FC236}">
                <a16:creationId xmlns:a16="http://schemas.microsoft.com/office/drawing/2014/main" id="{E5B8A6B4-B100-468D-B3A9-169EE227BC74}"/>
              </a:ext>
            </a:extLst>
          </p:cNvPr>
          <p:cNvSpPr/>
          <p:nvPr/>
        </p:nvSpPr>
        <p:spPr>
          <a:xfrm>
            <a:off x="1023938" y="5634417"/>
            <a:ext cx="152400" cy="180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7" name="Oval 26">
            <a:extLst>
              <a:ext uri="{FF2B5EF4-FFF2-40B4-BE49-F238E27FC236}">
                <a16:creationId xmlns:a16="http://schemas.microsoft.com/office/drawing/2014/main" id="{6DE2D31F-75E9-44B8-AA42-392591AC22A4}"/>
              </a:ext>
            </a:extLst>
          </p:cNvPr>
          <p:cNvSpPr/>
          <p:nvPr/>
        </p:nvSpPr>
        <p:spPr>
          <a:xfrm>
            <a:off x="2460449" y="5643049"/>
            <a:ext cx="172504" cy="1723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9" name="Straight Arrow Connector 28">
            <a:extLst>
              <a:ext uri="{FF2B5EF4-FFF2-40B4-BE49-F238E27FC236}">
                <a16:creationId xmlns:a16="http://schemas.microsoft.com/office/drawing/2014/main" id="{3D94CCE4-8B11-4778-85FD-AAA0FE761C42}"/>
              </a:ext>
            </a:extLst>
          </p:cNvPr>
          <p:cNvCxnSpPr/>
          <p:nvPr/>
        </p:nvCxnSpPr>
        <p:spPr>
          <a:xfrm flipV="1">
            <a:off x="1104900" y="4343400"/>
            <a:ext cx="0" cy="1209675"/>
          </a:xfrm>
          <a:prstGeom prst="straightConnector1">
            <a:avLst/>
          </a:prstGeom>
          <a:ln w="2857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5210EBCC-A741-49C1-B9E9-5CBF5234808A}"/>
              </a:ext>
            </a:extLst>
          </p:cNvPr>
          <p:cNvCxnSpPr/>
          <p:nvPr/>
        </p:nvCxnSpPr>
        <p:spPr>
          <a:xfrm flipV="1">
            <a:off x="1247775" y="4829175"/>
            <a:ext cx="952500" cy="723900"/>
          </a:xfrm>
          <a:prstGeom prst="straightConnector1">
            <a:avLst/>
          </a:prstGeom>
          <a:ln w="2857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3928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2A13F-F77D-4CA0-A769-1D44D8A378AF}"/>
              </a:ext>
            </a:extLst>
          </p:cNvPr>
          <p:cNvSpPr>
            <a:spLocks noGrp="1"/>
          </p:cNvSpPr>
          <p:nvPr>
            <p:ph type="title"/>
          </p:nvPr>
        </p:nvSpPr>
        <p:spPr/>
        <p:txBody>
          <a:bodyPr/>
          <a:lstStyle/>
          <a:p>
            <a:r>
              <a:rPr lang="sv-SE" dirty="0"/>
              <a:t>MV</a:t>
            </a:r>
          </a:p>
        </p:txBody>
      </p:sp>
      <p:sp>
        <p:nvSpPr>
          <p:cNvPr id="21" name="Rectangle 20">
            <a:extLst>
              <a:ext uri="{FF2B5EF4-FFF2-40B4-BE49-F238E27FC236}">
                <a16:creationId xmlns:a16="http://schemas.microsoft.com/office/drawing/2014/main" id="{2F5FFD07-0B24-400F-AF14-62D81DA127E6}"/>
              </a:ext>
            </a:extLst>
          </p:cNvPr>
          <p:cNvSpPr/>
          <p:nvPr/>
        </p:nvSpPr>
        <p:spPr>
          <a:xfrm>
            <a:off x="838200" y="1695451"/>
            <a:ext cx="3553905" cy="463579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sv-SE" dirty="0"/>
          </a:p>
        </p:txBody>
      </p:sp>
      <p:cxnSp>
        <p:nvCxnSpPr>
          <p:cNvPr id="22" name="Straight Connector 21">
            <a:extLst>
              <a:ext uri="{FF2B5EF4-FFF2-40B4-BE49-F238E27FC236}">
                <a16:creationId xmlns:a16="http://schemas.microsoft.com/office/drawing/2014/main" id="{A9BFE356-095C-4219-B15A-4071E8097558}"/>
              </a:ext>
            </a:extLst>
          </p:cNvPr>
          <p:cNvCxnSpPr>
            <a:stCxn id="21" idx="1"/>
            <a:endCxn id="21" idx="3"/>
          </p:cNvCxnSpPr>
          <p:nvPr/>
        </p:nvCxnSpPr>
        <p:spPr>
          <a:xfrm>
            <a:off x="838200" y="4013349"/>
            <a:ext cx="355390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38FF41DD-B61D-445E-86B7-D19FA6A728E8}"/>
              </a:ext>
            </a:extLst>
          </p:cNvPr>
          <p:cNvSpPr/>
          <p:nvPr/>
        </p:nvSpPr>
        <p:spPr>
          <a:xfrm>
            <a:off x="1343564" y="5010150"/>
            <a:ext cx="2543175" cy="1306120"/>
          </a:xfrm>
          <a:prstGeom prst="rect">
            <a:avLst/>
          </a:prstGeom>
          <a:pattFill prst="wdUpDiag">
            <a:fgClr>
              <a:srgbClr val="92D05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6" name="TextBox 25">
            <a:extLst>
              <a:ext uri="{FF2B5EF4-FFF2-40B4-BE49-F238E27FC236}">
                <a16:creationId xmlns:a16="http://schemas.microsoft.com/office/drawing/2014/main" id="{B0EED98B-C6BC-47FD-9C49-A7682638B8A7}"/>
              </a:ext>
            </a:extLst>
          </p:cNvPr>
          <p:cNvSpPr txBox="1"/>
          <p:nvPr/>
        </p:nvSpPr>
        <p:spPr>
          <a:xfrm>
            <a:off x="4751897" y="1686224"/>
            <a:ext cx="6096000" cy="3139321"/>
          </a:xfrm>
          <a:prstGeom prst="rect">
            <a:avLst/>
          </a:prstGeom>
          <a:noFill/>
        </p:spPr>
        <p:txBody>
          <a:bodyPr wrap="square">
            <a:spAutoFit/>
          </a:bodyPr>
          <a:lstStyle/>
          <a:p>
            <a:r>
              <a:rPr lang="sv-SE" b="0" i="0" dirty="0">
                <a:effectLst/>
                <a:latin typeface="Raleway" pitchFamily="2" charset="0"/>
              </a:rPr>
              <a:t>Målvakten ska alltid rulla ut bollen, de ska tänka att de </a:t>
            </a:r>
            <a:r>
              <a:rPr lang="sv-SE" b="1" i="0" dirty="0">
                <a:effectLst/>
                <a:latin typeface="Raleway" pitchFamily="2" charset="0"/>
              </a:rPr>
              <a:t>bowlar </a:t>
            </a:r>
            <a:r>
              <a:rPr lang="sv-SE" b="0" i="0" dirty="0">
                <a:effectLst/>
                <a:latin typeface="Raleway" pitchFamily="2" charset="0"/>
              </a:rPr>
              <a:t>ut bollen till en back så den inte studsar.</a:t>
            </a:r>
          </a:p>
          <a:p>
            <a:endParaRPr lang="sv-SE" dirty="0">
              <a:latin typeface="Raleway" pitchFamily="2" charset="0"/>
            </a:endParaRPr>
          </a:p>
          <a:p>
            <a:r>
              <a:rPr lang="sv-SE" dirty="0">
                <a:effectLst/>
              </a:rPr>
              <a:t>Det är målvakten som ser planen bäst, de ska </a:t>
            </a:r>
            <a:r>
              <a:rPr lang="sv-SE" b="1" dirty="0">
                <a:effectLst/>
              </a:rPr>
              <a:t>prata mycket </a:t>
            </a:r>
            <a:r>
              <a:rPr lang="sv-SE" dirty="0">
                <a:effectLst/>
              </a:rPr>
              <a:t>så de kan hjälpa backarna och hålla koll på motståndarna om de är fria framför mål</a:t>
            </a:r>
          </a:p>
          <a:p>
            <a:endParaRPr lang="sv-SE" dirty="0">
              <a:effectLst/>
            </a:endParaRPr>
          </a:p>
          <a:p>
            <a:r>
              <a:rPr lang="sv-SE" dirty="0">
                <a:effectLst/>
              </a:rPr>
              <a:t>Våga gå utanför straffområdet för att vara spelbara på fötterna när spelet är långt från målet.</a:t>
            </a:r>
          </a:p>
          <a:p>
            <a:br>
              <a:rPr lang="sv-SE" dirty="0">
                <a:effectLst/>
              </a:rPr>
            </a:br>
            <a:endParaRPr lang="sv-SE" dirty="0"/>
          </a:p>
        </p:txBody>
      </p:sp>
    </p:spTree>
    <p:extLst>
      <p:ext uri="{BB962C8B-B14F-4D97-AF65-F5344CB8AC3E}">
        <p14:creationId xmlns:p14="http://schemas.microsoft.com/office/powerpoint/2010/main" val="7999312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TotalTime>
  <Words>908</Words>
  <Application>Microsoft Office PowerPoint</Application>
  <PresentationFormat>Widescreen</PresentationFormat>
  <Paragraphs>153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Raleway</vt:lpstr>
      <vt:lpstr>Office Theme</vt:lpstr>
      <vt:lpstr>Agenda </vt:lpstr>
      <vt:lpstr>Vår uppförandekod - värdeord</vt:lpstr>
      <vt:lpstr>Spelidé 7 mot 7</vt:lpstr>
      <vt:lpstr>Uppställning</vt:lpstr>
      <vt:lpstr>FW</vt:lpstr>
      <vt:lpstr>HM och VM</vt:lpstr>
      <vt:lpstr>MM</vt:lpstr>
      <vt:lpstr>HB/VB</vt:lpstr>
      <vt:lpstr>MV</vt:lpstr>
      <vt:lpstr>Uppspel</vt:lpstr>
      <vt:lpstr>Anfall </vt:lpstr>
      <vt:lpstr>Försvar </vt:lpstr>
      <vt:lpstr>Träningsplan Mars/April</vt:lpstr>
      <vt:lpstr>PowerPoint Presentation</vt:lpstr>
      <vt:lpstr>Seriespel/Cuper/Läger</vt:lpstr>
      <vt:lpstr>Seriespel (Maj-Juni) &amp; (Aug/Okt) </vt:lpstr>
      <vt:lpstr>Förslag på Cup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Spelidé 7 mot 7</dc:title>
  <dc:creator>Nord, Jens</dc:creator>
  <cp:lastModifiedBy>Nord, Jens</cp:lastModifiedBy>
  <cp:revision>25</cp:revision>
  <dcterms:created xsi:type="dcterms:W3CDTF">2021-10-04T14:01:18Z</dcterms:created>
  <dcterms:modified xsi:type="dcterms:W3CDTF">2022-02-23T20:53:44Z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fea2623-af8f-4fb8-b1cf-b63cc8e496aa_Enabled">
    <vt:lpwstr>true</vt:lpwstr>
  </property>
  <property fmtid="{D5CDD505-2E9C-101B-9397-08002B2CF9AE}" pid="3" name="MSIP_Label_7fea2623-af8f-4fb8-b1cf-b63cc8e496aa_SetDate">
    <vt:lpwstr>2021-10-04T14:01:18Z</vt:lpwstr>
  </property>
  <property fmtid="{D5CDD505-2E9C-101B-9397-08002B2CF9AE}" pid="4" name="MSIP_Label_7fea2623-af8f-4fb8-b1cf-b63cc8e496aa_Method">
    <vt:lpwstr>Standard</vt:lpwstr>
  </property>
  <property fmtid="{D5CDD505-2E9C-101B-9397-08002B2CF9AE}" pid="5" name="MSIP_Label_7fea2623-af8f-4fb8-b1cf-b63cc8e496aa_Name">
    <vt:lpwstr>Internal</vt:lpwstr>
  </property>
  <property fmtid="{D5CDD505-2E9C-101B-9397-08002B2CF9AE}" pid="6" name="MSIP_Label_7fea2623-af8f-4fb8-b1cf-b63cc8e496aa_SiteId">
    <vt:lpwstr>81fa766e-a349-4867-8bf4-ab35e250a08f</vt:lpwstr>
  </property>
  <property fmtid="{D5CDD505-2E9C-101B-9397-08002B2CF9AE}" pid="7" name="MSIP_Label_7fea2623-af8f-4fb8-b1cf-b63cc8e496aa_ActionId">
    <vt:lpwstr>5132d0b3-5573-46a1-a9fd-eefb4e608991</vt:lpwstr>
  </property>
  <property fmtid="{D5CDD505-2E9C-101B-9397-08002B2CF9AE}" pid="8" name="MSIP_Label_7fea2623-af8f-4fb8-b1cf-b63cc8e496aa_ContentBits">
    <vt:lpwstr>0</vt:lpwstr>
  </property>
</Properties>
</file>