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1" r:id="rId5"/>
    <p:sldId id="278" r:id="rId6"/>
    <p:sldId id="275" r:id="rId7"/>
    <p:sldId id="279" r:id="rId8"/>
    <p:sldId id="260" r:id="rId9"/>
    <p:sldId id="270" r:id="rId10"/>
    <p:sldId id="276" r:id="rId11"/>
    <p:sldId id="273" r:id="rId12"/>
    <p:sldId id="266" r:id="rId13"/>
    <p:sldId id="277" r:id="rId14"/>
    <p:sldId id="263" r:id="rId15"/>
    <p:sldId id="269" r:id="rId16"/>
    <p:sldId id="264" r:id="rId17"/>
    <p:sldId id="274" r:id="rId18"/>
    <p:sldId id="26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97B"/>
    <a:srgbClr val="2E6D8D"/>
    <a:srgbClr val="296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91" autoAdjust="0"/>
  </p:normalViewPr>
  <p:slideViewPr>
    <p:cSldViewPr snapToGrid="0">
      <p:cViewPr varScale="1">
        <p:scale>
          <a:sx n="73" d="100"/>
          <a:sy n="73" d="100"/>
        </p:scale>
        <p:origin x="204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A01DA-93CA-4C5D-BD29-A636E8DBFA80}" type="datetimeFigureOut">
              <a:rPr lang="sv-SE" smtClean="0"/>
              <a:t>2021-05-20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27581-B4F9-4865-BDFD-E5E0DE74EF36}" type="slidenum">
              <a:rPr lang="sv-SE" smtClean="0"/>
              <a:t>‹#›</a:t>
            </a:fld>
            <a:endParaRPr lang="sv-SE"/>
          </a:p>
        </p:txBody>
      </p:sp>
    </p:spTree>
    <p:extLst>
      <p:ext uri="{BB962C8B-B14F-4D97-AF65-F5344CB8AC3E}">
        <p14:creationId xmlns:p14="http://schemas.microsoft.com/office/powerpoint/2010/main" val="107619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Till denna säsong fick vi cirka 15 barn som valde att sluta med fotbollen och 1 ledare.</a:t>
            </a:r>
          </a:p>
          <a:p>
            <a:endParaRPr lang="sv-SE" dirty="0"/>
          </a:p>
          <a:p>
            <a:r>
              <a:rPr lang="sv-SE" dirty="0"/>
              <a:t>Bra träningar där vi snittar cirka 18 barn/ träning.</a:t>
            </a:r>
          </a:p>
          <a:p>
            <a:endParaRPr lang="sv-SE" dirty="0"/>
          </a:p>
          <a:p>
            <a:r>
              <a:rPr lang="sv-SE" dirty="0"/>
              <a:t>Vi tränare har åtaganden förutom att vara på träningarna.</a:t>
            </a:r>
          </a:p>
          <a:p>
            <a:r>
              <a:rPr lang="sv-SE" dirty="0"/>
              <a:t>Material ansvarig</a:t>
            </a:r>
          </a:p>
          <a:p>
            <a:r>
              <a:rPr lang="sv-SE" dirty="0" err="1"/>
              <a:t>Admin</a:t>
            </a:r>
            <a:endParaRPr lang="sv-SE" dirty="0"/>
          </a:p>
          <a:p>
            <a:r>
              <a:rPr lang="sv-SE" dirty="0"/>
              <a:t>Träningsansvarig</a:t>
            </a:r>
          </a:p>
          <a:p>
            <a:r>
              <a:rPr lang="sv-SE" dirty="0"/>
              <a:t>Ungdomsråds deltagande</a:t>
            </a:r>
          </a:p>
          <a:p>
            <a:r>
              <a:rPr lang="sv-SE" dirty="0"/>
              <a:t>m.m.</a:t>
            </a:r>
          </a:p>
        </p:txBody>
      </p:sp>
      <p:sp>
        <p:nvSpPr>
          <p:cNvPr id="4" name="Slide Number Placeholder 3"/>
          <p:cNvSpPr>
            <a:spLocks noGrp="1"/>
          </p:cNvSpPr>
          <p:nvPr>
            <p:ph type="sldNum" sz="quarter" idx="5"/>
          </p:nvPr>
        </p:nvSpPr>
        <p:spPr/>
        <p:txBody>
          <a:bodyPr/>
          <a:lstStyle/>
          <a:p>
            <a:fld id="{0D527581-B4F9-4865-BDFD-E5E0DE74EF36}" type="slidenum">
              <a:rPr lang="sv-SE" smtClean="0"/>
              <a:t>3</a:t>
            </a:fld>
            <a:endParaRPr lang="sv-SE"/>
          </a:p>
        </p:txBody>
      </p:sp>
    </p:spTree>
    <p:extLst>
      <p:ext uri="{BB962C8B-B14F-4D97-AF65-F5344CB8AC3E}">
        <p14:creationId xmlns:p14="http://schemas.microsoft.com/office/powerpoint/2010/main" val="164881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Ingen toppning under match.</a:t>
            </a:r>
          </a:p>
          <a:p>
            <a:r>
              <a:rPr lang="sv-SE" dirty="0"/>
              <a:t>Alla ska få spela lika mycket.</a:t>
            </a:r>
          </a:p>
          <a:p>
            <a:endParaRPr lang="sv-SE" dirty="0"/>
          </a:p>
        </p:txBody>
      </p:sp>
      <p:sp>
        <p:nvSpPr>
          <p:cNvPr id="4" name="Slide Number Placeholder 3"/>
          <p:cNvSpPr>
            <a:spLocks noGrp="1"/>
          </p:cNvSpPr>
          <p:nvPr>
            <p:ph type="sldNum" sz="quarter" idx="5"/>
          </p:nvPr>
        </p:nvSpPr>
        <p:spPr/>
        <p:txBody>
          <a:bodyPr/>
          <a:lstStyle/>
          <a:p>
            <a:fld id="{0D527581-B4F9-4865-BDFD-E5E0DE74EF36}" type="slidenum">
              <a:rPr lang="sv-SE" smtClean="0"/>
              <a:t>4</a:t>
            </a:fld>
            <a:endParaRPr lang="sv-SE"/>
          </a:p>
        </p:txBody>
      </p:sp>
    </p:spTree>
    <p:extLst>
      <p:ext uri="{BB962C8B-B14F-4D97-AF65-F5344CB8AC3E}">
        <p14:creationId xmlns:p14="http://schemas.microsoft.com/office/powerpoint/2010/main" val="159714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Ingen toppning under match.</a:t>
            </a:r>
          </a:p>
          <a:p>
            <a:r>
              <a:rPr lang="sv-SE" dirty="0"/>
              <a:t>Alla ska få spela lika mycket.</a:t>
            </a:r>
          </a:p>
          <a:p>
            <a:endParaRPr lang="sv-SE" dirty="0"/>
          </a:p>
        </p:txBody>
      </p:sp>
      <p:sp>
        <p:nvSpPr>
          <p:cNvPr id="4" name="Slide Number Placeholder 3"/>
          <p:cNvSpPr>
            <a:spLocks noGrp="1"/>
          </p:cNvSpPr>
          <p:nvPr>
            <p:ph type="sldNum" sz="quarter" idx="5"/>
          </p:nvPr>
        </p:nvSpPr>
        <p:spPr/>
        <p:txBody>
          <a:bodyPr/>
          <a:lstStyle/>
          <a:p>
            <a:fld id="{0D527581-B4F9-4865-BDFD-E5E0DE74EF36}" type="slidenum">
              <a:rPr lang="sv-SE" smtClean="0"/>
              <a:t>5</a:t>
            </a:fld>
            <a:endParaRPr lang="sv-SE"/>
          </a:p>
        </p:txBody>
      </p:sp>
    </p:spTree>
    <p:extLst>
      <p:ext uri="{BB962C8B-B14F-4D97-AF65-F5344CB8AC3E}">
        <p14:creationId xmlns:p14="http://schemas.microsoft.com/office/powerpoint/2010/main" val="28890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Det är under dom första åren vi formar hur laget kommer att bli kommande åren. Därför kräver det en större insats av oss alla upp till 9/10 år. </a:t>
            </a:r>
          </a:p>
          <a:p>
            <a:r>
              <a:rPr lang="sv-SE" dirty="0"/>
              <a:t>Nästa år när vi börjar spela i seriespel med match varje helg under April/Maj-September/Oktober måste det finnas en lagkänsla hos alla så att vi känner en tillit att man kommer på träning och på match. </a:t>
            </a:r>
          </a:p>
          <a:p>
            <a:r>
              <a:rPr lang="sv-SE" dirty="0"/>
              <a:t>Under träning så fokuserar vi på:</a:t>
            </a:r>
          </a:p>
          <a:p>
            <a:pPr marL="171450" indent="-171450">
              <a:buFont typeface="Arial" panose="020B0604020202020204" pitchFamily="34" charset="0"/>
              <a:buChar char="•"/>
            </a:pPr>
            <a:r>
              <a:rPr lang="sv-SE" dirty="0"/>
              <a:t>Bolltouch och tillslag</a:t>
            </a:r>
          </a:p>
          <a:p>
            <a:pPr marL="171450" indent="-171450">
              <a:buFont typeface="Arial" panose="020B0604020202020204" pitchFamily="34" charset="0"/>
              <a:buChar char="•"/>
            </a:pPr>
            <a:r>
              <a:rPr lang="sv-SE" dirty="0"/>
              <a:t>Bredd i spelet</a:t>
            </a:r>
          </a:p>
          <a:p>
            <a:pPr marL="171450" indent="-171450">
              <a:buFont typeface="Arial" panose="020B0604020202020204" pitchFamily="34" charset="0"/>
              <a:buChar char="•"/>
            </a:pPr>
            <a:r>
              <a:rPr lang="sv-SE" dirty="0"/>
              <a:t>Press i spelet</a:t>
            </a:r>
          </a:p>
          <a:p>
            <a:pPr marL="171450" indent="-171450">
              <a:buFont typeface="Arial" panose="020B0604020202020204" pitchFamily="34" charset="0"/>
              <a:buChar char="•"/>
            </a:pPr>
            <a:r>
              <a:rPr lang="sv-SE" dirty="0"/>
              <a:t>Väggpassningar</a:t>
            </a:r>
          </a:p>
          <a:p>
            <a:pPr marL="171450" indent="-171450">
              <a:buFont typeface="Arial" panose="020B0604020202020204" pitchFamily="34" charset="0"/>
              <a:buChar char="•"/>
            </a:pPr>
            <a:r>
              <a:rPr lang="sv-SE" dirty="0"/>
              <a:t>Fri yta, djupledspassningar</a:t>
            </a:r>
          </a:p>
        </p:txBody>
      </p:sp>
      <p:sp>
        <p:nvSpPr>
          <p:cNvPr id="4" name="Slide Number Placeholder 3"/>
          <p:cNvSpPr>
            <a:spLocks noGrp="1"/>
          </p:cNvSpPr>
          <p:nvPr>
            <p:ph type="sldNum" sz="quarter" idx="5"/>
          </p:nvPr>
        </p:nvSpPr>
        <p:spPr/>
        <p:txBody>
          <a:bodyPr/>
          <a:lstStyle/>
          <a:p>
            <a:fld id="{0D527581-B4F9-4865-BDFD-E5E0DE74EF36}" type="slidenum">
              <a:rPr lang="sv-SE" smtClean="0"/>
              <a:t>6</a:t>
            </a:fld>
            <a:endParaRPr lang="sv-SE"/>
          </a:p>
        </p:txBody>
      </p:sp>
    </p:spTree>
    <p:extLst>
      <p:ext uri="{BB962C8B-B14F-4D97-AF65-F5344CB8AC3E}">
        <p14:creationId xmlns:p14="http://schemas.microsoft.com/office/powerpoint/2010/main" val="244965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Dom 6 killar som tränar med P11 har vi lite högre krav på. </a:t>
            </a:r>
          </a:p>
          <a:p>
            <a:r>
              <a:rPr lang="sv-SE" dirty="0"/>
              <a:t>Närvaro</a:t>
            </a:r>
          </a:p>
          <a:p>
            <a:r>
              <a:rPr lang="sv-SE" dirty="0"/>
              <a:t>Uppförande</a:t>
            </a:r>
          </a:p>
          <a:p>
            <a:r>
              <a:rPr lang="sv-SE" dirty="0"/>
              <a:t>Engagemang</a:t>
            </a:r>
          </a:p>
          <a:p>
            <a:r>
              <a:rPr lang="sv-SE" dirty="0"/>
              <a:t>Tackar man ja till den träningen förväntas man vara där. Avslut sker till Jens.</a:t>
            </a:r>
          </a:p>
        </p:txBody>
      </p:sp>
      <p:sp>
        <p:nvSpPr>
          <p:cNvPr id="4" name="Slide Number Placeholder 3"/>
          <p:cNvSpPr>
            <a:spLocks noGrp="1"/>
          </p:cNvSpPr>
          <p:nvPr>
            <p:ph type="sldNum" sz="quarter" idx="5"/>
          </p:nvPr>
        </p:nvSpPr>
        <p:spPr/>
        <p:txBody>
          <a:bodyPr/>
          <a:lstStyle/>
          <a:p>
            <a:fld id="{0D527581-B4F9-4865-BDFD-E5E0DE74EF36}" type="slidenum">
              <a:rPr lang="sv-SE" smtClean="0"/>
              <a:t>7</a:t>
            </a:fld>
            <a:endParaRPr lang="sv-SE"/>
          </a:p>
        </p:txBody>
      </p:sp>
    </p:spTree>
    <p:extLst>
      <p:ext uri="{BB962C8B-B14F-4D97-AF65-F5344CB8AC3E}">
        <p14:creationId xmlns:p14="http://schemas.microsoft.com/office/powerpoint/2010/main" val="124510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Vi försöker att planera in träningsmatcher, just nu 1 inplanerad 12/10 mot Åsa borta</a:t>
            </a:r>
          </a:p>
          <a:p>
            <a:pPr marL="171450" indent="-171450">
              <a:buFont typeface="Arial" panose="020B0604020202020204" pitchFamily="34" charset="0"/>
              <a:buChar char="•"/>
            </a:pPr>
            <a:r>
              <a:rPr lang="sv-SE" dirty="0"/>
              <a:t>Blir det sammandrag så kommer vi ställa upp med 3 lag om 7 spelare. Vi hoppas att alla som vill spela match får spela match. Men kommer att tillämpa träningsnärvaro om det krävs.</a:t>
            </a:r>
          </a:p>
          <a:p>
            <a:endParaRPr lang="sv-SE" dirty="0"/>
          </a:p>
        </p:txBody>
      </p:sp>
      <p:sp>
        <p:nvSpPr>
          <p:cNvPr id="4" name="Slide Number Placeholder 3"/>
          <p:cNvSpPr>
            <a:spLocks noGrp="1"/>
          </p:cNvSpPr>
          <p:nvPr>
            <p:ph type="sldNum" sz="quarter" idx="5"/>
          </p:nvPr>
        </p:nvSpPr>
        <p:spPr/>
        <p:txBody>
          <a:bodyPr/>
          <a:lstStyle/>
          <a:p>
            <a:fld id="{0D527581-B4F9-4865-BDFD-E5E0DE74EF36}" type="slidenum">
              <a:rPr lang="sv-SE" smtClean="0"/>
              <a:t>8</a:t>
            </a:fld>
            <a:endParaRPr lang="sv-SE"/>
          </a:p>
        </p:txBody>
      </p:sp>
    </p:spTree>
    <p:extLst>
      <p:ext uri="{BB962C8B-B14F-4D97-AF65-F5344CB8AC3E}">
        <p14:creationId xmlns:p14="http://schemas.microsoft.com/office/powerpoint/2010/main" val="81613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0D527581-B4F9-4865-BDFD-E5E0DE74EF36}" type="slidenum">
              <a:rPr lang="sv-SE" smtClean="0"/>
              <a:t>9</a:t>
            </a:fld>
            <a:endParaRPr lang="sv-SE"/>
          </a:p>
        </p:txBody>
      </p:sp>
    </p:spTree>
    <p:extLst>
      <p:ext uri="{BB962C8B-B14F-4D97-AF65-F5344CB8AC3E}">
        <p14:creationId xmlns:p14="http://schemas.microsoft.com/office/powerpoint/2010/main" val="364287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Kungsbakcleken</a:t>
            </a:r>
            <a:r>
              <a:rPr lang="sv-SE" dirty="0"/>
              <a:t> 3 gånger Juni. Ängås 12-13/6</a:t>
            </a:r>
          </a:p>
        </p:txBody>
      </p:sp>
      <p:sp>
        <p:nvSpPr>
          <p:cNvPr id="4" name="Slide Number Placeholder 3"/>
          <p:cNvSpPr>
            <a:spLocks noGrp="1"/>
          </p:cNvSpPr>
          <p:nvPr>
            <p:ph type="sldNum" sz="quarter" idx="5"/>
          </p:nvPr>
        </p:nvSpPr>
        <p:spPr/>
        <p:txBody>
          <a:bodyPr/>
          <a:lstStyle/>
          <a:p>
            <a:fld id="{0D527581-B4F9-4865-BDFD-E5E0DE74EF36}" type="slidenum">
              <a:rPr lang="sv-SE" smtClean="0"/>
              <a:t>14</a:t>
            </a:fld>
            <a:endParaRPr lang="sv-SE"/>
          </a:p>
        </p:txBody>
      </p:sp>
    </p:spTree>
    <p:extLst>
      <p:ext uri="{BB962C8B-B14F-4D97-AF65-F5344CB8AC3E}">
        <p14:creationId xmlns:p14="http://schemas.microsoft.com/office/powerpoint/2010/main" val="258476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8FA4-38E8-4759-9A6F-2A6ABAB67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927A711B-42DA-4A67-8857-C6ABF055E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EA327BE3-3BA0-4B50-B14A-63138295ED6C}"/>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95EF2573-42F9-4CDB-97DB-D47E445B47B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210D31B-5B17-41B6-B95B-BED614102815}"/>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279024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D41C-C545-4A7B-AF0A-B1B29F1A5777}"/>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E1BA63D-4558-43D8-B500-39E57F2E9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8CBEC50-8FAB-4F99-98C9-305E554DA02D}"/>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39E6EE3D-1210-451C-A0BF-5307A1FB4CF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C36C02C-BA3C-41E2-A20D-7B0DDF2A8D6C}"/>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307732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1AACC-6D0D-439A-8918-2B519A1480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94150A4-A4B1-4E33-B60D-8D01C0D92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9B7CF6-38FE-460A-A00F-B23E0E72DF83}"/>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3A8AF800-3213-482C-B52F-5DC98975550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DADC610-08F0-4782-B65E-EC9B24C85BFC}"/>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192916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11C-8DCB-4B51-A9F0-5311CD41327E}"/>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CF0378D-8C7F-4CA1-9F03-4E207D15F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2E08C43D-E67A-4936-B991-B754838BBAA1}"/>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90BD29B9-2E08-46D9-B135-C5E5F3F4982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84D5ACB-4CEF-4AF4-AFFE-20D532A3F95A}"/>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76923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97A-850C-49E1-9254-F3C3D5E48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7D97CA19-44CD-42E0-B6FB-79A1DF9911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AFECB6-C634-4064-8ED5-8B0498FF2AA8}"/>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EA3BDAF9-9826-423D-B023-560CD3343CB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4F79CB9-FB1D-4C15-BDA1-68D5753B4A5C}"/>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390193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1903-DE0C-42EB-AFA2-EAA4AFF1B33B}"/>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48886A39-CC39-4C00-8273-8A044900E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F0F41FFA-8FD5-47F7-AC18-A6DDC24BA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D7BF4A0D-6612-471C-9816-F4A292CB5206}"/>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6" name="Footer Placeholder 5">
            <a:extLst>
              <a:ext uri="{FF2B5EF4-FFF2-40B4-BE49-F238E27FC236}">
                <a16:creationId xmlns:a16="http://schemas.microsoft.com/office/drawing/2014/main" id="{EAA06469-2B2E-47CB-81AB-B6D3906E98C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174DFD7-099C-4D71-9B7F-23C596EB58E7}"/>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192740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4612-3478-4691-B27F-56B63A38689D}"/>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F19D48A4-D691-4236-8192-C9BD3837F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A1EFC-A724-454E-A0F4-BCD32D69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C2C1BBA5-BDDB-4CD7-87DC-E0680CE25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63EF6-B13B-43C7-9E0D-96B91505D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E0754A74-90D4-486B-BA84-05874DCACD0B}"/>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8" name="Footer Placeholder 7">
            <a:extLst>
              <a:ext uri="{FF2B5EF4-FFF2-40B4-BE49-F238E27FC236}">
                <a16:creationId xmlns:a16="http://schemas.microsoft.com/office/drawing/2014/main" id="{765E0B7E-909B-457F-A65B-1E0781FE8CE0}"/>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08D02779-25BE-47D4-A939-BCBE92672F28}"/>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5167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4F20-52FA-47FE-830C-CBB443347E5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104E92D0-02A2-4582-9F50-BB9CEA46FA86}"/>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4" name="Footer Placeholder 3">
            <a:extLst>
              <a:ext uri="{FF2B5EF4-FFF2-40B4-BE49-F238E27FC236}">
                <a16:creationId xmlns:a16="http://schemas.microsoft.com/office/drawing/2014/main" id="{6C498A65-5B3F-468F-8688-FE44BA3A5AD5}"/>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73D87601-47A5-4D11-B0D5-0B4DFE8D5A30}"/>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320898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60B05-E1C2-471E-BB57-9D437074AFD7}"/>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3" name="Footer Placeholder 2">
            <a:extLst>
              <a:ext uri="{FF2B5EF4-FFF2-40B4-BE49-F238E27FC236}">
                <a16:creationId xmlns:a16="http://schemas.microsoft.com/office/drawing/2014/main" id="{E7A2E4E4-B005-46C0-8C9B-24E9EEF8965A}"/>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CE14E224-4E40-4DB1-9B53-BAD64D7941D3}"/>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167847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0457-A44C-402C-BDD4-52EF6598B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087B7C5E-A5D6-4994-B086-0203398DA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BE51C49A-B347-4587-890A-B2D39EC15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F4F71-4C46-4C83-96F4-71FC0C16974F}"/>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6" name="Footer Placeholder 5">
            <a:extLst>
              <a:ext uri="{FF2B5EF4-FFF2-40B4-BE49-F238E27FC236}">
                <a16:creationId xmlns:a16="http://schemas.microsoft.com/office/drawing/2014/main" id="{8E8A9A7A-E14F-4B81-BA02-7981EE297B4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91D59B2-BE72-4216-90A7-4A9972C69A8C}"/>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87233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689D-3992-4E37-B016-D72A17D0E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3DD92B17-01A4-45E0-A685-A347AAB78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69CBB827-3A21-419D-B60F-F022440F0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CABAA-5152-42DE-B0BB-9E56E295EC1D}"/>
              </a:ext>
            </a:extLst>
          </p:cNvPr>
          <p:cNvSpPr>
            <a:spLocks noGrp="1"/>
          </p:cNvSpPr>
          <p:nvPr>
            <p:ph type="dt" sz="half" idx="10"/>
          </p:nvPr>
        </p:nvSpPr>
        <p:spPr/>
        <p:txBody>
          <a:bodyPr/>
          <a:lstStyle/>
          <a:p>
            <a:fld id="{68E0F99A-FD13-4EDB-AD88-C2D52D9A4597}" type="datetimeFigureOut">
              <a:rPr lang="sv-SE" smtClean="0"/>
              <a:t>2021-05-20</a:t>
            </a:fld>
            <a:endParaRPr lang="sv-SE"/>
          </a:p>
        </p:txBody>
      </p:sp>
      <p:sp>
        <p:nvSpPr>
          <p:cNvPr id="6" name="Footer Placeholder 5">
            <a:extLst>
              <a:ext uri="{FF2B5EF4-FFF2-40B4-BE49-F238E27FC236}">
                <a16:creationId xmlns:a16="http://schemas.microsoft.com/office/drawing/2014/main" id="{6A1F770F-2B7B-4B57-A3B0-A323D44DF3F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7BC4BA1-BE82-4314-844A-A0783E5B1420}"/>
              </a:ext>
            </a:extLst>
          </p:cNvPr>
          <p:cNvSpPr>
            <a:spLocks noGrp="1"/>
          </p:cNvSpPr>
          <p:nvPr>
            <p:ph type="sldNum" sz="quarter" idx="12"/>
          </p:nvPr>
        </p:nvSpPr>
        <p:spPr/>
        <p:txBody>
          <a:bodyPr/>
          <a:lstStyle/>
          <a:p>
            <a:fld id="{E55D6002-4CD5-437D-B96D-39DF6F6D756B}" type="slidenum">
              <a:rPr lang="sv-SE" smtClean="0"/>
              <a:t>‹#›</a:t>
            </a:fld>
            <a:endParaRPr lang="sv-SE"/>
          </a:p>
        </p:txBody>
      </p:sp>
    </p:spTree>
    <p:extLst>
      <p:ext uri="{BB962C8B-B14F-4D97-AF65-F5344CB8AC3E}">
        <p14:creationId xmlns:p14="http://schemas.microsoft.com/office/powerpoint/2010/main" val="12067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2EC5A-C330-41A5-9968-C1C5498FD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C55FB11-3687-451D-8410-AEDB6C9D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0879C8B-9DF1-4EF0-8335-F069D70E7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0F99A-FD13-4EDB-AD88-C2D52D9A4597}" type="datetimeFigureOut">
              <a:rPr lang="sv-SE" smtClean="0"/>
              <a:t>2021-05-20</a:t>
            </a:fld>
            <a:endParaRPr lang="sv-SE"/>
          </a:p>
        </p:txBody>
      </p:sp>
      <p:sp>
        <p:nvSpPr>
          <p:cNvPr id="5" name="Footer Placeholder 4">
            <a:extLst>
              <a:ext uri="{FF2B5EF4-FFF2-40B4-BE49-F238E27FC236}">
                <a16:creationId xmlns:a16="http://schemas.microsoft.com/office/drawing/2014/main" id="{61A26C7C-129D-4F08-A56D-FFCA13FD3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77C0BC28-9759-4C9E-8ACF-15EF104DA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D6002-4CD5-437D-B96D-39DF6F6D756B}" type="slidenum">
              <a:rPr lang="sv-SE" smtClean="0"/>
              <a:t>‹#›</a:t>
            </a:fld>
            <a:endParaRPr lang="sv-SE"/>
          </a:p>
        </p:txBody>
      </p:sp>
    </p:spTree>
    <p:extLst>
      <p:ext uri="{BB962C8B-B14F-4D97-AF65-F5344CB8AC3E}">
        <p14:creationId xmlns:p14="http://schemas.microsoft.com/office/powerpoint/2010/main" val="290581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folksam.s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6326" y="2114926"/>
            <a:ext cx="9144000" cy="2187108"/>
          </a:xfrm>
        </p:spPr>
        <p:txBody>
          <a:bodyPr/>
          <a:lstStyle/>
          <a:p>
            <a:pPr algn="ctr"/>
            <a:r>
              <a:rPr lang="sv-SE" dirty="0">
                <a:solidFill>
                  <a:schemeClr val="bg1">
                    <a:lumMod val="85000"/>
                  </a:schemeClr>
                </a:solidFill>
              </a:rPr>
              <a:t>Välkommen till föräldramöte Lerkil P2012</a:t>
            </a:r>
          </a:p>
          <a:p>
            <a:pPr algn="ctr"/>
            <a:r>
              <a:rPr lang="sv-SE" dirty="0">
                <a:solidFill>
                  <a:schemeClr val="bg1">
                    <a:lumMod val="85000"/>
                  </a:schemeClr>
                </a:solidFill>
              </a:rPr>
              <a:t>2021-05-20</a:t>
            </a:r>
          </a:p>
          <a:p>
            <a:pPr algn="ctr"/>
            <a:endParaRPr lang="sv-SE" dirty="0">
              <a:solidFill>
                <a:schemeClr val="bg1">
                  <a:lumMod val="85000"/>
                </a:schemeClr>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87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0D01FD2D-E6BB-44CC-8948-B0D0F983213F}"/>
              </a:ext>
            </a:extLst>
          </p:cNvPr>
          <p:cNvSpPr txBox="1">
            <a:spLocks/>
          </p:cNvSpPr>
          <p:nvPr/>
        </p:nvSpPr>
        <p:spPr>
          <a:xfrm>
            <a:off x="1120000" y="301194"/>
            <a:ext cx="10233800" cy="5875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4400" b="1">
                <a:solidFill>
                  <a:schemeClr val="bg1">
                    <a:lumMod val="85000"/>
                  </a:schemeClr>
                </a:solidFill>
              </a:rPr>
              <a:t>Spel 5 mot 5	</a:t>
            </a:r>
          </a:p>
          <a:p>
            <a:pPr marL="0" indent="0" algn="ctr">
              <a:buFont typeface="Arial" panose="020B0604020202020204" pitchFamily="34" charset="0"/>
              <a:buNone/>
            </a:pPr>
            <a:endParaRPr lang="sv-SE" sz="1400" b="1">
              <a:solidFill>
                <a:schemeClr val="bg1">
                  <a:lumMod val="85000"/>
                </a:schemeClr>
              </a:solidFill>
            </a:endParaRPr>
          </a:p>
          <a:p>
            <a:pPr marL="0" indent="0">
              <a:buFont typeface="Arial" panose="020B0604020202020204" pitchFamily="34" charset="0"/>
              <a:buNone/>
            </a:pPr>
            <a:endParaRPr lang="sv-SE" sz="1400" b="1" dirty="0">
              <a:solidFill>
                <a:schemeClr val="bg1">
                  <a:lumMod val="85000"/>
                </a:schemeClr>
              </a:solidFill>
            </a:endParaRPr>
          </a:p>
        </p:txBody>
      </p:sp>
      <p:pic>
        <p:nvPicPr>
          <p:cNvPr id="5" name="Picture 4">
            <a:extLst>
              <a:ext uri="{FF2B5EF4-FFF2-40B4-BE49-F238E27FC236}">
                <a16:creationId xmlns:a16="http://schemas.microsoft.com/office/drawing/2014/main" id="{5A878285-8B07-4B90-AF4A-57DC8BB8C457}"/>
              </a:ext>
            </a:extLst>
          </p:cNvPr>
          <p:cNvPicPr>
            <a:picLocks noChangeAspect="1"/>
          </p:cNvPicPr>
          <p:nvPr/>
        </p:nvPicPr>
        <p:blipFill>
          <a:blip r:embed="rId2"/>
          <a:stretch>
            <a:fillRect/>
          </a:stretch>
        </p:blipFill>
        <p:spPr>
          <a:xfrm>
            <a:off x="6038850" y="1252537"/>
            <a:ext cx="6057900" cy="4572000"/>
          </a:xfrm>
          <a:prstGeom prst="rect">
            <a:avLst/>
          </a:prstGeom>
        </p:spPr>
      </p:pic>
      <p:pic>
        <p:nvPicPr>
          <p:cNvPr id="6" name="Picture 5">
            <a:extLst>
              <a:ext uri="{FF2B5EF4-FFF2-40B4-BE49-F238E27FC236}">
                <a16:creationId xmlns:a16="http://schemas.microsoft.com/office/drawing/2014/main" id="{E2470CC2-474D-479E-A632-9C8789CFFCE8}"/>
              </a:ext>
            </a:extLst>
          </p:cNvPr>
          <p:cNvPicPr>
            <a:picLocks noChangeAspect="1"/>
          </p:cNvPicPr>
          <p:nvPr/>
        </p:nvPicPr>
        <p:blipFill>
          <a:blip r:embed="rId3"/>
          <a:stretch>
            <a:fillRect/>
          </a:stretch>
        </p:blipFill>
        <p:spPr>
          <a:xfrm>
            <a:off x="131445" y="1252537"/>
            <a:ext cx="5781675" cy="4572000"/>
          </a:xfrm>
          <a:prstGeom prst="rect">
            <a:avLst/>
          </a:prstGeom>
        </p:spPr>
      </p:pic>
    </p:spTree>
    <p:extLst>
      <p:ext uri="{BB962C8B-B14F-4D97-AF65-F5344CB8AC3E}">
        <p14:creationId xmlns:p14="http://schemas.microsoft.com/office/powerpoint/2010/main" val="242039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920432" y="1105436"/>
            <a:ext cx="9144000" cy="5453626"/>
          </a:xfrm>
          <a:solidFill>
            <a:srgbClr val="17597B"/>
          </a:solidFill>
        </p:spPr>
        <p:txBody>
          <a:bodyPr>
            <a:normAutofit/>
          </a:bodyPr>
          <a:lstStyle/>
          <a:p>
            <a:pPr algn="ctr"/>
            <a:r>
              <a:rPr lang="sv-SE" b="1" dirty="0">
                <a:solidFill>
                  <a:schemeClr val="bg1">
                    <a:lumMod val="85000"/>
                  </a:schemeClr>
                </a:solidFill>
              </a:rPr>
              <a:t>Föräldraåtaganden</a:t>
            </a:r>
          </a:p>
          <a:p>
            <a:pPr algn="ctr"/>
            <a:endParaRPr lang="sv-SE" sz="1800" dirty="0">
              <a:solidFill>
                <a:schemeClr val="bg1">
                  <a:lumMod val="85000"/>
                </a:schemeClr>
              </a:solidFill>
            </a:endParaRPr>
          </a:p>
          <a:p>
            <a:pPr algn="ctr"/>
            <a:r>
              <a:rPr lang="sv-SE" sz="2000" dirty="0">
                <a:solidFill>
                  <a:schemeClr val="bg1">
                    <a:lumMod val="85000"/>
                  </a:schemeClr>
                </a:solidFill>
              </a:rPr>
              <a:t>Medlems- och deltagaravgifter täcker inte alla utgifter i klubben, därför är klubben beroende av ideella initiativ vid klubbens aktiviteter såsom Lerkilscupen, Fotbollens dag, Kungsbackaleken, A-lagskiosken, (Luciacupen), eventuella städdagar mm</a:t>
            </a:r>
          </a:p>
          <a:p>
            <a:pPr algn="ctr"/>
            <a:endParaRPr lang="sv-SE" sz="2000" dirty="0">
              <a:solidFill>
                <a:schemeClr val="bg1">
                  <a:lumMod val="85000"/>
                </a:schemeClr>
              </a:solidFill>
            </a:endParaRPr>
          </a:p>
          <a:p>
            <a:pPr algn="ctr"/>
            <a:r>
              <a:rPr lang="sv-SE" sz="2000" dirty="0">
                <a:solidFill>
                  <a:schemeClr val="bg1">
                    <a:lumMod val="85000"/>
                  </a:schemeClr>
                </a:solidFill>
              </a:rPr>
              <a:t>Lagkassa behövs även för oss som lag för att vi ska kunna betala avgifter till cuper, domare, gemensamma aktiviteter mm. Pengar till kassan fås in genom t.ex. fikaförsäljning eller annan försäljning.</a:t>
            </a:r>
          </a:p>
          <a:p>
            <a:pPr algn="ctr"/>
            <a:endParaRPr lang="sv-SE" sz="2000" dirty="0">
              <a:solidFill>
                <a:schemeClr val="bg1">
                  <a:lumMod val="85000"/>
                </a:schemeClr>
              </a:solidFill>
            </a:endParaRPr>
          </a:p>
          <a:p>
            <a:pPr algn="ctr"/>
            <a:r>
              <a:rPr lang="sv-SE" sz="2000" dirty="0">
                <a:solidFill>
                  <a:schemeClr val="bg1">
                    <a:lumMod val="85000"/>
                  </a:schemeClr>
                </a:solidFill>
              </a:rPr>
              <a:t>För att lösa dessa arbetsuppgifter inom Lerkil P2012 krävs en föräldragrupp som är med och leder och fördelar arbetet. Gruppen består av Andrea </a:t>
            </a:r>
            <a:r>
              <a:rPr lang="sv-SE" sz="2000" dirty="0" err="1">
                <a:solidFill>
                  <a:schemeClr val="bg1">
                    <a:lumMod val="85000"/>
                  </a:schemeClr>
                </a:solidFill>
              </a:rPr>
              <a:t>Kjellerup</a:t>
            </a:r>
            <a:r>
              <a:rPr lang="sv-SE" sz="2000" dirty="0">
                <a:solidFill>
                  <a:schemeClr val="bg1">
                    <a:lumMod val="85000"/>
                  </a:schemeClr>
                </a:solidFill>
              </a:rPr>
              <a:t> (Vidar) och Malin </a:t>
            </a:r>
            <a:r>
              <a:rPr lang="sv-SE" sz="2000" dirty="0" err="1">
                <a:solidFill>
                  <a:schemeClr val="bg1">
                    <a:lumMod val="85000"/>
                  </a:schemeClr>
                </a:solidFill>
              </a:rPr>
              <a:t>Blennerstedt</a:t>
            </a:r>
            <a:r>
              <a:rPr lang="sv-SE" sz="2000" dirty="0">
                <a:solidFill>
                  <a:schemeClr val="bg1">
                    <a:lumMod val="85000"/>
                  </a:schemeClr>
                </a:solidFill>
              </a:rPr>
              <a:t> (Douglas).</a:t>
            </a:r>
          </a:p>
          <a:p>
            <a:pPr algn="ctr"/>
            <a:endParaRPr lang="sv-SE" sz="2000" dirty="0">
              <a:solidFill>
                <a:schemeClr val="bg1">
                  <a:lumMod val="85000"/>
                </a:schemeClr>
              </a:solidFill>
            </a:endParaRPr>
          </a:p>
          <a:p>
            <a:pPr algn="ctr"/>
            <a:endParaRPr lang="sv-SE" sz="16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2731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5"/>
            <a:ext cx="9144000" cy="4689309"/>
          </a:xfrm>
          <a:solidFill>
            <a:srgbClr val="17597B"/>
          </a:solidFill>
        </p:spPr>
        <p:txBody>
          <a:bodyPr>
            <a:normAutofit/>
          </a:bodyPr>
          <a:lstStyle/>
          <a:p>
            <a:pPr algn="ctr"/>
            <a:r>
              <a:rPr lang="sv-SE" b="1" dirty="0">
                <a:solidFill>
                  <a:schemeClr val="bg1">
                    <a:lumMod val="85000"/>
                  </a:schemeClr>
                </a:solidFill>
              </a:rPr>
              <a:t>Föräldraåtagande 2021</a:t>
            </a:r>
          </a:p>
          <a:p>
            <a:pPr algn="ct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Ansvara för att fördela arbetspass för Kioskarbete till A-lagsmatcher</a:t>
            </a:r>
          </a:p>
          <a:p>
            <a:pPr marL="342900" indent="-342900" algn="l">
              <a:buFont typeface="Arial" panose="020B0604020202020204" pitchFamily="34" charset="0"/>
              <a:buChar char="•"/>
            </a:pPr>
            <a:r>
              <a:rPr lang="sv-SE" sz="2000" dirty="0">
                <a:solidFill>
                  <a:schemeClr val="bg1">
                    <a:lumMod val="85000"/>
                  </a:schemeClr>
                </a:solidFill>
              </a:rPr>
              <a:t>Ansvara och fördela arbetspass till ev. Kungsbackalek</a:t>
            </a:r>
          </a:p>
          <a:p>
            <a:pPr marL="342900" indent="-342900" algn="l">
              <a:buFont typeface="Arial" panose="020B0604020202020204" pitchFamily="34" charset="0"/>
              <a:buChar char="•"/>
            </a:pPr>
            <a:r>
              <a:rPr lang="sv-SE" sz="2000" dirty="0">
                <a:solidFill>
                  <a:schemeClr val="bg1">
                    <a:lumMod val="85000"/>
                  </a:schemeClr>
                </a:solidFill>
              </a:rPr>
              <a:t>Ansvara och fördela arbetspass till ev. </a:t>
            </a:r>
            <a:r>
              <a:rPr lang="sv-SE" sz="2000" dirty="0" err="1">
                <a:solidFill>
                  <a:schemeClr val="bg1">
                    <a:lumMod val="85000"/>
                  </a:schemeClr>
                </a:solidFill>
              </a:rPr>
              <a:t>Lerkilscup</a:t>
            </a: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Ansvara och fördela arbetspass till Julgransförsäljning</a:t>
            </a:r>
          </a:p>
          <a:p>
            <a:pPr marL="342900" indent="-342900" algn="l">
              <a:buFont typeface="Arial" panose="020B0604020202020204" pitchFamily="34" charset="0"/>
              <a:buChar char="•"/>
            </a:pPr>
            <a:r>
              <a:rPr lang="sv-SE" sz="2000" dirty="0">
                <a:solidFill>
                  <a:schemeClr val="bg1">
                    <a:lumMod val="85000"/>
                  </a:schemeClr>
                </a:solidFill>
              </a:rPr>
              <a:t>Ansvara för försäljning av </a:t>
            </a:r>
            <a:r>
              <a:rPr lang="sv-SE" sz="2000" dirty="0" err="1">
                <a:solidFill>
                  <a:schemeClr val="bg1">
                    <a:lumMod val="85000"/>
                  </a:schemeClr>
                </a:solidFill>
              </a:rPr>
              <a:t>BingoLotter</a:t>
            </a:r>
            <a:r>
              <a:rPr lang="sv-SE" sz="2000" dirty="0">
                <a:solidFill>
                  <a:schemeClr val="bg1">
                    <a:lumMod val="85000"/>
                  </a:schemeClr>
                </a:solidFill>
              </a:rPr>
              <a:t>/</a:t>
            </a:r>
            <a:r>
              <a:rPr lang="sv-SE" sz="2000" dirty="0" err="1">
                <a:solidFill>
                  <a:schemeClr val="bg1">
                    <a:lumMod val="85000"/>
                  </a:schemeClr>
                </a:solidFill>
              </a:rPr>
              <a:t>SverigeLotter</a:t>
            </a:r>
            <a:endParaRPr lang="sv-SE" sz="2000" dirty="0">
              <a:solidFill>
                <a:schemeClr val="bg1">
                  <a:lumMod val="85000"/>
                </a:schemeClr>
              </a:solidFill>
            </a:endParaRPr>
          </a:p>
          <a:p>
            <a:pPr marL="342900" indent="-342900" algn="l">
              <a:buFont typeface="Arial" panose="020B0604020202020204" pitchFamily="34" charset="0"/>
              <a:buChar char="•"/>
            </a:pPr>
            <a:r>
              <a:rPr lang="sv-SE" sz="2000" u="sng" dirty="0">
                <a:solidFill>
                  <a:schemeClr val="bg1">
                    <a:lumMod val="85000"/>
                  </a:schemeClr>
                </a:solidFill>
              </a:rPr>
              <a:t>Administrera försäljning för att dryga ut lagkassan</a:t>
            </a: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Administrera lagkassan. </a:t>
            </a:r>
            <a:r>
              <a:rPr lang="sv-SE" sz="2000" b="1" u="sng" dirty="0">
                <a:solidFill>
                  <a:schemeClr val="bg1">
                    <a:lumMod val="85000"/>
                  </a:schemeClr>
                </a:solidFill>
              </a:rPr>
              <a:t>Saldo 7,280 kr</a:t>
            </a:r>
          </a:p>
          <a:p>
            <a:pPr marL="342900" indent="-342900" algn="l">
              <a:buFont typeface="Arial" panose="020B0604020202020204" pitchFamily="34" charset="0"/>
              <a:buChar char="•"/>
            </a:pPr>
            <a:r>
              <a:rPr lang="sv-SE" sz="2000" dirty="0">
                <a:solidFill>
                  <a:schemeClr val="bg1">
                    <a:lumMod val="85000"/>
                  </a:schemeClr>
                </a:solidFill>
              </a:rPr>
              <a:t>Vara behjälplig vid träffar/sammankomster för laget framöver. </a:t>
            </a:r>
            <a:r>
              <a:rPr lang="sv-SE" sz="2000" dirty="0" err="1">
                <a:solidFill>
                  <a:schemeClr val="bg1">
                    <a:lumMod val="85000"/>
                  </a:schemeClr>
                </a:solidFill>
              </a:rPr>
              <a:t>Exemplevis</a:t>
            </a:r>
            <a:r>
              <a:rPr lang="sv-SE" sz="2000" dirty="0">
                <a:solidFill>
                  <a:schemeClr val="bg1">
                    <a:lumMod val="85000"/>
                  </a:schemeClr>
                </a:solidFill>
              </a:rPr>
              <a:t> övernattningsläger</a:t>
            </a:r>
          </a:p>
          <a:p>
            <a:pPr marL="342900" indent="-342900" algn="l">
              <a:buFont typeface="Arial" panose="020B0604020202020204" pitchFamily="34" charset="0"/>
              <a:buChar char="•"/>
            </a:pPr>
            <a:endParaRPr lang="sv-SE" sz="2000" dirty="0">
              <a:solidFill>
                <a:schemeClr val="bg1">
                  <a:lumMod val="85000"/>
                </a:schemeClr>
              </a:solidFill>
            </a:endParaRPr>
          </a:p>
          <a:p>
            <a:pPr marL="342900" indent="-342900">
              <a:buFont typeface="Arial" panose="020B0604020202020204" pitchFamily="34" charset="0"/>
              <a:buChar char="•"/>
            </a:pPr>
            <a:endParaRPr lang="sv-SE" sz="2000" dirty="0">
              <a:solidFill>
                <a:schemeClr val="bg1">
                  <a:lumMod val="85000"/>
                </a:schemeClr>
              </a:solidFill>
            </a:endParaRPr>
          </a:p>
          <a:p>
            <a:pPr algn="ctr"/>
            <a:endParaRPr lang="sv-SE" sz="20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2768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5"/>
            <a:ext cx="9144000" cy="4689309"/>
          </a:xfrm>
          <a:solidFill>
            <a:srgbClr val="17597B"/>
          </a:solidFill>
        </p:spPr>
        <p:txBody>
          <a:bodyPr>
            <a:normAutofit/>
          </a:bodyPr>
          <a:lstStyle/>
          <a:p>
            <a:pPr algn="ctr"/>
            <a:r>
              <a:rPr lang="sv-SE" b="1" dirty="0">
                <a:solidFill>
                  <a:schemeClr val="bg1">
                    <a:lumMod val="85000"/>
                  </a:schemeClr>
                </a:solidFill>
              </a:rPr>
              <a:t>? Försäljning 2021 ?</a:t>
            </a:r>
          </a:p>
          <a:p>
            <a:pPr algn="ct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Grillkol/grillprodukter. Försäljningspris 140kr, vinst 55kr</a:t>
            </a:r>
          </a:p>
          <a:p>
            <a:pPr marL="800100" lvl="1" indent="-342900" algn="l">
              <a:buFont typeface="Arial" panose="020B0604020202020204" pitchFamily="34" charset="0"/>
              <a:buChar char="•"/>
            </a:pPr>
            <a:r>
              <a:rPr lang="sv-SE" sz="1600" dirty="0">
                <a:solidFill>
                  <a:schemeClr val="bg1">
                    <a:lumMod val="85000"/>
                  </a:schemeClr>
                </a:solidFill>
              </a:rPr>
              <a:t>25x5x55kr = 6.875 kr</a:t>
            </a:r>
          </a:p>
          <a:p>
            <a:pPr marL="342900" indent="-342900" algn="l">
              <a:buFont typeface="Arial" panose="020B0604020202020204" pitchFamily="34" charset="0"/>
              <a:buChar char="•"/>
            </a:pPr>
            <a:r>
              <a:rPr lang="sv-SE" sz="2000" dirty="0" err="1">
                <a:solidFill>
                  <a:schemeClr val="bg1">
                    <a:lumMod val="85000"/>
                  </a:schemeClr>
                </a:solidFill>
              </a:rPr>
              <a:t>Newbody</a:t>
            </a:r>
            <a:r>
              <a:rPr lang="sv-SE" sz="2000" dirty="0">
                <a:solidFill>
                  <a:schemeClr val="bg1">
                    <a:lumMod val="85000"/>
                  </a:schemeClr>
                </a:solidFill>
              </a:rPr>
              <a:t>. </a:t>
            </a:r>
            <a:r>
              <a:rPr lang="sv-SE" sz="2000" dirty="0" err="1">
                <a:solidFill>
                  <a:schemeClr val="bg1">
                    <a:lumMod val="85000"/>
                  </a:schemeClr>
                </a:solidFill>
              </a:rPr>
              <a:t>Försäljningpris</a:t>
            </a:r>
            <a:r>
              <a:rPr lang="sv-SE" sz="2000" dirty="0">
                <a:solidFill>
                  <a:schemeClr val="bg1">
                    <a:lumMod val="85000"/>
                  </a:schemeClr>
                </a:solidFill>
              </a:rPr>
              <a:t> 150kr, vinst 37kr</a:t>
            </a:r>
          </a:p>
          <a:p>
            <a:pPr marL="800100" lvl="1" indent="-342900" algn="l">
              <a:buFont typeface="Arial" panose="020B0604020202020204" pitchFamily="34" charset="0"/>
              <a:buChar char="•"/>
            </a:pPr>
            <a:r>
              <a:rPr lang="sv-SE" sz="1600" dirty="0">
                <a:solidFill>
                  <a:schemeClr val="bg1">
                    <a:lumMod val="85000"/>
                  </a:schemeClr>
                </a:solidFill>
              </a:rPr>
              <a:t>25x5x37kr = 4,635 kr</a:t>
            </a:r>
          </a:p>
          <a:p>
            <a:pPr marL="342900" indent="-342900" algn="l">
              <a:buFont typeface="Arial" panose="020B0604020202020204" pitchFamily="34" charset="0"/>
              <a:buChar char="•"/>
            </a:pPr>
            <a:r>
              <a:rPr lang="sv-SE" sz="2000" dirty="0">
                <a:solidFill>
                  <a:schemeClr val="bg1">
                    <a:lumMod val="85000"/>
                  </a:schemeClr>
                </a:solidFill>
              </a:rPr>
              <a:t>Ravelli. Försäljningspris 200kr, vinst 55kr</a:t>
            </a:r>
          </a:p>
          <a:p>
            <a:pPr marL="800100" lvl="1" indent="-342900" algn="l">
              <a:buFont typeface="Arial" panose="020B0604020202020204" pitchFamily="34" charset="0"/>
              <a:buChar char="•"/>
            </a:pPr>
            <a:r>
              <a:rPr lang="sv-SE" sz="1600" dirty="0">
                <a:solidFill>
                  <a:schemeClr val="bg1">
                    <a:lumMod val="85000"/>
                  </a:schemeClr>
                </a:solidFill>
              </a:rPr>
              <a:t>25x5x55kr = 6.875 kr</a:t>
            </a:r>
          </a:p>
          <a:p>
            <a:pPr marL="342900" indent="-342900" algn="l">
              <a:buFont typeface="Arial" panose="020B0604020202020204" pitchFamily="34" charset="0"/>
              <a:buChar char="•"/>
            </a:pPr>
            <a:r>
              <a:rPr lang="sv-SE" sz="2000" dirty="0">
                <a:solidFill>
                  <a:schemeClr val="bg1">
                    <a:lumMod val="85000"/>
                  </a:schemeClr>
                </a:solidFill>
              </a:rPr>
              <a:t>Delikatesskungen. Upp till 67 kr i vinst per såld enhet, snitt 47kr</a:t>
            </a:r>
          </a:p>
          <a:p>
            <a:pPr marL="800100" lvl="1" indent="-342900" algn="l">
              <a:buFont typeface="Arial" panose="020B0604020202020204" pitchFamily="34" charset="0"/>
              <a:buChar char="•"/>
            </a:pPr>
            <a:r>
              <a:rPr lang="sv-SE" sz="1600" dirty="0">
                <a:solidFill>
                  <a:schemeClr val="bg1">
                    <a:lumMod val="85000"/>
                  </a:schemeClr>
                </a:solidFill>
              </a:rPr>
              <a:t>25x5x47 = 5,875 kr</a:t>
            </a:r>
          </a:p>
          <a:p>
            <a:pPr algn="l"/>
            <a:endParaRPr lang="sv-SE" sz="2000" dirty="0">
              <a:solidFill>
                <a:schemeClr val="bg1">
                  <a:lumMod val="85000"/>
                </a:schemeClr>
              </a:solidFill>
            </a:endParaRPr>
          </a:p>
          <a:p>
            <a:pPr marL="342900" indent="-342900">
              <a:buFont typeface="Arial" panose="020B0604020202020204" pitchFamily="34" charset="0"/>
              <a:buChar char="•"/>
            </a:pPr>
            <a:endParaRPr lang="sv-SE" sz="2000" dirty="0">
              <a:solidFill>
                <a:schemeClr val="bg1">
                  <a:lumMod val="85000"/>
                </a:schemeClr>
              </a:solidFill>
            </a:endParaRPr>
          </a:p>
          <a:p>
            <a:pPr algn="ctr"/>
            <a:endParaRPr lang="sv-SE" sz="20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86054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134154" y="1368133"/>
            <a:ext cx="10158583" cy="5280143"/>
          </a:xfrm>
          <a:solidFill>
            <a:srgbClr val="17597B"/>
          </a:solidFill>
        </p:spPr>
        <p:txBody>
          <a:bodyPr>
            <a:normAutofit/>
          </a:bodyPr>
          <a:lstStyle/>
          <a:p>
            <a:pPr algn="l"/>
            <a:r>
              <a:rPr lang="sv-SE" b="1" dirty="0">
                <a:solidFill>
                  <a:schemeClr val="bg1">
                    <a:lumMod val="85000"/>
                  </a:schemeClr>
                </a:solidFill>
              </a:rPr>
              <a:t>Kalendarium 2021</a:t>
            </a:r>
          </a:p>
          <a:p>
            <a:pPr algn="l"/>
            <a:endParaRPr lang="sv-SE" b="1" dirty="0">
              <a:solidFill>
                <a:schemeClr val="bg1">
                  <a:lumMod val="85000"/>
                </a:schemeClr>
              </a:solidFill>
            </a:endParaRPr>
          </a:p>
          <a:p>
            <a:pPr marL="285750" indent="-285750" algn="l">
              <a:buFont typeface="Arial" panose="020B0604020202020204" pitchFamily="34" charset="0"/>
              <a:buChar char="•"/>
            </a:pPr>
            <a:r>
              <a:rPr lang="sv-SE" sz="2000" dirty="0">
                <a:solidFill>
                  <a:schemeClr val="bg1">
                    <a:lumMod val="85000"/>
                  </a:schemeClr>
                </a:solidFill>
              </a:rPr>
              <a:t>Träningsmatch mot Åsa 12/6, ytterligare träningsmatch kan tillkomma.</a:t>
            </a:r>
          </a:p>
          <a:p>
            <a:pPr marL="285750" indent="-285750" algn="l">
              <a:buFont typeface="Arial" panose="020B0604020202020204" pitchFamily="34" charset="0"/>
              <a:buChar char="•"/>
            </a:pPr>
            <a:r>
              <a:rPr lang="sv-SE" sz="2000" dirty="0">
                <a:solidFill>
                  <a:schemeClr val="bg1">
                    <a:lumMod val="85000"/>
                  </a:schemeClr>
                </a:solidFill>
              </a:rPr>
              <a:t>Lagfotografering planeras inom kort och hur detta kan genomföras på ett säkert sätt</a:t>
            </a:r>
          </a:p>
          <a:p>
            <a:pPr marL="285750" indent="-285750" algn="l">
              <a:buFont typeface="Arial" panose="020B0604020202020204" pitchFamily="34" charset="0"/>
              <a:buChar char="•"/>
            </a:pPr>
            <a:r>
              <a:rPr lang="sv-SE" sz="2000" dirty="0">
                <a:solidFill>
                  <a:schemeClr val="bg1">
                    <a:lumMod val="85000"/>
                  </a:schemeClr>
                </a:solidFill>
              </a:rPr>
              <a:t>Sommarfotbollsskola V25</a:t>
            </a:r>
          </a:p>
          <a:p>
            <a:pPr marL="285750" indent="-285750" algn="l">
              <a:buFont typeface="Arial" panose="020B0604020202020204" pitchFamily="34" charset="0"/>
              <a:buChar char="•"/>
            </a:pPr>
            <a:r>
              <a:rPr lang="sv-SE" sz="2000" dirty="0">
                <a:solidFill>
                  <a:schemeClr val="bg1">
                    <a:lumMod val="85000"/>
                  </a:schemeClr>
                </a:solidFill>
              </a:rPr>
              <a:t>Kioskvärdar/Bollkalle A-lagsmatch, inget datum bestämt.</a:t>
            </a:r>
          </a:p>
          <a:p>
            <a:pPr marL="285750" indent="-285750" algn="l">
              <a:buFont typeface="Arial" panose="020B0604020202020204" pitchFamily="34" charset="0"/>
              <a:buChar char="•"/>
            </a:pPr>
            <a:r>
              <a:rPr lang="sv-SE" sz="2000" dirty="0">
                <a:solidFill>
                  <a:schemeClr val="bg1">
                    <a:lumMod val="85000"/>
                  </a:schemeClr>
                </a:solidFill>
              </a:rPr>
              <a:t>Kungsbackaleken V35-36 4-5/9, 11-12/9, </a:t>
            </a:r>
          </a:p>
          <a:p>
            <a:pPr marL="285750" indent="-285750" algn="l">
              <a:buFont typeface="Arial" panose="020B0604020202020204" pitchFamily="34" charset="0"/>
              <a:buChar char="•"/>
            </a:pPr>
            <a:r>
              <a:rPr lang="sv-SE" sz="2000" dirty="0">
                <a:solidFill>
                  <a:schemeClr val="bg1">
                    <a:lumMod val="85000"/>
                  </a:schemeClr>
                </a:solidFill>
              </a:rPr>
              <a:t>Lerkilscupen V37 18-19/9</a:t>
            </a:r>
          </a:p>
          <a:p>
            <a:pPr marL="285750" indent="-285750" algn="l">
              <a:buFont typeface="Arial" panose="020B0604020202020204" pitchFamily="34" charset="0"/>
              <a:buChar char="•"/>
            </a:pPr>
            <a:r>
              <a:rPr lang="sv-SE" sz="2000" dirty="0">
                <a:solidFill>
                  <a:schemeClr val="bg1">
                    <a:lumMod val="85000"/>
                  </a:schemeClr>
                </a:solidFill>
              </a:rPr>
              <a:t>Kungsbackaleken V38-39 25-26/9, 2-3/10,</a:t>
            </a:r>
            <a:endParaRPr lang="sv-SE" sz="2000" b="1" dirty="0">
              <a:solidFill>
                <a:schemeClr val="bg1">
                  <a:lumMod val="85000"/>
                </a:schemeClr>
              </a:solidFill>
            </a:endParaRPr>
          </a:p>
          <a:p>
            <a:pPr marL="285750" indent="-285750" algn="l">
              <a:buFont typeface="Arial" panose="020B0604020202020204" pitchFamily="34" charset="0"/>
              <a:buChar char="•"/>
            </a:pPr>
            <a:r>
              <a:rPr lang="sv-SE" sz="2000" dirty="0">
                <a:solidFill>
                  <a:schemeClr val="bg1">
                    <a:lumMod val="85000"/>
                  </a:schemeClr>
                </a:solidFill>
              </a:rPr>
              <a:t>Höstcupen Kullaviks IF (Oktober)</a:t>
            </a:r>
          </a:p>
          <a:p>
            <a:pPr marL="285750" indent="-285750" algn="l">
              <a:buFont typeface="Arial" panose="020B0604020202020204" pitchFamily="34" charset="0"/>
              <a:buChar char="•"/>
            </a:pPr>
            <a:r>
              <a:rPr lang="sv-SE" sz="2000" dirty="0">
                <a:solidFill>
                  <a:schemeClr val="bg1">
                    <a:lumMod val="85000"/>
                  </a:schemeClr>
                </a:solidFill>
              </a:rPr>
              <a:t>Säsongen slutar beroende på väder</a:t>
            </a:r>
          </a:p>
          <a:p>
            <a:pPr marL="285750" indent="-285750" algn="l">
              <a:buFont typeface="Arial" panose="020B0604020202020204" pitchFamily="34" charset="0"/>
              <a:buChar char="•"/>
            </a:pPr>
            <a:r>
              <a:rPr lang="sv-SE" sz="2000" dirty="0">
                <a:solidFill>
                  <a:schemeClr val="bg1">
                    <a:lumMod val="85000"/>
                  </a:schemeClr>
                </a:solidFill>
              </a:rPr>
              <a:t>Ev. Innesäsong tar vid 1 gång i veckan</a:t>
            </a:r>
          </a:p>
          <a:p>
            <a:pPr algn="ctr"/>
            <a:endParaRPr lang="sv-SE" sz="1200" dirty="0">
              <a:solidFill>
                <a:schemeClr val="bg1">
                  <a:lumMod val="85000"/>
                </a:schemeClr>
              </a:solidFill>
            </a:endParaRP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17686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7619" y="975361"/>
            <a:ext cx="9144000" cy="3396342"/>
          </a:xfrm>
        </p:spPr>
        <p:txBody>
          <a:bodyPr>
            <a:normAutofit/>
          </a:bodyPr>
          <a:lstStyle/>
          <a:p>
            <a:pPr algn="ctr"/>
            <a:endParaRPr lang="sv-SE" sz="2400" dirty="0"/>
          </a:p>
          <a:p>
            <a:pPr algn="ctr"/>
            <a:endParaRPr lang="sv-SE" sz="24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2" name="Rektangel 1">
            <a:extLst>
              <a:ext uri="{FF2B5EF4-FFF2-40B4-BE49-F238E27FC236}">
                <a16:creationId xmlns:a16="http://schemas.microsoft.com/office/drawing/2014/main" id="{5F53301D-5EB5-4E01-B7A3-3CDDC43DB2DE}"/>
              </a:ext>
            </a:extLst>
          </p:cNvPr>
          <p:cNvSpPr/>
          <p:nvPr/>
        </p:nvSpPr>
        <p:spPr>
          <a:xfrm>
            <a:off x="1283516" y="1568990"/>
            <a:ext cx="8053431" cy="1785104"/>
          </a:xfrm>
          <a:prstGeom prst="rect">
            <a:avLst/>
          </a:prstGeom>
        </p:spPr>
        <p:txBody>
          <a:bodyPr wrap="square">
            <a:spAutoFit/>
          </a:bodyPr>
          <a:lstStyle/>
          <a:p>
            <a:r>
              <a:rPr lang="sv-SE" sz="2400" b="1" dirty="0">
                <a:solidFill>
                  <a:schemeClr val="bg1">
                    <a:lumMod val="85000"/>
                  </a:schemeClr>
                </a:solidFill>
              </a:rPr>
              <a:t>Laget.se – aktiviteter och information</a:t>
            </a:r>
          </a:p>
          <a:p>
            <a:endParaRPr lang="sv-SE" sz="1400" b="1" dirty="0">
              <a:solidFill>
                <a:schemeClr val="bg1">
                  <a:lumMod val="85000"/>
                </a:schemeClr>
              </a:solidFill>
            </a:endParaRPr>
          </a:p>
          <a:p>
            <a:endParaRPr lang="sv-SE" sz="400" b="1" dirty="0">
              <a:solidFill>
                <a:schemeClr val="bg1">
                  <a:lumMod val="85000"/>
                </a:schemeClr>
              </a:solidFill>
            </a:endParaRPr>
          </a:p>
          <a:p>
            <a:r>
              <a:rPr lang="sv-SE" b="1" dirty="0">
                <a:solidFill>
                  <a:schemeClr val="bg1">
                    <a:lumMod val="85000"/>
                  </a:schemeClr>
                </a:solidFill>
              </a:rPr>
              <a:t>KALENDER</a:t>
            </a:r>
          </a:p>
          <a:p>
            <a:endParaRPr lang="sv-SE" sz="1400" b="1" dirty="0">
              <a:solidFill>
                <a:schemeClr val="bg1">
                  <a:lumMod val="85000"/>
                </a:schemeClr>
              </a:solidFill>
            </a:endParaRPr>
          </a:p>
          <a:p>
            <a:r>
              <a:rPr lang="sv-SE" dirty="0">
                <a:solidFill>
                  <a:schemeClr val="bg1">
                    <a:lumMod val="85000"/>
                  </a:schemeClr>
                </a:solidFill>
              </a:rPr>
              <a:t>Mer info kan synas i kalendern om ni klickar på aktivitet (om det är inskrivet). Vi kommer försöka lägga info om samlingstid, plats mm här för att underlätta.</a:t>
            </a:r>
          </a:p>
        </p:txBody>
      </p:sp>
      <p:pic>
        <p:nvPicPr>
          <p:cNvPr id="7" name="Picture 3">
            <a:extLst>
              <a:ext uri="{FF2B5EF4-FFF2-40B4-BE49-F238E27FC236}">
                <a16:creationId xmlns:a16="http://schemas.microsoft.com/office/drawing/2014/main" id="{9E00D336-F6D8-4841-80D3-3437FCD3E1A7}"/>
              </a:ext>
            </a:extLst>
          </p:cNvPr>
          <p:cNvPicPr>
            <a:picLocks noChangeAspect="1"/>
          </p:cNvPicPr>
          <p:nvPr/>
        </p:nvPicPr>
        <p:blipFill>
          <a:blip r:embed="rId3"/>
          <a:stretch>
            <a:fillRect/>
          </a:stretch>
        </p:blipFill>
        <p:spPr>
          <a:xfrm>
            <a:off x="368207" y="3477205"/>
            <a:ext cx="6581498" cy="1705134"/>
          </a:xfrm>
          <a:prstGeom prst="rect">
            <a:avLst/>
          </a:prstGeom>
        </p:spPr>
      </p:pic>
      <p:pic>
        <p:nvPicPr>
          <p:cNvPr id="8" name="Picture 4">
            <a:extLst>
              <a:ext uri="{FF2B5EF4-FFF2-40B4-BE49-F238E27FC236}">
                <a16:creationId xmlns:a16="http://schemas.microsoft.com/office/drawing/2014/main" id="{B890C10B-B1A7-4531-A8F9-84FE1A0527D5}"/>
              </a:ext>
            </a:extLst>
          </p:cNvPr>
          <p:cNvPicPr>
            <a:picLocks noChangeAspect="1"/>
          </p:cNvPicPr>
          <p:nvPr/>
        </p:nvPicPr>
        <p:blipFill>
          <a:blip r:embed="rId4"/>
          <a:stretch>
            <a:fillRect/>
          </a:stretch>
        </p:blipFill>
        <p:spPr>
          <a:xfrm>
            <a:off x="5459914" y="4009082"/>
            <a:ext cx="6581497" cy="2441985"/>
          </a:xfrm>
          <a:prstGeom prst="rect">
            <a:avLst/>
          </a:prstGeom>
        </p:spPr>
      </p:pic>
    </p:spTree>
    <p:extLst>
      <p:ext uri="{BB962C8B-B14F-4D97-AF65-F5344CB8AC3E}">
        <p14:creationId xmlns:p14="http://schemas.microsoft.com/office/powerpoint/2010/main" val="5412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37505" y="3374846"/>
            <a:ext cx="10058400" cy="2189747"/>
          </a:xfrm>
          <a:prstGeom prst="rect">
            <a:avLst/>
          </a:prstGeom>
        </p:spPr>
      </p:pic>
      <p:sp>
        <p:nvSpPr>
          <p:cNvPr id="5" name="Underrubrik 4"/>
          <p:cNvSpPr>
            <a:spLocks noGrp="1"/>
          </p:cNvSpPr>
          <p:nvPr>
            <p:ph type="subTitle" idx="1"/>
          </p:nvPr>
        </p:nvSpPr>
        <p:spPr>
          <a:xfrm>
            <a:off x="1494705" y="1471748"/>
            <a:ext cx="9144000" cy="1536786"/>
          </a:xfrm>
        </p:spPr>
        <p:txBody>
          <a:bodyPr>
            <a:normAutofit fontScale="92500" lnSpcReduction="20000"/>
          </a:bodyPr>
          <a:lstStyle/>
          <a:p>
            <a:pPr algn="ctr"/>
            <a:endParaRPr lang="sv-SE" sz="2000" dirty="0">
              <a:solidFill>
                <a:schemeClr val="bg1">
                  <a:lumMod val="85000"/>
                </a:schemeClr>
              </a:solidFill>
            </a:endParaRPr>
          </a:p>
          <a:p>
            <a:pPr algn="l"/>
            <a:r>
              <a:rPr lang="sv-SE" sz="2600" b="1" dirty="0">
                <a:solidFill>
                  <a:schemeClr val="bg1">
                    <a:lumMod val="85000"/>
                  </a:schemeClr>
                </a:solidFill>
              </a:rPr>
              <a:t>DOKUMENT</a:t>
            </a:r>
          </a:p>
          <a:p>
            <a:pPr algn="l"/>
            <a:endParaRPr lang="sv-SE" sz="1900" b="1" dirty="0">
              <a:solidFill>
                <a:schemeClr val="bg1">
                  <a:lumMod val="85000"/>
                </a:schemeClr>
              </a:solidFill>
            </a:endParaRPr>
          </a:p>
          <a:p>
            <a:pPr algn="ctr"/>
            <a:r>
              <a:rPr lang="sv-SE" sz="1900" dirty="0">
                <a:solidFill>
                  <a:schemeClr val="bg1">
                    <a:lumMod val="85000"/>
                  </a:schemeClr>
                </a:solidFill>
              </a:rPr>
              <a:t>Dokument som t.ex. presentation från föräldramöte, info om fikaförsäljning mm kommer läggas upp under Dokument på P2012:s sida på laget.se (se nedan).</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56402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2231473" y="844584"/>
            <a:ext cx="9311778" cy="2776756"/>
          </a:xfrm>
        </p:spPr>
        <p:txBody>
          <a:bodyPr>
            <a:noAutofit/>
          </a:bodyPr>
          <a:lstStyle/>
          <a:p>
            <a:pPr algn="l"/>
            <a:r>
              <a:rPr lang="sv-SE" b="1" dirty="0">
                <a:solidFill>
                  <a:schemeClr val="bg1">
                    <a:lumMod val="85000"/>
                  </a:schemeClr>
                </a:solidFill>
              </a:rPr>
              <a:t>INFORMATION</a:t>
            </a:r>
          </a:p>
          <a:p>
            <a:pPr algn="l"/>
            <a:endParaRPr lang="sv-SE" sz="1200" b="1" dirty="0">
              <a:solidFill>
                <a:schemeClr val="bg1">
                  <a:lumMod val="85000"/>
                </a:schemeClr>
              </a:solidFill>
            </a:endParaRPr>
          </a:p>
          <a:p>
            <a:pPr algn="l"/>
            <a:r>
              <a:rPr lang="sv-SE" sz="1800" dirty="0">
                <a:solidFill>
                  <a:schemeClr val="bg1">
                    <a:lumMod val="85000"/>
                  </a:schemeClr>
                </a:solidFill>
              </a:rPr>
              <a:t>Vi ledare skickar ut information på:</a:t>
            </a:r>
          </a:p>
          <a:p>
            <a:pPr marL="342900" indent="-342900" algn="l">
              <a:buFont typeface="Arial" panose="020B0604020202020204" pitchFamily="34" charset="0"/>
              <a:buChar char="•"/>
            </a:pPr>
            <a:r>
              <a:rPr lang="sv-SE" sz="1800" dirty="0">
                <a:solidFill>
                  <a:schemeClr val="bg1">
                    <a:lumMod val="85000"/>
                  </a:schemeClr>
                </a:solidFill>
              </a:rPr>
              <a:t>Nyheter via Laget.se (nyheter syns på medlemssidan och ligger kvar där- all information och alla kommentarer är publika för </a:t>
            </a:r>
            <a:r>
              <a:rPr lang="sv-SE" sz="1800" u="sng" dirty="0">
                <a:solidFill>
                  <a:schemeClr val="bg1">
                    <a:lumMod val="85000"/>
                  </a:schemeClr>
                </a:solidFill>
              </a:rPr>
              <a:t>alla</a:t>
            </a:r>
            <a:r>
              <a:rPr lang="sv-SE" sz="1800" dirty="0">
                <a:solidFill>
                  <a:schemeClr val="bg1">
                    <a:lumMod val="85000"/>
                  </a:schemeClr>
                </a:solidFill>
              </a:rPr>
              <a:t>)</a:t>
            </a:r>
          </a:p>
          <a:p>
            <a:pPr marL="342900" indent="-342900" algn="l">
              <a:buFont typeface="Arial" panose="020B0604020202020204" pitchFamily="34" charset="0"/>
              <a:buChar char="•"/>
            </a:pPr>
            <a:r>
              <a:rPr lang="sv-SE" sz="1800" dirty="0">
                <a:solidFill>
                  <a:schemeClr val="bg1">
                    <a:lumMod val="85000"/>
                  </a:schemeClr>
                </a:solidFill>
              </a:rPr>
              <a:t>Mail via Laget.se</a:t>
            </a:r>
          </a:p>
          <a:p>
            <a:pPr marL="342900" indent="-342900" algn="l">
              <a:buFont typeface="Arial" panose="020B0604020202020204" pitchFamily="34" charset="0"/>
              <a:buChar char="•"/>
            </a:pPr>
            <a:endParaRPr lang="sv-SE" sz="1800" dirty="0">
              <a:solidFill>
                <a:schemeClr val="bg1">
                  <a:lumMod val="85000"/>
                </a:schemeClr>
              </a:solidFill>
            </a:endParaRPr>
          </a:p>
          <a:p>
            <a:pPr algn="l"/>
            <a:r>
              <a:rPr lang="sv-SE" sz="1800" b="1" dirty="0">
                <a:solidFill>
                  <a:schemeClr val="bg1">
                    <a:lumMod val="85000"/>
                  </a:schemeClr>
                </a:solidFill>
              </a:rPr>
              <a:t>OBS! Säkerställ att era kontaktuppgifter är aktuella (mail + telefonnummer)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2" name="Bildobjekt 1">
            <a:extLst>
              <a:ext uri="{FF2B5EF4-FFF2-40B4-BE49-F238E27FC236}">
                <a16:creationId xmlns:a16="http://schemas.microsoft.com/office/drawing/2014/main" id="{1332FAA6-CE5A-4AAA-AFD7-0322487AAF80}"/>
              </a:ext>
            </a:extLst>
          </p:cNvPr>
          <p:cNvPicPr>
            <a:picLocks noChangeAspect="1"/>
          </p:cNvPicPr>
          <p:nvPr/>
        </p:nvPicPr>
        <p:blipFill>
          <a:blip r:embed="rId3"/>
          <a:stretch>
            <a:fillRect/>
          </a:stretch>
        </p:blipFill>
        <p:spPr>
          <a:xfrm>
            <a:off x="1325813" y="3883856"/>
            <a:ext cx="2797853" cy="2888384"/>
          </a:xfrm>
          <a:prstGeom prst="rect">
            <a:avLst/>
          </a:prstGeom>
        </p:spPr>
      </p:pic>
      <p:pic>
        <p:nvPicPr>
          <p:cNvPr id="3" name="Bildobjekt 2">
            <a:extLst>
              <a:ext uri="{FF2B5EF4-FFF2-40B4-BE49-F238E27FC236}">
                <a16:creationId xmlns:a16="http://schemas.microsoft.com/office/drawing/2014/main" id="{B4CFD657-677F-4FAC-8048-87BD93862529}"/>
              </a:ext>
            </a:extLst>
          </p:cNvPr>
          <p:cNvPicPr>
            <a:picLocks noChangeAspect="1"/>
          </p:cNvPicPr>
          <p:nvPr/>
        </p:nvPicPr>
        <p:blipFill>
          <a:blip r:embed="rId4"/>
          <a:stretch>
            <a:fillRect/>
          </a:stretch>
        </p:blipFill>
        <p:spPr>
          <a:xfrm>
            <a:off x="8370118" y="3883856"/>
            <a:ext cx="1933575" cy="2798809"/>
          </a:xfrm>
          <a:prstGeom prst="rect">
            <a:avLst/>
          </a:prstGeom>
        </p:spPr>
      </p:pic>
      <p:pic>
        <p:nvPicPr>
          <p:cNvPr id="7" name="Bildobjekt 6">
            <a:extLst>
              <a:ext uri="{FF2B5EF4-FFF2-40B4-BE49-F238E27FC236}">
                <a16:creationId xmlns:a16="http://schemas.microsoft.com/office/drawing/2014/main" id="{3F3EA3C6-0DC6-49B5-AE9B-6B7DE7BC61FA}"/>
              </a:ext>
            </a:extLst>
          </p:cNvPr>
          <p:cNvPicPr>
            <a:picLocks noChangeAspect="1"/>
          </p:cNvPicPr>
          <p:nvPr/>
        </p:nvPicPr>
        <p:blipFill>
          <a:blip r:embed="rId5"/>
          <a:stretch>
            <a:fillRect/>
          </a:stretch>
        </p:blipFill>
        <p:spPr>
          <a:xfrm>
            <a:off x="6359603" y="3883856"/>
            <a:ext cx="1933575" cy="1047750"/>
          </a:xfrm>
          <a:prstGeom prst="rect">
            <a:avLst/>
          </a:prstGeom>
        </p:spPr>
      </p:pic>
    </p:spTree>
    <p:extLst>
      <p:ext uri="{BB962C8B-B14F-4D97-AF65-F5344CB8AC3E}">
        <p14:creationId xmlns:p14="http://schemas.microsoft.com/office/powerpoint/2010/main" val="79872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573081" y="2062675"/>
            <a:ext cx="9144000" cy="1533966"/>
          </a:xfrm>
        </p:spPr>
        <p:txBody>
          <a:bodyPr>
            <a:normAutofit/>
          </a:bodyPr>
          <a:lstStyle/>
          <a:p>
            <a:pPr algn="ctr"/>
            <a:r>
              <a:rPr lang="sv-SE" sz="2800" dirty="0">
                <a:solidFill>
                  <a:schemeClr val="bg1">
                    <a:lumMod val="85000"/>
                  </a:schemeClr>
                </a:solidFill>
              </a:rPr>
              <a:t>Frågor?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093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6"/>
            <a:ext cx="9144000" cy="4334773"/>
          </a:xfrm>
        </p:spPr>
        <p:txBody>
          <a:bodyPr>
            <a:normAutofit/>
          </a:bodyPr>
          <a:lstStyle/>
          <a:p>
            <a:pPr algn="ctr"/>
            <a:r>
              <a:rPr lang="sv-SE" b="1" dirty="0">
                <a:solidFill>
                  <a:schemeClr val="bg1">
                    <a:lumMod val="85000"/>
                  </a:schemeClr>
                </a:solidFill>
              </a:rPr>
              <a:t>Agenda för mötet</a:t>
            </a:r>
          </a:p>
          <a:p>
            <a:pPr algn="ctr"/>
            <a:endParaRPr lang="sv-SE" dirty="0">
              <a:solidFill>
                <a:schemeClr val="bg1">
                  <a:lumMod val="85000"/>
                </a:schemeClr>
              </a:solidFill>
            </a:endParaRPr>
          </a:p>
          <a:p>
            <a:pPr algn="ctr"/>
            <a:r>
              <a:rPr lang="sv-SE" sz="2400" dirty="0">
                <a:solidFill>
                  <a:schemeClr val="bg1">
                    <a:lumMod val="85000"/>
                  </a:schemeClr>
                </a:solidFill>
              </a:rPr>
              <a:t>Presentation av ledarna/tränarna</a:t>
            </a:r>
          </a:p>
          <a:p>
            <a:pPr algn="ctr"/>
            <a:r>
              <a:rPr lang="sv-SE" sz="2400" dirty="0">
                <a:solidFill>
                  <a:schemeClr val="bg1">
                    <a:lumMod val="85000"/>
                  </a:schemeClr>
                </a:solidFill>
              </a:rPr>
              <a:t>Lerkils mål, vision och policy</a:t>
            </a:r>
          </a:p>
          <a:p>
            <a:pPr algn="ctr"/>
            <a:r>
              <a:rPr lang="sv-SE" sz="2400" dirty="0">
                <a:solidFill>
                  <a:schemeClr val="bg1">
                    <a:lumMod val="85000"/>
                  </a:schemeClr>
                </a:solidFill>
              </a:rPr>
              <a:t>Praktisk information kring träningar och matcher</a:t>
            </a:r>
          </a:p>
          <a:p>
            <a:pPr algn="ctr"/>
            <a:r>
              <a:rPr lang="sv-SE" sz="2400" dirty="0">
                <a:solidFill>
                  <a:schemeClr val="bg1">
                    <a:lumMod val="85000"/>
                  </a:schemeClr>
                </a:solidFill>
              </a:rPr>
              <a:t>Spel 5 mot 5</a:t>
            </a:r>
          </a:p>
          <a:p>
            <a:pPr algn="ctr"/>
            <a:r>
              <a:rPr lang="sv-SE" sz="2400" dirty="0">
                <a:solidFill>
                  <a:schemeClr val="bg1">
                    <a:lumMod val="85000"/>
                  </a:schemeClr>
                </a:solidFill>
              </a:rPr>
              <a:t>Föräldraåtaganden</a:t>
            </a:r>
          </a:p>
          <a:p>
            <a:pPr algn="ctr"/>
            <a:r>
              <a:rPr lang="sv-SE" sz="2400" dirty="0">
                <a:solidFill>
                  <a:schemeClr val="bg1">
                    <a:lumMod val="85000"/>
                  </a:schemeClr>
                </a:solidFill>
              </a:rPr>
              <a:t>Kalendarium 2021</a:t>
            </a:r>
          </a:p>
          <a:p>
            <a:pPr algn="ctr"/>
            <a:r>
              <a:rPr lang="sv-SE" sz="2400" dirty="0">
                <a:solidFill>
                  <a:schemeClr val="bg1">
                    <a:lumMod val="85000"/>
                  </a:schemeClr>
                </a:solidFill>
              </a:rPr>
              <a:t>Övriga frågor</a:t>
            </a: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39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7850" y="1299721"/>
            <a:ext cx="9144000" cy="5143499"/>
          </a:xfrm>
        </p:spPr>
        <p:txBody>
          <a:bodyPr>
            <a:normAutofit/>
          </a:bodyPr>
          <a:lstStyle/>
          <a:p>
            <a:pPr algn="ctr"/>
            <a:r>
              <a:rPr lang="sv-SE" b="1" dirty="0">
                <a:solidFill>
                  <a:schemeClr val="bg1">
                    <a:lumMod val="85000"/>
                  </a:schemeClr>
                </a:solidFill>
              </a:rPr>
              <a:t>Presentation av ledarna/tränarna</a:t>
            </a:r>
          </a:p>
          <a:p>
            <a:pPr algn="ctr"/>
            <a:endParaRPr lang="sv-SE" b="1" dirty="0">
              <a:solidFill>
                <a:schemeClr val="bg1">
                  <a:lumMod val="85000"/>
                </a:schemeClr>
              </a:solidFill>
            </a:endParaRPr>
          </a:p>
          <a:p>
            <a:pPr algn="ctr"/>
            <a:r>
              <a:rPr lang="sv-SE" dirty="0">
                <a:solidFill>
                  <a:schemeClr val="bg1">
                    <a:lumMod val="85000"/>
                  </a:schemeClr>
                </a:solidFill>
              </a:rPr>
              <a:t>För närvarande har vi 25 barn på listan</a:t>
            </a:r>
          </a:p>
          <a:p>
            <a:pPr algn="ctr"/>
            <a:endParaRPr lang="sv-SE" dirty="0">
              <a:solidFill>
                <a:schemeClr val="bg1">
                  <a:lumMod val="85000"/>
                </a:schemeClr>
              </a:solidFill>
            </a:endParaRPr>
          </a:p>
          <a:p>
            <a:pPr algn="l"/>
            <a:r>
              <a:rPr lang="sv-SE" sz="2400" dirty="0">
                <a:solidFill>
                  <a:schemeClr val="bg1">
                    <a:lumMod val="85000"/>
                  </a:schemeClr>
                </a:solidFill>
              </a:rPr>
              <a:t>Jens Nord		Tränare		(Viktor Nord)</a:t>
            </a:r>
          </a:p>
          <a:p>
            <a:pPr algn="l"/>
            <a:r>
              <a:rPr lang="sv-SE" dirty="0">
                <a:solidFill>
                  <a:schemeClr val="bg1">
                    <a:lumMod val="85000"/>
                  </a:schemeClr>
                </a:solidFill>
              </a:rPr>
              <a:t>Freddie Törnkvist</a:t>
            </a:r>
            <a:r>
              <a:rPr lang="sv-SE" sz="2400" dirty="0">
                <a:solidFill>
                  <a:schemeClr val="bg1">
                    <a:lumMod val="85000"/>
                  </a:schemeClr>
                </a:solidFill>
              </a:rPr>
              <a:t>	Tränare		(Melker Törnkvist)</a:t>
            </a:r>
          </a:p>
          <a:p>
            <a:pPr algn="l"/>
            <a:r>
              <a:rPr lang="sv-SE" sz="2400" dirty="0">
                <a:solidFill>
                  <a:schemeClr val="bg1">
                    <a:lumMod val="85000"/>
                  </a:schemeClr>
                </a:solidFill>
              </a:rPr>
              <a:t>Kristian Winsnes	Tränare		(Caesar Winsnes)</a:t>
            </a:r>
          </a:p>
          <a:p>
            <a:pPr algn="l"/>
            <a:r>
              <a:rPr lang="sv-SE" sz="2400" dirty="0">
                <a:solidFill>
                  <a:schemeClr val="bg1">
                    <a:lumMod val="85000"/>
                  </a:schemeClr>
                </a:solidFill>
              </a:rPr>
              <a:t>Caroline </a:t>
            </a:r>
            <a:r>
              <a:rPr lang="sv-SE" sz="2400" dirty="0" err="1">
                <a:solidFill>
                  <a:schemeClr val="bg1">
                    <a:lumMod val="85000"/>
                  </a:schemeClr>
                </a:solidFill>
              </a:rPr>
              <a:t>Vilhav</a:t>
            </a:r>
            <a:r>
              <a:rPr lang="sv-SE" sz="2400" dirty="0">
                <a:solidFill>
                  <a:schemeClr val="bg1">
                    <a:lumMod val="85000"/>
                  </a:schemeClr>
                </a:solidFill>
              </a:rPr>
              <a:t>	Tränare		(Tor </a:t>
            </a:r>
            <a:r>
              <a:rPr lang="sv-SE" sz="2400" dirty="0" err="1">
                <a:solidFill>
                  <a:schemeClr val="bg1">
                    <a:lumMod val="85000"/>
                  </a:schemeClr>
                </a:solidFill>
              </a:rPr>
              <a:t>Vilhav</a:t>
            </a:r>
            <a:r>
              <a:rPr lang="sv-SE" sz="2400" dirty="0">
                <a:solidFill>
                  <a:schemeClr val="bg1">
                    <a:lumMod val="85000"/>
                  </a:schemeClr>
                </a:solidFill>
              </a:rPr>
              <a:t>)</a:t>
            </a:r>
          </a:p>
          <a:p>
            <a:pPr algn="l"/>
            <a:r>
              <a:rPr lang="sv-SE" sz="2400" dirty="0">
                <a:solidFill>
                  <a:schemeClr val="bg1">
                    <a:lumMod val="85000"/>
                  </a:schemeClr>
                </a:solidFill>
              </a:rPr>
              <a:t>Per Wallin		Tränare 		(Filip Wallin)</a:t>
            </a:r>
          </a:p>
          <a:p>
            <a:pPr algn="l"/>
            <a:r>
              <a:rPr lang="sv-SE" dirty="0">
                <a:solidFill>
                  <a:schemeClr val="bg1">
                    <a:lumMod val="85000"/>
                  </a:schemeClr>
                </a:solidFill>
              </a:rPr>
              <a:t>Mattias Holmgren	Tränare		(Max Holmgren)</a:t>
            </a:r>
            <a:endParaRPr lang="sv-SE" sz="24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04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703262" y="1402625"/>
            <a:ext cx="9144000" cy="4323806"/>
          </a:xfrm>
        </p:spPr>
        <p:txBody>
          <a:bodyPr>
            <a:normAutofit lnSpcReduction="10000"/>
          </a:bodyPr>
          <a:lstStyle/>
          <a:p>
            <a:pPr algn="ctr"/>
            <a:r>
              <a:rPr lang="sv-SE" b="1" dirty="0">
                <a:solidFill>
                  <a:schemeClr val="bg1">
                    <a:lumMod val="85000"/>
                  </a:schemeClr>
                </a:solidFill>
              </a:rPr>
              <a:t>Lerkils mål och vision samt Fotbollens spela lek och lär</a:t>
            </a:r>
          </a:p>
          <a:p>
            <a:pPr algn="ctr"/>
            <a:endParaRPr lang="sv-SE" sz="2000" dirty="0">
              <a:solidFill>
                <a:schemeClr val="bg1">
                  <a:lumMod val="85000"/>
                </a:schemeClr>
              </a:solidFill>
            </a:endParaRPr>
          </a:p>
          <a:p>
            <a:pPr algn="ctr"/>
            <a:endParaRPr lang="sv-SE" sz="2000" dirty="0">
              <a:solidFill>
                <a:schemeClr val="bg1">
                  <a:lumMod val="85000"/>
                </a:schemeClr>
              </a:solidFill>
            </a:endParaRPr>
          </a:p>
          <a:p>
            <a:pPr algn="ctr"/>
            <a:r>
              <a:rPr lang="sv-SE" sz="2000" dirty="0">
                <a:solidFill>
                  <a:schemeClr val="bg1">
                    <a:lumMod val="85000"/>
                  </a:schemeClr>
                </a:solidFill>
              </a:rPr>
              <a:t>Lerkil IF är breddförening med målet att så många som möjligt så länge som möjligt skall ha roligt med att spela fotboll. </a:t>
            </a:r>
          </a:p>
          <a:p>
            <a:pPr algn="ctr"/>
            <a:endParaRPr lang="sv-SE" sz="1400" dirty="0">
              <a:solidFill>
                <a:schemeClr val="bg1">
                  <a:lumMod val="85000"/>
                </a:schemeClr>
              </a:solidFill>
            </a:endParaRPr>
          </a:p>
          <a:p>
            <a:pPr algn="ctr"/>
            <a:r>
              <a:rPr lang="sv-SE" sz="2000" dirty="0">
                <a:solidFill>
                  <a:schemeClr val="bg1">
                    <a:lumMod val="85000"/>
                  </a:schemeClr>
                </a:solidFill>
              </a:rPr>
              <a:t>Policydokument är framtagna och finns att läsa på laget.se/Lerkils IF/Dokument:</a:t>
            </a:r>
          </a:p>
          <a:p>
            <a:pPr marL="342900" indent="-342900" algn="ctr">
              <a:buFontTx/>
              <a:buChar char="-"/>
            </a:pPr>
            <a:r>
              <a:rPr lang="sv-SE" sz="2000" dirty="0">
                <a:solidFill>
                  <a:schemeClr val="bg1">
                    <a:lumMod val="85000"/>
                  </a:schemeClr>
                </a:solidFill>
              </a:rPr>
              <a:t>Föreningsidé</a:t>
            </a:r>
          </a:p>
          <a:p>
            <a:pPr marL="342900" indent="-342900" algn="ctr">
              <a:buFontTx/>
              <a:buChar char="-"/>
            </a:pPr>
            <a:r>
              <a:rPr lang="sv-SE" sz="2000" dirty="0">
                <a:solidFill>
                  <a:schemeClr val="bg1">
                    <a:lumMod val="85000"/>
                  </a:schemeClr>
                </a:solidFill>
              </a:rPr>
              <a:t>Ledarhandboken</a:t>
            </a:r>
          </a:p>
          <a:p>
            <a:pPr marL="342900" indent="-342900" algn="ctr">
              <a:buFontTx/>
              <a:buChar char="-"/>
            </a:pPr>
            <a:endParaRPr lang="sv-SE" sz="2000" dirty="0">
              <a:solidFill>
                <a:schemeClr val="bg1">
                  <a:lumMod val="85000"/>
                </a:schemeClr>
              </a:solidFill>
            </a:endParaRPr>
          </a:p>
          <a:p>
            <a:pPr marL="342900" indent="-342900" algn="ctr">
              <a:buFontTx/>
              <a:buChar char="-"/>
            </a:pPr>
            <a:r>
              <a:rPr lang="sv-SE" sz="2000" b="1" dirty="0">
                <a:solidFill>
                  <a:schemeClr val="bg1">
                    <a:lumMod val="85000"/>
                  </a:schemeClr>
                </a:solidFill>
              </a:rPr>
              <a:t>Försäkring genom </a:t>
            </a:r>
            <a:r>
              <a:rPr lang="sv-SE" sz="2000" b="1" dirty="0" err="1">
                <a:solidFill>
                  <a:schemeClr val="bg1">
                    <a:lumMod val="85000"/>
                  </a:schemeClr>
                </a:solidFill>
              </a:rPr>
              <a:t>folksam</a:t>
            </a:r>
            <a:r>
              <a:rPr lang="sv-SE" sz="2000" b="1" dirty="0">
                <a:solidFill>
                  <a:schemeClr val="bg1">
                    <a:lumMod val="85000"/>
                  </a:schemeClr>
                </a:solidFill>
              </a:rPr>
              <a:t> (</a:t>
            </a:r>
            <a:r>
              <a:rPr lang="sv-SE" sz="2000" b="1" dirty="0">
                <a:solidFill>
                  <a:schemeClr val="bg1">
                    <a:lumMod val="95000"/>
                  </a:schemeClr>
                </a:solidFill>
                <a:hlinkClick r:id="rId3">
                  <a:extLst>
                    <a:ext uri="{A12FA001-AC4F-418D-AE19-62706E023703}">
                      <ahyp:hlinkClr xmlns:ahyp="http://schemas.microsoft.com/office/drawing/2018/hyperlinkcolor" val="tx"/>
                    </a:ext>
                  </a:extLst>
                </a:hlinkClick>
              </a:rPr>
              <a:t>www.folksam.se</a:t>
            </a:r>
            <a:r>
              <a:rPr lang="sv-SE" sz="2000" b="1" dirty="0">
                <a:solidFill>
                  <a:schemeClr val="bg1">
                    <a:lumMod val="95000"/>
                  </a:schemeClr>
                </a:solidFill>
              </a:rPr>
              <a:t>)</a:t>
            </a:r>
          </a:p>
          <a:p>
            <a:pPr marL="342900" indent="-342900">
              <a:buFontTx/>
              <a:buChar char="-"/>
            </a:pPr>
            <a:r>
              <a:rPr lang="sv-SE" sz="2000" dirty="0">
                <a:solidFill>
                  <a:schemeClr val="bg1">
                    <a:lumMod val="95000"/>
                  </a:schemeClr>
                </a:solidFill>
              </a:rPr>
              <a:t>Ring Spelklar 020–44 11 11</a:t>
            </a:r>
            <a:endParaRPr lang="sv-SE" sz="2000" b="1" dirty="0">
              <a:solidFill>
                <a:schemeClr val="bg1">
                  <a:lumMod val="95000"/>
                </a:schemeClr>
              </a:solidFill>
            </a:endParaRPr>
          </a:p>
          <a:p>
            <a:pPr algn="ctr"/>
            <a:endParaRPr lang="sv-SE" sz="20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6943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4" name="Picture 3">
            <a:extLst>
              <a:ext uri="{FF2B5EF4-FFF2-40B4-BE49-F238E27FC236}">
                <a16:creationId xmlns:a16="http://schemas.microsoft.com/office/drawing/2014/main" id="{B7A9FD38-C2B2-404F-A895-CF0B45D34624}"/>
              </a:ext>
            </a:extLst>
          </p:cNvPr>
          <p:cNvPicPr>
            <a:picLocks noChangeAspect="1"/>
          </p:cNvPicPr>
          <p:nvPr/>
        </p:nvPicPr>
        <p:blipFill>
          <a:blip r:embed="rId4"/>
          <a:stretch>
            <a:fillRect/>
          </a:stretch>
        </p:blipFill>
        <p:spPr>
          <a:xfrm>
            <a:off x="119062" y="1338262"/>
            <a:ext cx="11953875" cy="4181475"/>
          </a:xfrm>
          <a:prstGeom prst="rect">
            <a:avLst/>
          </a:prstGeom>
        </p:spPr>
      </p:pic>
      <p:pic>
        <p:nvPicPr>
          <p:cNvPr id="7" name="Picture 6">
            <a:extLst>
              <a:ext uri="{FF2B5EF4-FFF2-40B4-BE49-F238E27FC236}">
                <a16:creationId xmlns:a16="http://schemas.microsoft.com/office/drawing/2014/main" id="{8E71098C-1B81-4F71-A5CB-7EA7ED5EB982}"/>
              </a:ext>
            </a:extLst>
          </p:cNvPr>
          <p:cNvPicPr>
            <a:picLocks noChangeAspect="1"/>
          </p:cNvPicPr>
          <p:nvPr/>
        </p:nvPicPr>
        <p:blipFill>
          <a:blip r:embed="rId5"/>
          <a:stretch>
            <a:fillRect/>
          </a:stretch>
        </p:blipFill>
        <p:spPr>
          <a:xfrm>
            <a:off x="2376108" y="0"/>
            <a:ext cx="7439784" cy="6858000"/>
          </a:xfrm>
          <a:prstGeom prst="rect">
            <a:avLst/>
          </a:prstGeom>
        </p:spPr>
      </p:pic>
    </p:spTree>
    <p:extLst>
      <p:ext uri="{BB962C8B-B14F-4D97-AF65-F5344CB8AC3E}">
        <p14:creationId xmlns:p14="http://schemas.microsoft.com/office/powerpoint/2010/main" val="11336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80241" y="453926"/>
            <a:ext cx="9431517" cy="5497975"/>
          </a:xfrm>
        </p:spPr>
        <p:txBody>
          <a:bodyPr>
            <a:normAutofit/>
          </a:bodyPr>
          <a:lstStyle/>
          <a:p>
            <a:pPr algn="ctr"/>
            <a:r>
              <a:rPr lang="sv-SE" b="1" dirty="0">
                <a:solidFill>
                  <a:schemeClr val="bg1">
                    <a:lumMod val="85000"/>
                  </a:schemeClr>
                </a:solidFill>
              </a:rPr>
              <a:t>Praktisk information kring träningar</a:t>
            </a:r>
          </a:p>
          <a:p>
            <a:pPr algn="ctr"/>
            <a:endParaRPr lang="sv-SE" sz="2000" dirty="0">
              <a:solidFill>
                <a:schemeClr val="bg1">
                  <a:lumMod val="85000"/>
                </a:schemeClr>
              </a:solidFill>
            </a:endParaRPr>
          </a:p>
          <a:p>
            <a:pPr algn="ct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Kom i tid till träningarna, tisdagar 17:00-18:30, torsdagar 17:00-18:30. Varannan fredag med P2011 (frivillig och anmälningsplikt)</a:t>
            </a:r>
          </a:p>
          <a:p>
            <a:pPr marL="342900" indent="-342900" algn="l">
              <a:buFont typeface="Arial" panose="020B0604020202020204" pitchFamily="34" charset="0"/>
              <a:buChar char="•"/>
            </a:pPr>
            <a:r>
              <a:rPr lang="sv-SE" sz="2000" dirty="0">
                <a:solidFill>
                  <a:schemeClr val="bg1">
                    <a:lumMod val="85000"/>
                  </a:schemeClr>
                </a:solidFill>
              </a:rPr>
              <a:t>Svara på kallelserna som skickas ut det underlättar för oss vid planering.</a:t>
            </a:r>
          </a:p>
          <a:p>
            <a:pPr marL="342900" indent="-342900" algn="l">
              <a:buFont typeface="Arial" panose="020B0604020202020204" pitchFamily="34" charset="0"/>
              <a:buChar char="•"/>
            </a:pPr>
            <a:r>
              <a:rPr lang="sv-SE" sz="2000" dirty="0">
                <a:solidFill>
                  <a:schemeClr val="bg1">
                    <a:lumMod val="85000"/>
                  </a:schemeClr>
                </a:solidFill>
              </a:rPr>
              <a:t>Vi fokuserar på fotboll under träning, ibland kan det behövas hjälp med att påminna barnen om detta innan, under och efter träningen.</a:t>
            </a:r>
          </a:p>
          <a:p>
            <a:pPr marL="342900" indent="-342900" algn="l">
              <a:buFont typeface="Arial" panose="020B0604020202020204" pitchFamily="34" charset="0"/>
              <a:buChar char="•"/>
            </a:pPr>
            <a:r>
              <a:rPr lang="sv-SE" sz="2000" dirty="0">
                <a:solidFill>
                  <a:schemeClr val="bg1">
                    <a:lumMod val="85000"/>
                  </a:schemeClr>
                </a:solidFill>
              </a:rPr>
              <a:t>Vi jobbar med positiv attityd och hur vi pratar med och om varandra, nolltolerans mot dåligt uppförande. Vi ledare är en del av laget.</a:t>
            </a:r>
          </a:p>
          <a:p>
            <a:pPr marL="342900" indent="-342900" algn="l">
              <a:buFont typeface="Arial" panose="020B0604020202020204" pitchFamily="34" charset="0"/>
              <a:buChar char="•"/>
            </a:pPr>
            <a:r>
              <a:rPr lang="sv-SE" sz="2000" dirty="0">
                <a:solidFill>
                  <a:schemeClr val="bg1">
                    <a:lumMod val="85000"/>
                  </a:schemeClr>
                </a:solidFill>
              </a:rPr>
              <a:t>Vi jobbar med att bygga en lagkänsla där vi tar ansvar för laget och för varandra.</a:t>
            </a:r>
          </a:p>
          <a:p>
            <a:pPr marL="342900" indent="-342900" algn="l">
              <a:buFont typeface="Arial" panose="020B0604020202020204" pitchFamily="34" charset="0"/>
              <a:buChar char="•"/>
            </a:pPr>
            <a:r>
              <a:rPr lang="sv-SE" sz="2000" dirty="0">
                <a:solidFill>
                  <a:schemeClr val="bg1">
                    <a:lumMod val="85000"/>
                  </a:schemeClr>
                </a:solidFill>
              </a:rPr>
              <a:t>Tänk på att barnen kan behöva få i sig extra energi inför träningen.</a:t>
            </a:r>
          </a:p>
          <a:p>
            <a:pPr marL="342900" indent="-342900" algn="l">
              <a:buFont typeface="Arial" panose="020B0604020202020204" pitchFamily="34" charset="0"/>
              <a:buChar char="•"/>
            </a:pPr>
            <a:r>
              <a:rPr lang="sv-SE" sz="2000" dirty="0">
                <a:solidFill>
                  <a:schemeClr val="bg1">
                    <a:lumMod val="85000"/>
                  </a:schemeClr>
                </a:solidFill>
              </a:rPr>
              <a:t>Ta med vattenflaska.</a:t>
            </a:r>
          </a:p>
          <a:p>
            <a:pPr marL="342900" indent="-342900" algn="l">
              <a:buFont typeface="Arial" panose="020B0604020202020204" pitchFamily="34" charset="0"/>
              <a:buChar char="•"/>
            </a:pPr>
            <a:r>
              <a:rPr lang="sv-SE" sz="2000" dirty="0">
                <a:solidFill>
                  <a:schemeClr val="bg1">
                    <a:lumMod val="85000"/>
                  </a:schemeClr>
                </a:solidFill>
              </a:rPr>
              <a:t>Benskydd och fotbollsskor är obligatorisk utrustning</a:t>
            </a:r>
            <a:endParaRPr lang="sv-SE" sz="16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23442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80241" y="453926"/>
            <a:ext cx="9431517" cy="5497975"/>
          </a:xfrm>
        </p:spPr>
        <p:txBody>
          <a:bodyPr>
            <a:normAutofit/>
          </a:bodyPr>
          <a:lstStyle/>
          <a:p>
            <a:pPr algn="ctr"/>
            <a:r>
              <a:rPr lang="sv-SE" b="1" dirty="0">
                <a:solidFill>
                  <a:schemeClr val="bg1">
                    <a:lumMod val="85000"/>
                  </a:schemeClr>
                </a:solidFill>
              </a:rPr>
              <a:t>Samarbete med P2011 och P2013</a:t>
            </a:r>
          </a:p>
          <a:p>
            <a:pPr algn="ctr"/>
            <a:endParaRPr lang="sv-SE" sz="2000" dirty="0">
              <a:solidFill>
                <a:schemeClr val="bg1">
                  <a:lumMod val="85000"/>
                </a:schemeClr>
              </a:solidFill>
            </a:endParaRPr>
          </a:p>
          <a:p>
            <a:pPr algn="ctr"/>
            <a:endParaRPr lang="sv-SE" sz="2000" dirty="0">
              <a:solidFill>
                <a:schemeClr val="bg1">
                  <a:lumMod val="85000"/>
                </a:schemeClr>
              </a:solidFill>
            </a:endParaRPr>
          </a:p>
          <a:p>
            <a:pPr marL="342900" indent="-342900" algn="l">
              <a:buFont typeface="Arial" panose="020B0604020202020204" pitchFamily="34" charset="0"/>
              <a:buChar char="•"/>
            </a:pPr>
            <a:r>
              <a:rPr lang="sv-SE" sz="2000" dirty="0">
                <a:solidFill>
                  <a:schemeClr val="bg1">
                    <a:lumMod val="85000"/>
                  </a:schemeClr>
                </a:solidFill>
              </a:rPr>
              <a:t>Vi försöker arbeta över åldersgränserna. </a:t>
            </a:r>
          </a:p>
          <a:p>
            <a:pPr marL="342900" indent="-342900" algn="l">
              <a:buFont typeface="Arial" panose="020B0604020202020204" pitchFamily="34" charset="0"/>
              <a:buChar char="•"/>
            </a:pPr>
            <a:r>
              <a:rPr lang="sv-SE" sz="2000" dirty="0">
                <a:solidFill>
                  <a:schemeClr val="bg1">
                    <a:lumMod val="85000"/>
                  </a:schemeClr>
                </a:solidFill>
              </a:rPr>
              <a:t>Gemensam träning varannan fredag med P2011</a:t>
            </a:r>
          </a:p>
          <a:p>
            <a:pPr marL="342900" indent="-342900" algn="l">
              <a:buFont typeface="Arial" panose="020B0604020202020204" pitchFamily="34" charset="0"/>
              <a:buChar char="•"/>
            </a:pPr>
            <a:r>
              <a:rPr lang="sv-SE" sz="2000" dirty="0">
                <a:solidFill>
                  <a:schemeClr val="bg1">
                    <a:lumMod val="85000"/>
                  </a:schemeClr>
                </a:solidFill>
              </a:rPr>
              <a:t>Totalt 6 killar som har hög träningsnärvaro och som ligger långt fram i sin utveckling är med och tränar med P2011.</a:t>
            </a:r>
          </a:p>
          <a:p>
            <a:pPr marL="342900" indent="-342900" algn="l">
              <a:buFont typeface="Arial" panose="020B0604020202020204" pitchFamily="34" charset="0"/>
              <a:buChar char="•"/>
            </a:pPr>
            <a:r>
              <a:rPr lang="sv-SE" sz="2000" dirty="0">
                <a:solidFill>
                  <a:schemeClr val="bg1">
                    <a:lumMod val="85000"/>
                  </a:schemeClr>
                </a:solidFill>
              </a:rPr>
              <a:t>P2012 fyller upp vid behov matchtrupp åt 2011</a:t>
            </a:r>
          </a:p>
          <a:p>
            <a:pPr marL="342900" indent="-342900" algn="l">
              <a:buFont typeface="Arial" panose="020B0604020202020204" pitchFamily="34" charset="0"/>
              <a:buChar char="•"/>
            </a:pPr>
            <a:r>
              <a:rPr lang="sv-SE" sz="2000" dirty="0">
                <a:solidFill>
                  <a:schemeClr val="bg1">
                    <a:lumMod val="85000"/>
                  </a:schemeClr>
                </a:solidFill>
              </a:rPr>
              <a:t>P2013 fyller vid behov upp matchtrupp åt P2012</a:t>
            </a:r>
            <a:endParaRPr lang="sv-SE" sz="1200" dirty="0">
              <a:solidFill>
                <a:schemeClr val="bg1">
                  <a:lumMod val="85000"/>
                </a:schemeClr>
              </a:solidFill>
            </a:endParaRPr>
          </a:p>
          <a:p>
            <a:pPr algn="ctr"/>
            <a:endParaRPr lang="sv-SE" sz="1100" dirty="0">
              <a:solidFill>
                <a:schemeClr val="bg1">
                  <a:lumMod val="85000"/>
                </a:schemeClr>
              </a:solidFill>
            </a:endParaRPr>
          </a:p>
          <a:p>
            <a:pPr algn="ctr"/>
            <a:endParaRPr lang="sv-SE" sz="1100" dirty="0">
              <a:solidFill>
                <a:schemeClr val="bg1">
                  <a:lumMod val="85000"/>
                </a:schemeClr>
              </a:solidFill>
            </a:endParaRP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981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2002420" y="444137"/>
            <a:ext cx="9144000" cy="6048102"/>
          </a:xfrm>
        </p:spPr>
        <p:txBody>
          <a:bodyPr>
            <a:normAutofit fontScale="92500" lnSpcReduction="20000"/>
          </a:bodyPr>
          <a:lstStyle/>
          <a:p>
            <a:pPr algn="ctr"/>
            <a:r>
              <a:rPr lang="sv-SE" b="1" dirty="0">
                <a:solidFill>
                  <a:schemeClr val="bg1">
                    <a:lumMod val="85000"/>
                  </a:schemeClr>
                </a:solidFill>
              </a:rPr>
              <a:t>Praktisk information kring matcher:</a:t>
            </a:r>
          </a:p>
          <a:p>
            <a:pPr algn="ctr"/>
            <a:endParaRPr lang="sv-SE" sz="2900" dirty="0">
              <a:solidFill>
                <a:schemeClr val="bg1">
                  <a:lumMod val="85000"/>
                </a:schemeClr>
              </a:solidFill>
            </a:endParaRPr>
          </a:p>
          <a:p>
            <a:pPr marL="457200" indent="-457200" algn="l">
              <a:lnSpc>
                <a:spcPct val="120000"/>
              </a:lnSpc>
              <a:buFont typeface="Arial" panose="020B0604020202020204" pitchFamily="34" charset="0"/>
              <a:buChar char="•"/>
            </a:pPr>
            <a:r>
              <a:rPr lang="sv-SE" sz="2000" dirty="0">
                <a:solidFill>
                  <a:schemeClr val="bg1">
                    <a:lumMod val="85000"/>
                  </a:schemeClr>
                </a:solidFill>
              </a:rPr>
              <a:t>Anmäl deltagande via de kallelser som skickas ut.</a:t>
            </a:r>
          </a:p>
          <a:p>
            <a:pPr marL="457200" indent="-457200" algn="l">
              <a:lnSpc>
                <a:spcPct val="120000"/>
              </a:lnSpc>
              <a:buFont typeface="Arial" panose="020B0604020202020204" pitchFamily="34" charset="0"/>
              <a:buChar char="•"/>
            </a:pPr>
            <a:r>
              <a:rPr lang="sv-SE" sz="2000" dirty="0">
                <a:solidFill>
                  <a:schemeClr val="bg1">
                    <a:lumMod val="85000"/>
                  </a:schemeClr>
                </a:solidFill>
              </a:rPr>
              <a:t>Vid deltagande vid cuper kommer en avgift att tas ut om 100kr/barn. Deltagande kostar generellt 500kr/lag. Överskott går till lagkassan.</a:t>
            </a:r>
          </a:p>
          <a:p>
            <a:pPr marL="457200" indent="-457200" algn="l">
              <a:lnSpc>
                <a:spcPct val="120000"/>
              </a:lnSpc>
              <a:buFont typeface="Arial" panose="020B0604020202020204" pitchFamily="34" charset="0"/>
              <a:buChar char="•"/>
            </a:pPr>
            <a:r>
              <a:rPr lang="sv-SE" sz="2000" dirty="0">
                <a:solidFill>
                  <a:schemeClr val="bg1">
                    <a:lumMod val="85000"/>
                  </a:schemeClr>
                </a:solidFill>
              </a:rPr>
              <a:t>Kom i tid till samlingar samt försök anmäla eventuell frånvaro vid match så tidigt som möjligt.</a:t>
            </a:r>
          </a:p>
          <a:p>
            <a:pPr marL="457200" indent="-457200" algn="l">
              <a:lnSpc>
                <a:spcPct val="120000"/>
              </a:lnSpc>
              <a:buFont typeface="Arial" panose="020B0604020202020204" pitchFamily="34" charset="0"/>
              <a:buChar char="•"/>
            </a:pPr>
            <a:r>
              <a:rPr lang="sv-SE" sz="2000" dirty="0">
                <a:solidFill>
                  <a:schemeClr val="bg1">
                    <a:lumMod val="85000"/>
                  </a:schemeClr>
                </a:solidFill>
              </a:rPr>
              <a:t>Tänk på att barnen kan behöva få i sig extra energi inför matcher.</a:t>
            </a:r>
          </a:p>
          <a:p>
            <a:pPr marL="457200" indent="-457200" algn="l">
              <a:lnSpc>
                <a:spcPct val="120000"/>
              </a:lnSpc>
              <a:buFont typeface="Arial" panose="020B0604020202020204" pitchFamily="34" charset="0"/>
              <a:buChar char="•"/>
            </a:pPr>
            <a:r>
              <a:rPr lang="sv-SE" sz="2000" dirty="0">
                <a:solidFill>
                  <a:schemeClr val="bg1">
                    <a:lumMod val="85000"/>
                  </a:schemeClr>
                </a:solidFill>
              </a:rPr>
              <a:t>Använd de strumpor vi delat ut till barnen. </a:t>
            </a:r>
          </a:p>
          <a:p>
            <a:pPr marL="457200" indent="-457200" algn="l">
              <a:lnSpc>
                <a:spcPct val="120000"/>
              </a:lnSpc>
              <a:buFont typeface="Arial" panose="020B0604020202020204" pitchFamily="34" charset="0"/>
              <a:buChar char="•"/>
            </a:pPr>
            <a:r>
              <a:rPr lang="sv-SE" sz="2000" dirty="0">
                <a:solidFill>
                  <a:schemeClr val="bg1">
                    <a:lumMod val="85000"/>
                  </a:schemeClr>
                </a:solidFill>
              </a:rPr>
              <a:t>Det är tränarna som handhar barnen under pågående match. Mellan matcherna är det respektive förälder som ansvarar för medtagna barn. </a:t>
            </a:r>
          </a:p>
          <a:p>
            <a:pPr marL="457200" indent="-457200" algn="l">
              <a:lnSpc>
                <a:spcPct val="120000"/>
              </a:lnSpc>
              <a:buFont typeface="Arial" panose="020B0604020202020204" pitchFamily="34" charset="0"/>
              <a:buChar char="•"/>
            </a:pPr>
            <a:r>
              <a:rPr lang="sv-SE" sz="2000" dirty="0">
                <a:solidFill>
                  <a:schemeClr val="bg1">
                    <a:lumMod val="85000"/>
                  </a:schemeClr>
                </a:solidFill>
              </a:rPr>
              <a:t>Vi fokuserar på fotboll under dessa tider.</a:t>
            </a:r>
          </a:p>
          <a:p>
            <a:pPr marL="457200" indent="-457200" algn="l">
              <a:lnSpc>
                <a:spcPct val="120000"/>
              </a:lnSpc>
              <a:buFont typeface="Arial" panose="020B0604020202020204" pitchFamily="34" charset="0"/>
              <a:buChar char="•"/>
            </a:pPr>
            <a:r>
              <a:rPr lang="sv-SE" sz="2000" dirty="0">
                <a:solidFill>
                  <a:schemeClr val="bg1">
                    <a:lumMod val="85000"/>
                  </a:schemeClr>
                </a:solidFill>
              </a:rPr>
              <a:t>Ta med vattenflaska.</a:t>
            </a:r>
          </a:p>
          <a:p>
            <a:pPr marL="457200" indent="-457200" algn="l">
              <a:lnSpc>
                <a:spcPct val="120000"/>
              </a:lnSpc>
              <a:buFont typeface="Arial" panose="020B0604020202020204" pitchFamily="34" charset="0"/>
              <a:buChar char="•"/>
            </a:pPr>
            <a:r>
              <a:rPr lang="sv-SE" sz="2000" dirty="0">
                <a:solidFill>
                  <a:schemeClr val="bg1">
                    <a:lumMod val="85000"/>
                  </a:schemeClr>
                </a:solidFill>
              </a:rPr>
              <a:t>Som publik stöttar ni bäst på motsatt sida till avbytarbänken, med positiv inställning och hejarop.</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455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1B61080-C8D9-402A-848A-E23A83327146}"/>
              </a:ext>
            </a:extLst>
          </p:cNvPr>
          <p:cNvSpPr>
            <a:spLocks noGrp="1"/>
          </p:cNvSpPr>
          <p:nvPr>
            <p:ph idx="1"/>
          </p:nvPr>
        </p:nvSpPr>
        <p:spPr>
          <a:xfrm>
            <a:off x="1120000" y="301194"/>
            <a:ext cx="10233800" cy="5875769"/>
          </a:xfrm>
        </p:spPr>
        <p:txBody>
          <a:bodyPr>
            <a:normAutofit/>
          </a:bodyPr>
          <a:lstStyle/>
          <a:p>
            <a:pPr marL="0" indent="0" algn="ctr">
              <a:buNone/>
            </a:pPr>
            <a:r>
              <a:rPr lang="sv-SE" sz="4400" b="1" dirty="0">
                <a:solidFill>
                  <a:schemeClr val="bg1">
                    <a:lumMod val="85000"/>
                  </a:schemeClr>
                </a:solidFill>
              </a:rPr>
              <a:t>Spel 5 mot 5	</a:t>
            </a:r>
          </a:p>
          <a:p>
            <a:pPr marL="0" indent="0" algn="ctr">
              <a:buNone/>
            </a:pPr>
            <a:endParaRPr lang="sv-SE" sz="1400" b="1" dirty="0">
              <a:solidFill>
                <a:schemeClr val="bg1">
                  <a:lumMod val="85000"/>
                </a:schemeClr>
              </a:solidFill>
            </a:endParaRPr>
          </a:p>
          <a:p>
            <a:pPr marL="0" indent="0">
              <a:buNone/>
            </a:pPr>
            <a:endParaRPr lang="sv-SE" sz="1400" b="1" dirty="0">
              <a:solidFill>
                <a:schemeClr val="bg1">
                  <a:lumMod val="85000"/>
                </a:schemeClr>
              </a:solidFill>
            </a:endParaRPr>
          </a:p>
        </p:txBody>
      </p:sp>
      <p:pic>
        <p:nvPicPr>
          <p:cNvPr id="4" name="Picture 3">
            <a:extLst>
              <a:ext uri="{FF2B5EF4-FFF2-40B4-BE49-F238E27FC236}">
                <a16:creationId xmlns:a16="http://schemas.microsoft.com/office/drawing/2014/main" id="{37117DF4-5739-49F5-8208-B8E65162529D}"/>
              </a:ext>
            </a:extLst>
          </p:cNvPr>
          <p:cNvPicPr>
            <a:picLocks noChangeAspect="1"/>
          </p:cNvPicPr>
          <p:nvPr/>
        </p:nvPicPr>
        <p:blipFill>
          <a:blip r:embed="rId3"/>
          <a:stretch>
            <a:fillRect/>
          </a:stretch>
        </p:blipFill>
        <p:spPr>
          <a:xfrm>
            <a:off x="250823" y="982231"/>
            <a:ext cx="5378452" cy="5303520"/>
          </a:xfrm>
          <a:prstGeom prst="rect">
            <a:avLst/>
          </a:prstGeom>
        </p:spPr>
      </p:pic>
      <p:pic>
        <p:nvPicPr>
          <p:cNvPr id="7" name="Picture 6">
            <a:extLst>
              <a:ext uri="{FF2B5EF4-FFF2-40B4-BE49-F238E27FC236}">
                <a16:creationId xmlns:a16="http://schemas.microsoft.com/office/drawing/2014/main" id="{A75DCD2D-5367-42B2-B029-86B73EFF10E4}"/>
              </a:ext>
            </a:extLst>
          </p:cNvPr>
          <p:cNvPicPr>
            <a:picLocks noChangeAspect="1"/>
          </p:cNvPicPr>
          <p:nvPr/>
        </p:nvPicPr>
        <p:blipFill>
          <a:blip r:embed="rId4"/>
          <a:stretch>
            <a:fillRect/>
          </a:stretch>
        </p:blipFill>
        <p:spPr>
          <a:xfrm>
            <a:off x="5946457" y="982231"/>
            <a:ext cx="5876925" cy="2990850"/>
          </a:xfrm>
          <a:prstGeom prst="rect">
            <a:avLst/>
          </a:prstGeom>
        </p:spPr>
      </p:pic>
    </p:spTree>
    <p:extLst>
      <p:ext uri="{BB962C8B-B14F-4D97-AF65-F5344CB8AC3E}">
        <p14:creationId xmlns:p14="http://schemas.microsoft.com/office/powerpoint/2010/main" val="2025190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1195</Words>
  <Application>Microsoft Office PowerPoint</Application>
  <PresentationFormat>Widescreen</PresentationFormat>
  <Paragraphs>167</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Nord, Jens</dc:creator>
  <cp:lastModifiedBy>Nord, Jens</cp:lastModifiedBy>
  <cp:revision>19</cp:revision>
  <dcterms:created xsi:type="dcterms:W3CDTF">2021-05-16T11:41:56Z</dcterms:created>
  <dcterms:modified xsi:type="dcterms:W3CDTF">2021-05-20T18:08:50Z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2021-05-16T11:41:56Z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4f9d6181-74b6-4522-92ae-0d2a209646a6</vt:lpwstr>
  </property>
  <property fmtid="{D5CDD505-2E9C-101B-9397-08002B2CF9AE}" pid="8" name="MSIP_Label_7fea2623-af8f-4fb8-b1cf-b63cc8e496aa_ContentBits">
    <vt:lpwstr>0</vt:lpwstr>
  </property>
</Properties>
</file>