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2" r:id="rId8"/>
    <p:sldId id="266" r:id="rId9"/>
    <p:sldId id="269" r:id="rId10"/>
    <p:sldId id="264" r:id="rId11"/>
    <p:sldId id="273" r:id="rId12"/>
    <p:sldId id="275"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7T15:28:16.7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356 54,'1348'0,"-2040"-26,-77 0,755 25,-1 1,0 1,1 0,-1 1,1 1,-1 0,1 1,-23 9,21-6,8-4,0 1,0 0,0 0,1 0,-1 1,-8 8,15-13,0 1,0 0,0 1,0-1,0 0,1 0,-1 0,0 0,1 1,-1-1,1 0,0 0,-1 1,1-1,0 0,0 1,0-1,0 1,0 1,0-1,1 0,0 1,0-1,0 0,0 1,0-1,1 0,-1 0,1 0,-1 0,1-1,0 1,0 0,3 2,19 14,2 0,0-2,1 0,1-2,0-1,1-2,1 0,-1-2,2-1,-1-2,32 3,36-1,0-3,117-11,-25-6,226-5,-396 18,-8 0,1-1,-1 0,1-1,-1 0,1-1,-1 0,0-1,23-9,-20 6,0 1,1 0,-1 0,1 2,30-3,81 4,-97 3,-7-1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7T15:28:21.7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29,'3'-2,"0"1,0-1,0 0,0 1,1 0,-1-1,0 1,1 0,-1 1,0-1,1 1,5-1,0 0,120-9,190 7,-152 6,922-3,-1104 1,1 1,-1 1,-28 9,-5 0,-15-1,-1-4,-128-2,160-4,-61 10,-5 1,-97-12,-24 1,98 10,-69 3,-122-14,291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sv-SE"/>
              <a:t>Klicka här för att ändra format</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8/14/2022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B80C674-7DFC-42FE-B9CD-82963CDB1557}" type="datetimeFigureOut">
              <a:rPr lang="en-US" dirty="0"/>
              <a:t>8/14/2022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sv-SE"/>
              <a:t>Klicka här för att ändra format</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2076456F-F47D-4F25-8053-2A695DA0CA7D}" type="datetimeFigureOut">
              <a:rPr lang="en-US" dirty="0"/>
              <a:t>8/14/2022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sv-SE"/>
              <a:t>Klicka här för att ändra format</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D6C7379-69CC-4837-9905-BEBA22830C8A}" type="datetimeFigureOut">
              <a:rPr lang="en-US" dirty="0"/>
              <a:t>8/14/2022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sv-SE"/>
              <a:t>Klicka här för att ändra format</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9EB8B7E-8AEE-4F10-BFEE-C999AD004D36}" type="datetimeFigureOut">
              <a:rPr lang="en-US" dirty="0"/>
              <a:t>8/14/2022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sv-SE"/>
              <a:t>Klicka här för att ändra format</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v-SE"/>
              <a:t>Klicka här för att ändra format på bakgrundstexten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v-SE"/>
              <a:t>Klicka här för att ändra format på bakgrundstexten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8668F3F9-58BC-440B-B37B-805B9055EF92}" type="datetimeFigureOut">
              <a:rPr lang="en-US" dirty="0"/>
              <a:t>8/14/2022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sv-SE"/>
              <a:t>Klicka här för att ändra format</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0D5A53AF-48EA-489D-8260-9DCAB666386A}" type="datetimeFigureOut">
              <a:rPr lang="en-US" dirty="0"/>
              <a:t>8/14/2022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8/14/2022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8/14/2022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8/14/2022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sv-SE"/>
              <a:t>Klicka här för att ändra format</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8/14/2022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8/14/2022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120000" y="2505075"/>
            <a:ext cx="5025216"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v-SE"/>
              <a:t>Klicka här för att ändra format på bakgrundstexten</a:t>
            </a:r>
          </a:p>
        </p:txBody>
      </p:sp>
      <p:sp>
        <p:nvSpPr>
          <p:cNvPr id="6" name="Content Placeholder 5"/>
          <p:cNvSpPr>
            <a:spLocks noGrp="1"/>
          </p:cNvSpPr>
          <p:nvPr>
            <p:ph sz="quarter" idx="4"/>
          </p:nvPr>
        </p:nvSpPr>
        <p:spPr>
          <a:xfrm>
            <a:off x="6319840" y="2505075"/>
            <a:ext cx="503554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8/14/2022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8/14/2022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8/14/2022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7D1BD23-6E54-4D9D-AD88-A2813C73CC25}" type="datetimeFigureOut">
              <a:rPr lang="en-US" dirty="0"/>
              <a:t>8/14/2022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471A834-4F3C-4AF9-9C74-05EC35A0F292}" type="datetimeFigureOut">
              <a:rPr lang="en-US" dirty="0"/>
              <a:t>8/14/2022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16326" y="2114926"/>
            <a:ext cx="9144000" cy="2187108"/>
          </a:xfrm>
        </p:spPr>
        <p:txBody>
          <a:bodyPr/>
          <a:lstStyle/>
          <a:p>
            <a:pPr algn="ctr"/>
            <a:r>
              <a:rPr lang="sv-SE" dirty="0">
                <a:solidFill>
                  <a:schemeClr val="tx1"/>
                </a:solidFill>
              </a:rPr>
              <a:t>Välkommen till föräldramöte Lerkil P2011</a:t>
            </a:r>
          </a:p>
          <a:p>
            <a:pPr algn="ctr"/>
            <a:r>
              <a:rPr lang="sv-SE" dirty="0">
                <a:solidFill>
                  <a:schemeClr val="tx1"/>
                </a:solidFill>
              </a:rPr>
              <a:t>2022-08-15</a:t>
            </a:r>
          </a:p>
          <a:p>
            <a:pPr algn="ct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4874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066800" y="3385408"/>
            <a:ext cx="10058400" cy="2189747"/>
          </a:xfrm>
          <a:prstGeom prst="rect">
            <a:avLst/>
          </a:prstGeom>
        </p:spPr>
      </p:pic>
      <p:sp>
        <p:nvSpPr>
          <p:cNvPr id="5" name="Underrubrik 4"/>
          <p:cNvSpPr>
            <a:spLocks noGrp="1"/>
          </p:cNvSpPr>
          <p:nvPr>
            <p:ph type="subTitle" idx="1"/>
          </p:nvPr>
        </p:nvSpPr>
        <p:spPr>
          <a:xfrm>
            <a:off x="1494704" y="600364"/>
            <a:ext cx="9173295" cy="2124363"/>
          </a:xfrm>
        </p:spPr>
        <p:txBody>
          <a:bodyPr>
            <a:normAutofit fontScale="92500" lnSpcReduction="10000"/>
          </a:bodyPr>
          <a:lstStyle/>
          <a:p>
            <a:pPr algn="ctr"/>
            <a:endParaRPr lang="sv-SE" sz="2000" dirty="0"/>
          </a:p>
          <a:p>
            <a:pPr algn="ctr"/>
            <a:r>
              <a:rPr lang="sv-SE" sz="3900" b="1" dirty="0">
                <a:solidFill>
                  <a:schemeClr val="tx1"/>
                </a:solidFill>
              </a:rPr>
              <a:t>Dokument</a:t>
            </a:r>
          </a:p>
          <a:p>
            <a:pPr algn="l"/>
            <a:endParaRPr lang="sv-SE" sz="1900" b="1" dirty="0">
              <a:solidFill>
                <a:schemeClr val="tx1"/>
              </a:solidFill>
            </a:endParaRPr>
          </a:p>
          <a:p>
            <a:pPr algn="ctr"/>
            <a:r>
              <a:rPr lang="sv-SE" sz="2200" dirty="0">
                <a:solidFill>
                  <a:schemeClr val="tx1"/>
                </a:solidFill>
              </a:rPr>
              <a:t>Dokument som t.ex. presentation från föräldramöte, info om fikaförsäljning mm</a:t>
            </a:r>
          </a:p>
          <a:p>
            <a:pPr algn="ctr"/>
            <a:r>
              <a:rPr lang="sv-SE" sz="2200" dirty="0">
                <a:solidFill>
                  <a:schemeClr val="tx1"/>
                </a:solidFill>
              </a:rPr>
              <a:t> kommer läggas upp under Dokument på P2011:s sida på laget.se (se nedan).</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Pennanteckning 2">
                <a:extLst>
                  <a:ext uri="{FF2B5EF4-FFF2-40B4-BE49-F238E27FC236}">
                    <a16:creationId xmlns:a16="http://schemas.microsoft.com/office/drawing/2014/main" id="{12B84935-5CB0-42EA-B828-3EF01ED093F6}"/>
                  </a:ext>
                </a:extLst>
              </p14:cNvPr>
              <p14:cNvContentPartPr/>
              <p14:nvPr/>
            </p14:nvContentPartPr>
            <p14:xfrm>
              <a:off x="10216480" y="3656462"/>
              <a:ext cx="672480" cy="105480"/>
            </p14:xfrm>
          </p:contentPart>
        </mc:Choice>
        <mc:Fallback xmlns="">
          <p:pic>
            <p:nvPicPr>
              <p:cNvPr id="3" name="Pennanteckning 2">
                <a:extLst>
                  <a:ext uri="{FF2B5EF4-FFF2-40B4-BE49-F238E27FC236}">
                    <a16:creationId xmlns:a16="http://schemas.microsoft.com/office/drawing/2014/main" id="{12B84935-5CB0-42EA-B828-3EF01ED093F6}"/>
                  </a:ext>
                </a:extLst>
              </p:cNvPr>
              <p:cNvPicPr/>
              <p:nvPr/>
            </p:nvPicPr>
            <p:blipFill>
              <a:blip r:embed="rId5"/>
              <a:stretch>
                <a:fillRect/>
              </a:stretch>
            </p:blipFill>
            <p:spPr>
              <a:xfrm>
                <a:off x="10162840" y="3548822"/>
                <a:ext cx="7801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Pennanteckning 3">
                <a:extLst>
                  <a:ext uri="{FF2B5EF4-FFF2-40B4-BE49-F238E27FC236}">
                    <a16:creationId xmlns:a16="http://schemas.microsoft.com/office/drawing/2014/main" id="{78C6BF0F-4EF8-4E1A-AC9D-43054003699E}"/>
                  </a:ext>
                </a:extLst>
              </p14:cNvPr>
              <p14:cNvContentPartPr/>
              <p14:nvPr/>
            </p14:nvContentPartPr>
            <p14:xfrm>
              <a:off x="4978120" y="4663022"/>
              <a:ext cx="634320" cy="38520"/>
            </p14:xfrm>
          </p:contentPart>
        </mc:Choice>
        <mc:Fallback xmlns="">
          <p:pic>
            <p:nvPicPr>
              <p:cNvPr id="4" name="Pennanteckning 3">
                <a:extLst>
                  <a:ext uri="{FF2B5EF4-FFF2-40B4-BE49-F238E27FC236}">
                    <a16:creationId xmlns:a16="http://schemas.microsoft.com/office/drawing/2014/main" id="{78C6BF0F-4EF8-4E1A-AC9D-43054003699E}"/>
                  </a:ext>
                </a:extLst>
              </p:cNvPr>
              <p:cNvPicPr/>
              <p:nvPr/>
            </p:nvPicPr>
            <p:blipFill>
              <a:blip r:embed="rId7"/>
              <a:stretch>
                <a:fillRect/>
              </a:stretch>
            </p:blipFill>
            <p:spPr>
              <a:xfrm>
                <a:off x="4924120" y="4555022"/>
                <a:ext cx="741960" cy="254160"/>
              </a:xfrm>
              <a:prstGeom prst="rect">
                <a:avLst/>
              </a:prstGeom>
            </p:spPr>
          </p:pic>
        </mc:Fallback>
      </mc:AlternateContent>
    </p:spTree>
    <p:extLst>
      <p:ext uri="{BB962C8B-B14F-4D97-AF65-F5344CB8AC3E}">
        <p14:creationId xmlns:p14="http://schemas.microsoft.com/office/powerpoint/2010/main" val="156402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988291" y="844584"/>
            <a:ext cx="10554960" cy="2776756"/>
          </a:xfrm>
        </p:spPr>
        <p:txBody>
          <a:bodyPr>
            <a:noAutofit/>
          </a:bodyPr>
          <a:lstStyle/>
          <a:p>
            <a:pPr algn="ctr"/>
            <a:r>
              <a:rPr lang="sv-SE" sz="3600" b="1" dirty="0">
                <a:solidFill>
                  <a:schemeClr val="tx1"/>
                </a:solidFill>
              </a:rPr>
              <a:t>Information</a:t>
            </a:r>
          </a:p>
          <a:p>
            <a:pPr algn="l"/>
            <a:endParaRPr lang="sv-SE" sz="1200" b="1" dirty="0">
              <a:solidFill>
                <a:schemeClr val="tx1"/>
              </a:solidFill>
            </a:endParaRPr>
          </a:p>
          <a:p>
            <a:pPr algn="l"/>
            <a:r>
              <a:rPr lang="sv-SE" sz="1800" dirty="0">
                <a:solidFill>
                  <a:schemeClr val="tx1"/>
                </a:solidFill>
              </a:rPr>
              <a:t>Vi ledare har tre olika sätt vi kan skicka ut information på:</a:t>
            </a:r>
          </a:p>
          <a:p>
            <a:pPr marL="342900" indent="-342900" algn="l">
              <a:buFont typeface="Arial" panose="020B0604020202020204" pitchFamily="34" charset="0"/>
              <a:buChar char="•"/>
            </a:pPr>
            <a:r>
              <a:rPr lang="sv-SE" sz="1800" dirty="0">
                <a:solidFill>
                  <a:schemeClr val="tx1"/>
                </a:solidFill>
              </a:rPr>
              <a:t>Nyheter via Laget.se (nyheter syns på medlemssidan och ligger kvar där- all information och alla kommentarer är publika för </a:t>
            </a:r>
            <a:r>
              <a:rPr lang="sv-SE" sz="1800" u="sng" dirty="0">
                <a:solidFill>
                  <a:schemeClr val="tx1"/>
                </a:solidFill>
              </a:rPr>
              <a:t>alla</a:t>
            </a:r>
            <a:r>
              <a:rPr lang="sv-SE" sz="1800" dirty="0">
                <a:solidFill>
                  <a:schemeClr val="tx1"/>
                </a:solidFill>
              </a:rPr>
              <a:t>)</a:t>
            </a:r>
          </a:p>
          <a:p>
            <a:pPr marL="342900" indent="-342900" algn="l">
              <a:buFont typeface="Arial" panose="020B0604020202020204" pitchFamily="34" charset="0"/>
              <a:buChar char="•"/>
            </a:pPr>
            <a:r>
              <a:rPr lang="sv-SE" sz="1800" dirty="0">
                <a:solidFill>
                  <a:schemeClr val="tx1"/>
                </a:solidFill>
              </a:rPr>
              <a:t>Mejl via Laget.se</a:t>
            </a:r>
          </a:p>
          <a:p>
            <a:pPr marL="342900" indent="-342900" algn="l">
              <a:buFont typeface="Arial" panose="020B0604020202020204" pitchFamily="34" charset="0"/>
              <a:buChar char="•"/>
            </a:pPr>
            <a:r>
              <a:rPr lang="sv-SE" sz="1800" dirty="0">
                <a:solidFill>
                  <a:schemeClr val="tx1"/>
                </a:solidFill>
              </a:rPr>
              <a:t>SMS via </a:t>
            </a:r>
            <a:r>
              <a:rPr lang="sv-SE" sz="1800" dirty="0" err="1">
                <a:solidFill>
                  <a:schemeClr val="tx1"/>
                </a:solidFill>
              </a:rPr>
              <a:t>Supertext</a:t>
            </a:r>
            <a:r>
              <a:rPr lang="sv-SE" sz="1800" dirty="0">
                <a:solidFill>
                  <a:schemeClr val="tx1"/>
                </a:solidFill>
              </a:rPr>
              <a:t> (vi kan via </a:t>
            </a:r>
            <a:r>
              <a:rPr lang="sv-SE" sz="1800" dirty="0" err="1">
                <a:solidFill>
                  <a:schemeClr val="tx1"/>
                </a:solidFill>
              </a:rPr>
              <a:t>Supertext</a:t>
            </a:r>
            <a:r>
              <a:rPr lang="sv-SE" sz="1800" dirty="0">
                <a:solidFill>
                  <a:schemeClr val="tx1"/>
                </a:solidFill>
              </a:rPr>
              <a:t> lätt skapa olika grupper för t.ex. olika lag, aktiviteter mm)</a:t>
            </a:r>
          </a:p>
          <a:p>
            <a:pPr marL="342900" indent="-342900" algn="l">
              <a:buFont typeface="Arial" panose="020B0604020202020204" pitchFamily="34" charset="0"/>
              <a:buChar char="•"/>
            </a:pPr>
            <a:endParaRPr lang="sv-SE" sz="1800" dirty="0">
              <a:solidFill>
                <a:schemeClr val="tx1"/>
              </a:solidFill>
            </a:endParaRPr>
          </a:p>
          <a:p>
            <a:pPr algn="l"/>
            <a:r>
              <a:rPr lang="sv-SE" sz="1800" b="1" dirty="0">
                <a:solidFill>
                  <a:schemeClr val="tx1"/>
                </a:solidFill>
              </a:rPr>
              <a:t>OBS! Säkerställ att era kontaktuppgifter är aktuella (mail + telefonnummer)</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pic>
        <p:nvPicPr>
          <p:cNvPr id="2" name="Bildobjekt 1">
            <a:extLst>
              <a:ext uri="{FF2B5EF4-FFF2-40B4-BE49-F238E27FC236}">
                <a16:creationId xmlns:a16="http://schemas.microsoft.com/office/drawing/2014/main" id="{1332FAA6-CE5A-4AAA-AFD7-0322487AAF80}"/>
              </a:ext>
            </a:extLst>
          </p:cNvPr>
          <p:cNvPicPr>
            <a:picLocks noChangeAspect="1"/>
          </p:cNvPicPr>
          <p:nvPr/>
        </p:nvPicPr>
        <p:blipFill>
          <a:blip r:embed="rId3"/>
          <a:stretch>
            <a:fillRect/>
          </a:stretch>
        </p:blipFill>
        <p:spPr>
          <a:xfrm>
            <a:off x="522250" y="3861803"/>
            <a:ext cx="2797853" cy="2888384"/>
          </a:xfrm>
          <a:prstGeom prst="rect">
            <a:avLst/>
          </a:prstGeom>
        </p:spPr>
      </p:pic>
      <p:pic>
        <p:nvPicPr>
          <p:cNvPr id="7" name="Bildobjekt 6">
            <a:extLst>
              <a:ext uri="{FF2B5EF4-FFF2-40B4-BE49-F238E27FC236}">
                <a16:creationId xmlns:a16="http://schemas.microsoft.com/office/drawing/2014/main" id="{3F3EA3C6-0DC6-49B5-AE9B-6B7DE7BC61FA}"/>
              </a:ext>
            </a:extLst>
          </p:cNvPr>
          <p:cNvPicPr>
            <a:picLocks noChangeAspect="1"/>
          </p:cNvPicPr>
          <p:nvPr/>
        </p:nvPicPr>
        <p:blipFill>
          <a:blip r:embed="rId4"/>
          <a:stretch>
            <a:fillRect/>
          </a:stretch>
        </p:blipFill>
        <p:spPr>
          <a:xfrm>
            <a:off x="4224392" y="3861803"/>
            <a:ext cx="3400599" cy="1842689"/>
          </a:xfrm>
          <a:prstGeom prst="rect">
            <a:avLst/>
          </a:prstGeom>
        </p:spPr>
      </p:pic>
      <p:pic>
        <p:nvPicPr>
          <p:cNvPr id="8" name="Bildobjekt 7">
            <a:extLst>
              <a:ext uri="{FF2B5EF4-FFF2-40B4-BE49-F238E27FC236}">
                <a16:creationId xmlns:a16="http://schemas.microsoft.com/office/drawing/2014/main" id="{7864DFDB-8344-165C-433A-F92C11A3CA68}"/>
              </a:ext>
            </a:extLst>
          </p:cNvPr>
          <p:cNvPicPr>
            <a:picLocks noChangeAspect="1"/>
          </p:cNvPicPr>
          <p:nvPr/>
        </p:nvPicPr>
        <p:blipFill>
          <a:blip r:embed="rId5"/>
          <a:stretch>
            <a:fillRect/>
          </a:stretch>
        </p:blipFill>
        <p:spPr>
          <a:xfrm>
            <a:off x="8189050" y="3861803"/>
            <a:ext cx="3267016" cy="2676248"/>
          </a:xfrm>
          <a:prstGeom prst="rect">
            <a:avLst/>
          </a:prstGeom>
        </p:spPr>
      </p:pic>
    </p:spTree>
    <p:extLst>
      <p:ext uri="{BB962C8B-B14F-4D97-AF65-F5344CB8AC3E}">
        <p14:creationId xmlns:p14="http://schemas.microsoft.com/office/powerpoint/2010/main" val="798723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988291" y="844584"/>
            <a:ext cx="10554960" cy="3397478"/>
          </a:xfrm>
        </p:spPr>
        <p:txBody>
          <a:bodyPr>
            <a:noAutofit/>
          </a:bodyPr>
          <a:lstStyle/>
          <a:p>
            <a:pPr algn="ctr"/>
            <a:endParaRPr lang="sv-SE" sz="3600" b="1" dirty="0">
              <a:solidFill>
                <a:schemeClr val="tx1"/>
              </a:solidFill>
            </a:endParaRPr>
          </a:p>
          <a:p>
            <a:pPr algn="ctr"/>
            <a:r>
              <a:rPr lang="sv-SE" sz="2400" dirty="0">
                <a:solidFill>
                  <a:schemeClr val="tx1"/>
                </a:solidFill>
              </a:rPr>
              <a:t>Vi finns nu även på </a:t>
            </a:r>
            <a:r>
              <a:rPr lang="sv-SE" sz="2400" dirty="0" err="1">
                <a:solidFill>
                  <a:schemeClr val="tx1"/>
                </a:solidFill>
              </a:rPr>
              <a:t>Instagram</a:t>
            </a:r>
            <a:r>
              <a:rPr lang="sv-SE" sz="2400" dirty="0">
                <a:solidFill>
                  <a:schemeClr val="tx1"/>
                </a:solidFill>
              </a:rPr>
              <a:t> under lerkil_p2011. Här kommer vi försöka dela med oss av bilder från cuper, matcher och träningar. Helt enkelt allt roligt vi gör </a:t>
            </a:r>
            <a:r>
              <a:rPr lang="sv-SE" sz="2400" dirty="0">
                <a:solidFill>
                  <a:schemeClr val="tx1"/>
                </a:solidFill>
                <a:sym typeface="Wingdings" panose="05000000000000000000" pitchFamily="2" charset="2"/>
              </a:rPr>
              <a:t></a:t>
            </a:r>
          </a:p>
          <a:p>
            <a:pPr algn="ctr"/>
            <a:endParaRPr lang="sv-SE" sz="2400" dirty="0">
              <a:solidFill>
                <a:schemeClr val="tx1"/>
              </a:solidFill>
              <a:sym typeface="Wingdings" panose="05000000000000000000" pitchFamily="2" charset="2"/>
            </a:endParaRPr>
          </a:p>
          <a:p>
            <a:pPr algn="ctr"/>
            <a:endParaRPr lang="sv-SE" sz="2400" dirty="0">
              <a:solidFill>
                <a:schemeClr val="tx1"/>
              </a:solidFill>
              <a:sym typeface="Wingdings" panose="05000000000000000000" pitchFamily="2" charset="2"/>
            </a:endParaRPr>
          </a:p>
          <a:p>
            <a:pPr algn="ctr"/>
            <a:endParaRPr lang="sv-SE" sz="2400" dirty="0">
              <a:solidFill>
                <a:schemeClr val="tx1"/>
              </a:solidFill>
            </a:endParaRPr>
          </a:p>
          <a:p>
            <a:pPr algn="l"/>
            <a:endParaRPr lang="sv-SE" sz="1200" b="1" dirty="0">
              <a:solidFill>
                <a:schemeClr val="tx1"/>
              </a:solidFill>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pic>
        <p:nvPicPr>
          <p:cNvPr id="4" name="Bildobjekt 3">
            <a:extLst>
              <a:ext uri="{FF2B5EF4-FFF2-40B4-BE49-F238E27FC236}">
                <a16:creationId xmlns:a16="http://schemas.microsoft.com/office/drawing/2014/main" id="{669FDC61-089E-CD4E-EE9D-5E87608A38D4}"/>
              </a:ext>
            </a:extLst>
          </p:cNvPr>
          <p:cNvPicPr>
            <a:picLocks noChangeAspect="1"/>
          </p:cNvPicPr>
          <p:nvPr/>
        </p:nvPicPr>
        <p:blipFill>
          <a:blip r:embed="rId3"/>
          <a:stretch>
            <a:fillRect/>
          </a:stretch>
        </p:blipFill>
        <p:spPr>
          <a:xfrm>
            <a:off x="3045836" y="2959404"/>
            <a:ext cx="6569503" cy="3176463"/>
          </a:xfrm>
          <a:prstGeom prst="rect">
            <a:avLst/>
          </a:prstGeom>
        </p:spPr>
      </p:pic>
      <p:pic>
        <p:nvPicPr>
          <p:cNvPr id="10" name="Bildobjekt 9">
            <a:extLst>
              <a:ext uri="{FF2B5EF4-FFF2-40B4-BE49-F238E27FC236}">
                <a16:creationId xmlns:a16="http://schemas.microsoft.com/office/drawing/2014/main" id="{3D1F9E1C-C64F-0330-FFED-BDC0CF6F37E6}"/>
              </a:ext>
            </a:extLst>
          </p:cNvPr>
          <p:cNvPicPr>
            <a:picLocks noChangeAspect="1"/>
          </p:cNvPicPr>
          <p:nvPr/>
        </p:nvPicPr>
        <p:blipFill>
          <a:blip r:embed="rId4"/>
          <a:stretch>
            <a:fillRect/>
          </a:stretch>
        </p:blipFill>
        <p:spPr>
          <a:xfrm>
            <a:off x="3876984" y="503915"/>
            <a:ext cx="4530709" cy="1067045"/>
          </a:xfrm>
          <a:prstGeom prst="rect">
            <a:avLst/>
          </a:prstGeom>
        </p:spPr>
      </p:pic>
    </p:spTree>
    <p:extLst>
      <p:ext uri="{BB962C8B-B14F-4D97-AF65-F5344CB8AC3E}">
        <p14:creationId xmlns:p14="http://schemas.microsoft.com/office/powerpoint/2010/main" val="251629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573081" y="2062675"/>
            <a:ext cx="9144000" cy="1533966"/>
          </a:xfrm>
        </p:spPr>
        <p:txBody>
          <a:bodyPr>
            <a:normAutofit/>
          </a:bodyPr>
          <a:lstStyle/>
          <a:p>
            <a:pPr algn="ctr"/>
            <a:r>
              <a:rPr lang="sv-SE" sz="5400" dirty="0">
                <a:solidFill>
                  <a:schemeClr val="tx1"/>
                </a:solidFill>
              </a:rPr>
              <a:t>Frågor?</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409341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60674" y="1105436"/>
            <a:ext cx="9144000" cy="4334773"/>
          </a:xfrm>
        </p:spPr>
        <p:txBody>
          <a:bodyPr>
            <a:normAutofit lnSpcReduction="10000"/>
          </a:bodyPr>
          <a:lstStyle/>
          <a:p>
            <a:pPr algn="ctr"/>
            <a:r>
              <a:rPr lang="sv-SE" sz="3600" b="1" dirty="0">
                <a:solidFill>
                  <a:schemeClr val="tx1"/>
                </a:solidFill>
              </a:rPr>
              <a:t>Agenda för mötet</a:t>
            </a:r>
          </a:p>
          <a:p>
            <a:pPr algn="ctr"/>
            <a:endParaRPr lang="sv-SE" dirty="0">
              <a:solidFill>
                <a:schemeClr val="tx1"/>
              </a:solidFill>
            </a:endParaRPr>
          </a:p>
          <a:p>
            <a:pPr algn="ctr"/>
            <a:r>
              <a:rPr lang="sv-SE" sz="2400" dirty="0">
                <a:solidFill>
                  <a:schemeClr val="tx1"/>
                </a:solidFill>
              </a:rPr>
              <a:t>Presentation av ledarna/tränarna</a:t>
            </a:r>
          </a:p>
          <a:p>
            <a:pPr algn="ctr"/>
            <a:r>
              <a:rPr lang="sv-SE" sz="2400" dirty="0">
                <a:solidFill>
                  <a:schemeClr val="tx1"/>
                </a:solidFill>
              </a:rPr>
              <a:t>Lerkils mål, vision och policy</a:t>
            </a:r>
          </a:p>
          <a:p>
            <a:pPr algn="ctr"/>
            <a:r>
              <a:rPr lang="sv-SE" sz="2400" dirty="0">
                <a:solidFill>
                  <a:schemeClr val="tx1"/>
                </a:solidFill>
              </a:rPr>
              <a:t>Höstens träningsupplägg</a:t>
            </a:r>
          </a:p>
          <a:p>
            <a:pPr algn="ctr"/>
            <a:r>
              <a:rPr lang="sv-SE" sz="2400" dirty="0">
                <a:solidFill>
                  <a:schemeClr val="tx1"/>
                </a:solidFill>
              </a:rPr>
              <a:t>Höstens seriespel</a:t>
            </a:r>
          </a:p>
          <a:p>
            <a:pPr algn="ctr"/>
            <a:r>
              <a:rPr lang="sv-SE" sz="2400" dirty="0">
                <a:solidFill>
                  <a:schemeClr val="tx1"/>
                </a:solidFill>
              </a:rPr>
              <a:t>Föräldraåtaganden</a:t>
            </a:r>
          </a:p>
          <a:p>
            <a:pPr algn="ctr"/>
            <a:r>
              <a:rPr lang="sv-SE" sz="2400" dirty="0">
                <a:solidFill>
                  <a:schemeClr val="tx1"/>
                </a:solidFill>
              </a:rPr>
              <a:t>Laget.se, </a:t>
            </a:r>
            <a:r>
              <a:rPr lang="sv-SE" sz="2400" dirty="0" err="1">
                <a:solidFill>
                  <a:schemeClr val="tx1"/>
                </a:solidFill>
              </a:rPr>
              <a:t>Supertext</a:t>
            </a:r>
            <a:r>
              <a:rPr lang="sv-SE" sz="2400" dirty="0">
                <a:solidFill>
                  <a:schemeClr val="tx1"/>
                </a:solidFill>
              </a:rPr>
              <a:t> &amp; </a:t>
            </a:r>
            <a:r>
              <a:rPr lang="sv-SE" sz="2400" dirty="0" err="1">
                <a:solidFill>
                  <a:schemeClr val="tx1"/>
                </a:solidFill>
              </a:rPr>
              <a:t>Instagram</a:t>
            </a:r>
            <a:endParaRPr lang="sv-SE" sz="2400" dirty="0">
              <a:solidFill>
                <a:schemeClr val="tx1"/>
              </a:solidFill>
            </a:endParaRPr>
          </a:p>
          <a:p>
            <a:pPr algn="ctr"/>
            <a:r>
              <a:rPr lang="sv-SE" sz="2400" dirty="0">
                <a:solidFill>
                  <a:schemeClr val="tx1"/>
                </a:solidFill>
              </a:rPr>
              <a:t>Övriga frågor</a:t>
            </a:r>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395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17277" y="1178792"/>
            <a:ext cx="9984883" cy="5143499"/>
          </a:xfrm>
        </p:spPr>
        <p:txBody>
          <a:bodyPr>
            <a:normAutofit/>
          </a:bodyPr>
          <a:lstStyle/>
          <a:p>
            <a:pPr algn="ctr"/>
            <a:r>
              <a:rPr lang="sv-SE" sz="3900" b="1" dirty="0">
                <a:solidFill>
                  <a:schemeClr val="tx1"/>
                </a:solidFill>
              </a:rPr>
              <a:t>Presentation av ledarna/tränarna</a:t>
            </a:r>
          </a:p>
          <a:p>
            <a:pPr algn="ctr"/>
            <a:endParaRPr lang="sv-SE" dirty="0">
              <a:solidFill>
                <a:schemeClr val="tx1"/>
              </a:solidFill>
            </a:endParaRPr>
          </a:p>
          <a:p>
            <a:pPr algn="l">
              <a:spcBef>
                <a:spcPts val="600"/>
              </a:spcBef>
              <a:spcAft>
                <a:spcPts val="600"/>
              </a:spcAft>
            </a:pPr>
            <a:r>
              <a:rPr lang="sv-SE" sz="2400" dirty="0">
                <a:solidFill>
                  <a:schemeClr val="tx1"/>
                </a:solidFill>
              </a:rPr>
              <a:t>Martin Holgersson	 (Anton </a:t>
            </a:r>
            <a:r>
              <a:rPr lang="sv-SE" sz="2400" dirty="0" err="1">
                <a:solidFill>
                  <a:schemeClr val="tx1"/>
                </a:solidFill>
              </a:rPr>
              <a:t>Kårmark</a:t>
            </a:r>
            <a:r>
              <a:rPr lang="sv-SE" sz="2400" dirty="0">
                <a:solidFill>
                  <a:schemeClr val="tx1"/>
                </a:solidFill>
              </a:rPr>
              <a:t>)</a:t>
            </a:r>
          </a:p>
          <a:p>
            <a:pPr algn="l">
              <a:spcBef>
                <a:spcPts val="600"/>
              </a:spcBef>
              <a:spcAft>
                <a:spcPts val="600"/>
              </a:spcAft>
            </a:pPr>
            <a:r>
              <a:rPr lang="sv-SE" sz="2400" dirty="0">
                <a:solidFill>
                  <a:schemeClr val="tx1"/>
                </a:solidFill>
              </a:rPr>
              <a:t>Magnus Dahlgren	(William Dahlgren)</a:t>
            </a:r>
          </a:p>
          <a:p>
            <a:pPr algn="l">
              <a:spcBef>
                <a:spcPts val="600"/>
              </a:spcBef>
              <a:spcAft>
                <a:spcPts val="600"/>
              </a:spcAft>
            </a:pPr>
            <a:r>
              <a:rPr lang="sv-SE" sz="2400" dirty="0">
                <a:solidFill>
                  <a:schemeClr val="tx1"/>
                </a:solidFill>
              </a:rPr>
              <a:t>Robert Persson	(Axel Persson)</a:t>
            </a:r>
          </a:p>
          <a:p>
            <a:pPr algn="l">
              <a:spcBef>
                <a:spcPts val="600"/>
              </a:spcBef>
              <a:spcAft>
                <a:spcPts val="600"/>
              </a:spcAft>
            </a:pPr>
            <a:r>
              <a:rPr lang="sv-SE" sz="2400" dirty="0">
                <a:solidFill>
                  <a:schemeClr val="tx1"/>
                </a:solidFill>
              </a:rPr>
              <a:t>Jesper Andersson	(Agust Andersson) – även innebandytränare</a:t>
            </a:r>
            <a:endParaRPr lang="sv-SE" sz="1600" dirty="0">
              <a:solidFill>
                <a:schemeClr val="tx1"/>
              </a:solidFill>
            </a:endParaRPr>
          </a:p>
          <a:p>
            <a:pPr algn="l">
              <a:spcBef>
                <a:spcPts val="600"/>
              </a:spcBef>
              <a:spcAft>
                <a:spcPts val="600"/>
              </a:spcAft>
            </a:pPr>
            <a:r>
              <a:rPr lang="sv-SE" sz="2400" dirty="0">
                <a:solidFill>
                  <a:schemeClr val="tx1"/>
                </a:solidFill>
              </a:rPr>
              <a:t>Jonas </a:t>
            </a:r>
            <a:r>
              <a:rPr lang="sv-SE" sz="2400" dirty="0" err="1">
                <a:solidFill>
                  <a:schemeClr val="tx1"/>
                </a:solidFill>
              </a:rPr>
              <a:t>Roosberg</a:t>
            </a:r>
            <a:r>
              <a:rPr lang="sv-SE" sz="2400" dirty="0">
                <a:solidFill>
                  <a:schemeClr val="tx1"/>
                </a:solidFill>
              </a:rPr>
              <a:t>	(Olof </a:t>
            </a:r>
            <a:r>
              <a:rPr lang="sv-SE" sz="2400" dirty="0" err="1">
                <a:solidFill>
                  <a:schemeClr val="tx1"/>
                </a:solidFill>
              </a:rPr>
              <a:t>Roosberg</a:t>
            </a:r>
            <a:r>
              <a:rPr lang="sv-SE" sz="2400" dirty="0">
                <a:solidFill>
                  <a:schemeClr val="tx1"/>
                </a:solidFill>
              </a:rPr>
              <a:t>) – även bandytränare</a:t>
            </a:r>
          </a:p>
          <a:p>
            <a:pPr algn="l">
              <a:spcBef>
                <a:spcPts val="600"/>
              </a:spcBef>
              <a:spcAft>
                <a:spcPts val="600"/>
              </a:spcAft>
            </a:pPr>
            <a:r>
              <a:rPr lang="sv-SE" sz="2400" dirty="0">
                <a:solidFill>
                  <a:schemeClr val="tx1"/>
                </a:solidFill>
              </a:rPr>
              <a:t>Camilla Johansson	(Olle Johansson)</a:t>
            </a:r>
          </a:p>
          <a:p>
            <a:pPr algn="l">
              <a:spcBef>
                <a:spcPts val="600"/>
              </a:spcBef>
              <a:spcAft>
                <a:spcPts val="600"/>
              </a:spcAft>
            </a:pPr>
            <a:r>
              <a:rPr lang="sv-SE" sz="1700" dirty="0">
                <a:solidFill>
                  <a:schemeClr val="tx1"/>
                </a:solidFill>
              </a:rPr>
              <a:t>	</a:t>
            </a:r>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0406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350235" y="156755"/>
            <a:ext cx="10314773" cy="6031610"/>
          </a:xfrm>
        </p:spPr>
        <p:txBody>
          <a:bodyPr>
            <a:normAutofit fontScale="92500" lnSpcReduction="20000"/>
          </a:bodyPr>
          <a:lstStyle/>
          <a:p>
            <a:pPr algn="ctr"/>
            <a:r>
              <a:rPr lang="sv-SE" sz="2800" dirty="0"/>
              <a:t>Lerkils mål och vision samt Fotbollens spela lek och lär</a:t>
            </a:r>
          </a:p>
          <a:p>
            <a:pPr algn="ctr"/>
            <a:endParaRPr lang="sv-SE" sz="2000" dirty="0"/>
          </a:p>
          <a:p>
            <a:pPr algn="ctr"/>
            <a:endParaRPr lang="sv-SE" sz="2000" dirty="0"/>
          </a:p>
          <a:p>
            <a:pPr algn="ctr"/>
            <a:endParaRPr lang="sv-SE" sz="2000" dirty="0"/>
          </a:p>
          <a:p>
            <a:pPr algn="ctr"/>
            <a:endParaRPr lang="sv-SE" sz="2000" dirty="0"/>
          </a:p>
          <a:p>
            <a:pPr algn="ctr"/>
            <a:r>
              <a:rPr lang="sv-SE" sz="3900" b="1" dirty="0">
                <a:solidFill>
                  <a:schemeClr val="tx1"/>
                </a:solidFill>
              </a:rPr>
              <a:t>Lerkils mål, vision och policy</a:t>
            </a:r>
          </a:p>
          <a:p>
            <a:pPr algn="ctr"/>
            <a:endParaRPr lang="sv-SE" sz="2000" dirty="0"/>
          </a:p>
          <a:p>
            <a:pPr algn="ctr"/>
            <a:endParaRPr lang="sv-SE" sz="2000" dirty="0"/>
          </a:p>
          <a:p>
            <a:pPr algn="ctr"/>
            <a:endParaRPr lang="sv-SE" sz="2000" dirty="0">
              <a:solidFill>
                <a:schemeClr val="tx1"/>
              </a:solidFill>
            </a:endParaRPr>
          </a:p>
          <a:p>
            <a:pPr algn="ctr"/>
            <a:r>
              <a:rPr lang="sv-SE" sz="2400" dirty="0">
                <a:solidFill>
                  <a:schemeClr val="tx1"/>
                </a:solidFill>
              </a:rPr>
              <a:t>Lerkils IF är breddförening med målet att så många som möjligt så länge som möjligt</a:t>
            </a:r>
          </a:p>
          <a:p>
            <a:pPr algn="ctr"/>
            <a:r>
              <a:rPr lang="sv-SE" sz="2400" dirty="0">
                <a:solidFill>
                  <a:schemeClr val="tx1"/>
                </a:solidFill>
              </a:rPr>
              <a:t> skall ha roligt med att spela fotboll. </a:t>
            </a:r>
          </a:p>
          <a:p>
            <a:pPr algn="ctr"/>
            <a:endParaRPr lang="sv-SE" sz="1600" dirty="0">
              <a:solidFill>
                <a:schemeClr val="tx1"/>
              </a:solidFill>
            </a:endParaRPr>
          </a:p>
          <a:p>
            <a:pPr algn="ctr"/>
            <a:r>
              <a:rPr lang="sv-SE" sz="2400" dirty="0">
                <a:solidFill>
                  <a:schemeClr val="tx1"/>
                </a:solidFill>
              </a:rPr>
              <a:t>Policydokument är framtagna och finns att läsa på laget.se/Lerkils IF/Dokument:</a:t>
            </a:r>
          </a:p>
          <a:p>
            <a:pPr marL="342900" indent="-342900" algn="ctr">
              <a:buFontTx/>
              <a:buChar char="-"/>
            </a:pPr>
            <a:r>
              <a:rPr lang="sv-SE" sz="2400" dirty="0">
                <a:solidFill>
                  <a:schemeClr val="tx1"/>
                </a:solidFill>
              </a:rPr>
              <a:t>Föreningsidé</a:t>
            </a:r>
          </a:p>
          <a:p>
            <a:pPr marL="342900" indent="-342900" algn="ctr">
              <a:buFontTx/>
              <a:buChar char="-"/>
            </a:pPr>
            <a:r>
              <a:rPr lang="sv-SE" sz="2400" dirty="0">
                <a:solidFill>
                  <a:schemeClr val="tx1"/>
                </a:solidFill>
              </a:rPr>
              <a:t>Ledarhandboken</a:t>
            </a:r>
          </a:p>
          <a:p>
            <a:pPr marL="342900" indent="-342900" algn="ctr">
              <a:buFontTx/>
              <a:buChar char="-"/>
            </a:pPr>
            <a:r>
              <a:rPr lang="sv-SE" sz="2400" dirty="0">
                <a:solidFill>
                  <a:schemeClr val="tx1"/>
                </a:solidFill>
              </a:rPr>
              <a:t>Policy för föräldrar</a:t>
            </a:r>
          </a:p>
          <a:p>
            <a:pPr algn="ctr"/>
            <a:endParaRPr lang="sv-SE" sz="2000" dirty="0"/>
          </a:p>
          <a:p>
            <a:pPr algn="ctr"/>
            <a:endParaRPr lang="sv-SE" sz="2000" dirty="0"/>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326943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38390" y="1595380"/>
            <a:ext cx="10380992" cy="5071749"/>
          </a:xfrm>
        </p:spPr>
        <p:txBody>
          <a:bodyPr>
            <a:normAutofit/>
          </a:bodyPr>
          <a:lstStyle/>
          <a:p>
            <a:pPr algn="ctr"/>
            <a:r>
              <a:rPr lang="sv-SE" sz="3600" b="1" dirty="0">
                <a:solidFill>
                  <a:schemeClr val="tx1"/>
                </a:solidFill>
              </a:rPr>
              <a:t>Höstens träningsupplägg</a:t>
            </a:r>
          </a:p>
          <a:p>
            <a:pPr algn="ctr"/>
            <a:endParaRPr lang="sv-SE" sz="2000" dirty="0">
              <a:solidFill>
                <a:schemeClr val="tx1"/>
              </a:solidFill>
            </a:endParaRPr>
          </a:p>
          <a:p>
            <a:pPr marL="342900" indent="-342900" algn="l">
              <a:buFont typeface="Arial" panose="020B0604020202020204" pitchFamily="34" charset="0"/>
              <a:buChar char="•"/>
            </a:pPr>
            <a:r>
              <a:rPr lang="sv-SE" sz="2400" dirty="0">
                <a:solidFill>
                  <a:schemeClr val="tx1"/>
                </a:solidFill>
              </a:rPr>
              <a:t>Måndagar 17:15:-19:00, onsdagar 17:15-19:00 och teknikträning fredagar 17:00-18:15 (fram till gräset stänger).</a:t>
            </a:r>
          </a:p>
          <a:p>
            <a:pPr marL="342900" indent="-342900" algn="l">
              <a:buFont typeface="Arial" panose="020B0604020202020204" pitchFamily="34" charset="0"/>
              <a:buChar char="•"/>
            </a:pPr>
            <a:r>
              <a:rPr lang="sv-SE" sz="2400" dirty="0">
                <a:solidFill>
                  <a:schemeClr val="tx1"/>
                </a:solidFill>
              </a:rPr>
              <a:t>Vi fokuserar på fotboll under träning, ibland kan det behövas hjälp med att påminna barnen om detta innan träningen startar.</a:t>
            </a:r>
          </a:p>
          <a:p>
            <a:pPr marL="342900" indent="-342900" algn="l">
              <a:buFont typeface="Arial" panose="020B0604020202020204" pitchFamily="34" charset="0"/>
              <a:buChar char="•"/>
            </a:pPr>
            <a:r>
              <a:rPr lang="sv-SE" sz="2400" dirty="0">
                <a:solidFill>
                  <a:schemeClr val="tx1"/>
                </a:solidFill>
              </a:rPr>
              <a:t>Vi jobbar med positiv attityd och hur vi pratar med och om varandra, nolltolerans mot dåligt uppförande.</a:t>
            </a:r>
          </a:p>
          <a:p>
            <a:pPr marL="342900" indent="-342900" algn="l">
              <a:buFont typeface="Arial" panose="020B0604020202020204" pitchFamily="34" charset="0"/>
              <a:buChar char="•"/>
            </a:pPr>
            <a:r>
              <a:rPr lang="sv-SE" sz="2400" dirty="0">
                <a:solidFill>
                  <a:schemeClr val="tx1"/>
                </a:solidFill>
              </a:rPr>
              <a:t>Vi fortsätter samarbetet med både P2010 och P2012.</a:t>
            </a:r>
          </a:p>
          <a:p>
            <a:pPr marL="342900" indent="-342900" algn="l">
              <a:buFont typeface="Arial" panose="020B0604020202020204" pitchFamily="34" charset="0"/>
              <a:buChar char="•"/>
            </a:pPr>
            <a:r>
              <a:rPr lang="sv-SE" sz="2400" dirty="0">
                <a:solidFill>
                  <a:schemeClr val="tx1"/>
                </a:solidFill>
              </a:rPr>
              <a:t>Vi ser helst att killarna närvarar vid minst en träning i veckan. </a:t>
            </a:r>
          </a:p>
          <a:p>
            <a:pPr marL="342900" indent="-342900" algn="l">
              <a:buFont typeface="Arial" panose="020B0604020202020204" pitchFamily="34" charset="0"/>
              <a:buChar char="•"/>
            </a:pPr>
            <a:r>
              <a:rPr lang="sv-SE" sz="2400" dirty="0">
                <a:solidFill>
                  <a:schemeClr val="tx1"/>
                </a:solidFill>
              </a:rPr>
              <a:t>Vi kommer börja skicka ut kallelse även till träning (öppnas upp några veckor i taget). Då vi är många gör detta vår planering lite enklare. </a:t>
            </a:r>
          </a:p>
          <a:p>
            <a:pPr algn="l"/>
            <a:endParaRPr lang="sv-SE" sz="2400" dirty="0">
              <a:solidFill>
                <a:schemeClr val="tx1"/>
              </a:solidFill>
            </a:endParaRPr>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83436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001210" y="1341105"/>
            <a:ext cx="10162267" cy="5399059"/>
          </a:xfrm>
        </p:spPr>
        <p:txBody>
          <a:bodyPr>
            <a:noAutofit/>
          </a:bodyPr>
          <a:lstStyle/>
          <a:p>
            <a:pPr algn="ctr"/>
            <a:r>
              <a:rPr lang="sv-SE" sz="3600" b="1" dirty="0">
                <a:solidFill>
                  <a:schemeClr val="tx1"/>
                </a:solidFill>
              </a:rPr>
              <a:t>Höstens seriespel</a:t>
            </a:r>
            <a:endParaRPr lang="sv-SE" sz="3600" dirty="0">
              <a:solidFill>
                <a:schemeClr val="tx1"/>
              </a:solidFill>
            </a:endParaRPr>
          </a:p>
          <a:p>
            <a:pPr marL="457200" indent="-457200" algn="l">
              <a:lnSpc>
                <a:spcPct val="120000"/>
              </a:lnSpc>
              <a:buFont typeface="Arial" panose="020B0604020202020204" pitchFamily="34" charset="0"/>
              <a:buChar char="•"/>
            </a:pPr>
            <a:r>
              <a:rPr lang="sv-SE" sz="2000" dirty="0">
                <a:solidFill>
                  <a:schemeClr val="tx1"/>
                </a:solidFill>
              </a:rPr>
              <a:t>Vi har idag 29 barn på listan över medlemmar vilket är jätteroligt </a:t>
            </a:r>
            <a:r>
              <a:rPr lang="sv-SE" sz="2000" dirty="0">
                <a:solidFill>
                  <a:schemeClr val="tx1"/>
                </a:solidFill>
                <a:sym typeface="Wingdings" panose="05000000000000000000" pitchFamily="2" charset="2"/>
              </a:rPr>
              <a:t>!</a:t>
            </a:r>
            <a:endParaRPr lang="sv-SE" sz="2000" dirty="0">
              <a:solidFill>
                <a:schemeClr val="tx1"/>
              </a:solidFill>
            </a:endParaRPr>
          </a:p>
          <a:p>
            <a:pPr marL="457200" indent="-457200" algn="l">
              <a:lnSpc>
                <a:spcPct val="120000"/>
              </a:lnSpc>
              <a:buFont typeface="Arial" panose="020B0604020202020204" pitchFamily="34" charset="0"/>
              <a:buChar char="•"/>
            </a:pPr>
            <a:r>
              <a:rPr lang="sv-SE" sz="2000" dirty="0">
                <a:solidFill>
                  <a:schemeClr val="tx1"/>
                </a:solidFill>
              </a:rPr>
              <a:t>Vi har idag fler barn i truppen än när vi anmälde antal lag till seriespelet (2 </a:t>
            </a:r>
            <a:r>
              <a:rPr lang="sv-SE" sz="2000" dirty="0" err="1">
                <a:solidFill>
                  <a:schemeClr val="tx1"/>
                </a:solidFill>
              </a:rPr>
              <a:t>st</a:t>
            </a:r>
            <a:r>
              <a:rPr lang="sv-SE" sz="2000" dirty="0">
                <a:solidFill>
                  <a:schemeClr val="tx1"/>
                </a:solidFill>
              </a:rPr>
              <a:t>). </a:t>
            </a:r>
          </a:p>
          <a:p>
            <a:pPr marL="457200" indent="-457200" algn="l">
              <a:lnSpc>
                <a:spcPct val="120000"/>
              </a:lnSpc>
              <a:buFont typeface="Arial" panose="020B0604020202020204" pitchFamily="34" charset="0"/>
              <a:buChar char="•"/>
            </a:pPr>
            <a:r>
              <a:rPr lang="sv-SE" sz="2000" dirty="0">
                <a:solidFill>
                  <a:schemeClr val="tx1"/>
                </a:solidFill>
              </a:rPr>
              <a:t>Optimalt är ca 4 avbytare per match för att det ska bli så bra som möjligt (rekommendationen från SvFF är 3 avbytare). Vi kan hamna i situationer när vi behöver ställa över spelare och blir det aktuellt kommer vi titta på killarnas träningsnärvaro senaste veckorna innan match. Utgångspunkt är dock alltid att killarna ska få spela ungefär lika många matcher var. </a:t>
            </a:r>
          </a:p>
          <a:p>
            <a:pPr marL="457200" indent="-457200" algn="l">
              <a:lnSpc>
                <a:spcPct val="120000"/>
              </a:lnSpc>
              <a:buFont typeface="Arial" panose="020B0604020202020204" pitchFamily="34" charset="0"/>
              <a:buChar char="•"/>
            </a:pPr>
            <a:r>
              <a:rPr lang="sv-SE" sz="2000" dirty="0">
                <a:solidFill>
                  <a:schemeClr val="tx1"/>
                </a:solidFill>
              </a:rPr>
              <a:t>Vi försöker alltid göra så jämna lag som möjligt när vi planerar. </a:t>
            </a:r>
          </a:p>
          <a:p>
            <a:pPr marL="457200" indent="-457200" algn="l">
              <a:lnSpc>
                <a:spcPct val="120000"/>
              </a:lnSpc>
              <a:buFont typeface="Arial" panose="020B0604020202020204" pitchFamily="34" charset="0"/>
              <a:buChar char="•"/>
            </a:pPr>
            <a:r>
              <a:rPr lang="sv-SE" sz="2000" dirty="0">
                <a:solidFill>
                  <a:schemeClr val="tx1"/>
                </a:solidFill>
              </a:rPr>
              <a:t>Svara i tid på kallelser till match, vi kommer att ha svårt att hantera sena anmälningar.</a:t>
            </a:r>
          </a:p>
          <a:p>
            <a:pPr marL="457200" indent="-457200" algn="l">
              <a:lnSpc>
                <a:spcPct val="120000"/>
              </a:lnSpc>
              <a:buFont typeface="Arial" panose="020B0604020202020204" pitchFamily="34" charset="0"/>
              <a:buChar char="•"/>
            </a:pPr>
            <a:r>
              <a:rPr lang="sv-SE" sz="2000" dirty="0">
                <a:solidFill>
                  <a:schemeClr val="tx1"/>
                </a:solidFill>
              </a:rPr>
              <a:t>Samlingstid anges i kallelsen.</a:t>
            </a:r>
          </a:p>
          <a:p>
            <a:pPr marL="457200" indent="-457200" algn="l">
              <a:lnSpc>
                <a:spcPct val="120000"/>
              </a:lnSpc>
              <a:buFont typeface="Arial" panose="020B0604020202020204" pitchFamily="34" charset="0"/>
              <a:buChar char="•"/>
            </a:pPr>
            <a:r>
              <a:rPr lang="sv-SE" sz="2000" dirty="0">
                <a:solidFill>
                  <a:schemeClr val="tx1"/>
                </a:solidFill>
              </a:rPr>
              <a:t>Till vissa bortamatcher kommer vi fortsatt försöka samåka om det går (där Vallda Trekant anges som samlingsplats i kallelsen).</a:t>
            </a:r>
            <a:endParaRPr lang="sv-SE" sz="1600" dirty="0">
              <a:solidFill>
                <a:schemeClr val="tx1"/>
              </a:solidFill>
            </a:endParaRPr>
          </a:p>
          <a:p>
            <a:pPr marL="457200" indent="-457200" algn="l">
              <a:lnSpc>
                <a:spcPct val="120000"/>
              </a:lnSpc>
              <a:buFont typeface="Arial" panose="020B0604020202020204" pitchFamily="34" charset="0"/>
              <a:buChar char="•"/>
            </a:pPr>
            <a:endParaRPr lang="sv-SE" sz="1400" dirty="0">
              <a:solidFill>
                <a:schemeClr val="tx1"/>
              </a:solidFill>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455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554181" y="387837"/>
            <a:ext cx="11342255" cy="6359192"/>
          </a:xfrm>
          <a:solidFill>
            <a:srgbClr val="17597B"/>
          </a:solidFill>
        </p:spPr>
        <p:txBody>
          <a:bodyPr>
            <a:normAutofit fontScale="85000" lnSpcReduction="20000"/>
          </a:bodyPr>
          <a:lstStyle/>
          <a:p>
            <a:pPr algn="ctr"/>
            <a:r>
              <a:rPr lang="sv-SE" sz="4200" b="1" dirty="0">
                <a:solidFill>
                  <a:schemeClr val="tx1"/>
                </a:solidFill>
              </a:rPr>
              <a:t>Föräldraåtaganden</a:t>
            </a:r>
          </a:p>
          <a:p>
            <a:pPr algn="ctr"/>
            <a:endParaRPr lang="sv-SE" sz="1800" dirty="0">
              <a:solidFill>
                <a:schemeClr val="tx1"/>
              </a:solidFill>
            </a:endParaRPr>
          </a:p>
          <a:p>
            <a:pPr algn="ctr"/>
            <a:r>
              <a:rPr lang="sv-SE" sz="2600" dirty="0">
                <a:solidFill>
                  <a:schemeClr val="tx1"/>
                </a:solidFill>
              </a:rPr>
              <a:t>Medlems- och deltagaravgifter täcker inte alla utgifter i klubben, därför är klubben beroende</a:t>
            </a:r>
          </a:p>
          <a:p>
            <a:pPr algn="ctr"/>
            <a:r>
              <a:rPr lang="sv-SE" sz="2600" dirty="0">
                <a:solidFill>
                  <a:schemeClr val="tx1"/>
                </a:solidFill>
              </a:rPr>
              <a:t> av ideella initiativ vid klubbens aktiviteter såsom Lerkilscupen, Lerkilsdagen, A-lagskiosken,</a:t>
            </a:r>
          </a:p>
          <a:p>
            <a:pPr algn="ctr"/>
            <a:r>
              <a:rPr lang="sv-SE" sz="2600" dirty="0">
                <a:solidFill>
                  <a:schemeClr val="tx1"/>
                </a:solidFill>
              </a:rPr>
              <a:t> (Luciacupen), eventuella  städdagar mm</a:t>
            </a:r>
          </a:p>
          <a:p>
            <a:pPr algn="ctr"/>
            <a:endParaRPr lang="sv-SE" sz="2600" dirty="0">
              <a:solidFill>
                <a:schemeClr val="tx1"/>
              </a:solidFill>
            </a:endParaRPr>
          </a:p>
          <a:p>
            <a:pPr algn="ctr"/>
            <a:r>
              <a:rPr lang="sv-SE" sz="2600" dirty="0">
                <a:solidFill>
                  <a:schemeClr val="tx1"/>
                </a:solidFill>
              </a:rPr>
              <a:t>För att lösa arbetsuppgifter inom Lerkil P2011 har vi en föräldragrupp som är med och leder</a:t>
            </a:r>
          </a:p>
          <a:p>
            <a:pPr algn="ctr"/>
            <a:r>
              <a:rPr lang="sv-SE" sz="2600" dirty="0">
                <a:solidFill>
                  <a:schemeClr val="tx1"/>
                </a:solidFill>
              </a:rPr>
              <a:t> och fördelar arbetet. Liselotte Gustavsson är idag enda representanten i denna grupp och vi behöver bli minst en till!</a:t>
            </a:r>
          </a:p>
          <a:p>
            <a:pPr algn="ctr"/>
            <a:endParaRPr lang="sv-SE" sz="2600" dirty="0">
              <a:solidFill>
                <a:schemeClr val="tx1"/>
              </a:solidFill>
            </a:endParaRPr>
          </a:p>
          <a:p>
            <a:pPr algn="ctr"/>
            <a:r>
              <a:rPr lang="sv-SE" sz="2600" dirty="0">
                <a:solidFill>
                  <a:schemeClr val="tx1"/>
                </a:solidFill>
              </a:rPr>
              <a:t>Lagkassa behövs för oss som lag för att vi ska kunna betala avgifter till cuper, domare,</a:t>
            </a:r>
          </a:p>
          <a:p>
            <a:pPr algn="ctr"/>
            <a:r>
              <a:rPr lang="sv-SE" sz="2600" dirty="0">
                <a:solidFill>
                  <a:schemeClr val="tx1"/>
                </a:solidFill>
              </a:rPr>
              <a:t> framtida träningsläger, gemensamma aktiviteter mm. Pengar fås in genom t.ex.</a:t>
            </a:r>
          </a:p>
          <a:p>
            <a:pPr algn="ctr"/>
            <a:r>
              <a:rPr lang="sv-SE" sz="2600" dirty="0">
                <a:solidFill>
                  <a:schemeClr val="tx1"/>
                </a:solidFill>
              </a:rPr>
              <a:t>fikaförsäljning eller annan försäljning/aktiviteter.  Vad vill vi spara till och hur kommer vi dit?</a:t>
            </a:r>
          </a:p>
          <a:p>
            <a:pPr algn="ctr"/>
            <a:endParaRPr lang="sv-SE" sz="2000" dirty="0">
              <a:solidFill>
                <a:schemeClr val="tx1"/>
              </a:solidFill>
            </a:endParaRPr>
          </a:p>
          <a:p>
            <a:pPr algn="ctr"/>
            <a:r>
              <a:rPr lang="sv-SE" sz="2400" b="1" dirty="0">
                <a:solidFill>
                  <a:schemeClr val="tx1"/>
                </a:solidFill>
              </a:rPr>
              <a:t>Lagkassa P2011 per 2022-08-09: </a:t>
            </a:r>
          </a:p>
          <a:p>
            <a:pPr algn="ctr"/>
            <a:r>
              <a:rPr lang="sv-SE" sz="2000" dirty="0">
                <a:solidFill>
                  <a:schemeClr val="tx1"/>
                </a:solidFill>
              </a:rPr>
              <a:t>Lagkonto Swedbank: 20 710,06 kr</a:t>
            </a:r>
          </a:p>
          <a:p>
            <a:pPr algn="ctr"/>
            <a:r>
              <a:rPr lang="sv-SE" sz="2000" dirty="0">
                <a:solidFill>
                  <a:schemeClr val="tx1"/>
                </a:solidFill>
              </a:rPr>
              <a:t>Lagkonto Lerkil: ? kr</a:t>
            </a: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62731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422574" y="792137"/>
            <a:ext cx="11510236" cy="5877555"/>
          </a:xfrm>
          <a:solidFill>
            <a:srgbClr val="17597B"/>
          </a:solidFill>
        </p:spPr>
        <p:txBody>
          <a:bodyPr bIns="108000" spcCol="72000">
            <a:normAutofit fontScale="92500" lnSpcReduction="20000"/>
          </a:bodyPr>
          <a:lstStyle/>
          <a:p>
            <a:pPr algn="ctr"/>
            <a:r>
              <a:rPr lang="sv-SE" sz="4200" b="1" dirty="0">
                <a:solidFill>
                  <a:schemeClr val="tx1"/>
                </a:solidFill>
              </a:rPr>
              <a:t>Föräldraåtagande HT 2022</a:t>
            </a:r>
          </a:p>
          <a:p>
            <a:pPr algn="ctr"/>
            <a:endParaRPr lang="sv-SE" sz="2000" dirty="0">
              <a:solidFill>
                <a:schemeClr val="tx1"/>
              </a:solidFill>
            </a:endParaRPr>
          </a:p>
          <a:p>
            <a:pPr algn="ctr"/>
            <a:r>
              <a:rPr lang="sv-SE" sz="2600" b="1" dirty="0">
                <a:solidFill>
                  <a:schemeClr val="tx1"/>
                </a:solidFill>
              </a:rPr>
              <a:t>Klubbhusdag – Lördag 27/8</a:t>
            </a:r>
          </a:p>
          <a:p>
            <a:pPr algn="ctr">
              <a:lnSpc>
                <a:spcPct val="120000"/>
              </a:lnSpc>
            </a:pPr>
            <a:r>
              <a:rPr lang="sv-SE" sz="2300" dirty="0">
                <a:solidFill>
                  <a:schemeClr val="tx1"/>
                </a:solidFill>
              </a:rPr>
              <a:t>3 personer a´3 timmar för att ge extra kärlek och omsorg till vårt klubbhus. </a:t>
            </a:r>
          </a:p>
          <a:p>
            <a:pPr algn="ctr">
              <a:lnSpc>
                <a:spcPct val="120000"/>
              </a:lnSpc>
            </a:pPr>
            <a:r>
              <a:rPr lang="sv-SE" sz="2300" dirty="0">
                <a:solidFill>
                  <a:schemeClr val="tx1"/>
                </a:solidFill>
              </a:rPr>
              <a:t>Då vi i P2011 </a:t>
            </a:r>
            <a:r>
              <a:rPr lang="sv-SE" sz="2300">
                <a:solidFill>
                  <a:schemeClr val="tx1"/>
                </a:solidFill>
              </a:rPr>
              <a:t>spelar Zenitcupen </a:t>
            </a:r>
            <a:r>
              <a:rPr lang="sv-SE" sz="2300" dirty="0">
                <a:solidFill>
                  <a:schemeClr val="tx1"/>
                </a:solidFill>
              </a:rPr>
              <a:t>denna dag har vi fått ok på att göra vårt arbetspass fredagen den </a:t>
            </a:r>
            <a:r>
              <a:rPr lang="sv-SE" sz="2300" b="1" dirty="0">
                <a:solidFill>
                  <a:schemeClr val="tx1"/>
                </a:solidFill>
              </a:rPr>
              <a:t>26/8 </a:t>
            </a:r>
            <a:r>
              <a:rPr lang="sv-SE" sz="2300" dirty="0">
                <a:solidFill>
                  <a:schemeClr val="tx1"/>
                </a:solidFill>
              </a:rPr>
              <a:t>istället i samband med att vi spelar match och vi hoppas att ni föräldrar som har barn som kommer spela denna kväll kan tänka er att ställa upp på detta. Det vi kommer ha som uppgift är att rensa ogräs runt klubbhuset (hinner vi mer ska även ogräs rensas kring konstgräsplanerna). Tanken är att ni föräldrar rensar ogräs medan barnen värmer upp </a:t>
            </a:r>
            <a:r>
              <a:rPr lang="sv-SE" sz="2300" dirty="0">
                <a:solidFill>
                  <a:schemeClr val="tx1"/>
                </a:solidFill>
                <a:sym typeface="Wingdings" panose="05000000000000000000" pitchFamily="2" charset="2"/>
              </a:rPr>
              <a:t>. Är det ett gäng föräldrar som lägger 45 minuter på att rensa tror vi att vi kommer göra en insats som lätt motsvarar 3 personer i 3 timmar. Alla behöver ta med egna handskar och redskap/korgar att lägga ogräset i (ogräs slängs uppe i skogen).</a:t>
            </a:r>
          </a:p>
          <a:p>
            <a:pPr algn="ctr">
              <a:lnSpc>
                <a:spcPct val="120000"/>
              </a:lnSpc>
            </a:pPr>
            <a:r>
              <a:rPr lang="sv-SE" sz="2300" dirty="0">
                <a:solidFill>
                  <a:schemeClr val="tx1"/>
                </a:solidFill>
                <a:sym typeface="Wingdings" panose="05000000000000000000" pitchFamily="2" charset="2"/>
              </a:rPr>
              <a:t> </a:t>
            </a:r>
            <a:r>
              <a:rPr lang="sv-SE" sz="2300" b="1" dirty="0">
                <a:solidFill>
                  <a:schemeClr val="tx1"/>
                </a:solidFill>
                <a:sym typeface="Wingdings" panose="05000000000000000000" pitchFamily="2" charset="2"/>
              </a:rPr>
              <a:t>OBS!</a:t>
            </a:r>
            <a:r>
              <a:rPr lang="sv-SE" sz="2300" dirty="0">
                <a:solidFill>
                  <a:schemeClr val="tx1"/>
                </a:solidFill>
                <a:sym typeface="Wingdings" panose="05000000000000000000" pitchFamily="2" charset="2"/>
              </a:rPr>
              <a:t> 26/8 måste allt som står i förrådet tömmas dvs ingen fika får stå kvar.</a:t>
            </a:r>
          </a:p>
          <a:p>
            <a:pPr algn="ctr"/>
            <a:endParaRPr lang="sv-SE" sz="2300" dirty="0">
              <a:solidFill>
                <a:schemeClr val="tx1"/>
              </a:solidFill>
              <a:sym typeface="Wingdings" panose="05000000000000000000" pitchFamily="2" charset="2"/>
            </a:endParaRPr>
          </a:p>
          <a:p>
            <a:pPr algn="ctr"/>
            <a:r>
              <a:rPr lang="sv-SE" sz="2400" b="1" dirty="0">
                <a:solidFill>
                  <a:schemeClr val="tx1"/>
                </a:solidFill>
              </a:rPr>
              <a:t>Julgransförsäljning – December</a:t>
            </a:r>
          </a:p>
          <a:p>
            <a:pPr algn="ctr"/>
            <a:r>
              <a:rPr lang="sv-SE" sz="2300" b="0" i="0" dirty="0">
                <a:solidFill>
                  <a:schemeClr val="tx1"/>
                </a:solidFill>
                <a:effectLst/>
                <a:latin typeface="Corbel" panose="020B0503020204020204" pitchFamily="34" charset="0"/>
              </a:rPr>
              <a:t>Som vanligt kommer vi bli tilldelade arbetspass för granförsäljning, mer info kommer när det närmar sig.</a:t>
            </a:r>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27686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07619" y="975361"/>
            <a:ext cx="9144000" cy="3396342"/>
          </a:xfrm>
        </p:spPr>
        <p:txBody>
          <a:bodyPr>
            <a:normAutofit/>
          </a:bodyPr>
          <a:lstStyle/>
          <a:p>
            <a:pPr algn="ctr"/>
            <a:endParaRPr lang="sv-SE" sz="2400" dirty="0"/>
          </a:p>
          <a:p>
            <a:pPr algn="ctr"/>
            <a:endParaRPr lang="sv-SE" sz="24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
        <p:nvSpPr>
          <p:cNvPr id="2" name="Rektangel 1">
            <a:extLst>
              <a:ext uri="{FF2B5EF4-FFF2-40B4-BE49-F238E27FC236}">
                <a16:creationId xmlns:a16="http://schemas.microsoft.com/office/drawing/2014/main" id="{5F53301D-5EB5-4E01-B7A3-3CDDC43DB2DE}"/>
              </a:ext>
            </a:extLst>
          </p:cNvPr>
          <p:cNvSpPr/>
          <p:nvPr/>
        </p:nvSpPr>
        <p:spPr>
          <a:xfrm>
            <a:off x="1407619" y="788489"/>
            <a:ext cx="10012557" cy="1969770"/>
          </a:xfrm>
          <a:prstGeom prst="rect">
            <a:avLst/>
          </a:prstGeom>
        </p:spPr>
        <p:txBody>
          <a:bodyPr wrap="square">
            <a:spAutoFit/>
          </a:bodyPr>
          <a:lstStyle/>
          <a:p>
            <a:pPr algn="ctr"/>
            <a:r>
              <a:rPr lang="sv-SE" sz="3600" b="1" dirty="0"/>
              <a:t>Laget.se – aktiviteter och information</a:t>
            </a:r>
          </a:p>
          <a:p>
            <a:endParaRPr lang="sv-SE" sz="1400" b="1" dirty="0"/>
          </a:p>
          <a:p>
            <a:endParaRPr lang="sv-SE" sz="400" b="1" dirty="0"/>
          </a:p>
          <a:p>
            <a:r>
              <a:rPr lang="sv-SE" b="1" dirty="0"/>
              <a:t>KALENDER</a:t>
            </a:r>
          </a:p>
          <a:p>
            <a:endParaRPr lang="sv-SE" sz="1400" b="1" dirty="0"/>
          </a:p>
          <a:p>
            <a:r>
              <a:rPr lang="sv-SE" dirty="0"/>
              <a:t>Mer info kan ses i kalendern om ni klickar på aktivitet (om det är inskrivet). Vi försöker här lägga info om samlingstid, plats mm här för att underlätta.</a:t>
            </a:r>
          </a:p>
        </p:txBody>
      </p:sp>
      <p:pic>
        <p:nvPicPr>
          <p:cNvPr id="7" name="Picture 3">
            <a:extLst>
              <a:ext uri="{FF2B5EF4-FFF2-40B4-BE49-F238E27FC236}">
                <a16:creationId xmlns:a16="http://schemas.microsoft.com/office/drawing/2014/main" id="{9E00D336-F6D8-4841-80D3-3437FCD3E1A7}"/>
              </a:ext>
            </a:extLst>
          </p:cNvPr>
          <p:cNvPicPr>
            <a:picLocks noChangeAspect="1"/>
          </p:cNvPicPr>
          <p:nvPr/>
        </p:nvPicPr>
        <p:blipFill>
          <a:blip r:embed="rId3"/>
          <a:stretch>
            <a:fillRect/>
          </a:stretch>
        </p:blipFill>
        <p:spPr>
          <a:xfrm>
            <a:off x="150589" y="2945131"/>
            <a:ext cx="6581498" cy="1705134"/>
          </a:xfrm>
          <a:prstGeom prst="rect">
            <a:avLst/>
          </a:prstGeom>
        </p:spPr>
      </p:pic>
      <p:pic>
        <p:nvPicPr>
          <p:cNvPr id="8" name="Picture 4">
            <a:extLst>
              <a:ext uri="{FF2B5EF4-FFF2-40B4-BE49-F238E27FC236}">
                <a16:creationId xmlns:a16="http://schemas.microsoft.com/office/drawing/2014/main" id="{B890C10B-B1A7-4531-A8F9-84FE1A0527D5}"/>
              </a:ext>
            </a:extLst>
          </p:cNvPr>
          <p:cNvPicPr>
            <a:picLocks noChangeAspect="1"/>
          </p:cNvPicPr>
          <p:nvPr/>
        </p:nvPicPr>
        <p:blipFill>
          <a:blip r:embed="rId4"/>
          <a:stretch>
            <a:fillRect/>
          </a:stretch>
        </p:blipFill>
        <p:spPr>
          <a:xfrm>
            <a:off x="4202884" y="3546748"/>
            <a:ext cx="7642289" cy="2835579"/>
          </a:xfrm>
          <a:prstGeom prst="rect">
            <a:avLst/>
          </a:prstGeom>
        </p:spPr>
      </p:pic>
    </p:spTree>
    <p:extLst>
      <p:ext uri="{BB962C8B-B14F-4D97-AF65-F5344CB8AC3E}">
        <p14:creationId xmlns:p14="http://schemas.microsoft.com/office/powerpoint/2010/main" val="54127157"/>
      </p:ext>
    </p:extLst>
  </p:cSld>
  <p:clrMapOvr>
    <a:masterClrMapping/>
  </p:clrMapOvr>
</p:sld>
</file>

<file path=ppt/theme/theme1.xml><?xml version="1.0" encoding="utf-8"?>
<a:theme xmlns:a="http://schemas.openxmlformats.org/drawingml/2006/main" name="Djup">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
  <TotalTime>0</TotalTime>
  <Words>949</Words>
  <Application>Microsoft Office PowerPoint</Application>
  <PresentationFormat>Bredbild</PresentationFormat>
  <Paragraphs>104</Paragraphs>
  <Slides>13</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Corbel</vt:lpstr>
      <vt:lpstr>Djup</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Svevia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Klintbäck Daniel DVSko_stoc</dc:creator>
  <cp:lastModifiedBy>Camilla Johansson</cp:lastModifiedBy>
  <cp:revision>117</cp:revision>
  <dcterms:created xsi:type="dcterms:W3CDTF">2016-04-11T05:40:33Z</dcterms:created>
  <dcterms:modified xsi:type="dcterms:W3CDTF">2022-08-14T07:34:17Z</dcterms:modified>
</cp:coreProperties>
</file>