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59" r:id="rId6"/>
    <p:sldId id="260" r:id="rId7"/>
    <p:sldId id="270" r:id="rId8"/>
    <p:sldId id="271" r:id="rId9"/>
    <p:sldId id="272" r:id="rId10"/>
    <p:sldId id="262" r:id="rId11"/>
    <p:sldId id="266" r:id="rId12"/>
    <p:sldId id="263" r:id="rId13"/>
    <p:sldId id="267" r:id="rId14"/>
    <p:sldId id="273" r:id="rId15"/>
    <p:sldId id="264" r:id="rId16"/>
    <p:sldId id="269" r:id="rId17"/>
    <p:sldId id="26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59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sv-SE"/>
              <a:t>Klicka här för att ändra format</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4/29/2019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sv-SE"/>
              <a:t>Klicka här för att ändra format</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1B80C674-7DFC-42FE-B9CD-82963CDB1557}" type="datetimeFigureOut">
              <a:rPr lang="en-US" dirty="0"/>
              <a:t>4/29/2019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sv-SE"/>
              <a:t>Klicka här för att ändra format</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2076456F-F47D-4F25-8053-2A695DA0CA7D}" type="datetimeFigureOut">
              <a:rPr lang="en-US" dirty="0"/>
              <a:t>4/29/2019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sv-SE"/>
              <a:t>Klicka här för att ändra format</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5D6C7379-69CC-4837-9905-BEBA22830C8A}" type="datetimeFigureOut">
              <a:rPr lang="en-US" dirty="0"/>
              <a:t>4/29/2019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sv-SE"/>
              <a:t>Klicka här för att ändra format</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49EB8B7E-8AEE-4F10-BFEE-C999AD004D36}" type="datetimeFigureOut">
              <a:rPr lang="en-US" dirty="0"/>
              <a:t>4/29/2019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er">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sv-SE"/>
              <a:t>Klicka här för att ändra format</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sv-SE"/>
              <a:t>Klicka här för att ändra format på bakgrundstexten</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sv-SE"/>
              <a:t>Klicka här för att ändra format på bakgrundstexten</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8668F3F9-58BC-440B-B37B-805B9055EF92}" type="datetimeFigureOut">
              <a:rPr lang="en-US" dirty="0"/>
              <a:t>4/29/2019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kolumner">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sv-SE"/>
              <a:t>Klicka här för att ändra format</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0D5A53AF-48EA-489D-8260-9DCAB666386A}" type="datetimeFigureOut">
              <a:rPr lang="en-US" dirty="0"/>
              <a:t>4/29/2019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4/29/2019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format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4/29/2019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4/29/2019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sv-SE"/>
              <a:t>Klicka här för att ändra format</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4/29/2019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4/29/2019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format</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120000" y="2505075"/>
            <a:ext cx="5025216"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sv-SE"/>
              <a:t>Klicka här för att ändra format på bakgrundstexten</a:t>
            </a:r>
          </a:p>
        </p:txBody>
      </p:sp>
      <p:sp>
        <p:nvSpPr>
          <p:cNvPr id="6" name="Content Placeholder 5"/>
          <p:cNvSpPr>
            <a:spLocks noGrp="1"/>
          </p:cNvSpPr>
          <p:nvPr>
            <p:ph sz="quarter" idx="4"/>
          </p:nvPr>
        </p:nvSpPr>
        <p:spPr>
          <a:xfrm>
            <a:off x="6319840" y="2505075"/>
            <a:ext cx="503554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4/29/2019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4/29/2019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4/29/2019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F7D1BD23-6E54-4D9D-AD88-A2813C73CC25}" type="datetimeFigureOut">
              <a:rPr lang="en-US" dirty="0"/>
              <a:t>4/29/2019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1471A834-4F3C-4AF9-9C74-05EC35A0F292}" type="datetimeFigureOut">
              <a:rPr lang="en-US" dirty="0"/>
              <a:t>4/29/2019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4/29/2019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416326" y="2114926"/>
            <a:ext cx="9144000" cy="2187108"/>
          </a:xfrm>
        </p:spPr>
        <p:txBody>
          <a:bodyPr/>
          <a:lstStyle/>
          <a:p>
            <a:pPr algn="ctr"/>
            <a:r>
              <a:rPr lang="sv-SE" dirty="0"/>
              <a:t>Välkommen till föräldramöte Lerkil P2011/8 år</a:t>
            </a:r>
          </a:p>
          <a:p>
            <a:pPr algn="ctr"/>
            <a:r>
              <a:rPr lang="sv-SE"/>
              <a:t>2019-04-29</a:t>
            </a:r>
            <a:endParaRPr lang="sv-SE" dirty="0"/>
          </a:p>
          <a:p>
            <a:pPr algn="ctr"/>
            <a:endParaRPr lang="sv-SE"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48749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920432" y="1105436"/>
            <a:ext cx="9144000" cy="5453626"/>
          </a:xfrm>
          <a:solidFill>
            <a:srgbClr val="17597B"/>
          </a:solidFill>
        </p:spPr>
        <p:txBody>
          <a:bodyPr>
            <a:normAutofit/>
          </a:bodyPr>
          <a:lstStyle/>
          <a:p>
            <a:pPr algn="ctr"/>
            <a:r>
              <a:rPr lang="sv-SE" b="1" dirty="0"/>
              <a:t>Föräldraåtaganden</a:t>
            </a:r>
          </a:p>
          <a:p>
            <a:pPr algn="ctr"/>
            <a:endParaRPr lang="sv-SE" sz="1200" dirty="0"/>
          </a:p>
          <a:p>
            <a:pPr algn="ctr"/>
            <a:r>
              <a:rPr lang="sv-SE" sz="2000" dirty="0"/>
              <a:t>När ni medlemsregistrerade erat barn fanns ett dokument som berör de åtaganden gentemot Lerkils IF ni som föräldrar förväntas genomföra, i korthet innebär detta:</a:t>
            </a:r>
          </a:p>
          <a:p>
            <a:pPr algn="ctr"/>
            <a:endParaRPr lang="sv-SE" sz="1800" dirty="0"/>
          </a:p>
          <a:p>
            <a:pPr algn="ctr"/>
            <a:r>
              <a:rPr lang="sv-SE" sz="2000" dirty="0"/>
              <a:t>Medlems- och deltagaravgifter täcker inte alla utgifter i klubben, därför är klubben beroende av ideella initiativ vid klubbens aktiviteter såsom Lerkilscupen, Fotbollens dag, Kungsbackaleken, A-lagskiosken, (Luciacupen), eventuella  städdagar mm</a:t>
            </a:r>
          </a:p>
          <a:p>
            <a:pPr algn="ctr"/>
            <a:endParaRPr lang="sv-SE" sz="2000" dirty="0"/>
          </a:p>
          <a:p>
            <a:pPr algn="ctr"/>
            <a:r>
              <a:rPr lang="sv-SE" sz="2000" dirty="0"/>
              <a:t>För att lösa dessa arbetsuppgifter inom Lerkil P2011 krävs en föräldragrupp som är med och leder och fördelar arbetet. För närvarande har vi bara en föräldrarepresentant (Liselott Gustavsson) och fler behövs därför.</a:t>
            </a:r>
          </a:p>
          <a:p>
            <a:pPr algn="ctr"/>
            <a:endParaRPr lang="sv-SE" sz="2000" dirty="0"/>
          </a:p>
          <a:p>
            <a:pPr algn="ctr"/>
            <a:endParaRPr lang="sv-SE" sz="1600" dirty="0"/>
          </a:p>
          <a:p>
            <a:pPr algn="ctr"/>
            <a:endParaRPr lang="sv-SE" sz="1100" dirty="0"/>
          </a:p>
          <a:p>
            <a:pPr algn="ctr"/>
            <a:endParaRPr lang="sv-SE" sz="1100"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1627313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260674" y="1105435"/>
            <a:ext cx="9144000" cy="4689309"/>
          </a:xfrm>
          <a:solidFill>
            <a:srgbClr val="17597B"/>
          </a:solidFill>
        </p:spPr>
        <p:txBody>
          <a:bodyPr>
            <a:normAutofit fontScale="92500" lnSpcReduction="10000"/>
          </a:bodyPr>
          <a:lstStyle/>
          <a:p>
            <a:pPr algn="ctr"/>
            <a:r>
              <a:rPr lang="sv-SE" b="1" dirty="0"/>
              <a:t>Föräldragruppen</a:t>
            </a:r>
          </a:p>
          <a:p>
            <a:pPr algn="ctr"/>
            <a:endParaRPr lang="sv-SE" sz="800" dirty="0"/>
          </a:p>
          <a:p>
            <a:pPr algn="ctr"/>
            <a:r>
              <a:rPr lang="sv-SE" sz="2000" dirty="0"/>
              <a:t>Exempel på arbetsuppgifter</a:t>
            </a:r>
          </a:p>
          <a:p>
            <a:pPr algn="ctr"/>
            <a:endParaRPr lang="sv-SE" sz="2000" dirty="0"/>
          </a:p>
          <a:p>
            <a:pPr algn="ctr"/>
            <a:r>
              <a:rPr lang="sv-SE" sz="2000" dirty="0"/>
              <a:t>Ansvara och fördela arbete vid eventuell  fikaförsäljning vid match/träning samt sköta fikakassa (i år ingen försäljning i samband med fotbollsskola utan endast aktuellt om så önskas)</a:t>
            </a:r>
          </a:p>
          <a:p>
            <a:pPr algn="ctr"/>
            <a:endParaRPr lang="sv-SE" sz="1100" dirty="0"/>
          </a:p>
          <a:p>
            <a:pPr algn="ctr"/>
            <a:r>
              <a:rPr lang="sv-SE" sz="2000" dirty="0"/>
              <a:t>Tillsätta arbetsscheman för lagets aktiviteter i samband med större Lerkilsarrangemang</a:t>
            </a:r>
          </a:p>
          <a:p>
            <a:pPr algn="ctr"/>
            <a:endParaRPr lang="sv-SE" sz="1100" dirty="0"/>
          </a:p>
          <a:p>
            <a:pPr algn="ctr"/>
            <a:r>
              <a:rPr lang="sv-SE" sz="2000" dirty="0"/>
              <a:t>Samordna insamlande av lotterivinster inför större Lerkilsarrangemang med lotteri</a:t>
            </a:r>
          </a:p>
          <a:p>
            <a:pPr algn="ctr"/>
            <a:endParaRPr lang="sv-SE" sz="1100" dirty="0"/>
          </a:p>
          <a:p>
            <a:pPr algn="ctr"/>
            <a:r>
              <a:rPr lang="sv-SE" sz="2000" dirty="0"/>
              <a:t>Ge förslag på aktiviteter för att stärka lagkassan, </a:t>
            </a:r>
            <a:r>
              <a:rPr lang="sv-SE" sz="2000" dirty="0" err="1"/>
              <a:t>ev</a:t>
            </a:r>
            <a:r>
              <a:rPr lang="sv-SE" sz="2000" dirty="0"/>
              <a:t> sponsring mm</a:t>
            </a:r>
          </a:p>
          <a:p>
            <a:pPr algn="ctr"/>
            <a:endParaRPr lang="sv-SE" sz="1100" dirty="0"/>
          </a:p>
          <a:p>
            <a:pPr algn="ctr"/>
            <a:r>
              <a:rPr lang="sv-SE" sz="2000" dirty="0"/>
              <a:t>Vara med i Lerkils nystartade övergripande föräldraförening</a:t>
            </a:r>
          </a:p>
          <a:p>
            <a:pPr algn="ctr"/>
            <a:endParaRPr lang="sv-SE" sz="1100"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1276860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101435" y="1105436"/>
            <a:ext cx="10158583" cy="5399500"/>
          </a:xfrm>
          <a:solidFill>
            <a:srgbClr val="17597B"/>
          </a:solidFill>
        </p:spPr>
        <p:txBody>
          <a:bodyPr>
            <a:normAutofit fontScale="77500" lnSpcReduction="20000"/>
          </a:bodyPr>
          <a:lstStyle/>
          <a:p>
            <a:pPr algn="l"/>
            <a:r>
              <a:rPr lang="sv-SE" b="1" dirty="0"/>
              <a:t>Kalendarium 2019</a:t>
            </a:r>
          </a:p>
          <a:p>
            <a:pPr algn="ctr"/>
            <a:endParaRPr lang="sv-SE" sz="1200" dirty="0"/>
          </a:p>
          <a:p>
            <a:pPr algn="l"/>
            <a:r>
              <a:rPr lang="sv-SE" sz="1600" i="1" dirty="0"/>
              <a:t>Träningar</a:t>
            </a:r>
            <a:r>
              <a:rPr lang="sv-SE" sz="1600" dirty="0"/>
              <a:t> 		Måndag 17:30-18:30, lördag 11:45-13:00</a:t>
            </a:r>
          </a:p>
          <a:p>
            <a:pPr algn="l"/>
            <a:endParaRPr lang="sv-SE" sz="1200" dirty="0"/>
          </a:p>
          <a:p>
            <a:pPr algn="l"/>
            <a:r>
              <a:rPr lang="sv-SE" sz="1600" i="1" dirty="0"/>
              <a:t>Kungsbackaleken</a:t>
            </a:r>
            <a:r>
              <a:rPr lang="sv-SE" sz="1600" dirty="0"/>
              <a:t> 	Vårsäsong 2019, 3 lag är anmälda:</a:t>
            </a:r>
          </a:p>
          <a:p>
            <a:pPr algn="l"/>
            <a:r>
              <a:rPr lang="sv-SE" sz="1600" dirty="0"/>
              <a:t>		11-12/5	Kullavik</a:t>
            </a:r>
          </a:p>
          <a:p>
            <a:pPr algn="l"/>
            <a:r>
              <a:rPr lang="sv-SE" sz="1600" dirty="0"/>
              <a:t>		18-19/5	Onsala</a:t>
            </a:r>
          </a:p>
          <a:p>
            <a:pPr algn="l"/>
            <a:r>
              <a:rPr lang="sv-SE" sz="1600" dirty="0"/>
              <a:t>		8-9/6	Fjärås</a:t>
            </a:r>
          </a:p>
          <a:p>
            <a:pPr algn="l"/>
            <a:endParaRPr lang="sv-SE" sz="1600" dirty="0"/>
          </a:p>
          <a:p>
            <a:pPr algn="l"/>
            <a:r>
              <a:rPr lang="sv-SE" sz="1600" i="1" dirty="0"/>
              <a:t>Tölöcupen 		</a:t>
            </a:r>
            <a:r>
              <a:rPr lang="sv-SE" sz="1600" dirty="0"/>
              <a:t>2/6 - 3 lag anmälda</a:t>
            </a:r>
          </a:p>
          <a:p>
            <a:pPr algn="l"/>
            <a:endParaRPr lang="sv-SE" sz="1200" dirty="0"/>
          </a:p>
          <a:p>
            <a:pPr algn="l"/>
            <a:r>
              <a:rPr lang="sv-SE" sz="1600" i="1" dirty="0"/>
              <a:t>Lerkilscupen 	</a:t>
            </a:r>
            <a:r>
              <a:rPr lang="sv-SE" sz="1600" dirty="0"/>
              <a:t>	15-16/6. Vi spelar, har arbetspass samt är med och bidrar med lotterivinster </a:t>
            </a:r>
          </a:p>
          <a:p>
            <a:pPr algn="l"/>
            <a:endParaRPr lang="sv-SE" sz="1600" dirty="0"/>
          </a:p>
          <a:p>
            <a:pPr algn="l"/>
            <a:r>
              <a:rPr lang="sv-SE" sz="1600" i="1" dirty="0"/>
              <a:t>Sommarfotbollsskola	</a:t>
            </a:r>
            <a:r>
              <a:rPr lang="sv-SE" sz="1600" dirty="0"/>
              <a:t>v25, första året i år som vi får delta – mer info kommer från klubben när det närmar sig</a:t>
            </a:r>
          </a:p>
          <a:p>
            <a:pPr algn="l"/>
            <a:endParaRPr lang="sv-SE" sz="1200" dirty="0"/>
          </a:p>
          <a:p>
            <a:pPr algn="l"/>
            <a:r>
              <a:rPr lang="sv-SE" sz="1600" i="1" dirty="0"/>
              <a:t>Kungsbackaleken</a:t>
            </a:r>
            <a:r>
              <a:rPr lang="sv-SE" sz="1600" dirty="0"/>
              <a:t> 	Höstsäsong 2019, 3 lag är anmälda:</a:t>
            </a:r>
          </a:p>
          <a:p>
            <a:pPr algn="l"/>
            <a:r>
              <a:rPr lang="sv-SE" sz="1600" dirty="0"/>
              <a:t>		31/8-1/9 	Frillesås</a:t>
            </a:r>
          </a:p>
          <a:p>
            <a:pPr algn="l"/>
            <a:r>
              <a:rPr lang="sv-SE" sz="1600" dirty="0"/>
              <a:t>		7-8/9	Tölö</a:t>
            </a:r>
          </a:p>
          <a:p>
            <a:pPr algn="l"/>
            <a:r>
              <a:rPr lang="sv-SE" sz="1600" dirty="0"/>
              <a:t>		22/9	Lerkil (hjälp kommer krävas av föräldrar med </a:t>
            </a:r>
            <a:r>
              <a:rPr lang="sv-SE" sz="1600" dirty="0" err="1"/>
              <a:t>kisok</a:t>
            </a:r>
            <a:r>
              <a:rPr lang="sv-SE" sz="1600" dirty="0"/>
              <a:t>, grill mm)</a:t>
            </a:r>
          </a:p>
          <a:p>
            <a:pPr algn="l"/>
            <a:endParaRPr lang="sv-SE" sz="1200" dirty="0"/>
          </a:p>
          <a:p>
            <a:pPr algn="l"/>
            <a:r>
              <a:rPr lang="sv-SE" sz="1600" i="1" dirty="0"/>
              <a:t>Lerkilsdagen	</a:t>
            </a:r>
            <a:r>
              <a:rPr lang="sv-SE" sz="1600" dirty="0"/>
              <a:t>	5/10	</a:t>
            </a:r>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1176865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811216" y="914400"/>
            <a:ext cx="8088922" cy="5433646"/>
          </a:xfrm>
          <a:solidFill>
            <a:srgbClr val="17597B"/>
          </a:solidFill>
        </p:spPr>
        <p:txBody>
          <a:bodyPr>
            <a:normAutofit lnSpcReduction="10000"/>
          </a:bodyPr>
          <a:lstStyle/>
          <a:p>
            <a:pPr algn="ctr"/>
            <a:r>
              <a:rPr lang="sv-SE" b="1" dirty="0"/>
              <a:t>Föräldragruppen -Arbetspass 2019</a:t>
            </a:r>
          </a:p>
          <a:p>
            <a:pPr algn="ctr"/>
            <a:endParaRPr lang="sv-SE" sz="2000" dirty="0"/>
          </a:p>
          <a:p>
            <a:pPr algn="ctr"/>
            <a:r>
              <a:rPr lang="sv-SE" sz="2000" b="1" dirty="0"/>
              <a:t>Kioskvärdar vid A-lags matcher:</a:t>
            </a:r>
          </a:p>
          <a:p>
            <a:pPr marL="342900" indent="-342900" algn="ctr">
              <a:buFontTx/>
              <a:buChar char="-"/>
            </a:pPr>
            <a:r>
              <a:rPr lang="sv-SE" sz="2000" dirty="0"/>
              <a:t>ansvara för fikaförsäljning, städ, lotteriförsäljning (för våren 3/5 samt 25/6) . Även bollkallar men det sköter ledarna.</a:t>
            </a:r>
          </a:p>
          <a:p>
            <a:pPr algn="ctr"/>
            <a:endParaRPr lang="sv-SE" sz="2000" b="1" dirty="0"/>
          </a:p>
          <a:p>
            <a:pPr algn="ctr"/>
            <a:r>
              <a:rPr lang="sv-SE" sz="2000" b="1" dirty="0"/>
              <a:t>Lerkilscupen 2019 15-16/6:</a:t>
            </a:r>
          </a:p>
          <a:p>
            <a:pPr marL="342900" indent="-342900" algn="ctr">
              <a:buFontTx/>
              <a:buChar char="-"/>
            </a:pPr>
            <a:r>
              <a:rPr lang="sv-SE" sz="2000" dirty="0"/>
              <a:t>tilldelade arbetsuppgifter såsom kiosk, grill, lotteri, städ mm, insamling av lotterivinster (4 per barn)</a:t>
            </a:r>
          </a:p>
          <a:p>
            <a:pPr algn="ctr"/>
            <a:endParaRPr lang="sv-SE" sz="2000" dirty="0"/>
          </a:p>
          <a:p>
            <a:pPr algn="ctr"/>
            <a:r>
              <a:rPr lang="sv-SE" sz="2000" b="1" dirty="0"/>
              <a:t>Kungsbackaleken 22/9:</a:t>
            </a:r>
          </a:p>
          <a:p>
            <a:pPr marL="342900" indent="-342900" algn="ctr">
              <a:buFontTx/>
              <a:buChar char="-"/>
            </a:pPr>
            <a:r>
              <a:rPr lang="sv-SE" sz="2000" dirty="0"/>
              <a:t>tilldelade arbetsuppgifter såsom kiosk, grill mm</a:t>
            </a:r>
          </a:p>
          <a:p>
            <a:pPr algn="ctr"/>
            <a:endParaRPr lang="sv-SE" sz="2000" dirty="0"/>
          </a:p>
          <a:p>
            <a:pPr algn="ctr"/>
            <a:r>
              <a:rPr lang="sv-SE" sz="2000" b="1" dirty="0"/>
              <a:t>Julgransförsäljning</a:t>
            </a:r>
          </a:p>
          <a:p>
            <a:pPr algn="ctr"/>
            <a:r>
              <a:rPr lang="sv-SE" sz="2000" dirty="0"/>
              <a:t>- under december enligt schema</a:t>
            </a:r>
          </a:p>
          <a:p>
            <a:pPr algn="ctr"/>
            <a:endParaRPr lang="sv-SE" sz="2000" dirty="0"/>
          </a:p>
        </p:txBody>
      </p:sp>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168486121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167C9E-EFAD-4ECF-BD0C-33817E553F8F}"/>
              </a:ext>
            </a:extLst>
          </p:cNvPr>
          <p:cNvSpPr>
            <a:spLocks noGrp="1"/>
          </p:cNvSpPr>
          <p:nvPr>
            <p:ph idx="1"/>
          </p:nvPr>
        </p:nvSpPr>
        <p:spPr>
          <a:xfrm>
            <a:off x="1120000" y="639192"/>
            <a:ext cx="10233800" cy="5537771"/>
          </a:xfrm>
        </p:spPr>
        <p:txBody>
          <a:bodyPr/>
          <a:lstStyle/>
          <a:p>
            <a:pPr marL="0" indent="0">
              <a:buNone/>
            </a:pPr>
            <a:r>
              <a:rPr lang="sv-SE" b="1" dirty="0"/>
              <a:t>Kalender – aktiviteter och information</a:t>
            </a:r>
          </a:p>
          <a:p>
            <a:pPr marL="0" indent="0">
              <a:buNone/>
            </a:pPr>
            <a:endParaRPr lang="sv-SE" sz="500" b="1" dirty="0"/>
          </a:p>
          <a:p>
            <a:pPr marL="0" indent="0">
              <a:buNone/>
            </a:pPr>
            <a:r>
              <a:rPr lang="sv-SE" sz="2000" dirty="0"/>
              <a:t>Mer info kan synas i kalendern om ni klickar på aktivitet (om det är inskrivet). Vi kommer försöka lägga info om samlingstid</a:t>
            </a:r>
            <a:r>
              <a:rPr lang="sv-SE" sz="2000"/>
              <a:t>, plats </a:t>
            </a:r>
            <a:r>
              <a:rPr lang="sv-SE" sz="2000" dirty="0"/>
              <a:t>mm här för att underlätta.</a:t>
            </a:r>
          </a:p>
          <a:p>
            <a:pPr marL="0" indent="0">
              <a:buNone/>
            </a:pPr>
            <a:endParaRPr lang="sv-SE" b="1" dirty="0"/>
          </a:p>
        </p:txBody>
      </p:sp>
      <p:pic>
        <p:nvPicPr>
          <p:cNvPr id="4" name="Picture 3">
            <a:extLst>
              <a:ext uri="{FF2B5EF4-FFF2-40B4-BE49-F238E27FC236}">
                <a16:creationId xmlns:a16="http://schemas.microsoft.com/office/drawing/2014/main" id="{B079757A-F2A4-45AF-8ACC-7EEA40544464}"/>
              </a:ext>
            </a:extLst>
          </p:cNvPr>
          <p:cNvPicPr>
            <a:picLocks noChangeAspect="1"/>
          </p:cNvPicPr>
          <p:nvPr/>
        </p:nvPicPr>
        <p:blipFill>
          <a:blip r:embed="rId2"/>
          <a:stretch>
            <a:fillRect/>
          </a:stretch>
        </p:blipFill>
        <p:spPr>
          <a:xfrm>
            <a:off x="710214" y="2250685"/>
            <a:ext cx="6581498" cy="1705134"/>
          </a:xfrm>
          <a:prstGeom prst="rect">
            <a:avLst/>
          </a:prstGeom>
        </p:spPr>
      </p:pic>
      <p:pic>
        <p:nvPicPr>
          <p:cNvPr id="5" name="Picture 4">
            <a:extLst>
              <a:ext uri="{FF2B5EF4-FFF2-40B4-BE49-F238E27FC236}">
                <a16:creationId xmlns:a16="http://schemas.microsoft.com/office/drawing/2014/main" id="{3C4C4B11-F4C1-4A67-ACA6-215578113FA6}"/>
              </a:ext>
            </a:extLst>
          </p:cNvPr>
          <p:cNvPicPr>
            <a:picLocks noChangeAspect="1"/>
          </p:cNvPicPr>
          <p:nvPr/>
        </p:nvPicPr>
        <p:blipFill>
          <a:blip r:embed="rId3"/>
          <a:stretch>
            <a:fillRect/>
          </a:stretch>
        </p:blipFill>
        <p:spPr>
          <a:xfrm>
            <a:off x="4270158" y="4130474"/>
            <a:ext cx="6581497" cy="2441985"/>
          </a:xfrm>
          <a:prstGeom prst="rect">
            <a:avLst/>
          </a:prstGeom>
        </p:spPr>
      </p:pic>
    </p:spTree>
    <p:extLst>
      <p:ext uri="{BB962C8B-B14F-4D97-AF65-F5344CB8AC3E}">
        <p14:creationId xmlns:p14="http://schemas.microsoft.com/office/powerpoint/2010/main" val="1429944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1037505" y="3374846"/>
            <a:ext cx="10058400" cy="2189747"/>
          </a:xfrm>
          <a:prstGeom prst="rect">
            <a:avLst/>
          </a:prstGeom>
        </p:spPr>
      </p:pic>
      <p:sp>
        <p:nvSpPr>
          <p:cNvPr id="5" name="Underrubrik 4"/>
          <p:cNvSpPr>
            <a:spLocks noGrp="1"/>
          </p:cNvSpPr>
          <p:nvPr>
            <p:ph type="subTitle" idx="1"/>
          </p:nvPr>
        </p:nvSpPr>
        <p:spPr>
          <a:xfrm>
            <a:off x="1494705" y="1471748"/>
            <a:ext cx="9144000" cy="1536786"/>
          </a:xfrm>
        </p:spPr>
        <p:txBody>
          <a:bodyPr>
            <a:normAutofit/>
          </a:bodyPr>
          <a:lstStyle/>
          <a:p>
            <a:pPr algn="ctr"/>
            <a:r>
              <a:rPr lang="sv-SE" sz="2000" dirty="0"/>
              <a:t>Dokument som t.ex. presentation från föräldramöte, info om fikaförsäljning mm kommer läggas upp under Dokument på P2011:s sida på laget.se (se nedan).</a:t>
            </a:r>
          </a:p>
        </p:txBody>
      </p:sp>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1564027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407619" y="975361"/>
            <a:ext cx="9144000" cy="3396342"/>
          </a:xfrm>
        </p:spPr>
        <p:txBody>
          <a:bodyPr>
            <a:normAutofit/>
          </a:bodyPr>
          <a:lstStyle/>
          <a:p>
            <a:pPr algn="ctr"/>
            <a:r>
              <a:rPr lang="sv-SE" sz="4000" dirty="0"/>
              <a:t>Frågor?</a:t>
            </a:r>
          </a:p>
          <a:p>
            <a:pPr algn="ctr"/>
            <a:endParaRPr lang="sv-SE" sz="2400" dirty="0"/>
          </a:p>
          <a:p>
            <a:pPr algn="ctr"/>
            <a:endParaRPr lang="sv-SE" sz="2400" dirty="0"/>
          </a:p>
          <a:p>
            <a:pPr algn="ctr"/>
            <a:r>
              <a:rPr lang="sv-SE" sz="4000" dirty="0"/>
              <a:t>Övriga frågor?</a:t>
            </a:r>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54127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573081" y="2062675"/>
            <a:ext cx="9144000" cy="1533966"/>
          </a:xfrm>
        </p:spPr>
        <p:txBody>
          <a:bodyPr>
            <a:normAutofit/>
          </a:bodyPr>
          <a:lstStyle/>
          <a:p>
            <a:pPr algn="ctr"/>
            <a:r>
              <a:rPr lang="sv-SE" sz="2800" dirty="0"/>
              <a:t>Tack för er uppmärksamhet! </a:t>
            </a:r>
          </a:p>
          <a:p>
            <a:pPr algn="ctr"/>
            <a:r>
              <a:rPr lang="sv-SE" sz="2800" dirty="0"/>
              <a:t>Vi ser fram emot ett gott samarbete 2019 </a:t>
            </a:r>
            <a:r>
              <a:rPr lang="sv-SE" sz="2800" dirty="0">
                <a:sym typeface="Wingdings" panose="05000000000000000000" pitchFamily="2" charset="2"/>
              </a:rPr>
              <a:t></a:t>
            </a:r>
            <a:endParaRPr lang="sv-SE" sz="2800"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4093417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260674" y="1105436"/>
            <a:ext cx="9144000" cy="4334773"/>
          </a:xfrm>
        </p:spPr>
        <p:txBody>
          <a:bodyPr>
            <a:normAutofit/>
          </a:bodyPr>
          <a:lstStyle/>
          <a:p>
            <a:pPr algn="ctr"/>
            <a:r>
              <a:rPr lang="sv-SE" b="1" dirty="0"/>
              <a:t>Agenda för mötet</a:t>
            </a:r>
          </a:p>
          <a:p>
            <a:pPr algn="ctr"/>
            <a:endParaRPr lang="sv-SE" dirty="0"/>
          </a:p>
          <a:p>
            <a:pPr algn="ctr"/>
            <a:r>
              <a:rPr lang="sv-SE" sz="2400" dirty="0"/>
              <a:t>Presentation av ledarna/tränarna</a:t>
            </a:r>
          </a:p>
          <a:p>
            <a:pPr algn="ctr"/>
            <a:r>
              <a:rPr lang="sv-SE" sz="2400" dirty="0"/>
              <a:t>Lerkils mål och vision samt Fotbollens spela lek och lär</a:t>
            </a:r>
          </a:p>
          <a:p>
            <a:pPr algn="ctr"/>
            <a:r>
              <a:rPr lang="sv-SE" sz="2400" dirty="0"/>
              <a:t>Praktisk information kring träningar och matcher</a:t>
            </a:r>
          </a:p>
          <a:p>
            <a:pPr algn="ctr"/>
            <a:r>
              <a:rPr lang="sv-SE" sz="2400"/>
              <a:t>Spel </a:t>
            </a:r>
            <a:r>
              <a:rPr lang="sv-SE" sz="2400" dirty="0"/>
              <a:t>5 mot 5</a:t>
            </a:r>
          </a:p>
          <a:p>
            <a:pPr algn="ctr"/>
            <a:r>
              <a:rPr lang="sv-SE" sz="2400" dirty="0"/>
              <a:t>Föräldraåtaganden</a:t>
            </a:r>
          </a:p>
          <a:p>
            <a:pPr algn="ctr"/>
            <a:r>
              <a:rPr lang="sv-SE" sz="2400" dirty="0"/>
              <a:t>Kalendarium 2019, viktiga arrangemang och datum under året</a:t>
            </a:r>
          </a:p>
          <a:p>
            <a:pPr algn="ctr"/>
            <a:r>
              <a:rPr lang="sv-SE" sz="2400" dirty="0"/>
              <a:t>Övriga frågor</a:t>
            </a:r>
          </a:p>
          <a:p>
            <a:pPr algn="ctr"/>
            <a:endParaRPr lang="sv-SE" sz="1100" dirty="0"/>
          </a:p>
          <a:p>
            <a:pPr algn="ctr"/>
            <a:endParaRPr lang="sv-SE" sz="1100"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233953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389569" y="1714501"/>
            <a:ext cx="9144000" cy="5143499"/>
          </a:xfrm>
        </p:spPr>
        <p:txBody>
          <a:bodyPr>
            <a:normAutofit fontScale="92500" lnSpcReduction="10000"/>
          </a:bodyPr>
          <a:lstStyle/>
          <a:p>
            <a:pPr algn="ctr"/>
            <a:r>
              <a:rPr lang="sv-SE" b="1" dirty="0"/>
              <a:t>Presentation av ledarna/tränarna</a:t>
            </a:r>
          </a:p>
          <a:p>
            <a:pPr algn="ctr"/>
            <a:endParaRPr lang="sv-SE" b="1" dirty="0"/>
          </a:p>
          <a:p>
            <a:pPr algn="ctr"/>
            <a:r>
              <a:rPr lang="sv-SE" dirty="0"/>
              <a:t>För närvarande har vi 37 barn på listan</a:t>
            </a:r>
          </a:p>
          <a:p>
            <a:pPr algn="ctr"/>
            <a:endParaRPr lang="sv-SE" dirty="0"/>
          </a:p>
          <a:p>
            <a:pPr algn="l"/>
            <a:r>
              <a:rPr lang="sv-SE" sz="2400" dirty="0"/>
              <a:t>Martin Holgersson	Tränare		(Anton </a:t>
            </a:r>
            <a:r>
              <a:rPr lang="sv-SE" sz="2400" dirty="0" err="1"/>
              <a:t>Kårmark</a:t>
            </a:r>
            <a:r>
              <a:rPr lang="sv-SE" sz="2400" dirty="0"/>
              <a:t>)</a:t>
            </a:r>
            <a:endParaRPr lang="sv-SE" sz="2400" dirty="0">
              <a:solidFill>
                <a:srgbClr val="FF0000"/>
              </a:solidFill>
            </a:endParaRPr>
          </a:p>
          <a:p>
            <a:pPr algn="l"/>
            <a:r>
              <a:rPr lang="sv-SE" sz="2400" dirty="0">
                <a:solidFill>
                  <a:schemeClr val="tx2">
                    <a:lumMod val="60000"/>
                    <a:lumOff val="40000"/>
                  </a:schemeClr>
                </a:solidFill>
              </a:rPr>
              <a:t>Jesper Andersson	Tränare		(Agust Andersson)</a:t>
            </a:r>
            <a:endParaRPr lang="sv-SE" sz="2400" dirty="0">
              <a:solidFill>
                <a:srgbClr val="FF0000"/>
              </a:solidFill>
            </a:endParaRPr>
          </a:p>
          <a:p>
            <a:pPr algn="l"/>
            <a:r>
              <a:rPr lang="sv-SE" sz="2400" dirty="0"/>
              <a:t>Jonas Ericsson		Tränare		(Matteo Ericsson)</a:t>
            </a:r>
            <a:endParaRPr lang="sv-SE" sz="2400" dirty="0">
              <a:solidFill>
                <a:srgbClr val="FF0000"/>
              </a:solidFill>
            </a:endParaRPr>
          </a:p>
          <a:p>
            <a:pPr algn="l"/>
            <a:r>
              <a:rPr lang="sv-SE" sz="2400" dirty="0"/>
              <a:t>Magnus Buregård	Tränare		(Melvin Buregård)</a:t>
            </a:r>
            <a:endParaRPr lang="sv-SE" sz="2400" dirty="0">
              <a:solidFill>
                <a:srgbClr val="FF0000"/>
              </a:solidFill>
            </a:endParaRPr>
          </a:p>
          <a:p>
            <a:pPr algn="l"/>
            <a:r>
              <a:rPr lang="sv-SE" sz="2400" dirty="0"/>
              <a:t>Magnus Dahlgren	Tränare 	(William Dahlgren)</a:t>
            </a:r>
          </a:p>
          <a:p>
            <a:pPr algn="l"/>
            <a:r>
              <a:rPr lang="sv-SE" sz="2400" dirty="0"/>
              <a:t>Jonas </a:t>
            </a:r>
            <a:r>
              <a:rPr lang="sv-SE" sz="2400" dirty="0" err="1"/>
              <a:t>Roosberg</a:t>
            </a:r>
            <a:r>
              <a:rPr lang="sv-SE" sz="2400" dirty="0"/>
              <a:t>		Tränare		(Olof </a:t>
            </a:r>
            <a:r>
              <a:rPr lang="sv-SE" sz="2400" dirty="0" err="1"/>
              <a:t>Roosberg</a:t>
            </a:r>
            <a:r>
              <a:rPr lang="sv-SE" sz="2400" dirty="0"/>
              <a:t>)</a:t>
            </a:r>
          </a:p>
          <a:p>
            <a:pPr algn="l"/>
            <a:r>
              <a:rPr lang="sv-SE" sz="2400" dirty="0"/>
              <a:t>Camilla Johansson	Tränare		(Olle Johansson)</a:t>
            </a:r>
          </a:p>
          <a:p>
            <a:pPr algn="l"/>
            <a:r>
              <a:rPr lang="sv-SE" sz="2400" dirty="0"/>
              <a:t>André Linder		Tränare		(Lukas Henning Linder)</a:t>
            </a:r>
          </a:p>
          <a:p>
            <a:pPr algn="ctr"/>
            <a:endParaRPr lang="sv-SE" sz="1100" dirty="0"/>
          </a:p>
          <a:p>
            <a:pPr algn="ctr"/>
            <a:endParaRPr lang="sv-SE" sz="1100" dirty="0"/>
          </a:p>
          <a:p>
            <a:pPr algn="ctr"/>
            <a:endParaRPr lang="sv-SE" sz="1100"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2304061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920432" y="156754"/>
            <a:ext cx="9144000" cy="6446657"/>
          </a:xfrm>
        </p:spPr>
        <p:txBody>
          <a:bodyPr>
            <a:normAutofit/>
          </a:bodyPr>
          <a:lstStyle/>
          <a:p>
            <a:pPr algn="ctr"/>
            <a:r>
              <a:rPr lang="sv-SE" sz="2800" dirty="0"/>
              <a:t>Lerkils mål och vision samt Fotbollens spela lek och lär</a:t>
            </a:r>
          </a:p>
          <a:p>
            <a:pPr algn="ctr"/>
            <a:endParaRPr lang="sv-SE" sz="2000" dirty="0"/>
          </a:p>
          <a:p>
            <a:pPr algn="ctr"/>
            <a:endParaRPr lang="sv-SE" sz="2000" dirty="0"/>
          </a:p>
          <a:p>
            <a:pPr algn="ctr"/>
            <a:endParaRPr lang="sv-SE" sz="2000" dirty="0"/>
          </a:p>
          <a:p>
            <a:pPr algn="ctr"/>
            <a:endParaRPr lang="sv-SE" sz="2000" dirty="0"/>
          </a:p>
          <a:p>
            <a:pPr algn="ctr"/>
            <a:endParaRPr lang="sv-SE" sz="2000" dirty="0"/>
          </a:p>
          <a:p>
            <a:pPr algn="ctr"/>
            <a:endParaRPr lang="sv-SE" sz="2000" dirty="0"/>
          </a:p>
          <a:p>
            <a:pPr algn="ctr"/>
            <a:endParaRPr lang="sv-SE" sz="2000" dirty="0"/>
          </a:p>
          <a:p>
            <a:pPr algn="ctr"/>
            <a:r>
              <a:rPr lang="sv-SE" sz="2000" dirty="0"/>
              <a:t>Lerkil IF är breddförening med målet att så många som möjligt så länge som möjligt skall ha roligt med att spela fotboll. </a:t>
            </a:r>
          </a:p>
          <a:p>
            <a:pPr algn="ctr"/>
            <a:endParaRPr lang="sv-SE" sz="1400" dirty="0"/>
          </a:p>
          <a:p>
            <a:pPr algn="ctr"/>
            <a:r>
              <a:rPr lang="sv-SE" sz="2000" dirty="0"/>
              <a:t>Policydokument är framtagna och finns att läsa på laget.se/Lerkils IF/Dokument:</a:t>
            </a:r>
          </a:p>
          <a:p>
            <a:pPr marL="342900" indent="-342900" algn="ctr">
              <a:buFontTx/>
              <a:buChar char="-"/>
            </a:pPr>
            <a:r>
              <a:rPr lang="sv-SE" sz="2000" dirty="0"/>
              <a:t>Föreningsidé</a:t>
            </a:r>
          </a:p>
          <a:p>
            <a:pPr marL="342900" indent="-342900" algn="ctr">
              <a:buFontTx/>
              <a:buChar char="-"/>
            </a:pPr>
            <a:r>
              <a:rPr lang="sv-SE" sz="2000" dirty="0"/>
              <a:t>Ledarhandboken</a:t>
            </a:r>
          </a:p>
          <a:p>
            <a:pPr marL="342900" indent="-342900" algn="ctr">
              <a:buFontTx/>
              <a:buChar char="-"/>
            </a:pPr>
            <a:r>
              <a:rPr lang="sv-SE" sz="2000" dirty="0"/>
              <a:t>Policy för föräldrar</a:t>
            </a:r>
          </a:p>
          <a:p>
            <a:pPr algn="ctr"/>
            <a:r>
              <a:rPr lang="sv-SE" sz="2000" dirty="0"/>
              <a:t>Fotbollens ”Spela, lek och lär” ligger  bland annat till grund för klubbens policy arbete.</a:t>
            </a:r>
          </a:p>
          <a:p>
            <a:pPr algn="ctr"/>
            <a:endParaRPr lang="sv-SE" sz="2000" dirty="0"/>
          </a:p>
          <a:p>
            <a:pPr algn="ctr"/>
            <a:endParaRPr lang="sv-SE" sz="2000" dirty="0"/>
          </a:p>
          <a:p>
            <a:pPr algn="ctr"/>
            <a:endParaRPr lang="sv-SE" sz="2000" dirty="0"/>
          </a:p>
          <a:p>
            <a:pPr algn="ctr"/>
            <a:endParaRPr lang="sv-SE" sz="1600" dirty="0"/>
          </a:p>
          <a:p>
            <a:pPr algn="ctr"/>
            <a:endParaRPr lang="sv-SE" sz="1600" dirty="0"/>
          </a:p>
          <a:p>
            <a:pPr algn="ctr"/>
            <a:endParaRPr lang="sv-SE" sz="1600" dirty="0"/>
          </a:p>
          <a:p>
            <a:pPr algn="ctr"/>
            <a:endParaRPr lang="sv-SE" sz="1600" dirty="0"/>
          </a:p>
          <a:p>
            <a:pPr algn="ctr"/>
            <a:endParaRPr lang="sv-SE" sz="1100" dirty="0"/>
          </a:p>
          <a:p>
            <a:pPr algn="ctr"/>
            <a:endParaRPr lang="sv-SE" sz="1100"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pic>
        <p:nvPicPr>
          <p:cNvPr id="7" name="Bildobjekt 6"/>
          <p:cNvPicPr>
            <a:picLocks noChangeAspect="1"/>
          </p:cNvPicPr>
          <p:nvPr/>
        </p:nvPicPr>
        <p:blipFill>
          <a:blip r:embed="rId3"/>
          <a:stretch>
            <a:fillRect/>
          </a:stretch>
        </p:blipFill>
        <p:spPr>
          <a:xfrm>
            <a:off x="3122458" y="3585750"/>
            <a:ext cx="6591518" cy="2873838"/>
          </a:xfrm>
          <a:prstGeom prst="rect">
            <a:avLst/>
          </a:prstGeom>
        </p:spPr>
      </p:pic>
    </p:spTree>
    <p:extLst>
      <p:ext uri="{BB962C8B-B14F-4D97-AF65-F5344CB8AC3E}">
        <p14:creationId xmlns:p14="http://schemas.microsoft.com/office/powerpoint/2010/main" val="3269439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862558" y="1105436"/>
            <a:ext cx="9431517" cy="5497975"/>
          </a:xfrm>
        </p:spPr>
        <p:txBody>
          <a:bodyPr>
            <a:normAutofit/>
          </a:bodyPr>
          <a:lstStyle/>
          <a:p>
            <a:pPr algn="ctr"/>
            <a:r>
              <a:rPr lang="sv-SE" b="1" dirty="0"/>
              <a:t>Praktisk information kring träningar</a:t>
            </a:r>
          </a:p>
          <a:p>
            <a:pPr algn="ctr"/>
            <a:endParaRPr lang="sv-SE" sz="2000" dirty="0"/>
          </a:p>
          <a:p>
            <a:pPr algn="ctr"/>
            <a:endParaRPr lang="sv-SE" sz="2000" dirty="0"/>
          </a:p>
          <a:p>
            <a:pPr marL="342900" indent="-342900" algn="l">
              <a:buFont typeface="Arial" panose="020B0604020202020204" pitchFamily="34" charset="0"/>
              <a:buChar char="•"/>
            </a:pPr>
            <a:r>
              <a:rPr lang="sv-SE" sz="2000" dirty="0"/>
              <a:t>Kom i tid till träningarna, måndagar 17:30-18:45, lördagar 11:45-13:00.</a:t>
            </a:r>
          </a:p>
          <a:p>
            <a:pPr marL="342900" indent="-342900" algn="l">
              <a:buFont typeface="Arial" panose="020B0604020202020204" pitchFamily="34" charset="0"/>
              <a:buChar char="•"/>
            </a:pPr>
            <a:r>
              <a:rPr lang="sv-SE" sz="2000" dirty="0"/>
              <a:t>Svara gärna på kallelserna som skickas ut det underlättar för oss vid planering.</a:t>
            </a:r>
          </a:p>
          <a:p>
            <a:pPr marL="342900" indent="-342900" algn="l">
              <a:buFont typeface="Arial" panose="020B0604020202020204" pitchFamily="34" charset="0"/>
              <a:buChar char="•"/>
            </a:pPr>
            <a:r>
              <a:rPr lang="sv-SE" sz="2000" dirty="0"/>
              <a:t>Tänk på att barnen kan behöva få i sig extra energi inför träningen.</a:t>
            </a:r>
          </a:p>
          <a:p>
            <a:pPr marL="342900" indent="-342900" algn="l">
              <a:buFont typeface="Arial" panose="020B0604020202020204" pitchFamily="34" charset="0"/>
              <a:buChar char="•"/>
            </a:pPr>
            <a:r>
              <a:rPr lang="sv-SE" sz="2000" dirty="0"/>
              <a:t>Det är tränarna som handhar barnen under ovanstående tider, men sitt gärna kvar och titta på.</a:t>
            </a:r>
          </a:p>
          <a:p>
            <a:pPr marL="342900" indent="-342900" algn="l">
              <a:buFont typeface="Arial" panose="020B0604020202020204" pitchFamily="34" charset="0"/>
              <a:buChar char="•"/>
            </a:pPr>
            <a:r>
              <a:rPr lang="sv-SE" sz="2000" dirty="0"/>
              <a:t>Vi fokuserar på fotboll under dessa tider, ibland kan det behövas hjälp med detta innan träningen startar.</a:t>
            </a:r>
          </a:p>
          <a:p>
            <a:pPr marL="342900" indent="-342900" algn="l">
              <a:buFont typeface="Arial" panose="020B0604020202020204" pitchFamily="34" charset="0"/>
              <a:buChar char="•"/>
            </a:pPr>
            <a:r>
              <a:rPr lang="sv-SE" sz="2000" dirty="0"/>
              <a:t>Ta med vattenflaska.</a:t>
            </a:r>
          </a:p>
          <a:p>
            <a:pPr marL="342900" indent="-342900" algn="l">
              <a:buFont typeface="Arial" panose="020B0604020202020204" pitchFamily="34" charset="0"/>
              <a:buChar char="•"/>
            </a:pPr>
            <a:r>
              <a:rPr lang="sv-SE" sz="2000" dirty="0"/>
              <a:t>Lämnar ni barnen kom tillbaka i god tid tills träningen avslutas.</a:t>
            </a:r>
            <a:endParaRPr lang="sv-SE" sz="1600" dirty="0"/>
          </a:p>
          <a:p>
            <a:pPr algn="ctr"/>
            <a:endParaRPr lang="sv-SE" sz="1100" dirty="0"/>
          </a:p>
          <a:p>
            <a:pPr algn="ctr"/>
            <a:endParaRPr lang="sv-SE" sz="1100"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834367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2002420" y="444137"/>
            <a:ext cx="9144000" cy="6048102"/>
          </a:xfrm>
        </p:spPr>
        <p:txBody>
          <a:bodyPr>
            <a:normAutofit fontScale="55000" lnSpcReduction="20000"/>
          </a:bodyPr>
          <a:lstStyle/>
          <a:p>
            <a:pPr algn="ctr"/>
            <a:r>
              <a:rPr lang="sv-SE" sz="5100" b="1" dirty="0"/>
              <a:t>Praktisk information kring matcher:</a:t>
            </a:r>
          </a:p>
          <a:p>
            <a:pPr algn="ctr"/>
            <a:endParaRPr lang="sv-SE" sz="2900" dirty="0"/>
          </a:p>
          <a:p>
            <a:pPr marL="457200" indent="-457200" algn="l">
              <a:lnSpc>
                <a:spcPct val="120000"/>
              </a:lnSpc>
              <a:buFont typeface="Arial" panose="020B0604020202020204" pitchFamily="34" charset="0"/>
              <a:buChar char="•"/>
            </a:pPr>
            <a:r>
              <a:rPr lang="sv-SE" dirty="0"/>
              <a:t>Anmäl deltagande via de kallelser som skickas ut.</a:t>
            </a:r>
          </a:p>
          <a:p>
            <a:pPr marL="457200" indent="-457200" algn="l">
              <a:lnSpc>
                <a:spcPct val="120000"/>
              </a:lnSpc>
              <a:buFont typeface="Arial" panose="020B0604020202020204" pitchFamily="34" charset="0"/>
              <a:buChar char="•"/>
            </a:pPr>
            <a:r>
              <a:rPr lang="sv-SE" dirty="0"/>
              <a:t>Kom i tid till samlingar samt försök anmäla eventuell frånvaro vid match så tidigt som möjligt.</a:t>
            </a:r>
          </a:p>
          <a:p>
            <a:pPr marL="457200" indent="-457200" algn="l">
              <a:lnSpc>
                <a:spcPct val="120000"/>
              </a:lnSpc>
              <a:buFont typeface="Arial" panose="020B0604020202020204" pitchFamily="34" charset="0"/>
              <a:buChar char="•"/>
            </a:pPr>
            <a:r>
              <a:rPr lang="sv-SE" dirty="0"/>
              <a:t>Tänk på att barnen kan behöva få i sig extra energi inför matcher.</a:t>
            </a:r>
          </a:p>
          <a:p>
            <a:pPr marL="457200" indent="-457200" algn="l">
              <a:lnSpc>
                <a:spcPct val="120000"/>
              </a:lnSpc>
              <a:buFont typeface="Arial" panose="020B0604020202020204" pitchFamily="34" charset="0"/>
              <a:buChar char="•"/>
            </a:pPr>
            <a:r>
              <a:rPr lang="sv-SE" dirty="0"/>
              <a:t>Det är tränarna som handhar barnen under pågående match. Mellan matcherna är det respektive förälder som ansvarar för medtagna barn (kan vara fler vid tex samåkning).</a:t>
            </a:r>
          </a:p>
          <a:p>
            <a:pPr marL="457200" indent="-457200" algn="l">
              <a:lnSpc>
                <a:spcPct val="120000"/>
              </a:lnSpc>
              <a:buFont typeface="Arial" panose="020B0604020202020204" pitchFamily="34" charset="0"/>
              <a:buChar char="•"/>
            </a:pPr>
            <a:r>
              <a:rPr lang="sv-SE" dirty="0"/>
              <a:t>Vi fokuserar på fotboll under dessa tider, ibland kan det behövas hjälp med att få med barnen på detta innan matcherna.</a:t>
            </a:r>
          </a:p>
          <a:p>
            <a:pPr marL="457200" indent="-457200" algn="l">
              <a:lnSpc>
                <a:spcPct val="120000"/>
              </a:lnSpc>
              <a:buFont typeface="Arial" panose="020B0604020202020204" pitchFamily="34" charset="0"/>
              <a:buChar char="•"/>
            </a:pPr>
            <a:r>
              <a:rPr lang="sv-SE" dirty="0"/>
              <a:t>Ta med vattenflaska.</a:t>
            </a:r>
          </a:p>
          <a:p>
            <a:pPr marL="457200" indent="-457200" algn="l">
              <a:lnSpc>
                <a:spcPct val="120000"/>
              </a:lnSpc>
              <a:buFont typeface="Arial" panose="020B0604020202020204" pitchFamily="34" charset="0"/>
              <a:buChar char="•"/>
            </a:pPr>
            <a:r>
              <a:rPr lang="sv-SE" dirty="0"/>
              <a:t>Som publik stöttar ni bäst på motsatt sida till avbytarbänken, med positiv inställning och hejarop.</a:t>
            </a:r>
          </a:p>
          <a:p>
            <a:pPr marL="457200" indent="-457200" algn="l">
              <a:lnSpc>
                <a:spcPct val="120000"/>
              </a:lnSpc>
              <a:buFont typeface="Arial" panose="020B0604020202020204" pitchFamily="34" charset="0"/>
              <a:buChar char="•"/>
            </a:pPr>
            <a:r>
              <a:rPr lang="sv-SE" dirty="0"/>
              <a:t>Hjälp gärna till att  få barnen att uppskatta lek med lagkompisar och lagsammanhållningen, undvik gärna surfplattor och telefoner mellan matcherna.</a:t>
            </a:r>
          </a:p>
          <a:p>
            <a:pPr marL="457200" indent="-457200" algn="l">
              <a:lnSpc>
                <a:spcPct val="120000"/>
              </a:lnSpc>
              <a:buFont typeface="Arial" panose="020B0604020202020204" pitchFamily="34" charset="0"/>
              <a:buChar char="•"/>
            </a:pPr>
            <a:r>
              <a:rPr lang="sv-SE" dirty="0"/>
              <a:t>Kostnad för cup, ok med 100 kr/barn? Kostnad brukar ligga på ca 500 kr per lag, ev. pengar över går i så fall till lagkassan.</a:t>
            </a:r>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234554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1B61080-C8D9-402A-848A-E23A83327146}"/>
              </a:ext>
            </a:extLst>
          </p:cNvPr>
          <p:cNvSpPr>
            <a:spLocks noGrp="1"/>
          </p:cNvSpPr>
          <p:nvPr>
            <p:ph idx="1"/>
          </p:nvPr>
        </p:nvSpPr>
        <p:spPr>
          <a:xfrm>
            <a:off x="1120000" y="301194"/>
            <a:ext cx="10233800" cy="5875769"/>
          </a:xfrm>
        </p:spPr>
        <p:txBody>
          <a:bodyPr>
            <a:normAutofit/>
          </a:bodyPr>
          <a:lstStyle/>
          <a:p>
            <a:pPr marL="0" indent="0" algn="ctr">
              <a:buNone/>
            </a:pPr>
            <a:r>
              <a:rPr lang="sv-SE" sz="4400" b="1" dirty="0"/>
              <a:t>Spel 5 mot 5</a:t>
            </a:r>
          </a:p>
          <a:p>
            <a:pPr marL="0" indent="0" algn="ctr">
              <a:buNone/>
            </a:pPr>
            <a:endParaRPr lang="sv-SE" sz="1400" b="1" dirty="0"/>
          </a:p>
          <a:p>
            <a:pPr marL="0" indent="0">
              <a:buNone/>
            </a:pPr>
            <a:endParaRPr lang="sv-SE" sz="1400" b="1" dirty="0"/>
          </a:p>
        </p:txBody>
      </p:sp>
      <p:pic>
        <p:nvPicPr>
          <p:cNvPr id="4" name="Bildobjekt 3">
            <a:extLst>
              <a:ext uri="{FF2B5EF4-FFF2-40B4-BE49-F238E27FC236}">
                <a16:creationId xmlns:a16="http://schemas.microsoft.com/office/drawing/2014/main" id="{C3A80E1E-C0AA-42A1-87FA-5386B5A6D925}"/>
              </a:ext>
            </a:extLst>
          </p:cNvPr>
          <p:cNvPicPr>
            <a:picLocks noChangeAspect="1"/>
          </p:cNvPicPr>
          <p:nvPr/>
        </p:nvPicPr>
        <p:blipFill>
          <a:blip r:embed="rId2"/>
          <a:stretch>
            <a:fillRect/>
          </a:stretch>
        </p:blipFill>
        <p:spPr>
          <a:xfrm>
            <a:off x="2760863" y="1180618"/>
            <a:ext cx="7221099" cy="5376188"/>
          </a:xfrm>
          <a:prstGeom prst="rect">
            <a:avLst/>
          </a:prstGeom>
        </p:spPr>
      </p:pic>
    </p:spTree>
    <p:extLst>
      <p:ext uri="{BB962C8B-B14F-4D97-AF65-F5344CB8AC3E}">
        <p14:creationId xmlns:p14="http://schemas.microsoft.com/office/powerpoint/2010/main" val="2025190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9740238-BB9A-46B2-A55E-10DE54A27262}"/>
              </a:ext>
            </a:extLst>
          </p:cNvPr>
          <p:cNvSpPr>
            <a:spLocks noGrp="1"/>
          </p:cNvSpPr>
          <p:nvPr>
            <p:ph idx="1"/>
          </p:nvPr>
        </p:nvSpPr>
        <p:spPr>
          <a:xfrm>
            <a:off x="1120000" y="185195"/>
            <a:ext cx="10233800" cy="5991768"/>
          </a:xfrm>
        </p:spPr>
        <p:txBody>
          <a:bodyPr>
            <a:normAutofit/>
          </a:bodyPr>
          <a:lstStyle/>
          <a:p>
            <a:pPr marL="0" indent="0" algn="ctr">
              <a:buNone/>
            </a:pPr>
            <a:r>
              <a:rPr lang="sv-SE" sz="4400" b="1" dirty="0"/>
              <a:t>Spel 5 mot 5</a:t>
            </a:r>
          </a:p>
          <a:p>
            <a:pPr marL="0" indent="0" algn="ctr">
              <a:buNone/>
            </a:pPr>
            <a:endParaRPr lang="sv-SE" sz="4400" b="1" dirty="0"/>
          </a:p>
        </p:txBody>
      </p:sp>
      <p:pic>
        <p:nvPicPr>
          <p:cNvPr id="5" name="Bildobjekt 4">
            <a:extLst>
              <a:ext uri="{FF2B5EF4-FFF2-40B4-BE49-F238E27FC236}">
                <a16:creationId xmlns:a16="http://schemas.microsoft.com/office/drawing/2014/main" id="{38E5F704-DF92-465C-9FF7-A77A6327C63D}"/>
              </a:ext>
            </a:extLst>
          </p:cNvPr>
          <p:cNvPicPr>
            <a:picLocks noChangeAspect="1"/>
          </p:cNvPicPr>
          <p:nvPr/>
        </p:nvPicPr>
        <p:blipFill>
          <a:blip r:embed="rId2"/>
          <a:stretch>
            <a:fillRect/>
          </a:stretch>
        </p:blipFill>
        <p:spPr>
          <a:xfrm>
            <a:off x="2811124" y="1004611"/>
            <a:ext cx="7092771" cy="5511937"/>
          </a:xfrm>
          <a:prstGeom prst="rect">
            <a:avLst/>
          </a:prstGeom>
        </p:spPr>
      </p:pic>
    </p:spTree>
    <p:extLst>
      <p:ext uri="{BB962C8B-B14F-4D97-AF65-F5344CB8AC3E}">
        <p14:creationId xmlns:p14="http://schemas.microsoft.com/office/powerpoint/2010/main" val="2826194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C4CD84AE-E81A-49AC-BFC9-B15079B265C5}"/>
              </a:ext>
            </a:extLst>
          </p:cNvPr>
          <p:cNvSpPr>
            <a:spLocks noGrp="1"/>
          </p:cNvSpPr>
          <p:nvPr>
            <p:ph idx="1"/>
          </p:nvPr>
        </p:nvSpPr>
        <p:spPr>
          <a:xfrm>
            <a:off x="1120000" y="297712"/>
            <a:ext cx="10233800" cy="5879251"/>
          </a:xfrm>
        </p:spPr>
        <p:txBody>
          <a:bodyPr>
            <a:normAutofit/>
          </a:bodyPr>
          <a:lstStyle/>
          <a:p>
            <a:pPr marL="0" indent="0" algn="ctr">
              <a:buNone/>
            </a:pPr>
            <a:r>
              <a:rPr lang="sv-SE" sz="4400" b="1" dirty="0"/>
              <a:t>Spel 5 mot 5</a:t>
            </a:r>
          </a:p>
          <a:p>
            <a:pPr marL="0" indent="0" algn="ctr">
              <a:buNone/>
            </a:pPr>
            <a:endParaRPr lang="sv-SE" sz="4400" b="1" dirty="0"/>
          </a:p>
        </p:txBody>
      </p:sp>
      <p:pic>
        <p:nvPicPr>
          <p:cNvPr id="4" name="Bildobjekt 3">
            <a:extLst>
              <a:ext uri="{FF2B5EF4-FFF2-40B4-BE49-F238E27FC236}">
                <a16:creationId xmlns:a16="http://schemas.microsoft.com/office/drawing/2014/main" id="{A37F4F7B-BB12-4BF9-B9E3-1C858431F0AD}"/>
              </a:ext>
            </a:extLst>
          </p:cNvPr>
          <p:cNvPicPr>
            <a:picLocks noChangeAspect="1"/>
          </p:cNvPicPr>
          <p:nvPr/>
        </p:nvPicPr>
        <p:blipFill>
          <a:blip r:embed="rId2"/>
          <a:stretch>
            <a:fillRect/>
          </a:stretch>
        </p:blipFill>
        <p:spPr>
          <a:xfrm>
            <a:off x="2583587" y="1145894"/>
            <a:ext cx="7354310" cy="5414394"/>
          </a:xfrm>
          <a:prstGeom prst="rect">
            <a:avLst/>
          </a:prstGeom>
        </p:spPr>
      </p:pic>
    </p:spTree>
    <p:extLst>
      <p:ext uri="{BB962C8B-B14F-4D97-AF65-F5344CB8AC3E}">
        <p14:creationId xmlns:p14="http://schemas.microsoft.com/office/powerpoint/2010/main" val="1907662314"/>
      </p:ext>
    </p:extLst>
  </p:cSld>
  <p:clrMapOvr>
    <a:masterClrMapping/>
  </p:clrMapOvr>
</p:sld>
</file>

<file path=ppt/theme/theme1.xml><?xml version="1.0" encoding="utf-8"?>
<a:theme xmlns:a="http://schemas.openxmlformats.org/drawingml/2006/main" name="Djup">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Override1.xml><?xml version="1.0" encoding="utf-8"?>
<a:themeOverride xmlns:a="http://schemas.openxmlformats.org/drawingml/2006/main">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themeOverride>
</file>

<file path=docProps/app.xml><?xml version="1.0" encoding="utf-8"?>
<Properties xmlns="http://schemas.openxmlformats.org/officeDocument/2006/extended-properties" xmlns:vt="http://schemas.openxmlformats.org/officeDocument/2006/docPropsVTypes">
  <Template/>
  <TotalTime>0</TotalTime>
  <Words>749</Words>
  <Application>Microsoft Office PowerPoint</Application>
  <PresentationFormat>Widescreen</PresentationFormat>
  <Paragraphs>136</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Corbel</vt:lpstr>
      <vt:lpstr>Wingdings</vt:lpstr>
      <vt:lpstr>Djup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Svevia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Klintbäck Daniel DVSko_stoc</dc:creator>
  <cp:lastModifiedBy>Camilla Johansson</cp:lastModifiedBy>
  <cp:revision>76</cp:revision>
  <dcterms:created xsi:type="dcterms:W3CDTF">2016-04-11T05:40:33Z</dcterms:created>
  <dcterms:modified xsi:type="dcterms:W3CDTF">2019-04-29T18:55:11Z</dcterms:modified>
</cp:coreProperties>
</file>