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4" r:id="rId4"/>
    <p:sldId id="259" r:id="rId5"/>
    <p:sldId id="260" r:id="rId6"/>
    <p:sldId id="265" r:id="rId7"/>
    <p:sldId id="268" r:id="rId8"/>
    <p:sldId id="261" r:id="rId9"/>
    <p:sldId id="267" r:id="rId10"/>
    <p:sldId id="269" r:id="rId11"/>
    <p:sldId id="266" r:id="rId12"/>
    <p:sldId id="271" r:id="rId13"/>
    <p:sldId id="272" r:id="rId14"/>
    <p:sldId id="273"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sv-SE"/>
              <a:t>Klicka här för att ändra format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Redigera format för bakgrundstext</a:t>
            </a:r>
          </a:p>
        </p:txBody>
      </p:sp>
      <p:sp>
        <p:nvSpPr>
          <p:cNvPr id="3" name="Date Placeholder 2"/>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sv-SE"/>
              <a:t>Klicka här för att ändra format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sv-SE"/>
              <a:t>Klicka här för att ändra format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Redigera format för bakgrundstext</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sv-SE"/>
              <a:t>Klicka här för att ändra format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sv-SE"/>
              <a:t>Klicka här för att ändra format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Redigera format för bakgrundstext</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sv-SE"/>
              <a:t>Klicka här för att ändra format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Redigera format för bakgrundstext</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nchor="ct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sv-SE"/>
              <a:t>Klicka här för att ändra format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sv-SE"/>
              <a:t>Klicka här för att ändra format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sv-SE"/>
              <a:t>Klicka här för att ändra format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B61BEF0D-F0BB-DE4B-95CE-6DB70DBA9567}" type="datetimeFigureOut">
              <a:rPr lang="en-US" dirty="0"/>
              <a:pPr/>
              <a:t>4/4/2018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4/4/2018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laget.se/lerkilsif/Document/Download/334860/7526249" TargetMode="External"/><Relationship Id="rId2" Type="http://schemas.openxmlformats.org/officeDocument/2006/relationships/hyperlink" Target="https://www.laget.se/lerkilsif/Page/113670"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9DEA63-A8DF-41A3-B961-3A624C092F64}"/>
              </a:ext>
            </a:extLst>
          </p:cNvPr>
          <p:cNvSpPr>
            <a:spLocks noGrp="1"/>
          </p:cNvSpPr>
          <p:nvPr>
            <p:ph type="ctrTitle"/>
          </p:nvPr>
        </p:nvSpPr>
        <p:spPr/>
        <p:txBody>
          <a:bodyPr/>
          <a:lstStyle/>
          <a:p>
            <a:r>
              <a:rPr lang="sv-SE" dirty="0"/>
              <a:t>FÖRÄLDRAMÖTE     P9</a:t>
            </a:r>
          </a:p>
        </p:txBody>
      </p:sp>
      <p:sp>
        <p:nvSpPr>
          <p:cNvPr id="3" name="Underrubrik 2">
            <a:extLst>
              <a:ext uri="{FF2B5EF4-FFF2-40B4-BE49-F238E27FC236}">
                <a16:creationId xmlns:a16="http://schemas.microsoft.com/office/drawing/2014/main" id="{5F7A5FB8-7A16-4055-8A58-A52A43DDF921}"/>
              </a:ext>
            </a:extLst>
          </p:cNvPr>
          <p:cNvSpPr>
            <a:spLocks noGrp="1"/>
          </p:cNvSpPr>
          <p:nvPr>
            <p:ph type="subTitle" idx="1"/>
          </p:nvPr>
        </p:nvSpPr>
        <p:spPr/>
        <p:txBody>
          <a:bodyPr/>
          <a:lstStyle/>
          <a:p>
            <a:r>
              <a:rPr lang="sv-SE" dirty="0"/>
              <a:t>2018-04-08</a:t>
            </a:r>
          </a:p>
        </p:txBody>
      </p:sp>
    </p:spTree>
    <p:extLst>
      <p:ext uri="{BB962C8B-B14F-4D97-AF65-F5344CB8AC3E}">
        <p14:creationId xmlns:p14="http://schemas.microsoft.com/office/powerpoint/2010/main" val="3602678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5F0737-97DD-4335-965E-001BE19A3942}"/>
              </a:ext>
            </a:extLst>
          </p:cNvPr>
          <p:cNvSpPr>
            <a:spLocks noGrp="1"/>
          </p:cNvSpPr>
          <p:nvPr>
            <p:ph type="title"/>
          </p:nvPr>
        </p:nvSpPr>
        <p:spPr>
          <a:xfrm>
            <a:off x="684212" y="359530"/>
            <a:ext cx="9793638" cy="1558723"/>
          </a:xfrm>
        </p:spPr>
        <p:txBody>
          <a:bodyPr>
            <a:normAutofit fontScale="90000"/>
          </a:bodyPr>
          <a:lstStyle/>
          <a:p>
            <a:r>
              <a:rPr lang="sv-SE" dirty="0"/>
              <a:t>Tips till ledare, föräldrar och de som stöttar barnen vid match och träning </a:t>
            </a:r>
            <a:br>
              <a:rPr lang="sv-SE" dirty="0"/>
            </a:br>
            <a:endParaRPr lang="sv-SE" dirty="0"/>
          </a:p>
        </p:txBody>
      </p:sp>
      <p:pic>
        <p:nvPicPr>
          <p:cNvPr id="8" name="Bildobjekt 7">
            <a:extLst>
              <a:ext uri="{FF2B5EF4-FFF2-40B4-BE49-F238E27FC236}">
                <a16:creationId xmlns:a16="http://schemas.microsoft.com/office/drawing/2014/main" id="{628D4B43-9B4F-400D-B13B-48D08152702C}"/>
              </a:ext>
            </a:extLst>
          </p:cNvPr>
          <p:cNvPicPr>
            <a:picLocks noChangeAspect="1"/>
          </p:cNvPicPr>
          <p:nvPr/>
        </p:nvPicPr>
        <p:blipFill>
          <a:blip r:embed="rId2"/>
          <a:stretch>
            <a:fillRect/>
          </a:stretch>
        </p:blipFill>
        <p:spPr>
          <a:xfrm>
            <a:off x="1006345" y="1657447"/>
            <a:ext cx="7753350" cy="4905375"/>
          </a:xfrm>
          <a:prstGeom prst="rect">
            <a:avLst/>
          </a:prstGeom>
        </p:spPr>
      </p:pic>
    </p:spTree>
    <p:extLst>
      <p:ext uri="{BB962C8B-B14F-4D97-AF65-F5344CB8AC3E}">
        <p14:creationId xmlns:p14="http://schemas.microsoft.com/office/powerpoint/2010/main" val="993796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EF399B-2B25-4004-975E-2FA4B14BA75E}"/>
              </a:ext>
            </a:extLst>
          </p:cNvPr>
          <p:cNvSpPr>
            <a:spLocks noGrp="1"/>
          </p:cNvSpPr>
          <p:nvPr>
            <p:ph type="title"/>
          </p:nvPr>
        </p:nvSpPr>
        <p:spPr>
          <a:xfrm>
            <a:off x="625488" y="412691"/>
            <a:ext cx="8534401" cy="837268"/>
          </a:xfrm>
        </p:spPr>
        <p:txBody>
          <a:bodyPr/>
          <a:lstStyle/>
          <a:p>
            <a:r>
              <a:rPr lang="sv-SE" dirty="0"/>
              <a:t>LAGKASSAN</a:t>
            </a:r>
          </a:p>
        </p:txBody>
      </p:sp>
      <p:sp>
        <p:nvSpPr>
          <p:cNvPr id="3" name="Platshållare för text 2">
            <a:extLst>
              <a:ext uri="{FF2B5EF4-FFF2-40B4-BE49-F238E27FC236}">
                <a16:creationId xmlns:a16="http://schemas.microsoft.com/office/drawing/2014/main" id="{02DA36FD-FE31-4321-A51D-0F52B95E6709}"/>
              </a:ext>
            </a:extLst>
          </p:cNvPr>
          <p:cNvSpPr>
            <a:spLocks noGrp="1"/>
          </p:cNvSpPr>
          <p:nvPr>
            <p:ph type="body" idx="1"/>
          </p:nvPr>
        </p:nvSpPr>
        <p:spPr>
          <a:xfrm>
            <a:off x="625489" y="1408651"/>
            <a:ext cx="8534400" cy="4102916"/>
          </a:xfrm>
        </p:spPr>
        <p:txBody>
          <a:bodyPr>
            <a:normAutofit fontScale="77500" lnSpcReduction="20000"/>
          </a:bodyPr>
          <a:lstStyle/>
          <a:p>
            <a:r>
              <a:rPr lang="sv-SE" sz="2000" dirty="0">
                <a:solidFill>
                  <a:schemeClr val="tx1"/>
                </a:solidFill>
              </a:rPr>
              <a:t>SUMMA</a:t>
            </a:r>
          </a:p>
          <a:p>
            <a:r>
              <a:rPr lang="sv-SE" dirty="0"/>
              <a:t>I lagkassan har vi just nu 4 994kr. </a:t>
            </a:r>
          </a:p>
          <a:p>
            <a:r>
              <a:rPr lang="sv-SE" dirty="0"/>
              <a:t>Cecilia har lagkassan. Numret för </a:t>
            </a:r>
            <a:r>
              <a:rPr lang="sv-SE" dirty="0" err="1"/>
              <a:t>swish</a:t>
            </a:r>
            <a:r>
              <a:rPr lang="sv-SE" dirty="0"/>
              <a:t> kommer att bytas. Skickas ut vilket det blir för er som sparat det tidigare. </a:t>
            </a:r>
          </a:p>
          <a:p>
            <a:endParaRPr lang="sv-SE" sz="2100" dirty="0">
              <a:solidFill>
                <a:schemeClr val="tx1"/>
              </a:solidFill>
            </a:endParaRPr>
          </a:p>
          <a:p>
            <a:r>
              <a:rPr lang="sv-SE" sz="2100" dirty="0">
                <a:solidFill>
                  <a:schemeClr val="tx1"/>
                </a:solidFill>
              </a:rPr>
              <a:t>HUR SKA VI SAMLA IN MER PENGAR</a:t>
            </a:r>
          </a:p>
          <a:p>
            <a:r>
              <a:rPr lang="sv-SE" dirty="0">
                <a:solidFill>
                  <a:schemeClr val="bg1"/>
                </a:solidFill>
              </a:rPr>
              <a:t>Förslag?</a:t>
            </a:r>
          </a:p>
          <a:p>
            <a:endParaRPr lang="sv-SE" dirty="0">
              <a:solidFill>
                <a:schemeClr val="bg1"/>
              </a:solidFill>
            </a:endParaRPr>
          </a:p>
          <a:p>
            <a:r>
              <a:rPr lang="sv-SE" dirty="0">
                <a:solidFill>
                  <a:schemeClr val="bg1"/>
                </a:solidFill>
              </a:rPr>
              <a:t>Förslag 1. Försäljning av </a:t>
            </a:r>
            <a:r>
              <a:rPr lang="sv-SE" dirty="0" err="1">
                <a:solidFill>
                  <a:schemeClr val="bg1"/>
                </a:solidFill>
              </a:rPr>
              <a:t>Mrs</a:t>
            </a:r>
            <a:r>
              <a:rPr lang="sv-SE" dirty="0">
                <a:solidFill>
                  <a:schemeClr val="bg1"/>
                </a:solidFill>
              </a:rPr>
              <a:t> </a:t>
            </a:r>
            <a:r>
              <a:rPr lang="sv-SE" dirty="0" err="1">
                <a:solidFill>
                  <a:schemeClr val="bg1"/>
                </a:solidFill>
              </a:rPr>
              <a:t>Curlies</a:t>
            </a:r>
            <a:r>
              <a:rPr lang="sv-SE" dirty="0">
                <a:solidFill>
                  <a:schemeClr val="bg1"/>
                </a:solidFill>
              </a:rPr>
              <a:t> </a:t>
            </a:r>
            <a:r>
              <a:rPr lang="sv-SE" dirty="0" err="1">
                <a:solidFill>
                  <a:schemeClr val="bg1"/>
                </a:solidFill>
              </a:rPr>
              <a:t>fudge</a:t>
            </a:r>
            <a:r>
              <a:rPr lang="sv-SE" dirty="0">
                <a:solidFill>
                  <a:schemeClr val="bg1"/>
                </a:solidFill>
              </a:rPr>
              <a:t>. Dom har ett föreningsupplägg där vi köper till återförsäljarpriser med ganska bra marginaler. Exempel: varje medlem säljer 1 låda med 16 produkter (blandat påsar och bars) 35kr/</a:t>
            </a:r>
            <a:r>
              <a:rPr lang="sv-SE" dirty="0" err="1">
                <a:solidFill>
                  <a:schemeClr val="bg1"/>
                </a:solidFill>
              </a:rPr>
              <a:t>st</a:t>
            </a:r>
            <a:r>
              <a:rPr lang="sv-SE" dirty="0">
                <a:solidFill>
                  <a:schemeClr val="bg1"/>
                </a:solidFill>
              </a:rPr>
              <a:t> och säljer för 70kr/</a:t>
            </a:r>
            <a:r>
              <a:rPr lang="sv-SE" dirty="0" err="1">
                <a:solidFill>
                  <a:schemeClr val="bg1"/>
                </a:solidFill>
              </a:rPr>
              <a:t>st</a:t>
            </a:r>
            <a:r>
              <a:rPr lang="sv-SE" dirty="0">
                <a:solidFill>
                  <a:schemeClr val="bg1"/>
                </a:solidFill>
              </a:rPr>
              <a:t> eller 3 för 200kr. </a:t>
            </a:r>
          </a:p>
          <a:p>
            <a:r>
              <a:rPr lang="sv-SE" dirty="0">
                <a:solidFill>
                  <a:schemeClr val="bg1"/>
                </a:solidFill>
              </a:rPr>
              <a:t>Förtjänsten på en låda är då 560kr/låda om man säljer hela. Man får dessutom lämna tillbaka de obrutna produkter man inte sålt. </a:t>
            </a:r>
          </a:p>
          <a:p>
            <a:endParaRPr lang="sv-SE" dirty="0">
              <a:solidFill>
                <a:schemeClr val="bg1"/>
              </a:solidFill>
            </a:endParaRPr>
          </a:p>
          <a:p>
            <a:r>
              <a:rPr lang="sv-SE" dirty="0">
                <a:solidFill>
                  <a:schemeClr val="bg1"/>
                </a:solidFill>
              </a:rPr>
              <a:t>Förslag 2. Säljer fika vid träningsmatcher</a:t>
            </a:r>
          </a:p>
          <a:p>
            <a:endParaRPr lang="sv-SE" dirty="0">
              <a:solidFill>
                <a:schemeClr val="bg1"/>
              </a:solidFill>
            </a:endParaRPr>
          </a:p>
        </p:txBody>
      </p:sp>
    </p:spTree>
    <p:extLst>
      <p:ext uri="{BB962C8B-B14F-4D97-AF65-F5344CB8AC3E}">
        <p14:creationId xmlns:p14="http://schemas.microsoft.com/office/powerpoint/2010/main" val="1365856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EF399B-2B25-4004-975E-2FA4B14BA75E}"/>
              </a:ext>
            </a:extLst>
          </p:cNvPr>
          <p:cNvSpPr>
            <a:spLocks noGrp="1"/>
          </p:cNvSpPr>
          <p:nvPr>
            <p:ph type="title"/>
          </p:nvPr>
        </p:nvSpPr>
        <p:spPr>
          <a:xfrm>
            <a:off x="625488" y="1469705"/>
            <a:ext cx="8534401" cy="837268"/>
          </a:xfrm>
        </p:spPr>
        <p:txBody>
          <a:bodyPr>
            <a:normAutofit/>
          </a:bodyPr>
          <a:lstStyle/>
          <a:p>
            <a:r>
              <a:rPr lang="sv-SE" dirty="0"/>
              <a:t>Strömbergsfonden </a:t>
            </a:r>
          </a:p>
        </p:txBody>
      </p:sp>
      <p:sp>
        <p:nvSpPr>
          <p:cNvPr id="3" name="Platshållare för text 2">
            <a:extLst>
              <a:ext uri="{FF2B5EF4-FFF2-40B4-BE49-F238E27FC236}">
                <a16:creationId xmlns:a16="http://schemas.microsoft.com/office/drawing/2014/main" id="{02DA36FD-FE31-4321-A51D-0F52B95E6709}"/>
              </a:ext>
            </a:extLst>
          </p:cNvPr>
          <p:cNvSpPr>
            <a:spLocks noGrp="1"/>
          </p:cNvSpPr>
          <p:nvPr>
            <p:ph type="body" idx="1"/>
          </p:nvPr>
        </p:nvSpPr>
        <p:spPr>
          <a:xfrm>
            <a:off x="625489" y="2465665"/>
            <a:ext cx="8534400" cy="2148281"/>
          </a:xfrm>
        </p:spPr>
        <p:txBody>
          <a:bodyPr>
            <a:normAutofit/>
          </a:bodyPr>
          <a:lstStyle/>
          <a:p>
            <a:r>
              <a:rPr lang="sv-SE" dirty="0"/>
              <a:t>Strömbergsfonden förvaltas från klubben. Utdelning av medel sker via stipendier. Såväl enskild som grupp har rätt att söka. Beslut om utdelning av stipendium fattas två gånger per år i slutet av april respektive i slutet av juni. Ansökan ska vara inlämnad senast 15 mars respektive 15 juni.</a:t>
            </a:r>
            <a:br>
              <a:rPr lang="sv-SE" dirty="0"/>
            </a:br>
            <a:endParaRPr lang="sv-SE" dirty="0"/>
          </a:p>
        </p:txBody>
      </p:sp>
    </p:spTree>
    <p:extLst>
      <p:ext uri="{BB962C8B-B14F-4D97-AF65-F5344CB8AC3E}">
        <p14:creationId xmlns:p14="http://schemas.microsoft.com/office/powerpoint/2010/main" val="4260346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EF399B-2B25-4004-975E-2FA4B14BA75E}"/>
              </a:ext>
            </a:extLst>
          </p:cNvPr>
          <p:cNvSpPr>
            <a:spLocks noGrp="1"/>
          </p:cNvSpPr>
          <p:nvPr>
            <p:ph type="title"/>
          </p:nvPr>
        </p:nvSpPr>
        <p:spPr>
          <a:xfrm>
            <a:off x="625488" y="1469705"/>
            <a:ext cx="8534401" cy="837268"/>
          </a:xfrm>
        </p:spPr>
        <p:txBody>
          <a:bodyPr/>
          <a:lstStyle/>
          <a:p>
            <a:r>
              <a:rPr lang="sv-SE" dirty="0"/>
              <a:t>Belastningsregistret</a:t>
            </a:r>
          </a:p>
        </p:txBody>
      </p:sp>
      <p:sp>
        <p:nvSpPr>
          <p:cNvPr id="3" name="Platshållare för text 2">
            <a:extLst>
              <a:ext uri="{FF2B5EF4-FFF2-40B4-BE49-F238E27FC236}">
                <a16:creationId xmlns:a16="http://schemas.microsoft.com/office/drawing/2014/main" id="{02DA36FD-FE31-4321-A51D-0F52B95E6709}"/>
              </a:ext>
            </a:extLst>
          </p:cNvPr>
          <p:cNvSpPr>
            <a:spLocks noGrp="1"/>
          </p:cNvSpPr>
          <p:nvPr>
            <p:ph type="body" idx="1"/>
          </p:nvPr>
        </p:nvSpPr>
        <p:spPr>
          <a:xfrm>
            <a:off x="625489" y="2465665"/>
            <a:ext cx="8534400" cy="2148281"/>
          </a:xfrm>
        </p:spPr>
        <p:txBody>
          <a:bodyPr>
            <a:normAutofit/>
          </a:bodyPr>
          <a:lstStyle/>
          <a:p>
            <a:r>
              <a:rPr lang="sv-SE" dirty="0"/>
              <a:t>Från och med säsong 2018 kommer Lerkil att följa Riksidrottsförbundets riktlinjer och ta utdrag ur belastningsregister tas på alla ledare. </a:t>
            </a:r>
          </a:p>
          <a:p>
            <a:r>
              <a:rPr lang="sv-SE" dirty="0"/>
              <a:t>Utdrag görs därefter vartannat år. </a:t>
            </a:r>
            <a:br>
              <a:rPr lang="sv-SE" dirty="0"/>
            </a:br>
            <a:endParaRPr lang="sv-SE" dirty="0"/>
          </a:p>
        </p:txBody>
      </p:sp>
    </p:spTree>
    <p:extLst>
      <p:ext uri="{BB962C8B-B14F-4D97-AF65-F5344CB8AC3E}">
        <p14:creationId xmlns:p14="http://schemas.microsoft.com/office/powerpoint/2010/main" val="1908604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EF399B-2B25-4004-975E-2FA4B14BA75E}"/>
              </a:ext>
            </a:extLst>
          </p:cNvPr>
          <p:cNvSpPr>
            <a:spLocks noGrp="1"/>
          </p:cNvSpPr>
          <p:nvPr>
            <p:ph type="title"/>
          </p:nvPr>
        </p:nvSpPr>
        <p:spPr>
          <a:xfrm>
            <a:off x="625488" y="1469705"/>
            <a:ext cx="8534401" cy="837268"/>
          </a:xfrm>
        </p:spPr>
        <p:txBody>
          <a:bodyPr/>
          <a:lstStyle/>
          <a:p>
            <a:r>
              <a:rPr lang="sv-SE" dirty="0"/>
              <a:t>HÄLSOCERTIFIERING</a:t>
            </a:r>
          </a:p>
        </p:txBody>
      </p:sp>
      <p:sp>
        <p:nvSpPr>
          <p:cNvPr id="3" name="Platshållare för text 2">
            <a:extLst>
              <a:ext uri="{FF2B5EF4-FFF2-40B4-BE49-F238E27FC236}">
                <a16:creationId xmlns:a16="http://schemas.microsoft.com/office/drawing/2014/main" id="{02DA36FD-FE31-4321-A51D-0F52B95E6709}"/>
              </a:ext>
            </a:extLst>
          </p:cNvPr>
          <p:cNvSpPr>
            <a:spLocks noGrp="1"/>
          </p:cNvSpPr>
          <p:nvPr>
            <p:ph type="body" idx="1"/>
          </p:nvPr>
        </p:nvSpPr>
        <p:spPr>
          <a:xfrm>
            <a:off x="625489" y="2465665"/>
            <a:ext cx="8534400" cy="3842856"/>
          </a:xfrm>
        </p:spPr>
        <p:txBody>
          <a:bodyPr>
            <a:normAutofit fontScale="92500" lnSpcReduction="10000"/>
          </a:bodyPr>
          <a:lstStyle/>
          <a:p>
            <a:r>
              <a:rPr lang="sv-SE" dirty="0">
                <a:solidFill>
                  <a:schemeClr val="bg1"/>
                </a:solidFill>
              </a:rPr>
              <a:t>Föreningen är hälsocertifierad. Finns det personer runt ert lag, föräldrar, som skulle vara intresserade av detta så lämna tips till Håkan.</a:t>
            </a:r>
            <a:br>
              <a:rPr lang="sv-SE" dirty="0">
                <a:solidFill>
                  <a:schemeClr val="bg1"/>
                </a:solidFill>
              </a:rPr>
            </a:br>
            <a:r>
              <a:rPr lang="sv-SE" dirty="0">
                <a:solidFill>
                  <a:schemeClr val="bg1"/>
                </a:solidFill>
              </a:rPr>
              <a:t>Policy med åtgärdsbeskrivningar finns. Det kommer varje år krävas att vi i</a:t>
            </a:r>
            <a:br>
              <a:rPr lang="sv-SE" dirty="0">
                <a:solidFill>
                  <a:schemeClr val="bg1"/>
                </a:solidFill>
              </a:rPr>
            </a:br>
            <a:r>
              <a:rPr lang="sv-SE" dirty="0">
                <a:solidFill>
                  <a:schemeClr val="bg1"/>
                </a:solidFill>
              </a:rPr>
              <a:t>föreningen har 2st personer som varje år går kursen </a:t>
            </a:r>
            <a:r>
              <a:rPr lang="sv-SE" i="1" dirty="0">
                <a:solidFill>
                  <a:schemeClr val="bg1"/>
                </a:solidFill>
              </a:rPr>
              <a:t>plattform</a:t>
            </a:r>
            <a:r>
              <a:rPr lang="sv-SE" dirty="0">
                <a:solidFill>
                  <a:schemeClr val="bg1"/>
                </a:solidFill>
              </a:rPr>
              <a:t>. Vi skall hålla</a:t>
            </a:r>
            <a:br>
              <a:rPr lang="sv-SE" dirty="0">
                <a:solidFill>
                  <a:schemeClr val="bg1"/>
                </a:solidFill>
              </a:rPr>
            </a:br>
            <a:r>
              <a:rPr lang="sv-SE" dirty="0">
                <a:solidFill>
                  <a:schemeClr val="bg1"/>
                </a:solidFill>
              </a:rPr>
              <a:t>policymöten med F/P 10‐12 varje år där vi skall beskriva Lerkils IFs policy för</a:t>
            </a:r>
            <a:br>
              <a:rPr lang="sv-SE" dirty="0">
                <a:solidFill>
                  <a:schemeClr val="bg1"/>
                </a:solidFill>
              </a:rPr>
            </a:br>
            <a:r>
              <a:rPr lang="sv-SE" dirty="0">
                <a:solidFill>
                  <a:schemeClr val="bg1"/>
                </a:solidFill>
              </a:rPr>
              <a:t>ungdomarna i punkterna:</a:t>
            </a:r>
          </a:p>
          <a:p>
            <a:br>
              <a:rPr lang="sv-SE" dirty="0">
                <a:solidFill>
                  <a:schemeClr val="bg1"/>
                </a:solidFill>
              </a:rPr>
            </a:br>
            <a:r>
              <a:rPr lang="sv-SE" dirty="0">
                <a:solidFill>
                  <a:schemeClr val="bg1"/>
                </a:solidFill>
              </a:rPr>
              <a:t>1. Utveckla det drogförebyggande arbetet</a:t>
            </a:r>
            <a:br>
              <a:rPr lang="sv-SE" dirty="0">
                <a:solidFill>
                  <a:schemeClr val="bg1"/>
                </a:solidFill>
              </a:rPr>
            </a:br>
            <a:r>
              <a:rPr lang="sv-SE" dirty="0">
                <a:solidFill>
                  <a:schemeClr val="bg1"/>
                </a:solidFill>
              </a:rPr>
              <a:t>2. Nolltolerans för psykiskt och fysiskt våld.</a:t>
            </a:r>
            <a:br>
              <a:rPr lang="sv-SE" dirty="0">
                <a:solidFill>
                  <a:schemeClr val="bg1"/>
                </a:solidFill>
              </a:rPr>
            </a:br>
            <a:r>
              <a:rPr lang="sv-SE" dirty="0">
                <a:solidFill>
                  <a:schemeClr val="bg1"/>
                </a:solidFill>
              </a:rPr>
              <a:t>3. Ökad </a:t>
            </a:r>
            <a:r>
              <a:rPr lang="sv-SE" dirty="0" err="1">
                <a:solidFill>
                  <a:schemeClr val="bg1"/>
                </a:solidFill>
              </a:rPr>
              <a:t>jämnställdhet</a:t>
            </a:r>
            <a:r>
              <a:rPr lang="sv-SE" dirty="0">
                <a:solidFill>
                  <a:schemeClr val="bg1"/>
                </a:solidFill>
              </a:rPr>
              <a:t> och mångfald</a:t>
            </a:r>
            <a:br>
              <a:rPr lang="sv-SE" dirty="0">
                <a:solidFill>
                  <a:schemeClr val="bg1"/>
                </a:solidFill>
              </a:rPr>
            </a:br>
            <a:r>
              <a:rPr lang="sv-SE" dirty="0">
                <a:solidFill>
                  <a:schemeClr val="bg1"/>
                </a:solidFill>
              </a:rPr>
              <a:t>4. Ökad demokrati och delaktighet.</a:t>
            </a:r>
            <a:br>
              <a:rPr lang="sv-SE" dirty="0">
                <a:solidFill>
                  <a:schemeClr val="bg1"/>
                </a:solidFill>
              </a:rPr>
            </a:br>
            <a:r>
              <a:rPr lang="sv-SE" dirty="0">
                <a:solidFill>
                  <a:schemeClr val="bg1"/>
                </a:solidFill>
              </a:rPr>
              <a:t>5. Höjd utbildningsnivå på barn‐ och ungdomsledare (Föreningslära samt Plattform) </a:t>
            </a:r>
            <a:br>
              <a:rPr lang="sv-SE" dirty="0"/>
            </a:br>
            <a:br>
              <a:rPr lang="sv-SE" dirty="0"/>
            </a:br>
            <a:endParaRPr lang="sv-SE" dirty="0"/>
          </a:p>
        </p:txBody>
      </p:sp>
    </p:spTree>
    <p:extLst>
      <p:ext uri="{BB962C8B-B14F-4D97-AF65-F5344CB8AC3E}">
        <p14:creationId xmlns:p14="http://schemas.microsoft.com/office/powerpoint/2010/main" val="2117105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EF399B-2B25-4004-975E-2FA4B14BA75E}"/>
              </a:ext>
            </a:extLst>
          </p:cNvPr>
          <p:cNvSpPr>
            <a:spLocks noGrp="1"/>
          </p:cNvSpPr>
          <p:nvPr>
            <p:ph type="title"/>
          </p:nvPr>
        </p:nvSpPr>
        <p:spPr>
          <a:xfrm>
            <a:off x="625488" y="1469705"/>
            <a:ext cx="8534401" cy="837268"/>
          </a:xfrm>
        </p:spPr>
        <p:txBody>
          <a:bodyPr/>
          <a:lstStyle/>
          <a:p>
            <a:r>
              <a:rPr lang="sv-SE" dirty="0"/>
              <a:t>ÖVRIGA FRÅGOR?</a:t>
            </a:r>
          </a:p>
        </p:txBody>
      </p:sp>
      <p:sp>
        <p:nvSpPr>
          <p:cNvPr id="3" name="Platshållare för text 2">
            <a:extLst>
              <a:ext uri="{FF2B5EF4-FFF2-40B4-BE49-F238E27FC236}">
                <a16:creationId xmlns:a16="http://schemas.microsoft.com/office/drawing/2014/main" id="{02DA36FD-FE31-4321-A51D-0F52B95E6709}"/>
              </a:ext>
            </a:extLst>
          </p:cNvPr>
          <p:cNvSpPr>
            <a:spLocks noGrp="1"/>
          </p:cNvSpPr>
          <p:nvPr>
            <p:ph type="body" idx="1"/>
          </p:nvPr>
        </p:nvSpPr>
        <p:spPr>
          <a:xfrm>
            <a:off x="625489" y="2465665"/>
            <a:ext cx="8534400" cy="3842856"/>
          </a:xfrm>
        </p:spPr>
        <p:txBody>
          <a:bodyPr>
            <a:normAutofit/>
          </a:bodyPr>
          <a:lstStyle/>
          <a:p>
            <a:br>
              <a:rPr lang="sv-SE" dirty="0"/>
            </a:br>
            <a:endParaRPr lang="sv-SE" dirty="0"/>
          </a:p>
        </p:txBody>
      </p:sp>
    </p:spTree>
    <p:extLst>
      <p:ext uri="{BB962C8B-B14F-4D97-AF65-F5344CB8AC3E}">
        <p14:creationId xmlns:p14="http://schemas.microsoft.com/office/powerpoint/2010/main" val="2318126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82FEB6-C35B-41F3-8ABD-2C39D91647ED}"/>
              </a:ext>
            </a:extLst>
          </p:cNvPr>
          <p:cNvSpPr>
            <a:spLocks noGrp="1"/>
          </p:cNvSpPr>
          <p:nvPr>
            <p:ph type="title"/>
          </p:nvPr>
        </p:nvSpPr>
        <p:spPr>
          <a:xfrm>
            <a:off x="684213" y="1050255"/>
            <a:ext cx="8534401" cy="652710"/>
          </a:xfrm>
        </p:spPr>
        <p:txBody>
          <a:bodyPr/>
          <a:lstStyle/>
          <a:p>
            <a:r>
              <a:rPr lang="sv-SE" dirty="0"/>
              <a:t>Agenda</a:t>
            </a:r>
          </a:p>
        </p:txBody>
      </p:sp>
      <p:sp>
        <p:nvSpPr>
          <p:cNvPr id="3" name="Platshållare för text 2">
            <a:extLst>
              <a:ext uri="{FF2B5EF4-FFF2-40B4-BE49-F238E27FC236}">
                <a16:creationId xmlns:a16="http://schemas.microsoft.com/office/drawing/2014/main" id="{6EB9FFF1-628D-44DE-8513-6A9063F34680}"/>
              </a:ext>
            </a:extLst>
          </p:cNvPr>
          <p:cNvSpPr>
            <a:spLocks noGrp="1"/>
          </p:cNvSpPr>
          <p:nvPr>
            <p:ph type="body" idx="1"/>
          </p:nvPr>
        </p:nvSpPr>
        <p:spPr>
          <a:xfrm>
            <a:off x="684213" y="2046915"/>
            <a:ext cx="8534400" cy="3947486"/>
          </a:xfrm>
        </p:spPr>
        <p:txBody>
          <a:bodyPr>
            <a:normAutofit fontScale="70000" lnSpcReduction="20000"/>
          </a:bodyPr>
          <a:lstStyle/>
          <a:p>
            <a:pPr marL="285750" indent="-285750">
              <a:buFont typeface="Arial" panose="020B0604020202020204" pitchFamily="34" charset="0"/>
              <a:buChar char="•"/>
            </a:pPr>
            <a:r>
              <a:rPr lang="sv-SE" dirty="0">
                <a:solidFill>
                  <a:schemeClr val="bg1"/>
                </a:solidFill>
              </a:rPr>
              <a:t>Laget och tränare</a:t>
            </a:r>
          </a:p>
          <a:p>
            <a:pPr marL="285750" indent="-285750">
              <a:buFont typeface="Arial" panose="020B0604020202020204" pitchFamily="34" charset="0"/>
              <a:buChar char="•"/>
            </a:pPr>
            <a:r>
              <a:rPr lang="sv-SE" dirty="0">
                <a:solidFill>
                  <a:schemeClr val="bg1"/>
                </a:solidFill>
              </a:rPr>
              <a:t>Laget.se</a:t>
            </a:r>
          </a:p>
          <a:p>
            <a:pPr marL="285750" indent="-285750">
              <a:buFont typeface="Arial" panose="020B0604020202020204" pitchFamily="34" charset="0"/>
              <a:buChar char="•"/>
            </a:pPr>
            <a:r>
              <a:rPr lang="sv-SE" dirty="0">
                <a:solidFill>
                  <a:schemeClr val="bg1"/>
                </a:solidFill>
              </a:rPr>
              <a:t>Aktiviteter 2018</a:t>
            </a:r>
          </a:p>
          <a:p>
            <a:pPr marL="285750" indent="-285750">
              <a:buFont typeface="Arial" panose="020B0604020202020204" pitchFamily="34" charset="0"/>
              <a:buChar char="•"/>
            </a:pPr>
            <a:r>
              <a:rPr lang="sv-SE" dirty="0" err="1">
                <a:solidFill>
                  <a:schemeClr val="bg1"/>
                </a:solidFill>
              </a:rPr>
              <a:t>Föräldragupp</a:t>
            </a:r>
            <a:endParaRPr lang="sv-SE" dirty="0">
              <a:solidFill>
                <a:schemeClr val="bg1"/>
              </a:solidFill>
            </a:endParaRPr>
          </a:p>
          <a:p>
            <a:pPr marL="285750" indent="-285750">
              <a:buFont typeface="Arial" panose="020B0604020202020204" pitchFamily="34" charset="0"/>
              <a:buChar char="•"/>
            </a:pPr>
            <a:r>
              <a:rPr lang="sv-SE" dirty="0">
                <a:solidFill>
                  <a:schemeClr val="bg1"/>
                </a:solidFill>
              </a:rPr>
              <a:t>Cuper</a:t>
            </a:r>
          </a:p>
          <a:p>
            <a:pPr marL="285750" indent="-285750">
              <a:buFont typeface="Arial" panose="020B0604020202020204" pitchFamily="34" charset="0"/>
              <a:buChar char="•"/>
            </a:pPr>
            <a:r>
              <a:rPr lang="sv-SE" dirty="0">
                <a:solidFill>
                  <a:schemeClr val="bg1"/>
                </a:solidFill>
              </a:rPr>
              <a:t>Nya spelformer</a:t>
            </a:r>
          </a:p>
          <a:p>
            <a:pPr marL="285750" indent="-285750">
              <a:buFont typeface="Arial" panose="020B0604020202020204" pitchFamily="34" charset="0"/>
              <a:buChar char="•"/>
            </a:pPr>
            <a:r>
              <a:rPr lang="sv-SE" dirty="0">
                <a:solidFill>
                  <a:schemeClr val="bg1"/>
                </a:solidFill>
              </a:rPr>
              <a:t>Lagkassan . Aktiviteter för att samla in mer pengar</a:t>
            </a:r>
          </a:p>
          <a:p>
            <a:pPr marL="285750" indent="-285750">
              <a:buFont typeface="Arial" panose="020B0604020202020204" pitchFamily="34" charset="0"/>
              <a:buChar char="•"/>
            </a:pPr>
            <a:r>
              <a:rPr lang="sv-SE" dirty="0">
                <a:solidFill>
                  <a:schemeClr val="bg1"/>
                </a:solidFill>
              </a:rPr>
              <a:t>Strömbergsfonden</a:t>
            </a:r>
          </a:p>
          <a:p>
            <a:pPr marL="285750" indent="-285750">
              <a:buFont typeface="Arial" panose="020B0604020202020204" pitchFamily="34" charset="0"/>
              <a:buChar char="•"/>
            </a:pPr>
            <a:r>
              <a:rPr lang="sv-SE" dirty="0">
                <a:solidFill>
                  <a:schemeClr val="bg1"/>
                </a:solidFill>
              </a:rPr>
              <a:t>Belastningsregistret</a:t>
            </a:r>
          </a:p>
          <a:p>
            <a:pPr marL="285750" indent="-285750">
              <a:buFont typeface="Arial" panose="020B0604020202020204" pitchFamily="34" charset="0"/>
              <a:buChar char="•"/>
            </a:pPr>
            <a:r>
              <a:rPr lang="sv-SE" dirty="0">
                <a:solidFill>
                  <a:schemeClr val="bg1"/>
                </a:solidFill>
              </a:rPr>
              <a:t>Hälsocertifiering</a:t>
            </a:r>
          </a:p>
          <a:p>
            <a:pPr marL="285750" indent="-285750">
              <a:buFont typeface="Arial" panose="020B0604020202020204" pitchFamily="34" charset="0"/>
              <a:buChar char="•"/>
            </a:pPr>
            <a:r>
              <a:rPr lang="sv-SE" dirty="0">
                <a:solidFill>
                  <a:schemeClr val="bg1"/>
                </a:solidFill>
              </a:rPr>
              <a:t>Frågor från föräldrar</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r>
              <a:rPr lang="sv-SE" dirty="0"/>
              <a:t> </a:t>
            </a:r>
          </a:p>
        </p:txBody>
      </p:sp>
    </p:spTree>
    <p:extLst>
      <p:ext uri="{BB962C8B-B14F-4D97-AF65-F5344CB8AC3E}">
        <p14:creationId xmlns:p14="http://schemas.microsoft.com/office/powerpoint/2010/main" val="1448650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82FEB6-C35B-41F3-8ABD-2C39D91647ED}"/>
              </a:ext>
            </a:extLst>
          </p:cNvPr>
          <p:cNvSpPr>
            <a:spLocks noGrp="1"/>
          </p:cNvSpPr>
          <p:nvPr>
            <p:ph type="title"/>
          </p:nvPr>
        </p:nvSpPr>
        <p:spPr>
          <a:xfrm>
            <a:off x="684213" y="1050255"/>
            <a:ext cx="8534401" cy="652710"/>
          </a:xfrm>
        </p:spPr>
        <p:txBody>
          <a:bodyPr/>
          <a:lstStyle/>
          <a:p>
            <a:r>
              <a:rPr lang="sv-SE" dirty="0"/>
              <a:t>Laget</a:t>
            </a:r>
          </a:p>
        </p:txBody>
      </p:sp>
      <p:sp>
        <p:nvSpPr>
          <p:cNvPr id="3" name="Platshållare för text 2">
            <a:extLst>
              <a:ext uri="{FF2B5EF4-FFF2-40B4-BE49-F238E27FC236}">
                <a16:creationId xmlns:a16="http://schemas.microsoft.com/office/drawing/2014/main" id="{6EB9FFF1-628D-44DE-8513-6A9063F34680}"/>
              </a:ext>
            </a:extLst>
          </p:cNvPr>
          <p:cNvSpPr>
            <a:spLocks noGrp="1"/>
          </p:cNvSpPr>
          <p:nvPr>
            <p:ph type="body" idx="1"/>
          </p:nvPr>
        </p:nvSpPr>
        <p:spPr>
          <a:xfrm>
            <a:off x="684213" y="2046915"/>
            <a:ext cx="8534400" cy="1652630"/>
          </a:xfrm>
        </p:spPr>
        <p:txBody>
          <a:bodyPr>
            <a:normAutofit fontScale="92500" lnSpcReduction="10000"/>
          </a:bodyPr>
          <a:lstStyle/>
          <a:p>
            <a:r>
              <a:rPr lang="sv-SE" dirty="0">
                <a:solidFill>
                  <a:schemeClr val="bg1"/>
                </a:solidFill>
              </a:rPr>
              <a:t>Vi är nu 24 killar i laget.</a:t>
            </a:r>
          </a:p>
          <a:p>
            <a:r>
              <a:rPr lang="sv-SE" dirty="0">
                <a:solidFill>
                  <a:schemeClr val="bg1"/>
                </a:solidFill>
              </a:rPr>
              <a:t>Stämningen i laget är bra och alla killarna är jätte bra kompisar och duktiga på att stötta och hjälpa varandra</a:t>
            </a:r>
          </a:p>
          <a:p>
            <a:endParaRPr lang="sv-SE" dirty="0"/>
          </a:p>
          <a:p>
            <a:r>
              <a:rPr lang="sv-SE" dirty="0"/>
              <a:t> </a:t>
            </a:r>
          </a:p>
        </p:txBody>
      </p:sp>
      <p:sp>
        <p:nvSpPr>
          <p:cNvPr id="6" name="Rubrik 1">
            <a:extLst>
              <a:ext uri="{FF2B5EF4-FFF2-40B4-BE49-F238E27FC236}">
                <a16:creationId xmlns:a16="http://schemas.microsoft.com/office/drawing/2014/main" id="{3B0E7A9E-C317-4953-A5A7-081B2B11DE48}"/>
              </a:ext>
            </a:extLst>
          </p:cNvPr>
          <p:cNvSpPr txBox="1">
            <a:spLocks/>
          </p:cNvSpPr>
          <p:nvPr/>
        </p:nvSpPr>
        <p:spPr>
          <a:xfrm>
            <a:off x="677222" y="3408962"/>
            <a:ext cx="8534401" cy="652710"/>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3600" b="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dirty="0" err="1"/>
              <a:t>TrÄNARNA</a:t>
            </a:r>
            <a:endParaRPr lang="sv-SE" dirty="0"/>
          </a:p>
        </p:txBody>
      </p:sp>
      <p:sp>
        <p:nvSpPr>
          <p:cNvPr id="7" name="Platshållare för text 2">
            <a:extLst>
              <a:ext uri="{FF2B5EF4-FFF2-40B4-BE49-F238E27FC236}">
                <a16:creationId xmlns:a16="http://schemas.microsoft.com/office/drawing/2014/main" id="{0AB5D32B-6FE1-4032-8C3B-5F0B187724DD}"/>
              </a:ext>
            </a:extLst>
          </p:cNvPr>
          <p:cNvSpPr txBox="1">
            <a:spLocks/>
          </p:cNvSpPr>
          <p:nvPr/>
        </p:nvSpPr>
        <p:spPr>
          <a:xfrm>
            <a:off x="677222" y="4405622"/>
            <a:ext cx="8534400" cy="1652630"/>
          </a:xfrm>
          <a:prstGeom prst="rect">
            <a:avLst/>
          </a:prstGeom>
        </p:spPr>
        <p:txBody>
          <a:bodyPr vert="horz" lIns="91440" tIns="45720" rIns="91440" bIns="45720" rtlCol="0" anchor="t">
            <a:normAutofit fontScale="77500" lnSpcReduction="20000"/>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bg2">
                    <a:lumMod val="75000"/>
                  </a:schemeClr>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sv-SE" sz="2200" dirty="0">
                <a:solidFill>
                  <a:schemeClr val="bg1"/>
                </a:solidFill>
              </a:rPr>
              <a:t>Anders, Arash, Cecilia, Tobias, Robert och Rune fortsätter att vara tränare även detta året.  </a:t>
            </a:r>
          </a:p>
          <a:p>
            <a:r>
              <a:rPr lang="sv-SE" sz="2200" dirty="0">
                <a:solidFill>
                  <a:schemeClr val="bg1"/>
                </a:solidFill>
              </a:rPr>
              <a:t>Vi har lite olika förutsättningar när vi kan och inte men vi försöker vara minst tre tränare vid varje tillfälle under sommartider när det är många som kommer till träningen. Skulle vi vara för få är vi jätte tacksamma om ni som föräldrar kan hoppa in och hjälpa till.</a:t>
            </a:r>
          </a:p>
          <a:p>
            <a:endParaRPr lang="sv-SE" dirty="0"/>
          </a:p>
          <a:p>
            <a:endParaRPr lang="sv-SE" dirty="0"/>
          </a:p>
        </p:txBody>
      </p:sp>
    </p:spTree>
    <p:extLst>
      <p:ext uri="{BB962C8B-B14F-4D97-AF65-F5344CB8AC3E}">
        <p14:creationId xmlns:p14="http://schemas.microsoft.com/office/powerpoint/2010/main" val="347582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64EA76-AA98-43D3-A1A3-B9F2B8343577}"/>
              </a:ext>
            </a:extLst>
          </p:cNvPr>
          <p:cNvSpPr>
            <a:spLocks noGrp="1"/>
          </p:cNvSpPr>
          <p:nvPr>
            <p:ph type="title"/>
          </p:nvPr>
        </p:nvSpPr>
        <p:spPr>
          <a:xfrm>
            <a:off x="684213" y="723084"/>
            <a:ext cx="8534401" cy="1214772"/>
          </a:xfrm>
        </p:spPr>
        <p:txBody>
          <a:bodyPr/>
          <a:lstStyle/>
          <a:p>
            <a:r>
              <a:rPr lang="sv-SE" dirty="0"/>
              <a:t>Laget.se</a:t>
            </a:r>
          </a:p>
        </p:txBody>
      </p:sp>
      <p:sp>
        <p:nvSpPr>
          <p:cNvPr id="3" name="Platshållare för text 2">
            <a:extLst>
              <a:ext uri="{FF2B5EF4-FFF2-40B4-BE49-F238E27FC236}">
                <a16:creationId xmlns:a16="http://schemas.microsoft.com/office/drawing/2014/main" id="{443801EB-FCC9-48BC-BE4B-B36C7C850064}"/>
              </a:ext>
            </a:extLst>
          </p:cNvPr>
          <p:cNvSpPr>
            <a:spLocks noGrp="1"/>
          </p:cNvSpPr>
          <p:nvPr>
            <p:ph type="body" idx="1"/>
          </p:nvPr>
        </p:nvSpPr>
        <p:spPr>
          <a:xfrm>
            <a:off x="684213" y="2357306"/>
            <a:ext cx="8534400" cy="3637094"/>
          </a:xfrm>
        </p:spPr>
        <p:txBody>
          <a:bodyPr>
            <a:normAutofit/>
          </a:bodyPr>
          <a:lstStyle/>
          <a:p>
            <a:r>
              <a:rPr lang="sv-SE" dirty="0">
                <a:solidFill>
                  <a:schemeClr val="bg1"/>
                </a:solidFill>
              </a:rPr>
              <a:t>Laget.se är vår primära kommunikationskanal. Viktigt att era uppgifter alltid är uppdaterade där, både när det gäller e-mailadress och mobilnummer.</a:t>
            </a:r>
          </a:p>
          <a:p>
            <a:endParaRPr lang="sv-SE" dirty="0">
              <a:solidFill>
                <a:schemeClr val="bg1"/>
              </a:solidFill>
            </a:endParaRPr>
          </a:p>
          <a:p>
            <a:r>
              <a:rPr lang="sv-SE" dirty="0">
                <a:solidFill>
                  <a:schemeClr val="bg1"/>
                </a:solidFill>
              </a:rPr>
              <a:t>Om man använder en kalender i sin mobil så är det bra att även prenumerera på lagets kalender så får man automatiskt in träningar och kommande cuper.</a:t>
            </a:r>
          </a:p>
          <a:p>
            <a:endParaRPr lang="sv-SE" dirty="0">
              <a:solidFill>
                <a:schemeClr val="bg1"/>
              </a:solidFill>
            </a:endParaRPr>
          </a:p>
          <a:p>
            <a:r>
              <a:rPr lang="sv-SE" dirty="0">
                <a:solidFill>
                  <a:schemeClr val="bg1"/>
                </a:solidFill>
              </a:rPr>
              <a:t>Fråga; Om förutsättningar ändras är mail en bra kommunikationsväg om det är dagen innan (eller tidigare) och sms om det kommer ändringar samma dag? </a:t>
            </a:r>
          </a:p>
          <a:p>
            <a:endParaRPr lang="sv-SE" dirty="0"/>
          </a:p>
          <a:p>
            <a:pPr marL="285750" indent="-285750">
              <a:buFont typeface="Arial" panose="020B0604020202020204" pitchFamily="34" charset="0"/>
              <a:buChar char="•"/>
            </a:pPr>
            <a:endParaRPr lang="sv-SE" dirty="0"/>
          </a:p>
          <a:p>
            <a:endParaRPr lang="sv-SE" dirty="0"/>
          </a:p>
        </p:txBody>
      </p:sp>
    </p:spTree>
    <p:extLst>
      <p:ext uri="{BB962C8B-B14F-4D97-AF65-F5344CB8AC3E}">
        <p14:creationId xmlns:p14="http://schemas.microsoft.com/office/powerpoint/2010/main" val="193690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5F0737-97DD-4335-965E-001BE19A3942}"/>
              </a:ext>
            </a:extLst>
          </p:cNvPr>
          <p:cNvSpPr>
            <a:spLocks noGrp="1"/>
          </p:cNvSpPr>
          <p:nvPr>
            <p:ph type="title"/>
          </p:nvPr>
        </p:nvSpPr>
        <p:spPr>
          <a:xfrm>
            <a:off x="684212" y="580470"/>
            <a:ext cx="8534401" cy="686267"/>
          </a:xfrm>
        </p:spPr>
        <p:txBody>
          <a:bodyPr>
            <a:normAutofit/>
          </a:bodyPr>
          <a:lstStyle/>
          <a:p>
            <a:r>
              <a:rPr lang="sv-SE" dirty="0"/>
              <a:t>LERKILS Aktiviteter 2018</a:t>
            </a:r>
          </a:p>
        </p:txBody>
      </p:sp>
      <p:sp>
        <p:nvSpPr>
          <p:cNvPr id="3" name="Platshållare för text 2">
            <a:extLst>
              <a:ext uri="{FF2B5EF4-FFF2-40B4-BE49-F238E27FC236}">
                <a16:creationId xmlns:a16="http://schemas.microsoft.com/office/drawing/2014/main" id="{FDFE48D8-AB3D-4B14-A80F-E4F85B6AB52D}"/>
              </a:ext>
            </a:extLst>
          </p:cNvPr>
          <p:cNvSpPr>
            <a:spLocks noGrp="1"/>
          </p:cNvSpPr>
          <p:nvPr>
            <p:ph type="body" idx="1"/>
          </p:nvPr>
        </p:nvSpPr>
        <p:spPr>
          <a:xfrm>
            <a:off x="684212" y="2416029"/>
            <a:ext cx="8534400" cy="4244830"/>
          </a:xfrm>
        </p:spPr>
        <p:txBody>
          <a:bodyPr>
            <a:normAutofit fontScale="40000" lnSpcReduction="20000"/>
          </a:bodyPr>
          <a:lstStyle/>
          <a:p>
            <a:r>
              <a:rPr lang="sv-SE" sz="3600" dirty="0">
                <a:solidFill>
                  <a:schemeClr val="tx1"/>
                </a:solidFill>
              </a:rPr>
              <a:t>KIOSKEN</a:t>
            </a:r>
          </a:p>
          <a:p>
            <a:endParaRPr lang="sv-SE" sz="2000" dirty="0">
              <a:solidFill>
                <a:schemeClr val="tx1"/>
              </a:solidFill>
            </a:endParaRPr>
          </a:p>
          <a:p>
            <a:r>
              <a:rPr lang="sv-SE" sz="2800" dirty="0">
                <a:solidFill>
                  <a:schemeClr val="bg1"/>
                </a:solidFill>
              </a:rPr>
              <a:t>2018-06-08 Fredag 19:00 Lerkils IF Herr A Askims IK </a:t>
            </a:r>
          </a:p>
          <a:p>
            <a:r>
              <a:rPr lang="sv-SE" sz="2800" dirty="0">
                <a:solidFill>
                  <a:schemeClr val="bg1"/>
                </a:solidFill>
              </a:rPr>
              <a:t>2018-09-15 Lördag 16:00 Lerkils IF Herr A Skene IF  </a:t>
            </a:r>
          </a:p>
          <a:p>
            <a:endParaRPr lang="sv-SE" sz="2800" dirty="0">
              <a:solidFill>
                <a:schemeClr val="bg1"/>
              </a:solidFill>
            </a:endParaRPr>
          </a:p>
          <a:p>
            <a:r>
              <a:rPr lang="sv-SE" sz="2800" dirty="0">
                <a:solidFill>
                  <a:schemeClr val="bg1"/>
                </a:solidFill>
              </a:rPr>
              <a:t>För dom som ska stå i kiosken så hittas arbetsuppgifter och instruktioner under:  </a:t>
            </a:r>
            <a:r>
              <a:rPr lang="sv-SE" sz="2800" u="sng" dirty="0">
                <a:solidFill>
                  <a:schemeClr val="bg1"/>
                </a:solidFill>
                <a:hlinkClick r:id="rId2"/>
              </a:rPr>
              <a:t>https://www.laget.se/lerkilsif/Page/113670</a:t>
            </a:r>
            <a:endParaRPr lang="sv-SE" sz="2800" u="sng" dirty="0">
              <a:solidFill>
                <a:schemeClr val="bg1"/>
              </a:solidFill>
            </a:endParaRPr>
          </a:p>
          <a:p>
            <a:endParaRPr lang="sv-SE" sz="2800" u="sng" dirty="0">
              <a:solidFill>
                <a:schemeClr val="bg1"/>
              </a:solidFill>
            </a:endParaRPr>
          </a:p>
          <a:p>
            <a:r>
              <a:rPr lang="sv-SE" sz="2800" dirty="0">
                <a:solidFill>
                  <a:schemeClr val="bg1"/>
                </a:solidFill>
              </a:rPr>
              <a:t>Carina eller Jeanette öppnar upp kiosken ca 2 timmar innan </a:t>
            </a:r>
          </a:p>
          <a:p>
            <a:r>
              <a:rPr lang="sv-SE" sz="2800" dirty="0">
                <a:solidFill>
                  <a:schemeClr val="bg1"/>
                </a:solidFill>
              </a:rPr>
              <a:t>(Carina Larsson </a:t>
            </a:r>
            <a:r>
              <a:rPr lang="sv-SE" sz="2800" dirty="0" err="1">
                <a:solidFill>
                  <a:schemeClr val="bg1"/>
                </a:solidFill>
              </a:rPr>
              <a:t>Koc</a:t>
            </a:r>
            <a:r>
              <a:rPr lang="sv-SE" sz="2800" dirty="0">
                <a:solidFill>
                  <a:schemeClr val="bg1"/>
                </a:solidFill>
              </a:rPr>
              <a:t> 0709-803624 Jeanette Kinder </a:t>
            </a:r>
            <a:r>
              <a:rPr lang="sv-SE" sz="2800" dirty="0" err="1">
                <a:solidFill>
                  <a:schemeClr val="bg1"/>
                </a:solidFill>
              </a:rPr>
              <a:t>Walllin</a:t>
            </a:r>
            <a:r>
              <a:rPr lang="sv-SE" sz="2800" dirty="0">
                <a:solidFill>
                  <a:schemeClr val="bg1"/>
                </a:solidFill>
              </a:rPr>
              <a:t> 0739-942417 )</a:t>
            </a:r>
            <a:endParaRPr lang="sv-SE" sz="2800" u="sng" dirty="0">
              <a:solidFill>
                <a:schemeClr val="bg1"/>
              </a:solidFill>
            </a:endParaRPr>
          </a:p>
          <a:p>
            <a:endParaRPr lang="sv-SE" sz="2800" dirty="0">
              <a:solidFill>
                <a:schemeClr val="bg1"/>
              </a:solidFill>
            </a:endParaRPr>
          </a:p>
          <a:p>
            <a:r>
              <a:rPr lang="sv-SE" sz="2800" dirty="0">
                <a:solidFill>
                  <a:schemeClr val="bg1"/>
                </a:solidFill>
              </a:rPr>
              <a:t>Det brukar i allmänhet vara fyra föräldrar/match.  De som står i kiosken samlas  1,5h innan herrmatch 1,5 H och 1h innan dammatch </a:t>
            </a:r>
          </a:p>
          <a:p>
            <a:r>
              <a:rPr lang="sv-SE" sz="2800" dirty="0">
                <a:solidFill>
                  <a:schemeClr val="bg1"/>
                </a:solidFill>
              </a:rPr>
              <a:t>Föräldrar som står i kiosken ska ta med bakverk och man ansvarar även för lotteriförsäljning.</a:t>
            </a:r>
          </a:p>
          <a:p>
            <a:r>
              <a:rPr lang="sv-SE" sz="2800" dirty="0">
                <a:solidFill>
                  <a:schemeClr val="bg1"/>
                </a:solidFill>
              </a:rPr>
              <a:t>Till dessa matcher så ska vi ha med ca 10 stycken bollkallar från laget. Tränarna ansvarar för bollkallarna. Killarna kommer gå in på plan med spelarna samt sälja lotter förutom att vara bollkallar.</a:t>
            </a:r>
          </a:p>
          <a:p>
            <a:endParaRPr lang="sv-SE" sz="2800" dirty="0">
              <a:solidFill>
                <a:schemeClr val="bg1"/>
              </a:solidFill>
            </a:endParaRPr>
          </a:p>
          <a:p>
            <a:r>
              <a:rPr lang="sv-SE" sz="2800" dirty="0">
                <a:solidFill>
                  <a:schemeClr val="bg1"/>
                </a:solidFill>
              </a:rPr>
              <a:t>Kioskvärdar: </a:t>
            </a:r>
            <a:r>
              <a:rPr lang="sv-SE" sz="2800" u="sng" dirty="0">
                <a:solidFill>
                  <a:schemeClr val="bg1"/>
                </a:solidFill>
                <a:hlinkClick r:id="rId3"/>
              </a:rPr>
              <a:t>https://www.laget.se/lerkilsif/Document/Download/334860/7526249</a:t>
            </a:r>
            <a:r>
              <a:rPr lang="sv-SE" sz="2800" dirty="0">
                <a:solidFill>
                  <a:schemeClr val="bg1"/>
                </a:solidFill>
              </a:rPr>
              <a:t> </a:t>
            </a:r>
          </a:p>
        </p:txBody>
      </p:sp>
      <p:sp>
        <p:nvSpPr>
          <p:cNvPr id="4" name="Platshållare för text 2">
            <a:extLst>
              <a:ext uri="{FF2B5EF4-FFF2-40B4-BE49-F238E27FC236}">
                <a16:creationId xmlns:a16="http://schemas.microsoft.com/office/drawing/2014/main" id="{75E12844-ADDA-4631-B02C-ED59C5349597}"/>
              </a:ext>
            </a:extLst>
          </p:cNvPr>
          <p:cNvSpPr txBox="1">
            <a:spLocks/>
          </p:cNvSpPr>
          <p:nvPr/>
        </p:nvSpPr>
        <p:spPr>
          <a:xfrm>
            <a:off x="710777" y="1360414"/>
            <a:ext cx="8534400" cy="543888"/>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bg2">
                    <a:lumMod val="75000"/>
                  </a:schemeClr>
                </a:solidFill>
                <a:effectLst/>
                <a:latin typeface="+mn-lt"/>
                <a:ea typeface="+mn-ea"/>
                <a:cs typeface="+mn-cs"/>
              </a:defRPr>
            </a:lvl1pPr>
            <a:lvl2pPr marL="457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sv-SE" sz="1200" dirty="0"/>
              <a:t>Viktigt att alla föräldrar är med hjälper till på Lerkils aktiviteter. Utan dessa skulle </a:t>
            </a:r>
            <a:r>
              <a:rPr lang="sv-SE" sz="1200" dirty="0" err="1"/>
              <a:t>bla</a:t>
            </a:r>
            <a:r>
              <a:rPr lang="sv-SE" sz="1200" dirty="0"/>
              <a:t> medlemsavgiften behöva höjas för att klara utgifterna</a:t>
            </a:r>
          </a:p>
        </p:txBody>
      </p:sp>
    </p:spTree>
    <p:extLst>
      <p:ext uri="{BB962C8B-B14F-4D97-AF65-F5344CB8AC3E}">
        <p14:creationId xmlns:p14="http://schemas.microsoft.com/office/powerpoint/2010/main" val="934480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5F0737-97DD-4335-965E-001BE19A3942}"/>
              </a:ext>
            </a:extLst>
          </p:cNvPr>
          <p:cNvSpPr>
            <a:spLocks noGrp="1"/>
          </p:cNvSpPr>
          <p:nvPr>
            <p:ph type="title"/>
          </p:nvPr>
        </p:nvSpPr>
        <p:spPr>
          <a:xfrm>
            <a:off x="684212" y="605638"/>
            <a:ext cx="8534401" cy="652710"/>
          </a:xfrm>
        </p:spPr>
        <p:txBody>
          <a:bodyPr>
            <a:normAutofit/>
          </a:bodyPr>
          <a:lstStyle/>
          <a:p>
            <a:r>
              <a:rPr lang="sv-SE" dirty="0"/>
              <a:t>LERKILS Aktiviteter 2018</a:t>
            </a:r>
          </a:p>
        </p:txBody>
      </p:sp>
      <p:sp>
        <p:nvSpPr>
          <p:cNvPr id="3" name="Platshållare för text 2">
            <a:extLst>
              <a:ext uri="{FF2B5EF4-FFF2-40B4-BE49-F238E27FC236}">
                <a16:creationId xmlns:a16="http://schemas.microsoft.com/office/drawing/2014/main" id="{FDFE48D8-AB3D-4B14-A80F-E4F85B6AB52D}"/>
              </a:ext>
            </a:extLst>
          </p:cNvPr>
          <p:cNvSpPr>
            <a:spLocks noGrp="1"/>
          </p:cNvSpPr>
          <p:nvPr>
            <p:ph type="body" idx="1"/>
          </p:nvPr>
        </p:nvSpPr>
        <p:spPr>
          <a:xfrm>
            <a:off x="684212" y="1702965"/>
            <a:ext cx="8534400" cy="4253218"/>
          </a:xfrm>
        </p:spPr>
        <p:txBody>
          <a:bodyPr>
            <a:normAutofit fontScale="62500" lnSpcReduction="20000"/>
          </a:bodyPr>
          <a:lstStyle/>
          <a:p>
            <a:r>
              <a:rPr lang="sv-SE" sz="2700" dirty="0">
                <a:solidFill>
                  <a:schemeClr val="tx1"/>
                </a:solidFill>
              </a:rPr>
              <a:t>LERKILSCUPEN</a:t>
            </a:r>
          </a:p>
          <a:p>
            <a:endParaRPr lang="sv-SE" sz="2000" dirty="0">
              <a:solidFill>
                <a:schemeClr val="bg1"/>
              </a:solidFill>
            </a:endParaRPr>
          </a:p>
          <a:p>
            <a:r>
              <a:rPr lang="sv-SE" sz="2000" dirty="0">
                <a:solidFill>
                  <a:schemeClr val="bg1"/>
                </a:solidFill>
              </a:rPr>
              <a:t>16:e-17:e juni</a:t>
            </a:r>
            <a:endParaRPr lang="sv-SE" sz="2100" dirty="0">
              <a:solidFill>
                <a:schemeClr val="bg1"/>
              </a:solidFill>
            </a:endParaRPr>
          </a:p>
          <a:p>
            <a:endParaRPr lang="sv-SE" sz="2400" u="sng" dirty="0"/>
          </a:p>
          <a:p>
            <a:r>
              <a:rPr lang="sv-SE" sz="2700" dirty="0">
                <a:solidFill>
                  <a:schemeClr val="tx1"/>
                </a:solidFill>
              </a:rPr>
              <a:t>SOMMAR FOTBOLLSSKOLA</a:t>
            </a:r>
          </a:p>
          <a:p>
            <a:endParaRPr lang="sv-SE" sz="2100" dirty="0"/>
          </a:p>
          <a:p>
            <a:r>
              <a:rPr lang="sv-SE" sz="2100" dirty="0">
                <a:solidFill>
                  <a:schemeClr val="bg1"/>
                </a:solidFill>
              </a:rPr>
              <a:t>V25 18-21:e juni</a:t>
            </a:r>
          </a:p>
          <a:p>
            <a:endParaRPr lang="sv-SE" sz="2100" dirty="0">
              <a:solidFill>
                <a:schemeClr val="bg1"/>
              </a:solidFill>
            </a:endParaRPr>
          </a:p>
          <a:p>
            <a:r>
              <a:rPr lang="sv-SE" sz="2100" dirty="0">
                <a:solidFill>
                  <a:schemeClr val="bg1"/>
                </a:solidFill>
              </a:rPr>
              <a:t>Det är mycket uppskattat om det finns några föräldrar som kan ställa upp och vara med på plats under fotbollsskolan då det är tufft för Håkan att vara själv om något händer.</a:t>
            </a:r>
          </a:p>
          <a:p>
            <a:r>
              <a:rPr lang="sv-SE" sz="2100" dirty="0">
                <a:solidFill>
                  <a:schemeClr val="bg1"/>
                </a:solidFill>
              </a:rPr>
              <a:t>  </a:t>
            </a:r>
          </a:p>
          <a:p>
            <a:r>
              <a:rPr lang="sv-SE" sz="2700" dirty="0">
                <a:solidFill>
                  <a:schemeClr val="tx1"/>
                </a:solidFill>
              </a:rPr>
              <a:t>GRANFÖRSÄLJNING </a:t>
            </a:r>
          </a:p>
          <a:p>
            <a:endParaRPr lang="sv-SE" sz="2100" dirty="0">
              <a:solidFill>
                <a:schemeClr val="bg1"/>
              </a:solidFill>
            </a:endParaRPr>
          </a:p>
          <a:p>
            <a:r>
              <a:rPr lang="sv-SE" sz="2100" dirty="0">
                <a:solidFill>
                  <a:schemeClr val="bg1"/>
                </a:solidFill>
              </a:rPr>
              <a:t>Slutet november och december</a:t>
            </a:r>
          </a:p>
          <a:p>
            <a:endParaRPr lang="sv-SE" sz="2100" dirty="0">
              <a:solidFill>
                <a:schemeClr val="bg1"/>
              </a:solidFill>
            </a:endParaRPr>
          </a:p>
          <a:p>
            <a:endParaRPr lang="sv-SE" sz="2400" u="sng" dirty="0"/>
          </a:p>
        </p:txBody>
      </p:sp>
    </p:spTree>
    <p:extLst>
      <p:ext uri="{BB962C8B-B14F-4D97-AF65-F5344CB8AC3E}">
        <p14:creationId xmlns:p14="http://schemas.microsoft.com/office/powerpoint/2010/main" val="138007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5F0737-97DD-4335-965E-001BE19A3942}"/>
              </a:ext>
            </a:extLst>
          </p:cNvPr>
          <p:cNvSpPr>
            <a:spLocks noGrp="1"/>
          </p:cNvSpPr>
          <p:nvPr>
            <p:ph type="title"/>
          </p:nvPr>
        </p:nvSpPr>
        <p:spPr>
          <a:xfrm>
            <a:off x="684212" y="1754931"/>
            <a:ext cx="8534401" cy="495648"/>
          </a:xfrm>
        </p:spPr>
        <p:txBody>
          <a:bodyPr>
            <a:normAutofit fontScale="90000"/>
          </a:bodyPr>
          <a:lstStyle/>
          <a:p>
            <a:r>
              <a:rPr lang="sv-SE" dirty="0"/>
              <a:t>FÖRÄLDRAGRUPP</a:t>
            </a:r>
          </a:p>
        </p:txBody>
      </p:sp>
      <p:sp>
        <p:nvSpPr>
          <p:cNvPr id="3" name="Platshållare för text 2">
            <a:extLst>
              <a:ext uri="{FF2B5EF4-FFF2-40B4-BE49-F238E27FC236}">
                <a16:creationId xmlns:a16="http://schemas.microsoft.com/office/drawing/2014/main" id="{FDFE48D8-AB3D-4B14-A80F-E4F85B6AB52D}"/>
              </a:ext>
            </a:extLst>
          </p:cNvPr>
          <p:cNvSpPr>
            <a:spLocks noGrp="1"/>
          </p:cNvSpPr>
          <p:nvPr>
            <p:ph type="body" idx="1"/>
          </p:nvPr>
        </p:nvSpPr>
        <p:spPr>
          <a:xfrm>
            <a:off x="684212" y="2852258"/>
            <a:ext cx="8534400" cy="3229761"/>
          </a:xfrm>
        </p:spPr>
        <p:txBody>
          <a:bodyPr>
            <a:normAutofit/>
          </a:bodyPr>
          <a:lstStyle/>
          <a:p>
            <a:r>
              <a:rPr lang="sv-SE" sz="2000" dirty="0">
                <a:solidFill>
                  <a:schemeClr val="bg1"/>
                </a:solidFill>
              </a:rPr>
              <a:t>Vad innebär det att vara med?</a:t>
            </a:r>
          </a:p>
          <a:p>
            <a:endParaRPr lang="sv-SE" sz="2100" dirty="0">
              <a:solidFill>
                <a:schemeClr val="bg1"/>
              </a:solidFill>
            </a:endParaRPr>
          </a:p>
          <a:p>
            <a:r>
              <a:rPr lang="sv-SE" sz="2100" dirty="0">
                <a:solidFill>
                  <a:schemeClr val="bg1"/>
                </a:solidFill>
              </a:rPr>
              <a:t>Kristina kan tänka sig att fortsätta men man behöver vara minst tre stycken som hjälps åt.</a:t>
            </a:r>
          </a:p>
          <a:p>
            <a:r>
              <a:rPr lang="sv-SE" sz="2100" dirty="0">
                <a:solidFill>
                  <a:schemeClr val="bg1"/>
                </a:solidFill>
              </a:rPr>
              <a:t>Vilka fler kan tänkas ställa upp?</a:t>
            </a:r>
          </a:p>
          <a:p>
            <a:endParaRPr lang="sv-SE" sz="2400" u="sng" dirty="0"/>
          </a:p>
          <a:p>
            <a:endParaRPr lang="sv-SE" sz="2100" dirty="0">
              <a:solidFill>
                <a:schemeClr val="bg1"/>
              </a:solidFill>
            </a:endParaRPr>
          </a:p>
          <a:p>
            <a:endParaRPr lang="sv-SE" sz="2400" u="sng" dirty="0"/>
          </a:p>
        </p:txBody>
      </p:sp>
    </p:spTree>
    <p:extLst>
      <p:ext uri="{BB962C8B-B14F-4D97-AF65-F5344CB8AC3E}">
        <p14:creationId xmlns:p14="http://schemas.microsoft.com/office/powerpoint/2010/main" val="2502470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EF399B-2B25-4004-975E-2FA4B14BA75E}"/>
              </a:ext>
            </a:extLst>
          </p:cNvPr>
          <p:cNvSpPr>
            <a:spLocks noGrp="1"/>
          </p:cNvSpPr>
          <p:nvPr>
            <p:ph type="title"/>
          </p:nvPr>
        </p:nvSpPr>
        <p:spPr>
          <a:xfrm>
            <a:off x="625488" y="412691"/>
            <a:ext cx="8534401" cy="837268"/>
          </a:xfrm>
        </p:spPr>
        <p:txBody>
          <a:bodyPr/>
          <a:lstStyle/>
          <a:p>
            <a:r>
              <a:rPr lang="sv-SE" dirty="0"/>
              <a:t>CUPER</a:t>
            </a:r>
          </a:p>
        </p:txBody>
      </p:sp>
      <p:sp>
        <p:nvSpPr>
          <p:cNvPr id="3" name="Platshållare för text 2">
            <a:extLst>
              <a:ext uri="{FF2B5EF4-FFF2-40B4-BE49-F238E27FC236}">
                <a16:creationId xmlns:a16="http://schemas.microsoft.com/office/drawing/2014/main" id="{02DA36FD-FE31-4321-A51D-0F52B95E6709}"/>
              </a:ext>
            </a:extLst>
          </p:cNvPr>
          <p:cNvSpPr>
            <a:spLocks noGrp="1"/>
          </p:cNvSpPr>
          <p:nvPr>
            <p:ph type="body" idx="1"/>
          </p:nvPr>
        </p:nvSpPr>
        <p:spPr>
          <a:xfrm>
            <a:off x="625489" y="1408651"/>
            <a:ext cx="8534400" cy="3549242"/>
          </a:xfrm>
        </p:spPr>
        <p:txBody>
          <a:bodyPr>
            <a:normAutofit fontScale="62500" lnSpcReduction="20000"/>
          </a:bodyPr>
          <a:lstStyle/>
          <a:p>
            <a:r>
              <a:rPr lang="sv-SE" sz="2000" dirty="0">
                <a:solidFill>
                  <a:schemeClr val="tx1"/>
                </a:solidFill>
              </a:rPr>
              <a:t>VÅREN</a:t>
            </a:r>
          </a:p>
          <a:p>
            <a:pPr marL="285750" indent="-285750">
              <a:buFont typeface="Arial" panose="020B0604020202020204" pitchFamily="34" charset="0"/>
              <a:buChar char="•"/>
            </a:pPr>
            <a:r>
              <a:rPr lang="sv-SE" dirty="0">
                <a:solidFill>
                  <a:schemeClr val="bg1"/>
                </a:solidFill>
              </a:rPr>
              <a:t>2018-04-21 Fotbollensdag</a:t>
            </a:r>
          </a:p>
          <a:p>
            <a:pPr marL="285750" indent="-285750">
              <a:buFont typeface="Arial" panose="020B0604020202020204" pitchFamily="34" charset="0"/>
              <a:buChar char="•"/>
            </a:pPr>
            <a:r>
              <a:rPr lang="sv-SE" dirty="0">
                <a:solidFill>
                  <a:schemeClr val="bg1"/>
                </a:solidFill>
              </a:rPr>
              <a:t>2018-04-29 Hemköp/Onsala cupen</a:t>
            </a:r>
          </a:p>
          <a:p>
            <a:pPr marL="285750" indent="-285750">
              <a:buFont typeface="Arial" panose="020B0604020202020204" pitchFamily="34" charset="0"/>
              <a:buChar char="•"/>
            </a:pPr>
            <a:r>
              <a:rPr lang="sv-SE" dirty="0">
                <a:solidFill>
                  <a:schemeClr val="bg1"/>
                </a:solidFill>
              </a:rPr>
              <a:t>2018-05-12 el. 13 Kungsbackaleken</a:t>
            </a:r>
          </a:p>
          <a:p>
            <a:pPr marL="285750" indent="-285750">
              <a:buFont typeface="Arial" panose="020B0604020202020204" pitchFamily="34" charset="0"/>
              <a:buChar char="•"/>
            </a:pPr>
            <a:r>
              <a:rPr lang="sv-SE" dirty="0">
                <a:solidFill>
                  <a:schemeClr val="bg1"/>
                </a:solidFill>
              </a:rPr>
              <a:t>2018-05-19 el. 20 Kungsbackaleken</a:t>
            </a:r>
          </a:p>
          <a:p>
            <a:pPr marL="285750" indent="-285750">
              <a:buFont typeface="Arial" panose="020B0604020202020204" pitchFamily="34" charset="0"/>
              <a:buChar char="•"/>
            </a:pPr>
            <a:r>
              <a:rPr lang="sv-SE" dirty="0">
                <a:solidFill>
                  <a:schemeClr val="bg1"/>
                </a:solidFill>
              </a:rPr>
              <a:t>2018-06-03 Tölö cupen</a:t>
            </a:r>
          </a:p>
          <a:p>
            <a:pPr marL="285750" indent="-285750">
              <a:buFont typeface="Arial" panose="020B0604020202020204" pitchFamily="34" charset="0"/>
              <a:buChar char="•"/>
            </a:pPr>
            <a:r>
              <a:rPr lang="sv-SE" dirty="0">
                <a:solidFill>
                  <a:schemeClr val="bg1"/>
                </a:solidFill>
              </a:rPr>
              <a:t>2018-06-09 el. 10 Kungsbackaleken</a:t>
            </a:r>
          </a:p>
          <a:p>
            <a:endParaRPr lang="sv-SE" dirty="0"/>
          </a:p>
          <a:p>
            <a:r>
              <a:rPr lang="sv-SE" sz="2100" dirty="0">
                <a:solidFill>
                  <a:schemeClr val="tx1"/>
                </a:solidFill>
              </a:rPr>
              <a:t>HÖSTEN</a:t>
            </a:r>
          </a:p>
          <a:p>
            <a:pPr marL="285750" indent="-285750">
              <a:buFont typeface="Arial" panose="020B0604020202020204" pitchFamily="34" charset="0"/>
              <a:buChar char="•"/>
            </a:pPr>
            <a:r>
              <a:rPr lang="sv-SE" dirty="0">
                <a:solidFill>
                  <a:schemeClr val="bg1"/>
                </a:solidFill>
              </a:rPr>
              <a:t>2018-09-01 el. 02 Kungsbackaleken</a:t>
            </a:r>
          </a:p>
          <a:p>
            <a:pPr marL="285750" indent="-285750">
              <a:buFont typeface="Arial" panose="020B0604020202020204" pitchFamily="34" charset="0"/>
              <a:buChar char="•"/>
            </a:pPr>
            <a:r>
              <a:rPr lang="sv-SE" dirty="0">
                <a:solidFill>
                  <a:schemeClr val="bg1"/>
                </a:solidFill>
              </a:rPr>
              <a:t>2018-09-09 Kungsbackaleken – Plats Ängås </a:t>
            </a:r>
          </a:p>
          <a:p>
            <a:pPr marL="285750" indent="-285750">
              <a:buFont typeface="Arial" panose="020B0604020202020204" pitchFamily="34" charset="0"/>
              <a:buChar char="•"/>
            </a:pPr>
            <a:r>
              <a:rPr lang="sv-SE" dirty="0">
                <a:solidFill>
                  <a:schemeClr val="bg1"/>
                </a:solidFill>
              </a:rPr>
              <a:t>2018-09-15 el. 16 Kungsbackaleken</a:t>
            </a:r>
          </a:p>
          <a:p>
            <a:pPr marL="285750" indent="-285750">
              <a:buFont typeface="Arial" panose="020B0604020202020204" pitchFamily="34" charset="0"/>
              <a:buChar char="•"/>
            </a:pPr>
            <a:r>
              <a:rPr lang="sv-SE" dirty="0">
                <a:solidFill>
                  <a:schemeClr val="bg1"/>
                </a:solidFill>
              </a:rPr>
              <a:t>Fässbergcupen?</a:t>
            </a:r>
          </a:p>
          <a:p>
            <a:pPr marL="285750" indent="-285750">
              <a:buFont typeface="Arial" panose="020B0604020202020204" pitchFamily="34" charset="0"/>
              <a:buChar char="•"/>
            </a:pPr>
            <a:r>
              <a:rPr lang="sv-SE" dirty="0">
                <a:solidFill>
                  <a:schemeClr val="bg1"/>
                </a:solidFill>
              </a:rPr>
              <a:t>Träningsmatch 7-manna</a:t>
            </a:r>
          </a:p>
        </p:txBody>
      </p:sp>
    </p:spTree>
    <p:extLst>
      <p:ext uri="{BB962C8B-B14F-4D97-AF65-F5344CB8AC3E}">
        <p14:creationId xmlns:p14="http://schemas.microsoft.com/office/powerpoint/2010/main" val="3347162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5F0737-97DD-4335-965E-001BE19A3942}"/>
              </a:ext>
            </a:extLst>
          </p:cNvPr>
          <p:cNvSpPr>
            <a:spLocks noGrp="1"/>
          </p:cNvSpPr>
          <p:nvPr>
            <p:ph type="title"/>
          </p:nvPr>
        </p:nvSpPr>
        <p:spPr>
          <a:xfrm>
            <a:off x="684212" y="580470"/>
            <a:ext cx="8534401" cy="686267"/>
          </a:xfrm>
        </p:spPr>
        <p:txBody>
          <a:bodyPr>
            <a:normAutofit/>
          </a:bodyPr>
          <a:lstStyle/>
          <a:p>
            <a:r>
              <a:rPr lang="sv-SE" dirty="0"/>
              <a:t>NYA SPELFORMER – Spel 5 mot 5</a:t>
            </a:r>
          </a:p>
        </p:txBody>
      </p:sp>
      <p:sp>
        <p:nvSpPr>
          <p:cNvPr id="3" name="Platshållare för text 2">
            <a:extLst>
              <a:ext uri="{FF2B5EF4-FFF2-40B4-BE49-F238E27FC236}">
                <a16:creationId xmlns:a16="http://schemas.microsoft.com/office/drawing/2014/main" id="{FDFE48D8-AB3D-4B14-A80F-E4F85B6AB52D}"/>
              </a:ext>
            </a:extLst>
          </p:cNvPr>
          <p:cNvSpPr>
            <a:spLocks noGrp="1"/>
          </p:cNvSpPr>
          <p:nvPr>
            <p:ph type="body" idx="1"/>
          </p:nvPr>
        </p:nvSpPr>
        <p:spPr>
          <a:xfrm>
            <a:off x="684211" y="5251512"/>
            <a:ext cx="9298687" cy="939563"/>
          </a:xfrm>
        </p:spPr>
        <p:txBody>
          <a:bodyPr>
            <a:normAutofit fontScale="70000" lnSpcReduction="20000"/>
          </a:bodyPr>
          <a:lstStyle/>
          <a:p>
            <a:r>
              <a:rPr lang="sv-SE" sz="1900" dirty="0">
                <a:solidFill>
                  <a:schemeClr val="bg1"/>
                </a:solidFill>
              </a:rPr>
              <a:t>OBS i Göteborg gäller dessa först 2019.</a:t>
            </a:r>
          </a:p>
          <a:p>
            <a:br>
              <a:rPr lang="sv-SE" sz="1900" dirty="0">
                <a:solidFill>
                  <a:schemeClr val="bg1"/>
                </a:solidFill>
              </a:rPr>
            </a:br>
            <a:r>
              <a:rPr lang="sv-SE" sz="1900" dirty="0">
                <a:solidFill>
                  <a:schemeClr val="bg1"/>
                </a:solidFill>
              </a:rPr>
              <a:t>Fritid kommer inte under 2018 kunna få fram de nya 5 mot 5 målen eller 3 mot 3 mål o sarger (nät) </a:t>
            </a:r>
            <a:br>
              <a:rPr lang="sv-SE" sz="2800" dirty="0"/>
            </a:br>
            <a:endParaRPr lang="sv-SE" sz="2800" dirty="0">
              <a:solidFill>
                <a:schemeClr val="bg1"/>
              </a:solidFill>
            </a:endParaRPr>
          </a:p>
        </p:txBody>
      </p:sp>
      <p:pic>
        <p:nvPicPr>
          <p:cNvPr id="5" name="Bildobjekt 4">
            <a:extLst>
              <a:ext uri="{FF2B5EF4-FFF2-40B4-BE49-F238E27FC236}">
                <a16:creationId xmlns:a16="http://schemas.microsoft.com/office/drawing/2014/main" id="{F32034BC-0880-49DA-80A0-5FCC72C61574}"/>
              </a:ext>
            </a:extLst>
          </p:cNvPr>
          <p:cNvPicPr>
            <a:picLocks noChangeAspect="1"/>
          </p:cNvPicPr>
          <p:nvPr/>
        </p:nvPicPr>
        <p:blipFill>
          <a:blip r:embed="rId2"/>
          <a:stretch>
            <a:fillRect/>
          </a:stretch>
        </p:blipFill>
        <p:spPr>
          <a:xfrm>
            <a:off x="755683" y="1482025"/>
            <a:ext cx="4781858" cy="3530827"/>
          </a:xfrm>
          <a:prstGeom prst="rect">
            <a:avLst/>
          </a:prstGeom>
        </p:spPr>
      </p:pic>
      <p:pic>
        <p:nvPicPr>
          <p:cNvPr id="6" name="Bildobjekt 5">
            <a:extLst>
              <a:ext uri="{FF2B5EF4-FFF2-40B4-BE49-F238E27FC236}">
                <a16:creationId xmlns:a16="http://schemas.microsoft.com/office/drawing/2014/main" id="{BB9EFF6B-A236-487D-A1C8-2C88D8C1B7FE}"/>
              </a:ext>
            </a:extLst>
          </p:cNvPr>
          <p:cNvPicPr>
            <a:picLocks noChangeAspect="1"/>
          </p:cNvPicPr>
          <p:nvPr/>
        </p:nvPicPr>
        <p:blipFill>
          <a:blip r:embed="rId3"/>
          <a:stretch>
            <a:fillRect/>
          </a:stretch>
        </p:blipFill>
        <p:spPr>
          <a:xfrm>
            <a:off x="5747658" y="1482025"/>
            <a:ext cx="6185329" cy="3530827"/>
          </a:xfrm>
          <a:prstGeom prst="rect">
            <a:avLst/>
          </a:prstGeom>
        </p:spPr>
      </p:pic>
    </p:spTree>
    <p:extLst>
      <p:ext uri="{BB962C8B-B14F-4D97-AF65-F5344CB8AC3E}">
        <p14:creationId xmlns:p14="http://schemas.microsoft.com/office/powerpoint/2010/main" val="3096405258"/>
      </p:ext>
    </p:extLst>
  </p:cSld>
  <p:clrMapOvr>
    <a:masterClrMapping/>
  </p:clrMapOvr>
</p:sld>
</file>

<file path=ppt/theme/theme1.xml><?xml version="1.0" encoding="utf-8"?>
<a:theme xmlns:a="http://schemas.openxmlformats.org/drawingml/2006/main" name="Sekto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652</TotalTime>
  <Words>722</Words>
  <Application>Microsoft Office PowerPoint</Application>
  <PresentationFormat>Bredbild</PresentationFormat>
  <Paragraphs>110</Paragraphs>
  <Slides>15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15</vt:i4>
      </vt:variant>
    </vt:vector>
  </HeadingPairs>
  <TitlesOfParts>
    <vt:vector size="19" baseType="lpstr">
      <vt:lpstr>Arial</vt:lpstr>
      <vt:lpstr>Century Gothic</vt:lpstr>
      <vt:lpstr>Wingdings 3</vt:lpstr>
      <vt:lpstr>Sektor</vt:lpstr>
      <vt:lpstr>FÖRÄLDRAMÖTE     P9</vt:lpstr>
      <vt:lpstr>Agenda</vt:lpstr>
      <vt:lpstr>Laget</vt:lpstr>
      <vt:lpstr>Laget.se</vt:lpstr>
      <vt:lpstr>LERKILS Aktiviteter 2018</vt:lpstr>
      <vt:lpstr>LERKILS Aktiviteter 2018</vt:lpstr>
      <vt:lpstr>FÖRÄLDRAGRUPP</vt:lpstr>
      <vt:lpstr>CUPER</vt:lpstr>
      <vt:lpstr>NYA SPELFORMER – Spel 5 mot 5</vt:lpstr>
      <vt:lpstr>Tips till ledare, föräldrar och de som stöttar barnen vid match och träning  </vt:lpstr>
      <vt:lpstr>LAGKASSAN</vt:lpstr>
      <vt:lpstr>Strömbergsfonden </vt:lpstr>
      <vt:lpstr>Belastningsregistret</vt:lpstr>
      <vt:lpstr>HÄLSOCERTIFIERING</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ProjektLEdare</dc:title>
  <dc:creator>Cecilia Millheim</dc:creator>
  <cp:lastModifiedBy>Cecilia Millheim</cp:lastModifiedBy>
  <cp:revision>32</cp:revision>
  <dcterms:created xsi:type="dcterms:W3CDTF">2017-12-10T14:19:20Z</dcterms:created>
  <dcterms:modified xsi:type="dcterms:W3CDTF">2018-04-04T19:19:17Z</dcterms:modified>
</cp:coreProperties>
</file>