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handoutMasterIdLst>
    <p:handoutMasterId r:id="rId47"/>
  </p:handoutMasterIdLst>
  <p:sldIdLst>
    <p:sldId id="288" r:id="rId2"/>
    <p:sldId id="289" r:id="rId3"/>
    <p:sldId id="290" r:id="rId4"/>
    <p:sldId id="291" r:id="rId5"/>
    <p:sldId id="292" r:id="rId6"/>
    <p:sldId id="293" r:id="rId7"/>
    <p:sldId id="297" r:id="rId8"/>
    <p:sldId id="298" r:id="rId9"/>
    <p:sldId id="301" r:id="rId10"/>
    <p:sldId id="302" r:id="rId11"/>
    <p:sldId id="294" r:id="rId12"/>
    <p:sldId id="287" r:id="rId13"/>
    <p:sldId id="300" r:id="rId14"/>
    <p:sldId id="256" r:id="rId15"/>
    <p:sldId id="269" r:id="rId16"/>
    <p:sldId id="274" r:id="rId17"/>
    <p:sldId id="277" r:id="rId18"/>
    <p:sldId id="281" r:id="rId19"/>
    <p:sldId id="286" r:id="rId20"/>
    <p:sldId id="259" r:id="rId21"/>
    <p:sldId id="260" r:id="rId22"/>
    <p:sldId id="261" r:id="rId23"/>
    <p:sldId id="267" r:id="rId24"/>
    <p:sldId id="268" r:id="rId25"/>
    <p:sldId id="276" r:id="rId26"/>
    <p:sldId id="278" r:id="rId27"/>
    <p:sldId id="285" r:id="rId28"/>
    <p:sldId id="264" r:id="rId29"/>
    <p:sldId id="265" r:id="rId30"/>
    <p:sldId id="266" r:id="rId31"/>
    <p:sldId id="282" r:id="rId32"/>
    <p:sldId id="271" r:id="rId33"/>
    <p:sldId id="272" r:id="rId34"/>
    <p:sldId id="273" r:id="rId35"/>
    <p:sldId id="275" r:id="rId36"/>
    <p:sldId id="279" r:id="rId37"/>
    <p:sldId id="283" r:id="rId38"/>
    <p:sldId id="284" r:id="rId39"/>
    <p:sldId id="257" r:id="rId40"/>
    <p:sldId id="295" r:id="rId41"/>
    <p:sldId id="296" r:id="rId42"/>
    <p:sldId id="303" r:id="rId43"/>
    <p:sldId id="304" r:id="rId44"/>
    <p:sldId id="258" r:id="rId45"/>
  </p:sldIdLst>
  <p:sldSz cx="12192000" cy="6858000"/>
  <p:notesSz cx="9144000" cy="6858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ppvärmning/Lekar" id="{4C551DC0-DBEC-49AE-837E-C928964C1D26}">
          <p14:sldIdLst>
            <p14:sldId id="288"/>
            <p14:sldId id="289"/>
            <p14:sldId id="290"/>
            <p14:sldId id="291"/>
            <p14:sldId id="292"/>
            <p14:sldId id="293"/>
            <p14:sldId id="297"/>
            <p14:sldId id="298"/>
            <p14:sldId id="301"/>
            <p14:sldId id="302"/>
            <p14:sldId id="294"/>
            <p14:sldId id="287"/>
            <p14:sldId id="300"/>
          </p14:sldIdLst>
        </p14:section>
        <p14:section name="Teknik (T)" id="{8597023A-9D4C-4D77-9391-30013EE59CE8}">
          <p14:sldIdLst>
            <p14:sldId id="256"/>
            <p14:sldId id="269"/>
            <p14:sldId id="274"/>
            <p14:sldId id="277"/>
            <p14:sldId id="281"/>
            <p14:sldId id="286"/>
          </p14:sldIdLst>
        </p14:section>
        <p14:section name="Passningar (P)" id="{57E8E155-AD51-486D-BAD4-5E09C96C76A0}">
          <p14:sldIdLst>
            <p14:sldId id="259"/>
            <p14:sldId id="260"/>
            <p14:sldId id="261"/>
            <p14:sldId id="267"/>
            <p14:sldId id="268"/>
            <p14:sldId id="276"/>
            <p14:sldId id="278"/>
            <p14:sldId id="285"/>
          </p14:sldIdLst>
        </p14:section>
        <p14:section name="Skott (S)" id="{74F3A101-F50F-484E-9392-4A6495A78FEF}">
          <p14:sldIdLst>
            <p14:sldId id="264"/>
            <p14:sldId id="265"/>
            <p14:sldId id="266"/>
            <p14:sldId id="282"/>
          </p14:sldIdLst>
        </p14:section>
        <p14:section name="Mixade (M)" id="{33641E66-4145-4242-A834-E80668D062D2}">
          <p14:sldIdLst>
            <p14:sldId id="271"/>
            <p14:sldId id="272"/>
            <p14:sldId id="273"/>
            <p14:sldId id="275"/>
            <p14:sldId id="279"/>
            <p14:sldId id="283"/>
            <p14:sldId id="284"/>
          </p14:sldIdLst>
        </p14:section>
        <p14:section name="Teckenförklaring" id="{AA853F05-3718-4CBD-8D45-D1D57636282B}">
          <p14:sldIdLst>
            <p14:sldId id="257"/>
          </p14:sldIdLst>
        </p14:section>
        <p14:section name="Mall" id="{B183589D-9167-439C-A555-20D32A903F19}">
          <p14:sldIdLst>
            <p14:sldId id="295"/>
            <p14:sldId id="296"/>
            <p14:sldId id="303"/>
            <p14:sldId id="304"/>
            <p14:sldId id="25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09" autoAdjust="0"/>
    <p:restoredTop sz="93899" autoAdjust="0"/>
  </p:normalViewPr>
  <p:slideViewPr>
    <p:cSldViewPr snapToGrid="0">
      <p:cViewPr>
        <p:scale>
          <a:sx n="66" d="100"/>
          <a:sy n="66" d="100"/>
        </p:scale>
        <p:origin x="388" y="-56"/>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D7603A0F-6E3A-4F99-9E93-7E8FD377FC0D}"/>
              </a:ext>
            </a:extLst>
          </p:cNvPr>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223E4465-A375-460C-BD2B-121352916818}"/>
              </a:ext>
            </a:extLst>
          </p:cNvPr>
          <p:cNvSpPr>
            <a:spLocks noGrp="1"/>
          </p:cNvSpPr>
          <p:nvPr>
            <p:ph type="dt" sz="quarter" idx="1"/>
          </p:nvPr>
        </p:nvSpPr>
        <p:spPr>
          <a:xfrm>
            <a:off x="5179484" y="0"/>
            <a:ext cx="3962400" cy="344091"/>
          </a:xfrm>
          <a:prstGeom prst="rect">
            <a:avLst/>
          </a:prstGeom>
        </p:spPr>
        <p:txBody>
          <a:bodyPr vert="horz" lIns="91440" tIns="45720" rIns="91440" bIns="45720" rtlCol="0"/>
          <a:lstStyle>
            <a:lvl1pPr algn="r">
              <a:defRPr sz="1200"/>
            </a:lvl1pPr>
          </a:lstStyle>
          <a:p>
            <a:fld id="{2DBF6E64-307E-4069-9098-AC317897EB03}" type="datetimeFigureOut">
              <a:rPr lang="sv-SE" smtClean="0"/>
              <a:t>2017-09-09</a:t>
            </a:fld>
            <a:endParaRPr lang="sv-SE"/>
          </a:p>
        </p:txBody>
      </p:sp>
      <p:sp>
        <p:nvSpPr>
          <p:cNvPr id="4" name="Platshållare för sidfot 3">
            <a:extLst>
              <a:ext uri="{FF2B5EF4-FFF2-40B4-BE49-F238E27FC236}">
                <a16:creationId xmlns:a16="http://schemas.microsoft.com/office/drawing/2014/main" id="{13CEA715-5B37-42EC-A4AE-E6A337DE97E4}"/>
              </a:ext>
            </a:extLst>
          </p:cNvPr>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71ED40ED-4130-421C-B3B8-87B0BB129900}"/>
              </a:ext>
            </a:extLst>
          </p:cNvPr>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210AF69A-18EB-401D-988B-FA606DA2590D}" type="slidenum">
              <a:rPr lang="sv-SE" smtClean="0"/>
              <a:t>‹#›</a:t>
            </a:fld>
            <a:endParaRPr lang="sv-SE"/>
          </a:p>
        </p:txBody>
      </p:sp>
    </p:spTree>
    <p:extLst>
      <p:ext uri="{BB962C8B-B14F-4D97-AF65-F5344CB8AC3E}">
        <p14:creationId xmlns:p14="http://schemas.microsoft.com/office/powerpoint/2010/main" val="8457859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3962400" cy="344091"/>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5179484" y="0"/>
            <a:ext cx="3962400" cy="344091"/>
          </a:xfrm>
          <a:prstGeom prst="rect">
            <a:avLst/>
          </a:prstGeom>
        </p:spPr>
        <p:txBody>
          <a:bodyPr vert="horz" lIns="91440" tIns="45720" rIns="91440" bIns="45720" rtlCol="0"/>
          <a:lstStyle>
            <a:lvl1pPr algn="r">
              <a:defRPr sz="1200"/>
            </a:lvl1pPr>
          </a:lstStyle>
          <a:p>
            <a:fld id="{FD5447B9-AD7E-4820-9F4A-DB1FCBF14BEB}" type="datetimeFigureOut">
              <a:rPr lang="sv-SE" smtClean="0"/>
              <a:t>2017-09-09</a:t>
            </a:fld>
            <a:endParaRPr lang="sv-SE"/>
          </a:p>
        </p:txBody>
      </p:sp>
      <p:sp>
        <p:nvSpPr>
          <p:cNvPr id="4" name="Platshållare för bildobjekt 3"/>
          <p:cNvSpPr>
            <a:spLocks noGrp="1" noRot="1" noChangeAspect="1"/>
          </p:cNvSpPr>
          <p:nvPr>
            <p:ph type="sldImg" idx="2"/>
          </p:nvPr>
        </p:nvSpPr>
        <p:spPr>
          <a:xfrm>
            <a:off x="2514600" y="857250"/>
            <a:ext cx="4114800" cy="231457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C7E6AA81-3528-4FF5-BE29-8B0C8D54CFAF}" type="slidenum">
              <a:rPr lang="sv-SE" smtClean="0"/>
              <a:t>‹#›</a:t>
            </a:fld>
            <a:endParaRPr lang="sv-SE"/>
          </a:p>
        </p:txBody>
      </p:sp>
    </p:spTree>
    <p:extLst>
      <p:ext uri="{BB962C8B-B14F-4D97-AF65-F5344CB8AC3E}">
        <p14:creationId xmlns:p14="http://schemas.microsoft.com/office/powerpoint/2010/main" val="38940816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14</a:t>
            </a:fld>
            <a:endParaRPr lang="sv-SE"/>
          </a:p>
        </p:txBody>
      </p:sp>
    </p:spTree>
    <p:extLst>
      <p:ext uri="{BB962C8B-B14F-4D97-AF65-F5344CB8AC3E}">
        <p14:creationId xmlns:p14="http://schemas.microsoft.com/office/powerpoint/2010/main" val="12427760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23</a:t>
            </a:fld>
            <a:endParaRPr lang="sv-SE"/>
          </a:p>
        </p:txBody>
      </p:sp>
    </p:spTree>
    <p:extLst>
      <p:ext uri="{BB962C8B-B14F-4D97-AF65-F5344CB8AC3E}">
        <p14:creationId xmlns:p14="http://schemas.microsoft.com/office/powerpoint/2010/main" val="11039884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24</a:t>
            </a:fld>
            <a:endParaRPr lang="sv-SE"/>
          </a:p>
        </p:txBody>
      </p:sp>
    </p:spTree>
    <p:extLst>
      <p:ext uri="{BB962C8B-B14F-4D97-AF65-F5344CB8AC3E}">
        <p14:creationId xmlns:p14="http://schemas.microsoft.com/office/powerpoint/2010/main" val="11113550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25</a:t>
            </a:fld>
            <a:endParaRPr lang="sv-SE"/>
          </a:p>
        </p:txBody>
      </p:sp>
    </p:spTree>
    <p:extLst>
      <p:ext uri="{BB962C8B-B14F-4D97-AF65-F5344CB8AC3E}">
        <p14:creationId xmlns:p14="http://schemas.microsoft.com/office/powerpoint/2010/main" val="72919318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26</a:t>
            </a:fld>
            <a:endParaRPr lang="sv-SE"/>
          </a:p>
        </p:txBody>
      </p:sp>
    </p:spTree>
    <p:extLst>
      <p:ext uri="{BB962C8B-B14F-4D97-AF65-F5344CB8AC3E}">
        <p14:creationId xmlns:p14="http://schemas.microsoft.com/office/powerpoint/2010/main" val="15322925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27</a:t>
            </a:fld>
            <a:endParaRPr lang="sv-SE"/>
          </a:p>
        </p:txBody>
      </p:sp>
    </p:spTree>
    <p:extLst>
      <p:ext uri="{BB962C8B-B14F-4D97-AF65-F5344CB8AC3E}">
        <p14:creationId xmlns:p14="http://schemas.microsoft.com/office/powerpoint/2010/main" val="25696177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28</a:t>
            </a:fld>
            <a:endParaRPr lang="sv-SE"/>
          </a:p>
        </p:txBody>
      </p:sp>
    </p:spTree>
    <p:extLst>
      <p:ext uri="{BB962C8B-B14F-4D97-AF65-F5344CB8AC3E}">
        <p14:creationId xmlns:p14="http://schemas.microsoft.com/office/powerpoint/2010/main" val="26918218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29</a:t>
            </a:fld>
            <a:endParaRPr lang="sv-SE"/>
          </a:p>
        </p:txBody>
      </p:sp>
    </p:spTree>
    <p:extLst>
      <p:ext uri="{BB962C8B-B14F-4D97-AF65-F5344CB8AC3E}">
        <p14:creationId xmlns:p14="http://schemas.microsoft.com/office/powerpoint/2010/main" val="20177476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C7E6AA81-3528-4FF5-BE29-8B0C8D54CFAF}" type="slidenum">
              <a:rPr lang="sv-SE" smtClean="0"/>
              <a:t>30</a:t>
            </a:fld>
            <a:endParaRPr lang="sv-SE"/>
          </a:p>
        </p:txBody>
      </p:sp>
    </p:spTree>
    <p:extLst>
      <p:ext uri="{BB962C8B-B14F-4D97-AF65-F5344CB8AC3E}">
        <p14:creationId xmlns:p14="http://schemas.microsoft.com/office/powerpoint/2010/main" val="4244492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31</a:t>
            </a:fld>
            <a:endParaRPr lang="sv-SE"/>
          </a:p>
        </p:txBody>
      </p:sp>
    </p:spTree>
    <p:extLst>
      <p:ext uri="{BB962C8B-B14F-4D97-AF65-F5344CB8AC3E}">
        <p14:creationId xmlns:p14="http://schemas.microsoft.com/office/powerpoint/2010/main" val="166007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32</a:t>
            </a:fld>
            <a:endParaRPr lang="sv-SE"/>
          </a:p>
        </p:txBody>
      </p:sp>
    </p:spTree>
    <p:extLst>
      <p:ext uri="{BB962C8B-B14F-4D97-AF65-F5344CB8AC3E}">
        <p14:creationId xmlns:p14="http://schemas.microsoft.com/office/powerpoint/2010/main" val="15091953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15</a:t>
            </a:fld>
            <a:endParaRPr lang="sv-SE"/>
          </a:p>
        </p:txBody>
      </p:sp>
    </p:spTree>
    <p:extLst>
      <p:ext uri="{BB962C8B-B14F-4D97-AF65-F5344CB8AC3E}">
        <p14:creationId xmlns:p14="http://schemas.microsoft.com/office/powerpoint/2010/main" val="188607231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33</a:t>
            </a:fld>
            <a:endParaRPr lang="sv-SE"/>
          </a:p>
        </p:txBody>
      </p:sp>
    </p:spTree>
    <p:extLst>
      <p:ext uri="{BB962C8B-B14F-4D97-AF65-F5344CB8AC3E}">
        <p14:creationId xmlns:p14="http://schemas.microsoft.com/office/powerpoint/2010/main" val="368142637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34</a:t>
            </a:fld>
            <a:endParaRPr lang="sv-SE"/>
          </a:p>
        </p:txBody>
      </p:sp>
    </p:spTree>
    <p:extLst>
      <p:ext uri="{BB962C8B-B14F-4D97-AF65-F5344CB8AC3E}">
        <p14:creationId xmlns:p14="http://schemas.microsoft.com/office/powerpoint/2010/main" val="14653167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35</a:t>
            </a:fld>
            <a:endParaRPr lang="sv-SE"/>
          </a:p>
        </p:txBody>
      </p:sp>
    </p:spTree>
    <p:extLst>
      <p:ext uri="{BB962C8B-B14F-4D97-AF65-F5344CB8AC3E}">
        <p14:creationId xmlns:p14="http://schemas.microsoft.com/office/powerpoint/2010/main" val="123989538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36</a:t>
            </a:fld>
            <a:endParaRPr lang="sv-SE"/>
          </a:p>
        </p:txBody>
      </p:sp>
    </p:spTree>
    <p:extLst>
      <p:ext uri="{BB962C8B-B14F-4D97-AF65-F5344CB8AC3E}">
        <p14:creationId xmlns:p14="http://schemas.microsoft.com/office/powerpoint/2010/main" val="39636456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37</a:t>
            </a:fld>
            <a:endParaRPr lang="sv-SE"/>
          </a:p>
        </p:txBody>
      </p:sp>
    </p:spTree>
    <p:extLst>
      <p:ext uri="{BB962C8B-B14F-4D97-AF65-F5344CB8AC3E}">
        <p14:creationId xmlns:p14="http://schemas.microsoft.com/office/powerpoint/2010/main" val="10634266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38</a:t>
            </a:fld>
            <a:endParaRPr lang="sv-SE"/>
          </a:p>
        </p:txBody>
      </p:sp>
    </p:spTree>
    <p:extLst>
      <p:ext uri="{BB962C8B-B14F-4D97-AF65-F5344CB8AC3E}">
        <p14:creationId xmlns:p14="http://schemas.microsoft.com/office/powerpoint/2010/main" val="38649389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39</a:t>
            </a:fld>
            <a:endParaRPr lang="sv-SE"/>
          </a:p>
        </p:txBody>
      </p:sp>
    </p:spTree>
    <p:extLst>
      <p:ext uri="{BB962C8B-B14F-4D97-AF65-F5344CB8AC3E}">
        <p14:creationId xmlns:p14="http://schemas.microsoft.com/office/powerpoint/2010/main" val="413006700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40</a:t>
            </a:fld>
            <a:endParaRPr lang="sv-SE"/>
          </a:p>
        </p:txBody>
      </p:sp>
    </p:spTree>
    <p:extLst>
      <p:ext uri="{BB962C8B-B14F-4D97-AF65-F5344CB8AC3E}">
        <p14:creationId xmlns:p14="http://schemas.microsoft.com/office/powerpoint/2010/main" val="317006743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41</a:t>
            </a:fld>
            <a:endParaRPr lang="sv-SE"/>
          </a:p>
        </p:txBody>
      </p:sp>
    </p:spTree>
    <p:extLst>
      <p:ext uri="{BB962C8B-B14F-4D97-AF65-F5344CB8AC3E}">
        <p14:creationId xmlns:p14="http://schemas.microsoft.com/office/powerpoint/2010/main" val="197353246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42</a:t>
            </a:fld>
            <a:endParaRPr lang="sv-SE"/>
          </a:p>
        </p:txBody>
      </p:sp>
    </p:spTree>
    <p:extLst>
      <p:ext uri="{BB962C8B-B14F-4D97-AF65-F5344CB8AC3E}">
        <p14:creationId xmlns:p14="http://schemas.microsoft.com/office/powerpoint/2010/main" val="31093217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16</a:t>
            </a:fld>
            <a:endParaRPr lang="sv-SE"/>
          </a:p>
        </p:txBody>
      </p:sp>
    </p:spTree>
    <p:extLst>
      <p:ext uri="{BB962C8B-B14F-4D97-AF65-F5344CB8AC3E}">
        <p14:creationId xmlns:p14="http://schemas.microsoft.com/office/powerpoint/2010/main" val="34380344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43</a:t>
            </a:fld>
            <a:endParaRPr lang="sv-SE"/>
          </a:p>
        </p:txBody>
      </p:sp>
    </p:spTree>
    <p:extLst>
      <p:ext uri="{BB962C8B-B14F-4D97-AF65-F5344CB8AC3E}">
        <p14:creationId xmlns:p14="http://schemas.microsoft.com/office/powerpoint/2010/main" val="92578663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44</a:t>
            </a:fld>
            <a:endParaRPr lang="sv-SE"/>
          </a:p>
        </p:txBody>
      </p:sp>
    </p:spTree>
    <p:extLst>
      <p:ext uri="{BB962C8B-B14F-4D97-AF65-F5344CB8AC3E}">
        <p14:creationId xmlns:p14="http://schemas.microsoft.com/office/powerpoint/2010/main" val="4269478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17</a:t>
            </a:fld>
            <a:endParaRPr lang="sv-SE"/>
          </a:p>
        </p:txBody>
      </p:sp>
    </p:spTree>
    <p:extLst>
      <p:ext uri="{BB962C8B-B14F-4D97-AF65-F5344CB8AC3E}">
        <p14:creationId xmlns:p14="http://schemas.microsoft.com/office/powerpoint/2010/main" val="31056399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18</a:t>
            </a:fld>
            <a:endParaRPr lang="sv-SE"/>
          </a:p>
        </p:txBody>
      </p:sp>
    </p:spTree>
    <p:extLst>
      <p:ext uri="{BB962C8B-B14F-4D97-AF65-F5344CB8AC3E}">
        <p14:creationId xmlns:p14="http://schemas.microsoft.com/office/powerpoint/2010/main" val="17267935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19</a:t>
            </a:fld>
            <a:endParaRPr lang="sv-SE"/>
          </a:p>
        </p:txBody>
      </p:sp>
    </p:spTree>
    <p:extLst>
      <p:ext uri="{BB962C8B-B14F-4D97-AF65-F5344CB8AC3E}">
        <p14:creationId xmlns:p14="http://schemas.microsoft.com/office/powerpoint/2010/main" val="31167088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20</a:t>
            </a:fld>
            <a:endParaRPr lang="sv-SE"/>
          </a:p>
        </p:txBody>
      </p:sp>
    </p:spTree>
    <p:extLst>
      <p:ext uri="{BB962C8B-B14F-4D97-AF65-F5344CB8AC3E}">
        <p14:creationId xmlns:p14="http://schemas.microsoft.com/office/powerpoint/2010/main" val="34391769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21</a:t>
            </a:fld>
            <a:endParaRPr lang="sv-SE"/>
          </a:p>
        </p:txBody>
      </p:sp>
    </p:spTree>
    <p:extLst>
      <p:ext uri="{BB962C8B-B14F-4D97-AF65-F5344CB8AC3E}">
        <p14:creationId xmlns:p14="http://schemas.microsoft.com/office/powerpoint/2010/main" val="17827895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C7E6AA81-3528-4FF5-BE29-8B0C8D54CFAF}" type="slidenum">
              <a:rPr lang="sv-SE" smtClean="0"/>
              <a:t>22</a:t>
            </a:fld>
            <a:endParaRPr lang="sv-SE"/>
          </a:p>
        </p:txBody>
      </p:sp>
    </p:spTree>
    <p:extLst>
      <p:ext uri="{BB962C8B-B14F-4D97-AF65-F5344CB8AC3E}">
        <p14:creationId xmlns:p14="http://schemas.microsoft.com/office/powerpoint/2010/main" val="7258760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78C5E81-0020-4554-AAA1-62A74A7FEEF0}"/>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a:extLst>
              <a:ext uri="{FF2B5EF4-FFF2-40B4-BE49-F238E27FC236}">
                <a16:creationId xmlns:a16="http://schemas.microsoft.com/office/drawing/2014/main" id="{579871B2-2098-4DC9-86A3-7C3C4CD045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om du vill redigera mall för underrubrikformat</a:t>
            </a:r>
          </a:p>
        </p:txBody>
      </p:sp>
      <p:sp>
        <p:nvSpPr>
          <p:cNvPr id="4" name="Platshållare för datum 3">
            <a:extLst>
              <a:ext uri="{FF2B5EF4-FFF2-40B4-BE49-F238E27FC236}">
                <a16:creationId xmlns:a16="http://schemas.microsoft.com/office/drawing/2014/main" id="{E80CD8CC-3BF4-452C-920D-A756C2B7AB65}"/>
              </a:ext>
            </a:extLst>
          </p:cNvPr>
          <p:cNvSpPr>
            <a:spLocks noGrp="1"/>
          </p:cNvSpPr>
          <p:nvPr>
            <p:ph type="dt" sz="half" idx="10"/>
          </p:nvPr>
        </p:nvSpPr>
        <p:spPr/>
        <p:txBody>
          <a:bodyPr/>
          <a:lstStyle/>
          <a:p>
            <a:fld id="{D47817E2-2915-4F67-A3C1-ED4DC5DAB127}" type="datetimeFigureOut">
              <a:rPr lang="sv-SE" smtClean="0"/>
              <a:t>2017-09-09</a:t>
            </a:fld>
            <a:endParaRPr lang="sv-SE"/>
          </a:p>
        </p:txBody>
      </p:sp>
      <p:sp>
        <p:nvSpPr>
          <p:cNvPr id="5" name="Platshållare för sidfot 4">
            <a:extLst>
              <a:ext uri="{FF2B5EF4-FFF2-40B4-BE49-F238E27FC236}">
                <a16:creationId xmlns:a16="http://schemas.microsoft.com/office/drawing/2014/main" id="{E0D1F8BE-6EC1-4233-8110-DA328934F30C}"/>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8FA01B1-5F64-4D1C-A60F-118247BA3C44}"/>
              </a:ext>
            </a:extLst>
          </p:cNvPr>
          <p:cNvSpPr>
            <a:spLocks noGrp="1"/>
          </p:cNvSpPr>
          <p:nvPr>
            <p:ph type="sldNum" sz="quarter" idx="12"/>
          </p:nvPr>
        </p:nvSpPr>
        <p:spPr/>
        <p:txBody>
          <a:bodyPr/>
          <a:lstStyle/>
          <a:p>
            <a:fld id="{2A7C077C-FBF7-411A-9DE0-442692E5D8CD}" type="slidenum">
              <a:rPr lang="sv-SE" smtClean="0"/>
              <a:t>‹#›</a:t>
            </a:fld>
            <a:endParaRPr lang="sv-SE"/>
          </a:p>
        </p:txBody>
      </p:sp>
    </p:spTree>
    <p:extLst>
      <p:ext uri="{BB962C8B-B14F-4D97-AF65-F5344CB8AC3E}">
        <p14:creationId xmlns:p14="http://schemas.microsoft.com/office/powerpoint/2010/main" val="24016338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1098F36-190D-46C7-BBFB-D15F7E51FFA0}"/>
              </a:ext>
            </a:extLst>
          </p:cNvPr>
          <p:cNvSpPr>
            <a:spLocks noGrp="1"/>
          </p:cNvSpPr>
          <p:nvPr>
            <p:ph type="title"/>
          </p:nvPr>
        </p:nvSpPr>
        <p:spPr/>
        <p:txBody>
          <a:bodyPr/>
          <a:lstStyle/>
          <a:p>
            <a:r>
              <a:rPr lang="sv-SE"/>
              <a:t>Klicka här för att ändra format</a:t>
            </a:r>
          </a:p>
        </p:txBody>
      </p:sp>
      <p:sp>
        <p:nvSpPr>
          <p:cNvPr id="3" name="Platshållare för lodrät text 2">
            <a:extLst>
              <a:ext uri="{FF2B5EF4-FFF2-40B4-BE49-F238E27FC236}">
                <a16:creationId xmlns:a16="http://schemas.microsoft.com/office/drawing/2014/main" id="{F3CD3488-6226-4FFA-9828-9E1CB5E66AA1}"/>
              </a:ext>
            </a:extLst>
          </p:cNvPr>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1924632-9093-4EE8-8C4F-6566F60E17FC}"/>
              </a:ext>
            </a:extLst>
          </p:cNvPr>
          <p:cNvSpPr>
            <a:spLocks noGrp="1"/>
          </p:cNvSpPr>
          <p:nvPr>
            <p:ph type="dt" sz="half" idx="10"/>
          </p:nvPr>
        </p:nvSpPr>
        <p:spPr/>
        <p:txBody>
          <a:bodyPr/>
          <a:lstStyle/>
          <a:p>
            <a:fld id="{D47817E2-2915-4F67-A3C1-ED4DC5DAB127}" type="datetimeFigureOut">
              <a:rPr lang="sv-SE" smtClean="0"/>
              <a:t>2017-09-09</a:t>
            </a:fld>
            <a:endParaRPr lang="sv-SE"/>
          </a:p>
        </p:txBody>
      </p:sp>
      <p:sp>
        <p:nvSpPr>
          <p:cNvPr id="5" name="Platshållare för sidfot 4">
            <a:extLst>
              <a:ext uri="{FF2B5EF4-FFF2-40B4-BE49-F238E27FC236}">
                <a16:creationId xmlns:a16="http://schemas.microsoft.com/office/drawing/2014/main" id="{3A8B6BA5-5D85-463C-B02F-B715B59E100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A2EDF21-368C-4100-9A14-44F8DBFECEC8}"/>
              </a:ext>
            </a:extLst>
          </p:cNvPr>
          <p:cNvSpPr>
            <a:spLocks noGrp="1"/>
          </p:cNvSpPr>
          <p:nvPr>
            <p:ph type="sldNum" sz="quarter" idx="12"/>
          </p:nvPr>
        </p:nvSpPr>
        <p:spPr/>
        <p:txBody>
          <a:bodyPr/>
          <a:lstStyle/>
          <a:p>
            <a:fld id="{2A7C077C-FBF7-411A-9DE0-442692E5D8CD}" type="slidenum">
              <a:rPr lang="sv-SE" smtClean="0"/>
              <a:t>‹#›</a:t>
            </a:fld>
            <a:endParaRPr lang="sv-SE"/>
          </a:p>
        </p:txBody>
      </p:sp>
    </p:spTree>
    <p:extLst>
      <p:ext uri="{BB962C8B-B14F-4D97-AF65-F5344CB8AC3E}">
        <p14:creationId xmlns:p14="http://schemas.microsoft.com/office/powerpoint/2010/main" val="345764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C82F83E3-235D-4647-B7F9-94EB35D90854}"/>
              </a:ext>
            </a:extLst>
          </p:cNvPr>
          <p:cNvSpPr>
            <a:spLocks noGrp="1"/>
          </p:cNvSpPr>
          <p:nvPr>
            <p:ph type="title" orient="vert"/>
          </p:nvPr>
        </p:nvSpPr>
        <p:spPr>
          <a:xfrm>
            <a:off x="8724900" y="365125"/>
            <a:ext cx="2628900" cy="5811838"/>
          </a:xfrm>
        </p:spPr>
        <p:txBody>
          <a:bodyPr vert="eaVert"/>
          <a:lstStyle/>
          <a:p>
            <a:r>
              <a:rPr lang="sv-SE"/>
              <a:t>Klicka här för att ändra format</a:t>
            </a:r>
          </a:p>
        </p:txBody>
      </p:sp>
      <p:sp>
        <p:nvSpPr>
          <p:cNvPr id="3" name="Platshållare för lodrät text 2">
            <a:extLst>
              <a:ext uri="{FF2B5EF4-FFF2-40B4-BE49-F238E27FC236}">
                <a16:creationId xmlns:a16="http://schemas.microsoft.com/office/drawing/2014/main" id="{D9B96A7D-998D-47A2-BED7-FF7E57D7927B}"/>
              </a:ext>
            </a:extLst>
          </p:cNvPr>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2638356-23E9-4944-895E-B6200670AFE3}"/>
              </a:ext>
            </a:extLst>
          </p:cNvPr>
          <p:cNvSpPr>
            <a:spLocks noGrp="1"/>
          </p:cNvSpPr>
          <p:nvPr>
            <p:ph type="dt" sz="half" idx="10"/>
          </p:nvPr>
        </p:nvSpPr>
        <p:spPr/>
        <p:txBody>
          <a:bodyPr/>
          <a:lstStyle/>
          <a:p>
            <a:fld id="{D47817E2-2915-4F67-A3C1-ED4DC5DAB127}" type="datetimeFigureOut">
              <a:rPr lang="sv-SE" smtClean="0"/>
              <a:t>2017-09-09</a:t>
            </a:fld>
            <a:endParaRPr lang="sv-SE"/>
          </a:p>
        </p:txBody>
      </p:sp>
      <p:sp>
        <p:nvSpPr>
          <p:cNvPr id="5" name="Platshållare för sidfot 4">
            <a:extLst>
              <a:ext uri="{FF2B5EF4-FFF2-40B4-BE49-F238E27FC236}">
                <a16:creationId xmlns:a16="http://schemas.microsoft.com/office/drawing/2014/main" id="{2800F44A-F5BD-41C8-BA01-A4679C7ED0D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FCE12D2-9129-4703-8FEA-71053AEC29FC}"/>
              </a:ext>
            </a:extLst>
          </p:cNvPr>
          <p:cNvSpPr>
            <a:spLocks noGrp="1"/>
          </p:cNvSpPr>
          <p:nvPr>
            <p:ph type="sldNum" sz="quarter" idx="12"/>
          </p:nvPr>
        </p:nvSpPr>
        <p:spPr/>
        <p:txBody>
          <a:bodyPr/>
          <a:lstStyle/>
          <a:p>
            <a:fld id="{2A7C077C-FBF7-411A-9DE0-442692E5D8CD}" type="slidenum">
              <a:rPr lang="sv-SE" smtClean="0"/>
              <a:t>‹#›</a:t>
            </a:fld>
            <a:endParaRPr lang="sv-SE"/>
          </a:p>
        </p:txBody>
      </p:sp>
    </p:spTree>
    <p:extLst>
      <p:ext uri="{BB962C8B-B14F-4D97-AF65-F5344CB8AC3E}">
        <p14:creationId xmlns:p14="http://schemas.microsoft.com/office/powerpoint/2010/main" val="1267602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470071D-0F3B-4EAE-9E02-DF958CAD9C48}"/>
              </a:ext>
            </a:extLst>
          </p:cNvPr>
          <p:cNvSpPr>
            <a:spLocks noGrp="1"/>
          </p:cNvSpPr>
          <p:nvPr>
            <p:ph type="title"/>
          </p:nvPr>
        </p:nvSpPr>
        <p:spPr/>
        <p:txBody>
          <a:bodyPr/>
          <a:lstStyle/>
          <a:p>
            <a:r>
              <a:rPr lang="sv-SE"/>
              <a:t>Klicka här för att ändra format</a:t>
            </a:r>
          </a:p>
        </p:txBody>
      </p:sp>
      <p:sp>
        <p:nvSpPr>
          <p:cNvPr id="3" name="Platshållare för innehåll 2">
            <a:extLst>
              <a:ext uri="{FF2B5EF4-FFF2-40B4-BE49-F238E27FC236}">
                <a16:creationId xmlns:a16="http://schemas.microsoft.com/office/drawing/2014/main" id="{736FBA86-4E07-4B57-A55B-4138E6285C7B}"/>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2DF3BE06-72CA-416C-A7B9-9FB763423DEA}"/>
              </a:ext>
            </a:extLst>
          </p:cNvPr>
          <p:cNvSpPr>
            <a:spLocks noGrp="1"/>
          </p:cNvSpPr>
          <p:nvPr>
            <p:ph type="dt" sz="half" idx="10"/>
          </p:nvPr>
        </p:nvSpPr>
        <p:spPr/>
        <p:txBody>
          <a:bodyPr/>
          <a:lstStyle/>
          <a:p>
            <a:fld id="{D47817E2-2915-4F67-A3C1-ED4DC5DAB127}" type="datetimeFigureOut">
              <a:rPr lang="sv-SE" smtClean="0"/>
              <a:t>2017-09-09</a:t>
            </a:fld>
            <a:endParaRPr lang="sv-SE"/>
          </a:p>
        </p:txBody>
      </p:sp>
      <p:sp>
        <p:nvSpPr>
          <p:cNvPr id="5" name="Platshållare för sidfot 4">
            <a:extLst>
              <a:ext uri="{FF2B5EF4-FFF2-40B4-BE49-F238E27FC236}">
                <a16:creationId xmlns:a16="http://schemas.microsoft.com/office/drawing/2014/main" id="{AED1D46F-3329-4C67-8863-99E8BAB7AD7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7A021E63-5878-400F-A8F1-056BBD72CE2C}"/>
              </a:ext>
            </a:extLst>
          </p:cNvPr>
          <p:cNvSpPr>
            <a:spLocks noGrp="1"/>
          </p:cNvSpPr>
          <p:nvPr>
            <p:ph type="sldNum" sz="quarter" idx="12"/>
          </p:nvPr>
        </p:nvSpPr>
        <p:spPr/>
        <p:txBody>
          <a:bodyPr/>
          <a:lstStyle/>
          <a:p>
            <a:fld id="{2A7C077C-FBF7-411A-9DE0-442692E5D8CD}" type="slidenum">
              <a:rPr lang="sv-SE" smtClean="0"/>
              <a:t>‹#›</a:t>
            </a:fld>
            <a:endParaRPr lang="sv-SE"/>
          </a:p>
        </p:txBody>
      </p:sp>
    </p:spTree>
    <p:extLst>
      <p:ext uri="{BB962C8B-B14F-4D97-AF65-F5344CB8AC3E}">
        <p14:creationId xmlns:p14="http://schemas.microsoft.com/office/powerpoint/2010/main" val="973186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D7DEFEC-8BB6-40D6-8E5D-E894E05F5B7F}"/>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format</a:t>
            </a:r>
          </a:p>
        </p:txBody>
      </p:sp>
      <p:sp>
        <p:nvSpPr>
          <p:cNvPr id="3" name="Platshållare för text 2">
            <a:extLst>
              <a:ext uri="{FF2B5EF4-FFF2-40B4-BE49-F238E27FC236}">
                <a16:creationId xmlns:a16="http://schemas.microsoft.com/office/drawing/2014/main" id="{173FB072-25C7-481D-A224-B0FB8B8269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a:extLst>
              <a:ext uri="{FF2B5EF4-FFF2-40B4-BE49-F238E27FC236}">
                <a16:creationId xmlns:a16="http://schemas.microsoft.com/office/drawing/2014/main" id="{206E7CD6-52E8-4B0D-A45C-6EACFB1D4631}"/>
              </a:ext>
            </a:extLst>
          </p:cNvPr>
          <p:cNvSpPr>
            <a:spLocks noGrp="1"/>
          </p:cNvSpPr>
          <p:nvPr>
            <p:ph type="dt" sz="half" idx="10"/>
          </p:nvPr>
        </p:nvSpPr>
        <p:spPr/>
        <p:txBody>
          <a:bodyPr/>
          <a:lstStyle/>
          <a:p>
            <a:fld id="{D47817E2-2915-4F67-A3C1-ED4DC5DAB127}" type="datetimeFigureOut">
              <a:rPr lang="sv-SE" smtClean="0"/>
              <a:t>2017-09-09</a:t>
            </a:fld>
            <a:endParaRPr lang="sv-SE"/>
          </a:p>
        </p:txBody>
      </p:sp>
      <p:sp>
        <p:nvSpPr>
          <p:cNvPr id="5" name="Platshållare för sidfot 4">
            <a:extLst>
              <a:ext uri="{FF2B5EF4-FFF2-40B4-BE49-F238E27FC236}">
                <a16:creationId xmlns:a16="http://schemas.microsoft.com/office/drawing/2014/main" id="{C76A4C93-3522-4CEA-AAAD-B6C089B2409E}"/>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CBF423E0-3E14-4574-97B8-9E9464EF40F5}"/>
              </a:ext>
            </a:extLst>
          </p:cNvPr>
          <p:cNvSpPr>
            <a:spLocks noGrp="1"/>
          </p:cNvSpPr>
          <p:nvPr>
            <p:ph type="sldNum" sz="quarter" idx="12"/>
          </p:nvPr>
        </p:nvSpPr>
        <p:spPr/>
        <p:txBody>
          <a:bodyPr/>
          <a:lstStyle/>
          <a:p>
            <a:fld id="{2A7C077C-FBF7-411A-9DE0-442692E5D8CD}" type="slidenum">
              <a:rPr lang="sv-SE" smtClean="0"/>
              <a:t>‹#›</a:t>
            </a:fld>
            <a:endParaRPr lang="sv-SE"/>
          </a:p>
        </p:txBody>
      </p:sp>
    </p:spTree>
    <p:extLst>
      <p:ext uri="{BB962C8B-B14F-4D97-AF65-F5344CB8AC3E}">
        <p14:creationId xmlns:p14="http://schemas.microsoft.com/office/powerpoint/2010/main" val="3993155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F8993B7-79B1-4A8E-87F1-65C57B072B05}"/>
              </a:ext>
            </a:extLst>
          </p:cNvPr>
          <p:cNvSpPr>
            <a:spLocks noGrp="1"/>
          </p:cNvSpPr>
          <p:nvPr>
            <p:ph type="title"/>
          </p:nvPr>
        </p:nvSpPr>
        <p:spPr/>
        <p:txBody>
          <a:bodyPr/>
          <a:lstStyle/>
          <a:p>
            <a:r>
              <a:rPr lang="sv-SE"/>
              <a:t>Klicka här för att ändra format</a:t>
            </a:r>
          </a:p>
        </p:txBody>
      </p:sp>
      <p:sp>
        <p:nvSpPr>
          <p:cNvPr id="3" name="Platshållare för innehåll 2">
            <a:extLst>
              <a:ext uri="{FF2B5EF4-FFF2-40B4-BE49-F238E27FC236}">
                <a16:creationId xmlns:a16="http://schemas.microsoft.com/office/drawing/2014/main" id="{5E27AF0E-D01A-438A-8810-98495B73DB4D}"/>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60086301-3F07-4936-AB70-B34C40E410FB}"/>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8948CB75-198B-432F-995C-9B32AFAA024E}"/>
              </a:ext>
            </a:extLst>
          </p:cNvPr>
          <p:cNvSpPr>
            <a:spLocks noGrp="1"/>
          </p:cNvSpPr>
          <p:nvPr>
            <p:ph type="dt" sz="half" idx="10"/>
          </p:nvPr>
        </p:nvSpPr>
        <p:spPr/>
        <p:txBody>
          <a:bodyPr/>
          <a:lstStyle/>
          <a:p>
            <a:fld id="{D47817E2-2915-4F67-A3C1-ED4DC5DAB127}" type="datetimeFigureOut">
              <a:rPr lang="sv-SE" smtClean="0"/>
              <a:t>2017-09-09</a:t>
            </a:fld>
            <a:endParaRPr lang="sv-SE"/>
          </a:p>
        </p:txBody>
      </p:sp>
      <p:sp>
        <p:nvSpPr>
          <p:cNvPr id="6" name="Platshållare för sidfot 5">
            <a:extLst>
              <a:ext uri="{FF2B5EF4-FFF2-40B4-BE49-F238E27FC236}">
                <a16:creationId xmlns:a16="http://schemas.microsoft.com/office/drawing/2014/main" id="{4F02A31E-6B99-427F-96A5-6B917245BBF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8575DA7-3839-4B45-887A-ACFDC9C5253E}"/>
              </a:ext>
            </a:extLst>
          </p:cNvPr>
          <p:cNvSpPr>
            <a:spLocks noGrp="1"/>
          </p:cNvSpPr>
          <p:nvPr>
            <p:ph type="sldNum" sz="quarter" idx="12"/>
          </p:nvPr>
        </p:nvSpPr>
        <p:spPr/>
        <p:txBody>
          <a:bodyPr/>
          <a:lstStyle/>
          <a:p>
            <a:fld id="{2A7C077C-FBF7-411A-9DE0-442692E5D8CD}" type="slidenum">
              <a:rPr lang="sv-SE" smtClean="0"/>
              <a:t>‹#›</a:t>
            </a:fld>
            <a:endParaRPr lang="sv-SE"/>
          </a:p>
        </p:txBody>
      </p:sp>
    </p:spTree>
    <p:extLst>
      <p:ext uri="{BB962C8B-B14F-4D97-AF65-F5344CB8AC3E}">
        <p14:creationId xmlns:p14="http://schemas.microsoft.com/office/powerpoint/2010/main" val="20350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08D77CD-90CC-4104-B7E8-6B1457F31105}"/>
              </a:ext>
            </a:extLst>
          </p:cNvPr>
          <p:cNvSpPr>
            <a:spLocks noGrp="1"/>
          </p:cNvSpPr>
          <p:nvPr>
            <p:ph type="title"/>
          </p:nvPr>
        </p:nvSpPr>
        <p:spPr>
          <a:xfrm>
            <a:off x="839788" y="365125"/>
            <a:ext cx="10515600" cy="1325563"/>
          </a:xfrm>
        </p:spPr>
        <p:txBody>
          <a:bodyPr/>
          <a:lstStyle/>
          <a:p>
            <a:r>
              <a:rPr lang="sv-SE"/>
              <a:t>Klicka här för att ändra format</a:t>
            </a:r>
          </a:p>
        </p:txBody>
      </p:sp>
      <p:sp>
        <p:nvSpPr>
          <p:cNvPr id="3" name="Platshållare för text 2">
            <a:extLst>
              <a:ext uri="{FF2B5EF4-FFF2-40B4-BE49-F238E27FC236}">
                <a16:creationId xmlns:a16="http://schemas.microsoft.com/office/drawing/2014/main" id="{864729DA-409F-4857-8FA3-019491355F0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a:extLst>
              <a:ext uri="{FF2B5EF4-FFF2-40B4-BE49-F238E27FC236}">
                <a16:creationId xmlns:a16="http://schemas.microsoft.com/office/drawing/2014/main" id="{093D87F5-CD05-4754-9387-180385743BD8}"/>
              </a:ext>
            </a:extLst>
          </p:cNvPr>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BC59ACCE-2E4E-400F-B5B1-8BE0D21BFE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a:extLst>
              <a:ext uri="{FF2B5EF4-FFF2-40B4-BE49-F238E27FC236}">
                <a16:creationId xmlns:a16="http://schemas.microsoft.com/office/drawing/2014/main" id="{8A9EBD3F-170E-43BC-8CC1-F0DACD4C67C1}"/>
              </a:ext>
            </a:extLst>
          </p:cNvPr>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DBC0CB55-836E-4473-A6FE-F67F0F5B3705}"/>
              </a:ext>
            </a:extLst>
          </p:cNvPr>
          <p:cNvSpPr>
            <a:spLocks noGrp="1"/>
          </p:cNvSpPr>
          <p:nvPr>
            <p:ph type="dt" sz="half" idx="10"/>
          </p:nvPr>
        </p:nvSpPr>
        <p:spPr/>
        <p:txBody>
          <a:bodyPr/>
          <a:lstStyle/>
          <a:p>
            <a:fld id="{D47817E2-2915-4F67-A3C1-ED4DC5DAB127}" type="datetimeFigureOut">
              <a:rPr lang="sv-SE" smtClean="0"/>
              <a:t>2017-09-09</a:t>
            </a:fld>
            <a:endParaRPr lang="sv-SE"/>
          </a:p>
        </p:txBody>
      </p:sp>
      <p:sp>
        <p:nvSpPr>
          <p:cNvPr id="8" name="Platshållare för sidfot 7">
            <a:extLst>
              <a:ext uri="{FF2B5EF4-FFF2-40B4-BE49-F238E27FC236}">
                <a16:creationId xmlns:a16="http://schemas.microsoft.com/office/drawing/2014/main" id="{4F7237A7-3008-4443-ADC2-882D8C650922}"/>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998148AE-D71C-4D58-B5CE-F5B85BC9FB29}"/>
              </a:ext>
            </a:extLst>
          </p:cNvPr>
          <p:cNvSpPr>
            <a:spLocks noGrp="1"/>
          </p:cNvSpPr>
          <p:nvPr>
            <p:ph type="sldNum" sz="quarter" idx="12"/>
          </p:nvPr>
        </p:nvSpPr>
        <p:spPr/>
        <p:txBody>
          <a:bodyPr/>
          <a:lstStyle/>
          <a:p>
            <a:fld id="{2A7C077C-FBF7-411A-9DE0-442692E5D8CD}" type="slidenum">
              <a:rPr lang="sv-SE" smtClean="0"/>
              <a:t>‹#›</a:t>
            </a:fld>
            <a:endParaRPr lang="sv-SE"/>
          </a:p>
        </p:txBody>
      </p:sp>
    </p:spTree>
    <p:extLst>
      <p:ext uri="{BB962C8B-B14F-4D97-AF65-F5344CB8AC3E}">
        <p14:creationId xmlns:p14="http://schemas.microsoft.com/office/powerpoint/2010/main" val="1936431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95704C7-E18E-4018-8475-4558EE191A98}"/>
              </a:ext>
            </a:extLst>
          </p:cNvPr>
          <p:cNvSpPr>
            <a:spLocks noGrp="1"/>
          </p:cNvSpPr>
          <p:nvPr>
            <p:ph type="title"/>
          </p:nvPr>
        </p:nvSpPr>
        <p:spPr/>
        <p:txBody>
          <a:bodyPr/>
          <a:lstStyle/>
          <a:p>
            <a:r>
              <a:rPr lang="sv-SE"/>
              <a:t>Klicka här för att ändra format</a:t>
            </a:r>
          </a:p>
        </p:txBody>
      </p:sp>
      <p:sp>
        <p:nvSpPr>
          <p:cNvPr id="3" name="Platshållare för datum 2">
            <a:extLst>
              <a:ext uri="{FF2B5EF4-FFF2-40B4-BE49-F238E27FC236}">
                <a16:creationId xmlns:a16="http://schemas.microsoft.com/office/drawing/2014/main" id="{16719CD1-99C1-4CA8-8FD5-FA5D6DF356D0}"/>
              </a:ext>
            </a:extLst>
          </p:cNvPr>
          <p:cNvSpPr>
            <a:spLocks noGrp="1"/>
          </p:cNvSpPr>
          <p:nvPr>
            <p:ph type="dt" sz="half" idx="10"/>
          </p:nvPr>
        </p:nvSpPr>
        <p:spPr/>
        <p:txBody>
          <a:bodyPr/>
          <a:lstStyle/>
          <a:p>
            <a:fld id="{D47817E2-2915-4F67-A3C1-ED4DC5DAB127}" type="datetimeFigureOut">
              <a:rPr lang="sv-SE" smtClean="0"/>
              <a:t>2017-09-09</a:t>
            </a:fld>
            <a:endParaRPr lang="sv-SE"/>
          </a:p>
        </p:txBody>
      </p:sp>
      <p:sp>
        <p:nvSpPr>
          <p:cNvPr id="4" name="Platshållare för sidfot 3">
            <a:extLst>
              <a:ext uri="{FF2B5EF4-FFF2-40B4-BE49-F238E27FC236}">
                <a16:creationId xmlns:a16="http://schemas.microsoft.com/office/drawing/2014/main" id="{AF253AC9-C83C-46C1-B40D-AB84BEDFF79D}"/>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38D5AE2C-55A9-49C7-BD68-1D208D30A567}"/>
              </a:ext>
            </a:extLst>
          </p:cNvPr>
          <p:cNvSpPr>
            <a:spLocks noGrp="1"/>
          </p:cNvSpPr>
          <p:nvPr>
            <p:ph type="sldNum" sz="quarter" idx="12"/>
          </p:nvPr>
        </p:nvSpPr>
        <p:spPr/>
        <p:txBody>
          <a:bodyPr/>
          <a:lstStyle/>
          <a:p>
            <a:fld id="{2A7C077C-FBF7-411A-9DE0-442692E5D8CD}" type="slidenum">
              <a:rPr lang="sv-SE" smtClean="0"/>
              <a:t>‹#›</a:t>
            </a:fld>
            <a:endParaRPr lang="sv-SE"/>
          </a:p>
        </p:txBody>
      </p:sp>
    </p:spTree>
    <p:extLst>
      <p:ext uri="{BB962C8B-B14F-4D97-AF65-F5344CB8AC3E}">
        <p14:creationId xmlns:p14="http://schemas.microsoft.com/office/powerpoint/2010/main" val="1177174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C1F0B3A2-2B91-46CC-8BFE-A52770DAF4A8}"/>
              </a:ext>
            </a:extLst>
          </p:cNvPr>
          <p:cNvSpPr>
            <a:spLocks noGrp="1"/>
          </p:cNvSpPr>
          <p:nvPr>
            <p:ph type="dt" sz="half" idx="10"/>
          </p:nvPr>
        </p:nvSpPr>
        <p:spPr/>
        <p:txBody>
          <a:bodyPr/>
          <a:lstStyle/>
          <a:p>
            <a:fld id="{D47817E2-2915-4F67-A3C1-ED4DC5DAB127}" type="datetimeFigureOut">
              <a:rPr lang="sv-SE" smtClean="0"/>
              <a:t>2017-09-09</a:t>
            </a:fld>
            <a:endParaRPr lang="sv-SE"/>
          </a:p>
        </p:txBody>
      </p:sp>
      <p:sp>
        <p:nvSpPr>
          <p:cNvPr id="3" name="Platshållare för sidfot 2">
            <a:extLst>
              <a:ext uri="{FF2B5EF4-FFF2-40B4-BE49-F238E27FC236}">
                <a16:creationId xmlns:a16="http://schemas.microsoft.com/office/drawing/2014/main" id="{8AFABDE9-5981-4D5C-804E-60B130CA6265}"/>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640251F2-607E-4550-8DDA-8BFDFE8ED15F}"/>
              </a:ext>
            </a:extLst>
          </p:cNvPr>
          <p:cNvSpPr>
            <a:spLocks noGrp="1"/>
          </p:cNvSpPr>
          <p:nvPr>
            <p:ph type="sldNum" sz="quarter" idx="12"/>
          </p:nvPr>
        </p:nvSpPr>
        <p:spPr/>
        <p:txBody>
          <a:bodyPr/>
          <a:lstStyle/>
          <a:p>
            <a:fld id="{2A7C077C-FBF7-411A-9DE0-442692E5D8CD}" type="slidenum">
              <a:rPr lang="sv-SE" smtClean="0"/>
              <a:t>‹#›</a:t>
            </a:fld>
            <a:endParaRPr lang="sv-SE"/>
          </a:p>
        </p:txBody>
      </p:sp>
    </p:spTree>
    <p:extLst>
      <p:ext uri="{BB962C8B-B14F-4D97-AF65-F5344CB8AC3E}">
        <p14:creationId xmlns:p14="http://schemas.microsoft.com/office/powerpoint/2010/main" val="1965204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B970466-7887-4728-9943-B79B412E2B5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innehåll 2">
            <a:extLst>
              <a:ext uri="{FF2B5EF4-FFF2-40B4-BE49-F238E27FC236}">
                <a16:creationId xmlns:a16="http://schemas.microsoft.com/office/drawing/2014/main" id="{C19B2576-9663-42DE-82C4-675F404F00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0FCB2784-5A79-493B-BB01-80C8ABE2D2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50BB7D50-6837-4D81-93E7-D60DC0BC0607}"/>
              </a:ext>
            </a:extLst>
          </p:cNvPr>
          <p:cNvSpPr>
            <a:spLocks noGrp="1"/>
          </p:cNvSpPr>
          <p:nvPr>
            <p:ph type="dt" sz="half" idx="10"/>
          </p:nvPr>
        </p:nvSpPr>
        <p:spPr/>
        <p:txBody>
          <a:bodyPr/>
          <a:lstStyle/>
          <a:p>
            <a:fld id="{D47817E2-2915-4F67-A3C1-ED4DC5DAB127}" type="datetimeFigureOut">
              <a:rPr lang="sv-SE" smtClean="0"/>
              <a:t>2017-09-09</a:t>
            </a:fld>
            <a:endParaRPr lang="sv-SE"/>
          </a:p>
        </p:txBody>
      </p:sp>
      <p:sp>
        <p:nvSpPr>
          <p:cNvPr id="6" name="Platshållare för sidfot 5">
            <a:extLst>
              <a:ext uri="{FF2B5EF4-FFF2-40B4-BE49-F238E27FC236}">
                <a16:creationId xmlns:a16="http://schemas.microsoft.com/office/drawing/2014/main" id="{6A192110-BF9B-468C-BC75-449919EC841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FD4E4889-0753-4BCA-9CC2-26CACE3587B7}"/>
              </a:ext>
            </a:extLst>
          </p:cNvPr>
          <p:cNvSpPr>
            <a:spLocks noGrp="1"/>
          </p:cNvSpPr>
          <p:nvPr>
            <p:ph type="sldNum" sz="quarter" idx="12"/>
          </p:nvPr>
        </p:nvSpPr>
        <p:spPr/>
        <p:txBody>
          <a:bodyPr/>
          <a:lstStyle/>
          <a:p>
            <a:fld id="{2A7C077C-FBF7-411A-9DE0-442692E5D8CD}" type="slidenum">
              <a:rPr lang="sv-SE" smtClean="0"/>
              <a:t>‹#›</a:t>
            </a:fld>
            <a:endParaRPr lang="sv-SE"/>
          </a:p>
        </p:txBody>
      </p:sp>
    </p:spTree>
    <p:extLst>
      <p:ext uri="{BB962C8B-B14F-4D97-AF65-F5344CB8AC3E}">
        <p14:creationId xmlns:p14="http://schemas.microsoft.com/office/powerpoint/2010/main" val="1038696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ED0314D-190B-4ADA-9AFC-1417AC2E3D65}"/>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bild 2">
            <a:extLst>
              <a:ext uri="{FF2B5EF4-FFF2-40B4-BE49-F238E27FC236}">
                <a16:creationId xmlns:a16="http://schemas.microsoft.com/office/drawing/2014/main" id="{85816073-68C9-4E5C-B9F6-A80FF78598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CD553F3B-0C1A-4EA4-8916-F26F06ACFE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8AE93709-37DF-401F-8F1B-EEFA8BDBB711}"/>
              </a:ext>
            </a:extLst>
          </p:cNvPr>
          <p:cNvSpPr>
            <a:spLocks noGrp="1"/>
          </p:cNvSpPr>
          <p:nvPr>
            <p:ph type="dt" sz="half" idx="10"/>
          </p:nvPr>
        </p:nvSpPr>
        <p:spPr/>
        <p:txBody>
          <a:bodyPr/>
          <a:lstStyle/>
          <a:p>
            <a:fld id="{D47817E2-2915-4F67-A3C1-ED4DC5DAB127}" type="datetimeFigureOut">
              <a:rPr lang="sv-SE" smtClean="0"/>
              <a:t>2017-09-09</a:t>
            </a:fld>
            <a:endParaRPr lang="sv-SE"/>
          </a:p>
        </p:txBody>
      </p:sp>
      <p:sp>
        <p:nvSpPr>
          <p:cNvPr id="6" name="Platshållare för sidfot 5">
            <a:extLst>
              <a:ext uri="{FF2B5EF4-FFF2-40B4-BE49-F238E27FC236}">
                <a16:creationId xmlns:a16="http://schemas.microsoft.com/office/drawing/2014/main" id="{FA1F818E-EC5C-4FB4-A65A-226B134FD9F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A841B41-2F08-4093-BCC9-B5C0CD833E4A}"/>
              </a:ext>
            </a:extLst>
          </p:cNvPr>
          <p:cNvSpPr>
            <a:spLocks noGrp="1"/>
          </p:cNvSpPr>
          <p:nvPr>
            <p:ph type="sldNum" sz="quarter" idx="12"/>
          </p:nvPr>
        </p:nvSpPr>
        <p:spPr/>
        <p:txBody>
          <a:bodyPr/>
          <a:lstStyle/>
          <a:p>
            <a:fld id="{2A7C077C-FBF7-411A-9DE0-442692E5D8CD}" type="slidenum">
              <a:rPr lang="sv-SE" smtClean="0"/>
              <a:t>‹#›</a:t>
            </a:fld>
            <a:endParaRPr lang="sv-SE"/>
          </a:p>
        </p:txBody>
      </p:sp>
    </p:spTree>
    <p:extLst>
      <p:ext uri="{BB962C8B-B14F-4D97-AF65-F5344CB8AC3E}">
        <p14:creationId xmlns:p14="http://schemas.microsoft.com/office/powerpoint/2010/main" val="509747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542851A-33E1-44A6-951E-9B0BD83176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a:extLst>
              <a:ext uri="{FF2B5EF4-FFF2-40B4-BE49-F238E27FC236}">
                <a16:creationId xmlns:a16="http://schemas.microsoft.com/office/drawing/2014/main" id="{AA25ABAF-7E00-491E-B628-357D52543D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C9CD7BC-E738-4613-9895-2C9C62D936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7817E2-2915-4F67-A3C1-ED4DC5DAB127}" type="datetimeFigureOut">
              <a:rPr lang="sv-SE" smtClean="0"/>
              <a:t>2017-09-09</a:t>
            </a:fld>
            <a:endParaRPr lang="sv-SE"/>
          </a:p>
        </p:txBody>
      </p:sp>
      <p:sp>
        <p:nvSpPr>
          <p:cNvPr id="5" name="Platshållare för sidfot 4">
            <a:extLst>
              <a:ext uri="{FF2B5EF4-FFF2-40B4-BE49-F238E27FC236}">
                <a16:creationId xmlns:a16="http://schemas.microsoft.com/office/drawing/2014/main" id="{08D427ED-0897-467D-8391-0AC6535307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71DEB1A8-F2B4-46F0-8E45-D547AAAADAF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7C077C-FBF7-411A-9DE0-442692E5D8CD}" type="slidenum">
              <a:rPr lang="sv-SE" smtClean="0"/>
              <a:t>‹#›</a:t>
            </a:fld>
            <a:endParaRPr lang="sv-SE"/>
          </a:p>
        </p:txBody>
      </p:sp>
    </p:spTree>
    <p:extLst>
      <p:ext uri="{BB962C8B-B14F-4D97-AF65-F5344CB8AC3E}">
        <p14:creationId xmlns:p14="http://schemas.microsoft.com/office/powerpoint/2010/main" val="38557953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8.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838200" y="341719"/>
            <a:ext cx="10515600" cy="1325563"/>
          </a:xfrm>
        </p:spPr>
        <p:txBody>
          <a:bodyPr/>
          <a:lstStyle/>
          <a:p>
            <a:r>
              <a:rPr lang="sv-SE" dirty="0"/>
              <a:t>Uppvärmning P10</a:t>
            </a:r>
          </a:p>
        </p:txBody>
      </p:sp>
      <p:sp>
        <p:nvSpPr>
          <p:cNvPr id="5" name="Platshållare för innehåll 4"/>
          <p:cNvSpPr>
            <a:spLocks noGrp="1"/>
          </p:cNvSpPr>
          <p:nvPr>
            <p:ph idx="1"/>
          </p:nvPr>
        </p:nvSpPr>
        <p:spPr>
          <a:xfrm>
            <a:off x="838200" y="1825625"/>
            <a:ext cx="8638007" cy="4351338"/>
          </a:xfrm>
        </p:spPr>
        <p:txBody>
          <a:bodyPr>
            <a:normAutofit fontScale="85000" lnSpcReduction="20000"/>
          </a:bodyPr>
          <a:lstStyle/>
          <a:p>
            <a:pPr marL="0" indent="0">
              <a:buNone/>
            </a:pPr>
            <a:r>
              <a:rPr lang="sv-SE" sz="2000" dirty="0"/>
              <a:t>U1 - Stationsträning: </a:t>
            </a:r>
          </a:p>
          <a:p>
            <a:pPr lvl="1"/>
            <a:r>
              <a:rPr lang="sv-SE" sz="1400" dirty="0"/>
              <a:t>Dela in i grupper med ca 6 personer i varje. En ledare följer med gruppen mellan de olika stationerna.</a:t>
            </a:r>
          </a:p>
          <a:p>
            <a:pPr lvl="1"/>
            <a:r>
              <a:rPr lang="sv-SE" sz="1400" dirty="0"/>
              <a:t>Välj ut ca 4-6 stationer och stanna ca 2-3 min på varje.</a:t>
            </a:r>
          </a:p>
          <a:p>
            <a:endParaRPr lang="sv-SE" dirty="0"/>
          </a:p>
          <a:p>
            <a:pPr marL="0" indent="0">
              <a:buNone/>
            </a:pPr>
            <a:r>
              <a:rPr lang="sv-SE" sz="2000" dirty="0"/>
              <a:t>U2 - Följa John:</a:t>
            </a:r>
          </a:p>
          <a:p>
            <a:pPr lvl="1"/>
            <a:r>
              <a:rPr lang="sv-SE" sz="1400" dirty="0"/>
              <a:t>Se landslagets uppvärmning på Youtube inför VM 2012 i </a:t>
            </a:r>
            <a:r>
              <a:rPr lang="sv-SE" sz="1400" dirty="0" err="1"/>
              <a:t>Zurich</a:t>
            </a:r>
            <a:r>
              <a:rPr lang="sv-SE" sz="1400" dirty="0"/>
              <a:t>.</a:t>
            </a:r>
          </a:p>
          <a:p>
            <a:pPr lvl="1"/>
            <a:r>
              <a:rPr lang="sv-SE" sz="1400" dirty="0"/>
              <a:t>Dela in grupper med 6-12 personer i varje. En ledare är John och visar övningarna.</a:t>
            </a:r>
          </a:p>
          <a:p>
            <a:endParaRPr lang="sv-SE" dirty="0"/>
          </a:p>
          <a:p>
            <a:pPr marL="0" indent="0">
              <a:buNone/>
            </a:pPr>
            <a:r>
              <a:rPr lang="sv-SE" sz="2000" dirty="0"/>
              <a:t>U3 – Springa runt:</a:t>
            </a:r>
          </a:p>
          <a:p>
            <a:pPr lvl="1"/>
            <a:r>
              <a:rPr lang="sv-SE" sz="1400" dirty="0"/>
              <a:t>Olika saker utförs när man visslar med visselpipa.</a:t>
            </a:r>
          </a:p>
          <a:p>
            <a:pPr lvl="1"/>
            <a:endParaRPr lang="sv-SE" sz="1400" dirty="0"/>
          </a:p>
          <a:p>
            <a:pPr marL="0" indent="0">
              <a:buNone/>
            </a:pPr>
            <a:r>
              <a:rPr lang="sv-SE" sz="2000" dirty="0"/>
              <a:t>U4 – Springa slalom</a:t>
            </a:r>
          </a:p>
          <a:p>
            <a:pPr marL="0" indent="0">
              <a:buNone/>
            </a:pPr>
            <a:endParaRPr lang="sv-SE" sz="2000" dirty="0"/>
          </a:p>
          <a:p>
            <a:pPr marL="0" indent="0">
              <a:buNone/>
            </a:pPr>
            <a:r>
              <a:rPr lang="sv-SE" sz="2000" dirty="0"/>
              <a:t>L - Lekar:</a:t>
            </a:r>
          </a:p>
          <a:p>
            <a:pPr lvl="1"/>
            <a:r>
              <a:rPr lang="sv-SE" sz="1400" dirty="0" err="1"/>
              <a:t>Brokull</a:t>
            </a:r>
            <a:r>
              <a:rPr lang="sv-SE" sz="1400" dirty="0"/>
              <a:t> (Hela gruppen)</a:t>
            </a:r>
          </a:p>
          <a:p>
            <a:pPr lvl="1"/>
            <a:r>
              <a:rPr lang="sv-SE" sz="1400" dirty="0"/>
              <a:t>Under hökens alla vingar kom (Hela gruppen)</a:t>
            </a:r>
          </a:p>
          <a:p>
            <a:pPr lvl="1"/>
            <a:r>
              <a:rPr lang="sv-SE" sz="1400" dirty="0"/>
              <a:t>Vargen kommer (Hela gruppen, med boll)</a:t>
            </a:r>
          </a:p>
        </p:txBody>
      </p:sp>
    </p:spTree>
    <p:extLst>
      <p:ext uri="{BB962C8B-B14F-4D97-AF65-F5344CB8AC3E}">
        <p14:creationId xmlns:p14="http://schemas.microsoft.com/office/powerpoint/2010/main" val="3638185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2F5499C-4574-4E76-A64F-91C04E197EB2}"/>
              </a:ext>
            </a:extLst>
          </p:cNvPr>
          <p:cNvSpPr>
            <a:spLocks noGrp="1"/>
          </p:cNvSpPr>
          <p:nvPr>
            <p:ph type="title"/>
          </p:nvPr>
        </p:nvSpPr>
        <p:spPr/>
        <p:txBody>
          <a:bodyPr/>
          <a:lstStyle/>
          <a:p>
            <a:r>
              <a:rPr lang="sv-SE" dirty="0"/>
              <a:t>U4b - Springa slalom, "Sitta utan stol"</a:t>
            </a:r>
          </a:p>
        </p:txBody>
      </p:sp>
      <p:sp>
        <p:nvSpPr>
          <p:cNvPr id="3" name="Platshållare för innehåll 2">
            <a:extLst>
              <a:ext uri="{FF2B5EF4-FFF2-40B4-BE49-F238E27FC236}">
                <a16:creationId xmlns:a16="http://schemas.microsoft.com/office/drawing/2014/main" id="{09FDA338-C69E-42B9-8E7C-9DB56C1E8558}"/>
              </a:ext>
            </a:extLst>
          </p:cNvPr>
          <p:cNvSpPr>
            <a:spLocks noGrp="1"/>
          </p:cNvSpPr>
          <p:nvPr>
            <p:ph idx="1"/>
          </p:nvPr>
        </p:nvSpPr>
        <p:spPr/>
        <p:txBody>
          <a:bodyPr/>
          <a:lstStyle/>
          <a:p>
            <a:pPr marL="0" indent="0">
              <a:buNone/>
            </a:pPr>
            <a:r>
              <a:rPr lang="sv-SE" dirty="0"/>
              <a:t>- Instruera först om kommande "sitta utan stol".</a:t>
            </a:r>
            <a:br>
              <a:rPr lang="sv-SE" dirty="0"/>
            </a:br>
            <a:r>
              <a:rPr lang="sv-SE" dirty="0"/>
              <a:t>- Spring runt sargen med klubba och boll.</a:t>
            </a:r>
            <a:br>
              <a:rPr lang="sv-SE" dirty="0"/>
            </a:br>
            <a:r>
              <a:rPr lang="sv-SE" dirty="0"/>
              <a:t>- När man blåser i visselpipan ska alla sätta sig ner "utan stol".</a:t>
            </a:r>
            <a:br>
              <a:rPr lang="sv-SE" dirty="0"/>
            </a:br>
            <a:r>
              <a:rPr lang="sv-SE" dirty="0"/>
              <a:t>- Vänta kanske en minut eller så.</a:t>
            </a:r>
            <a:br>
              <a:rPr lang="sv-SE" dirty="0"/>
            </a:br>
            <a:r>
              <a:rPr lang="sv-SE" dirty="0"/>
              <a:t>- Sedan ska sista personen springa slalom mellan alla spelarna.</a:t>
            </a:r>
            <a:br>
              <a:rPr lang="sv-SE" dirty="0"/>
            </a:br>
            <a:r>
              <a:rPr lang="sv-SE" dirty="0"/>
              <a:t>- Fortsätt så till första person (ledaren) står sist.</a:t>
            </a:r>
          </a:p>
        </p:txBody>
      </p:sp>
    </p:spTree>
    <p:extLst>
      <p:ext uri="{BB962C8B-B14F-4D97-AF65-F5344CB8AC3E}">
        <p14:creationId xmlns:p14="http://schemas.microsoft.com/office/powerpoint/2010/main" val="400386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L - Lekar</a:t>
            </a:r>
          </a:p>
        </p:txBody>
      </p:sp>
      <p:sp>
        <p:nvSpPr>
          <p:cNvPr id="3" name="Platshållare för innehåll 2"/>
          <p:cNvSpPr>
            <a:spLocks noGrp="1"/>
          </p:cNvSpPr>
          <p:nvPr>
            <p:ph idx="1"/>
          </p:nvPr>
        </p:nvSpPr>
        <p:spPr/>
        <p:txBody>
          <a:bodyPr>
            <a:normAutofit fontScale="62500" lnSpcReduction="20000"/>
          </a:bodyPr>
          <a:lstStyle/>
          <a:p>
            <a:pPr marL="0" indent="0">
              <a:buNone/>
            </a:pPr>
            <a:r>
              <a:rPr lang="sv-SE" dirty="0"/>
              <a:t>L1. </a:t>
            </a:r>
            <a:r>
              <a:rPr lang="sv-SE" dirty="0" err="1"/>
              <a:t>Brokull</a:t>
            </a:r>
            <a:endParaRPr lang="sv-SE" dirty="0"/>
          </a:p>
          <a:p>
            <a:pPr lvl="1"/>
            <a:r>
              <a:rPr lang="sv-SE" dirty="0"/>
              <a:t>Alla barnen samlas på ena planhalvan. Två  personer (barn eller ledare) jagar. När någon blir tagen ställer man sig bredbent så att en kompis kan rädda genom att krypa under benen.</a:t>
            </a:r>
          </a:p>
          <a:p>
            <a:endParaRPr lang="sv-SE" dirty="0"/>
          </a:p>
          <a:p>
            <a:pPr marL="0" indent="0">
              <a:buNone/>
            </a:pPr>
            <a:r>
              <a:rPr lang="sv-SE" dirty="0"/>
              <a:t>L2. Vargen med boll</a:t>
            </a:r>
          </a:p>
          <a:p>
            <a:pPr lvl="1"/>
            <a:r>
              <a:rPr lang="en-GB" dirty="0" err="1"/>
              <a:t>En</a:t>
            </a:r>
            <a:r>
              <a:rPr lang="en-GB" dirty="0"/>
              <a:t> </a:t>
            </a:r>
            <a:r>
              <a:rPr lang="en-GB" dirty="0" err="1"/>
              <a:t>varg</a:t>
            </a:r>
            <a:r>
              <a:rPr lang="en-GB" dirty="0"/>
              <a:t> </a:t>
            </a:r>
            <a:r>
              <a:rPr lang="en-GB" dirty="0" err="1"/>
              <a:t>ropar</a:t>
            </a:r>
            <a:r>
              <a:rPr lang="en-GB" dirty="0"/>
              <a:t> ”</a:t>
            </a:r>
            <a:r>
              <a:rPr lang="en-GB" dirty="0" err="1"/>
              <a:t>Vem</a:t>
            </a:r>
            <a:r>
              <a:rPr lang="en-GB" dirty="0"/>
              <a:t> </a:t>
            </a:r>
            <a:r>
              <a:rPr lang="en-GB" dirty="0" err="1"/>
              <a:t>är</a:t>
            </a:r>
            <a:r>
              <a:rPr lang="en-GB" dirty="0"/>
              <a:t> </a:t>
            </a:r>
            <a:r>
              <a:rPr lang="en-GB" dirty="0" err="1"/>
              <a:t>rädd</a:t>
            </a:r>
            <a:r>
              <a:rPr lang="en-GB" dirty="0"/>
              <a:t> </a:t>
            </a:r>
            <a:r>
              <a:rPr lang="en-GB" dirty="0" err="1"/>
              <a:t>för</a:t>
            </a:r>
            <a:r>
              <a:rPr lang="en-GB" dirty="0"/>
              <a:t> </a:t>
            </a:r>
            <a:r>
              <a:rPr lang="en-GB" dirty="0" err="1"/>
              <a:t>vargen</a:t>
            </a:r>
            <a:r>
              <a:rPr lang="en-GB" dirty="0"/>
              <a:t>?”, </a:t>
            </a:r>
            <a:r>
              <a:rPr lang="en-GB" dirty="0" err="1"/>
              <a:t>alla</a:t>
            </a:r>
            <a:r>
              <a:rPr lang="en-GB" dirty="0"/>
              <a:t> </a:t>
            </a:r>
            <a:r>
              <a:rPr lang="en-GB" dirty="0" err="1"/>
              <a:t>svarar</a:t>
            </a:r>
            <a:r>
              <a:rPr lang="en-GB" dirty="0"/>
              <a:t> ”</a:t>
            </a:r>
            <a:r>
              <a:rPr lang="en-GB" dirty="0" err="1"/>
              <a:t>inte</a:t>
            </a:r>
            <a:r>
              <a:rPr lang="en-GB" dirty="0"/>
              <a:t> jag!”. </a:t>
            </a:r>
            <a:r>
              <a:rPr lang="en-GB" dirty="0" err="1"/>
              <a:t>Driv</a:t>
            </a:r>
            <a:r>
              <a:rPr lang="en-GB" dirty="0"/>
              <a:t> sedan </a:t>
            </a:r>
            <a:r>
              <a:rPr lang="en-GB" dirty="0" err="1"/>
              <a:t>en</a:t>
            </a:r>
            <a:r>
              <a:rPr lang="en-GB" dirty="0"/>
              <a:t> boll till </a:t>
            </a:r>
            <a:r>
              <a:rPr lang="en-GB" dirty="0" err="1"/>
              <a:t>andra</a:t>
            </a:r>
            <a:r>
              <a:rPr lang="en-GB" dirty="0"/>
              <a:t> </a:t>
            </a:r>
            <a:r>
              <a:rPr lang="en-GB" dirty="0" err="1"/>
              <a:t>sidan</a:t>
            </a:r>
            <a:r>
              <a:rPr lang="en-GB" dirty="0"/>
              <a:t> </a:t>
            </a:r>
            <a:r>
              <a:rPr lang="en-GB" dirty="0" err="1"/>
              <a:t>utan</a:t>
            </a:r>
            <a:r>
              <a:rPr lang="en-GB" dirty="0"/>
              <a:t> </a:t>
            </a:r>
            <a:r>
              <a:rPr lang="en-GB" dirty="0" err="1"/>
              <a:t>att</a:t>
            </a:r>
            <a:r>
              <a:rPr lang="en-GB" dirty="0"/>
              <a:t> </a:t>
            </a:r>
            <a:r>
              <a:rPr lang="en-GB" dirty="0" err="1"/>
              <a:t>vargen</a:t>
            </a:r>
            <a:r>
              <a:rPr lang="en-GB" dirty="0"/>
              <a:t> tar den. Tar </a:t>
            </a:r>
            <a:r>
              <a:rPr lang="en-GB" dirty="0" err="1"/>
              <a:t>vargen</a:t>
            </a:r>
            <a:r>
              <a:rPr lang="en-GB" dirty="0"/>
              <a:t> din boll </a:t>
            </a:r>
            <a:r>
              <a:rPr lang="en-GB" dirty="0" err="1"/>
              <a:t>så</a:t>
            </a:r>
            <a:r>
              <a:rPr lang="en-GB" dirty="0"/>
              <a:t> </a:t>
            </a:r>
            <a:r>
              <a:rPr lang="en-GB" dirty="0" err="1"/>
              <a:t>blir</a:t>
            </a:r>
            <a:r>
              <a:rPr lang="en-GB" dirty="0"/>
              <a:t> du </a:t>
            </a:r>
            <a:r>
              <a:rPr lang="en-GB" dirty="0" err="1"/>
              <a:t>också</a:t>
            </a:r>
            <a:r>
              <a:rPr lang="en-GB" dirty="0"/>
              <a:t> </a:t>
            </a:r>
            <a:r>
              <a:rPr lang="en-GB" dirty="0" err="1"/>
              <a:t>varg</a:t>
            </a:r>
            <a:r>
              <a:rPr lang="en-GB" dirty="0"/>
              <a:t>!</a:t>
            </a:r>
            <a:endParaRPr lang="sv-SE" dirty="0"/>
          </a:p>
          <a:p>
            <a:endParaRPr lang="sv-SE" dirty="0"/>
          </a:p>
          <a:p>
            <a:pPr marL="0" indent="0">
              <a:buNone/>
            </a:pPr>
            <a:r>
              <a:rPr lang="sv-SE" dirty="0"/>
              <a:t>L3. Under hökens vingar</a:t>
            </a:r>
          </a:p>
          <a:p>
            <a:pPr lvl="1"/>
            <a:r>
              <a:rPr lang="sv-SE" dirty="0"/>
              <a:t>En utses som hök.</a:t>
            </a:r>
          </a:p>
          <a:p>
            <a:pPr lvl="1"/>
            <a:r>
              <a:rPr lang="sv-SE" dirty="0"/>
              <a:t>Ställ "höken" mitt på planen, resten får stå på ena kortsidan.</a:t>
            </a:r>
          </a:p>
          <a:p>
            <a:pPr lvl="1"/>
            <a:r>
              <a:rPr lang="sv-SE" dirty="0"/>
              <a:t>Höken får titta åt andra hållet och ropar "Under hökens vingar kom!".</a:t>
            </a:r>
          </a:p>
          <a:p>
            <a:pPr lvl="1"/>
            <a:r>
              <a:rPr lang="sv-SE" dirty="0"/>
              <a:t>Övriga svarar "Vilken färg!?”</a:t>
            </a:r>
          </a:p>
          <a:p>
            <a:pPr lvl="1"/>
            <a:r>
              <a:rPr lang="sv-SE" dirty="0"/>
              <a:t>Höken svarar då en färg. T.ex. "Röd!".</a:t>
            </a:r>
          </a:p>
          <a:p>
            <a:pPr lvl="1"/>
            <a:r>
              <a:rPr lang="sv-SE" dirty="0"/>
              <a:t>De som har något rött på sig, får gå lugnt över till andra sidan och hålla i det röda.</a:t>
            </a:r>
          </a:p>
          <a:p>
            <a:pPr lvl="1"/>
            <a:r>
              <a:rPr lang="sv-SE" dirty="0"/>
              <a:t>De som inte har något rött på sig, får springa över och försöka inte bli tagen.</a:t>
            </a:r>
          </a:p>
          <a:p>
            <a:pPr lvl="1"/>
            <a:r>
              <a:rPr lang="sv-SE" dirty="0"/>
              <a:t>Om någon blir tagen, blir den också en hök.</a:t>
            </a:r>
          </a:p>
          <a:p>
            <a:pPr lvl="1"/>
            <a:r>
              <a:rPr lang="sv-SE" dirty="0"/>
              <a:t>Körs till att alla är tagna.</a:t>
            </a:r>
          </a:p>
        </p:txBody>
      </p:sp>
    </p:spTree>
    <p:extLst>
      <p:ext uri="{BB962C8B-B14F-4D97-AF65-F5344CB8AC3E}">
        <p14:creationId xmlns:p14="http://schemas.microsoft.com/office/powerpoint/2010/main" val="11124950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4FE66525-3DAB-4D4A-B0D2-833D486D8002}"/>
              </a:ext>
            </a:extLst>
          </p:cNvPr>
          <p:cNvSpPr>
            <a:spLocks noGrp="1"/>
          </p:cNvSpPr>
          <p:nvPr>
            <p:ph type="title"/>
          </p:nvPr>
        </p:nvSpPr>
        <p:spPr/>
        <p:txBody>
          <a:bodyPr/>
          <a:lstStyle/>
          <a:p>
            <a:r>
              <a:rPr lang="sv-SE" dirty="0"/>
              <a:t>L - Lekar</a:t>
            </a:r>
          </a:p>
        </p:txBody>
      </p:sp>
      <p:sp>
        <p:nvSpPr>
          <p:cNvPr id="5" name="Platshållare för innehåll 4">
            <a:extLst>
              <a:ext uri="{FF2B5EF4-FFF2-40B4-BE49-F238E27FC236}">
                <a16:creationId xmlns:a16="http://schemas.microsoft.com/office/drawing/2014/main" id="{66DB0553-78C7-45A7-B5A9-1A830457D59D}"/>
              </a:ext>
            </a:extLst>
          </p:cNvPr>
          <p:cNvSpPr>
            <a:spLocks noGrp="1"/>
          </p:cNvSpPr>
          <p:nvPr>
            <p:ph idx="1"/>
          </p:nvPr>
        </p:nvSpPr>
        <p:spPr/>
        <p:txBody>
          <a:bodyPr numCol="1">
            <a:normAutofit fontScale="55000" lnSpcReduction="20000"/>
          </a:bodyPr>
          <a:lstStyle/>
          <a:p>
            <a:pPr marL="0" indent="0">
              <a:buNone/>
            </a:pPr>
            <a:r>
              <a:rPr lang="sv-SE" sz="4200" dirty="0"/>
              <a:t>L4. Tre i rad</a:t>
            </a:r>
          </a:p>
          <a:p>
            <a:pPr lvl="1"/>
            <a:r>
              <a:rPr lang="sv-SE" sz="2700" dirty="0"/>
              <a:t>Spelplan i mitten med hjälp av ringar. 3-3 ringar.</a:t>
            </a:r>
          </a:p>
          <a:p>
            <a:pPr lvl="1"/>
            <a:r>
              <a:rPr lang="sv-SE" sz="2700" dirty="0"/>
              <a:t>Ställ spelarna i två led.</a:t>
            </a:r>
          </a:p>
          <a:p>
            <a:pPr lvl="1"/>
            <a:r>
              <a:rPr lang="sv-SE" sz="2700" dirty="0"/>
              <a:t>De tre första i varje led får en väst. En färg per led.</a:t>
            </a:r>
          </a:p>
          <a:p>
            <a:pPr lvl="1"/>
            <a:r>
              <a:rPr lang="sv-SE" sz="2700" dirty="0"/>
              <a:t>Springa fram och den som är först får lägga den på lämpligt ställe.</a:t>
            </a:r>
          </a:p>
          <a:p>
            <a:pPr lvl="1"/>
            <a:r>
              <a:rPr lang="sv-SE" sz="2700" dirty="0"/>
              <a:t>Bra om en ledare finns för varje lag och pekar på vart de ska lägga västen om spelaren är lite osäker på hur det går till.</a:t>
            </a:r>
          </a:p>
          <a:p>
            <a:pPr lvl="1"/>
            <a:r>
              <a:rPr lang="sv-SE" sz="2700" dirty="0"/>
              <a:t>Den fjärde spelaren, får flytta en väst.</a:t>
            </a:r>
          </a:p>
          <a:p>
            <a:pPr lvl="1"/>
            <a:r>
              <a:rPr lang="sv-SE" sz="2700" dirty="0"/>
              <a:t>Avslut när någon fått 3 i rad.</a:t>
            </a:r>
          </a:p>
          <a:p>
            <a:pPr lvl="1"/>
            <a:r>
              <a:rPr lang="sv-SE" sz="2700" dirty="0"/>
              <a:t>Gör några gånger tills båda lagen/leden vunnit någon gång.</a:t>
            </a:r>
            <a:br>
              <a:rPr lang="sv-SE" dirty="0"/>
            </a:br>
            <a:endParaRPr lang="sv-SE" dirty="0"/>
          </a:p>
          <a:p>
            <a:pPr marL="0" indent="0">
              <a:buNone/>
            </a:pPr>
            <a:r>
              <a:rPr lang="sv-SE" sz="4200" dirty="0"/>
              <a:t>L5. Ambulansen</a:t>
            </a:r>
          </a:p>
          <a:p>
            <a:pPr lvl="1"/>
            <a:r>
              <a:rPr lang="sv-SE" sz="2700" dirty="0"/>
              <a:t>Använd halva planen.</a:t>
            </a:r>
          </a:p>
          <a:p>
            <a:pPr lvl="1"/>
            <a:r>
              <a:rPr lang="sv-SE" sz="2700" dirty="0"/>
              <a:t>Utse en som ska jaga.</a:t>
            </a:r>
          </a:p>
          <a:p>
            <a:pPr lvl="1"/>
            <a:r>
              <a:rPr lang="sv-SE" sz="2700" dirty="0"/>
              <a:t>Blir man tagen får man lägga sig ner på golvet.</a:t>
            </a:r>
          </a:p>
          <a:p>
            <a:pPr lvl="1"/>
            <a:r>
              <a:rPr lang="sv-SE" sz="2700" dirty="0"/>
              <a:t>Övriga får då bära personen till sjukhuset (målområdet). 1-2 personer.</a:t>
            </a:r>
          </a:p>
          <a:p>
            <a:pPr lvl="1"/>
            <a:r>
              <a:rPr lang="sv-SE" sz="2700" dirty="0"/>
              <a:t>När de väl kommit dit, får de kanske ligga några sekunder till och "tillfriskna".</a:t>
            </a:r>
          </a:p>
          <a:p>
            <a:pPr lvl="1"/>
            <a:r>
              <a:rPr lang="sv-SE" sz="2700" dirty="0"/>
              <a:t>Därefter får de vara med i leken igen.</a:t>
            </a:r>
          </a:p>
          <a:p>
            <a:pPr lvl="1"/>
            <a:r>
              <a:rPr lang="sv-SE" sz="2700" dirty="0"/>
              <a:t>De som bär får inte bli tagna.</a:t>
            </a:r>
          </a:p>
        </p:txBody>
      </p:sp>
    </p:spTree>
    <p:extLst>
      <p:ext uri="{BB962C8B-B14F-4D97-AF65-F5344CB8AC3E}">
        <p14:creationId xmlns:p14="http://schemas.microsoft.com/office/powerpoint/2010/main" val="583802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9CA5B5-1213-4F15-8565-D445D5197533}"/>
              </a:ext>
            </a:extLst>
          </p:cNvPr>
          <p:cNvSpPr>
            <a:spLocks noGrp="1"/>
          </p:cNvSpPr>
          <p:nvPr>
            <p:ph type="title"/>
          </p:nvPr>
        </p:nvSpPr>
        <p:spPr/>
        <p:txBody>
          <a:bodyPr/>
          <a:lstStyle/>
          <a:p>
            <a:r>
              <a:rPr lang="sv-SE" dirty="0"/>
              <a:t>L - Lekar</a:t>
            </a:r>
          </a:p>
        </p:txBody>
      </p:sp>
      <p:sp>
        <p:nvSpPr>
          <p:cNvPr id="3" name="Platshållare för innehåll 2">
            <a:extLst>
              <a:ext uri="{FF2B5EF4-FFF2-40B4-BE49-F238E27FC236}">
                <a16:creationId xmlns:a16="http://schemas.microsoft.com/office/drawing/2014/main" id="{BC851334-75C8-4143-A9BB-64A2EB12F135}"/>
              </a:ext>
            </a:extLst>
          </p:cNvPr>
          <p:cNvSpPr>
            <a:spLocks noGrp="1"/>
          </p:cNvSpPr>
          <p:nvPr>
            <p:ph idx="1"/>
          </p:nvPr>
        </p:nvSpPr>
        <p:spPr/>
        <p:txBody>
          <a:bodyPr>
            <a:noAutofit/>
          </a:bodyPr>
          <a:lstStyle/>
          <a:p>
            <a:pPr marL="0" indent="0">
              <a:buNone/>
            </a:pPr>
            <a:r>
              <a:rPr lang="sv-SE" sz="2000" dirty="0"/>
              <a:t>L6. Skala banan</a:t>
            </a:r>
            <a:r>
              <a:rPr lang="sv-SE" sz="1500" dirty="0"/>
              <a:t> </a:t>
            </a:r>
          </a:p>
          <a:p>
            <a:pPr lvl="1">
              <a:lnSpc>
                <a:spcPct val="70000"/>
              </a:lnSpc>
            </a:pPr>
            <a:r>
              <a:rPr lang="sv-SE" sz="1500" dirty="0"/>
              <a:t>Använd halva planen.</a:t>
            </a:r>
          </a:p>
          <a:p>
            <a:pPr lvl="1">
              <a:lnSpc>
                <a:spcPct val="70000"/>
              </a:lnSpc>
            </a:pPr>
            <a:r>
              <a:rPr lang="sv-SE" sz="1500" dirty="0"/>
              <a:t>Utse en som ska jaga.</a:t>
            </a:r>
          </a:p>
          <a:p>
            <a:pPr lvl="1">
              <a:lnSpc>
                <a:spcPct val="70000"/>
              </a:lnSpc>
            </a:pPr>
            <a:r>
              <a:rPr lang="sv-SE" sz="1500" dirty="0"/>
              <a:t>Den som blir tagen/kullad måste stå med armarna rakt över sitt huvud (som en banan).</a:t>
            </a:r>
          </a:p>
          <a:p>
            <a:pPr lvl="1">
              <a:lnSpc>
                <a:spcPct val="70000"/>
              </a:lnSpc>
            </a:pPr>
            <a:r>
              <a:rPr lang="sv-SE" sz="1500" dirty="0"/>
              <a:t>Andra kan sedan dra ner händerna (skala bananen).</a:t>
            </a:r>
          </a:p>
          <a:p>
            <a:pPr lvl="1">
              <a:lnSpc>
                <a:spcPct val="70000"/>
              </a:lnSpc>
            </a:pPr>
            <a:r>
              <a:rPr lang="sv-SE" sz="1500" dirty="0"/>
              <a:t>Därefter får de vara med i leken.</a:t>
            </a:r>
          </a:p>
          <a:p>
            <a:pPr marL="0" indent="0">
              <a:buNone/>
            </a:pPr>
            <a:r>
              <a:rPr lang="sv-SE" sz="2000" dirty="0"/>
              <a:t>L7. Rensa planhalvan</a:t>
            </a:r>
          </a:p>
          <a:p>
            <a:pPr lvl="1">
              <a:lnSpc>
                <a:spcPct val="70000"/>
              </a:lnSpc>
            </a:pPr>
            <a:r>
              <a:rPr lang="sv-SE" sz="1500" dirty="0"/>
              <a:t>Delar upp gruppen i två lag.</a:t>
            </a:r>
          </a:p>
          <a:p>
            <a:pPr lvl="1">
              <a:lnSpc>
                <a:spcPct val="70000"/>
              </a:lnSpc>
            </a:pPr>
            <a:r>
              <a:rPr lang="sv-SE" sz="1500" dirty="0"/>
              <a:t>Placera respektive lag på var sin planhalva.</a:t>
            </a:r>
          </a:p>
          <a:p>
            <a:pPr lvl="1">
              <a:lnSpc>
                <a:spcPct val="70000"/>
              </a:lnSpc>
            </a:pPr>
            <a:r>
              <a:rPr lang="sv-SE" sz="1500" dirty="0"/>
              <a:t>Lägg ett snöre alt. hinder (för att försvåra att få över bollen) i mitten över planen.</a:t>
            </a:r>
          </a:p>
          <a:p>
            <a:pPr lvl="1">
              <a:lnSpc>
                <a:spcPct val="70000"/>
              </a:lnSpc>
            </a:pPr>
            <a:r>
              <a:rPr lang="sv-SE" sz="1500" dirty="0"/>
              <a:t>Ge ut lika många bollar på respektive planhalva. T.ex. 15 st.</a:t>
            </a:r>
          </a:p>
          <a:p>
            <a:pPr lvl="1">
              <a:lnSpc>
                <a:spcPct val="70000"/>
              </a:lnSpc>
            </a:pPr>
            <a:r>
              <a:rPr lang="sv-SE" sz="1500" dirty="0"/>
              <a:t>På en given signal ska alla spelare skjuta över bollar på sin egen planhalva, till motståndarens planhalva.</a:t>
            </a:r>
          </a:p>
          <a:p>
            <a:pPr lvl="1">
              <a:lnSpc>
                <a:spcPct val="70000"/>
              </a:lnSpc>
            </a:pPr>
            <a:r>
              <a:rPr lang="sv-SE" sz="1500" dirty="0"/>
              <a:t>Pågår i 2-3 minuter.</a:t>
            </a:r>
          </a:p>
          <a:p>
            <a:pPr lvl="1">
              <a:lnSpc>
                <a:spcPct val="70000"/>
              </a:lnSpc>
            </a:pPr>
            <a:r>
              <a:rPr lang="sv-SE" sz="1500" dirty="0"/>
              <a:t>Den som har minst antal bollar kvar på sin planhalva vinner.</a:t>
            </a:r>
            <a:br>
              <a:rPr lang="sv-SE" dirty="0"/>
            </a:br>
            <a:br>
              <a:rPr lang="sv-SE" dirty="0"/>
            </a:br>
            <a:endParaRPr lang="sv-SE" dirty="0"/>
          </a:p>
        </p:txBody>
      </p:sp>
    </p:spTree>
    <p:extLst>
      <p:ext uri="{BB962C8B-B14F-4D97-AF65-F5344CB8AC3E}">
        <p14:creationId xmlns:p14="http://schemas.microsoft.com/office/powerpoint/2010/main" val="4081673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T</a:t>
            </a:r>
            <a:fld id="{0DD41DDE-160A-4C31-B134-71C4D724BE3E}" type="slidenum">
              <a:rPr lang="sv-SE" smtClean="0"/>
              <a:t>14</a:t>
            </a:fld>
            <a:r>
              <a:rPr lang="sv-SE" dirty="0"/>
              <a:t>. Storslalom </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lstStyle/>
          <a:p>
            <a:r>
              <a:rPr lang="sv-SE" b="1" dirty="0"/>
              <a:t>Syfte</a:t>
            </a:r>
          </a:p>
          <a:p>
            <a:r>
              <a:rPr lang="sv-SE" dirty="0"/>
              <a:t>Bollbehandling</a:t>
            </a:r>
          </a:p>
          <a:p>
            <a:r>
              <a:rPr lang="sv-SE" b="1" dirty="0"/>
              <a:t>Plan</a:t>
            </a:r>
          </a:p>
          <a:p>
            <a:r>
              <a:rPr lang="sv-SE" dirty="0"/>
              <a:t>Helplan, Halvplan, Mindre</a:t>
            </a:r>
          </a:p>
          <a:p>
            <a:r>
              <a:rPr lang="sv-SE" b="1" dirty="0"/>
              <a:t>Beskrivning</a:t>
            </a:r>
          </a:p>
          <a:p>
            <a:r>
              <a:rPr lang="sv-SE" dirty="0"/>
              <a:t>Första spelaren i ledet springer i högt tempo med boll och dribblar genom konerna.</a:t>
            </a:r>
          </a:p>
          <a:p>
            <a:r>
              <a:rPr lang="sv-SE" dirty="0"/>
              <a:t>Efter några koner börjar nästa spelare.</a:t>
            </a:r>
          </a:p>
          <a:p>
            <a:r>
              <a:rPr lang="sv-SE" b="1" dirty="0"/>
              <a:t>Att tänka på</a:t>
            </a:r>
          </a:p>
          <a:p>
            <a:endParaRPr lang="sv-SE" dirty="0"/>
          </a:p>
        </p:txBody>
      </p:sp>
      <p:sp>
        <p:nvSpPr>
          <p:cNvPr id="16" name="Likbent triangel 15">
            <a:extLst>
              <a:ext uri="{FF2B5EF4-FFF2-40B4-BE49-F238E27FC236}">
                <a16:creationId xmlns:a16="http://schemas.microsoft.com/office/drawing/2014/main" id="{6EDD155F-FE46-4316-AF9F-E539881CB116}"/>
              </a:ext>
            </a:extLst>
          </p:cNvPr>
          <p:cNvSpPr/>
          <p:nvPr/>
        </p:nvSpPr>
        <p:spPr>
          <a:xfrm>
            <a:off x="7705970" y="2378831"/>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7" name="textruta 16">
            <a:extLst>
              <a:ext uri="{FF2B5EF4-FFF2-40B4-BE49-F238E27FC236}">
                <a16:creationId xmlns:a16="http://schemas.microsoft.com/office/drawing/2014/main" id="{1E0BA080-8EF6-451D-B63B-DCC26CB197A8}"/>
              </a:ext>
            </a:extLst>
          </p:cNvPr>
          <p:cNvSpPr txBox="1"/>
          <p:nvPr/>
        </p:nvSpPr>
        <p:spPr>
          <a:xfrm>
            <a:off x="7401078" y="795635"/>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19" name="Likbent triangel 18">
            <a:extLst>
              <a:ext uri="{FF2B5EF4-FFF2-40B4-BE49-F238E27FC236}">
                <a16:creationId xmlns:a16="http://schemas.microsoft.com/office/drawing/2014/main" id="{FD7AEFBD-CB56-46D5-AEF0-29057DB59F65}"/>
              </a:ext>
            </a:extLst>
          </p:cNvPr>
          <p:cNvSpPr/>
          <p:nvPr/>
        </p:nvSpPr>
        <p:spPr>
          <a:xfrm>
            <a:off x="9725270" y="2912231"/>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20" name="Likbent triangel 19">
            <a:extLst>
              <a:ext uri="{FF2B5EF4-FFF2-40B4-BE49-F238E27FC236}">
                <a16:creationId xmlns:a16="http://schemas.microsoft.com/office/drawing/2014/main" id="{3A849CB5-376D-4E0C-B04B-282E2F01A7B0}"/>
              </a:ext>
            </a:extLst>
          </p:cNvPr>
          <p:cNvSpPr/>
          <p:nvPr/>
        </p:nvSpPr>
        <p:spPr>
          <a:xfrm>
            <a:off x="7705970" y="3382131"/>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21" name="Likbent triangel 20">
            <a:extLst>
              <a:ext uri="{FF2B5EF4-FFF2-40B4-BE49-F238E27FC236}">
                <a16:creationId xmlns:a16="http://schemas.microsoft.com/office/drawing/2014/main" id="{71CDF3B1-96AC-498B-9DEF-45576CBFE908}"/>
              </a:ext>
            </a:extLst>
          </p:cNvPr>
          <p:cNvSpPr/>
          <p:nvPr/>
        </p:nvSpPr>
        <p:spPr>
          <a:xfrm>
            <a:off x="9725270" y="3845041"/>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22" name="Likbent triangel 21">
            <a:extLst>
              <a:ext uri="{FF2B5EF4-FFF2-40B4-BE49-F238E27FC236}">
                <a16:creationId xmlns:a16="http://schemas.microsoft.com/office/drawing/2014/main" id="{CF265A71-E206-46FB-BD50-E05243E92FC8}"/>
              </a:ext>
            </a:extLst>
          </p:cNvPr>
          <p:cNvSpPr/>
          <p:nvPr/>
        </p:nvSpPr>
        <p:spPr>
          <a:xfrm>
            <a:off x="7705970" y="4385431"/>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23" name="Likbent triangel 22">
            <a:extLst>
              <a:ext uri="{FF2B5EF4-FFF2-40B4-BE49-F238E27FC236}">
                <a16:creationId xmlns:a16="http://schemas.microsoft.com/office/drawing/2014/main" id="{FD4A10F3-3989-441E-AF28-9BE0A765BCFD}"/>
              </a:ext>
            </a:extLst>
          </p:cNvPr>
          <p:cNvSpPr/>
          <p:nvPr/>
        </p:nvSpPr>
        <p:spPr>
          <a:xfrm>
            <a:off x="9725269" y="4962641"/>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24" name="Likbent triangel 23">
            <a:extLst>
              <a:ext uri="{FF2B5EF4-FFF2-40B4-BE49-F238E27FC236}">
                <a16:creationId xmlns:a16="http://schemas.microsoft.com/office/drawing/2014/main" id="{A1A260B9-6411-418B-AF66-E94F4B7653D1}"/>
              </a:ext>
            </a:extLst>
          </p:cNvPr>
          <p:cNvSpPr/>
          <p:nvPr/>
        </p:nvSpPr>
        <p:spPr>
          <a:xfrm>
            <a:off x="7705970" y="5388731"/>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25" name="Frihandsfigur: Form 24">
            <a:extLst>
              <a:ext uri="{FF2B5EF4-FFF2-40B4-BE49-F238E27FC236}">
                <a16:creationId xmlns:a16="http://schemas.microsoft.com/office/drawing/2014/main" id="{FEB0C9F3-FDA4-4F9C-A075-1A1D9253C9A8}"/>
              </a:ext>
            </a:extLst>
          </p:cNvPr>
          <p:cNvSpPr/>
          <p:nvPr/>
        </p:nvSpPr>
        <p:spPr>
          <a:xfrm>
            <a:off x="7429500" y="1790700"/>
            <a:ext cx="2832100" cy="3975100"/>
          </a:xfrm>
          <a:custGeom>
            <a:avLst/>
            <a:gdLst>
              <a:gd name="connsiteX0" fmla="*/ 165100 w 2832100"/>
              <a:gd name="connsiteY0" fmla="*/ 0 h 3975100"/>
              <a:gd name="connsiteX1" fmla="*/ 101600 w 2832100"/>
              <a:gd name="connsiteY1" fmla="*/ 38100 h 3975100"/>
              <a:gd name="connsiteX2" fmla="*/ 63500 w 2832100"/>
              <a:gd name="connsiteY2" fmla="*/ 127000 h 3975100"/>
              <a:gd name="connsiteX3" fmla="*/ 50800 w 2832100"/>
              <a:gd name="connsiteY3" fmla="*/ 203200 h 3975100"/>
              <a:gd name="connsiteX4" fmla="*/ 12700 w 2832100"/>
              <a:gd name="connsiteY4" fmla="*/ 228600 h 3975100"/>
              <a:gd name="connsiteX5" fmla="*/ 50800 w 2832100"/>
              <a:gd name="connsiteY5" fmla="*/ 254000 h 3975100"/>
              <a:gd name="connsiteX6" fmla="*/ 101600 w 2832100"/>
              <a:gd name="connsiteY6" fmla="*/ 266700 h 3975100"/>
              <a:gd name="connsiteX7" fmla="*/ 127000 w 2832100"/>
              <a:gd name="connsiteY7" fmla="*/ 304800 h 3975100"/>
              <a:gd name="connsiteX8" fmla="*/ 114300 w 2832100"/>
              <a:gd name="connsiteY8" fmla="*/ 495300 h 3975100"/>
              <a:gd name="connsiteX9" fmla="*/ 88900 w 2832100"/>
              <a:gd name="connsiteY9" fmla="*/ 533400 h 3975100"/>
              <a:gd name="connsiteX10" fmla="*/ 76200 w 2832100"/>
              <a:gd name="connsiteY10" fmla="*/ 571500 h 3975100"/>
              <a:gd name="connsiteX11" fmla="*/ 101600 w 2832100"/>
              <a:gd name="connsiteY11" fmla="*/ 825500 h 3975100"/>
              <a:gd name="connsiteX12" fmla="*/ 127000 w 2832100"/>
              <a:gd name="connsiteY12" fmla="*/ 863600 h 3975100"/>
              <a:gd name="connsiteX13" fmla="*/ 165100 w 2832100"/>
              <a:gd name="connsiteY13" fmla="*/ 876300 h 3975100"/>
              <a:gd name="connsiteX14" fmla="*/ 190500 w 2832100"/>
              <a:gd name="connsiteY14" fmla="*/ 914400 h 3975100"/>
              <a:gd name="connsiteX15" fmla="*/ 304800 w 2832100"/>
              <a:gd name="connsiteY15" fmla="*/ 927100 h 3975100"/>
              <a:gd name="connsiteX16" fmla="*/ 660400 w 2832100"/>
              <a:gd name="connsiteY16" fmla="*/ 914400 h 3975100"/>
              <a:gd name="connsiteX17" fmla="*/ 711200 w 2832100"/>
              <a:gd name="connsiteY17" fmla="*/ 889000 h 3975100"/>
              <a:gd name="connsiteX18" fmla="*/ 1028700 w 2832100"/>
              <a:gd name="connsiteY18" fmla="*/ 863600 h 3975100"/>
              <a:gd name="connsiteX19" fmla="*/ 1346200 w 2832100"/>
              <a:gd name="connsiteY19" fmla="*/ 863600 h 3975100"/>
              <a:gd name="connsiteX20" fmla="*/ 1384300 w 2832100"/>
              <a:gd name="connsiteY20" fmla="*/ 889000 h 3975100"/>
              <a:gd name="connsiteX21" fmla="*/ 1460500 w 2832100"/>
              <a:gd name="connsiteY21" fmla="*/ 914400 h 3975100"/>
              <a:gd name="connsiteX22" fmla="*/ 1498600 w 2832100"/>
              <a:gd name="connsiteY22" fmla="*/ 927100 h 3975100"/>
              <a:gd name="connsiteX23" fmla="*/ 1536700 w 2832100"/>
              <a:gd name="connsiteY23" fmla="*/ 939800 h 3975100"/>
              <a:gd name="connsiteX24" fmla="*/ 1651000 w 2832100"/>
              <a:gd name="connsiteY24" fmla="*/ 965200 h 3975100"/>
              <a:gd name="connsiteX25" fmla="*/ 1892300 w 2832100"/>
              <a:gd name="connsiteY25" fmla="*/ 927100 h 3975100"/>
              <a:gd name="connsiteX26" fmla="*/ 1930400 w 2832100"/>
              <a:gd name="connsiteY26" fmla="*/ 914400 h 3975100"/>
              <a:gd name="connsiteX27" fmla="*/ 2019300 w 2832100"/>
              <a:gd name="connsiteY27" fmla="*/ 863600 h 3975100"/>
              <a:gd name="connsiteX28" fmla="*/ 2070100 w 2832100"/>
              <a:gd name="connsiteY28" fmla="*/ 850900 h 3975100"/>
              <a:gd name="connsiteX29" fmla="*/ 2438400 w 2832100"/>
              <a:gd name="connsiteY29" fmla="*/ 863600 h 3975100"/>
              <a:gd name="connsiteX30" fmla="*/ 2489200 w 2832100"/>
              <a:gd name="connsiteY30" fmla="*/ 876300 h 3975100"/>
              <a:gd name="connsiteX31" fmla="*/ 2514600 w 2832100"/>
              <a:gd name="connsiteY31" fmla="*/ 914400 h 3975100"/>
              <a:gd name="connsiteX32" fmla="*/ 2552700 w 2832100"/>
              <a:gd name="connsiteY32" fmla="*/ 952500 h 3975100"/>
              <a:gd name="connsiteX33" fmla="*/ 2565400 w 2832100"/>
              <a:gd name="connsiteY33" fmla="*/ 990600 h 3975100"/>
              <a:gd name="connsiteX34" fmla="*/ 2590800 w 2832100"/>
              <a:gd name="connsiteY34" fmla="*/ 1092200 h 3975100"/>
              <a:gd name="connsiteX35" fmla="*/ 2616200 w 2832100"/>
              <a:gd name="connsiteY35" fmla="*/ 1130300 h 3975100"/>
              <a:gd name="connsiteX36" fmla="*/ 2628900 w 2832100"/>
              <a:gd name="connsiteY36" fmla="*/ 1168400 h 3975100"/>
              <a:gd name="connsiteX37" fmla="*/ 2654300 w 2832100"/>
              <a:gd name="connsiteY37" fmla="*/ 1206500 h 3975100"/>
              <a:gd name="connsiteX38" fmla="*/ 2667000 w 2832100"/>
              <a:gd name="connsiteY38" fmla="*/ 1244600 h 3975100"/>
              <a:gd name="connsiteX39" fmla="*/ 2705100 w 2832100"/>
              <a:gd name="connsiteY39" fmla="*/ 1320800 h 3975100"/>
              <a:gd name="connsiteX40" fmla="*/ 2692400 w 2832100"/>
              <a:gd name="connsiteY40" fmla="*/ 1473200 h 3975100"/>
              <a:gd name="connsiteX41" fmla="*/ 2654300 w 2832100"/>
              <a:gd name="connsiteY41" fmla="*/ 1498600 h 3975100"/>
              <a:gd name="connsiteX42" fmla="*/ 2603500 w 2832100"/>
              <a:gd name="connsiteY42" fmla="*/ 1549400 h 3975100"/>
              <a:gd name="connsiteX43" fmla="*/ 2184400 w 2832100"/>
              <a:gd name="connsiteY43" fmla="*/ 1536700 h 3975100"/>
              <a:gd name="connsiteX44" fmla="*/ 2133600 w 2832100"/>
              <a:gd name="connsiteY44" fmla="*/ 1524000 h 3975100"/>
              <a:gd name="connsiteX45" fmla="*/ 2057400 w 2832100"/>
              <a:gd name="connsiteY45" fmla="*/ 1511300 h 3975100"/>
              <a:gd name="connsiteX46" fmla="*/ 1968500 w 2832100"/>
              <a:gd name="connsiteY46" fmla="*/ 1485900 h 3975100"/>
              <a:gd name="connsiteX47" fmla="*/ 1917700 w 2832100"/>
              <a:gd name="connsiteY47" fmla="*/ 1447800 h 3975100"/>
              <a:gd name="connsiteX48" fmla="*/ 1892300 w 2832100"/>
              <a:gd name="connsiteY48" fmla="*/ 1409700 h 3975100"/>
              <a:gd name="connsiteX49" fmla="*/ 1854200 w 2832100"/>
              <a:gd name="connsiteY49" fmla="*/ 1397000 h 3975100"/>
              <a:gd name="connsiteX50" fmla="*/ 1778000 w 2832100"/>
              <a:gd name="connsiteY50" fmla="*/ 1358900 h 3975100"/>
              <a:gd name="connsiteX51" fmla="*/ 1676400 w 2832100"/>
              <a:gd name="connsiteY51" fmla="*/ 1371600 h 3975100"/>
              <a:gd name="connsiteX52" fmla="*/ 1651000 w 2832100"/>
              <a:gd name="connsiteY52" fmla="*/ 1409700 h 3975100"/>
              <a:gd name="connsiteX53" fmla="*/ 1600200 w 2832100"/>
              <a:gd name="connsiteY53" fmla="*/ 1498600 h 3975100"/>
              <a:gd name="connsiteX54" fmla="*/ 1524000 w 2832100"/>
              <a:gd name="connsiteY54" fmla="*/ 1549400 h 3975100"/>
              <a:gd name="connsiteX55" fmla="*/ 1308100 w 2832100"/>
              <a:gd name="connsiteY55" fmla="*/ 1574800 h 3975100"/>
              <a:gd name="connsiteX56" fmla="*/ 1117600 w 2832100"/>
              <a:gd name="connsiteY56" fmla="*/ 1562100 h 3975100"/>
              <a:gd name="connsiteX57" fmla="*/ 1079500 w 2832100"/>
              <a:gd name="connsiteY57" fmla="*/ 1536700 h 3975100"/>
              <a:gd name="connsiteX58" fmla="*/ 1041400 w 2832100"/>
              <a:gd name="connsiteY58" fmla="*/ 1524000 h 3975100"/>
              <a:gd name="connsiteX59" fmla="*/ 965200 w 2832100"/>
              <a:gd name="connsiteY59" fmla="*/ 1473200 h 3975100"/>
              <a:gd name="connsiteX60" fmla="*/ 889000 w 2832100"/>
              <a:gd name="connsiteY60" fmla="*/ 1447800 h 3975100"/>
              <a:gd name="connsiteX61" fmla="*/ 850900 w 2832100"/>
              <a:gd name="connsiteY61" fmla="*/ 1435100 h 3975100"/>
              <a:gd name="connsiteX62" fmla="*/ 469900 w 2832100"/>
              <a:gd name="connsiteY62" fmla="*/ 1397000 h 3975100"/>
              <a:gd name="connsiteX63" fmla="*/ 368300 w 2832100"/>
              <a:gd name="connsiteY63" fmla="*/ 1447800 h 3975100"/>
              <a:gd name="connsiteX64" fmla="*/ 342900 w 2832100"/>
              <a:gd name="connsiteY64" fmla="*/ 1485900 h 3975100"/>
              <a:gd name="connsiteX65" fmla="*/ 304800 w 2832100"/>
              <a:gd name="connsiteY65" fmla="*/ 1511300 h 3975100"/>
              <a:gd name="connsiteX66" fmla="*/ 228600 w 2832100"/>
              <a:gd name="connsiteY66" fmla="*/ 1562100 h 3975100"/>
              <a:gd name="connsiteX67" fmla="*/ 165100 w 2832100"/>
              <a:gd name="connsiteY67" fmla="*/ 1676400 h 3975100"/>
              <a:gd name="connsiteX68" fmla="*/ 177800 w 2832100"/>
              <a:gd name="connsiteY68" fmla="*/ 1752600 h 3975100"/>
              <a:gd name="connsiteX69" fmla="*/ 190500 w 2832100"/>
              <a:gd name="connsiteY69" fmla="*/ 1790700 h 3975100"/>
              <a:gd name="connsiteX70" fmla="*/ 203200 w 2832100"/>
              <a:gd name="connsiteY70" fmla="*/ 1866900 h 3975100"/>
              <a:gd name="connsiteX71" fmla="*/ 228600 w 2832100"/>
              <a:gd name="connsiteY71" fmla="*/ 1905000 h 3975100"/>
              <a:gd name="connsiteX72" fmla="*/ 241300 w 2832100"/>
              <a:gd name="connsiteY72" fmla="*/ 1943100 h 3975100"/>
              <a:gd name="connsiteX73" fmla="*/ 279400 w 2832100"/>
              <a:gd name="connsiteY73" fmla="*/ 1968500 h 3975100"/>
              <a:gd name="connsiteX74" fmla="*/ 381000 w 2832100"/>
              <a:gd name="connsiteY74" fmla="*/ 1993900 h 3975100"/>
              <a:gd name="connsiteX75" fmla="*/ 1016000 w 2832100"/>
              <a:gd name="connsiteY75" fmla="*/ 1981200 h 3975100"/>
              <a:gd name="connsiteX76" fmla="*/ 1054100 w 2832100"/>
              <a:gd name="connsiteY76" fmla="*/ 1955800 h 3975100"/>
              <a:gd name="connsiteX77" fmla="*/ 1092200 w 2832100"/>
              <a:gd name="connsiteY77" fmla="*/ 1943100 h 3975100"/>
              <a:gd name="connsiteX78" fmla="*/ 1143000 w 2832100"/>
              <a:gd name="connsiteY78" fmla="*/ 1917700 h 3975100"/>
              <a:gd name="connsiteX79" fmla="*/ 1358900 w 2832100"/>
              <a:gd name="connsiteY79" fmla="*/ 1930400 h 3975100"/>
              <a:gd name="connsiteX80" fmla="*/ 1397000 w 2832100"/>
              <a:gd name="connsiteY80" fmla="*/ 1968500 h 3975100"/>
              <a:gd name="connsiteX81" fmla="*/ 1435100 w 2832100"/>
              <a:gd name="connsiteY81" fmla="*/ 1981200 h 3975100"/>
              <a:gd name="connsiteX82" fmla="*/ 1473200 w 2832100"/>
              <a:gd name="connsiteY82" fmla="*/ 2006600 h 3975100"/>
              <a:gd name="connsiteX83" fmla="*/ 1803400 w 2832100"/>
              <a:gd name="connsiteY83" fmla="*/ 1993900 h 3975100"/>
              <a:gd name="connsiteX84" fmla="*/ 1841500 w 2832100"/>
              <a:gd name="connsiteY84" fmla="*/ 1968500 h 3975100"/>
              <a:gd name="connsiteX85" fmla="*/ 1879600 w 2832100"/>
              <a:gd name="connsiteY85" fmla="*/ 1955800 h 3975100"/>
              <a:gd name="connsiteX86" fmla="*/ 1930400 w 2832100"/>
              <a:gd name="connsiteY86" fmla="*/ 1930400 h 3975100"/>
              <a:gd name="connsiteX87" fmla="*/ 1968500 w 2832100"/>
              <a:gd name="connsiteY87" fmla="*/ 1917700 h 3975100"/>
              <a:gd name="connsiteX88" fmla="*/ 2006600 w 2832100"/>
              <a:gd name="connsiteY88" fmla="*/ 1892300 h 3975100"/>
              <a:gd name="connsiteX89" fmla="*/ 2044700 w 2832100"/>
              <a:gd name="connsiteY89" fmla="*/ 1879600 h 3975100"/>
              <a:gd name="connsiteX90" fmla="*/ 2133600 w 2832100"/>
              <a:gd name="connsiteY90" fmla="*/ 1854200 h 3975100"/>
              <a:gd name="connsiteX91" fmla="*/ 2171700 w 2832100"/>
              <a:gd name="connsiteY91" fmla="*/ 1828800 h 3975100"/>
              <a:gd name="connsiteX92" fmla="*/ 2222500 w 2832100"/>
              <a:gd name="connsiteY92" fmla="*/ 1816100 h 3975100"/>
              <a:gd name="connsiteX93" fmla="*/ 2374900 w 2832100"/>
              <a:gd name="connsiteY93" fmla="*/ 1790700 h 3975100"/>
              <a:gd name="connsiteX94" fmla="*/ 2540000 w 2832100"/>
              <a:gd name="connsiteY94" fmla="*/ 1790700 h 3975100"/>
              <a:gd name="connsiteX95" fmla="*/ 2616200 w 2832100"/>
              <a:gd name="connsiteY95" fmla="*/ 1866900 h 3975100"/>
              <a:gd name="connsiteX96" fmla="*/ 2641600 w 2832100"/>
              <a:gd name="connsiteY96" fmla="*/ 1943100 h 3975100"/>
              <a:gd name="connsiteX97" fmla="*/ 2654300 w 2832100"/>
              <a:gd name="connsiteY97" fmla="*/ 1981200 h 3975100"/>
              <a:gd name="connsiteX98" fmla="*/ 2616200 w 2832100"/>
              <a:gd name="connsiteY98" fmla="*/ 2286000 h 3975100"/>
              <a:gd name="connsiteX99" fmla="*/ 2578100 w 2832100"/>
              <a:gd name="connsiteY99" fmla="*/ 2324100 h 3975100"/>
              <a:gd name="connsiteX100" fmla="*/ 2540000 w 2832100"/>
              <a:gd name="connsiteY100" fmla="*/ 2400300 h 3975100"/>
              <a:gd name="connsiteX101" fmla="*/ 2501900 w 2832100"/>
              <a:gd name="connsiteY101" fmla="*/ 2425700 h 3975100"/>
              <a:gd name="connsiteX102" fmla="*/ 2374900 w 2832100"/>
              <a:gd name="connsiteY102" fmla="*/ 2476500 h 3975100"/>
              <a:gd name="connsiteX103" fmla="*/ 2311400 w 2832100"/>
              <a:gd name="connsiteY103" fmla="*/ 2489200 h 3975100"/>
              <a:gd name="connsiteX104" fmla="*/ 2006600 w 2832100"/>
              <a:gd name="connsiteY104" fmla="*/ 2476500 h 3975100"/>
              <a:gd name="connsiteX105" fmla="*/ 1955800 w 2832100"/>
              <a:gd name="connsiteY105" fmla="*/ 2463800 h 3975100"/>
              <a:gd name="connsiteX106" fmla="*/ 1917700 w 2832100"/>
              <a:gd name="connsiteY106" fmla="*/ 2425700 h 3975100"/>
              <a:gd name="connsiteX107" fmla="*/ 1828800 w 2832100"/>
              <a:gd name="connsiteY107" fmla="*/ 2362200 h 3975100"/>
              <a:gd name="connsiteX108" fmla="*/ 1816100 w 2832100"/>
              <a:gd name="connsiteY108" fmla="*/ 2324100 h 3975100"/>
              <a:gd name="connsiteX109" fmla="*/ 1778000 w 2832100"/>
              <a:gd name="connsiteY109" fmla="*/ 2311400 h 3975100"/>
              <a:gd name="connsiteX110" fmla="*/ 1574800 w 2832100"/>
              <a:gd name="connsiteY110" fmla="*/ 2324100 h 3975100"/>
              <a:gd name="connsiteX111" fmla="*/ 1447800 w 2832100"/>
              <a:gd name="connsiteY111" fmla="*/ 2387600 h 3975100"/>
              <a:gd name="connsiteX112" fmla="*/ 1397000 w 2832100"/>
              <a:gd name="connsiteY112" fmla="*/ 2425700 h 3975100"/>
              <a:gd name="connsiteX113" fmla="*/ 1333500 w 2832100"/>
              <a:gd name="connsiteY113" fmla="*/ 2463800 h 3975100"/>
              <a:gd name="connsiteX114" fmla="*/ 1295400 w 2832100"/>
              <a:gd name="connsiteY114" fmla="*/ 2489200 h 3975100"/>
              <a:gd name="connsiteX115" fmla="*/ 863600 w 2832100"/>
              <a:gd name="connsiteY115" fmla="*/ 2463800 h 3975100"/>
              <a:gd name="connsiteX116" fmla="*/ 774700 w 2832100"/>
              <a:gd name="connsiteY116" fmla="*/ 2425700 h 3975100"/>
              <a:gd name="connsiteX117" fmla="*/ 609600 w 2832100"/>
              <a:gd name="connsiteY117" fmla="*/ 2400300 h 3975100"/>
              <a:gd name="connsiteX118" fmla="*/ 571500 w 2832100"/>
              <a:gd name="connsiteY118" fmla="*/ 2387600 h 3975100"/>
              <a:gd name="connsiteX119" fmla="*/ 469900 w 2832100"/>
              <a:gd name="connsiteY119" fmla="*/ 2362200 h 3975100"/>
              <a:gd name="connsiteX120" fmla="*/ 292100 w 2832100"/>
              <a:gd name="connsiteY120" fmla="*/ 2400300 h 3975100"/>
              <a:gd name="connsiteX121" fmla="*/ 254000 w 2832100"/>
              <a:gd name="connsiteY121" fmla="*/ 2413000 h 3975100"/>
              <a:gd name="connsiteX122" fmla="*/ 228600 w 2832100"/>
              <a:gd name="connsiteY122" fmla="*/ 2451100 h 3975100"/>
              <a:gd name="connsiteX123" fmla="*/ 152400 w 2832100"/>
              <a:gd name="connsiteY123" fmla="*/ 2489200 h 3975100"/>
              <a:gd name="connsiteX124" fmla="*/ 114300 w 2832100"/>
              <a:gd name="connsiteY124" fmla="*/ 2527300 h 3975100"/>
              <a:gd name="connsiteX125" fmla="*/ 88900 w 2832100"/>
              <a:gd name="connsiteY125" fmla="*/ 2603500 h 3975100"/>
              <a:gd name="connsiteX126" fmla="*/ 114300 w 2832100"/>
              <a:gd name="connsiteY126" fmla="*/ 2768600 h 3975100"/>
              <a:gd name="connsiteX127" fmla="*/ 139700 w 2832100"/>
              <a:gd name="connsiteY127" fmla="*/ 2806700 h 3975100"/>
              <a:gd name="connsiteX128" fmla="*/ 177800 w 2832100"/>
              <a:gd name="connsiteY128" fmla="*/ 2832100 h 3975100"/>
              <a:gd name="connsiteX129" fmla="*/ 254000 w 2832100"/>
              <a:gd name="connsiteY129" fmla="*/ 2908300 h 3975100"/>
              <a:gd name="connsiteX130" fmla="*/ 330200 w 2832100"/>
              <a:gd name="connsiteY130" fmla="*/ 2959100 h 3975100"/>
              <a:gd name="connsiteX131" fmla="*/ 977900 w 2832100"/>
              <a:gd name="connsiteY131" fmla="*/ 2946400 h 3975100"/>
              <a:gd name="connsiteX132" fmla="*/ 1041400 w 2832100"/>
              <a:gd name="connsiteY132" fmla="*/ 2933700 h 3975100"/>
              <a:gd name="connsiteX133" fmla="*/ 1143000 w 2832100"/>
              <a:gd name="connsiteY133" fmla="*/ 2908300 h 3975100"/>
              <a:gd name="connsiteX134" fmla="*/ 1397000 w 2832100"/>
              <a:gd name="connsiteY134" fmla="*/ 2921000 h 3975100"/>
              <a:gd name="connsiteX135" fmla="*/ 1435100 w 2832100"/>
              <a:gd name="connsiteY135" fmla="*/ 2946400 h 3975100"/>
              <a:gd name="connsiteX136" fmla="*/ 1511300 w 2832100"/>
              <a:gd name="connsiteY136" fmla="*/ 3009900 h 3975100"/>
              <a:gd name="connsiteX137" fmla="*/ 1536700 w 2832100"/>
              <a:gd name="connsiteY137" fmla="*/ 3048000 h 3975100"/>
              <a:gd name="connsiteX138" fmla="*/ 1638300 w 2832100"/>
              <a:gd name="connsiteY138" fmla="*/ 3009900 h 3975100"/>
              <a:gd name="connsiteX139" fmla="*/ 1701800 w 2832100"/>
              <a:gd name="connsiteY139" fmla="*/ 2984500 h 3975100"/>
              <a:gd name="connsiteX140" fmla="*/ 1828800 w 2832100"/>
              <a:gd name="connsiteY140" fmla="*/ 2959100 h 3975100"/>
              <a:gd name="connsiteX141" fmla="*/ 1968500 w 2832100"/>
              <a:gd name="connsiteY141" fmla="*/ 2921000 h 3975100"/>
              <a:gd name="connsiteX142" fmla="*/ 2044700 w 2832100"/>
              <a:gd name="connsiteY142" fmla="*/ 2908300 h 3975100"/>
              <a:gd name="connsiteX143" fmla="*/ 2463800 w 2832100"/>
              <a:gd name="connsiteY143" fmla="*/ 2921000 h 3975100"/>
              <a:gd name="connsiteX144" fmla="*/ 2476500 w 2832100"/>
              <a:gd name="connsiteY144" fmla="*/ 2959100 h 3975100"/>
              <a:gd name="connsiteX145" fmla="*/ 2514600 w 2832100"/>
              <a:gd name="connsiteY145" fmla="*/ 2984500 h 3975100"/>
              <a:gd name="connsiteX146" fmla="*/ 2527300 w 2832100"/>
              <a:gd name="connsiteY146" fmla="*/ 3022600 h 3975100"/>
              <a:gd name="connsiteX147" fmla="*/ 2565400 w 2832100"/>
              <a:gd name="connsiteY147" fmla="*/ 3048000 h 3975100"/>
              <a:gd name="connsiteX148" fmla="*/ 2603500 w 2832100"/>
              <a:gd name="connsiteY148" fmla="*/ 3086100 h 3975100"/>
              <a:gd name="connsiteX149" fmla="*/ 2628900 w 2832100"/>
              <a:gd name="connsiteY149" fmla="*/ 3136900 h 3975100"/>
              <a:gd name="connsiteX150" fmla="*/ 2667000 w 2832100"/>
              <a:gd name="connsiteY150" fmla="*/ 3200400 h 3975100"/>
              <a:gd name="connsiteX151" fmla="*/ 2743200 w 2832100"/>
              <a:gd name="connsiteY151" fmla="*/ 3327400 h 3975100"/>
              <a:gd name="connsiteX152" fmla="*/ 2806700 w 2832100"/>
              <a:gd name="connsiteY152" fmla="*/ 3416300 h 3975100"/>
              <a:gd name="connsiteX153" fmla="*/ 2832100 w 2832100"/>
              <a:gd name="connsiteY153" fmla="*/ 3492500 h 3975100"/>
              <a:gd name="connsiteX154" fmla="*/ 2743200 w 2832100"/>
              <a:gd name="connsiteY154" fmla="*/ 3543300 h 3975100"/>
              <a:gd name="connsiteX155" fmla="*/ 2654300 w 2832100"/>
              <a:gd name="connsiteY155" fmla="*/ 3556000 h 3975100"/>
              <a:gd name="connsiteX156" fmla="*/ 2425700 w 2832100"/>
              <a:gd name="connsiteY156" fmla="*/ 3581400 h 3975100"/>
              <a:gd name="connsiteX157" fmla="*/ 2133600 w 2832100"/>
              <a:gd name="connsiteY157" fmla="*/ 3492500 h 3975100"/>
              <a:gd name="connsiteX158" fmla="*/ 2019300 w 2832100"/>
              <a:gd name="connsiteY158" fmla="*/ 3441700 h 3975100"/>
              <a:gd name="connsiteX159" fmla="*/ 1981200 w 2832100"/>
              <a:gd name="connsiteY159" fmla="*/ 3429000 h 3975100"/>
              <a:gd name="connsiteX160" fmla="*/ 1841500 w 2832100"/>
              <a:gd name="connsiteY160" fmla="*/ 3441700 h 3975100"/>
              <a:gd name="connsiteX161" fmla="*/ 1765300 w 2832100"/>
              <a:gd name="connsiteY161" fmla="*/ 3492500 h 3975100"/>
              <a:gd name="connsiteX162" fmla="*/ 1727200 w 2832100"/>
              <a:gd name="connsiteY162" fmla="*/ 3517900 h 3975100"/>
              <a:gd name="connsiteX163" fmla="*/ 1638300 w 2832100"/>
              <a:gd name="connsiteY163" fmla="*/ 3543300 h 3975100"/>
              <a:gd name="connsiteX164" fmla="*/ 1562100 w 2832100"/>
              <a:gd name="connsiteY164" fmla="*/ 3556000 h 3975100"/>
              <a:gd name="connsiteX165" fmla="*/ 1219200 w 2832100"/>
              <a:gd name="connsiteY165" fmla="*/ 3543300 h 3975100"/>
              <a:gd name="connsiteX166" fmla="*/ 1181100 w 2832100"/>
              <a:gd name="connsiteY166" fmla="*/ 3517900 h 3975100"/>
              <a:gd name="connsiteX167" fmla="*/ 1143000 w 2832100"/>
              <a:gd name="connsiteY167" fmla="*/ 3505200 h 3975100"/>
              <a:gd name="connsiteX168" fmla="*/ 1066800 w 2832100"/>
              <a:gd name="connsiteY168" fmla="*/ 3454400 h 3975100"/>
              <a:gd name="connsiteX169" fmla="*/ 1028700 w 2832100"/>
              <a:gd name="connsiteY169" fmla="*/ 3429000 h 3975100"/>
              <a:gd name="connsiteX170" fmla="*/ 952500 w 2832100"/>
              <a:gd name="connsiteY170" fmla="*/ 3403600 h 3975100"/>
              <a:gd name="connsiteX171" fmla="*/ 914400 w 2832100"/>
              <a:gd name="connsiteY171" fmla="*/ 3390900 h 3975100"/>
              <a:gd name="connsiteX172" fmla="*/ 368300 w 2832100"/>
              <a:gd name="connsiteY172" fmla="*/ 3403600 h 3975100"/>
              <a:gd name="connsiteX173" fmla="*/ 292100 w 2832100"/>
              <a:gd name="connsiteY173" fmla="*/ 3429000 h 3975100"/>
              <a:gd name="connsiteX174" fmla="*/ 266700 w 2832100"/>
              <a:gd name="connsiteY174" fmla="*/ 3467100 h 3975100"/>
              <a:gd name="connsiteX175" fmla="*/ 254000 w 2832100"/>
              <a:gd name="connsiteY175" fmla="*/ 3517900 h 3975100"/>
              <a:gd name="connsiteX176" fmla="*/ 203200 w 2832100"/>
              <a:gd name="connsiteY176" fmla="*/ 3543300 h 3975100"/>
              <a:gd name="connsiteX177" fmla="*/ 127000 w 2832100"/>
              <a:gd name="connsiteY177" fmla="*/ 3568700 h 3975100"/>
              <a:gd name="connsiteX178" fmla="*/ 88900 w 2832100"/>
              <a:gd name="connsiteY178" fmla="*/ 3581400 h 3975100"/>
              <a:gd name="connsiteX179" fmla="*/ 63500 w 2832100"/>
              <a:gd name="connsiteY179" fmla="*/ 3683000 h 3975100"/>
              <a:gd name="connsiteX180" fmla="*/ 50800 w 2832100"/>
              <a:gd name="connsiteY180" fmla="*/ 3898900 h 3975100"/>
              <a:gd name="connsiteX181" fmla="*/ 38100 w 2832100"/>
              <a:gd name="connsiteY181" fmla="*/ 3937000 h 3975100"/>
              <a:gd name="connsiteX182" fmla="*/ 0 w 2832100"/>
              <a:gd name="connsiteY182" fmla="*/ 3975100 h 3975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Lst>
            <a:rect l="l" t="t" r="r" b="b"/>
            <a:pathLst>
              <a:path w="2832100" h="3975100">
                <a:moveTo>
                  <a:pt x="165100" y="0"/>
                </a:moveTo>
                <a:cubicBezTo>
                  <a:pt x="143933" y="12700"/>
                  <a:pt x="119054" y="20646"/>
                  <a:pt x="101600" y="38100"/>
                </a:cubicBezTo>
                <a:cubicBezTo>
                  <a:pt x="90507" y="49193"/>
                  <a:pt x="67837" y="107483"/>
                  <a:pt x="63500" y="127000"/>
                </a:cubicBezTo>
                <a:cubicBezTo>
                  <a:pt x="57914" y="152137"/>
                  <a:pt x="62316" y="180168"/>
                  <a:pt x="50800" y="203200"/>
                </a:cubicBezTo>
                <a:cubicBezTo>
                  <a:pt x="43974" y="216852"/>
                  <a:pt x="25400" y="220133"/>
                  <a:pt x="12700" y="228600"/>
                </a:cubicBezTo>
                <a:cubicBezTo>
                  <a:pt x="25400" y="237067"/>
                  <a:pt x="36771" y="247987"/>
                  <a:pt x="50800" y="254000"/>
                </a:cubicBezTo>
                <a:cubicBezTo>
                  <a:pt x="66843" y="260876"/>
                  <a:pt x="87077" y="257018"/>
                  <a:pt x="101600" y="266700"/>
                </a:cubicBezTo>
                <a:cubicBezTo>
                  <a:pt x="114300" y="275167"/>
                  <a:pt x="118533" y="292100"/>
                  <a:pt x="127000" y="304800"/>
                </a:cubicBezTo>
                <a:cubicBezTo>
                  <a:pt x="122767" y="368300"/>
                  <a:pt x="124763" y="432525"/>
                  <a:pt x="114300" y="495300"/>
                </a:cubicBezTo>
                <a:cubicBezTo>
                  <a:pt x="111791" y="510356"/>
                  <a:pt x="95726" y="519748"/>
                  <a:pt x="88900" y="533400"/>
                </a:cubicBezTo>
                <a:cubicBezTo>
                  <a:pt x="82913" y="545374"/>
                  <a:pt x="80433" y="558800"/>
                  <a:pt x="76200" y="571500"/>
                </a:cubicBezTo>
                <a:cubicBezTo>
                  <a:pt x="76942" y="584118"/>
                  <a:pt x="68469" y="759239"/>
                  <a:pt x="101600" y="825500"/>
                </a:cubicBezTo>
                <a:cubicBezTo>
                  <a:pt x="108426" y="839152"/>
                  <a:pt x="115081" y="854065"/>
                  <a:pt x="127000" y="863600"/>
                </a:cubicBezTo>
                <a:cubicBezTo>
                  <a:pt x="137453" y="871963"/>
                  <a:pt x="152400" y="872067"/>
                  <a:pt x="165100" y="876300"/>
                </a:cubicBezTo>
                <a:cubicBezTo>
                  <a:pt x="173567" y="889000"/>
                  <a:pt x="176155" y="909184"/>
                  <a:pt x="190500" y="914400"/>
                </a:cubicBezTo>
                <a:cubicBezTo>
                  <a:pt x="226526" y="927501"/>
                  <a:pt x="266466" y="927100"/>
                  <a:pt x="304800" y="927100"/>
                </a:cubicBezTo>
                <a:cubicBezTo>
                  <a:pt x="423409" y="927100"/>
                  <a:pt x="541867" y="918633"/>
                  <a:pt x="660400" y="914400"/>
                </a:cubicBezTo>
                <a:cubicBezTo>
                  <a:pt x="677333" y="905933"/>
                  <a:pt x="692636" y="892713"/>
                  <a:pt x="711200" y="889000"/>
                </a:cubicBezTo>
                <a:cubicBezTo>
                  <a:pt x="741332" y="882974"/>
                  <a:pt x="1018685" y="864315"/>
                  <a:pt x="1028700" y="863600"/>
                </a:cubicBezTo>
                <a:cubicBezTo>
                  <a:pt x="1148332" y="823723"/>
                  <a:pt x="1101570" y="834244"/>
                  <a:pt x="1346200" y="863600"/>
                </a:cubicBezTo>
                <a:cubicBezTo>
                  <a:pt x="1361355" y="865419"/>
                  <a:pt x="1370352" y="882801"/>
                  <a:pt x="1384300" y="889000"/>
                </a:cubicBezTo>
                <a:cubicBezTo>
                  <a:pt x="1408766" y="899874"/>
                  <a:pt x="1435100" y="905933"/>
                  <a:pt x="1460500" y="914400"/>
                </a:cubicBezTo>
                <a:lnTo>
                  <a:pt x="1498600" y="927100"/>
                </a:lnTo>
                <a:cubicBezTo>
                  <a:pt x="1511300" y="931333"/>
                  <a:pt x="1523495" y="937599"/>
                  <a:pt x="1536700" y="939800"/>
                </a:cubicBezTo>
                <a:cubicBezTo>
                  <a:pt x="1626105" y="954701"/>
                  <a:pt x="1588471" y="944357"/>
                  <a:pt x="1651000" y="965200"/>
                </a:cubicBezTo>
                <a:cubicBezTo>
                  <a:pt x="1757799" y="955491"/>
                  <a:pt x="1795856" y="959248"/>
                  <a:pt x="1892300" y="927100"/>
                </a:cubicBezTo>
                <a:cubicBezTo>
                  <a:pt x="1905000" y="922867"/>
                  <a:pt x="1918426" y="920387"/>
                  <a:pt x="1930400" y="914400"/>
                </a:cubicBezTo>
                <a:cubicBezTo>
                  <a:pt x="2004093" y="877554"/>
                  <a:pt x="1930239" y="896998"/>
                  <a:pt x="2019300" y="863600"/>
                </a:cubicBezTo>
                <a:cubicBezTo>
                  <a:pt x="2035643" y="857471"/>
                  <a:pt x="2053167" y="855133"/>
                  <a:pt x="2070100" y="850900"/>
                </a:cubicBezTo>
                <a:cubicBezTo>
                  <a:pt x="2192867" y="855133"/>
                  <a:pt x="2315785" y="856169"/>
                  <a:pt x="2438400" y="863600"/>
                </a:cubicBezTo>
                <a:cubicBezTo>
                  <a:pt x="2455823" y="864656"/>
                  <a:pt x="2474677" y="866618"/>
                  <a:pt x="2489200" y="876300"/>
                </a:cubicBezTo>
                <a:cubicBezTo>
                  <a:pt x="2501900" y="884767"/>
                  <a:pt x="2504829" y="902674"/>
                  <a:pt x="2514600" y="914400"/>
                </a:cubicBezTo>
                <a:cubicBezTo>
                  <a:pt x="2526098" y="928198"/>
                  <a:pt x="2540000" y="939800"/>
                  <a:pt x="2552700" y="952500"/>
                </a:cubicBezTo>
                <a:cubicBezTo>
                  <a:pt x="2556933" y="965200"/>
                  <a:pt x="2562153" y="977613"/>
                  <a:pt x="2565400" y="990600"/>
                </a:cubicBezTo>
                <a:cubicBezTo>
                  <a:pt x="2572646" y="1019583"/>
                  <a:pt x="2576285" y="1063170"/>
                  <a:pt x="2590800" y="1092200"/>
                </a:cubicBezTo>
                <a:cubicBezTo>
                  <a:pt x="2597626" y="1105852"/>
                  <a:pt x="2609374" y="1116648"/>
                  <a:pt x="2616200" y="1130300"/>
                </a:cubicBezTo>
                <a:cubicBezTo>
                  <a:pt x="2622187" y="1142274"/>
                  <a:pt x="2622913" y="1156426"/>
                  <a:pt x="2628900" y="1168400"/>
                </a:cubicBezTo>
                <a:cubicBezTo>
                  <a:pt x="2635726" y="1182052"/>
                  <a:pt x="2647474" y="1192848"/>
                  <a:pt x="2654300" y="1206500"/>
                </a:cubicBezTo>
                <a:cubicBezTo>
                  <a:pt x="2660287" y="1218474"/>
                  <a:pt x="2661013" y="1232626"/>
                  <a:pt x="2667000" y="1244600"/>
                </a:cubicBezTo>
                <a:cubicBezTo>
                  <a:pt x="2716239" y="1343077"/>
                  <a:pt x="2673178" y="1225035"/>
                  <a:pt x="2705100" y="1320800"/>
                </a:cubicBezTo>
                <a:cubicBezTo>
                  <a:pt x="2700867" y="1371600"/>
                  <a:pt x="2706404" y="1424185"/>
                  <a:pt x="2692400" y="1473200"/>
                </a:cubicBezTo>
                <a:cubicBezTo>
                  <a:pt x="2688207" y="1487876"/>
                  <a:pt x="2663835" y="1486681"/>
                  <a:pt x="2654300" y="1498600"/>
                </a:cubicBezTo>
                <a:cubicBezTo>
                  <a:pt x="2605039" y="1560176"/>
                  <a:pt x="2686627" y="1521691"/>
                  <a:pt x="2603500" y="1549400"/>
                </a:cubicBezTo>
                <a:cubicBezTo>
                  <a:pt x="2463800" y="1545167"/>
                  <a:pt x="2323960" y="1544244"/>
                  <a:pt x="2184400" y="1536700"/>
                </a:cubicBezTo>
                <a:cubicBezTo>
                  <a:pt x="2166971" y="1535758"/>
                  <a:pt x="2150716" y="1527423"/>
                  <a:pt x="2133600" y="1524000"/>
                </a:cubicBezTo>
                <a:cubicBezTo>
                  <a:pt x="2108350" y="1518950"/>
                  <a:pt x="2082650" y="1516350"/>
                  <a:pt x="2057400" y="1511300"/>
                </a:cubicBezTo>
                <a:cubicBezTo>
                  <a:pt x="2017533" y="1503327"/>
                  <a:pt x="2004813" y="1498004"/>
                  <a:pt x="1968500" y="1485900"/>
                </a:cubicBezTo>
                <a:cubicBezTo>
                  <a:pt x="1951567" y="1473200"/>
                  <a:pt x="1932667" y="1462767"/>
                  <a:pt x="1917700" y="1447800"/>
                </a:cubicBezTo>
                <a:cubicBezTo>
                  <a:pt x="1906907" y="1437007"/>
                  <a:pt x="1904219" y="1419235"/>
                  <a:pt x="1892300" y="1409700"/>
                </a:cubicBezTo>
                <a:cubicBezTo>
                  <a:pt x="1881847" y="1401337"/>
                  <a:pt x="1866174" y="1402987"/>
                  <a:pt x="1854200" y="1397000"/>
                </a:cubicBezTo>
                <a:cubicBezTo>
                  <a:pt x="1755723" y="1347761"/>
                  <a:pt x="1873765" y="1390822"/>
                  <a:pt x="1778000" y="1358900"/>
                </a:cubicBezTo>
                <a:cubicBezTo>
                  <a:pt x="1744133" y="1363133"/>
                  <a:pt x="1708089" y="1358924"/>
                  <a:pt x="1676400" y="1371600"/>
                </a:cubicBezTo>
                <a:cubicBezTo>
                  <a:pt x="1662228" y="1377269"/>
                  <a:pt x="1658573" y="1396448"/>
                  <a:pt x="1651000" y="1409700"/>
                </a:cubicBezTo>
                <a:cubicBezTo>
                  <a:pt x="1641374" y="1426546"/>
                  <a:pt x="1617881" y="1483129"/>
                  <a:pt x="1600200" y="1498600"/>
                </a:cubicBezTo>
                <a:cubicBezTo>
                  <a:pt x="1577226" y="1518702"/>
                  <a:pt x="1554402" y="1546636"/>
                  <a:pt x="1524000" y="1549400"/>
                </a:cubicBezTo>
                <a:cubicBezTo>
                  <a:pt x="1358655" y="1564431"/>
                  <a:pt x="1430422" y="1554413"/>
                  <a:pt x="1308100" y="1574800"/>
                </a:cubicBezTo>
                <a:cubicBezTo>
                  <a:pt x="1244600" y="1570567"/>
                  <a:pt x="1180375" y="1572563"/>
                  <a:pt x="1117600" y="1562100"/>
                </a:cubicBezTo>
                <a:cubicBezTo>
                  <a:pt x="1102544" y="1559591"/>
                  <a:pt x="1093152" y="1543526"/>
                  <a:pt x="1079500" y="1536700"/>
                </a:cubicBezTo>
                <a:cubicBezTo>
                  <a:pt x="1067526" y="1530713"/>
                  <a:pt x="1053102" y="1530501"/>
                  <a:pt x="1041400" y="1524000"/>
                </a:cubicBezTo>
                <a:cubicBezTo>
                  <a:pt x="1014715" y="1509175"/>
                  <a:pt x="994160" y="1482853"/>
                  <a:pt x="965200" y="1473200"/>
                </a:cubicBezTo>
                <a:lnTo>
                  <a:pt x="889000" y="1447800"/>
                </a:lnTo>
                <a:cubicBezTo>
                  <a:pt x="876300" y="1443567"/>
                  <a:pt x="863968" y="1438004"/>
                  <a:pt x="850900" y="1435100"/>
                </a:cubicBezTo>
                <a:cubicBezTo>
                  <a:pt x="649719" y="1390393"/>
                  <a:pt x="775585" y="1411556"/>
                  <a:pt x="469900" y="1397000"/>
                </a:cubicBezTo>
                <a:cubicBezTo>
                  <a:pt x="439582" y="1409127"/>
                  <a:pt x="393664" y="1422436"/>
                  <a:pt x="368300" y="1447800"/>
                </a:cubicBezTo>
                <a:cubicBezTo>
                  <a:pt x="357507" y="1458593"/>
                  <a:pt x="353693" y="1475107"/>
                  <a:pt x="342900" y="1485900"/>
                </a:cubicBezTo>
                <a:cubicBezTo>
                  <a:pt x="332107" y="1496693"/>
                  <a:pt x="316526" y="1501529"/>
                  <a:pt x="304800" y="1511300"/>
                </a:cubicBezTo>
                <a:cubicBezTo>
                  <a:pt x="241379" y="1564151"/>
                  <a:pt x="295557" y="1539781"/>
                  <a:pt x="228600" y="1562100"/>
                </a:cubicBezTo>
                <a:cubicBezTo>
                  <a:pt x="170374" y="1649439"/>
                  <a:pt x="187453" y="1609340"/>
                  <a:pt x="165100" y="1676400"/>
                </a:cubicBezTo>
                <a:cubicBezTo>
                  <a:pt x="169333" y="1701800"/>
                  <a:pt x="172214" y="1727463"/>
                  <a:pt x="177800" y="1752600"/>
                </a:cubicBezTo>
                <a:cubicBezTo>
                  <a:pt x="180704" y="1765668"/>
                  <a:pt x="187596" y="1777632"/>
                  <a:pt x="190500" y="1790700"/>
                </a:cubicBezTo>
                <a:cubicBezTo>
                  <a:pt x="196086" y="1815837"/>
                  <a:pt x="195057" y="1842471"/>
                  <a:pt x="203200" y="1866900"/>
                </a:cubicBezTo>
                <a:cubicBezTo>
                  <a:pt x="208027" y="1881380"/>
                  <a:pt x="221774" y="1891348"/>
                  <a:pt x="228600" y="1905000"/>
                </a:cubicBezTo>
                <a:cubicBezTo>
                  <a:pt x="234587" y="1916974"/>
                  <a:pt x="232937" y="1932647"/>
                  <a:pt x="241300" y="1943100"/>
                </a:cubicBezTo>
                <a:cubicBezTo>
                  <a:pt x="250835" y="1955019"/>
                  <a:pt x="265055" y="1963284"/>
                  <a:pt x="279400" y="1968500"/>
                </a:cubicBezTo>
                <a:cubicBezTo>
                  <a:pt x="312207" y="1980430"/>
                  <a:pt x="381000" y="1993900"/>
                  <a:pt x="381000" y="1993900"/>
                </a:cubicBezTo>
                <a:cubicBezTo>
                  <a:pt x="592667" y="1989667"/>
                  <a:pt x="804629" y="1993164"/>
                  <a:pt x="1016000" y="1981200"/>
                </a:cubicBezTo>
                <a:cubicBezTo>
                  <a:pt x="1031239" y="1980337"/>
                  <a:pt x="1040448" y="1962626"/>
                  <a:pt x="1054100" y="1955800"/>
                </a:cubicBezTo>
                <a:cubicBezTo>
                  <a:pt x="1066074" y="1949813"/>
                  <a:pt x="1079895" y="1948373"/>
                  <a:pt x="1092200" y="1943100"/>
                </a:cubicBezTo>
                <a:cubicBezTo>
                  <a:pt x="1109601" y="1935642"/>
                  <a:pt x="1126067" y="1926167"/>
                  <a:pt x="1143000" y="1917700"/>
                </a:cubicBezTo>
                <a:cubicBezTo>
                  <a:pt x="1214967" y="1921933"/>
                  <a:pt x="1288209" y="1916262"/>
                  <a:pt x="1358900" y="1930400"/>
                </a:cubicBezTo>
                <a:cubicBezTo>
                  <a:pt x="1376512" y="1933922"/>
                  <a:pt x="1382056" y="1958537"/>
                  <a:pt x="1397000" y="1968500"/>
                </a:cubicBezTo>
                <a:cubicBezTo>
                  <a:pt x="1408139" y="1975926"/>
                  <a:pt x="1423126" y="1975213"/>
                  <a:pt x="1435100" y="1981200"/>
                </a:cubicBezTo>
                <a:cubicBezTo>
                  <a:pt x="1448752" y="1988026"/>
                  <a:pt x="1460500" y="1998133"/>
                  <a:pt x="1473200" y="2006600"/>
                </a:cubicBezTo>
                <a:cubicBezTo>
                  <a:pt x="1583267" y="2002367"/>
                  <a:pt x="1693837" y="2005234"/>
                  <a:pt x="1803400" y="1993900"/>
                </a:cubicBezTo>
                <a:cubicBezTo>
                  <a:pt x="1818582" y="1992329"/>
                  <a:pt x="1827848" y="1975326"/>
                  <a:pt x="1841500" y="1968500"/>
                </a:cubicBezTo>
                <a:cubicBezTo>
                  <a:pt x="1853474" y="1962513"/>
                  <a:pt x="1867295" y="1961073"/>
                  <a:pt x="1879600" y="1955800"/>
                </a:cubicBezTo>
                <a:cubicBezTo>
                  <a:pt x="1897001" y="1948342"/>
                  <a:pt x="1912999" y="1937858"/>
                  <a:pt x="1930400" y="1930400"/>
                </a:cubicBezTo>
                <a:cubicBezTo>
                  <a:pt x="1942705" y="1925127"/>
                  <a:pt x="1956526" y="1923687"/>
                  <a:pt x="1968500" y="1917700"/>
                </a:cubicBezTo>
                <a:cubicBezTo>
                  <a:pt x="1982152" y="1910874"/>
                  <a:pt x="1992948" y="1899126"/>
                  <a:pt x="2006600" y="1892300"/>
                </a:cubicBezTo>
                <a:cubicBezTo>
                  <a:pt x="2018574" y="1886313"/>
                  <a:pt x="2031828" y="1883278"/>
                  <a:pt x="2044700" y="1879600"/>
                </a:cubicBezTo>
                <a:cubicBezTo>
                  <a:pt x="2063689" y="1874175"/>
                  <a:pt x="2113300" y="1864350"/>
                  <a:pt x="2133600" y="1854200"/>
                </a:cubicBezTo>
                <a:cubicBezTo>
                  <a:pt x="2147252" y="1847374"/>
                  <a:pt x="2157671" y="1834813"/>
                  <a:pt x="2171700" y="1828800"/>
                </a:cubicBezTo>
                <a:cubicBezTo>
                  <a:pt x="2187743" y="1821924"/>
                  <a:pt x="2205717" y="1820895"/>
                  <a:pt x="2222500" y="1816100"/>
                </a:cubicBezTo>
                <a:cubicBezTo>
                  <a:pt x="2317277" y="1789021"/>
                  <a:pt x="2189138" y="1811340"/>
                  <a:pt x="2374900" y="1790700"/>
                </a:cubicBezTo>
                <a:cubicBezTo>
                  <a:pt x="2434029" y="1770990"/>
                  <a:pt x="2461117" y="1756189"/>
                  <a:pt x="2540000" y="1790700"/>
                </a:cubicBezTo>
                <a:cubicBezTo>
                  <a:pt x="2572909" y="1805098"/>
                  <a:pt x="2616200" y="1866900"/>
                  <a:pt x="2616200" y="1866900"/>
                </a:cubicBezTo>
                <a:lnTo>
                  <a:pt x="2641600" y="1943100"/>
                </a:lnTo>
                <a:lnTo>
                  <a:pt x="2654300" y="1981200"/>
                </a:lnTo>
                <a:cubicBezTo>
                  <a:pt x="2647480" y="2124428"/>
                  <a:pt x="2689836" y="2197637"/>
                  <a:pt x="2616200" y="2286000"/>
                </a:cubicBezTo>
                <a:cubicBezTo>
                  <a:pt x="2604702" y="2299798"/>
                  <a:pt x="2590800" y="2311400"/>
                  <a:pt x="2578100" y="2324100"/>
                </a:cubicBezTo>
                <a:cubicBezTo>
                  <a:pt x="2567771" y="2355088"/>
                  <a:pt x="2564619" y="2375681"/>
                  <a:pt x="2540000" y="2400300"/>
                </a:cubicBezTo>
                <a:cubicBezTo>
                  <a:pt x="2529207" y="2411093"/>
                  <a:pt x="2515552" y="2418874"/>
                  <a:pt x="2501900" y="2425700"/>
                </a:cubicBezTo>
                <a:cubicBezTo>
                  <a:pt x="2484750" y="2434275"/>
                  <a:pt x="2408684" y="2468054"/>
                  <a:pt x="2374900" y="2476500"/>
                </a:cubicBezTo>
                <a:cubicBezTo>
                  <a:pt x="2353959" y="2481735"/>
                  <a:pt x="2332567" y="2484967"/>
                  <a:pt x="2311400" y="2489200"/>
                </a:cubicBezTo>
                <a:cubicBezTo>
                  <a:pt x="2209800" y="2484967"/>
                  <a:pt x="2108030" y="2483745"/>
                  <a:pt x="2006600" y="2476500"/>
                </a:cubicBezTo>
                <a:cubicBezTo>
                  <a:pt x="1989190" y="2475256"/>
                  <a:pt x="1970955" y="2472460"/>
                  <a:pt x="1955800" y="2463800"/>
                </a:cubicBezTo>
                <a:cubicBezTo>
                  <a:pt x="1940206" y="2454889"/>
                  <a:pt x="1932315" y="2436139"/>
                  <a:pt x="1917700" y="2425700"/>
                </a:cubicBezTo>
                <a:cubicBezTo>
                  <a:pt x="1800687" y="2342120"/>
                  <a:pt x="1927862" y="2461262"/>
                  <a:pt x="1828800" y="2362200"/>
                </a:cubicBezTo>
                <a:cubicBezTo>
                  <a:pt x="1824567" y="2349500"/>
                  <a:pt x="1825566" y="2333566"/>
                  <a:pt x="1816100" y="2324100"/>
                </a:cubicBezTo>
                <a:cubicBezTo>
                  <a:pt x="1806634" y="2314634"/>
                  <a:pt x="1791387" y="2311400"/>
                  <a:pt x="1778000" y="2311400"/>
                </a:cubicBezTo>
                <a:cubicBezTo>
                  <a:pt x="1710135" y="2311400"/>
                  <a:pt x="1642533" y="2319867"/>
                  <a:pt x="1574800" y="2324100"/>
                </a:cubicBezTo>
                <a:cubicBezTo>
                  <a:pt x="1484077" y="2384582"/>
                  <a:pt x="1528216" y="2367496"/>
                  <a:pt x="1447800" y="2387600"/>
                </a:cubicBezTo>
                <a:cubicBezTo>
                  <a:pt x="1430867" y="2400300"/>
                  <a:pt x="1414612" y="2413959"/>
                  <a:pt x="1397000" y="2425700"/>
                </a:cubicBezTo>
                <a:cubicBezTo>
                  <a:pt x="1376461" y="2439392"/>
                  <a:pt x="1354432" y="2450717"/>
                  <a:pt x="1333500" y="2463800"/>
                </a:cubicBezTo>
                <a:cubicBezTo>
                  <a:pt x="1320557" y="2471890"/>
                  <a:pt x="1308100" y="2480733"/>
                  <a:pt x="1295400" y="2489200"/>
                </a:cubicBezTo>
                <a:lnTo>
                  <a:pt x="863600" y="2463800"/>
                </a:lnTo>
                <a:cubicBezTo>
                  <a:pt x="834370" y="2460723"/>
                  <a:pt x="799529" y="2435011"/>
                  <a:pt x="774700" y="2425700"/>
                </a:cubicBezTo>
                <a:cubicBezTo>
                  <a:pt x="728390" y="2408334"/>
                  <a:pt x="649709" y="2404757"/>
                  <a:pt x="609600" y="2400300"/>
                </a:cubicBezTo>
                <a:cubicBezTo>
                  <a:pt x="596900" y="2396067"/>
                  <a:pt x="584415" y="2391122"/>
                  <a:pt x="571500" y="2387600"/>
                </a:cubicBezTo>
                <a:cubicBezTo>
                  <a:pt x="537821" y="2378415"/>
                  <a:pt x="469900" y="2362200"/>
                  <a:pt x="469900" y="2362200"/>
                </a:cubicBezTo>
                <a:cubicBezTo>
                  <a:pt x="341733" y="2378221"/>
                  <a:pt x="400679" y="2364107"/>
                  <a:pt x="292100" y="2400300"/>
                </a:cubicBezTo>
                <a:lnTo>
                  <a:pt x="254000" y="2413000"/>
                </a:lnTo>
                <a:cubicBezTo>
                  <a:pt x="245533" y="2425700"/>
                  <a:pt x="239393" y="2440307"/>
                  <a:pt x="228600" y="2451100"/>
                </a:cubicBezTo>
                <a:cubicBezTo>
                  <a:pt x="203981" y="2475719"/>
                  <a:pt x="183388" y="2478871"/>
                  <a:pt x="152400" y="2489200"/>
                </a:cubicBezTo>
                <a:cubicBezTo>
                  <a:pt x="139700" y="2501900"/>
                  <a:pt x="123022" y="2511600"/>
                  <a:pt x="114300" y="2527300"/>
                </a:cubicBezTo>
                <a:cubicBezTo>
                  <a:pt x="101297" y="2550705"/>
                  <a:pt x="88900" y="2603500"/>
                  <a:pt x="88900" y="2603500"/>
                </a:cubicBezTo>
                <a:cubicBezTo>
                  <a:pt x="92542" y="2639923"/>
                  <a:pt x="91415" y="2722831"/>
                  <a:pt x="114300" y="2768600"/>
                </a:cubicBezTo>
                <a:cubicBezTo>
                  <a:pt x="121126" y="2782252"/>
                  <a:pt x="128907" y="2795907"/>
                  <a:pt x="139700" y="2806700"/>
                </a:cubicBezTo>
                <a:cubicBezTo>
                  <a:pt x="150493" y="2817493"/>
                  <a:pt x="166392" y="2821959"/>
                  <a:pt x="177800" y="2832100"/>
                </a:cubicBezTo>
                <a:cubicBezTo>
                  <a:pt x="204648" y="2855965"/>
                  <a:pt x="224112" y="2888375"/>
                  <a:pt x="254000" y="2908300"/>
                </a:cubicBezTo>
                <a:lnTo>
                  <a:pt x="330200" y="2959100"/>
                </a:lnTo>
                <a:lnTo>
                  <a:pt x="977900" y="2946400"/>
                </a:lnTo>
                <a:cubicBezTo>
                  <a:pt x="999472" y="2945630"/>
                  <a:pt x="1020367" y="2938554"/>
                  <a:pt x="1041400" y="2933700"/>
                </a:cubicBezTo>
                <a:cubicBezTo>
                  <a:pt x="1075415" y="2925850"/>
                  <a:pt x="1143000" y="2908300"/>
                  <a:pt x="1143000" y="2908300"/>
                </a:cubicBezTo>
                <a:cubicBezTo>
                  <a:pt x="1227667" y="2912533"/>
                  <a:pt x="1312940" y="2910036"/>
                  <a:pt x="1397000" y="2921000"/>
                </a:cubicBezTo>
                <a:cubicBezTo>
                  <a:pt x="1412135" y="2922974"/>
                  <a:pt x="1423374" y="2936629"/>
                  <a:pt x="1435100" y="2946400"/>
                </a:cubicBezTo>
                <a:cubicBezTo>
                  <a:pt x="1532886" y="3027888"/>
                  <a:pt x="1416705" y="2946837"/>
                  <a:pt x="1511300" y="3009900"/>
                </a:cubicBezTo>
                <a:cubicBezTo>
                  <a:pt x="1519767" y="3022600"/>
                  <a:pt x="1522024" y="3043807"/>
                  <a:pt x="1536700" y="3048000"/>
                </a:cubicBezTo>
                <a:cubicBezTo>
                  <a:pt x="1583477" y="3061365"/>
                  <a:pt x="1604647" y="3026726"/>
                  <a:pt x="1638300" y="3009900"/>
                </a:cubicBezTo>
                <a:cubicBezTo>
                  <a:pt x="1658690" y="2999705"/>
                  <a:pt x="1679773" y="2990374"/>
                  <a:pt x="1701800" y="2984500"/>
                </a:cubicBezTo>
                <a:cubicBezTo>
                  <a:pt x="1743514" y="2973376"/>
                  <a:pt x="1787844" y="2972752"/>
                  <a:pt x="1828800" y="2959100"/>
                </a:cubicBezTo>
                <a:cubicBezTo>
                  <a:pt x="1878046" y="2942685"/>
                  <a:pt x="1911206" y="2930549"/>
                  <a:pt x="1968500" y="2921000"/>
                </a:cubicBezTo>
                <a:lnTo>
                  <a:pt x="2044700" y="2908300"/>
                </a:lnTo>
                <a:cubicBezTo>
                  <a:pt x="2184400" y="2912533"/>
                  <a:pt x="2324993" y="2904670"/>
                  <a:pt x="2463800" y="2921000"/>
                </a:cubicBezTo>
                <a:cubicBezTo>
                  <a:pt x="2477095" y="2922564"/>
                  <a:pt x="2468137" y="2948647"/>
                  <a:pt x="2476500" y="2959100"/>
                </a:cubicBezTo>
                <a:cubicBezTo>
                  <a:pt x="2486035" y="2971019"/>
                  <a:pt x="2501900" y="2976033"/>
                  <a:pt x="2514600" y="2984500"/>
                </a:cubicBezTo>
                <a:cubicBezTo>
                  <a:pt x="2518833" y="2997200"/>
                  <a:pt x="2518937" y="3012147"/>
                  <a:pt x="2527300" y="3022600"/>
                </a:cubicBezTo>
                <a:cubicBezTo>
                  <a:pt x="2536835" y="3034519"/>
                  <a:pt x="2553674" y="3038229"/>
                  <a:pt x="2565400" y="3048000"/>
                </a:cubicBezTo>
                <a:cubicBezTo>
                  <a:pt x="2579198" y="3059498"/>
                  <a:pt x="2593061" y="3071485"/>
                  <a:pt x="2603500" y="3086100"/>
                </a:cubicBezTo>
                <a:cubicBezTo>
                  <a:pt x="2614504" y="3101506"/>
                  <a:pt x="2619706" y="3120350"/>
                  <a:pt x="2628900" y="3136900"/>
                </a:cubicBezTo>
                <a:cubicBezTo>
                  <a:pt x="2640888" y="3158478"/>
                  <a:pt x="2655180" y="3178730"/>
                  <a:pt x="2667000" y="3200400"/>
                </a:cubicBezTo>
                <a:cubicBezTo>
                  <a:pt x="2707963" y="3275500"/>
                  <a:pt x="2692982" y="3268813"/>
                  <a:pt x="2743200" y="3327400"/>
                </a:cubicBezTo>
                <a:cubicBezTo>
                  <a:pt x="2789229" y="3381101"/>
                  <a:pt x="2779021" y="3347102"/>
                  <a:pt x="2806700" y="3416300"/>
                </a:cubicBezTo>
                <a:cubicBezTo>
                  <a:pt x="2816644" y="3441159"/>
                  <a:pt x="2832100" y="3492500"/>
                  <a:pt x="2832100" y="3492500"/>
                </a:cubicBezTo>
                <a:cubicBezTo>
                  <a:pt x="2808226" y="3508416"/>
                  <a:pt x="2770468" y="3535863"/>
                  <a:pt x="2743200" y="3543300"/>
                </a:cubicBezTo>
                <a:cubicBezTo>
                  <a:pt x="2714321" y="3551176"/>
                  <a:pt x="2684070" y="3552866"/>
                  <a:pt x="2654300" y="3556000"/>
                </a:cubicBezTo>
                <a:cubicBezTo>
                  <a:pt x="2412645" y="3581437"/>
                  <a:pt x="2584306" y="3554966"/>
                  <a:pt x="2425700" y="3581400"/>
                </a:cubicBezTo>
                <a:cubicBezTo>
                  <a:pt x="2161116" y="3563761"/>
                  <a:pt x="2307295" y="3608297"/>
                  <a:pt x="2133600" y="3492500"/>
                </a:cubicBezTo>
                <a:cubicBezTo>
                  <a:pt x="2073223" y="3452248"/>
                  <a:pt x="2109980" y="3471927"/>
                  <a:pt x="2019300" y="3441700"/>
                </a:cubicBezTo>
                <a:lnTo>
                  <a:pt x="1981200" y="3429000"/>
                </a:lnTo>
                <a:cubicBezTo>
                  <a:pt x="1934633" y="3433233"/>
                  <a:pt x="1886359" y="3428506"/>
                  <a:pt x="1841500" y="3441700"/>
                </a:cubicBezTo>
                <a:cubicBezTo>
                  <a:pt x="1812213" y="3450314"/>
                  <a:pt x="1790700" y="3475567"/>
                  <a:pt x="1765300" y="3492500"/>
                </a:cubicBezTo>
                <a:cubicBezTo>
                  <a:pt x="1752600" y="3500967"/>
                  <a:pt x="1741680" y="3513073"/>
                  <a:pt x="1727200" y="3517900"/>
                </a:cubicBezTo>
                <a:cubicBezTo>
                  <a:pt x="1690887" y="3530004"/>
                  <a:pt x="1678167" y="3535327"/>
                  <a:pt x="1638300" y="3543300"/>
                </a:cubicBezTo>
                <a:cubicBezTo>
                  <a:pt x="1613050" y="3548350"/>
                  <a:pt x="1587500" y="3551767"/>
                  <a:pt x="1562100" y="3556000"/>
                </a:cubicBezTo>
                <a:cubicBezTo>
                  <a:pt x="1447800" y="3551767"/>
                  <a:pt x="1333011" y="3554681"/>
                  <a:pt x="1219200" y="3543300"/>
                </a:cubicBezTo>
                <a:cubicBezTo>
                  <a:pt x="1204012" y="3541781"/>
                  <a:pt x="1194752" y="3524726"/>
                  <a:pt x="1181100" y="3517900"/>
                </a:cubicBezTo>
                <a:cubicBezTo>
                  <a:pt x="1169126" y="3511913"/>
                  <a:pt x="1155700" y="3509433"/>
                  <a:pt x="1143000" y="3505200"/>
                </a:cubicBezTo>
                <a:cubicBezTo>
                  <a:pt x="1070775" y="3432975"/>
                  <a:pt x="1140318" y="3491159"/>
                  <a:pt x="1066800" y="3454400"/>
                </a:cubicBezTo>
                <a:cubicBezTo>
                  <a:pt x="1053148" y="3447574"/>
                  <a:pt x="1042648" y="3435199"/>
                  <a:pt x="1028700" y="3429000"/>
                </a:cubicBezTo>
                <a:cubicBezTo>
                  <a:pt x="1004234" y="3418126"/>
                  <a:pt x="977900" y="3412067"/>
                  <a:pt x="952500" y="3403600"/>
                </a:cubicBezTo>
                <a:lnTo>
                  <a:pt x="914400" y="3390900"/>
                </a:lnTo>
                <a:cubicBezTo>
                  <a:pt x="732367" y="3395133"/>
                  <a:pt x="550042" y="3392473"/>
                  <a:pt x="368300" y="3403600"/>
                </a:cubicBezTo>
                <a:cubicBezTo>
                  <a:pt x="341576" y="3405236"/>
                  <a:pt x="292100" y="3429000"/>
                  <a:pt x="292100" y="3429000"/>
                </a:cubicBezTo>
                <a:cubicBezTo>
                  <a:pt x="283633" y="3441700"/>
                  <a:pt x="272713" y="3453071"/>
                  <a:pt x="266700" y="3467100"/>
                </a:cubicBezTo>
                <a:cubicBezTo>
                  <a:pt x="259824" y="3483143"/>
                  <a:pt x="265174" y="3504491"/>
                  <a:pt x="254000" y="3517900"/>
                </a:cubicBezTo>
                <a:cubicBezTo>
                  <a:pt x="241880" y="3532444"/>
                  <a:pt x="220778" y="3536269"/>
                  <a:pt x="203200" y="3543300"/>
                </a:cubicBezTo>
                <a:cubicBezTo>
                  <a:pt x="178341" y="3553244"/>
                  <a:pt x="152400" y="3560233"/>
                  <a:pt x="127000" y="3568700"/>
                </a:cubicBezTo>
                <a:lnTo>
                  <a:pt x="88900" y="3581400"/>
                </a:lnTo>
                <a:cubicBezTo>
                  <a:pt x="76502" y="3618593"/>
                  <a:pt x="67331" y="3640855"/>
                  <a:pt x="63500" y="3683000"/>
                </a:cubicBezTo>
                <a:cubicBezTo>
                  <a:pt x="56973" y="3754795"/>
                  <a:pt x="57973" y="3827167"/>
                  <a:pt x="50800" y="3898900"/>
                </a:cubicBezTo>
                <a:cubicBezTo>
                  <a:pt x="49468" y="3912221"/>
                  <a:pt x="45526" y="3925861"/>
                  <a:pt x="38100" y="3937000"/>
                </a:cubicBezTo>
                <a:cubicBezTo>
                  <a:pt x="28137" y="3951944"/>
                  <a:pt x="0" y="3975100"/>
                  <a:pt x="0" y="3975100"/>
                </a:cubicBez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118314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T2. Snabba dribblingar med skott</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lstStyle/>
          <a:p>
            <a:r>
              <a:rPr lang="sv-SE" b="1" dirty="0"/>
              <a:t>Syfte</a:t>
            </a:r>
          </a:p>
          <a:p>
            <a:r>
              <a:rPr lang="sv-SE" dirty="0"/>
              <a:t>Bollbehandling</a:t>
            </a:r>
          </a:p>
          <a:p>
            <a:r>
              <a:rPr lang="sv-SE" b="1" dirty="0"/>
              <a:t>Plan</a:t>
            </a:r>
          </a:p>
          <a:p>
            <a:r>
              <a:rPr lang="sv-SE" dirty="0"/>
              <a:t>Halvplan, Mindre</a:t>
            </a:r>
          </a:p>
          <a:p>
            <a:r>
              <a:rPr lang="sv-SE" b="1" dirty="0"/>
              <a:t>Beskrivning</a:t>
            </a:r>
          </a:p>
          <a:p>
            <a:r>
              <a:rPr lang="sv-SE" dirty="0"/>
              <a:t>Första spelare i ledet dribblar genom konerna, vänder in mot mål och skjuter</a:t>
            </a:r>
          </a:p>
          <a:p>
            <a:r>
              <a:rPr lang="sv-SE" b="1" dirty="0"/>
              <a:t>Att tänka på</a:t>
            </a:r>
          </a:p>
          <a:p>
            <a:endParaRPr lang="sv-SE" dirty="0"/>
          </a:p>
        </p:txBody>
      </p:sp>
      <p:sp>
        <p:nvSpPr>
          <p:cNvPr id="8" name="Likbent triangel 7">
            <a:extLst>
              <a:ext uri="{FF2B5EF4-FFF2-40B4-BE49-F238E27FC236}">
                <a16:creationId xmlns:a16="http://schemas.microsoft.com/office/drawing/2014/main" id="{EF36A16F-729A-4574-B9DA-944A1B0DE218}"/>
              </a:ext>
            </a:extLst>
          </p:cNvPr>
          <p:cNvSpPr/>
          <p:nvPr/>
        </p:nvSpPr>
        <p:spPr>
          <a:xfrm>
            <a:off x="7461039" y="1939247"/>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9" name="textruta 8">
            <a:extLst>
              <a:ext uri="{FF2B5EF4-FFF2-40B4-BE49-F238E27FC236}">
                <a16:creationId xmlns:a16="http://schemas.microsoft.com/office/drawing/2014/main" id="{06E6F338-1D34-4C6A-8E4B-F0F09DE39D1D}"/>
              </a:ext>
            </a:extLst>
          </p:cNvPr>
          <p:cNvSpPr txBox="1"/>
          <p:nvPr/>
        </p:nvSpPr>
        <p:spPr>
          <a:xfrm>
            <a:off x="7424016" y="716196"/>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10" name="Rektangel 9">
            <a:extLst>
              <a:ext uri="{FF2B5EF4-FFF2-40B4-BE49-F238E27FC236}">
                <a16:creationId xmlns:a16="http://schemas.microsoft.com/office/drawing/2014/main" id="{819931FF-B7A5-42DB-88FD-69812E46A1D9}"/>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Likbent triangel 6">
            <a:extLst>
              <a:ext uri="{FF2B5EF4-FFF2-40B4-BE49-F238E27FC236}">
                <a16:creationId xmlns:a16="http://schemas.microsoft.com/office/drawing/2014/main" id="{B82843A3-21D7-46FF-89F8-CBA743655DE6}"/>
              </a:ext>
            </a:extLst>
          </p:cNvPr>
          <p:cNvSpPr/>
          <p:nvPr/>
        </p:nvSpPr>
        <p:spPr>
          <a:xfrm>
            <a:off x="7461039" y="2517314"/>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1" name="Likbent triangel 10">
            <a:extLst>
              <a:ext uri="{FF2B5EF4-FFF2-40B4-BE49-F238E27FC236}">
                <a16:creationId xmlns:a16="http://schemas.microsoft.com/office/drawing/2014/main" id="{1F9CC3F5-D846-458B-8FA3-F2B958D87961}"/>
              </a:ext>
            </a:extLst>
          </p:cNvPr>
          <p:cNvSpPr/>
          <p:nvPr/>
        </p:nvSpPr>
        <p:spPr>
          <a:xfrm>
            <a:off x="7461039" y="3095381"/>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3" name="Likbent triangel 12">
            <a:extLst>
              <a:ext uri="{FF2B5EF4-FFF2-40B4-BE49-F238E27FC236}">
                <a16:creationId xmlns:a16="http://schemas.microsoft.com/office/drawing/2014/main" id="{623E925F-59A4-4712-B1FD-9259DFA5D13B}"/>
              </a:ext>
            </a:extLst>
          </p:cNvPr>
          <p:cNvSpPr/>
          <p:nvPr/>
        </p:nvSpPr>
        <p:spPr>
          <a:xfrm>
            <a:off x="7461039" y="3673448"/>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2" name="Frihandsfigur: Form 1">
            <a:extLst>
              <a:ext uri="{FF2B5EF4-FFF2-40B4-BE49-F238E27FC236}">
                <a16:creationId xmlns:a16="http://schemas.microsoft.com/office/drawing/2014/main" id="{0A1BC375-DD82-4DAF-B921-EA10BAF974A9}"/>
              </a:ext>
            </a:extLst>
          </p:cNvPr>
          <p:cNvSpPr/>
          <p:nvPr/>
        </p:nvSpPr>
        <p:spPr>
          <a:xfrm>
            <a:off x="7294179" y="1681655"/>
            <a:ext cx="1271752" cy="2448911"/>
          </a:xfrm>
          <a:custGeom>
            <a:avLst/>
            <a:gdLst>
              <a:gd name="connsiteX0" fmla="*/ 273269 w 1271752"/>
              <a:gd name="connsiteY0" fmla="*/ 0 h 2448911"/>
              <a:gd name="connsiteX1" fmla="*/ 325821 w 1271752"/>
              <a:gd name="connsiteY1" fmla="*/ 31531 h 2448911"/>
              <a:gd name="connsiteX2" fmla="*/ 378373 w 1271752"/>
              <a:gd name="connsiteY2" fmla="*/ 73573 h 2448911"/>
              <a:gd name="connsiteX3" fmla="*/ 399393 w 1271752"/>
              <a:gd name="connsiteY3" fmla="*/ 105104 h 2448911"/>
              <a:gd name="connsiteX4" fmla="*/ 451945 w 1271752"/>
              <a:gd name="connsiteY4" fmla="*/ 157655 h 2448911"/>
              <a:gd name="connsiteX5" fmla="*/ 462455 w 1271752"/>
              <a:gd name="connsiteY5" fmla="*/ 189186 h 2448911"/>
              <a:gd name="connsiteX6" fmla="*/ 483476 w 1271752"/>
              <a:gd name="connsiteY6" fmla="*/ 273269 h 2448911"/>
              <a:gd name="connsiteX7" fmla="*/ 525518 w 1271752"/>
              <a:gd name="connsiteY7" fmla="*/ 336331 h 2448911"/>
              <a:gd name="connsiteX8" fmla="*/ 536028 w 1271752"/>
              <a:gd name="connsiteY8" fmla="*/ 367862 h 2448911"/>
              <a:gd name="connsiteX9" fmla="*/ 515007 w 1271752"/>
              <a:gd name="connsiteY9" fmla="*/ 525517 h 2448911"/>
              <a:gd name="connsiteX10" fmla="*/ 504497 w 1271752"/>
              <a:gd name="connsiteY10" fmla="*/ 588579 h 2448911"/>
              <a:gd name="connsiteX11" fmla="*/ 493987 w 1271752"/>
              <a:gd name="connsiteY11" fmla="*/ 620111 h 2448911"/>
              <a:gd name="connsiteX12" fmla="*/ 462455 w 1271752"/>
              <a:gd name="connsiteY12" fmla="*/ 630621 h 2448911"/>
              <a:gd name="connsiteX13" fmla="*/ 430924 w 1271752"/>
              <a:gd name="connsiteY13" fmla="*/ 651642 h 2448911"/>
              <a:gd name="connsiteX14" fmla="*/ 336331 w 1271752"/>
              <a:gd name="connsiteY14" fmla="*/ 672662 h 2448911"/>
              <a:gd name="connsiteX15" fmla="*/ 241738 w 1271752"/>
              <a:gd name="connsiteY15" fmla="*/ 672662 h 2448911"/>
              <a:gd name="connsiteX16" fmla="*/ 136635 w 1271752"/>
              <a:gd name="connsiteY16" fmla="*/ 683173 h 2448911"/>
              <a:gd name="connsiteX17" fmla="*/ 84083 w 1271752"/>
              <a:gd name="connsiteY17" fmla="*/ 735724 h 2448911"/>
              <a:gd name="connsiteX18" fmla="*/ 63062 w 1271752"/>
              <a:gd name="connsiteY18" fmla="*/ 767255 h 2448911"/>
              <a:gd name="connsiteX19" fmla="*/ 52552 w 1271752"/>
              <a:gd name="connsiteY19" fmla="*/ 851338 h 2448911"/>
              <a:gd name="connsiteX20" fmla="*/ 63062 w 1271752"/>
              <a:gd name="connsiteY20" fmla="*/ 1093076 h 2448911"/>
              <a:gd name="connsiteX21" fmla="*/ 84083 w 1271752"/>
              <a:gd name="connsiteY21" fmla="*/ 1166648 h 2448911"/>
              <a:gd name="connsiteX22" fmla="*/ 115614 w 1271752"/>
              <a:gd name="connsiteY22" fmla="*/ 1187669 h 2448911"/>
              <a:gd name="connsiteX23" fmla="*/ 220718 w 1271752"/>
              <a:gd name="connsiteY23" fmla="*/ 1219200 h 2448911"/>
              <a:gd name="connsiteX24" fmla="*/ 315311 w 1271752"/>
              <a:gd name="connsiteY24" fmla="*/ 1240221 h 2448911"/>
              <a:gd name="connsiteX25" fmla="*/ 367862 w 1271752"/>
              <a:gd name="connsiteY25" fmla="*/ 1313793 h 2448911"/>
              <a:gd name="connsiteX26" fmla="*/ 430924 w 1271752"/>
              <a:gd name="connsiteY26" fmla="*/ 1355835 h 2448911"/>
              <a:gd name="connsiteX27" fmla="*/ 462455 w 1271752"/>
              <a:gd name="connsiteY27" fmla="*/ 1418897 h 2448911"/>
              <a:gd name="connsiteX28" fmla="*/ 504497 w 1271752"/>
              <a:gd name="connsiteY28" fmla="*/ 1492469 h 2448911"/>
              <a:gd name="connsiteX29" fmla="*/ 515007 w 1271752"/>
              <a:gd name="connsiteY29" fmla="*/ 1534511 h 2448911"/>
              <a:gd name="connsiteX30" fmla="*/ 525518 w 1271752"/>
              <a:gd name="connsiteY30" fmla="*/ 1566042 h 2448911"/>
              <a:gd name="connsiteX31" fmla="*/ 483476 w 1271752"/>
              <a:gd name="connsiteY31" fmla="*/ 1702676 h 2448911"/>
              <a:gd name="connsiteX32" fmla="*/ 462455 w 1271752"/>
              <a:gd name="connsiteY32" fmla="*/ 1734207 h 2448911"/>
              <a:gd name="connsiteX33" fmla="*/ 430924 w 1271752"/>
              <a:gd name="connsiteY33" fmla="*/ 1744717 h 2448911"/>
              <a:gd name="connsiteX34" fmla="*/ 399393 w 1271752"/>
              <a:gd name="connsiteY34" fmla="*/ 1776248 h 2448911"/>
              <a:gd name="connsiteX35" fmla="*/ 157655 w 1271752"/>
              <a:gd name="connsiteY35" fmla="*/ 1807779 h 2448911"/>
              <a:gd name="connsiteX36" fmla="*/ 126124 w 1271752"/>
              <a:gd name="connsiteY36" fmla="*/ 1818290 h 2448911"/>
              <a:gd name="connsiteX37" fmla="*/ 84083 w 1271752"/>
              <a:gd name="connsiteY37" fmla="*/ 1881352 h 2448911"/>
              <a:gd name="connsiteX38" fmla="*/ 73573 w 1271752"/>
              <a:gd name="connsiteY38" fmla="*/ 1912883 h 2448911"/>
              <a:gd name="connsiteX39" fmla="*/ 52552 w 1271752"/>
              <a:gd name="connsiteY39" fmla="*/ 2017986 h 2448911"/>
              <a:gd name="connsiteX40" fmla="*/ 21021 w 1271752"/>
              <a:gd name="connsiteY40" fmla="*/ 2049517 h 2448911"/>
              <a:gd name="connsiteX41" fmla="*/ 0 w 1271752"/>
              <a:gd name="connsiteY41" fmla="*/ 2081048 h 2448911"/>
              <a:gd name="connsiteX42" fmla="*/ 21021 w 1271752"/>
              <a:gd name="connsiteY42" fmla="*/ 2207173 h 2448911"/>
              <a:gd name="connsiteX43" fmla="*/ 63062 w 1271752"/>
              <a:gd name="connsiteY43" fmla="*/ 2270235 h 2448911"/>
              <a:gd name="connsiteX44" fmla="*/ 94593 w 1271752"/>
              <a:gd name="connsiteY44" fmla="*/ 2291255 h 2448911"/>
              <a:gd name="connsiteX45" fmla="*/ 168166 w 1271752"/>
              <a:gd name="connsiteY45" fmla="*/ 2375338 h 2448911"/>
              <a:gd name="connsiteX46" fmla="*/ 199697 w 1271752"/>
              <a:gd name="connsiteY46" fmla="*/ 2406869 h 2448911"/>
              <a:gd name="connsiteX47" fmla="*/ 325821 w 1271752"/>
              <a:gd name="connsiteY47" fmla="*/ 2438400 h 2448911"/>
              <a:gd name="connsiteX48" fmla="*/ 399393 w 1271752"/>
              <a:gd name="connsiteY48" fmla="*/ 2448911 h 2448911"/>
              <a:gd name="connsiteX49" fmla="*/ 714704 w 1271752"/>
              <a:gd name="connsiteY49" fmla="*/ 2438400 h 2448911"/>
              <a:gd name="connsiteX50" fmla="*/ 767255 w 1271752"/>
              <a:gd name="connsiteY50" fmla="*/ 2375338 h 2448911"/>
              <a:gd name="connsiteX51" fmla="*/ 893380 w 1271752"/>
              <a:gd name="connsiteY51" fmla="*/ 2343807 h 2448911"/>
              <a:gd name="connsiteX52" fmla="*/ 987973 w 1271752"/>
              <a:gd name="connsiteY52" fmla="*/ 2301766 h 2448911"/>
              <a:gd name="connsiteX53" fmla="*/ 1008993 w 1271752"/>
              <a:gd name="connsiteY53" fmla="*/ 2270235 h 2448911"/>
              <a:gd name="connsiteX54" fmla="*/ 1030014 w 1271752"/>
              <a:gd name="connsiteY54" fmla="*/ 2207173 h 2448911"/>
              <a:gd name="connsiteX55" fmla="*/ 1051035 w 1271752"/>
              <a:gd name="connsiteY55" fmla="*/ 2175642 h 2448911"/>
              <a:gd name="connsiteX56" fmla="*/ 1061545 w 1271752"/>
              <a:gd name="connsiteY56" fmla="*/ 2049517 h 2448911"/>
              <a:gd name="connsiteX57" fmla="*/ 1124607 w 1271752"/>
              <a:gd name="connsiteY57" fmla="*/ 2007476 h 2448911"/>
              <a:gd name="connsiteX58" fmla="*/ 1156138 w 1271752"/>
              <a:gd name="connsiteY58" fmla="*/ 1986455 h 2448911"/>
              <a:gd name="connsiteX59" fmla="*/ 1177159 w 1271752"/>
              <a:gd name="connsiteY59" fmla="*/ 1954924 h 2448911"/>
              <a:gd name="connsiteX60" fmla="*/ 1208690 w 1271752"/>
              <a:gd name="connsiteY60" fmla="*/ 1933904 h 2448911"/>
              <a:gd name="connsiteX61" fmla="*/ 1219200 w 1271752"/>
              <a:gd name="connsiteY61" fmla="*/ 1891862 h 2448911"/>
              <a:gd name="connsiteX62" fmla="*/ 1240221 w 1271752"/>
              <a:gd name="connsiteY62" fmla="*/ 1849821 h 2448911"/>
              <a:gd name="connsiteX63" fmla="*/ 1261242 w 1271752"/>
              <a:gd name="connsiteY63" fmla="*/ 1671145 h 2448911"/>
              <a:gd name="connsiteX64" fmla="*/ 1271752 w 1271752"/>
              <a:gd name="connsiteY64" fmla="*/ 1660635 h 24489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1271752" h="2448911">
                <a:moveTo>
                  <a:pt x="273269" y="0"/>
                </a:moveTo>
                <a:cubicBezTo>
                  <a:pt x="290786" y="10510"/>
                  <a:pt x="310310" y="18236"/>
                  <a:pt x="325821" y="31531"/>
                </a:cubicBezTo>
                <a:cubicBezTo>
                  <a:pt x="386329" y="83395"/>
                  <a:pt x="305616" y="49319"/>
                  <a:pt x="378373" y="73573"/>
                </a:cubicBezTo>
                <a:cubicBezTo>
                  <a:pt x="385380" y="84083"/>
                  <a:pt x="390461" y="96172"/>
                  <a:pt x="399393" y="105104"/>
                </a:cubicBezTo>
                <a:cubicBezTo>
                  <a:pt x="469465" y="175176"/>
                  <a:pt x="395886" y="73568"/>
                  <a:pt x="451945" y="157655"/>
                </a:cubicBezTo>
                <a:cubicBezTo>
                  <a:pt x="455448" y="168165"/>
                  <a:pt x="459540" y="178498"/>
                  <a:pt x="462455" y="189186"/>
                </a:cubicBezTo>
                <a:cubicBezTo>
                  <a:pt x="470057" y="217058"/>
                  <a:pt x="467450" y="249231"/>
                  <a:pt x="483476" y="273269"/>
                </a:cubicBezTo>
                <a:lnTo>
                  <a:pt x="525518" y="336331"/>
                </a:lnTo>
                <a:cubicBezTo>
                  <a:pt x="529021" y="346841"/>
                  <a:pt x="536028" y="356783"/>
                  <a:pt x="536028" y="367862"/>
                </a:cubicBezTo>
                <a:cubicBezTo>
                  <a:pt x="536028" y="470739"/>
                  <a:pt x="535858" y="462969"/>
                  <a:pt x="515007" y="525517"/>
                </a:cubicBezTo>
                <a:cubicBezTo>
                  <a:pt x="511504" y="546538"/>
                  <a:pt x="509120" y="567776"/>
                  <a:pt x="504497" y="588579"/>
                </a:cubicBezTo>
                <a:cubicBezTo>
                  <a:pt x="502094" y="599394"/>
                  <a:pt x="501821" y="612277"/>
                  <a:pt x="493987" y="620111"/>
                </a:cubicBezTo>
                <a:cubicBezTo>
                  <a:pt x="486153" y="627945"/>
                  <a:pt x="472966" y="627118"/>
                  <a:pt x="462455" y="630621"/>
                </a:cubicBezTo>
                <a:cubicBezTo>
                  <a:pt x="451945" y="637628"/>
                  <a:pt x="442222" y="645993"/>
                  <a:pt x="430924" y="651642"/>
                </a:cubicBezTo>
                <a:cubicBezTo>
                  <a:pt x="405051" y="664578"/>
                  <a:pt x="360549" y="668626"/>
                  <a:pt x="336331" y="672662"/>
                </a:cubicBezTo>
                <a:cubicBezTo>
                  <a:pt x="265350" y="696324"/>
                  <a:pt x="352723" y="672662"/>
                  <a:pt x="241738" y="672662"/>
                </a:cubicBezTo>
                <a:cubicBezTo>
                  <a:pt x="206529" y="672662"/>
                  <a:pt x="171669" y="679669"/>
                  <a:pt x="136635" y="683173"/>
                </a:cubicBezTo>
                <a:cubicBezTo>
                  <a:pt x="80579" y="767256"/>
                  <a:pt x="154153" y="665656"/>
                  <a:pt x="84083" y="735724"/>
                </a:cubicBezTo>
                <a:cubicBezTo>
                  <a:pt x="75151" y="744656"/>
                  <a:pt x="70069" y="756745"/>
                  <a:pt x="63062" y="767255"/>
                </a:cubicBezTo>
                <a:cubicBezTo>
                  <a:pt x="59559" y="795283"/>
                  <a:pt x="52552" y="823092"/>
                  <a:pt x="52552" y="851338"/>
                </a:cubicBezTo>
                <a:cubicBezTo>
                  <a:pt x="52552" y="931993"/>
                  <a:pt x="57104" y="1012641"/>
                  <a:pt x="63062" y="1093076"/>
                </a:cubicBezTo>
                <a:cubicBezTo>
                  <a:pt x="63216" y="1095155"/>
                  <a:pt x="79010" y="1160306"/>
                  <a:pt x="84083" y="1166648"/>
                </a:cubicBezTo>
                <a:cubicBezTo>
                  <a:pt x="91974" y="1176512"/>
                  <a:pt x="104071" y="1182539"/>
                  <a:pt x="115614" y="1187669"/>
                </a:cubicBezTo>
                <a:cubicBezTo>
                  <a:pt x="137557" y="1197422"/>
                  <a:pt x="192920" y="1213640"/>
                  <a:pt x="220718" y="1219200"/>
                </a:cubicBezTo>
                <a:cubicBezTo>
                  <a:pt x="313203" y="1237697"/>
                  <a:pt x="253948" y="1219767"/>
                  <a:pt x="315311" y="1240221"/>
                </a:cubicBezTo>
                <a:cubicBezTo>
                  <a:pt x="334813" y="1279225"/>
                  <a:pt x="332999" y="1286677"/>
                  <a:pt x="367862" y="1313793"/>
                </a:cubicBezTo>
                <a:cubicBezTo>
                  <a:pt x="387804" y="1329304"/>
                  <a:pt x="430924" y="1355835"/>
                  <a:pt x="430924" y="1355835"/>
                </a:cubicBezTo>
                <a:cubicBezTo>
                  <a:pt x="450195" y="1413644"/>
                  <a:pt x="429857" y="1361850"/>
                  <a:pt x="462455" y="1418897"/>
                </a:cubicBezTo>
                <a:cubicBezTo>
                  <a:pt x="515787" y="1512228"/>
                  <a:pt x="453290" y="1415659"/>
                  <a:pt x="504497" y="1492469"/>
                </a:cubicBezTo>
                <a:cubicBezTo>
                  <a:pt x="508000" y="1506483"/>
                  <a:pt x="511039" y="1520622"/>
                  <a:pt x="515007" y="1534511"/>
                </a:cubicBezTo>
                <a:cubicBezTo>
                  <a:pt x="518051" y="1545164"/>
                  <a:pt x="525518" y="1554963"/>
                  <a:pt x="525518" y="1566042"/>
                </a:cubicBezTo>
                <a:cubicBezTo>
                  <a:pt x="525518" y="1666726"/>
                  <a:pt x="527170" y="1641505"/>
                  <a:pt x="483476" y="1702676"/>
                </a:cubicBezTo>
                <a:cubicBezTo>
                  <a:pt x="476134" y="1712955"/>
                  <a:pt x="472319" y="1726316"/>
                  <a:pt x="462455" y="1734207"/>
                </a:cubicBezTo>
                <a:cubicBezTo>
                  <a:pt x="453804" y="1741128"/>
                  <a:pt x="441434" y="1741214"/>
                  <a:pt x="430924" y="1744717"/>
                </a:cubicBezTo>
                <a:cubicBezTo>
                  <a:pt x="420414" y="1755227"/>
                  <a:pt x="412386" y="1769029"/>
                  <a:pt x="399393" y="1776248"/>
                </a:cubicBezTo>
                <a:cubicBezTo>
                  <a:pt x="333263" y="1812987"/>
                  <a:pt x="214311" y="1804446"/>
                  <a:pt x="157655" y="1807779"/>
                </a:cubicBezTo>
                <a:cubicBezTo>
                  <a:pt x="147145" y="1811283"/>
                  <a:pt x="133958" y="1810456"/>
                  <a:pt x="126124" y="1818290"/>
                </a:cubicBezTo>
                <a:cubicBezTo>
                  <a:pt x="108260" y="1836154"/>
                  <a:pt x="84083" y="1881352"/>
                  <a:pt x="84083" y="1881352"/>
                </a:cubicBezTo>
                <a:cubicBezTo>
                  <a:pt x="80580" y="1891862"/>
                  <a:pt x="75746" y="1902019"/>
                  <a:pt x="73573" y="1912883"/>
                </a:cubicBezTo>
                <a:cubicBezTo>
                  <a:pt x="72175" y="1919872"/>
                  <a:pt x="66119" y="1997635"/>
                  <a:pt x="52552" y="2017986"/>
                </a:cubicBezTo>
                <a:cubicBezTo>
                  <a:pt x="44307" y="2030354"/>
                  <a:pt x="30537" y="2038098"/>
                  <a:pt x="21021" y="2049517"/>
                </a:cubicBezTo>
                <a:cubicBezTo>
                  <a:pt x="12934" y="2059221"/>
                  <a:pt x="7007" y="2070538"/>
                  <a:pt x="0" y="2081048"/>
                </a:cubicBezTo>
                <a:cubicBezTo>
                  <a:pt x="1929" y="2098409"/>
                  <a:pt x="3903" y="2176360"/>
                  <a:pt x="21021" y="2207173"/>
                </a:cubicBezTo>
                <a:cubicBezTo>
                  <a:pt x="33290" y="2229257"/>
                  <a:pt x="42041" y="2256222"/>
                  <a:pt x="63062" y="2270235"/>
                </a:cubicBezTo>
                <a:lnTo>
                  <a:pt x="94593" y="2291255"/>
                </a:lnTo>
                <a:cubicBezTo>
                  <a:pt x="169918" y="2404241"/>
                  <a:pt x="102476" y="2320596"/>
                  <a:pt x="168166" y="2375338"/>
                </a:cubicBezTo>
                <a:cubicBezTo>
                  <a:pt x="179585" y="2384854"/>
                  <a:pt x="186704" y="2399650"/>
                  <a:pt x="199697" y="2406869"/>
                </a:cubicBezTo>
                <a:cubicBezTo>
                  <a:pt x="234091" y="2425977"/>
                  <a:pt x="287919" y="2432569"/>
                  <a:pt x="325821" y="2438400"/>
                </a:cubicBezTo>
                <a:cubicBezTo>
                  <a:pt x="350306" y="2442167"/>
                  <a:pt x="374869" y="2445407"/>
                  <a:pt x="399393" y="2448911"/>
                </a:cubicBezTo>
                <a:cubicBezTo>
                  <a:pt x="504497" y="2445407"/>
                  <a:pt x="610306" y="2451054"/>
                  <a:pt x="714704" y="2438400"/>
                </a:cubicBezTo>
                <a:cubicBezTo>
                  <a:pt x="744398" y="2434801"/>
                  <a:pt x="747142" y="2387909"/>
                  <a:pt x="767255" y="2375338"/>
                </a:cubicBezTo>
                <a:cubicBezTo>
                  <a:pt x="805384" y="2351507"/>
                  <a:pt x="851885" y="2354181"/>
                  <a:pt x="893380" y="2343807"/>
                </a:cubicBezTo>
                <a:cubicBezTo>
                  <a:pt x="953415" y="2328798"/>
                  <a:pt x="946563" y="2329372"/>
                  <a:pt x="987973" y="2301766"/>
                </a:cubicBezTo>
                <a:cubicBezTo>
                  <a:pt x="994980" y="2291256"/>
                  <a:pt x="1003863" y="2281778"/>
                  <a:pt x="1008993" y="2270235"/>
                </a:cubicBezTo>
                <a:cubicBezTo>
                  <a:pt x="1017992" y="2249987"/>
                  <a:pt x="1017723" y="2225609"/>
                  <a:pt x="1030014" y="2207173"/>
                </a:cubicBezTo>
                <a:lnTo>
                  <a:pt x="1051035" y="2175642"/>
                </a:lnTo>
                <a:cubicBezTo>
                  <a:pt x="1054538" y="2133600"/>
                  <a:pt x="1044636" y="2088167"/>
                  <a:pt x="1061545" y="2049517"/>
                </a:cubicBezTo>
                <a:cubicBezTo>
                  <a:pt x="1071671" y="2026372"/>
                  <a:pt x="1103586" y="2021490"/>
                  <a:pt x="1124607" y="2007476"/>
                </a:cubicBezTo>
                <a:lnTo>
                  <a:pt x="1156138" y="1986455"/>
                </a:lnTo>
                <a:cubicBezTo>
                  <a:pt x="1163145" y="1975945"/>
                  <a:pt x="1168227" y="1963856"/>
                  <a:pt x="1177159" y="1954924"/>
                </a:cubicBezTo>
                <a:cubicBezTo>
                  <a:pt x="1186091" y="1945992"/>
                  <a:pt x="1201683" y="1944414"/>
                  <a:pt x="1208690" y="1933904"/>
                </a:cubicBezTo>
                <a:cubicBezTo>
                  <a:pt x="1216703" y="1921885"/>
                  <a:pt x="1214128" y="1905388"/>
                  <a:pt x="1219200" y="1891862"/>
                </a:cubicBezTo>
                <a:cubicBezTo>
                  <a:pt x="1224701" y="1877192"/>
                  <a:pt x="1233214" y="1863835"/>
                  <a:pt x="1240221" y="1849821"/>
                </a:cubicBezTo>
                <a:cubicBezTo>
                  <a:pt x="1241883" y="1826558"/>
                  <a:pt x="1237352" y="1718925"/>
                  <a:pt x="1261242" y="1671145"/>
                </a:cubicBezTo>
                <a:cubicBezTo>
                  <a:pt x="1263458" y="1666714"/>
                  <a:pt x="1268249" y="1664138"/>
                  <a:pt x="1271752" y="1660635"/>
                </a:cubicBez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Pil: höger 2">
            <a:extLst>
              <a:ext uri="{FF2B5EF4-FFF2-40B4-BE49-F238E27FC236}">
                <a16:creationId xmlns:a16="http://schemas.microsoft.com/office/drawing/2014/main" id="{D6F5BAD8-0949-43EE-80A0-416A2579A50C}"/>
              </a:ext>
            </a:extLst>
          </p:cNvPr>
          <p:cNvSpPr/>
          <p:nvPr/>
        </p:nvSpPr>
        <p:spPr>
          <a:xfrm rot="16639449">
            <a:off x="8305411" y="2598636"/>
            <a:ext cx="838246" cy="309969"/>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Tree>
    <p:extLst>
      <p:ext uri="{BB962C8B-B14F-4D97-AF65-F5344CB8AC3E}">
        <p14:creationId xmlns:p14="http://schemas.microsoft.com/office/powerpoint/2010/main" val="24332494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T3. Slalombana med skott</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lstStyle/>
          <a:p>
            <a:r>
              <a:rPr lang="sv-SE" b="1" dirty="0"/>
              <a:t>Syfte</a:t>
            </a:r>
          </a:p>
          <a:p>
            <a:r>
              <a:rPr lang="sv-SE" dirty="0"/>
              <a:t>Bollbehandling</a:t>
            </a:r>
          </a:p>
          <a:p>
            <a:r>
              <a:rPr lang="sv-SE" b="1" dirty="0"/>
              <a:t>Plan</a:t>
            </a:r>
          </a:p>
          <a:p>
            <a:r>
              <a:rPr lang="sv-SE" dirty="0"/>
              <a:t>Helplan, Halvplan</a:t>
            </a:r>
          </a:p>
          <a:p>
            <a:r>
              <a:rPr lang="sv-SE" b="1" dirty="0"/>
              <a:t>Beskrivning</a:t>
            </a:r>
          </a:p>
          <a:p>
            <a:r>
              <a:rPr lang="sv-SE" dirty="0"/>
              <a:t>Dribbling genom koner, driver på mål, skott</a:t>
            </a:r>
          </a:p>
          <a:p>
            <a:r>
              <a:rPr lang="sv-SE" b="1" dirty="0"/>
              <a:t>Att tänka på</a:t>
            </a:r>
          </a:p>
          <a:p>
            <a:endParaRPr lang="sv-SE" dirty="0"/>
          </a:p>
        </p:txBody>
      </p:sp>
      <p:sp>
        <p:nvSpPr>
          <p:cNvPr id="8" name="Likbent triangel 7">
            <a:extLst>
              <a:ext uri="{FF2B5EF4-FFF2-40B4-BE49-F238E27FC236}">
                <a16:creationId xmlns:a16="http://schemas.microsoft.com/office/drawing/2014/main" id="{EF36A16F-729A-4574-B9DA-944A1B0DE218}"/>
              </a:ext>
            </a:extLst>
          </p:cNvPr>
          <p:cNvSpPr/>
          <p:nvPr/>
        </p:nvSpPr>
        <p:spPr>
          <a:xfrm>
            <a:off x="7484970" y="2057400"/>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9" name="textruta 8">
            <a:extLst>
              <a:ext uri="{FF2B5EF4-FFF2-40B4-BE49-F238E27FC236}">
                <a16:creationId xmlns:a16="http://schemas.microsoft.com/office/drawing/2014/main" id="{06E6F338-1D34-4C6A-8E4B-F0F09DE39D1D}"/>
              </a:ext>
            </a:extLst>
          </p:cNvPr>
          <p:cNvSpPr txBox="1"/>
          <p:nvPr/>
        </p:nvSpPr>
        <p:spPr>
          <a:xfrm>
            <a:off x="7434527" y="721272"/>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10" name="Rektangel 9">
            <a:extLst>
              <a:ext uri="{FF2B5EF4-FFF2-40B4-BE49-F238E27FC236}">
                <a16:creationId xmlns:a16="http://schemas.microsoft.com/office/drawing/2014/main" id="{819931FF-B7A5-42DB-88FD-69812E46A1D9}"/>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Likbent triangel 6">
            <a:extLst>
              <a:ext uri="{FF2B5EF4-FFF2-40B4-BE49-F238E27FC236}">
                <a16:creationId xmlns:a16="http://schemas.microsoft.com/office/drawing/2014/main" id="{A5032A5E-A39A-4EDC-8D37-5EE56B86410D}"/>
              </a:ext>
            </a:extLst>
          </p:cNvPr>
          <p:cNvSpPr/>
          <p:nvPr/>
        </p:nvSpPr>
        <p:spPr>
          <a:xfrm>
            <a:off x="7484970" y="2706504"/>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1" name="Likbent triangel 10">
            <a:extLst>
              <a:ext uri="{FF2B5EF4-FFF2-40B4-BE49-F238E27FC236}">
                <a16:creationId xmlns:a16="http://schemas.microsoft.com/office/drawing/2014/main" id="{DD9D8F18-3787-4728-9BFE-D96FCB1C1AB4}"/>
              </a:ext>
            </a:extLst>
          </p:cNvPr>
          <p:cNvSpPr/>
          <p:nvPr/>
        </p:nvSpPr>
        <p:spPr>
          <a:xfrm>
            <a:off x="7484970" y="3284571"/>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3" name="Likbent triangel 12">
            <a:extLst>
              <a:ext uri="{FF2B5EF4-FFF2-40B4-BE49-F238E27FC236}">
                <a16:creationId xmlns:a16="http://schemas.microsoft.com/office/drawing/2014/main" id="{C2760555-A667-4EF4-AA88-902624C3F751}"/>
              </a:ext>
            </a:extLst>
          </p:cNvPr>
          <p:cNvSpPr/>
          <p:nvPr/>
        </p:nvSpPr>
        <p:spPr>
          <a:xfrm>
            <a:off x="7484970" y="3862638"/>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4" name="Likbent triangel 13">
            <a:extLst>
              <a:ext uri="{FF2B5EF4-FFF2-40B4-BE49-F238E27FC236}">
                <a16:creationId xmlns:a16="http://schemas.microsoft.com/office/drawing/2014/main" id="{B8FDAF7A-E514-420B-A357-8FFDC85F3D36}"/>
              </a:ext>
            </a:extLst>
          </p:cNvPr>
          <p:cNvSpPr/>
          <p:nvPr/>
        </p:nvSpPr>
        <p:spPr>
          <a:xfrm>
            <a:off x="7484970" y="4440705"/>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5" name="Rektangel 14">
            <a:extLst>
              <a:ext uri="{FF2B5EF4-FFF2-40B4-BE49-F238E27FC236}">
                <a16:creationId xmlns:a16="http://schemas.microsoft.com/office/drawing/2014/main" id="{E8F7F93A-B2B2-4EA9-8653-C134D90CF106}"/>
              </a:ext>
            </a:extLst>
          </p:cNvPr>
          <p:cNvSpPr/>
          <p:nvPr/>
        </p:nvSpPr>
        <p:spPr>
          <a:xfrm>
            <a:off x="8610553" y="5735638"/>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Frihandsfigur: Form 1">
            <a:extLst>
              <a:ext uri="{FF2B5EF4-FFF2-40B4-BE49-F238E27FC236}">
                <a16:creationId xmlns:a16="http://schemas.microsoft.com/office/drawing/2014/main" id="{6B3D41DC-DB72-424E-A7C1-8CA4E78C438C}"/>
              </a:ext>
            </a:extLst>
          </p:cNvPr>
          <p:cNvSpPr/>
          <p:nvPr/>
        </p:nvSpPr>
        <p:spPr>
          <a:xfrm>
            <a:off x="7280822" y="1744717"/>
            <a:ext cx="959288" cy="3258207"/>
          </a:xfrm>
          <a:custGeom>
            <a:avLst/>
            <a:gdLst>
              <a:gd name="connsiteX0" fmla="*/ 297137 w 959288"/>
              <a:gd name="connsiteY0" fmla="*/ 0 h 3258207"/>
              <a:gd name="connsiteX1" fmla="*/ 286626 w 959288"/>
              <a:gd name="connsiteY1" fmla="*/ 126124 h 3258207"/>
              <a:gd name="connsiteX2" fmla="*/ 276116 w 959288"/>
              <a:gd name="connsiteY2" fmla="*/ 178676 h 3258207"/>
              <a:gd name="connsiteX3" fmla="*/ 202544 w 959288"/>
              <a:gd name="connsiteY3" fmla="*/ 210207 h 3258207"/>
              <a:gd name="connsiteX4" fmla="*/ 149992 w 959288"/>
              <a:gd name="connsiteY4" fmla="*/ 220717 h 3258207"/>
              <a:gd name="connsiteX5" fmla="*/ 13357 w 959288"/>
              <a:gd name="connsiteY5" fmla="*/ 241738 h 3258207"/>
              <a:gd name="connsiteX6" fmla="*/ 2847 w 959288"/>
              <a:gd name="connsiteY6" fmla="*/ 294290 h 3258207"/>
              <a:gd name="connsiteX7" fmla="*/ 13357 w 959288"/>
              <a:gd name="connsiteY7" fmla="*/ 525517 h 3258207"/>
              <a:gd name="connsiteX8" fmla="*/ 76419 w 959288"/>
              <a:gd name="connsiteY8" fmla="*/ 546538 h 3258207"/>
              <a:gd name="connsiteX9" fmla="*/ 192033 w 959288"/>
              <a:gd name="connsiteY9" fmla="*/ 567559 h 3258207"/>
              <a:gd name="connsiteX10" fmla="*/ 223564 w 959288"/>
              <a:gd name="connsiteY10" fmla="*/ 599090 h 3258207"/>
              <a:gd name="connsiteX11" fmla="*/ 234075 w 959288"/>
              <a:gd name="connsiteY11" fmla="*/ 630621 h 3258207"/>
              <a:gd name="connsiteX12" fmla="*/ 297137 w 959288"/>
              <a:gd name="connsiteY12" fmla="*/ 735724 h 3258207"/>
              <a:gd name="connsiteX13" fmla="*/ 360199 w 959288"/>
              <a:gd name="connsiteY13" fmla="*/ 798786 h 3258207"/>
              <a:gd name="connsiteX14" fmla="*/ 465302 w 959288"/>
              <a:gd name="connsiteY14" fmla="*/ 809297 h 3258207"/>
              <a:gd name="connsiteX15" fmla="*/ 507344 w 959288"/>
              <a:gd name="connsiteY15" fmla="*/ 872359 h 3258207"/>
              <a:gd name="connsiteX16" fmla="*/ 528364 w 959288"/>
              <a:gd name="connsiteY16" fmla="*/ 903890 h 3258207"/>
              <a:gd name="connsiteX17" fmla="*/ 580916 w 959288"/>
              <a:gd name="connsiteY17" fmla="*/ 966952 h 3258207"/>
              <a:gd name="connsiteX18" fmla="*/ 570406 w 959288"/>
              <a:gd name="connsiteY18" fmla="*/ 1250731 h 3258207"/>
              <a:gd name="connsiteX19" fmla="*/ 549385 w 959288"/>
              <a:gd name="connsiteY19" fmla="*/ 1282262 h 3258207"/>
              <a:gd name="connsiteX20" fmla="*/ 486323 w 959288"/>
              <a:gd name="connsiteY20" fmla="*/ 1324304 h 3258207"/>
              <a:gd name="connsiteX21" fmla="*/ 412750 w 959288"/>
              <a:gd name="connsiteY21" fmla="*/ 1334814 h 3258207"/>
              <a:gd name="connsiteX22" fmla="*/ 381219 w 959288"/>
              <a:gd name="connsiteY22" fmla="*/ 1345324 h 3258207"/>
              <a:gd name="connsiteX23" fmla="*/ 328668 w 959288"/>
              <a:gd name="connsiteY23" fmla="*/ 1366345 h 3258207"/>
              <a:gd name="connsiteX24" fmla="*/ 286626 w 959288"/>
              <a:gd name="connsiteY24" fmla="*/ 1376855 h 3258207"/>
              <a:gd name="connsiteX25" fmla="*/ 255095 w 959288"/>
              <a:gd name="connsiteY25" fmla="*/ 1397876 h 3258207"/>
              <a:gd name="connsiteX26" fmla="*/ 181523 w 959288"/>
              <a:gd name="connsiteY26" fmla="*/ 1408386 h 3258207"/>
              <a:gd name="connsiteX27" fmla="*/ 160502 w 959288"/>
              <a:gd name="connsiteY27" fmla="*/ 1439917 h 3258207"/>
              <a:gd name="connsiteX28" fmla="*/ 97440 w 959288"/>
              <a:gd name="connsiteY28" fmla="*/ 1492469 h 3258207"/>
              <a:gd name="connsiteX29" fmla="*/ 97440 w 959288"/>
              <a:gd name="connsiteY29" fmla="*/ 1723697 h 3258207"/>
              <a:gd name="connsiteX30" fmla="*/ 192033 w 959288"/>
              <a:gd name="connsiteY30" fmla="*/ 1776249 h 3258207"/>
              <a:gd name="connsiteX31" fmla="*/ 149992 w 959288"/>
              <a:gd name="connsiteY31" fmla="*/ 1849821 h 3258207"/>
              <a:gd name="connsiteX32" fmla="*/ 139481 w 959288"/>
              <a:gd name="connsiteY32" fmla="*/ 1891862 h 3258207"/>
              <a:gd name="connsiteX33" fmla="*/ 149992 w 959288"/>
              <a:gd name="connsiteY33" fmla="*/ 1996966 h 3258207"/>
              <a:gd name="connsiteX34" fmla="*/ 213054 w 959288"/>
              <a:gd name="connsiteY34" fmla="*/ 2017986 h 3258207"/>
              <a:gd name="connsiteX35" fmla="*/ 391730 w 959288"/>
              <a:gd name="connsiteY35" fmla="*/ 2028497 h 3258207"/>
              <a:gd name="connsiteX36" fmla="*/ 454792 w 959288"/>
              <a:gd name="connsiteY36" fmla="*/ 2039007 h 3258207"/>
              <a:gd name="connsiteX37" fmla="*/ 486323 w 959288"/>
              <a:gd name="connsiteY37" fmla="*/ 2070538 h 3258207"/>
              <a:gd name="connsiteX38" fmla="*/ 517854 w 959288"/>
              <a:gd name="connsiteY38" fmla="*/ 2091559 h 3258207"/>
              <a:gd name="connsiteX39" fmla="*/ 559895 w 959288"/>
              <a:gd name="connsiteY39" fmla="*/ 2154621 h 3258207"/>
              <a:gd name="connsiteX40" fmla="*/ 549385 w 959288"/>
              <a:gd name="connsiteY40" fmla="*/ 2238704 h 3258207"/>
              <a:gd name="connsiteX41" fmla="*/ 496833 w 959288"/>
              <a:gd name="connsiteY41" fmla="*/ 2291255 h 3258207"/>
              <a:gd name="connsiteX42" fmla="*/ 465302 w 959288"/>
              <a:gd name="connsiteY42" fmla="*/ 2301766 h 3258207"/>
              <a:gd name="connsiteX43" fmla="*/ 496833 w 959288"/>
              <a:gd name="connsiteY43" fmla="*/ 2364828 h 3258207"/>
              <a:gd name="connsiteX44" fmla="*/ 486323 w 959288"/>
              <a:gd name="connsiteY44" fmla="*/ 2480442 h 3258207"/>
              <a:gd name="connsiteX45" fmla="*/ 454792 w 959288"/>
              <a:gd name="connsiteY45" fmla="*/ 2501462 h 3258207"/>
              <a:gd name="connsiteX46" fmla="*/ 423261 w 959288"/>
              <a:gd name="connsiteY46" fmla="*/ 2511973 h 3258207"/>
              <a:gd name="connsiteX47" fmla="*/ 265606 w 959288"/>
              <a:gd name="connsiteY47" fmla="*/ 2532993 h 3258207"/>
              <a:gd name="connsiteX48" fmla="*/ 234075 w 959288"/>
              <a:gd name="connsiteY48" fmla="*/ 2543504 h 3258207"/>
              <a:gd name="connsiteX49" fmla="*/ 181523 w 959288"/>
              <a:gd name="connsiteY49" fmla="*/ 2606566 h 3258207"/>
              <a:gd name="connsiteX50" fmla="*/ 149992 w 959288"/>
              <a:gd name="connsiteY50" fmla="*/ 2743200 h 3258207"/>
              <a:gd name="connsiteX51" fmla="*/ 118461 w 959288"/>
              <a:gd name="connsiteY51" fmla="*/ 2764221 h 3258207"/>
              <a:gd name="connsiteX52" fmla="*/ 97440 w 959288"/>
              <a:gd name="connsiteY52" fmla="*/ 2795752 h 3258207"/>
              <a:gd name="connsiteX53" fmla="*/ 65909 w 959288"/>
              <a:gd name="connsiteY53" fmla="*/ 2827283 h 3258207"/>
              <a:gd name="connsiteX54" fmla="*/ 44888 w 959288"/>
              <a:gd name="connsiteY54" fmla="*/ 2890345 h 3258207"/>
              <a:gd name="connsiteX55" fmla="*/ 55399 w 959288"/>
              <a:gd name="connsiteY55" fmla="*/ 2963917 h 3258207"/>
              <a:gd name="connsiteX56" fmla="*/ 107950 w 959288"/>
              <a:gd name="connsiteY56" fmla="*/ 3016469 h 3258207"/>
              <a:gd name="connsiteX57" fmla="*/ 139481 w 959288"/>
              <a:gd name="connsiteY57" fmla="*/ 3026980 h 3258207"/>
              <a:gd name="connsiteX58" fmla="*/ 171012 w 959288"/>
              <a:gd name="connsiteY58" fmla="*/ 3048000 h 3258207"/>
              <a:gd name="connsiteX59" fmla="*/ 276116 w 959288"/>
              <a:gd name="connsiteY59" fmla="*/ 3069021 h 3258207"/>
              <a:gd name="connsiteX60" fmla="*/ 486323 w 959288"/>
              <a:gd name="connsiteY60" fmla="*/ 3058511 h 3258207"/>
              <a:gd name="connsiteX61" fmla="*/ 675509 w 959288"/>
              <a:gd name="connsiteY61" fmla="*/ 3048000 h 3258207"/>
              <a:gd name="connsiteX62" fmla="*/ 728061 w 959288"/>
              <a:gd name="connsiteY62" fmla="*/ 3079531 h 3258207"/>
              <a:gd name="connsiteX63" fmla="*/ 791123 w 959288"/>
              <a:gd name="connsiteY63" fmla="*/ 3142593 h 3258207"/>
              <a:gd name="connsiteX64" fmla="*/ 854185 w 959288"/>
              <a:gd name="connsiteY64" fmla="*/ 3195145 h 3258207"/>
              <a:gd name="connsiteX65" fmla="*/ 875206 w 959288"/>
              <a:gd name="connsiteY65" fmla="*/ 3226676 h 3258207"/>
              <a:gd name="connsiteX66" fmla="*/ 938268 w 959288"/>
              <a:gd name="connsiteY66" fmla="*/ 3247697 h 3258207"/>
              <a:gd name="connsiteX67" fmla="*/ 959288 w 959288"/>
              <a:gd name="connsiteY67" fmla="*/ 3258207 h 3258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959288" h="3258207">
                <a:moveTo>
                  <a:pt x="297137" y="0"/>
                </a:moveTo>
                <a:cubicBezTo>
                  <a:pt x="293633" y="42041"/>
                  <a:pt x="291555" y="84226"/>
                  <a:pt x="286626" y="126124"/>
                </a:cubicBezTo>
                <a:cubicBezTo>
                  <a:pt x="284539" y="143866"/>
                  <a:pt x="286499" y="164139"/>
                  <a:pt x="276116" y="178676"/>
                </a:cubicBezTo>
                <a:cubicBezTo>
                  <a:pt x="269576" y="187832"/>
                  <a:pt x="216829" y="206636"/>
                  <a:pt x="202544" y="210207"/>
                </a:cubicBezTo>
                <a:cubicBezTo>
                  <a:pt x="185213" y="214540"/>
                  <a:pt x="167568" y="217521"/>
                  <a:pt x="149992" y="220717"/>
                </a:cubicBezTo>
                <a:cubicBezTo>
                  <a:pt x="96495" y="230444"/>
                  <a:pt x="68500" y="233861"/>
                  <a:pt x="13357" y="241738"/>
                </a:cubicBezTo>
                <a:cubicBezTo>
                  <a:pt x="9854" y="259255"/>
                  <a:pt x="2847" y="276426"/>
                  <a:pt x="2847" y="294290"/>
                </a:cubicBezTo>
                <a:cubicBezTo>
                  <a:pt x="2847" y="371445"/>
                  <a:pt x="-8246" y="451448"/>
                  <a:pt x="13357" y="525517"/>
                </a:cubicBezTo>
                <a:cubicBezTo>
                  <a:pt x="19561" y="546788"/>
                  <a:pt x="55398" y="539531"/>
                  <a:pt x="76419" y="546538"/>
                </a:cubicBezTo>
                <a:cubicBezTo>
                  <a:pt x="134749" y="565982"/>
                  <a:pt x="96949" y="555674"/>
                  <a:pt x="192033" y="567559"/>
                </a:cubicBezTo>
                <a:cubicBezTo>
                  <a:pt x="202543" y="578069"/>
                  <a:pt x="215319" y="586723"/>
                  <a:pt x="223564" y="599090"/>
                </a:cubicBezTo>
                <a:cubicBezTo>
                  <a:pt x="229710" y="608308"/>
                  <a:pt x="229711" y="620438"/>
                  <a:pt x="234075" y="630621"/>
                </a:cubicBezTo>
                <a:cubicBezTo>
                  <a:pt x="246517" y="659652"/>
                  <a:pt x="278454" y="717041"/>
                  <a:pt x="297137" y="735724"/>
                </a:cubicBezTo>
                <a:cubicBezTo>
                  <a:pt x="318158" y="756745"/>
                  <a:pt x="330619" y="795828"/>
                  <a:pt x="360199" y="798786"/>
                </a:cubicBezTo>
                <a:lnTo>
                  <a:pt x="465302" y="809297"/>
                </a:lnTo>
                <a:lnTo>
                  <a:pt x="507344" y="872359"/>
                </a:lnTo>
                <a:cubicBezTo>
                  <a:pt x="514351" y="882869"/>
                  <a:pt x="519432" y="894958"/>
                  <a:pt x="528364" y="903890"/>
                </a:cubicBezTo>
                <a:cubicBezTo>
                  <a:pt x="568827" y="944353"/>
                  <a:pt x="551650" y="923054"/>
                  <a:pt x="580916" y="966952"/>
                </a:cubicBezTo>
                <a:cubicBezTo>
                  <a:pt x="577413" y="1061545"/>
                  <a:pt x="579825" y="1156543"/>
                  <a:pt x="570406" y="1250731"/>
                </a:cubicBezTo>
                <a:cubicBezTo>
                  <a:pt x="569149" y="1263300"/>
                  <a:pt x="558891" y="1273944"/>
                  <a:pt x="549385" y="1282262"/>
                </a:cubicBezTo>
                <a:cubicBezTo>
                  <a:pt x="530372" y="1298898"/>
                  <a:pt x="511333" y="1320731"/>
                  <a:pt x="486323" y="1324304"/>
                </a:cubicBezTo>
                <a:lnTo>
                  <a:pt x="412750" y="1334814"/>
                </a:lnTo>
                <a:cubicBezTo>
                  <a:pt x="402240" y="1338317"/>
                  <a:pt x="391592" y="1341434"/>
                  <a:pt x="381219" y="1345324"/>
                </a:cubicBezTo>
                <a:cubicBezTo>
                  <a:pt x="363554" y="1351949"/>
                  <a:pt x="346566" y="1360379"/>
                  <a:pt x="328668" y="1366345"/>
                </a:cubicBezTo>
                <a:cubicBezTo>
                  <a:pt x="314964" y="1370913"/>
                  <a:pt x="300640" y="1373352"/>
                  <a:pt x="286626" y="1376855"/>
                </a:cubicBezTo>
                <a:cubicBezTo>
                  <a:pt x="276116" y="1383862"/>
                  <a:pt x="267194" y="1394246"/>
                  <a:pt x="255095" y="1397876"/>
                </a:cubicBezTo>
                <a:cubicBezTo>
                  <a:pt x="231367" y="1404994"/>
                  <a:pt x="204161" y="1398325"/>
                  <a:pt x="181523" y="1408386"/>
                </a:cubicBezTo>
                <a:cubicBezTo>
                  <a:pt x="169980" y="1413516"/>
                  <a:pt x="168589" y="1430213"/>
                  <a:pt x="160502" y="1439917"/>
                </a:cubicBezTo>
                <a:cubicBezTo>
                  <a:pt x="135210" y="1470267"/>
                  <a:pt x="128446" y="1471799"/>
                  <a:pt x="97440" y="1492469"/>
                </a:cubicBezTo>
                <a:cubicBezTo>
                  <a:pt x="94076" y="1532836"/>
                  <a:pt x="74328" y="1677472"/>
                  <a:pt x="97440" y="1723697"/>
                </a:cubicBezTo>
                <a:cubicBezTo>
                  <a:pt x="111895" y="1752607"/>
                  <a:pt x="161893" y="1766202"/>
                  <a:pt x="192033" y="1776249"/>
                </a:cubicBezTo>
                <a:cubicBezTo>
                  <a:pt x="174606" y="1802388"/>
                  <a:pt x="161423" y="1819338"/>
                  <a:pt x="149992" y="1849821"/>
                </a:cubicBezTo>
                <a:cubicBezTo>
                  <a:pt x="144920" y="1863346"/>
                  <a:pt x="142985" y="1877848"/>
                  <a:pt x="139481" y="1891862"/>
                </a:cubicBezTo>
                <a:cubicBezTo>
                  <a:pt x="142985" y="1926897"/>
                  <a:pt x="132251" y="1966553"/>
                  <a:pt x="149992" y="1996966"/>
                </a:cubicBezTo>
                <a:cubicBezTo>
                  <a:pt x="161157" y="2016105"/>
                  <a:pt x="190935" y="2016685"/>
                  <a:pt x="213054" y="2017986"/>
                </a:cubicBezTo>
                <a:lnTo>
                  <a:pt x="391730" y="2028497"/>
                </a:lnTo>
                <a:cubicBezTo>
                  <a:pt x="412751" y="2032000"/>
                  <a:pt x="435318" y="2030352"/>
                  <a:pt x="454792" y="2039007"/>
                </a:cubicBezTo>
                <a:cubicBezTo>
                  <a:pt x="468375" y="2045044"/>
                  <a:pt x="474904" y="2061022"/>
                  <a:pt x="486323" y="2070538"/>
                </a:cubicBezTo>
                <a:cubicBezTo>
                  <a:pt x="496027" y="2078625"/>
                  <a:pt x="507344" y="2084552"/>
                  <a:pt x="517854" y="2091559"/>
                </a:cubicBezTo>
                <a:cubicBezTo>
                  <a:pt x="531868" y="2112580"/>
                  <a:pt x="563028" y="2129552"/>
                  <a:pt x="559895" y="2154621"/>
                </a:cubicBezTo>
                <a:cubicBezTo>
                  <a:pt x="556392" y="2182649"/>
                  <a:pt x="556817" y="2211453"/>
                  <a:pt x="549385" y="2238704"/>
                </a:cubicBezTo>
                <a:cubicBezTo>
                  <a:pt x="542747" y="2263044"/>
                  <a:pt x="517485" y="2280929"/>
                  <a:pt x="496833" y="2291255"/>
                </a:cubicBezTo>
                <a:cubicBezTo>
                  <a:pt x="486924" y="2296210"/>
                  <a:pt x="475812" y="2298262"/>
                  <a:pt x="465302" y="2301766"/>
                </a:cubicBezTo>
                <a:cubicBezTo>
                  <a:pt x="475931" y="2317709"/>
                  <a:pt x="496833" y="2343070"/>
                  <a:pt x="496833" y="2364828"/>
                </a:cubicBezTo>
                <a:cubicBezTo>
                  <a:pt x="496833" y="2403525"/>
                  <a:pt x="497703" y="2443456"/>
                  <a:pt x="486323" y="2480442"/>
                </a:cubicBezTo>
                <a:cubicBezTo>
                  <a:pt x="482608" y="2492515"/>
                  <a:pt x="466090" y="2495813"/>
                  <a:pt x="454792" y="2501462"/>
                </a:cubicBezTo>
                <a:cubicBezTo>
                  <a:pt x="444883" y="2506417"/>
                  <a:pt x="434009" y="2509286"/>
                  <a:pt x="423261" y="2511973"/>
                </a:cubicBezTo>
                <a:cubicBezTo>
                  <a:pt x="365214" y="2526485"/>
                  <a:pt x="331267" y="2526427"/>
                  <a:pt x="265606" y="2532993"/>
                </a:cubicBezTo>
                <a:cubicBezTo>
                  <a:pt x="255096" y="2536497"/>
                  <a:pt x="243293" y="2537358"/>
                  <a:pt x="234075" y="2543504"/>
                </a:cubicBezTo>
                <a:cubicBezTo>
                  <a:pt x="209797" y="2559689"/>
                  <a:pt x="197034" y="2583300"/>
                  <a:pt x="181523" y="2606566"/>
                </a:cubicBezTo>
                <a:cubicBezTo>
                  <a:pt x="179765" y="2618874"/>
                  <a:pt x="168214" y="2731052"/>
                  <a:pt x="149992" y="2743200"/>
                </a:cubicBezTo>
                <a:lnTo>
                  <a:pt x="118461" y="2764221"/>
                </a:lnTo>
                <a:cubicBezTo>
                  <a:pt x="111454" y="2774731"/>
                  <a:pt x="105527" y="2786048"/>
                  <a:pt x="97440" y="2795752"/>
                </a:cubicBezTo>
                <a:cubicBezTo>
                  <a:pt x="87924" y="2807171"/>
                  <a:pt x="73128" y="2814290"/>
                  <a:pt x="65909" y="2827283"/>
                </a:cubicBezTo>
                <a:cubicBezTo>
                  <a:pt x="55148" y="2846652"/>
                  <a:pt x="44888" y="2890345"/>
                  <a:pt x="44888" y="2890345"/>
                </a:cubicBezTo>
                <a:cubicBezTo>
                  <a:pt x="48392" y="2914869"/>
                  <a:pt x="48281" y="2940189"/>
                  <a:pt x="55399" y="2963917"/>
                </a:cubicBezTo>
                <a:cubicBezTo>
                  <a:pt x="62819" y="2988650"/>
                  <a:pt x="86515" y="3005751"/>
                  <a:pt x="107950" y="3016469"/>
                </a:cubicBezTo>
                <a:cubicBezTo>
                  <a:pt x="117859" y="3021424"/>
                  <a:pt x="129572" y="3022025"/>
                  <a:pt x="139481" y="3026980"/>
                </a:cubicBezTo>
                <a:cubicBezTo>
                  <a:pt x="150779" y="3032629"/>
                  <a:pt x="159714" y="3042351"/>
                  <a:pt x="171012" y="3048000"/>
                </a:cubicBezTo>
                <a:cubicBezTo>
                  <a:pt x="200366" y="3062677"/>
                  <a:pt x="248996" y="3065147"/>
                  <a:pt x="276116" y="3069021"/>
                </a:cubicBezTo>
                <a:lnTo>
                  <a:pt x="486323" y="3058511"/>
                </a:lnTo>
                <a:cubicBezTo>
                  <a:pt x="549395" y="3055191"/>
                  <a:pt x="612587" y="3042529"/>
                  <a:pt x="675509" y="3048000"/>
                </a:cubicBezTo>
                <a:cubicBezTo>
                  <a:pt x="695861" y="3049770"/>
                  <a:pt x="711063" y="3068199"/>
                  <a:pt x="728061" y="3079531"/>
                </a:cubicBezTo>
                <a:cubicBezTo>
                  <a:pt x="796035" y="3124847"/>
                  <a:pt x="748972" y="3092012"/>
                  <a:pt x="791123" y="3142593"/>
                </a:cubicBezTo>
                <a:cubicBezTo>
                  <a:pt x="816413" y="3172940"/>
                  <a:pt x="823182" y="3174476"/>
                  <a:pt x="854185" y="3195145"/>
                </a:cubicBezTo>
                <a:cubicBezTo>
                  <a:pt x="861192" y="3205655"/>
                  <a:pt x="864494" y="3219981"/>
                  <a:pt x="875206" y="3226676"/>
                </a:cubicBezTo>
                <a:cubicBezTo>
                  <a:pt x="893996" y="3238420"/>
                  <a:pt x="918449" y="3237788"/>
                  <a:pt x="938268" y="3247697"/>
                </a:cubicBezTo>
                <a:lnTo>
                  <a:pt x="959288" y="3258207"/>
                </a:ln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Pil: höger 2">
            <a:extLst>
              <a:ext uri="{FF2B5EF4-FFF2-40B4-BE49-F238E27FC236}">
                <a16:creationId xmlns:a16="http://schemas.microsoft.com/office/drawing/2014/main" id="{392859DA-3219-41D0-8276-F26DB6CB8507}"/>
              </a:ext>
            </a:extLst>
          </p:cNvPr>
          <p:cNvSpPr/>
          <p:nvPr/>
        </p:nvSpPr>
        <p:spPr>
          <a:xfrm rot="3481925">
            <a:off x="8187155" y="5105644"/>
            <a:ext cx="746234" cy="409903"/>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6" name="Likbent triangel 15">
            <a:extLst>
              <a:ext uri="{FF2B5EF4-FFF2-40B4-BE49-F238E27FC236}">
                <a16:creationId xmlns:a16="http://schemas.microsoft.com/office/drawing/2014/main" id="{86C44F00-26CE-4CCA-B5BD-0D2C2EEFBAD1}"/>
              </a:ext>
            </a:extLst>
          </p:cNvPr>
          <p:cNvSpPr/>
          <p:nvPr/>
        </p:nvSpPr>
        <p:spPr>
          <a:xfrm>
            <a:off x="10146927" y="5007730"/>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7" name="textruta 16">
            <a:extLst>
              <a:ext uri="{FF2B5EF4-FFF2-40B4-BE49-F238E27FC236}">
                <a16:creationId xmlns:a16="http://schemas.microsoft.com/office/drawing/2014/main" id="{6D36B58E-F6B4-48B5-A255-C35232E7CA4C}"/>
              </a:ext>
            </a:extLst>
          </p:cNvPr>
          <p:cNvSpPr txBox="1"/>
          <p:nvPr/>
        </p:nvSpPr>
        <p:spPr>
          <a:xfrm rot="10800000">
            <a:off x="10123325" y="5656834"/>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18" name="Likbent triangel 17">
            <a:extLst>
              <a:ext uri="{FF2B5EF4-FFF2-40B4-BE49-F238E27FC236}">
                <a16:creationId xmlns:a16="http://schemas.microsoft.com/office/drawing/2014/main" id="{79E9596B-DE29-48F0-BA54-48E17BC351FF}"/>
              </a:ext>
            </a:extLst>
          </p:cNvPr>
          <p:cNvSpPr/>
          <p:nvPr/>
        </p:nvSpPr>
        <p:spPr>
          <a:xfrm>
            <a:off x="10146927" y="4358626"/>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9" name="Likbent triangel 18">
            <a:extLst>
              <a:ext uri="{FF2B5EF4-FFF2-40B4-BE49-F238E27FC236}">
                <a16:creationId xmlns:a16="http://schemas.microsoft.com/office/drawing/2014/main" id="{98DE7837-4AC0-47A0-8140-0A9C3376E614}"/>
              </a:ext>
            </a:extLst>
          </p:cNvPr>
          <p:cNvSpPr/>
          <p:nvPr/>
        </p:nvSpPr>
        <p:spPr>
          <a:xfrm>
            <a:off x="10146927" y="3780559"/>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20" name="Likbent triangel 19">
            <a:extLst>
              <a:ext uri="{FF2B5EF4-FFF2-40B4-BE49-F238E27FC236}">
                <a16:creationId xmlns:a16="http://schemas.microsoft.com/office/drawing/2014/main" id="{56E412A7-9F98-4739-8EA2-51E6154EAFAA}"/>
              </a:ext>
            </a:extLst>
          </p:cNvPr>
          <p:cNvSpPr/>
          <p:nvPr/>
        </p:nvSpPr>
        <p:spPr>
          <a:xfrm>
            <a:off x="10146927" y="3202492"/>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21" name="Likbent triangel 20">
            <a:extLst>
              <a:ext uri="{FF2B5EF4-FFF2-40B4-BE49-F238E27FC236}">
                <a16:creationId xmlns:a16="http://schemas.microsoft.com/office/drawing/2014/main" id="{50C68933-30FA-4B83-95CA-277048854B5D}"/>
              </a:ext>
            </a:extLst>
          </p:cNvPr>
          <p:cNvSpPr/>
          <p:nvPr/>
        </p:nvSpPr>
        <p:spPr>
          <a:xfrm>
            <a:off x="10146927" y="2624425"/>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22" name="Frihandsfigur: Form 21">
            <a:extLst>
              <a:ext uri="{FF2B5EF4-FFF2-40B4-BE49-F238E27FC236}">
                <a16:creationId xmlns:a16="http://schemas.microsoft.com/office/drawing/2014/main" id="{FDF3C547-3E71-434E-9BE6-7971371C3398}"/>
              </a:ext>
            </a:extLst>
          </p:cNvPr>
          <p:cNvSpPr/>
          <p:nvPr/>
        </p:nvSpPr>
        <p:spPr>
          <a:xfrm rot="10800000">
            <a:off x="9622634" y="2298512"/>
            <a:ext cx="959288" cy="3258207"/>
          </a:xfrm>
          <a:custGeom>
            <a:avLst/>
            <a:gdLst>
              <a:gd name="connsiteX0" fmla="*/ 297137 w 959288"/>
              <a:gd name="connsiteY0" fmla="*/ 0 h 3258207"/>
              <a:gd name="connsiteX1" fmla="*/ 286626 w 959288"/>
              <a:gd name="connsiteY1" fmla="*/ 126124 h 3258207"/>
              <a:gd name="connsiteX2" fmla="*/ 276116 w 959288"/>
              <a:gd name="connsiteY2" fmla="*/ 178676 h 3258207"/>
              <a:gd name="connsiteX3" fmla="*/ 202544 w 959288"/>
              <a:gd name="connsiteY3" fmla="*/ 210207 h 3258207"/>
              <a:gd name="connsiteX4" fmla="*/ 149992 w 959288"/>
              <a:gd name="connsiteY4" fmla="*/ 220717 h 3258207"/>
              <a:gd name="connsiteX5" fmla="*/ 13357 w 959288"/>
              <a:gd name="connsiteY5" fmla="*/ 241738 h 3258207"/>
              <a:gd name="connsiteX6" fmla="*/ 2847 w 959288"/>
              <a:gd name="connsiteY6" fmla="*/ 294290 h 3258207"/>
              <a:gd name="connsiteX7" fmla="*/ 13357 w 959288"/>
              <a:gd name="connsiteY7" fmla="*/ 525517 h 3258207"/>
              <a:gd name="connsiteX8" fmla="*/ 76419 w 959288"/>
              <a:gd name="connsiteY8" fmla="*/ 546538 h 3258207"/>
              <a:gd name="connsiteX9" fmla="*/ 192033 w 959288"/>
              <a:gd name="connsiteY9" fmla="*/ 567559 h 3258207"/>
              <a:gd name="connsiteX10" fmla="*/ 223564 w 959288"/>
              <a:gd name="connsiteY10" fmla="*/ 599090 h 3258207"/>
              <a:gd name="connsiteX11" fmla="*/ 234075 w 959288"/>
              <a:gd name="connsiteY11" fmla="*/ 630621 h 3258207"/>
              <a:gd name="connsiteX12" fmla="*/ 297137 w 959288"/>
              <a:gd name="connsiteY12" fmla="*/ 735724 h 3258207"/>
              <a:gd name="connsiteX13" fmla="*/ 360199 w 959288"/>
              <a:gd name="connsiteY13" fmla="*/ 798786 h 3258207"/>
              <a:gd name="connsiteX14" fmla="*/ 465302 w 959288"/>
              <a:gd name="connsiteY14" fmla="*/ 809297 h 3258207"/>
              <a:gd name="connsiteX15" fmla="*/ 507344 w 959288"/>
              <a:gd name="connsiteY15" fmla="*/ 872359 h 3258207"/>
              <a:gd name="connsiteX16" fmla="*/ 528364 w 959288"/>
              <a:gd name="connsiteY16" fmla="*/ 903890 h 3258207"/>
              <a:gd name="connsiteX17" fmla="*/ 580916 w 959288"/>
              <a:gd name="connsiteY17" fmla="*/ 966952 h 3258207"/>
              <a:gd name="connsiteX18" fmla="*/ 570406 w 959288"/>
              <a:gd name="connsiteY18" fmla="*/ 1250731 h 3258207"/>
              <a:gd name="connsiteX19" fmla="*/ 549385 w 959288"/>
              <a:gd name="connsiteY19" fmla="*/ 1282262 h 3258207"/>
              <a:gd name="connsiteX20" fmla="*/ 486323 w 959288"/>
              <a:gd name="connsiteY20" fmla="*/ 1324304 h 3258207"/>
              <a:gd name="connsiteX21" fmla="*/ 412750 w 959288"/>
              <a:gd name="connsiteY21" fmla="*/ 1334814 h 3258207"/>
              <a:gd name="connsiteX22" fmla="*/ 381219 w 959288"/>
              <a:gd name="connsiteY22" fmla="*/ 1345324 h 3258207"/>
              <a:gd name="connsiteX23" fmla="*/ 328668 w 959288"/>
              <a:gd name="connsiteY23" fmla="*/ 1366345 h 3258207"/>
              <a:gd name="connsiteX24" fmla="*/ 286626 w 959288"/>
              <a:gd name="connsiteY24" fmla="*/ 1376855 h 3258207"/>
              <a:gd name="connsiteX25" fmla="*/ 255095 w 959288"/>
              <a:gd name="connsiteY25" fmla="*/ 1397876 h 3258207"/>
              <a:gd name="connsiteX26" fmla="*/ 181523 w 959288"/>
              <a:gd name="connsiteY26" fmla="*/ 1408386 h 3258207"/>
              <a:gd name="connsiteX27" fmla="*/ 160502 w 959288"/>
              <a:gd name="connsiteY27" fmla="*/ 1439917 h 3258207"/>
              <a:gd name="connsiteX28" fmla="*/ 97440 w 959288"/>
              <a:gd name="connsiteY28" fmla="*/ 1492469 h 3258207"/>
              <a:gd name="connsiteX29" fmla="*/ 97440 w 959288"/>
              <a:gd name="connsiteY29" fmla="*/ 1723697 h 3258207"/>
              <a:gd name="connsiteX30" fmla="*/ 192033 w 959288"/>
              <a:gd name="connsiteY30" fmla="*/ 1776249 h 3258207"/>
              <a:gd name="connsiteX31" fmla="*/ 149992 w 959288"/>
              <a:gd name="connsiteY31" fmla="*/ 1849821 h 3258207"/>
              <a:gd name="connsiteX32" fmla="*/ 139481 w 959288"/>
              <a:gd name="connsiteY32" fmla="*/ 1891862 h 3258207"/>
              <a:gd name="connsiteX33" fmla="*/ 149992 w 959288"/>
              <a:gd name="connsiteY33" fmla="*/ 1996966 h 3258207"/>
              <a:gd name="connsiteX34" fmla="*/ 213054 w 959288"/>
              <a:gd name="connsiteY34" fmla="*/ 2017986 h 3258207"/>
              <a:gd name="connsiteX35" fmla="*/ 391730 w 959288"/>
              <a:gd name="connsiteY35" fmla="*/ 2028497 h 3258207"/>
              <a:gd name="connsiteX36" fmla="*/ 454792 w 959288"/>
              <a:gd name="connsiteY36" fmla="*/ 2039007 h 3258207"/>
              <a:gd name="connsiteX37" fmla="*/ 486323 w 959288"/>
              <a:gd name="connsiteY37" fmla="*/ 2070538 h 3258207"/>
              <a:gd name="connsiteX38" fmla="*/ 517854 w 959288"/>
              <a:gd name="connsiteY38" fmla="*/ 2091559 h 3258207"/>
              <a:gd name="connsiteX39" fmla="*/ 559895 w 959288"/>
              <a:gd name="connsiteY39" fmla="*/ 2154621 h 3258207"/>
              <a:gd name="connsiteX40" fmla="*/ 549385 w 959288"/>
              <a:gd name="connsiteY40" fmla="*/ 2238704 h 3258207"/>
              <a:gd name="connsiteX41" fmla="*/ 496833 w 959288"/>
              <a:gd name="connsiteY41" fmla="*/ 2291255 h 3258207"/>
              <a:gd name="connsiteX42" fmla="*/ 465302 w 959288"/>
              <a:gd name="connsiteY42" fmla="*/ 2301766 h 3258207"/>
              <a:gd name="connsiteX43" fmla="*/ 496833 w 959288"/>
              <a:gd name="connsiteY43" fmla="*/ 2364828 h 3258207"/>
              <a:gd name="connsiteX44" fmla="*/ 486323 w 959288"/>
              <a:gd name="connsiteY44" fmla="*/ 2480442 h 3258207"/>
              <a:gd name="connsiteX45" fmla="*/ 454792 w 959288"/>
              <a:gd name="connsiteY45" fmla="*/ 2501462 h 3258207"/>
              <a:gd name="connsiteX46" fmla="*/ 423261 w 959288"/>
              <a:gd name="connsiteY46" fmla="*/ 2511973 h 3258207"/>
              <a:gd name="connsiteX47" fmla="*/ 265606 w 959288"/>
              <a:gd name="connsiteY47" fmla="*/ 2532993 h 3258207"/>
              <a:gd name="connsiteX48" fmla="*/ 234075 w 959288"/>
              <a:gd name="connsiteY48" fmla="*/ 2543504 h 3258207"/>
              <a:gd name="connsiteX49" fmla="*/ 181523 w 959288"/>
              <a:gd name="connsiteY49" fmla="*/ 2606566 h 3258207"/>
              <a:gd name="connsiteX50" fmla="*/ 149992 w 959288"/>
              <a:gd name="connsiteY50" fmla="*/ 2743200 h 3258207"/>
              <a:gd name="connsiteX51" fmla="*/ 118461 w 959288"/>
              <a:gd name="connsiteY51" fmla="*/ 2764221 h 3258207"/>
              <a:gd name="connsiteX52" fmla="*/ 97440 w 959288"/>
              <a:gd name="connsiteY52" fmla="*/ 2795752 h 3258207"/>
              <a:gd name="connsiteX53" fmla="*/ 65909 w 959288"/>
              <a:gd name="connsiteY53" fmla="*/ 2827283 h 3258207"/>
              <a:gd name="connsiteX54" fmla="*/ 44888 w 959288"/>
              <a:gd name="connsiteY54" fmla="*/ 2890345 h 3258207"/>
              <a:gd name="connsiteX55" fmla="*/ 55399 w 959288"/>
              <a:gd name="connsiteY55" fmla="*/ 2963917 h 3258207"/>
              <a:gd name="connsiteX56" fmla="*/ 107950 w 959288"/>
              <a:gd name="connsiteY56" fmla="*/ 3016469 h 3258207"/>
              <a:gd name="connsiteX57" fmla="*/ 139481 w 959288"/>
              <a:gd name="connsiteY57" fmla="*/ 3026980 h 3258207"/>
              <a:gd name="connsiteX58" fmla="*/ 171012 w 959288"/>
              <a:gd name="connsiteY58" fmla="*/ 3048000 h 3258207"/>
              <a:gd name="connsiteX59" fmla="*/ 276116 w 959288"/>
              <a:gd name="connsiteY59" fmla="*/ 3069021 h 3258207"/>
              <a:gd name="connsiteX60" fmla="*/ 486323 w 959288"/>
              <a:gd name="connsiteY60" fmla="*/ 3058511 h 3258207"/>
              <a:gd name="connsiteX61" fmla="*/ 675509 w 959288"/>
              <a:gd name="connsiteY61" fmla="*/ 3048000 h 3258207"/>
              <a:gd name="connsiteX62" fmla="*/ 728061 w 959288"/>
              <a:gd name="connsiteY62" fmla="*/ 3079531 h 3258207"/>
              <a:gd name="connsiteX63" fmla="*/ 791123 w 959288"/>
              <a:gd name="connsiteY63" fmla="*/ 3142593 h 3258207"/>
              <a:gd name="connsiteX64" fmla="*/ 854185 w 959288"/>
              <a:gd name="connsiteY64" fmla="*/ 3195145 h 3258207"/>
              <a:gd name="connsiteX65" fmla="*/ 875206 w 959288"/>
              <a:gd name="connsiteY65" fmla="*/ 3226676 h 3258207"/>
              <a:gd name="connsiteX66" fmla="*/ 938268 w 959288"/>
              <a:gd name="connsiteY66" fmla="*/ 3247697 h 3258207"/>
              <a:gd name="connsiteX67" fmla="*/ 959288 w 959288"/>
              <a:gd name="connsiteY67" fmla="*/ 3258207 h 3258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Lst>
            <a:rect l="l" t="t" r="r" b="b"/>
            <a:pathLst>
              <a:path w="959288" h="3258207">
                <a:moveTo>
                  <a:pt x="297137" y="0"/>
                </a:moveTo>
                <a:cubicBezTo>
                  <a:pt x="293633" y="42041"/>
                  <a:pt x="291555" y="84226"/>
                  <a:pt x="286626" y="126124"/>
                </a:cubicBezTo>
                <a:cubicBezTo>
                  <a:pt x="284539" y="143866"/>
                  <a:pt x="286499" y="164139"/>
                  <a:pt x="276116" y="178676"/>
                </a:cubicBezTo>
                <a:cubicBezTo>
                  <a:pt x="269576" y="187832"/>
                  <a:pt x="216829" y="206636"/>
                  <a:pt x="202544" y="210207"/>
                </a:cubicBezTo>
                <a:cubicBezTo>
                  <a:pt x="185213" y="214540"/>
                  <a:pt x="167568" y="217521"/>
                  <a:pt x="149992" y="220717"/>
                </a:cubicBezTo>
                <a:cubicBezTo>
                  <a:pt x="96495" y="230444"/>
                  <a:pt x="68500" y="233861"/>
                  <a:pt x="13357" y="241738"/>
                </a:cubicBezTo>
                <a:cubicBezTo>
                  <a:pt x="9854" y="259255"/>
                  <a:pt x="2847" y="276426"/>
                  <a:pt x="2847" y="294290"/>
                </a:cubicBezTo>
                <a:cubicBezTo>
                  <a:pt x="2847" y="371445"/>
                  <a:pt x="-8246" y="451448"/>
                  <a:pt x="13357" y="525517"/>
                </a:cubicBezTo>
                <a:cubicBezTo>
                  <a:pt x="19561" y="546788"/>
                  <a:pt x="55398" y="539531"/>
                  <a:pt x="76419" y="546538"/>
                </a:cubicBezTo>
                <a:cubicBezTo>
                  <a:pt x="134749" y="565982"/>
                  <a:pt x="96949" y="555674"/>
                  <a:pt x="192033" y="567559"/>
                </a:cubicBezTo>
                <a:cubicBezTo>
                  <a:pt x="202543" y="578069"/>
                  <a:pt x="215319" y="586723"/>
                  <a:pt x="223564" y="599090"/>
                </a:cubicBezTo>
                <a:cubicBezTo>
                  <a:pt x="229710" y="608308"/>
                  <a:pt x="229711" y="620438"/>
                  <a:pt x="234075" y="630621"/>
                </a:cubicBezTo>
                <a:cubicBezTo>
                  <a:pt x="246517" y="659652"/>
                  <a:pt x="278454" y="717041"/>
                  <a:pt x="297137" y="735724"/>
                </a:cubicBezTo>
                <a:cubicBezTo>
                  <a:pt x="318158" y="756745"/>
                  <a:pt x="330619" y="795828"/>
                  <a:pt x="360199" y="798786"/>
                </a:cubicBezTo>
                <a:lnTo>
                  <a:pt x="465302" y="809297"/>
                </a:lnTo>
                <a:lnTo>
                  <a:pt x="507344" y="872359"/>
                </a:lnTo>
                <a:cubicBezTo>
                  <a:pt x="514351" y="882869"/>
                  <a:pt x="519432" y="894958"/>
                  <a:pt x="528364" y="903890"/>
                </a:cubicBezTo>
                <a:cubicBezTo>
                  <a:pt x="568827" y="944353"/>
                  <a:pt x="551650" y="923054"/>
                  <a:pt x="580916" y="966952"/>
                </a:cubicBezTo>
                <a:cubicBezTo>
                  <a:pt x="577413" y="1061545"/>
                  <a:pt x="579825" y="1156543"/>
                  <a:pt x="570406" y="1250731"/>
                </a:cubicBezTo>
                <a:cubicBezTo>
                  <a:pt x="569149" y="1263300"/>
                  <a:pt x="558891" y="1273944"/>
                  <a:pt x="549385" y="1282262"/>
                </a:cubicBezTo>
                <a:cubicBezTo>
                  <a:pt x="530372" y="1298898"/>
                  <a:pt x="511333" y="1320731"/>
                  <a:pt x="486323" y="1324304"/>
                </a:cubicBezTo>
                <a:lnTo>
                  <a:pt x="412750" y="1334814"/>
                </a:lnTo>
                <a:cubicBezTo>
                  <a:pt x="402240" y="1338317"/>
                  <a:pt x="391592" y="1341434"/>
                  <a:pt x="381219" y="1345324"/>
                </a:cubicBezTo>
                <a:cubicBezTo>
                  <a:pt x="363554" y="1351949"/>
                  <a:pt x="346566" y="1360379"/>
                  <a:pt x="328668" y="1366345"/>
                </a:cubicBezTo>
                <a:cubicBezTo>
                  <a:pt x="314964" y="1370913"/>
                  <a:pt x="300640" y="1373352"/>
                  <a:pt x="286626" y="1376855"/>
                </a:cubicBezTo>
                <a:cubicBezTo>
                  <a:pt x="276116" y="1383862"/>
                  <a:pt x="267194" y="1394246"/>
                  <a:pt x="255095" y="1397876"/>
                </a:cubicBezTo>
                <a:cubicBezTo>
                  <a:pt x="231367" y="1404994"/>
                  <a:pt x="204161" y="1398325"/>
                  <a:pt x="181523" y="1408386"/>
                </a:cubicBezTo>
                <a:cubicBezTo>
                  <a:pt x="169980" y="1413516"/>
                  <a:pt x="168589" y="1430213"/>
                  <a:pt x="160502" y="1439917"/>
                </a:cubicBezTo>
                <a:cubicBezTo>
                  <a:pt x="135210" y="1470267"/>
                  <a:pt x="128446" y="1471799"/>
                  <a:pt x="97440" y="1492469"/>
                </a:cubicBezTo>
                <a:cubicBezTo>
                  <a:pt x="94076" y="1532836"/>
                  <a:pt x="74328" y="1677472"/>
                  <a:pt x="97440" y="1723697"/>
                </a:cubicBezTo>
                <a:cubicBezTo>
                  <a:pt x="111895" y="1752607"/>
                  <a:pt x="161893" y="1766202"/>
                  <a:pt x="192033" y="1776249"/>
                </a:cubicBezTo>
                <a:cubicBezTo>
                  <a:pt x="174606" y="1802388"/>
                  <a:pt x="161423" y="1819338"/>
                  <a:pt x="149992" y="1849821"/>
                </a:cubicBezTo>
                <a:cubicBezTo>
                  <a:pt x="144920" y="1863346"/>
                  <a:pt x="142985" y="1877848"/>
                  <a:pt x="139481" y="1891862"/>
                </a:cubicBezTo>
                <a:cubicBezTo>
                  <a:pt x="142985" y="1926897"/>
                  <a:pt x="132251" y="1966553"/>
                  <a:pt x="149992" y="1996966"/>
                </a:cubicBezTo>
                <a:cubicBezTo>
                  <a:pt x="161157" y="2016105"/>
                  <a:pt x="190935" y="2016685"/>
                  <a:pt x="213054" y="2017986"/>
                </a:cubicBezTo>
                <a:lnTo>
                  <a:pt x="391730" y="2028497"/>
                </a:lnTo>
                <a:cubicBezTo>
                  <a:pt x="412751" y="2032000"/>
                  <a:pt x="435318" y="2030352"/>
                  <a:pt x="454792" y="2039007"/>
                </a:cubicBezTo>
                <a:cubicBezTo>
                  <a:pt x="468375" y="2045044"/>
                  <a:pt x="474904" y="2061022"/>
                  <a:pt x="486323" y="2070538"/>
                </a:cubicBezTo>
                <a:cubicBezTo>
                  <a:pt x="496027" y="2078625"/>
                  <a:pt x="507344" y="2084552"/>
                  <a:pt x="517854" y="2091559"/>
                </a:cubicBezTo>
                <a:cubicBezTo>
                  <a:pt x="531868" y="2112580"/>
                  <a:pt x="563028" y="2129552"/>
                  <a:pt x="559895" y="2154621"/>
                </a:cubicBezTo>
                <a:cubicBezTo>
                  <a:pt x="556392" y="2182649"/>
                  <a:pt x="556817" y="2211453"/>
                  <a:pt x="549385" y="2238704"/>
                </a:cubicBezTo>
                <a:cubicBezTo>
                  <a:pt x="542747" y="2263044"/>
                  <a:pt x="517485" y="2280929"/>
                  <a:pt x="496833" y="2291255"/>
                </a:cubicBezTo>
                <a:cubicBezTo>
                  <a:pt x="486924" y="2296210"/>
                  <a:pt x="475812" y="2298262"/>
                  <a:pt x="465302" y="2301766"/>
                </a:cubicBezTo>
                <a:cubicBezTo>
                  <a:pt x="475931" y="2317709"/>
                  <a:pt x="496833" y="2343070"/>
                  <a:pt x="496833" y="2364828"/>
                </a:cubicBezTo>
                <a:cubicBezTo>
                  <a:pt x="496833" y="2403525"/>
                  <a:pt x="497703" y="2443456"/>
                  <a:pt x="486323" y="2480442"/>
                </a:cubicBezTo>
                <a:cubicBezTo>
                  <a:pt x="482608" y="2492515"/>
                  <a:pt x="466090" y="2495813"/>
                  <a:pt x="454792" y="2501462"/>
                </a:cubicBezTo>
                <a:cubicBezTo>
                  <a:pt x="444883" y="2506417"/>
                  <a:pt x="434009" y="2509286"/>
                  <a:pt x="423261" y="2511973"/>
                </a:cubicBezTo>
                <a:cubicBezTo>
                  <a:pt x="365214" y="2526485"/>
                  <a:pt x="331267" y="2526427"/>
                  <a:pt x="265606" y="2532993"/>
                </a:cubicBezTo>
                <a:cubicBezTo>
                  <a:pt x="255096" y="2536497"/>
                  <a:pt x="243293" y="2537358"/>
                  <a:pt x="234075" y="2543504"/>
                </a:cubicBezTo>
                <a:cubicBezTo>
                  <a:pt x="209797" y="2559689"/>
                  <a:pt x="197034" y="2583300"/>
                  <a:pt x="181523" y="2606566"/>
                </a:cubicBezTo>
                <a:cubicBezTo>
                  <a:pt x="179765" y="2618874"/>
                  <a:pt x="168214" y="2731052"/>
                  <a:pt x="149992" y="2743200"/>
                </a:cubicBezTo>
                <a:lnTo>
                  <a:pt x="118461" y="2764221"/>
                </a:lnTo>
                <a:cubicBezTo>
                  <a:pt x="111454" y="2774731"/>
                  <a:pt x="105527" y="2786048"/>
                  <a:pt x="97440" y="2795752"/>
                </a:cubicBezTo>
                <a:cubicBezTo>
                  <a:pt x="87924" y="2807171"/>
                  <a:pt x="73128" y="2814290"/>
                  <a:pt x="65909" y="2827283"/>
                </a:cubicBezTo>
                <a:cubicBezTo>
                  <a:pt x="55148" y="2846652"/>
                  <a:pt x="44888" y="2890345"/>
                  <a:pt x="44888" y="2890345"/>
                </a:cubicBezTo>
                <a:cubicBezTo>
                  <a:pt x="48392" y="2914869"/>
                  <a:pt x="48281" y="2940189"/>
                  <a:pt x="55399" y="2963917"/>
                </a:cubicBezTo>
                <a:cubicBezTo>
                  <a:pt x="62819" y="2988650"/>
                  <a:pt x="86515" y="3005751"/>
                  <a:pt x="107950" y="3016469"/>
                </a:cubicBezTo>
                <a:cubicBezTo>
                  <a:pt x="117859" y="3021424"/>
                  <a:pt x="129572" y="3022025"/>
                  <a:pt x="139481" y="3026980"/>
                </a:cubicBezTo>
                <a:cubicBezTo>
                  <a:pt x="150779" y="3032629"/>
                  <a:pt x="159714" y="3042351"/>
                  <a:pt x="171012" y="3048000"/>
                </a:cubicBezTo>
                <a:cubicBezTo>
                  <a:pt x="200366" y="3062677"/>
                  <a:pt x="248996" y="3065147"/>
                  <a:pt x="276116" y="3069021"/>
                </a:cubicBezTo>
                <a:lnTo>
                  <a:pt x="486323" y="3058511"/>
                </a:lnTo>
                <a:cubicBezTo>
                  <a:pt x="549395" y="3055191"/>
                  <a:pt x="612587" y="3042529"/>
                  <a:pt x="675509" y="3048000"/>
                </a:cubicBezTo>
                <a:cubicBezTo>
                  <a:pt x="695861" y="3049770"/>
                  <a:pt x="711063" y="3068199"/>
                  <a:pt x="728061" y="3079531"/>
                </a:cubicBezTo>
                <a:cubicBezTo>
                  <a:pt x="796035" y="3124847"/>
                  <a:pt x="748972" y="3092012"/>
                  <a:pt x="791123" y="3142593"/>
                </a:cubicBezTo>
                <a:cubicBezTo>
                  <a:pt x="816413" y="3172940"/>
                  <a:pt x="823182" y="3174476"/>
                  <a:pt x="854185" y="3195145"/>
                </a:cubicBezTo>
                <a:cubicBezTo>
                  <a:pt x="861192" y="3205655"/>
                  <a:pt x="864494" y="3219981"/>
                  <a:pt x="875206" y="3226676"/>
                </a:cubicBezTo>
                <a:cubicBezTo>
                  <a:pt x="893996" y="3238420"/>
                  <a:pt x="918449" y="3237788"/>
                  <a:pt x="938268" y="3247697"/>
                </a:cubicBezTo>
                <a:lnTo>
                  <a:pt x="959288" y="3258207"/>
                </a:ln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3" name="Pil: höger 22">
            <a:extLst>
              <a:ext uri="{FF2B5EF4-FFF2-40B4-BE49-F238E27FC236}">
                <a16:creationId xmlns:a16="http://schemas.microsoft.com/office/drawing/2014/main" id="{D90C5540-0934-4498-9CCE-4E7CFF01DA14}"/>
              </a:ext>
            </a:extLst>
          </p:cNvPr>
          <p:cNvSpPr/>
          <p:nvPr/>
        </p:nvSpPr>
        <p:spPr>
          <a:xfrm rot="14281925">
            <a:off x="8929355" y="1785889"/>
            <a:ext cx="746234" cy="409903"/>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Tree>
    <p:extLst>
      <p:ext uri="{BB962C8B-B14F-4D97-AF65-F5344CB8AC3E}">
        <p14:creationId xmlns:p14="http://schemas.microsoft.com/office/powerpoint/2010/main" val="2905515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T4. Teknikhinderbana</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lstStyle/>
          <a:p>
            <a:r>
              <a:rPr lang="sv-SE" b="1" dirty="0"/>
              <a:t>Syfte</a:t>
            </a:r>
          </a:p>
          <a:p>
            <a:r>
              <a:rPr lang="sv-SE" dirty="0"/>
              <a:t>Bollbehandling oh att titta upp</a:t>
            </a:r>
          </a:p>
          <a:p>
            <a:r>
              <a:rPr lang="sv-SE" b="1" dirty="0"/>
              <a:t>Plan</a:t>
            </a:r>
          </a:p>
          <a:p>
            <a:r>
              <a:rPr lang="sv-SE" dirty="0"/>
              <a:t>Helplan, (Halvplan)</a:t>
            </a:r>
          </a:p>
          <a:p>
            <a:r>
              <a:rPr lang="sv-SE" b="1" dirty="0"/>
              <a:t>Beskrivning</a:t>
            </a:r>
          </a:p>
          <a:p>
            <a:r>
              <a:rPr lang="sv-SE" dirty="0"/>
              <a:t>Boll i hörnet, dribbling mellan koner. Pass till ledare, får tillbaka passning. Små lyftningar över klubbor. Runt koner och skott på mål.</a:t>
            </a:r>
          </a:p>
          <a:p>
            <a:r>
              <a:rPr lang="sv-SE" dirty="0"/>
              <a:t>Boll i hörnet, dribbling mellan koner. Lyftning över bänkar. Runt koner och skott på mål.</a:t>
            </a:r>
          </a:p>
          <a:p>
            <a:r>
              <a:rPr lang="sv-SE" b="1" dirty="0"/>
              <a:t>Att tänka på</a:t>
            </a:r>
          </a:p>
          <a:p>
            <a:r>
              <a:rPr lang="sv-SE" dirty="0"/>
              <a:t>Hinder efter vad som finns tillgängligt</a:t>
            </a:r>
          </a:p>
        </p:txBody>
      </p:sp>
      <p:sp>
        <p:nvSpPr>
          <p:cNvPr id="8" name="Likbent triangel 7">
            <a:extLst>
              <a:ext uri="{FF2B5EF4-FFF2-40B4-BE49-F238E27FC236}">
                <a16:creationId xmlns:a16="http://schemas.microsoft.com/office/drawing/2014/main" id="{EF36A16F-729A-4574-B9DA-944A1B0DE218}"/>
              </a:ext>
            </a:extLst>
          </p:cNvPr>
          <p:cNvSpPr/>
          <p:nvPr/>
        </p:nvSpPr>
        <p:spPr>
          <a:xfrm>
            <a:off x="7471549" y="1939247"/>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9" name="textruta 8">
            <a:extLst>
              <a:ext uri="{FF2B5EF4-FFF2-40B4-BE49-F238E27FC236}">
                <a16:creationId xmlns:a16="http://schemas.microsoft.com/office/drawing/2014/main" id="{06E6F338-1D34-4C6A-8E4B-F0F09DE39D1D}"/>
              </a:ext>
            </a:extLst>
          </p:cNvPr>
          <p:cNvSpPr txBox="1"/>
          <p:nvPr/>
        </p:nvSpPr>
        <p:spPr>
          <a:xfrm>
            <a:off x="7434527" y="721272"/>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10" name="Rektangel 9">
            <a:extLst>
              <a:ext uri="{FF2B5EF4-FFF2-40B4-BE49-F238E27FC236}">
                <a16:creationId xmlns:a16="http://schemas.microsoft.com/office/drawing/2014/main" id="{819931FF-B7A5-42DB-88FD-69812E46A1D9}"/>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Likbent triangel 6">
            <a:extLst>
              <a:ext uri="{FF2B5EF4-FFF2-40B4-BE49-F238E27FC236}">
                <a16:creationId xmlns:a16="http://schemas.microsoft.com/office/drawing/2014/main" id="{DC518C69-7347-4E48-9B5F-7DCE698791DC}"/>
              </a:ext>
            </a:extLst>
          </p:cNvPr>
          <p:cNvSpPr/>
          <p:nvPr/>
        </p:nvSpPr>
        <p:spPr>
          <a:xfrm>
            <a:off x="7471547" y="2406956"/>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1" name="Likbent triangel 10">
            <a:extLst>
              <a:ext uri="{FF2B5EF4-FFF2-40B4-BE49-F238E27FC236}">
                <a16:creationId xmlns:a16="http://schemas.microsoft.com/office/drawing/2014/main" id="{F7B2CA92-EA21-4C33-919B-C624F0253AEA}"/>
              </a:ext>
            </a:extLst>
          </p:cNvPr>
          <p:cNvSpPr/>
          <p:nvPr/>
        </p:nvSpPr>
        <p:spPr>
          <a:xfrm>
            <a:off x="7471548" y="2874665"/>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3" name="Rektangel 12">
            <a:extLst>
              <a:ext uri="{FF2B5EF4-FFF2-40B4-BE49-F238E27FC236}">
                <a16:creationId xmlns:a16="http://schemas.microsoft.com/office/drawing/2014/main" id="{558EBA81-5B90-4C88-9CAC-7CAD166A5541}"/>
              </a:ext>
            </a:extLst>
          </p:cNvPr>
          <p:cNvSpPr/>
          <p:nvPr/>
        </p:nvSpPr>
        <p:spPr>
          <a:xfrm>
            <a:off x="8610554" y="5735638"/>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textruta 13">
            <a:extLst>
              <a:ext uri="{FF2B5EF4-FFF2-40B4-BE49-F238E27FC236}">
                <a16:creationId xmlns:a16="http://schemas.microsoft.com/office/drawing/2014/main" id="{29FF7E2F-67BF-4D37-9ED7-A9943B6CEFC3}"/>
              </a:ext>
            </a:extLst>
          </p:cNvPr>
          <p:cNvSpPr txBox="1"/>
          <p:nvPr/>
        </p:nvSpPr>
        <p:spPr>
          <a:xfrm>
            <a:off x="10097636" y="5735638"/>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15" name="Likbent triangel 14">
            <a:extLst>
              <a:ext uri="{FF2B5EF4-FFF2-40B4-BE49-F238E27FC236}">
                <a16:creationId xmlns:a16="http://schemas.microsoft.com/office/drawing/2014/main" id="{17FFFEBD-F0C5-443F-90AB-65874DC4C20D}"/>
              </a:ext>
            </a:extLst>
          </p:cNvPr>
          <p:cNvSpPr/>
          <p:nvPr/>
        </p:nvSpPr>
        <p:spPr>
          <a:xfrm>
            <a:off x="10127673" y="4251522"/>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6" name="Likbent triangel 15">
            <a:extLst>
              <a:ext uri="{FF2B5EF4-FFF2-40B4-BE49-F238E27FC236}">
                <a16:creationId xmlns:a16="http://schemas.microsoft.com/office/drawing/2014/main" id="{DA745B0D-58FB-4EF7-BDD7-9BEF91B3A206}"/>
              </a:ext>
            </a:extLst>
          </p:cNvPr>
          <p:cNvSpPr/>
          <p:nvPr/>
        </p:nvSpPr>
        <p:spPr>
          <a:xfrm>
            <a:off x="10127671" y="4719231"/>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7" name="Likbent triangel 16">
            <a:extLst>
              <a:ext uri="{FF2B5EF4-FFF2-40B4-BE49-F238E27FC236}">
                <a16:creationId xmlns:a16="http://schemas.microsoft.com/office/drawing/2014/main" id="{E57E07B7-CCD0-404A-AB4A-CD4FA9060797}"/>
              </a:ext>
            </a:extLst>
          </p:cNvPr>
          <p:cNvSpPr/>
          <p:nvPr/>
        </p:nvSpPr>
        <p:spPr>
          <a:xfrm>
            <a:off x="10127672" y="5186940"/>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2" name="textruta 1">
            <a:extLst>
              <a:ext uri="{FF2B5EF4-FFF2-40B4-BE49-F238E27FC236}">
                <a16:creationId xmlns:a16="http://schemas.microsoft.com/office/drawing/2014/main" id="{610A9A69-805C-457E-ACD6-7A3F6BB6A7E2}"/>
              </a:ext>
            </a:extLst>
          </p:cNvPr>
          <p:cNvSpPr txBox="1"/>
          <p:nvPr/>
        </p:nvSpPr>
        <p:spPr>
          <a:xfrm>
            <a:off x="8328104" y="3689131"/>
            <a:ext cx="282450" cy="369332"/>
          </a:xfrm>
          <a:prstGeom prst="rect">
            <a:avLst/>
          </a:prstGeom>
          <a:noFill/>
        </p:spPr>
        <p:txBody>
          <a:bodyPr wrap="none" rtlCol="0">
            <a:spAutoFit/>
          </a:bodyPr>
          <a:lstStyle/>
          <a:p>
            <a:r>
              <a:rPr lang="sv-SE" dirty="0"/>
              <a:t>L</a:t>
            </a:r>
          </a:p>
        </p:txBody>
      </p:sp>
      <p:sp>
        <p:nvSpPr>
          <p:cNvPr id="3" name="Frihandsfigur: Form 2">
            <a:extLst>
              <a:ext uri="{FF2B5EF4-FFF2-40B4-BE49-F238E27FC236}">
                <a16:creationId xmlns:a16="http://schemas.microsoft.com/office/drawing/2014/main" id="{8FA36170-FB69-4FF2-B44A-3F054416F294}"/>
              </a:ext>
            </a:extLst>
          </p:cNvPr>
          <p:cNvSpPr/>
          <p:nvPr/>
        </p:nvSpPr>
        <p:spPr>
          <a:xfrm>
            <a:off x="7357241" y="1692166"/>
            <a:ext cx="452149" cy="1765737"/>
          </a:xfrm>
          <a:custGeom>
            <a:avLst/>
            <a:gdLst>
              <a:gd name="connsiteX0" fmla="*/ 178676 w 452149"/>
              <a:gd name="connsiteY0" fmla="*/ 0 h 1765737"/>
              <a:gd name="connsiteX1" fmla="*/ 126125 w 452149"/>
              <a:gd name="connsiteY1" fmla="*/ 42041 h 1765737"/>
              <a:gd name="connsiteX2" fmla="*/ 42042 w 452149"/>
              <a:gd name="connsiteY2" fmla="*/ 84082 h 1765737"/>
              <a:gd name="connsiteX3" fmla="*/ 31531 w 452149"/>
              <a:gd name="connsiteY3" fmla="*/ 304800 h 1765737"/>
              <a:gd name="connsiteX4" fmla="*/ 21021 w 452149"/>
              <a:gd name="connsiteY4" fmla="*/ 357351 h 1765737"/>
              <a:gd name="connsiteX5" fmla="*/ 0 w 452149"/>
              <a:gd name="connsiteY5" fmla="*/ 388882 h 1765737"/>
              <a:gd name="connsiteX6" fmla="*/ 42042 w 452149"/>
              <a:gd name="connsiteY6" fmla="*/ 451944 h 1765737"/>
              <a:gd name="connsiteX7" fmla="*/ 63062 w 452149"/>
              <a:gd name="connsiteY7" fmla="*/ 483475 h 1765737"/>
              <a:gd name="connsiteX8" fmla="*/ 94593 w 452149"/>
              <a:gd name="connsiteY8" fmla="*/ 493986 h 1765737"/>
              <a:gd name="connsiteX9" fmla="*/ 126125 w 452149"/>
              <a:gd name="connsiteY9" fmla="*/ 525517 h 1765737"/>
              <a:gd name="connsiteX10" fmla="*/ 189187 w 452149"/>
              <a:gd name="connsiteY10" fmla="*/ 546537 h 1765737"/>
              <a:gd name="connsiteX11" fmla="*/ 283780 w 452149"/>
              <a:gd name="connsiteY11" fmla="*/ 609600 h 1765737"/>
              <a:gd name="connsiteX12" fmla="*/ 346842 w 452149"/>
              <a:gd name="connsiteY12" fmla="*/ 662151 h 1765737"/>
              <a:gd name="connsiteX13" fmla="*/ 378373 w 452149"/>
              <a:gd name="connsiteY13" fmla="*/ 725213 h 1765737"/>
              <a:gd name="connsiteX14" fmla="*/ 399393 w 452149"/>
              <a:gd name="connsiteY14" fmla="*/ 756744 h 1765737"/>
              <a:gd name="connsiteX15" fmla="*/ 430925 w 452149"/>
              <a:gd name="connsiteY15" fmla="*/ 819806 h 1765737"/>
              <a:gd name="connsiteX16" fmla="*/ 451945 w 452149"/>
              <a:gd name="connsiteY16" fmla="*/ 882868 h 1765737"/>
              <a:gd name="connsiteX17" fmla="*/ 441435 w 452149"/>
              <a:gd name="connsiteY17" fmla="*/ 987972 h 1765737"/>
              <a:gd name="connsiteX18" fmla="*/ 378373 w 452149"/>
              <a:gd name="connsiteY18" fmla="*/ 1019503 h 1765737"/>
              <a:gd name="connsiteX19" fmla="*/ 189187 w 452149"/>
              <a:gd name="connsiteY19" fmla="*/ 1030013 h 1765737"/>
              <a:gd name="connsiteX20" fmla="*/ 147145 w 452149"/>
              <a:gd name="connsiteY20" fmla="*/ 1040524 h 1765737"/>
              <a:gd name="connsiteX21" fmla="*/ 73573 w 452149"/>
              <a:gd name="connsiteY21" fmla="*/ 1051034 h 1765737"/>
              <a:gd name="connsiteX22" fmla="*/ 52552 w 452149"/>
              <a:gd name="connsiteY22" fmla="*/ 1082565 h 1765737"/>
              <a:gd name="connsiteX23" fmla="*/ 42042 w 452149"/>
              <a:gd name="connsiteY23" fmla="*/ 1114096 h 1765737"/>
              <a:gd name="connsiteX24" fmla="*/ 21021 w 452149"/>
              <a:gd name="connsiteY24" fmla="*/ 1156137 h 1765737"/>
              <a:gd name="connsiteX25" fmla="*/ 10511 w 452149"/>
              <a:gd name="connsiteY25" fmla="*/ 1219200 h 1765737"/>
              <a:gd name="connsiteX26" fmla="*/ 0 w 452149"/>
              <a:gd name="connsiteY26" fmla="*/ 1250731 h 1765737"/>
              <a:gd name="connsiteX27" fmla="*/ 10511 w 452149"/>
              <a:gd name="connsiteY27" fmla="*/ 1387365 h 1765737"/>
              <a:gd name="connsiteX28" fmla="*/ 52552 w 452149"/>
              <a:gd name="connsiteY28" fmla="*/ 1450427 h 1765737"/>
              <a:gd name="connsiteX29" fmla="*/ 105104 w 452149"/>
              <a:gd name="connsiteY29" fmla="*/ 1555531 h 1765737"/>
              <a:gd name="connsiteX30" fmla="*/ 136635 w 452149"/>
              <a:gd name="connsiteY30" fmla="*/ 1566041 h 1765737"/>
              <a:gd name="connsiteX31" fmla="*/ 157656 w 452149"/>
              <a:gd name="connsiteY31" fmla="*/ 1597572 h 1765737"/>
              <a:gd name="connsiteX32" fmla="*/ 220718 w 452149"/>
              <a:gd name="connsiteY32" fmla="*/ 1629103 h 1765737"/>
              <a:gd name="connsiteX33" fmla="*/ 252249 w 452149"/>
              <a:gd name="connsiteY33" fmla="*/ 1755227 h 1765737"/>
              <a:gd name="connsiteX34" fmla="*/ 252249 w 452149"/>
              <a:gd name="connsiteY34" fmla="*/ 1765737 h 17657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452149" h="1765737">
                <a:moveTo>
                  <a:pt x="178676" y="0"/>
                </a:moveTo>
                <a:cubicBezTo>
                  <a:pt x="161159" y="14014"/>
                  <a:pt x="146547" y="32758"/>
                  <a:pt x="126125" y="42041"/>
                </a:cubicBezTo>
                <a:cubicBezTo>
                  <a:pt x="29807" y="85821"/>
                  <a:pt x="87209" y="16329"/>
                  <a:pt x="42042" y="84082"/>
                </a:cubicBezTo>
                <a:cubicBezTo>
                  <a:pt x="38538" y="157655"/>
                  <a:pt x="37180" y="231361"/>
                  <a:pt x="31531" y="304800"/>
                </a:cubicBezTo>
                <a:cubicBezTo>
                  <a:pt x="30161" y="322611"/>
                  <a:pt x="27293" y="340625"/>
                  <a:pt x="21021" y="357351"/>
                </a:cubicBezTo>
                <a:cubicBezTo>
                  <a:pt x="16586" y="369179"/>
                  <a:pt x="7007" y="378372"/>
                  <a:pt x="0" y="388882"/>
                </a:cubicBezTo>
                <a:cubicBezTo>
                  <a:pt x="18472" y="444296"/>
                  <a:pt x="-1698" y="399456"/>
                  <a:pt x="42042" y="451944"/>
                </a:cubicBezTo>
                <a:cubicBezTo>
                  <a:pt x="50129" y="461648"/>
                  <a:pt x="53198" y="475584"/>
                  <a:pt x="63062" y="483475"/>
                </a:cubicBezTo>
                <a:cubicBezTo>
                  <a:pt x="71713" y="490396"/>
                  <a:pt x="84083" y="490482"/>
                  <a:pt x="94593" y="493986"/>
                </a:cubicBezTo>
                <a:cubicBezTo>
                  <a:pt x="105104" y="504496"/>
                  <a:pt x="113131" y="518298"/>
                  <a:pt x="126125" y="525517"/>
                </a:cubicBezTo>
                <a:cubicBezTo>
                  <a:pt x="145494" y="536278"/>
                  <a:pt x="189187" y="546537"/>
                  <a:pt x="189187" y="546537"/>
                </a:cubicBezTo>
                <a:lnTo>
                  <a:pt x="283780" y="609600"/>
                </a:lnTo>
                <a:cubicBezTo>
                  <a:pt x="314784" y="630269"/>
                  <a:pt x="321552" y="631802"/>
                  <a:pt x="346842" y="662151"/>
                </a:cubicBezTo>
                <a:cubicBezTo>
                  <a:pt x="384489" y="707328"/>
                  <a:pt x="354674" y="677815"/>
                  <a:pt x="378373" y="725213"/>
                </a:cubicBezTo>
                <a:cubicBezTo>
                  <a:pt x="384022" y="736511"/>
                  <a:pt x="393744" y="745446"/>
                  <a:pt x="399393" y="756744"/>
                </a:cubicBezTo>
                <a:cubicBezTo>
                  <a:pt x="442903" y="843765"/>
                  <a:pt x="370688" y="729452"/>
                  <a:pt x="430925" y="819806"/>
                </a:cubicBezTo>
                <a:cubicBezTo>
                  <a:pt x="437932" y="840827"/>
                  <a:pt x="454150" y="860820"/>
                  <a:pt x="451945" y="882868"/>
                </a:cubicBezTo>
                <a:cubicBezTo>
                  <a:pt x="448442" y="917903"/>
                  <a:pt x="452569" y="954569"/>
                  <a:pt x="441435" y="987972"/>
                </a:cubicBezTo>
                <a:cubicBezTo>
                  <a:pt x="437485" y="999821"/>
                  <a:pt x="389613" y="1018433"/>
                  <a:pt x="378373" y="1019503"/>
                </a:cubicBezTo>
                <a:cubicBezTo>
                  <a:pt x="315498" y="1025491"/>
                  <a:pt x="252249" y="1026510"/>
                  <a:pt x="189187" y="1030013"/>
                </a:cubicBezTo>
                <a:cubicBezTo>
                  <a:pt x="175173" y="1033517"/>
                  <a:pt x="161357" y="1037940"/>
                  <a:pt x="147145" y="1040524"/>
                </a:cubicBezTo>
                <a:cubicBezTo>
                  <a:pt x="122772" y="1044956"/>
                  <a:pt x="96211" y="1040973"/>
                  <a:pt x="73573" y="1051034"/>
                </a:cubicBezTo>
                <a:cubicBezTo>
                  <a:pt x="62030" y="1056164"/>
                  <a:pt x="59559" y="1072055"/>
                  <a:pt x="52552" y="1082565"/>
                </a:cubicBezTo>
                <a:cubicBezTo>
                  <a:pt x="49049" y="1093075"/>
                  <a:pt x="46406" y="1103913"/>
                  <a:pt x="42042" y="1114096"/>
                </a:cubicBezTo>
                <a:cubicBezTo>
                  <a:pt x="35870" y="1128497"/>
                  <a:pt x="25523" y="1141130"/>
                  <a:pt x="21021" y="1156137"/>
                </a:cubicBezTo>
                <a:cubicBezTo>
                  <a:pt x="14897" y="1176549"/>
                  <a:pt x="15134" y="1198397"/>
                  <a:pt x="10511" y="1219200"/>
                </a:cubicBezTo>
                <a:cubicBezTo>
                  <a:pt x="8108" y="1230015"/>
                  <a:pt x="3504" y="1240221"/>
                  <a:pt x="0" y="1250731"/>
                </a:cubicBezTo>
                <a:cubicBezTo>
                  <a:pt x="3504" y="1296276"/>
                  <a:pt x="-1114" y="1343190"/>
                  <a:pt x="10511" y="1387365"/>
                </a:cubicBezTo>
                <a:cubicBezTo>
                  <a:pt x="16940" y="1411797"/>
                  <a:pt x="52552" y="1450427"/>
                  <a:pt x="52552" y="1450427"/>
                </a:cubicBezTo>
                <a:cubicBezTo>
                  <a:pt x="60083" y="1480553"/>
                  <a:pt x="70976" y="1544155"/>
                  <a:pt x="105104" y="1555531"/>
                </a:cubicBezTo>
                <a:lnTo>
                  <a:pt x="136635" y="1566041"/>
                </a:lnTo>
                <a:cubicBezTo>
                  <a:pt x="143642" y="1576551"/>
                  <a:pt x="148724" y="1588640"/>
                  <a:pt x="157656" y="1597572"/>
                </a:cubicBezTo>
                <a:cubicBezTo>
                  <a:pt x="178032" y="1617948"/>
                  <a:pt x="195072" y="1620555"/>
                  <a:pt x="220718" y="1629103"/>
                </a:cubicBezTo>
                <a:cubicBezTo>
                  <a:pt x="244798" y="1701344"/>
                  <a:pt x="241634" y="1680925"/>
                  <a:pt x="252249" y="1755227"/>
                </a:cubicBezTo>
                <a:cubicBezTo>
                  <a:pt x="252744" y="1758695"/>
                  <a:pt x="252249" y="1762234"/>
                  <a:pt x="252249" y="1765737"/>
                </a:cubicBez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6" name="Rak pilkoppling 5">
            <a:extLst>
              <a:ext uri="{FF2B5EF4-FFF2-40B4-BE49-F238E27FC236}">
                <a16:creationId xmlns:a16="http://schemas.microsoft.com/office/drawing/2014/main" id="{85645935-4D8D-426B-B059-392F88FB5A6A}"/>
              </a:ext>
            </a:extLst>
          </p:cNvPr>
          <p:cNvCxnSpPr>
            <a:endCxn id="2" idx="1"/>
          </p:cNvCxnSpPr>
          <p:nvPr/>
        </p:nvCxnSpPr>
        <p:spPr>
          <a:xfrm>
            <a:off x="7702394" y="3573517"/>
            <a:ext cx="625710" cy="300280"/>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9" name="Rak pilkoppling 18">
            <a:extLst>
              <a:ext uri="{FF2B5EF4-FFF2-40B4-BE49-F238E27FC236}">
                <a16:creationId xmlns:a16="http://schemas.microsoft.com/office/drawing/2014/main" id="{F00E39EB-6084-47B7-BAE1-0EC56F33197C}"/>
              </a:ext>
            </a:extLst>
          </p:cNvPr>
          <p:cNvCxnSpPr/>
          <p:nvPr/>
        </p:nvCxnSpPr>
        <p:spPr>
          <a:xfrm>
            <a:off x="7583315" y="3573517"/>
            <a:ext cx="0" cy="79615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Rak pilkoppling 20">
            <a:extLst>
              <a:ext uri="{FF2B5EF4-FFF2-40B4-BE49-F238E27FC236}">
                <a16:creationId xmlns:a16="http://schemas.microsoft.com/office/drawing/2014/main" id="{759D1F4C-DC41-4A36-BCD3-CC130FDF6AE8}"/>
              </a:ext>
            </a:extLst>
          </p:cNvPr>
          <p:cNvCxnSpPr/>
          <p:nvPr/>
        </p:nvCxnSpPr>
        <p:spPr>
          <a:xfrm flipH="1">
            <a:off x="7702394" y="4058463"/>
            <a:ext cx="625710" cy="311212"/>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3" name="Rak koppling 22">
            <a:extLst>
              <a:ext uri="{FF2B5EF4-FFF2-40B4-BE49-F238E27FC236}">
                <a16:creationId xmlns:a16="http://schemas.microsoft.com/office/drawing/2014/main" id="{AC2F6A3A-05D5-477D-B7F4-2D6F2E0A4109}"/>
              </a:ext>
            </a:extLst>
          </p:cNvPr>
          <p:cNvCxnSpPr/>
          <p:nvPr/>
        </p:nvCxnSpPr>
        <p:spPr>
          <a:xfrm>
            <a:off x="7241628" y="4837384"/>
            <a:ext cx="56776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Rak koppling 23">
            <a:extLst>
              <a:ext uri="{FF2B5EF4-FFF2-40B4-BE49-F238E27FC236}">
                <a16:creationId xmlns:a16="http://schemas.microsoft.com/office/drawing/2014/main" id="{FE75499D-3AB2-4CD5-B28E-98E06960013A}"/>
              </a:ext>
            </a:extLst>
          </p:cNvPr>
          <p:cNvCxnSpPr/>
          <p:nvPr/>
        </p:nvCxnSpPr>
        <p:spPr>
          <a:xfrm>
            <a:off x="7241628" y="5068611"/>
            <a:ext cx="56776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Rak koppling 24">
            <a:extLst>
              <a:ext uri="{FF2B5EF4-FFF2-40B4-BE49-F238E27FC236}">
                <a16:creationId xmlns:a16="http://schemas.microsoft.com/office/drawing/2014/main" id="{BA36D253-01DC-44CC-9567-766155198A68}"/>
              </a:ext>
            </a:extLst>
          </p:cNvPr>
          <p:cNvCxnSpPr/>
          <p:nvPr/>
        </p:nvCxnSpPr>
        <p:spPr>
          <a:xfrm>
            <a:off x="7241628" y="5305093"/>
            <a:ext cx="567762" cy="0"/>
          </a:xfrm>
          <a:prstGeom prst="line">
            <a:avLst/>
          </a:prstGeom>
        </p:spPr>
        <p:style>
          <a:lnRef idx="1">
            <a:schemeClr val="accent1"/>
          </a:lnRef>
          <a:fillRef idx="0">
            <a:schemeClr val="accent1"/>
          </a:fillRef>
          <a:effectRef idx="0">
            <a:schemeClr val="accent1"/>
          </a:effectRef>
          <a:fontRef idx="minor">
            <a:schemeClr val="tx1"/>
          </a:fontRef>
        </p:style>
      </p:cxnSp>
      <p:sp>
        <p:nvSpPr>
          <p:cNvPr id="26" name="Frihandsfigur: Form 25">
            <a:extLst>
              <a:ext uri="{FF2B5EF4-FFF2-40B4-BE49-F238E27FC236}">
                <a16:creationId xmlns:a16="http://schemas.microsoft.com/office/drawing/2014/main" id="{97E9F103-52E2-45DA-ACA7-58484F61D83F}"/>
              </a:ext>
            </a:extLst>
          </p:cNvPr>
          <p:cNvSpPr/>
          <p:nvPr/>
        </p:nvSpPr>
        <p:spPr>
          <a:xfrm>
            <a:off x="7388772" y="4424855"/>
            <a:ext cx="1367113" cy="1662201"/>
          </a:xfrm>
          <a:custGeom>
            <a:avLst/>
            <a:gdLst>
              <a:gd name="connsiteX0" fmla="*/ 210207 w 1367113"/>
              <a:gd name="connsiteY0" fmla="*/ 0 h 1662201"/>
              <a:gd name="connsiteX1" fmla="*/ 94594 w 1367113"/>
              <a:gd name="connsiteY1" fmla="*/ 73573 h 1662201"/>
              <a:gd name="connsiteX2" fmla="*/ 63062 w 1367113"/>
              <a:gd name="connsiteY2" fmla="*/ 94593 h 1662201"/>
              <a:gd name="connsiteX3" fmla="*/ 52552 w 1367113"/>
              <a:gd name="connsiteY3" fmla="*/ 126124 h 1662201"/>
              <a:gd name="connsiteX4" fmla="*/ 84083 w 1367113"/>
              <a:gd name="connsiteY4" fmla="*/ 231228 h 1662201"/>
              <a:gd name="connsiteX5" fmla="*/ 115614 w 1367113"/>
              <a:gd name="connsiteY5" fmla="*/ 252248 h 1662201"/>
              <a:gd name="connsiteX6" fmla="*/ 126125 w 1367113"/>
              <a:gd name="connsiteY6" fmla="*/ 283779 h 1662201"/>
              <a:gd name="connsiteX7" fmla="*/ 115614 w 1367113"/>
              <a:gd name="connsiteY7" fmla="*/ 357352 h 1662201"/>
              <a:gd name="connsiteX8" fmla="*/ 84083 w 1367113"/>
              <a:gd name="connsiteY8" fmla="*/ 420414 h 1662201"/>
              <a:gd name="connsiteX9" fmla="*/ 21021 w 1367113"/>
              <a:gd name="connsiteY9" fmla="*/ 451945 h 1662201"/>
              <a:gd name="connsiteX10" fmla="*/ 10511 w 1367113"/>
              <a:gd name="connsiteY10" fmla="*/ 483476 h 1662201"/>
              <a:gd name="connsiteX11" fmla="*/ 42042 w 1367113"/>
              <a:gd name="connsiteY11" fmla="*/ 493986 h 1662201"/>
              <a:gd name="connsiteX12" fmla="*/ 84083 w 1367113"/>
              <a:gd name="connsiteY12" fmla="*/ 504497 h 1662201"/>
              <a:gd name="connsiteX13" fmla="*/ 115614 w 1367113"/>
              <a:gd name="connsiteY13" fmla="*/ 525517 h 1662201"/>
              <a:gd name="connsiteX14" fmla="*/ 147145 w 1367113"/>
              <a:gd name="connsiteY14" fmla="*/ 588579 h 1662201"/>
              <a:gd name="connsiteX15" fmla="*/ 126125 w 1367113"/>
              <a:gd name="connsiteY15" fmla="*/ 662152 h 1662201"/>
              <a:gd name="connsiteX16" fmla="*/ 94594 w 1367113"/>
              <a:gd name="connsiteY16" fmla="*/ 672662 h 1662201"/>
              <a:gd name="connsiteX17" fmla="*/ 73573 w 1367113"/>
              <a:gd name="connsiteY17" fmla="*/ 809297 h 1662201"/>
              <a:gd name="connsiteX18" fmla="*/ 115614 w 1367113"/>
              <a:gd name="connsiteY18" fmla="*/ 819807 h 1662201"/>
              <a:gd name="connsiteX19" fmla="*/ 84083 w 1367113"/>
              <a:gd name="connsiteY19" fmla="*/ 830317 h 1662201"/>
              <a:gd name="connsiteX20" fmla="*/ 63062 w 1367113"/>
              <a:gd name="connsiteY20" fmla="*/ 861848 h 1662201"/>
              <a:gd name="connsiteX21" fmla="*/ 0 w 1367113"/>
              <a:gd name="connsiteY21" fmla="*/ 882869 h 1662201"/>
              <a:gd name="connsiteX22" fmla="*/ 10511 w 1367113"/>
              <a:gd name="connsiteY22" fmla="*/ 966952 h 1662201"/>
              <a:gd name="connsiteX23" fmla="*/ 42042 w 1367113"/>
              <a:gd name="connsiteY23" fmla="*/ 977462 h 1662201"/>
              <a:gd name="connsiteX24" fmla="*/ 105104 w 1367113"/>
              <a:gd name="connsiteY24" fmla="*/ 1030014 h 1662201"/>
              <a:gd name="connsiteX25" fmla="*/ 115614 w 1367113"/>
              <a:gd name="connsiteY25" fmla="*/ 1082566 h 1662201"/>
              <a:gd name="connsiteX26" fmla="*/ 84083 w 1367113"/>
              <a:gd name="connsiteY26" fmla="*/ 1198179 h 1662201"/>
              <a:gd name="connsiteX27" fmla="*/ 52552 w 1367113"/>
              <a:gd name="connsiteY27" fmla="*/ 1229711 h 1662201"/>
              <a:gd name="connsiteX28" fmla="*/ 63062 w 1367113"/>
              <a:gd name="connsiteY28" fmla="*/ 1303283 h 1662201"/>
              <a:gd name="connsiteX29" fmla="*/ 73573 w 1367113"/>
              <a:gd name="connsiteY29" fmla="*/ 1334814 h 1662201"/>
              <a:gd name="connsiteX30" fmla="*/ 52552 w 1367113"/>
              <a:gd name="connsiteY30" fmla="*/ 1439917 h 1662201"/>
              <a:gd name="connsiteX31" fmla="*/ 31531 w 1367113"/>
              <a:gd name="connsiteY31" fmla="*/ 1513490 h 1662201"/>
              <a:gd name="connsiteX32" fmla="*/ 42042 w 1367113"/>
              <a:gd name="connsiteY32" fmla="*/ 1587062 h 1662201"/>
              <a:gd name="connsiteX33" fmla="*/ 73573 w 1367113"/>
              <a:gd name="connsiteY33" fmla="*/ 1597573 h 1662201"/>
              <a:gd name="connsiteX34" fmla="*/ 126125 w 1367113"/>
              <a:gd name="connsiteY34" fmla="*/ 1608083 h 1662201"/>
              <a:gd name="connsiteX35" fmla="*/ 168166 w 1367113"/>
              <a:gd name="connsiteY35" fmla="*/ 1618593 h 1662201"/>
              <a:gd name="connsiteX36" fmla="*/ 199697 w 1367113"/>
              <a:gd name="connsiteY36" fmla="*/ 1650124 h 1662201"/>
              <a:gd name="connsiteX37" fmla="*/ 388883 w 1367113"/>
              <a:gd name="connsiteY37" fmla="*/ 1618593 h 1662201"/>
              <a:gd name="connsiteX38" fmla="*/ 609600 w 1367113"/>
              <a:gd name="connsiteY38" fmla="*/ 1608083 h 1662201"/>
              <a:gd name="connsiteX39" fmla="*/ 620111 w 1367113"/>
              <a:gd name="connsiteY39" fmla="*/ 1576552 h 1662201"/>
              <a:gd name="connsiteX40" fmla="*/ 641131 w 1367113"/>
              <a:gd name="connsiteY40" fmla="*/ 1545021 h 1662201"/>
              <a:gd name="connsiteX41" fmla="*/ 609600 w 1367113"/>
              <a:gd name="connsiteY41" fmla="*/ 1397876 h 1662201"/>
              <a:gd name="connsiteX42" fmla="*/ 620111 w 1367113"/>
              <a:gd name="connsiteY42" fmla="*/ 1366345 h 1662201"/>
              <a:gd name="connsiteX43" fmla="*/ 641131 w 1367113"/>
              <a:gd name="connsiteY43" fmla="*/ 1334814 h 1662201"/>
              <a:gd name="connsiteX44" fmla="*/ 693683 w 1367113"/>
              <a:gd name="connsiteY44" fmla="*/ 1219200 h 1662201"/>
              <a:gd name="connsiteX45" fmla="*/ 704194 w 1367113"/>
              <a:gd name="connsiteY45" fmla="*/ 1040524 h 1662201"/>
              <a:gd name="connsiteX46" fmla="*/ 725214 w 1367113"/>
              <a:gd name="connsiteY46" fmla="*/ 893379 h 1662201"/>
              <a:gd name="connsiteX47" fmla="*/ 735725 w 1367113"/>
              <a:gd name="connsiteY47" fmla="*/ 788276 h 1662201"/>
              <a:gd name="connsiteX48" fmla="*/ 767256 w 1367113"/>
              <a:gd name="connsiteY48" fmla="*/ 777766 h 1662201"/>
              <a:gd name="connsiteX49" fmla="*/ 809297 w 1367113"/>
              <a:gd name="connsiteY49" fmla="*/ 767255 h 1662201"/>
              <a:gd name="connsiteX50" fmla="*/ 830318 w 1367113"/>
              <a:gd name="connsiteY50" fmla="*/ 704193 h 1662201"/>
              <a:gd name="connsiteX51" fmla="*/ 840828 w 1367113"/>
              <a:gd name="connsiteY51" fmla="*/ 609600 h 1662201"/>
              <a:gd name="connsiteX52" fmla="*/ 882869 w 1367113"/>
              <a:gd name="connsiteY52" fmla="*/ 599090 h 1662201"/>
              <a:gd name="connsiteX53" fmla="*/ 893380 w 1367113"/>
              <a:gd name="connsiteY53" fmla="*/ 567559 h 1662201"/>
              <a:gd name="connsiteX54" fmla="*/ 924911 w 1367113"/>
              <a:gd name="connsiteY54" fmla="*/ 557048 h 1662201"/>
              <a:gd name="connsiteX55" fmla="*/ 956442 w 1367113"/>
              <a:gd name="connsiteY55" fmla="*/ 536028 h 1662201"/>
              <a:gd name="connsiteX56" fmla="*/ 977462 w 1367113"/>
              <a:gd name="connsiteY56" fmla="*/ 472966 h 1662201"/>
              <a:gd name="connsiteX57" fmla="*/ 1124607 w 1367113"/>
              <a:gd name="connsiteY57" fmla="*/ 441435 h 1662201"/>
              <a:gd name="connsiteX58" fmla="*/ 1229711 w 1367113"/>
              <a:gd name="connsiteY58" fmla="*/ 451945 h 1662201"/>
              <a:gd name="connsiteX59" fmla="*/ 1240221 w 1367113"/>
              <a:gd name="connsiteY59" fmla="*/ 483476 h 1662201"/>
              <a:gd name="connsiteX60" fmla="*/ 1271752 w 1367113"/>
              <a:gd name="connsiteY60" fmla="*/ 493986 h 1662201"/>
              <a:gd name="connsiteX61" fmla="*/ 1303283 w 1367113"/>
              <a:gd name="connsiteY61" fmla="*/ 525517 h 1662201"/>
              <a:gd name="connsiteX62" fmla="*/ 1334814 w 1367113"/>
              <a:gd name="connsiteY62" fmla="*/ 546538 h 1662201"/>
              <a:gd name="connsiteX63" fmla="*/ 1366345 w 1367113"/>
              <a:gd name="connsiteY63" fmla="*/ 620111 h 1662201"/>
              <a:gd name="connsiteX64" fmla="*/ 1366345 w 1367113"/>
              <a:gd name="connsiteY64" fmla="*/ 651642 h 16622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1367113" h="1662201">
                <a:moveTo>
                  <a:pt x="210207" y="0"/>
                </a:moveTo>
                <a:cubicBezTo>
                  <a:pt x="135975" y="44540"/>
                  <a:pt x="174674" y="20187"/>
                  <a:pt x="94594" y="73573"/>
                </a:cubicBezTo>
                <a:lnTo>
                  <a:pt x="63062" y="94593"/>
                </a:lnTo>
                <a:cubicBezTo>
                  <a:pt x="59559" y="105103"/>
                  <a:pt x="52552" y="115045"/>
                  <a:pt x="52552" y="126124"/>
                </a:cubicBezTo>
                <a:cubicBezTo>
                  <a:pt x="52552" y="165818"/>
                  <a:pt x="55590" y="202736"/>
                  <a:pt x="84083" y="231228"/>
                </a:cubicBezTo>
                <a:cubicBezTo>
                  <a:pt x="93015" y="240160"/>
                  <a:pt x="105104" y="245241"/>
                  <a:pt x="115614" y="252248"/>
                </a:cubicBezTo>
                <a:cubicBezTo>
                  <a:pt x="119118" y="262758"/>
                  <a:pt x="126125" y="272700"/>
                  <a:pt x="126125" y="283779"/>
                </a:cubicBezTo>
                <a:cubicBezTo>
                  <a:pt x="126125" y="308552"/>
                  <a:pt x="120472" y="333060"/>
                  <a:pt x="115614" y="357352"/>
                </a:cubicBezTo>
                <a:cubicBezTo>
                  <a:pt x="111340" y="378724"/>
                  <a:pt x="99585" y="404912"/>
                  <a:pt x="84083" y="420414"/>
                </a:cubicBezTo>
                <a:cubicBezTo>
                  <a:pt x="63707" y="440790"/>
                  <a:pt x="46667" y="443397"/>
                  <a:pt x="21021" y="451945"/>
                </a:cubicBezTo>
                <a:cubicBezTo>
                  <a:pt x="17518" y="462455"/>
                  <a:pt x="5556" y="473567"/>
                  <a:pt x="10511" y="483476"/>
                </a:cubicBezTo>
                <a:cubicBezTo>
                  <a:pt x="15466" y="493385"/>
                  <a:pt x="31389" y="490942"/>
                  <a:pt x="42042" y="493986"/>
                </a:cubicBezTo>
                <a:cubicBezTo>
                  <a:pt x="55931" y="497954"/>
                  <a:pt x="70069" y="500993"/>
                  <a:pt x="84083" y="504497"/>
                </a:cubicBezTo>
                <a:cubicBezTo>
                  <a:pt x="94593" y="511504"/>
                  <a:pt x="106682" y="516585"/>
                  <a:pt x="115614" y="525517"/>
                </a:cubicBezTo>
                <a:cubicBezTo>
                  <a:pt x="135989" y="545892"/>
                  <a:pt x="138597" y="562933"/>
                  <a:pt x="147145" y="588579"/>
                </a:cubicBezTo>
                <a:cubicBezTo>
                  <a:pt x="147054" y="588942"/>
                  <a:pt x="131151" y="657126"/>
                  <a:pt x="126125" y="662152"/>
                </a:cubicBezTo>
                <a:cubicBezTo>
                  <a:pt x="118291" y="669986"/>
                  <a:pt x="105104" y="669159"/>
                  <a:pt x="94594" y="672662"/>
                </a:cubicBezTo>
                <a:cubicBezTo>
                  <a:pt x="41533" y="708036"/>
                  <a:pt x="29237" y="702890"/>
                  <a:pt x="73573" y="809297"/>
                </a:cubicBezTo>
                <a:cubicBezTo>
                  <a:pt x="79129" y="822631"/>
                  <a:pt x="101600" y="816304"/>
                  <a:pt x="115614" y="819807"/>
                </a:cubicBezTo>
                <a:cubicBezTo>
                  <a:pt x="105104" y="823310"/>
                  <a:pt x="92734" y="823396"/>
                  <a:pt x="84083" y="830317"/>
                </a:cubicBezTo>
                <a:cubicBezTo>
                  <a:pt x="74219" y="838208"/>
                  <a:pt x="73774" y="855153"/>
                  <a:pt x="63062" y="861848"/>
                </a:cubicBezTo>
                <a:cubicBezTo>
                  <a:pt x="44272" y="873592"/>
                  <a:pt x="0" y="882869"/>
                  <a:pt x="0" y="882869"/>
                </a:cubicBezTo>
                <a:cubicBezTo>
                  <a:pt x="3504" y="910897"/>
                  <a:pt x="-961" y="941141"/>
                  <a:pt x="10511" y="966952"/>
                </a:cubicBezTo>
                <a:cubicBezTo>
                  <a:pt x="15011" y="977076"/>
                  <a:pt x="32133" y="972507"/>
                  <a:pt x="42042" y="977462"/>
                </a:cubicBezTo>
                <a:cubicBezTo>
                  <a:pt x="71307" y="992094"/>
                  <a:pt x="81860" y="1006770"/>
                  <a:pt x="105104" y="1030014"/>
                </a:cubicBezTo>
                <a:cubicBezTo>
                  <a:pt x="108607" y="1047531"/>
                  <a:pt x="115614" y="1064702"/>
                  <a:pt x="115614" y="1082566"/>
                </a:cubicBezTo>
                <a:cubicBezTo>
                  <a:pt x="115614" y="1098987"/>
                  <a:pt x="92327" y="1189935"/>
                  <a:pt x="84083" y="1198179"/>
                </a:cubicBezTo>
                <a:lnTo>
                  <a:pt x="52552" y="1229711"/>
                </a:lnTo>
                <a:cubicBezTo>
                  <a:pt x="56055" y="1254235"/>
                  <a:pt x="58204" y="1278991"/>
                  <a:pt x="63062" y="1303283"/>
                </a:cubicBezTo>
                <a:cubicBezTo>
                  <a:pt x="65235" y="1314147"/>
                  <a:pt x="74423" y="1323768"/>
                  <a:pt x="73573" y="1334814"/>
                </a:cubicBezTo>
                <a:cubicBezTo>
                  <a:pt x="70833" y="1370437"/>
                  <a:pt x="61217" y="1405255"/>
                  <a:pt x="52552" y="1439917"/>
                </a:cubicBezTo>
                <a:cubicBezTo>
                  <a:pt x="39355" y="1492707"/>
                  <a:pt x="46610" y="1468255"/>
                  <a:pt x="31531" y="1513490"/>
                </a:cubicBezTo>
                <a:cubicBezTo>
                  <a:pt x="35035" y="1538014"/>
                  <a:pt x="30963" y="1564904"/>
                  <a:pt x="42042" y="1587062"/>
                </a:cubicBezTo>
                <a:cubicBezTo>
                  <a:pt x="46997" y="1596971"/>
                  <a:pt x="62825" y="1594886"/>
                  <a:pt x="73573" y="1597573"/>
                </a:cubicBezTo>
                <a:cubicBezTo>
                  <a:pt x="90904" y="1601906"/>
                  <a:pt x="108686" y="1604208"/>
                  <a:pt x="126125" y="1608083"/>
                </a:cubicBezTo>
                <a:cubicBezTo>
                  <a:pt x="140226" y="1611216"/>
                  <a:pt x="154152" y="1615090"/>
                  <a:pt x="168166" y="1618593"/>
                </a:cubicBezTo>
                <a:cubicBezTo>
                  <a:pt x="178676" y="1629103"/>
                  <a:pt x="184964" y="1648160"/>
                  <a:pt x="199697" y="1650124"/>
                </a:cubicBezTo>
                <a:cubicBezTo>
                  <a:pt x="480347" y="1687545"/>
                  <a:pt x="216235" y="1626814"/>
                  <a:pt x="388883" y="1618593"/>
                </a:cubicBezTo>
                <a:lnTo>
                  <a:pt x="609600" y="1608083"/>
                </a:lnTo>
                <a:cubicBezTo>
                  <a:pt x="613104" y="1597573"/>
                  <a:pt x="615156" y="1586461"/>
                  <a:pt x="620111" y="1576552"/>
                </a:cubicBezTo>
                <a:cubicBezTo>
                  <a:pt x="625760" y="1565254"/>
                  <a:pt x="640231" y="1557621"/>
                  <a:pt x="641131" y="1545021"/>
                </a:cubicBezTo>
                <a:cubicBezTo>
                  <a:pt x="648274" y="1445021"/>
                  <a:pt x="645951" y="1452401"/>
                  <a:pt x="609600" y="1397876"/>
                </a:cubicBezTo>
                <a:cubicBezTo>
                  <a:pt x="613104" y="1387366"/>
                  <a:pt x="615156" y="1376254"/>
                  <a:pt x="620111" y="1366345"/>
                </a:cubicBezTo>
                <a:cubicBezTo>
                  <a:pt x="625760" y="1355047"/>
                  <a:pt x="637416" y="1346887"/>
                  <a:pt x="641131" y="1334814"/>
                </a:cubicBezTo>
                <a:cubicBezTo>
                  <a:pt x="678240" y="1214208"/>
                  <a:pt x="623942" y="1242448"/>
                  <a:pt x="693683" y="1219200"/>
                </a:cubicBezTo>
                <a:cubicBezTo>
                  <a:pt x="744912" y="1142358"/>
                  <a:pt x="704194" y="1217383"/>
                  <a:pt x="704194" y="1040524"/>
                </a:cubicBezTo>
                <a:cubicBezTo>
                  <a:pt x="704194" y="948419"/>
                  <a:pt x="705764" y="951733"/>
                  <a:pt x="725214" y="893379"/>
                </a:cubicBezTo>
                <a:cubicBezTo>
                  <a:pt x="728718" y="858345"/>
                  <a:pt x="723692" y="821365"/>
                  <a:pt x="735725" y="788276"/>
                </a:cubicBezTo>
                <a:cubicBezTo>
                  <a:pt x="739511" y="777864"/>
                  <a:pt x="756603" y="780810"/>
                  <a:pt x="767256" y="777766"/>
                </a:cubicBezTo>
                <a:cubicBezTo>
                  <a:pt x="781145" y="773798"/>
                  <a:pt x="795283" y="770759"/>
                  <a:pt x="809297" y="767255"/>
                </a:cubicBezTo>
                <a:cubicBezTo>
                  <a:pt x="816304" y="746234"/>
                  <a:pt x="827871" y="726215"/>
                  <a:pt x="830318" y="704193"/>
                </a:cubicBezTo>
                <a:cubicBezTo>
                  <a:pt x="833821" y="672662"/>
                  <a:pt x="826640" y="637976"/>
                  <a:pt x="840828" y="609600"/>
                </a:cubicBezTo>
                <a:cubicBezTo>
                  <a:pt x="847288" y="596680"/>
                  <a:pt x="868855" y="602593"/>
                  <a:pt x="882869" y="599090"/>
                </a:cubicBezTo>
                <a:cubicBezTo>
                  <a:pt x="886373" y="588580"/>
                  <a:pt x="885546" y="575393"/>
                  <a:pt x="893380" y="567559"/>
                </a:cubicBezTo>
                <a:cubicBezTo>
                  <a:pt x="901214" y="559725"/>
                  <a:pt x="915002" y="562003"/>
                  <a:pt x="924911" y="557048"/>
                </a:cubicBezTo>
                <a:cubicBezTo>
                  <a:pt x="936209" y="551399"/>
                  <a:pt x="945932" y="543035"/>
                  <a:pt x="956442" y="536028"/>
                </a:cubicBezTo>
                <a:cubicBezTo>
                  <a:pt x="963449" y="515007"/>
                  <a:pt x="956441" y="479973"/>
                  <a:pt x="977462" y="472966"/>
                </a:cubicBezTo>
                <a:cubicBezTo>
                  <a:pt x="1067321" y="443013"/>
                  <a:pt x="1018538" y="454693"/>
                  <a:pt x="1124607" y="441435"/>
                </a:cubicBezTo>
                <a:cubicBezTo>
                  <a:pt x="1159642" y="444938"/>
                  <a:pt x="1196621" y="439913"/>
                  <a:pt x="1229711" y="451945"/>
                </a:cubicBezTo>
                <a:cubicBezTo>
                  <a:pt x="1240123" y="455731"/>
                  <a:pt x="1232387" y="475642"/>
                  <a:pt x="1240221" y="483476"/>
                </a:cubicBezTo>
                <a:cubicBezTo>
                  <a:pt x="1248055" y="491310"/>
                  <a:pt x="1261242" y="490483"/>
                  <a:pt x="1271752" y="493986"/>
                </a:cubicBezTo>
                <a:cubicBezTo>
                  <a:pt x="1282262" y="504496"/>
                  <a:pt x="1291864" y="516001"/>
                  <a:pt x="1303283" y="525517"/>
                </a:cubicBezTo>
                <a:cubicBezTo>
                  <a:pt x="1312987" y="533604"/>
                  <a:pt x="1326727" y="536834"/>
                  <a:pt x="1334814" y="546538"/>
                </a:cubicBezTo>
                <a:cubicBezTo>
                  <a:pt x="1342793" y="556113"/>
                  <a:pt x="1363607" y="603680"/>
                  <a:pt x="1366345" y="620111"/>
                </a:cubicBezTo>
                <a:cubicBezTo>
                  <a:pt x="1368073" y="630478"/>
                  <a:pt x="1366345" y="641132"/>
                  <a:pt x="1366345" y="651642"/>
                </a:cubicBez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7" name="Likbent triangel 26">
            <a:extLst>
              <a:ext uri="{FF2B5EF4-FFF2-40B4-BE49-F238E27FC236}">
                <a16:creationId xmlns:a16="http://schemas.microsoft.com/office/drawing/2014/main" id="{AEFCF568-8E15-442E-9DA2-666F56868E86}"/>
              </a:ext>
            </a:extLst>
          </p:cNvPr>
          <p:cNvSpPr/>
          <p:nvPr/>
        </p:nvSpPr>
        <p:spPr>
          <a:xfrm>
            <a:off x="8379859" y="5005051"/>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28" name="Likbent triangel 27">
            <a:extLst>
              <a:ext uri="{FF2B5EF4-FFF2-40B4-BE49-F238E27FC236}">
                <a16:creationId xmlns:a16="http://schemas.microsoft.com/office/drawing/2014/main" id="{F525EB7B-BE42-40E8-89DA-ABC632778DE7}"/>
              </a:ext>
            </a:extLst>
          </p:cNvPr>
          <p:cNvSpPr/>
          <p:nvPr/>
        </p:nvSpPr>
        <p:spPr>
          <a:xfrm>
            <a:off x="7593408" y="5686184"/>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29" name="Pil: nedåt 28">
            <a:extLst>
              <a:ext uri="{FF2B5EF4-FFF2-40B4-BE49-F238E27FC236}">
                <a16:creationId xmlns:a16="http://schemas.microsoft.com/office/drawing/2014/main" id="{2235956A-70DD-4ED6-8A97-506F1166F0A2}"/>
              </a:ext>
            </a:extLst>
          </p:cNvPr>
          <p:cNvSpPr/>
          <p:nvPr/>
        </p:nvSpPr>
        <p:spPr>
          <a:xfrm rot="20453804">
            <a:off x="8774977" y="5217908"/>
            <a:ext cx="247526" cy="346320"/>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30" name="textruta 29">
            <a:extLst>
              <a:ext uri="{FF2B5EF4-FFF2-40B4-BE49-F238E27FC236}">
                <a16:creationId xmlns:a16="http://schemas.microsoft.com/office/drawing/2014/main" id="{F5C987CB-27A4-4995-AEF2-85932B71347A}"/>
              </a:ext>
            </a:extLst>
          </p:cNvPr>
          <p:cNvSpPr txBox="1"/>
          <p:nvPr/>
        </p:nvSpPr>
        <p:spPr>
          <a:xfrm>
            <a:off x="6316375" y="4753872"/>
            <a:ext cx="925253" cy="369332"/>
          </a:xfrm>
          <a:prstGeom prst="rect">
            <a:avLst/>
          </a:prstGeom>
          <a:noFill/>
        </p:spPr>
        <p:txBody>
          <a:bodyPr wrap="none" rtlCol="0">
            <a:spAutoFit/>
          </a:bodyPr>
          <a:lstStyle/>
          <a:p>
            <a:r>
              <a:rPr lang="sv-SE" dirty="0"/>
              <a:t>Klubbor</a:t>
            </a:r>
          </a:p>
        </p:txBody>
      </p:sp>
      <p:sp>
        <p:nvSpPr>
          <p:cNvPr id="31" name="Diagonal rand 30">
            <a:extLst>
              <a:ext uri="{FF2B5EF4-FFF2-40B4-BE49-F238E27FC236}">
                <a16:creationId xmlns:a16="http://schemas.microsoft.com/office/drawing/2014/main" id="{92F60F0E-32CD-4BDC-9828-5F38466B4F35}"/>
              </a:ext>
            </a:extLst>
          </p:cNvPr>
          <p:cNvSpPr/>
          <p:nvPr/>
        </p:nvSpPr>
        <p:spPr>
          <a:xfrm rot="2335606">
            <a:off x="9981738" y="2909777"/>
            <a:ext cx="522712" cy="402388"/>
          </a:xfrm>
          <a:prstGeom prst="diagStrip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solidFill>
                <a:schemeClr val="tx1"/>
              </a:solidFill>
            </a:endParaRPr>
          </a:p>
        </p:txBody>
      </p:sp>
      <p:sp>
        <p:nvSpPr>
          <p:cNvPr id="32" name="Diagonal rand 31">
            <a:extLst>
              <a:ext uri="{FF2B5EF4-FFF2-40B4-BE49-F238E27FC236}">
                <a16:creationId xmlns:a16="http://schemas.microsoft.com/office/drawing/2014/main" id="{200B9692-8791-4789-AEE9-9E2C4400F123}"/>
              </a:ext>
            </a:extLst>
          </p:cNvPr>
          <p:cNvSpPr/>
          <p:nvPr/>
        </p:nvSpPr>
        <p:spPr>
          <a:xfrm rot="2335606">
            <a:off x="9981737" y="2350105"/>
            <a:ext cx="522712" cy="402388"/>
          </a:xfrm>
          <a:prstGeom prst="diagStrip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solidFill>
                <a:schemeClr val="tx1"/>
              </a:solidFill>
            </a:endParaRPr>
          </a:p>
        </p:txBody>
      </p:sp>
      <p:sp>
        <p:nvSpPr>
          <p:cNvPr id="33" name="textruta 32">
            <a:extLst>
              <a:ext uri="{FF2B5EF4-FFF2-40B4-BE49-F238E27FC236}">
                <a16:creationId xmlns:a16="http://schemas.microsoft.com/office/drawing/2014/main" id="{6AB83751-D0A9-4DA9-A270-4D3048A209AA}"/>
              </a:ext>
            </a:extLst>
          </p:cNvPr>
          <p:cNvSpPr txBox="1"/>
          <p:nvPr/>
        </p:nvSpPr>
        <p:spPr>
          <a:xfrm>
            <a:off x="10572831" y="2340443"/>
            <a:ext cx="833113" cy="369332"/>
          </a:xfrm>
          <a:prstGeom prst="rect">
            <a:avLst/>
          </a:prstGeom>
          <a:noFill/>
        </p:spPr>
        <p:txBody>
          <a:bodyPr wrap="none" rtlCol="0">
            <a:spAutoFit/>
          </a:bodyPr>
          <a:lstStyle/>
          <a:p>
            <a:r>
              <a:rPr lang="sv-SE" dirty="0"/>
              <a:t>Bänkar</a:t>
            </a:r>
          </a:p>
        </p:txBody>
      </p:sp>
      <p:sp>
        <p:nvSpPr>
          <p:cNvPr id="34" name="Frihandsfigur: Form 33">
            <a:extLst>
              <a:ext uri="{FF2B5EF4-FFF2-40B4-BE49-F238E27FC236}">
                <a16:creationId xmlns:a16="http://schemas.microsoft.com/office/drawing/2014/main" id="{86BFA4B4-0067-4B12-8504-E2DC933F3525}"/>
              </a:ext>
            </a:extLst>
          </p:cNvPr>
          <p:cNvSpPr/>
          <p:nvPr/>
        </p:nvSpPr>
        <p:spPr>
          <a:xfrm>
            <a:off x="8944303" y="1401982"/>
            <a:ext cx="1489763" cy="4347177"/>
          </a:xfrm>
          <a:custGeom>
            <a:avLst/>
            <a:gdLst>
              <a:gd name="connsiteX0" fmla="*/ 1324304 w 1489763"/>
              <a:gd name="connsiteY0" fmla="*/ 4347177 h 4347177"/>
              <a:gd name="connsiteX1" fmla="*/ 1271752 w 1489763"/>
              <a:gd name="connsiteY1" fmla="*/ 4315646 h 4347177"/>
              <a:gd name="connsiteX2" fmla="*/ 1240221 w 1489763"/>
              <a:gd name="connsiteY2" fmla="*/ 4294625 h 4347177"/>
              <a:gd name="connsiteX3" fmla="*/ 1219200 w 1489763"/>
              <a:gd name="connsiteY3" fmla="*/ 4263094 h 4347177"/>
              <a:gd name="connsiteX4" fmla="*/ 1103587 w 1489763"/>
              <a:gd name="connsiteY4" fmla="*/ 4242073 h 4347177"/>
              <a:gd name="connsiteX5" fmla="*/ 1093076 w 1489763"/>
              <a:gd name="connsiteY5" fmla="*/ 4200032 h 4347177"/>
              <a:gd name="connsiteX6" fmla="*/ 1072056 w 1489763"/>
              <a:gd name="connsiteY6" fmla="*/ 4021356 h 4347177"/>
              <a:gd name="connsiteX7" fmla="*/ 1082566 w 1489763"/>
              <a:gd name="connsiteY7" fmla="*/ 3905742 h 4347177"/>
              <a:gd name="connsiteX8" fmla="*/ 1240221 w 1489763"/>
              <a:gd name="connsiteY8" fmla="*/ 3895232 h 4347177"/>
              <a:gd name="connsiteX9" fmla="*/ 1261242 w 1489763"/>
              <a:gd name="connsiteY9" fmla="*/ 3863701 h 4347177"/>
              <a:gd name="connsiteX10" fmla="*/ 1292773 w 1489763"/>
              <a:gd name="connsiteY10" fmla="*/ 3800639 h 4347177"/>
              <a:gd name="connsiteX11" fmla="*/ 1303283 w 1489763"/>
              <a:gd name="connsiteY11" fmla="*/ 3769108 h 4347177"/>
              <a:gd name="connsiteX12" fmla="*/ 1324304 w 1489763"/>
              <a:gd name="connsiteY12" fmla="*/ 3737577 h 4347177"/>
              <a:gd name="connsiteX13" fmla="*/ 1408387 w 1489763"/>
              <a:gd name="connsiteY13" fmla="*/ 3727066 h 4347177"/>
              <a:gd name="connsiteX14" fmla="*/ 1460938 w 1489763"/>
              <a:gd name="connsiteY14" fmla="*/ 3716556 h 4347177"/>
              <a:gd name="connsiteX15" fmla="*/ 1460938 w 1489763"/>
              <a:gd name="connsiteY15" fmla="*/ 3390735 h 4347177"/>
              <a:gd name="connsiteX16" fmla="*/ 1418897 w 1489763"/>
              <a:gd name="connsiteY16" fmla="*/ 3380225 h 4347177"/>
              <a:gd name="connsiteX17" fmla="*/ 1397876 w 1489763"/>
              <a:gd name="connsiteY17" fmla="*/ 3348694 h 4347177"/>
              <a:gd name="connsiteX18" fmla="*/ 1366345 w 1489763"/>
              <a:gd name="connsiteY18" fmla="*/ 3317163 h 4347177"/>
              <a:gd name="connsiteX19" fmla="*/ 1355835 w 1489763"/>
              <a:gd name="connsiteY19" fmla="*/ 3285632 h 4347177"/>
              <a:gd name="connsiteX20" fmla="*/ 1271752 w 1489763"/>
              <a:gd name="connsiteY20" fmla="*/ 3275121 h 4347177"/>
              <a:gd name="connsiteX21" fmla="*/ 1240221 w 1489763"/>
              <a:gd name="connsiteY21" fmla="*/ 3254101 h 4347177"/>
              <a:gd name="connsiteX22" fmla="*/ 1208690 w 1489763"/>
              <a:gd name="connsiteY22" fmla="*/ 3243590 h 4347177"/>
              <a:gd name="connsiteX23" fmla="*/ 1187669 w 1489763"/>
              <a:gd name="connsiteY23" fmla="*/ 3212059 h 4347177"/>
              <a:gd name="connsiteX24" fmla="*/ 1135118 w 1489763"/>
              <a:gd name="connsiteY24" fmla="*/ 3138487 h 4347177"/>
              <a:gd name="connsiteX25" fmla="*/ 1082566 w 1489763"/>
              <a:gd name="connsiteY25" fmla="*/ 3064915 h 4347177"/>
              <a:gd name="connsiteX26" fmla="*/ 1061545 w 1489763"/>
              <a:gd name="connsiteY26" fmla="*/ 3033384 h 4347177"/>
              <a:gd name="connsiteX27" fmla="*/ 1072056 w 1489763"/>
              <a:gd name="connsiteY27" fmla="*/ 2791646 h 4347177"/>
              <a:gd name="connsiteX28" fmla="*/ 1124607 w 1489763"/>
              <a:gd name="connsiteY28" fmla="*/ 2749604 h 4347177"/>
              <a:gd name="connsiteX29" fmla="*/ 1219200 w 1489763"/>
              <a:gd name="connsiteY29" fmla="*/ 2697052 h 4347177"/>
              <a:gd name="connsiteX30" fmla="*/ 1229711 w 1489763"/>
              <a:gd name="connsiteY30" fmla="*/ 2665521 h 4347177"/>
              <a:gd name="connsiteX31" fmla="*/ 1250731 w 1489763"/>
              <a:gd name="connsiteY31" fmla="*/ 2287149 h 4347177"/>
              <a:gd name="connsiteX32" fmla="*/ 1271752 w 1489763"/>
              <a:gd name="connsiteY32" fmla="*/ 2150515 h 4347177"/>
              <a:gd name="connsiteX33" fmla="*/ 1313794 w 1489763"/>
              <a:gd name="connsiteY33" fmla="*/ 2076942 h 4347177"/>
              <a:gd name="connsiteX34" fmla="*/ 1282263 w 1489763"/>
              <a:gd name="connsiteY34" fmla="*/ 1992859 h 4347177"/>
              <a:gd name="connsiteX35" fmla="*/ 1271752 w 1489763"/>
              <a:gd name="connsiteY35" fmla="*/ 1961328 h 4347177"/>
              <a:gd name="connsiteX36" fmla="*/ 1250731 w 1489763"/>
              <a:gd name="connsiteY36" fmla="*/ 1929797 h 4347177"/>
              <a:gd name="connsiteX37" fmla="*/ 1240221 w 1489763"/>
              <a:gd name="connsiteY37" fmla="*/ 1856225 h 4347177"/>
              <a:gd name="connsiteX38" fmla="*/ 1198180 w 1489763"/>
              <a:gd name="connsiteY38" fmla="*/ 1845715 h 4347177"/>
              <a:gd name="connsiteX39" fmla="*/ 1166649 w 1489763"/>
              <a:gd name="connsiteY39" fmla="*/ 1824694 h 4347177"/>
              <a:gd name="connsiteX40" fmla="*/ 1124607 w 1489763"/>
              <a:gd name="connsiteY40" fmla="*/ 1814184 h 4347177"/>
              <a:gd name="connsiteX41" fmla="*/ 1103587 w 1489763"/>
              <a:gd name="connsiteY41" fmla="*/ 1782652 h 4347177"/>
              <a:gd name="connsiteX42" fmla="*/ 1103587 w 1489763"/>
              <a:gd name="connsiteY42" fmla="*/ 1624997 h 4347177"/>
              <a:gd name="connsiteX43" fmla="*/ 1229711 w 1489763"/>
              <a:gd name="connsiteY43" fmla="*/ 1614487 h 4347177"/>
              <a:gd name="connsiteX44" fmla="*/ 1240221 w 1489763"/>
              <a:gd name="connsiteY44" fmla="*/ 1582956 h 4347177"/>
              <a:gd name="connsiteX45" fmla="*/ 1187669 w 1489763"/>
              <a:gd name="connsiteY45" fmla="*/ 1446321 h 4347177"/>
              <a:gd name="connsiteX46" fmla="*/ 1198180 w 1489763"/>
              <a:gd name="connsiteY46" fmla="*/ 1225604 h 4347177"/>
              <a:gd name="connsiteX47" fmla="*/ 1240221 w 1489763"/>
              <a:gd name="connsiteY47" fmla="*/ 1215094 h 4347177"/>
              <a:gd name="connsiteX48" fmla="*/ 1208690 w 1489763"/>
              <a:gd name="connsiteY48" fmla="*/ 1099480 h 4347177"/>
              <a:gd name="connsiteX49" fmla="*/ 1219200 w 1489763"/>
              <a:gd name="connsiteY49" fmla="*/ 941825 h 4347177"/>
              <a:gd name="connsiteX50" fmla="*/ 1240221 w 1489763"/>
              <a:gd name="connsiteY50" fmla="*/ 878763 h 4347177"/>
              <a:gd name="connsiteX51" fmla="*/ 1271752 w 1489763"/>
              <a:gd name="connsiteY51" fmla="*/ 868252 h 4347177"/>
              <a:gd name="connsiteX52" fmla="*/ 1292773 w 1489763"/>
              <a:gd name="connsiteY52" fmla="*/ 836721 h 4347177"/>
              <a:gd name="connsiteX53" fmla="*/ 1303283 w 1489763"/>
              <a:gd name="connsiteY53" fmla="*/ 721108 h 4347177"/>
              <a:gd name="connsiteX54" fmla="*/ 1313794 w 1489763"/>
              <a:gd name="connsiteY54" fmla="*/ 668556 h 4347177"/>
              <a:gd name="connsiteX55" fmla="*/ 1324304 w 1489763"/>
              <a:gd name="connsiteY55" fmla="*/ 489880 h 4347177"/>
              <a:gd name="connsiteX56" fmla="*/ 1345325 w 1489763"/>
              <a:gd name="connsiteY56" fmla="*/ 458349 h 4347177"/>
              <a:gd name="connsiteX57" fmla="*/ 1408387 w 1489763"/>
              <a:gd name="connsiteY57" fmla="*/ 416308 h 4347177"/>
              <a:gd name="connsiteX58" fmla="*/ 1397876 w 1489763"/>
              <a:gd name="connsiteY58" fmla="*/ 258652 h 4347177"/>
              <a:gd name="connsiteX59" fmla="*/ 1376856 w 1489763"/>
              <a:gd name="connsiteY59" fmla="*/ 185080 h 4347177"/>
              <a:gd name="connsiteX60" fmla="*/ 1366345 w 1489763"/>
              <a:gd name="connsiteY60" fmla="*/ 58956 h 4347177"/>
              <a:gd name="connsiteX61" fmla="*/ 1229711 w 1489763"/>
              <a:gd name="connsiteY61" fmla="*/ 27425 h 4347177"/>
              <a:gd name="connsiteX62" fmla="*/ 1198180 w 1489763"/>
              <a:gd name="connsiteY62" fmla="*/ 16915 h 4347177"/>
              <a:gd name="connsiteX63" fmla="*/ 872359 w 1489763"/>
              <a:gd name="connsiteY63" fmla="*/ 16915 h 4347177"/>
              <a:gd name="connsiteX64" fmla="*/ 924911 w 1489763"/>
              <a:gd name="connsiteY64" fmla="*/ 58956 h 4347177"/>
              <a:gd name="connsiteX65" fmla="*/ 882869 w 1489763"/>
              <a:gd name="connsiteY65" fmla="*/ 206101 h 4347177"/>
              <a:gd name="connsiteX66" fmla="*/ 861849 w 1489763"/>
              <a:gd name="connsiteY66" fmla="*/ 237632 h 4347177"/>
              <a:gd name="connsiteX67" fmla="*/ 830318 w 1489763"/>
              <a:gd name="connsiteY67" fmla="*/ 248142 h 4347177"/>
              <a:gd name="connsiteX68" fmla="*/ 819807 w 1489763"/>
              <a:gd name="connsiteY68" fmla="*/ 384777 h 4347177"/>
              <a:gd name="connsiteX69" fmla="*/ 861849 w 1489763"/>
              <a:gd name="connsiteY69" fmla="*/ 395287 h 4347177"/>
              <a:gd name="connsiteX70" fmla="*/ 872359 w 1489763"/>
              <a:gd name="connsiteY70" fmla="*/ 563452 h 4347177"/>
              <a:gd name="connsiteX71" fmla="*/ 830318 w 1489763"/>
              <a:gd name="connsiteY71" fmla="*/ 605494 h 4347177"/>
              <a:gd name="connsiteX72" fmla="*/ 767256 w 1489763"/>
              <a:gd name="connsiteY72" fmla="*/ 626515 h 4347177"/>
              <a:gd name="connsiteX73" fmla="*/ 735725 w 1489763"/>
              <a:gd name="connsiteY73" fmla="*/ 658046 h 4347177"/>
              <a:gd name="connsiteX74" fmla="*/ 620111 w 1489763"/>
              <a:gd name="connsiteY74" fmla="*/ 668556 h 4347177"/>
              <a:gd name="connsiteX75" fmla="*/ 536028 w 1489763"/>
              <a:gd name="connsiteY75" fmla="*/ 679066 h 4347177"/>
              <a:gd name="connsiteX76" fmla="*/ 578069 w 1489763"/>
              <a:gd name="connsiteY76" fmla="*/ 752639 h 4347177"/>
              <a:gd name="connsiteX77" fmla="*/ 588580 w 1489763"/>
              <a:gd name="connsiteY77" fmla="*/ 784170 h 4347177"/>
              <a:gd name="connsiteX78" fmla="*/ 620111 w 1489763"/>
              <a:gd name="connsiteY78" fmla="*/ 878763 h 4347177"/>
              <a:gd name="connsiteX79" fmla="*/ 609600 w 1489763"/>
              <a:gd name="connsiteY79" fmla="*/ 910294 h 4347177"/>
              <a:gd name="connsiteX80" fmla="*/ 493987 w 1489763"/>
              <a:gd name="connsiteY80" fmla="*/ 941825 h 4347177"/>
              <a:gd name="connsiteX81" fmla="*/ 441435 w 1489763"/>
              <a:gd name="connsiteY81" fmla="*/ 952335 h 4347177"/>
              <a:gd name="connsiteX82" fmla="*/ 378373 w 1489763"/>
              <a:gd name="connsiteY82" fmla="*/ 962846 h 4347177"/>
              <a:gd name="connsiteX83" fmla="*/ 315311 w 1489763"/>
              <a:gd name="connsiteY83" fmla="*/ 983866 h 4347177"/>
              <a:gd name="connsiteX84" fmla="*/ 283780 w 1489763"/>
              <a:gd name="connsiteY84" fmla="*/ 994377 h 4347177"/>
              <a:gd name="connsiteX85" fmla="*/ 210207 w 1489763"/>
              <a:gd name="connsiteY85" fmla="*/ 1015397 h 4347177"/>
              <a:gd name="connsiteX86" fmla="*/ 147145 w 1489763"/>
              <a:gd name="connsiteY86" fmla="*/ 1004887 h 4347177"/>
              <a:gd name="connsiteX87" fmla="*/ 84083 w 1489763"/>
              <a:gd name="connsiteY87" fmla="*/ 962846 h 4347177"/>
              <a:gd name="connsiteX88" fmla="*/ 52552 w 1489763"/>
              <a:gd name="connsiteY88" fmla="*/ 899784 h 4347177"/>
              <a:gd name="connsiteX89" fmla="*/ 31531 w 1489763"/>
              <a:gd name="connsiteY89" fmla="*/ 868252 h 4347177"/>
              <a:gd name="connsiteX90" fmla="*/ 21021 w 1489763"/>
              <a:gd name="connsiteY90" fmla="*/ 826211 h 4347177"/>
              <a:gd name="connsiteX91" fmla="*/ 0 w 1489763"/>
              <a:gd name="connsiteY91" fmla="*/ 763149 h 4347177"/>
              <a:gd name="connsiteX92" fmla="*/ 0 w 1489763"/>
              <a:gd name="connsiteY92" fmla="*/ 731618 h 43471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1489763" h="4347177">
                <a:moveTo>
                  <a:pt x="1324304" y="4347177"/>
                </a:moveTo>
                <a:cubicBezTo>
                  <a:pt x="1306787" y="4336667"/>
                  <a:pt x="1289075" y="4326473"/>
                  <a:pt x="1271752" y="4315646"/>
                </a:cubicBezTo>
                <a:cubicBezTo>
                  <a:pt x="1261040" y="4308951"/>
                  <a:pt x="1249153" y="4303557"/>
                  <a:pt x="1240221" y="4294625"/>
                </a:cubicBezTo>
                <a:cubicBezTo>
                  <a:pt x="1231289" y="4285693"/>
                  <a:pt x="1230990" y="4267629"/>
                  <a:pt x="1219200" y="4263094"/>
                </a:cubicBezTo>
                <a:cubicBezTo>
                  <a:pt x="1182641" y="4249033"/>
                  <a:pt x="1142125" y="4249080"/>
                  <a:pt x="1103587" y="4242073"/>
                </a:cubicBezTo>
                <a:cubicBezTo>
                  <a:pt x="1100083" y="4228059"/>
                  <a:pt x="1094764" y="4214378"/>
                  <a:pt x="1093076" y="4200032"/>
                </a:cubicBezTo>
                <a:cubicBezTo>
                  <a:pt x="1069838" y="4002514"/>
                  <a:pt x="1097319" y="4122411"/>
                  <a:pt x="1072056" y="4021356"/>
                </a:cubicBezTo>
                <a:cubicBezTo>
                  <a:pt x="1075559" y="3982818"/>
                  <a:pt x="1051608" y="3928960"/>
                  <a:pt x="1082566" y="3905742"/>
                </a:cubicBezTo>
                <a:cubicBezTo>
                  <a:pt x="1124701" y="3874141"/>
                  <a:pt x="1188953" y="3907295"/>
                  <a:pt x="1240221" y="3895232"/>
                </a:cubicBezTo>
                <a:cubicBezTo>
                  <a:pt x="1252517" y="3892339"/>
                  <a:pt x="1254235" y="3874211"/>
                  <a:pt x="1261242" y="3863701"/>
                </a:cubicBezTo>
                <a:cubicBezTo>
                  <a:pt x="1287659" y="3784447"/>
                  <a:pt x="1252024" y="3882137"/>
                  <a:pt x="1292773" y="3800639"/>
                </a:cubicBezTo>
                <a:cubicBezTo>
                  <a:pt x="1297728" y="3790730"/>
                  <a:pt x="1298328" y="3779017"/>
                  <a:pt x="1303283" y="3769108"/>
                </a:cubicBezTo>
                <a:cubicBezTo>
                  <a:pt x="1308932" y="3757810"/>
                  <a:pt x="1312576" y="3742268"/>
                  <a:pt x="1324304" y="3737577"/>
                </a:cubicBezTo>
                <a:cubicBezTo>
                  <a:pt x="1350530" y="3727087"/>
                  <a:pt x="1380470" y="3731361"/>
                  <a:pt x="1408387" y="3727066"/>
                </a:cubicBezTo>
                <a:cubicBezTo>
                  <a:pt x="1426043" y="3724350"/>
                  <a:pt x="1443421" y="3720059"/>
                  <a:pt x="1460938" y="3716556"/>
                </a:cubicBezTo>
                <a:cubicBezTo>
                  <a:pt x="1499386" y="3601219"/>
                  <a:pt x="1499357" y="3613564"/>
                  <a:pt x="1460938" y="3390735"/>
                </a:cubicBezTo>
                <a:cubicBezTo>
                  <a:pt x="1458484" y="3376500"/>
                  <a:pt x="1432911" y="3383728"/>
                  <a:pt x="1418897" y="3380225"/>
                </a:cubicBezTo>
                <a:cubicBezTo>
                  <a:pt x="1411890" y="3369715"/>
                  <a:pt x="1405963" y="3358398"/>
                  <a:pt x="1397876" y="3348694"/>
                </a:cubicBezTo>
                <a:cubicBezTo>
                  <a:pt x="1388360" y="3337275"/>
                  <a:pt x="1374590" y="3329531"/>
                  <a:pt x="1366345" y="3317163"/>
                </a:cubicBezTo>
                <a:cubicBezTo>
                  <a:pt x="1360200" y="3307945"/>
                  <a:pt x="1365959" y="3290132"/>
                  <a:pt x="1355835" y="3285632"/>
                </a:cubicBezTo>
                <a:cubicBezTo>
                  <a:pt x="1330024" y="3274160"/>
                  <a:pt x="1299780" y="3278625"/>
                  <a:pt x="1271752" y="3275121"/>
                </a:cubicBezTo>
                <a:cubicBezTo>
                  <a:pt x="1261242" y="3268114"/>
                  <a:pt x="1251519" y="3259750"/>
                  <a:pt x="1240221" y="3254101"/>
                </a:cubicBezTo>
                <a:cubicBezTo>
                  <a:pt x="1230312" y="3249146"/>
                  <a:pt x="1217341" y="3250511"/>
                  <a:pt x="1208690" y="3243590"/>
                </a:cubicBezTo>
                <a:cubicBezTo>
                  <a:pt x="1198826" y="3235699"/>
                  <a:pt x="1194676" y="3222569"/>
                  <a:pt x="1187669" y="3212059"/>
                </a:cubicBezTo>
                <a:cubicBezTo>
                  <a:pt x="1163146" y="3138487"/>
                  <a:pt x="1187670" y="3156004"/>
                  <a:pt x="1135118" y="3138487"/>
                </a:cubicBezTo>
                <a:cubicBezTo>
                  <a:pt x="1085578" y="3064178"/>
                  <a:pt x="1147750" y="3156172"/>
                  <a:pt x="1082566" y="3064915"/>
                </a:cubicBezTo>
                <a:cubicBezTo>
                  <a:pt x="1075224" y="3054636"/>
                  <a:pt x="1068552" y="3043894"/>
                  <a:pt x="1061545" y="3033384"/>
                </a:cubicBezTo>
                <a:cubicBezTo>
                  <a:pt x="1065049" y="2952805"/>
                  <a:pt x="1062811" y="2871770"/>
                  <a:pt x="1072056" y="2791646"/>
                </a:cubicBezTo>
                <a:cubicBezTo>
                  <a:pt x="1076578" y="2752452"/>
                  <a:pt x="1100952" y="2762746"/>
                  <a:pt x="1124607" y="2749604"/>
                </a:cubicBezTo>
                <a:cubicBezTo>
                  <a:pt x="1233027" y="2689370"/>
                  <a:pt x="1147853" y="2720836"/>
                  <a:pt x="1219200" y="2697052"/>
                </a:cubicBezTo>
                <a:cubicBezTo>
                  <a:pt x="1222704" y="2686542"/>
                  <a:pt x="1229096" y="2676583"/>
                  <a:pt x="1229711" y="2665521"/>
                </a:cubicBezTo>
                <a:cubicBezTo>
                  <a:pt x="1251403" y="2275065"/>
                  <a:pt x="1202606" y="2431528"/>
                  <a:pt x="1250731" y="2287149"/>
                </a:cubicBezTo>
                <a:cubicBezTo>
                  <a:pt x="1251925" y="2278792"/>
                  <a:pt x="1267777" y="2163765"/>
                  <a:pt x="1271752" y="2150515"/>
                </a:cubicBezTo>
                <a:cubicBezTo>
                  <a:pt x="1279026" y="2126269"/>
                  <a:pt x="1299719" y="2098054"/>
                  <a:pt x="1313794" y="2076942"/>
                </a:cubicBezTo>
                <a:cubicBezTo>
                  <a:pt x="1289936" y="2005373"/>
                  <a:pt x="1319966" y="2093400"/>
                  <a:pt x="1282263" y="1992859"/>
                </a:cubicBezTo>
                <a:cubicBezTo>
                  <a:pt x="1278373" y="1982485"/>
                  <a:pt x="1276707" y="1971237"/>
                  <a:pt x="1271752" y="1961328"/>
                </a:cubicBezTo>
                <a:cubicBezTo>
                  <a:pt x="1266103" y="1950030"/>
                  <a:pt x="1257738" y="1940307"/>
                  <a:pt x="1250731" y="1929797"/>
                </a:cubicBezTo>
                <a:cubicBezTo>
                  <a:pt x="1260607" y="1900172"/>
                  <a:pt x="1274103" y="1884459"/>
                  <a:pt x="1240221" y="1856225"/>
                </a:cubicBezTo>
                <a:cubicBezTo>
                  <a:pt x="1229124" y="1846978"/>
                  <a:pt x="1212194" y="1849218"/>
                  <a:pt x="1198180" y="1845715"/>
                </a:cubicBezTo>
                <a:cubicBezTo>
                  <a:pt x="1187670" y="1838708"/>
                  <a:pt x="1178260" y="1829670"/>
                  <a:pt x="1166649" y="1824694"/>
                </a:cubicBezTo>
                <a:cubicBezTo>
                  <a:pt x="1153372" y="1819004"/>
                  <a:pt x="1136626" y="1822197"/>
                  <a:pt x="1124607" y="1814184"/>
                </a:cubicBezTo>
                <a:cubicBezTo>
                  <a:pt x="1114097" y="1807177"/>
                  <a:pt x="1110594" y="1793163"/>
                  <a:pt x="1103587" y="1782652"/>
                </a:cubicBezTo>
                <a:cubicBezTo>
                  <a:pt x="1095933" y="1744384"/>
                  <a:pt x="1072057" y="1651676"/>
                  <a:pt x="1103587" y="1624997"/>
                </a:cubicBezTo>
                <a:cubicBezTo>
                  <a:pt x="1135792" y="1597747"/>
                  <a:pt x="1187670" y="1617990"/>
                  <a:pt x="1229711" y="1614487"/>
                </a:cubicBezTo>
                <a:cubicBezTo>
                  <a:pt x="1233214" y="1603977"/>
                  <a:pt x="1242042" y="1593884"/>
                  <a:pt x="1240221" y="1582956"/>
                </a:cubicBezTo>
                <a:cubicBezTo>
                  <a:pt x="1231099" y="1528227"/>
                  <a:pt x="1210654" y="1492291"/>
                  <a:pt x="1187669" y="1446321"/>
                </a:cubicBezTo>
                <a:cubicBezTo>
                  <a:pt x="1175960" y="1364359"/>
                  <a:pt x="1162039" y="1315956"/>
                  <a:pt x="1198180" y="1225604"/>
                </a:cubicBezTo>
                <a:cubicBezTo>
                  <a:pt x="1203545" y="1212192"/>
                  <a:pt x="1226207" y="1218597"/>
                  <a:pt x="1240221" y="1215094"/>
                </a:cubicBezTo>
                <a:cubicBezTo>
                  <a:pt x="1216513" y="1120263"/>
                  <a:pt x="1228336" y="1158419"/>
                  <a:pt x="1208690" y="1099480"/>
                </a:cubicBezTo>
                <a:cubicBezTo>
                  <a:pt x="1212193" y="1046928"/>
                  <a:pt x="1211752" y="993964"/>
                  <a:pt x="1219200" y="941825"/>
                </a:cubicBezTo>
                <a:cubicBezTo>
                  <a:pt x="1222334" y="919890"/>
                  <a:pt x="1219200" y="885770"/>
                  <a:pt x="1240221" y="878763"/>
                </a:cubicBezTo>
                <a:lnTo>
                  <a:pt x="1271752" y="868252"/>
                </a:lnTo>
                <a:cubicBezTo>
                  <a:pt x="1278759" y="857742"/>
                  <a:pt x="1290126" y="849073"/>
                  <a:pt x="1292773" y="836721"/>
                </a:cubicBezTo>
                <a:cubicBezTo>
                  <a:pt x="1300881" y="798883"/>
                  <a:pt x="1298483" y="759506"/>
                  <a:pt x="1303283" y="721108"/>
                </a:cubicBezTo>
                <a:cubicBezTo>
                  <a:pt x="1305499" y="703382"/>
                  <a:pt x="1310290" y="686073"/>
                  <a:pt x="1313794" y="668556"/>
                </a:cubicBezTo>
                <a:cubicBezTo>
                  <a:pt x="1317297" y="608997"/>
                  <a:pt x="1315454" y="548882"/>
                  <a:pt x="1324304" y="489880"/>
                </a:cubicBezTo>
                <a:cubicBezTo>
                  <a:pt x="1326178" y="477388"/>
                  <a:pt x="1335818" y="466667"/>
                  <a:pt x="1345325" y="458349"/>
                </a:cubicBezTo>
                <a:cubicBezTo>
                  <a:pt x="1364338" y="441713"/>
                  <a:pt x="1408387" y="416308"/>
                  <a:pt x="1408387" y="416308"/>
                </a:cubicBezTo>
                <a:cubicBezTo>
                  <a:pt x="1404883" y="363756"/>
                  <a:pt x="1403390" y="311031"/>
                  <a:pt x="1397876" y="258652"/>
                </a:cubicBezTo>
                <a:cubicBezTo>
                  <a:pt x="1395846" y="239364"/>
                  <a:pt x="1383369" y="204621"/>
                  <a:pt x="1376856" y="185080"/>
                </a:cubicBezTo>
                <a:cubicBezTo>
                  <a:pt x="1373352" y="143039"/>
                  <a:pt x="1385212" y="96689"/>
                  <a:pt x="1366345" y="58956"/>
                </a:cubicBezTo>
                <a:cubicBezTo>
                  <a:pt x="1357466" y="41199"/>
                  <a:pt x="1238364" y="28661"/>
                  <a:pt x="1229711" y="27425"/>
                </a:cubicBezTo>
                <a:cubicBezTo>
                  <a:pt x="1219201" y="23922"/>
                  <a:pt x="1208833" y="19959"/>
                  <a:pt x="1198180" y="16915"/>
                </a:cubicBezTo>
                <a:cubicBezTo>
                  <a:pt x="1079116" y="-17103"/>
                  <a:pt x="1073529" y="9464"/>
                  <a:pt x="872359" y="16915"/>
                </a:cubicBezTo>
                <a:cubicBezTo>
                  <a:pt x="892047" y="23478"/>
                  <a:pt x="924911" y="27262"/>
                  <a:pt x="924911" y="58956"/>
                </a:cubicBezTo>
                <a:cubicBezTo>
                  <a:pt x="924911" y="116168"/>
                  <a:pt x="909302" y="159842"/>
                  <a:pt x="882869" y="206101"/>
                </a:cubicBezTo>
                <a:cubicBezTo>
                  <a:pt x="876602" y="217068"/>
                  <a:pt x="871713" y="229741"/>
                  <a:pt x="861849" y="237632"/>
                </a:cubicBezTo>
                <a:cubicBezTo>
                  <a:pt x="853198" y="244553"/>
                  <a:pt x="840828" y="244639"/>
                  <a:pt x="830318" y="248142"/>
                </a:cubicBezTo>
                <a:cubicBezTo>
                  <a:pt x="815789" y="291728"/>
                  <a:pt x="790146" y="337320"/>
                  <a:pt x="819807" y="384777"/>
                </a:cubicBezTo>
                <a:cubicBezTo>
                  <a:pt x="827463" y="397027"/>
                  <a:pt x="847835" y="391784"/>
                  <a:pt x="861849" y="395287"/>
                </a:cubicBezTo>
                <a:cubicBezTo>
                  <a:pt x="894312" y="460214"/>
                  <a:pt x="904158" y="461692"/>
                  <a:pt x="872359" y="563452"/>
                </a:cubicBezTo>
                <a:cubicBezTo>
                  <a:pt x="866448" y="582368"/>
                  <a:pt x="847312" y="595297"/>
                  <a:pt x="830318" y="605494"/>
                </a:cubicBezTo>
                <a:cubicBezTo>
                  <a:pt x="811318" y="616894"/>
                  <a:pt x="767256" y="626515"/>
                  <a:pt x="767256" y="626515"/>
                </a:cubicBezTo>
                <a:cubicBezTo>
                  <a:pt x="756746" y="637025"/>
                  <a:pt x="750017" y="653963"/>
                  <a:pt x="735725" y="658046"/>
                </a:cubicBezTo>
                <a:cubicBezTo>
                  <a:pt x="698517" y="668677"/>
                  <a:pt x="658595" y="664505"/>
                  <a:pt x="620111" y="668556"/>
                </a:cubicBezTo>
                <a:cubicBezTo>
                  <a:pt x="592020" y="671513"/>
                  <a:pt x="564056" y="675563"/>
                  <a:pt x="536028" y="679066"/>
                </a:cubicBezTo>
                <a:cubicBezTo>
                  <a:pt x="557142" y="710737"/>
                  <a:pt x="562065" y="715295"/>
                  <a:pt x="578069" y="752639"/>
                </a:cubicBezTo>
                <a:cubicBezTo>
                  <a:pt x="582433" y="762822"/>
                  <a:pt x="584690" y="773796"/>
                  <a:pt x="588580" y="784170"/>
                </a:cubicBezTo>
                <a:cubicBezTo>
                  <a:pt x="618262" y="863321"/>
                  <a:pt x="602500" y="808320"/>
                  <a:pt x="620111" y="878763"/>
                </a:cubicBezTo>
                <a:cubicBezTo>
                  <a:pt x="616607" y="889273"/>
                  <a:pt x="618111" y="903201"/>
                  <a:pt x="609600" y="910294"/>
                </a:cubicBezTo>
                <a:cubicBezTo>
                  <a:pt x="583693" y="931884"/>
                  <a:pt x="523214" y="936511"/>
                  <a:pt x="493987" y="941825"/>
                </a:cubicBezTo>
                <a:cubicBezTo>
                  <a:pt x="476411" y="945021"/>
                  <a:pt x="459011" y="949139"/>
                  <a:pt x="441435" y="952335"/>
                </a:cubicBezTo>
                <a:cubicBezTo>
                  <a:pt x="420468" y="956147"/>
                  <a:pt x="399047" y="957677"/>
                  <a:pt x="378373" y="962846"/>
                </a:cubicBezTo>
                <a:cubicBezTo>
                  <a:pt x="356877" y="968220"/>
                  <a:pt x="336332" y="976859"/>
                  <a:pt x="315311" y="983866"/>
                </a:cubicBezTo>
                <a:cubicBezTo>
                  <a:pt x="304801" y="987369"/>
                  <a:pt x="294528" y="991690"/>
                  <a:pt x="283780" y="994377"/>
                </a:cubicBezTo>
                <a:cubicBezTo>
                  <a:pt x="230990" y="1007574"/>
                  <a:pt x="255442" y="1000319"/>
                  <a:pt x="210207" y="1015397"/>
                </a:cubicBezTo>
                <a:cubicBezTo>
                  <a:pt x="189186" y="1011894"/>
                  <a:pt x="166816" y="1013083"/>
                  <a:pt x="147145" y="1004887"/>
                </a:cubicBezTo>
                <a:cubicBezTo>
                  <a:pt x="123825" y="995170"/>
                  <a:pt x="84083" y="962846"/>
                  <a:pt x="84083" y="962846"/>
                </a:cubicBezTo>
                <a:cubicBezTo>
                  <a:pt x="23840" y="872479"/>
                  <a:pt x="96069" y="986817"/>
                  <a:pt x="52552" y="899784"/>
                </a:cubicBezTo>
                <a:cubicBezTo>
                  <a:pt x="46903" y="888485"/>
                  <a:pt x="38538" y="878763"/>
                  <a:pt x="31531" y="868252"/>
                </a:cubicBezTo>
                <a:cubicBezTo>
                  <a:pt x="28028" y="854238"/>
                  <a:pt x="25172" y="840047"/>
                  <a:pt x="21021" y="826211"/>
                </a:cubicBezTo>
                <a:cubicBezTo>
                  <a:pt x="14654" y="804988"/>
                  <a:pt x="0" y="785307"/>
                  <a:pt x="0" y="763149"/>
                </a:cubicBezTo>
                <a:lnTo>
                  <a:pt x="0" y="731618"/>
                </a:ln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6" name="Pil: nedåt 35">
            <a:extLst>
              <a:ext uri="{FF2B5EF4-FFF2-40B4-BE49-F238E27FC236}">
                <a16:creationId xmlns:a16="http://schemas.microsoft.com/office/drawing/2014/main" id="{9B0599C8-AC0C-40A0-9838-1E5AF26700CD}"/>
              </a:ext>
            </a:extLst>
          </p:cNvPr>
          <p:cNvSpPr/>
          <p:nvPr/>
        </p:nvSpPr>
        <p:spPr>
          <a:xfrm rot="10800000">
            <a:off x="8837309" y="1703376"/>
            <a:ext cx="247526" cy="346320"/>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37" name="Likbent triangel 36">
            <a:extLst>
              <a:ext uri="{FF2B5EF4-FFF2-40B4-BE49-F238E27FC236}">
                <a16:creationId xmlns:a16="http://schemas.microsoft.com/office/drawing/2014/main" id="{9E943B1D-1770-4D00-985A-2F277AC77A30}"/>
              </a:ext>
            </a:extLst>
          </p:cNvPr>
          <p:cNvSpPr/>
          <p:nvPr/>
        </p:nvSpPr>
        <p:spPr>
          <a:xfrm>
            <a:off x="9117438" y="2001462"/>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38" name="Likbent triangel 37">
            <a:extLst>
              <a:ext uri="{FF2B5EF4-FFF2-40B4-BE49-F238E27FC236}">
                <a16:creationId xmlns:a16="http://schemas.microsoft.com/office/drawing/2014/main" id="{3437173A-3E52-4704-A308-807E8C736898}"/>
              </a:ext>
            </a:extLst>
          </p:cNvPr>
          <p:cNvSpPr/>
          <p:nvPr/>
        </p:nvSpPr>
        <p:spPr>
          <a:xfrm>
            <a:off x="9918970" y="1455860"/>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Tree>
    <p:extLst>
      <p:ext uri="{BB962C8B-B14F-4D97-AF65-F5344CB8AC3E}">
        <p14:creationId xmlns:p14="http://schemas.microsoft.com/office/powerpoint/2010/main" val="3472585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T5. Dribbling baklänges</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normAutofit lnSpcReduction="10000"/>
          </a:bodyPr>
          <a:lstStyle/>
          <a:p>
            <a:r>
              <a:rPr lang="sv-SE" b="1" dirty="0"/>
              <a:t>Syfte</a:t>
            </a:r>
          </a:p>
          <a:p>
            <a:r>
              <a:rPr lang="sv-SE" dirty="0"/>
              <a:t>Bollbehandling</a:t>
            </a:r>
          </a:p>
          <a:p>
            <a:r>
              <a:rPr lang="sv-SE" b="1" dirty="0"/>
              <a:t>Plan</a:t>
            </a:r>
          </a:p>
          <a:p>
            <a:r>
              <a:rPr lang="sv-SE" dirty="0"/>
              <a:t>Halvplan, Mindre</a:t>
            </a:r>
          </a:p>
          <a:p>
            <a:r>
              <a:rPr lang="sv-SE" b="1" dirty="0"/>
              <a:t>Beskrivning</a:t>
            </a:r>
          </a:p>
          <a:p>
            <a:r>
              <a:rPr lang="sv-SE" dirty="0"/>
              <a:t>Spelare driver bollen ner till konen i hörnet.</a:t>
            </a:r>
          </a:p>
          <a:p>
            <a:r>
              <a:rPr lang="sv-SE" dirty="0"/>
              <a:t>Vänder om och driver boll baklänges upp till nästa kon.</a:t>
            </a:r>
          </a:p>
          <a:p>
            <a:r>
              <a:rPr lang="sv-SE" dirty="0"/>
              <a:t>Vänder framåt och skjuter i mål.</a:t>
            </a:r>
          </a:p>
          <a:p>
            <a:r>
              <a:rPr lang="sv-SE" b="1" dirty="0"/>
              <a:t>Att tänka på</a:t>
            </a:r>
          </a:p>
          <a:p>
            <a:r>
              <a:rPr lang="sv-SE" dirty="0"/>
              <a:t>Viktigt att alltid ha bollen nära klubban och att dribbla för att få den med sig baklänges.</a:t>
            </a:r>
          </a:p>
        </p:txBody>
      </p:sp>
      <p:sp>
        <p:nvSpPr>
          <p:cNvPr id="8" name="Likbent triangel 7">
            <a:extLst>
              <a:ext uri="{FF2B5EF4-FFF2-40B4-BE49-F238E27FC236}">
                <a16:creationId xmlns:a16="http://schemas.microsoft.com/office/drawing/2014/main" id="{EF36A16F-729A-4574-B9DA-944A1B0DE218}"/>
              </a:ext>
            </a:extLst>
          </p:cNvPr>
          <p:cNvSpPr/>
          <p:nvPr/>
        </p:nvSpPr>
        <p:spPr>
          <a:xfrm>
            <a:off x="10134462" y="1405847"/>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9" name="textruta 8">
            <a:extLst>
              <a:ext uri="{FF2B5EF4-FFF2-40B4-BE49-F238E27FC236}">
                <a16:creationId xmlns:a16="http://schemas.microsoft.com/office/drawing/2014/main" id="{06E6F338-1D34-4C6A-8E4B-F0F09DE39D1D}"/>
              </a:ext>
            </a:extLst>
          </p:cNvPr>
          <p:cNvSpPr txBox="1"/>
          <p:nvPr/>
        </p:nvSpPr>
        <p:spPr>
          <a:xfrm>
            <a:off x="10365309" y="3235187"/>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10" name="Rektangel 9">
            <a:extLst>
              <a:ext uri="{FF2B5EF4-FFF2-40B4-BE49-F238E27FC236}">
                <a16:creationId xmlns:a16="http://schemas.microsoft.com/office/drawing/2014/main" id="{819931FF-B7A5-42DB-88FD-69812E46A1D9}"/>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Likbent triangel 6">
            <a:extLst>
              <a:ext uri="{FF2B5EF4-FFF2-40B4-BE49-F238E27FC236}">
                <a16:creationId xmlns:a16="http://schemas.microsoft.com/office/drawing/2014/main" id="{511C1E35-7A69-4055-9F58-08C9BEA4A93D}"/>
              </a:ext>
            </a:extLst>
          </p:cNvPr>
          <p:cNvSpPr/>
          <p:nvPr/>
        </p:nvSpPr>
        <p:spPr>
          <a:xfrm>
            <a:off x="9379088" y="2998881"/>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2" name="Frihandsfigur: Form 1">
            <a:extLst>
              <a:ext uri="{FF2B5EF4-FFF2-40B4-BE49-F238E27FC236}">
                <a16:creationId xmlns:a16="http://schemas.microsoft.com/office/drawing/2014/main" id="{1E6D420D-11D8-45A6-B0F3-5EECCC9081BB}"/>
              </a:ext>
            </a:extLst>
          </p:cNvPr>
          <p:cNvSpPr/>
          <p:nvPr/>
        </p:nvSpPr>
        <p:spPr>
          <a:xfrm>
            <a:off x="9959009" y="1361661"/>
            <a:ext cx="675861" cy="1868556"/>
          </a:xfrm>
          <a:custGeom>
            <a:avLst/>
            <a:gdLst>
              <a:gd name="connsiteX0" fmla="*/ 606287 w 675861"/>
              <a:gd name="connsiteY0" fmla="*/ 1868556 h 1868556"/>
              <a:gd name="connsiteX1" fmla="*/ 526774 w 675861"/>
              <a:gd name="connsiteY1" fmla="*/ 1808922 h 1868556"/>
              <a:gd name="connsiteX2" fmla="*/ 516834 w 675861"/>
              <a:gd name="connsiteY2" fmla="*/ 1769165 h 1868556"/>
              <a:gd name="connsiteX3" fmla="*/ 556591 w 675861"/>
              <a:gd name="connsiteY3" fmla="*/ 1699591 h 1868556"/>
              <a:gd name="connsiteX4" fmla="*/ 616226 w 675861"/>
              <a:gd name="connsiteY4" fmla="*/ 1679713 h 1868556"/>
              <a:gd name="connsiteX5" fmla="*/ 646043 w 675861"/>
              <a:gd name="connsiteY5" fmla="*/ 1649896 h 1868556"/>
              <a:gd name="connsiteX6" fmla="*/ 636104 w 675861"/>
              <a:gd name="connsiteY6" fmla="*/ 1610139 h 1868556"/>
              <a:gd name="connsiteX7" fmla="*/ 606287 w 675861"/>
              <a:gd name="connsiteY7" fmla="*/ 1590261 h 1868556"/>
              <a:gd name="connsiteX8" fmla="*/ 566530 w 675861"/>
              <a:gd name="connsiteY8" fmla="*/ 1570382 h 1868556"/>
              <a:gd name="connsiteX9" fmla="*/ 506895 w 675861"/>
              <a:gd name="connsiteY9" fmla="*/ 1540565 h 1868556"/>
              <a:gd name="connsiteX10" fmla="*/ 506895 w 675861"/>
              <a:gd name="connsiteY10" fmla="*/ 1431235 h 1868556"/>
              <a:gd name="connsiteX11" fmla="*/ 536713 w 675861"/>
              <a:gd name="connsiteY11" fmla="*/ 1421296 h 1868556"/>
              <a:gd name="connsiteX12" fmla="*/ 586408 w 675861"/>
              <a:gd name="connsiteY12" fmla="*/ 1381539 h 1868556"/>
              <a:gd name="connsiteX13" fmla="*/ 606287 w 675861"/>
              <a:gd name="connsiteY13" fmla="*/ 1361661 h 1868556"/>
              <a:gd name="connsiteX14" fmla="*/ 665921 w 675861"/>
              <a:gd name="connsiteY14" fmla="*/ 1341782 h 1868556"/>
              <a:gd name="connsiteX15" fmla="*/ 675861 w 675861"/>
              <a:gd name="connsiteY15" fmla="*/ 1311965 h 1868556"/>
              <a:gd name="connsiteX16" fmla="*/ 665921 w 675861"/>
              <a:gd name="connsiteY16" fmla="*/ 1262269 h 1868556"/>
              <a:gd name="connsiteX17" fmla="*/ 596348 w 675861"/>
              <a:gd name="connsiteY17" fmla="*/ 1182756 h 1868556"/>
              <a:gd name="connsiteX18" fmla="*/ 576469 w 675861"/>
              <a:gd name="connsiteY18" fmla="*/ 1162878 h 1868556"/>
              <a:gd name="connsiteX19" fmla="*/ 556591 w 675861"/>
              <a:gd name="connsiteY19" fmla="*/ 1133061 h 1868556"/>
              <a:gd name="connsiteX20" fmla="*/ 516834 w 675861"/>
              <a:gd name="connsiteY20" fmla="*/ 1093304 h 1868556"/>
              <a:gd name="connsiteX21" fmla="*/ 516834 w 675861"/>
              <a:gd name="connsiteY21" fmla="*/ 1003852 h 1868556"/>
              <a:gd name="connsiteX22" fmla="*/ 526774 w 675861"/>
              <a:gd name="connsiteY22" fmla="*/ 964096 h 1868556"/>
              <a:gd name="connsiteX23" fmla="*/ 546652 w 675861"/>
              <a:gd name="connsiteY23" fmla="*/ 944217 h 1868556"/>
              <a:gd name="connsiteX24" fmla="*/ 566530 w 675861"/>
              <a:gd name="connsiteY24" fmla="*/ 914400 h 1868556"/>
              <a:gd name="connsiteX25" fmla="*/ 596348 w 675861"/>
              <a:gd name="connsiteY25" fmla="*/ 894522 h 1868556"/>
              <a:gd name="connsiteX26" fmla="*/ 616226 w 675861"/>
              <a:gd name="connsiteY26" fmla="*/ 874643 h 1868556"/>
              <a:gd name="connsiteX27" fmla="*/ 626165 w 675861"/>
              <a:gd name="connsiteY27" fmla="*/ 844826 h 1868556"/>
              <a:gd name="connsiteX28" fmla="*/ 576469 w 675861"/>
              <a:gd name="connsiteY28" fmla="*/ 775252 h 1868556"/>
              <a:gd name="connsiteX29" fmla="*/ 526774 w 675861"/>
              <a:gd name="connsiteY29" fmla="*/ 685800 h 1868556"/>
              <a:gd name="connsiteX30" fmla="*/ 536713 w 675861"/>
              <a:gd name="connsiteY30" fmla="*/ 616226 h 1868556"/>
              <a:gd name="connsiteX31" fmla="*/ 596348 w 675861"/>
              <a:gd name="connsiteY31" fmla="*/ 586409 h 1868556"/>
              <a:gd name="connsiteX32" fmla="*/ 626165 w 675861"/>
              <a:gd name="connsiteY32" fmla="*/ 566530 h 1868556"/>
              <a:gd name="connsiteX33" fmla="*/ 646043 w 675861"/>
              <a:gd name="connsiteY33" fmla="*/ 496956 h 1868556"/>
              <a:gd name="connsiteX34" fmla="*/ 636104 w 675861"/>
              <a:gd name="connsiteY34" fmla="*/ 367748 h 1868556"/>
              <a:gd name="connsiteX35" fmla="*/ 606287 w 675861"/>
              <a:gd name="connsiteY35" fmla="*/ 357809 h 1868556"/>
              <a:gd name="connsiteX36" fmla="*/ 516834 w 675861"/>
              <a:gd name="connsiteY36" fmla="*/ 327991 h 1868556"/>
              <a:gd name="connsiteX37" fmla="*/ 496956 w 675861"/>
              <a:gd name="connsiteY37" fmla="*/ 298174 h 1868556"/>
              <a:gd name="connsiteX38" fmla="*/ 526774 w 675861"/>
              <a:gd name="connsiteY38" fmla="*/ 119269 h 1868556"/>
              <a:gd name="connsiteX39" fmla="*/ 536713 w 675861"/>
              <a:gd name="connsiteY39" fmla="*/ 89452 h 1868556"/>
              <a:gd name="connsiteX40" fmla="*/ 477078 w 675861"/>
              <a:gd name="connsiteY40" fmla="*/ 59635 h 1868556"/>
              <a:gd name="connsiteX41" fmla="*/ 367748 w 675861"/>
              <a:gd name="connsiteY41" fmla="*/ 39756 h 1868556"/>
              <a:gd name="connsiteX42" fmla="*/ 278295 w 675861"/>
              <a:gd name="connsiteY42" fmla="*/ 19878 h 1868556"/>
              <a:gd name="connsiteX43" fmla="*/ 198782 w 675861"/>
              <a:gd name="connsiteY43" fmla="*/ 0 h 1868556"/>
              <a:gd name="connsiteX44" fmla="*/ 149087 w 675861"/>
              <a:gd name="connsiteY44" fmla="*/ 39756 h 1868556"/>
              <a:gd name="connsiteX45" fmla="*/ 129208 w 675861"/>
              <a:gd name="connsiteY45" fmla="*/ 59635 h 1868556"/>
              <a:gd name="connsiteX46" fmla="*/ 69574 w 675861"/>
              <a:gd name="connsiteY46" fmla="*/ 89452 h 1868556"/>
              <a:gd name="connsiteX47" fmla="*/ 0 w 675861"/>
              <a:gd name="connsiteY47" fmla="*/ 99391 h 186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675861" h="1868556">
                <a:moveTo>
                  <a:pt x="606287" y="1868556"/>
                </a:moveTo>
                <a:cubicBezTo>
                  <a:pt x="583508" y="1854889"/>
                  <a:pt x="541897" y="1835387"/>
                  <a:pt x="526774" y="1808922"/>
                </a:cubicBezTo>
                <a:cubicBezTo>
                  <a:pt x="519997" y="1797062"/>
                  <a:pt x="520147" y="1782417"/>
                  <a:pt x="516834" y="1769165"/>
                </a:cubicBezTo>
                <a:cubicBezTo>
                  <a:pt x="526090" y="1722890"/>
                  <a:pt x="514858" y="1718139"/>
                  <a:pt x="556591" y="1699591"/>
                </a:cubicBezTo>
                <a:cubicBezTo>
                  <a:pt x="575739" y="1691081"/>
                  <a:pt x="616226" y="1679713"/>
                  <a:pt x="616226" y="1679713"/>
                </a:cubicBezTo>
                <a:cubicBezTo>
                  <a:pt x="626165" y="1669774"/>
                  <a:pt x="642182" y="1663411"/>
                  <a:pt x="646043" y="1649896"/>
                </a:cubicBezTo>
                <a:cubicBezTo>
                  <a:pt x="649796" y="1636761"/>
                  <a:pt x="643681" y="1621505"/>
                  <a:pt x="636104" y="1610139"/>
                </a:cubicBezTo>
                <a:cubicBezTo>
                  <a:pt x="629478" y="1600200"/>
                  <a:pt x="616658" y="1596188"/>
                  <a:pt x="606287" y="1590261"/>
                </a:cubicBezTo>
                <a:cubicBezTo>
                  <a:pt x="593423" y="1582910"/>
                  <a:pt x="579394" y="1577733"/>
                  <a:pt x="566530" y="1570382"/>
                </a:cubicBezTo>
                <a:cubicBezTo>
                  <a:pt x="512584" y="1539555"/>
                  <a:pt x="561563" y="1558787"/>
                  <a:pt x="506895" y="1540565"/>
                </a:cubicBezTo>
                <a:cubicBezTo>
                  <a:pt x="493337" y="1499892"/>
                  <a:pt x="483347" y="1484216"/>
                  <a:pt x="506895" y="1431235"/>
                </a:cubicBezTo>
                <a:cubicBezTo>
                  <a:pt x="511150" y="1421661"/>
                  <a:pt x="526774" y="1424609"/>
                  <a:pt x="536713" y="1421296"/>
                </a:cubicBezTo>
                <a:cubicBezTo>
                  <a:pt x="584700" y="1373306"/>
                  <a:pt x="523729" y="1431681"/>
                  <a:pt x="586408" y="1381539"/>
                </a:cubicBezTo>
                <a:cubicBezTo>
                  <a:pt x="593725" y="1375685"/>
                  <a:pt x="597906" y="1365852"/>
                  <a:pt x="606287" y="1361661"/>
                </a:cubicBezTo>
                <a:cubicBezTo>
                  <a:pt x="625028" y="1352290"/>
                  <a:pt x="665921" y="1341782"/>
                  <a:pt x="665921" y="1341782"/>
                </a:cubicBezTo>
                <a:cubicBezTo>
                  <a:pt x="669234" y="1331843"/>
                  <a:pt x="675861" y="1322442"/>
                  <a:pt x="675861" y="1311965"/>
                </a:cubicBezTo>
                <a:cubicBezTo>
                  <a:pt x="675861" y="1295072"/>
                  <a:pt x="671853" y="1278087"/>
                  <a:pt x="665921" y="1262269"/>
                </a:cubicBezTo>
                <a:cubicBezTo>
                  <a:pt x="656059" y="1235971"/>
                  <a:pt x="609361" y="1195769"/>
                  <a:pt x="596348" y="1182756"/>
                </a:cubicBezTo>
                <a:cubicBezTo>
                  <a:pt x="589722" y="1176130"/>
                  <a:pt x="581667" y="1170675"/>
                  <a:pt x="576469" y="1162878"/>
                </a:cubicBezTo>
                <a:cubicBezTo>
                  <a:pt x="569843" y="1152939"/>
                  <a:pt x="564365" y="1142130"/>
                  <a:pt x="556591" y="1133061"/>
                </a:cubicBezTo>
                <a:cubicBezTo>
                  <a:pt x="544394" y="1118831"/>
                  <a:pt x="516834" y="1093304"/>
                  <a:pt x="516834" y="1093304"/>
                </a:cubicBezTo>
                <a:cubicBezTo>
                  <a:pt x="501280" y="1046643"/>
                  <a:pt x="503715" y="1069447"/>
                  <a:pt x="516834" y="1003852"/>
                </a:cubicBezTo>
                <a:cubicBezTo>
                  <a:pt x="519513" y="990457"/>
                  <a:pt x="520665" y="976314"/>
                  <a:pt x="526774" y="964096"/>
                </a:cubicBezTo>
                <a:cubicBezTo>
                  <a:pt x="530965" y="955715"/>
                  <a:pt x="540798" y="951534"/>
                  <a:pt x="546652" y="944217"/>
                </a:cubicBezTo>
                <a:cubicBezTo>
                  <a:pt x="554114" y="934889"/>
                  <a:pt x="558083" y="922846"/>
                  <a:pt x="566530" y="914400"/>
                </a:cubicBezTo>
                <a:cubicBezTo>
                  <a:pt x="574977" y="905953"/>
                  <a:pt x="587020" y="901984"/>
                  <a:pt x="596348" y="894522"/>
                </a:cubicBezTo>
                <a:cubicBezTo>
                  <a:pt x="603665" y="888668"/>
                  <a:pt x="609600" y="881269"/>
                  <a:pt x="616226" y="874643"/>
                </a:cubicBezTo>
                <a:cubicBezTo>
                  <a:pt x="619539" y="864704"/>
                  <a:pt x="626165" y="855303"/>
                  <a:pt x="626165" y="844826"/>
                </a:cubicBezTo>
                <a:cubicBezTo>
                  <a:pt x="626165" y="807845"/>
                  <a:pt x="595252" y="803427"/>
                  <a:pt x="576469" y="775252"/>
                </a:cubicBezTo>
                <a:cubicBezTo>
                  <a:pt x="530902" y="706900"/>
                  <a:pt x="544268" y="738282"/>
                  <a:pt x="526774" y="685800"/>
                </a:cubicBezTo>
                <a:cubicBezTo>
                  <a:pt x="530087" y="662609"/>
                  <a:pt x="527199" y="637634"/>
                  <a:pt x="536713" y="616226"/>
                </a:cubicBezTo>
                <a:cubicBezTo>
                  <a:pt x="543415" y="601147"/>
                  <a:pt x="583118" y="590819"/>
                  <a:pt x="596348" y="586409"/>
                </a:cubicBezTo>
                <a:cubicBezTo>
                  <a:pt x="606287" y="579783"/>
                  <a:pt x="618703" y="575858"/>
                  <a:pt x="626165" y="566530"/>
                </a:cubicBezTo>
                <a:cubicBezTo>
                  <a:pt x="631350" y="560048"/>
                  <a:pt x="645394" y="499554"/>
                  <a:pt x="646043" y="496956"/>
                </a:cubicBezTo>
                <a:cubicBezTo>
                  <a:pt x="642730" y="453887"/>
                  <a:pt x="647971" y="409283"/>
                  <a:pt x="636104" y="367748"/>
                </a:cubicBezTo>
                <a:cubicBezTo>
                  <a:pt x="633226" y="357674"/>
                  <a:pt x="615658" y="362494"/>
                  <a:pt x="606287" y="357809"/>
                </a:cubicBezTo>
                <a:cubicBezTo>
                  <a:pt x="536409" y="322869"/>
                  <a:pt x="627547" y="346443"/>
                  <a:pt x="516834" y="327991"/>
                </a:cubicBezTo>
                <a:cubicBezTo>
                  <a:pt x="510208" y="318052"/>
                  <a:pt x="497584" y="310103"/>
                  <a:pt x="496956" y="298174"/>
                </a:cubicBezTo>
                <a:cubicBezTo>
                  <a:pt x="489063" y="148211"/>
                  <a:pt x="472588" y="173455"/>
                  <a:pt x="526774" y="119269"/>
                </a:cubicBezTo>
                <a:cubicBezTo>
                  <a:pt x="530087" y="109330"/>
                  <a:pt x="540604" y="99179"/>
                  <a:pt x="536713" y="89452"/>
                </a:cubicBezTo>
                <a:cubicBezTo>
                  <a:pt x="531315" y="75957"/>
                  <a:pt x="489165" y="62657"/>
                  <a:pt x="477078" y="59635"/>
                </a:cubicBezTo>
                <a:cubicBezTo>
                  <a:pt x="444358" y="51455"/>
                  <a:pt x="400221" y="45660"/>
                  <a:pt x="367748" y="39756"/>
                </a:cubicBezTo>
                <a:cubicBezTo>
                  <a:pt x="285295" y="24764"/>
                  <a:pt x="350097" y="35834"/>
                  <a:pt x="278295" y="19878"/>
                </a:cubicBezTo>
                <a:cubicBezTo>
                  <a:pt x="206333" y="3887"/>
                  <a:pt x="252064" y="17760"/>
                  <a:pt x="198782" y="0"/>
                </a:cubicBezTo>
                <a:cubicBezTo>
                  <a:pt x="159191" y="59387"/>
                  <a:pt x="202429" y="7750"/>
                  <a:pt x="149087" y="39756"/>
                </a:cubicBezTo>
                <a:cubicBezTo>
                  <a:pt x="141051" y="44577"/>
                  <a:pt x="136526" y="53781"/>
                  <a:pt x="129208" y="59635"/>
                </a:cubicBezTo>
                <a:cubicBezTo>
                  <a:pt x="109663" y="75271"/>
                  <a:pt x="94068" y="84553"/>
                  <a:pt x="69574" y="89452"/>
                </a:cubicBezTo>
                <a:cubicBezTo>
                  <a:pt x="46602" y="94046"/>
                  <a:pt x="0" y="99391"/>
                  <a:pt x="0" y="99391"/>
                </a:cubicBezTo>
              </a:path>
            </a:pathLst>
          </a:custGeom>
          <a:ln>
            <a:solidFill>
              <a:schemeClr val="tx1"/>
            </a:solidFill>
            <a:headEnd type="none" w="med" len="med"/>
            <a:tailEnd type="triangle" w="med" len="med"/>
          </a:ln>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3" name="Frihandsfigur: Form 2">
            <a:extLst>
              <a:ext uri="{FF2B5EF4-FFF2-40B4-BE49-F238E27FC236}">
                <a16:creationId xmlns:a16="http://schemas.microsoft.com/office/drawing/2014/main" id="{440E6DB2-21A2-4916-9366-1F700D68BD70}"/>
              </a:ext>
            </a:extLst>
          </p:cNvPr>
          <p:cNvSpPr/>
          <p:nvPr/>
        </p:nvSpPr>
        <p:spPr>
          <a:xfrm>
            <a:off x="9243391" y="1639957"/>
            <a:ext cx="815009" cy="1848678"/>
          </a:xfrm>
          <a:custGeom>
            <a:avLst/>
            <a:gdLst>
              <a:gd name="connsiteX0" fmla="*/ 685800 w 815009"/>
              <a:gd name="connsiteY0" fmla="*/ 0 h 1848678"/>
              <a:gd name="connsiteX1" fmla="*/ 596348 w 815009"/>
              <a:gd name="connsiteY1" fmla="*/ 19878 h 1848678"/>
              <a:gd name="connsiteX2" fmla="*/ 566531 w 815009"/>
              <a:gd name="connsiteY2" fmla="*/ 29817 h 1848678"/>
              <a:gd name="connsiteX3" fmla="*/ 546652 w 815009"/>
              <a:gd name="connsiteY3" fmla="*/ 49695 h 1848678"/>
              <a:gd name="connsiteX4" fmla="*/ 576470 w 815009"/>
              <a:gd name="connsiteY4" fmla="*/ 168965 h 1848678"/>
              <a:gd name="connsiteX5" fmla="*/ 606287 w 815009"/>
              <a:gd name="connsiteY5" fmla="*/ 188843 h 1848678"/>
              <a:gd name="connsiteX6" fmla="*/ 665922 w 815009"/>
              <a:gd name="connsiteY6" fmla="*/ 238539 h 1848678"/>
              <a:gd name="connsiteX7" fmla="*/ 695739 w 815009"/>
              <a:gd name="connsiteY7" fmla="*/ 248478 h 1848678"/>
              <a:gd name="connsiteX8" fmla="*/ 715618 w 815009"/>
              <a:gd name="connsiteY8" fmla="*/ 268356 h 1848678"/>
              <a:gd name="connsiteX9" fmla="*/ 775252 w 815009"/>
              <a:gd name="connsiteY9" fmla="*/ 298173 h 1848678"/>
              <a:gd name="connsiteX10" fmla="*/ 815009 w 815009"/>
              <a:gd name="connsiteY10" fmla="*/ 347869 h 1848678"/>
              <a:gd name="connsiteX11" fmla="*/ 795131 w 815009"/>
              <a:gd name="connsiteY11" fmla="*/ 397565 h 1848678"/>
              <a:gd name="connsiteX12" fmla="*/ 745435 w 815009"/>
              <a:gd name="connsiteY12" fmla="*/ 407504 h 1848678"/>
              <a:gd name="connsiteX13" fmla="*/ 715618 w 815009"/>
              <a:gd name="connsiteY13" fmla="*/ 417443 h 1848678"/>
              <a:gd name="connsiteX14" fmla="*/ 556592 w 815009"/>
              <a:gd name="connsiteY14" fmla="*/ 427382 h 1848678"/>
              <a:gd name="connsiteX15" fmla="*/ 536713 w 815009"/>
              <a:gd name="connsiteY15" fmla="*/ 447260 h 1848678"/>
              <a:gd name="connsiteX16" fmla="*/ 536713 w 815009"/>
              <a:gd name="connsiteY16" fmla="*/ 586408 h 1848678"/>
              <a:gd name="connsiteX17" fmla="*/ 566531 w 815009"/>
              <a:gd name="connsiteY17" fmla="*/ 606286 h 1848678"/>
              <a:gd name="connsiteX18" fmla="*/ 616226 w 815009"/>
              <a:gd name="connsiteY18" fmla="*/ 646043 h 1848678"/>
              <a:gd name="connsiteX19" fmla="*/ 675861 w 815009"/>
              <a:gd name="connsiteY19" fmla="*/ 665921 h 1848678"/>
              <a:gd name="connsiteX20" fmla="*/ 705679 w 815009"/>
              <a:gd name="connsiteY20" fmla="*/ 815008 h 1848678"/>
              <a:gd name="connsiteX21" fmla="*/ 646044 w 815009"/>
              <a:gd name="connsiteY21" fmla="*/ 834886 h 1848678"/>
              <a:gd name="connsiteX22" fmla="*/ 626166 w 815009"/>
              <a:gd name="connsiteY22" fmla="*/ 854765 h 1848678"/>
              <a:gd name="connsiteX23" fmla="*/ 586409 w 815009"/>
              <a:gd name="connsiteY23" fmla="*/ 864704 h 1848678"/>
              <a:gd name="connsiteX24" fmla="*/ 556592 w 815009"/>
              <a:gd name="connsiteY24" fmla="*/ 874643 h 1848678"/>
              <a:gd name="connsiteX25" fmla="*/ 526774 w 815009"/>
              <a:gd name="connsiteY25" fmla="*/ 934278 h 1848678"/>
              <a:gd name="connsiteX26" fmla="*/ 556592 w 815009"/>
              <a:gd name="connsiteY26" fmla="*/ 993913 h 1848678"/>
              <a:gd name="connsiteX27" fmla="*/ 646044 w 815009"/>
              <a:gd name="connsiteY27" fmla="*/ 1043608 h 1848678"/>
              <a:gd name="connsiteX28" fmla="*/ 675861 w 815009"/>
              <a:gd name="connsiteY28" fmla="*/ 1073426 h 1848678"/>
              <a:gd name="connsiteX29" fmla="*/ 715618 w 815009"/>
              <a:gd name="connsiteY29" fmla="*/ 1123121 h 1848678"/>
              <a:gd name="connsiteX30" fmla="*/ 715618 w 815009"/>
              <a:gd name="connsiteY30" fmla="*/ 1212573 h 1848678"/>
              <a:gd name="connsiteX31" fmla="*/ 655983 w 815009"/>
              <a:gd name="connsiteY31" fmla="*/ 1232452 h 1848678"/>
              <a:gd name="connsiteX32" fmla="*/ 526774 w 815009"/>
              <a:gd name="connsiteY32" fmla="*/ 1252330 h 1848678"/>
              <a:gd name="connsiteX33" fmla="*/ 536713 w 815009"/>
              <a:gd name="connsiteY33" fmla="*/ 1351721 h 1848678"/>
              <a:gd name="connsiteX34" fmla="*/ 556592 w 815009"/>
              <a:gd name="connsiteY34" fmla="*/ 1371600 h 1848678"/>
              <a:gd name="connsiteX35" fmla="*/ 566531 w 815009"/>
              <a:gd name="connsiteY35" fmla="*/ 1401417 h 1848678"/>
              <a:gd name="connsiteX36" fmla="*/ 626166 w 815009"/>
              <a:gd name="connsiteY36" fmla="*/ 1431234 h 1848678"/>
              <a:gd name="connsiteX37" fmla="*/ 646044 w 815009"/>
              <a:gd name="connsiteY37" fmla="*/ 1451113 h 1848678"/>
              <a:gd name="connsiteX38" fmla="*/ 675861 w 815009"/>
              <a:gd name="connsiteY38" fmla="*/ 1470991 h 1848678"/>
              <a:gd name="connsiteX39" fmla="*/ 685800 w 815009"/>
              <a:gd name="connsiteY39" fmla="*/ 1500808 h 1848678"/>
              <a:gd name="connsiteX40" fmla="*/ 566531 w 815009"/>
              <a:gd name="connsiteY40" fmla="*/ 1699591 h 1848678"/>
              <a:gd name="connsiteX41" fmla="*/ 516835 w 815009"/>
              <a:gd name="connsiteY41" fmla="*/ 1689652 h 1848678"/>
              <a:gd name="connsiteX42" fmla="*/ 477079 w 815009"/>
              <a:gd name="connsiteY42" fmla="*/ 1610139 h 1848678"/>
              <a:gd name="connsiteX43" fmla="*/ 526774 w 815009"/>
              <a:gd name="connsiteY43" fmla="*/ 1649895 h 1848678"/>
              <a:gd name="connsiteX44" fmla="*/ 536713 w 815009"/>
              <a:gd name="connsiteY44" fmla="*/ 1679713 h 1848678"/>
              <a:gd name="connsiteX45" fmla="*/ 556592 w 815009"/>
              <a:gd name="connsiteY45" fmla="*/ 1709530 h 1848678"/>
              <a:gd name="connsiteX46" fmla="*/ 546652 w 815009"/>
              <a:gd name="connsiteY46" fmla="*/ 1789043 h 1848678"/>
              <a:gd name="connsiteX47" fmla="*/ 516835 w 815009"/>
              <a:gd name="connsiteY47" fmla="*/ 1798982 h 1848678"/>
              <a:gd name="connsiteX48" fmla="*/ 487018 w 815009"/>
              <a:gd name="connsiteY48" fmla="*/ 1818860 h 1848678"/>
              <a:gd name="connsiteX49" fmla="*/ 387626 w 815009"/>
              <a:gd name="connsiteY49" fmla="*/ 1848678 h 1848678"/>
              <a:gd name="connsiteX50" fmla="*/ 119270 w 815009"/>
              <a:gd name="connsiteY50" fmla="*/ 1838739 h 1848678"/>
              <a:gd name="connsiteX51" fmla="*/ 89452 w 815009"/>
              <a:gd name="connsiteY51" fmla="*/ 1818860 h 1848678"/>
              <a:gd name="connsiteX52" fmla="*/ 59635 w 815009"/>
              <a:gd name="connsiteY52" fmla="*/ 1808921 h 1848678"/>
              <a:gd name="connsiteX53" fmla="*/ 29818 w 815009"/>
              <a:gd name="connsiteY53" fmla="*/ 1789043 h 1848678"/>
              <a:gd name="connsiteX54" fmla="*/ 0 w 815009"/>
              <a:gd name="connsiteY54" fmla="*/ 1759226 h 1848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815009" h="1848678">
                <a:moveTo>
                  <a:pt x="685800" y="0"/>
                </a:moveTo>
                <a:cubicBezTo>
                  <a:pt x="651644" y="6831"/>
                  <a:pt x="629097" y="10521"/>
                  <a:pt x="596348" y="19878"/>
                </a:cubicBezTo>
                <a:cubicBezTo>
                  <a:pt x="586274" y="22756"/>
                  <a:pt x="576470" y="26504"/>
                  <a:pt x="566531" y="29817"/>
                </a:cubicBezTo>
                <a:cubicBezTo>
                  <a:pt x="559905" y="36443"/>
                  <a:pt x="547500" y="40363"/>
                  <a:pt x="546652" y="49695"/>
                </a:cubicBezTo>
                <a:cubicBezTo>
                  <a:pt x="542968" y="90215"/>
                  <a:pt x="545901" y="138395"/>
                  <a:pt x="576470" y="168965"/>
                </a:cubicBezTo>
                <a:cubicBezTo>
                  <a:pt x="584916" y="177412"/>
                  <a:pt x="596959" y="181381"/>
                  <a:pt x="606287" y="188843"/>
                </a:cubicBezTo>
                <a:cubicBezTo>
                  <a:pt x="644635" y="219521"/>
                  <a:pt x="606728" y="204713"/>
                  <a:pt x="665922" y="238539"/>
                </a:cubicBezTo>
                <a:cubicBezTo>
                  <a:pt x="675018" y="243737"/>
                  <a:pt x="685800" y="245165"/>
                  <a:pt x="695739" y="248478"/>
                </a:cubicBezTo>
                <a:cubicBezTo>
                  <a:pt x="702365" y="255104"/>
                  <a:pt x="707583" y="263535"/>
                  <a:pt x="715618" y="268356"/>
                </a:cubicBezTo>
                <a:cubicBezTo>
                  <a:pt x="789096" y="312442"/>
                  <a:pt x="699857" y="237857"/>
                  <a:pt x="775252" y="298173"/>
                </a:cubicBezTo>
                <a:cubicBezTo>
                  <a:pt x="795485" y="314359"/>
                  <a:pt x="800249" y="325729"/>
                  <a:pt x="815009" y="347869"/>
                </a:cubicBezTo>
                <a:cubicBezTo>
                  <a:pt x="808383" y="364434"/>
                  <a:pt x="808677" y="385954"/>
                  <a:pt x="795131" y="397565"/>
                </a:cubicBezTo>
                <a:cubicBezTo>
                  <a:pt x="782305" y="408559"/>
                  <a:pt x="761824" y="403407"/>
                  <a:pt x="745435" y="407504"/>
                </a:cubicBezTo>
                <a:cubicBezTo>
                  <a:pt x="735271" y="410045"/>
                  <a:pt x="726037" y="416346"/>
                  <a:pt x="715618" y="417443"/>
                </a:cubicBezTo>
                <a:cubicBezTo>
                  <a:pt x="662798" y="423003"/>
                  <a:pt x="609601" y="424069"/>
                  <a:pt x="556592" y="427382"/>
                </a:cubicBezTo>
                <a:cubicBezTo>
                  <a:pt x="549966" y="434008"/>
                  <a:pt x="541534" y="439225"/>
                  <a:pt x="536713" y="447260"/>
                </a:cubicBezTo>
                <a:cubicBezTo>
                  <a:pt x="514282" y="484644"/>
                  <a:pt x="529040" y="561471"/>
                  <a:pt x="536713" y="586408"/>
                </a:cubicBezTo>
                <a:cubicBezTo>
                  <a:pt x="540226" y="597825"/>
                  <a:pt x="557203" y="598824"/>
                  <a:pt x="566531" y="606286"/>
                </a:cubicBezTo>
                <a:cubicBezTo>
                  <a:pt x="592349" y="626940"/>
                  <a:pt x="581807" y="630746"/>
                  <a:pt x="616226" y="646043"/>
                </a:cubicBezTo>
                <a:cubicBezTo>
                  <a:pt x="635374" y="654553"/>
                  <a:pt x="675861" y="665921"/>
                  <a:pt x="675861" y="665921"/>
                </a:cubicBezTo>
                <a:cubicBezTo>
                  <a:pt x="722423" y="712483"/>
                  <a:pt x="754550" y="724248"/>
                  <a:pt x="705679" y="815008"/>
                </a:cubicBezTo>
                <a:cubicBezTo>
                  <a:pt x="695745" y="833457"/>
                  <a:pt x="646044" y="834886"/>
                  <a:pt x="646044" y="834886"/>
                </a:cubicBezTo>
                <a:cubicBezTo>
                  <a:pt x="639418" y="841512"/>
                  <a:pt x="634547" y="850574"/>
                  <a:pt x="626166" y="854765"/>
                </a:cubicBezTo>
                <a:cubicBezTo>
                  <a:pt x="613948" y="860874"/>
                  <a:pt x="599544" y="860951"/>
                  <a:pt x="586409" y="864704"/>
                </a:cubicBezTo>
                <a:cubicBezTo>
                  <a:pt x="576335" y="867582"/>
                  <a:pt x="566531" y="871330"/>
                  <a:pt x="556592" y="874643"/>
                </a:cubicBezTo>
                <a:cubicBezTo>
                  <a:pt x="546540" y="889720"/>
                  <a:pt x="526774" y="913701"/>
                  <a:pt x="526774" y="934278"/>
                </a:cubicBezTo>
                <a:cubicBezTo>
                  <a:pt x="526774" y="963202"/>
                  <a:pt x="535432" y="978043"/>
                  <a:pt x="556592" y="993913"/>
                </a:cubicBezTo>
                <a:cubicBezTo>
                  <a:pt x="611273" y="1034924"/>
                  <a:pt x="599557" y="1028113"/>
                  <a:pt x="646044" y="1043608"/>
                </a:cubicBezTo>
                <a:cubicBezTo>
                  <a:pt x="655983" y="1053547"/>
                  <a:pt x="666863" y="1062628"/>
                  <a:pt x="675861" y="1073426"/>
                </a:cubicBezTo>
                <a:cubicBezTo>
                  <a:pt x="738535" y="1148636"/>
                  <a:pt x="657797" y="1065303"/>
                  <a:pt x="715618" y="1123121"/>
                </a:cubicBezTo>
                <a:cubicBezTo>
                  <a:pt x="718922" y="1139639"/>
                  <a:pt x="737186" y="1194086"/>
                  <a:pt x="715618" y="1212573"/>
                </a:cubicBezTo>
                <a:cubicBezTo>
                  <a:pt x="699709" y="1226209"/>
                  <a:pt x="675861" y="1225826"/>
                  <a:pt x="655983" y="1232452"/>
                </a:cubicBezTo>
                <a:cubicBezTo>
                  <a:pt x="594581" y="1252920"/>
                  <a:pt x="636584" y="1241349"/>
                  <a:pt x="526774" y="1252330"/>
                </a:cubicBezTo>
                <a:cubicBezTo>
                  <a:pt x="530087" y="1285460"/>
                  <a:pt x="528638" y="1319420"/>
                  <a:pt x="536713" y="1351721"/>
                </a:cubicBezTo>
                <a:cubicBezTo>
                  <a:pt x="538986" y="1360812"/>
                  <a:pt x="551771" y="1363564"/>
                  <a:pt x="556592" y="1371600"/>
                </a:cubicBezTo>
                <a:cubicBezTo>
                  <a:pt x="561982" y="1380584"/>
                  <a:pt x="559986" y="1393236"/>
                  <a:pt x="566531" y="1401417"/>
                </a:cubicBezTo>
                <a:cubicBezTo>
                  <a:pt x="580544" y="1418933"/>
                  <a:pt x="606523" y="1424687"/>
                  <a:pt x="626166" y="1431234"/>
                </a:cubicBezTo>
                <a:cubicBezTo>
                  <a:pt x="632792" y="1437860"/>
                  <a:pt x="638727" y="1445259"/>
                  <a:pt x="646044" y="1451113"/>
                </a:cubicBezTo>
                <a:cubicBezTo>
                  <a:pt x="655372" y="1458575"/>
                  <a:pt x="668399" y="1461663"/>
                  <a:pt x="675861" y="1470991"/>
                </a:cubicBezTo>
                <a:cubicBezTo>
                  <a:pt x="682406" y="1479172"/>
                  <a:pt x="682487" y="1490869"/>
                  <a:pt x="685800" y="1500808"/>
                </a:cubicBezTo>
                <a:cubicBezTo>
                  <a:pt x="674669" y="1734556"/>
                  <a:pt x="744939" y="1721892"/>
                  <a:pt x="566531" y="1699591"/>
                </a:cubicBezTo>
                <a:cubicBezTo>
                  <a:pt x="549768" y="1697496"/>
                  <a:pt x="533400" y="1692965"/>
                  <a:pt x="516835" y="1689652"/>
                </a:cubicBezTo>
                <a:cubicBezTo>
                  <a:pt x="459731" y="1632548"/>
                  <a:pt x="459730" y="1662181"/>
                  <a:pt x="477079" y="1610139"/>
                </a:cubicBezTo>
                <a:cubicBezTo>
                  <a:pt x="493644" y="1623391"/>
                  <a:pt x="512969" y="1633788"/>
                  <a:pt x="526774" y="1649895"/>
                </a:cubicBezTo>
                <a:cubicBezTo>
                  <a:pt x="533592" y="1657850"/>
                  <a:pt x="532028" y="1670342"/>
                  <a:pt x="536713" y="1679713"/>
                </a:cubicBezTo>
                <a:cubicBezTo>
                  <a:pt x="542055" y="1690397"/>
                  <a:pt x="549966" y="1699591"/>
                  <a:pt x="556592" y="1709530"/>
                </a:cubicBezTo>
                <a:cubicBezTo>
                  <a:pt x="553279" y="1736034"/>
                  <a:pt x="557500" y="1764635"/>
                  <a:pt x="546652" y="1789043"/>
                </a:cubicBezTo>
                <a:cubicBezTo>
                  <a:pt x="542397" y="1798617"/>
                  <a:pt x="526206" y="1794297"/>
                  <a:pt x="516835" y="1798982"/>
                </a:cubicBezTo>
                <a:cubicBezTo>
                  <a:pt x="506151" y="1804324"/>
                  <a:pt x="497934" y="1814009"/>
                  <a:pt x="487018" y="1818860"/>
                </a:cubicBezTo>
                <a:cubicBezTo>
                  <a:pt x="455902" y="1832690"/>
                  <a:pt x="420671" y="1840417"/>
                  <a:pt x="387626" y="1848678"/>
                </a:cubicBezTo>
                <a:cubicBezTo>
                  <a:pt x="298174" y="1845365"/>
                  <a:pt x="208339" y="1847646"/>
                  <a:pt x="119270" y="1838739"/>
                </a:cubicBezTo>
                <a:cubicBezTo>
                  <a:pt x="107384" y="1837550"/>
                  <a:pt x="100136" y="1824202"/>
                  <a:pt x="89452" y="1818860"/>
                </a:cubicBezTo>
                <a:cubicBezTo>
                  <a:pt x="80081" y="1814175"/>
                  <a:pt x="69006" y="1813606"/>
                  <a:pt x="59635" y="1808921"/>
                </a:cubicBezTo>
                <a:cubicBezTo>
                  <a:pt x="48951" y="1803579"/>
                  <a:pt x="39146" y="1796505"/>
                  <a:pt x="29818" y="1789043"/>
                </a:cubicBezTo>
                <a:cubicBezTo>
                  <a:pt x="29812" y="1789038"/>
                  <a:pt x="4972" y="1764198"/>
                  <a:pt x="0" y="1759226"/>
                </a:cubicBezTo>
              </a:path>
            </a:pathLst>
          </a:custGeom>
          <a:ln>
            <a:prstDash val="sysDot"/>
            <a:headEnd type="none" w="med" len="med"/>
            <a:tailEnd type="triangle" w="med" len="med"/>
          </a:ln>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 name="Pil: uppåt 4">
            <a:extLst>
              <a:ext uri="{FF2B5EF4-FFF2-40B4-BE49-F238E27FC236}">
                <a16:creationId xmlns:a16="http://schemas.microsoft.com/office/drawing/2014/main" id="{FC37008D-2D60-4DBC-896D-846ECC99D007}"/>
              </a:ext>
            </a:extLst>
          </p:cNvPr>
          <p:cNvSpPr/>
          <p:nvPr/>
        </p:nvSpPr>
        <p:spPr>
          <a:xfrm rot="20896547">
            <a:off x="9035427" y="2750687"/>
            <a:ext cx="266724" cy="457200"/>
          </a:xfrm>
          <a:prstGeom prst="up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3" name="textruta 12">
            <a:extLst>
              <a:ext uri="{FF2B5EF4-FFF2-40B4-BE49-F238E27FC236}">
                <a16:creationId xmlns:a16="http://schemas.microsoft.com/office/drawing/2014/main" id="{C7D0DE62-E7FD-4D53-8C0C-088511A40F32}"/>
              </a:ext>
            </a:extLst>
          </p:cNvPr>
          <p:cNvSpPr txBox="1"/>
          <p:nvPr/>
        </p:nvSpPr>
        <p:spPr>
          <a:xfrm>
            <a:off x="9141569" y="2183675"/>
            <a:ext cx="1122102" cy="369332"/>
          </a:xfrm>
          <a:prstGeom prst="rect">
            <a:avLst/>
          </a:prstGeom>
          <a:noFill/>
        </p:spPr>
        <p:txBody>
          <a:bodyPr wrap="none" rtlCol="0">
            <a:spAutoFit/>
          </a:bodyPr>
          <a:lstStyle/>
          <a:p>
            <a:r>
              <a:rPr lang="sv-SE" dirty="0"/>
              <a:t>Baklänges</a:t>
            </a:r>
          </a:p>
        </p:txBody>
      </p:sp>
    </p:spTree>
    <p:extLst>
      <p:ext uri="{BB962C8B-B14F-4D97-AF65-F5344CB8AC3E}">
        <p14:creationId xmlns:p14="http://schemas.microsoft.com/office/powerpoint/2010/main" val="23159554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T6. 100 Mål</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normAutofit lnSpcReduction="10000"/>
          </a:bodyPr>
          <a:lstStyle/>
          <a:p>
            <a:r>
              <a:rPr lang="sv-SE" b="1" dirty="0"/>
              <a:t>Syfte</a:t>
            </a:r>
          </a:p>
          <a:p>
            <a:r>
              <a:rPr lang="sv-SE" dirty="0"/>
              <a:t>Bollbehandling och titta upp</a:t>
            </a:r>
          </a:p>
          <a:p>
            <a:r>
              <a:rPr lang="sv-SE" b="1" dirty="0"/>
              <a:t>Plan</a:t>
            </a:r>
          </a:p>
          <a:p>
            <a:r>
              <a:rPr lang="sv-SE" dirty="0"/>
              <a:t>Helplan, Halvplan</a:t>
            </a:r>
          </a:p>
          <a:p>
            <a:r>
              <a:rPr lang="sv-SE" b="1" dirty="0"/>
              <a:t>Beskrivning</a:t>
            </a:r>
          </a:p>
          <a:p>
            <a:r>
              <a:rPr lang="sv-SE" dirty="0"/>
              <a:t>Koner ställs ut parvis över hela planen.</a:t>
            </a:r>
          </a:p>
          <a:p>
            <a:r>
              <a:rPr lang="sv-SE" dirty="0"/>
              <a:t>”Mål” görs genom att driva bollen genom konerna. Ej samma mål två gånger i rad.</a:t>
            </a:r>
          </a:p>
          <a:p>
            <a:r>
              <a:rPr lang="sv-SE" b="1" dirty="0"/>
              <a:t>Att tänka på</a:t>
            </a:r>
          </a:p>
          <a:p>
            <a:r>
              <a:rPr lang="sv-SE" dirty="0"/>
              <a:t>Viktigt att titta upp så man inte krockar.</a:t>
            </a:r>
          </a:p>
          <a:p>
            <a:r>
              <a:rPr lang="sv-SE" dirty="0"/>
              <a:t>Spelarna tävlar mot sig själva hur många mål man kan göra på en bestämd tid.</a:t>
            </a:r>
          </a:p>
        </p:txBody>
      </p:sp>
      <p:sp>
        <p:nvSpPr>
          <p:cNvPr id="8" name="Likbent triangel 7">
            <a:extLst>
              <a:ext uri="{FF2B5EF4-FFF2-40B4-BE49-F238E27FC236}">
                <a16:creationId xmlns:a16="http://schemas.microsoft.com/office/drawing/2014/main" id="{EF36A16F-729A-4574-B9DA-944A1B0DE218}"/>
              </a:ext>
            </a:extLst>
          </p:cNvPr>
          <p:cNvSpPr/>
          <p:nvPr/>
        </p:nvSpPr>
        <p:spPr>
          <a:xfrm>
            <a:off x="6957644" y="2431839"/>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9" name="textruta 8">
            <a:extLst>
              <a:ext uri="{FF2B5EF4-FFF2-40B4-BE49-F238E27FC236}">
                <a16:creationId xmlns:a16="http://schemas.microsoft.com/office/drawing/2014/main" id="{06E6F338-1D34-4C6A-8E4B-F0F09DE39D1D}"/>
              </a:ext>
            </a:extLst>
          </p:cNvPr>
          <p:cNvSpPr txBox="1"/>
          <p:nvPr/>
        </p:nvSpPr>
        <p:spPr>
          <a:xfrm>
            <a:off x="8726043" y="2138447"/>
            <a:ext cx="304892" cy="369332"/>
          </a:xfrm>
          <a:prstGeom prst="rect">
            <a:avLst/>
          </a:prstGeom>
          <a:noFill/>
        </p:spPr>
        <p:txBody>
          <a:bodyPr wrap="none" rtlCol="0">
            <a:spAutoFit/>
          </a:bodyPr>
          <a:lstStyle/>
          <a:p>
            <a:r>
              <a:rPr lang="sv-SE" dirty="0"/>
              <a:t>X</a:t>
            </a:r>
          </a:p>
        </p:txBody>
      </p:sp>
      <p:sp>
        <p:nvSpPr>
          <p:cNvPr id="7" name="Likbent triangel 6">
            <a:extLst>
              <a:ext uri="{FF2B5EF4-FFF2-40B4-BE49-F238E27FC236}">
                <a16:creationId xmlns:a16="http://schemas.microsoft.com/office/drawing/2014/main" id="{25AC95F7-FAD2-4861-B9A3-104A5BA0CE20}"/>
              </a:ext>
            </a:extLst>
          </p:cNvPr>
          <p:cNvSpPr/>
          <p:nvPr/>
        </p:nvSpPr>
        <p:spPr>
          <a:xfrm>
            <a:off x="7802470" y="2057400"/>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1" name="Likbent triangel 10">
            <a:extLst>
              <a:ext uri="{FF2B5EF4-FFF2-40B4-BE49-F238E27FC236}">
                <a16:creationId xmlns:a16="http://schemas.microsoft.com/office/drawing/2014/main" id="{F38C3566-194A-405A-9BBB-0A35AC846E40}"/>
              </a:ext>
            </a:extLst>
          </p:cNvPr>
          <p:cNvSpPr/>
          <p:nvPr/>
        </p:nvSpPr>
        <p:spPr>
          <a:xfrm>
            <a:off x="8033317" y="4111552"/>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3" name="Likbent triangel 12">
            <a:extLst>
              <a:ext uri="{FF2B5EF4-FFF2-40B4-BE49-F238E27FC236}">
                <a16:creationId xmlns:a16="http://schemas.microsoft.com/office/drawing/2014/main" id="{A1FAE290-844F-4EBA-A271-DED5E1482C0A}"/>
              </a:ext>
            </a:extLst>
          </p:cNvPr>
          <p:cNvSpPr/>
          <p:nvPr/>
        </p:nvSpPr>
        <p:spPr>
          <a:xfrm>
            <a:off x="9104496" y="4111552"/>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4" name="Likbent triangel 13">
            <a:extLst>
              <a:ext uri="{FF2B5EF4-FFF2-40B4-BE49-F238E27FC236}">
                <a16:creationId xmlns:a16="http://schemas.microsoft.com/office/drawing/2014/main" id="{F3D97D1F-82B6-4D24-A670-A8D6613BC2AC}"/>
              </a:ext>
            </a:extLst>
          </p:cNvPr>
          <p:cNvSpPr/>
          <p:nvPr/>
        </p:nvSpPr>
        <p:spPr>
          <a:xfrm>
            <a:off x="10190108" y="3187213"/>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5" name="Likbent triangel 14">
            <a:extLst>
              <a:ext uri="{FF2B5EF4-FFF2-40B4-BE49-F238E27FC236}">
                <a16:creationId xmlns:a16="http://schemas.microsoft.com/office/drawing/2014/main" id="{C790253F-2C23-4444-9D8D-8D65656C45B5}"/>
              </a:ext>
            </a:extLst>
          </p:cNvPr>
          <p:cNvSpPr/>
          <p:nvPr/>
        </p:nvSpPr>
        <p:spPr>
          <a:xfrm>
            <a:off x="10074684" y="2388834"/>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6" name="textruta 15">
            <a:extLst>
              <a:ext uri="{FF2B5EF4-FFF2-40B4-BE49-F238E27FC236}">
                <a16:creationId xmlns:a16="http://schemas.microsoft.com/office/drawing/2014/main" id="{23B8A980-1CFC-4C06-BB2F-40CAC779768B}"/>
              </a:ext>
            </a:extLst>
          </p:cNvPr>
          <p:cNvSpPr txBox="1"/>
          <p:nvPr/>
        </p:nvSpPr>
        <p:spPr>
          <a:xfrm>
            <a:off x="7219138" y="3411347"/>
            <a:ext cx="304892" cy="369332"/>
          </a:xfrm>
          <a:prstGeom prst="rect">
            <a:avLst/>
          </a:prstGeom>
          <a:noFill/>
        </p:spPr>
        <p:txBody>
          <a:bodyPr wrap="none" rtlCol="0">
            <a:spAutoFit/>
          </a:bodyPr>
          <a:lstStyle/>
          <a:p>
            <a:r>
              <a:rPr lang="sv-SE" dirty="0"/>
              <a:t>X</a:t>
            </a:r>
          </a:p>
        </p:txBody>
      </p:sp>
      <p:sp>
        <p:nvSpPr>
          <p:cNvPr id="17" name="textruta 16">
            <a:extLst>
              <a:ext uri="{FF2B5EF4-FFF2-40B4-BE49-F238E27FC236}">
                <a16:creationId xmlns:a16="http://schemas.microsoft.com/office/drawing/2014/main" id="{70BEE152-2442-4896-8464-159A28771B4D}"/>
              </a:ext>
            </a:extLst>
          </p:cNvPr>
          <p:cNvSpPr txBox="1"/>
          <p:nvPr/>
        </p:nvSpPr>
        <p:spPr>
          <a:xfrm>
            <a:off x="9030451" y="3120700"/>
            <a:ext cx="304892" cy="369332"/>
          </a:xfrm>
          <a:prstGeom prst="rect">
            <a:avLst/>
          </a:prstGeom>
          <a:noFill/>
        </p:spPr>
        <p:txBody>
          <a:bodyPr wrap="none" rtlCol="0">
            <a:spAutoFit/>
          </a:bodyPr>
          <a:lstStyle/>
          <a:p>
            <a:r>
              <a:rPr lang="sv-SE" dirty="0"/>
              <a:t>X</a:t>
            </a:r>
          </a:p>
        </p:txBody>
      </p:sp>
      <p:sp>
        <p:nvSpPr>
          <p:cNvPr id="3" name="Frihandsfigur: Form 2">
            <a:extLst>
              <a:ext uri="{FF2B5EF4-FFF2-40B4-BE49-F238E27FC236}">
                <a16:creationId xmlns:a16="http://schemas.microsoft.com/office/drawing/2014/main" id="{833E9482-DD03-4C95-B589-8709E265E39D}"/>
              </a:ext>
            </a:extLst>
          </p:cNvPr>
          <p:cNvSpPr/>
          <p:nvPr/>
        </p:nvSpPr>
        <p:spPr>
          <a:xfrm>
            <a:off x="7096539" y="2037496"/>
            <a:ext cx="1669774" cy="566556"/>
          </a:xfrm>
          <a:custGeom>
            <a:avLst/>
            <a:gdLst>
              <a:gd name="connsiteX0" fmla="*/ 1669774 w 1669774"/>
              <a:gd name="connsiteY0" fmla="*/ 367774 h 566556"/>
              <a:gd name="connsiteX1" fmla="*/ 1510748 w 1669774"/>
              <a:gd name="connsiteY1" fmla="*/ 357834 h 566556"/>
              <a:gd name="connsiteX2" fmla="*/ 1480931 w 1669774"/>
              <a:gd name="connsiteY2" fmla="*/ 337956 h 566556"/>
              <a:gd name="connsiteX3" fmla="*/ 1470991 w 1669774"/>
              <a:gd name="connsiteY3" fmla="*/ 487043 h 566556"/>
              <a:gd name="connsiteX4" fmla="*/ 1441174 w 1669774"/>
              <a:gd name="connsiteY4" fmla="*/ 506921 h 566556"/>
              <a:gd name="connsiteX5" fmla="*/ 1391478 w 1669774"/>
              <a:gd name="connsiteY5" fmla="*/ 536739 h 566556"/>
              <a:gd name="connsiteX6" fmla="*/ 1351722 w 1669774"/>
              <a:gd name="connsiteY6" fmla="*/ 496982 h 566556"/>
              <a:gd name="connsiteX7" fmla="*/ 1331844 w 1669774"/>
              <a:gd name="connsiteY7" fmla="*/ 437347 h 566556"/>
              <a:gd name="connsiteX8" fmla="*/ 1311965 w 1669774"/>
              <a:gd name="connsiteY8" fmla="*/ 397591 h 566556"/>
              <a:gd name="connsiteX9" fmla="*/ 1302026 w 1669774"/>
              <a:gd name="connsiteY9" fmla="*/ 357834 h 566556"/>
              <a:gd name="connsiteX10" fmla="*/ 1262270 w 1669774"/>
              <a:gd name="connsiteY10" fmla="*/ 377713 h 566556"/>
              <a:gd name="connsiteX11" fmla="*/ 1202635 w 1669774"/>
              <a:gd name="connsiteY11" fmla="*/ 437347 h 566556"/>
              <a:gd name="connsiteX12" fmla="*/ 1192696 w 1669774"/>
              <a:gd name="connsiteY12" fmla="*/ 467165 h 566556"/>
              <a:gd name="connsiteX13" fmla="*/ 1033670 w 1669774"/>
              <a:gd name="connsiteY13" fmla="*/ 477104 h 566556"/>
              <a:gd name="connsiteX14" fmla="*/ 983974 w 1669774"/>
              <a:gd name="connsiteY14" fmla="*/ 506921 h 566556"/>
              <a:gd name="connsiteX15" fmla="*/ 954157 w 1669774"/>
              <a:gd name="connsiteY15" fmla="*/ 546678 h 566556"/>
              <a:gd name="connsiteX16" fmla="*/ 934278 w 1669774"/>
              <a:gd name="connsiteY16" fmla="*/ 566556 h 566556"/>
              <a:gd name="connsiteX17" fmla="*/ 805070 w 1669774"/>
              <a:gd name="connsiteY17" fmla="*/ 556617 h 566556"/>
              <a:gd name="connsiteX18" fmla="*/ 775252 w 1669774"/>
              <a:gd name="connsiteY18" fmla="*/ 506921 h 566556"/>
              <a:gd name="connsiteX19" fmla="*/ 735496 w 1669774"/>
              <a:gd name="connsiteY19" fmla="*/ 496982 h 566556"/>
              <a:gd name="connsiteX20" fmla="*/ 695739 w 1669774"/>
              <a:gd name="connsiteY20" fmla="*/ 516861 h 566556"/>
              <a:gd name="connsiteX21" fmla="*/ 636104 w 1669774"/>
              <a:gd name="connsiteY21" fmla="*/ 536739 h 566556"/>
              <a:gd name="connsiteX22" fmla="*/ 596348 w 1669774"/>
              <a:gd name="connsiteY22" fmla="*/ 526800 h 566556"/>
              <a:gd name="connsiteX23" fmla="*/ 576470 w 1669774"/>
              <a:gd name="connsiteY23" fmla="*/ 506921 h 566556"/>
              <a:gd name="connsiteX24" fmla="*/ 516835 w 1669774"/>
              <a:gd name="connsiteY24" fmla="*/ 457226 h 566556"/>
              <a:gd name="connsiteX25" fmla="*/ 506896 w 1669774"/>
              <a:gd name="connsiteY25" fmla="*/ 417469 h 566556"/>
              <a:gd name="connsiteX26" fmla="*/ 496957 w 1669774"/>
              <a:gd name="connsiteY26" fmla="*/ 367774 h 566556"/>
              <a:gd name="connsiteX27" fmla="*/ 477078 w 1669774"/>
              <a:gd name="connsiteY27" fmla="*/ 347895 h 566556"/>
              <a:gd name="connsiteX28" fmla="*/ 437322 w 1669774"/>
              <a:gd name="connsiteY28" fmla="*/ 318078 h 566556"/>
              <a:gd name="connsiteX29" fmla="*/ 308113 w 1669774"/>
              <a:gd name="connsiteY29" fmla="*/ 298200 h 566556"/>
              <a:gd name="connsiteX30" fmla="*/ 278296 w 1669774"/>
              <a:gd name="connsiteY30" fmla="*/ 208747 h 566556"/>
              <a:gd name="connsiteX31" fmla="*/ 248478 w 1669774"/>
              <a:gd name="connsiteY31" fmla="*/ 159052 h 566556"/>
              <a:gd name="connsiteX32" fmla="*/ 228600 w 1669774"/>
              <a:gd name="connsiteY32" fmla="*/ 49721 h 566556"/>
              <a:gd name="connsiteX33" fmla="*/ 198783 w 1669774"/>
              <a:gd name="connsiteY33" fmla="*/ 29843 h 566556"/>
              <a:gd name="connsiteX34" fmla="*/ 109331 w 1669774"/>
              <a:gd name="connsiteY34" fmla="*/ 19904 h 566556"/>
              <a:gd name="connsiteX35" fmla="*/ 39757 w 1669774"/>
              <a:gd name="connsiteY35" fmla="*/ 9965 h 566556"/>
              <a:gd name="connsiteX36" fmla="*/ 0 w 1669774"/>
              <a:gd name="connsiteY36" fmla="*/ 26 h 566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1669774" h="566556">
                <a:moveTo>
                  <a:pt x="1669774" y="367774"/>
                </a:moveTo>
                <a:cubicBezTo>
                  <a:pt x="1616765" y="364461"/>
                  <a:pt x="1563210" y="366118"/>
                  <a:pt x="1510748" y="357834"/>
                </a:cubicBezTo>
                <a:cubicBezTo>
                  <a:pt x="1498949" y="355971"/>
                  <a:pt x="1484444" y="326539"/>
                  <a:pt x="1480931" y="337956"/>
                </a:cubicBezTo>
                <a:cubicBezTo>
                  <a:pt x="1466284" y="385559"/>
                  <a:pt x="1482399" y="438561"/>
                  <a:pt x="1470991" y="487043"/>
                </a:cubicBezTo>
                <a:cubicBezTo>
                  <a:pt x="1468255" y="498671"/>
                  <a:pt x="1450502" y="499459"/>
                  <a:pt x="1441174" y="506921"/>
                </a:cubicBezTo>
                <a:cubicBezTo>
                  <a:pt x="1402193" y="538107"/>
                  <a:pt x="1443261" y="519478"/>
                  <a:pt x="1391478" y="536739"/>
                </a:cubicBezTo>
                <a:cubicBezTo>
                  <a:pt x="1378226" y="523487"/>
                  <a:pt x="1361364" y="513053"/>
                  <a:pt x="1351722" y="496982"/>
                </a:cubicBezTo>
                <a:cubicBezTo>
                  <a:pt x="1340942" y="479014"/>
                  <a:pt x="1339626" y="456802"/>
                  <a:pt x="1331844" y="437347"/>
                </a:cubicBezTo>
                <a:cubicBezTo>
                  <a:pt x="1326341" y="423590"/>
                  <a:pt x="1318591" y="410843"/>
                  <a:pt x="1311965" y="397591"/>
                </a:cubicBezTo>
                <a:cubicBezTo>
                  <a:pt x="1308652" y="384339"/>
                  <a:pt x="1314709" y="362907"/>
                  <a:pt x="1302026" y="357834"/>
                </a:cubicBezTo>
                <a:cubicBezTo>
                  <a:pt x="1288269" y="352331"/>
                  <a:pt x="1273840" y="368457"/>
                  <a:pt x="1262270" y="377713"/>
                </a:cubicBezTo>
                <a:cubicBezTo>
                  <a:pt x="1240318" y="395274"/>
                  <a:pt x="1202635" y="437347"/>
                  <a:pt x="1202635" y="437347"/>
                </a:cubicBezTo>
                <a:cubicBezTo>
                  <a:pt x="1199322" y="447286"/>
                  <a:pt x="1199241" y="458984"/>
                  <a:pt x="1192696" y="467165"/>
                </a:cubicBezTo>
                <a:cubicBezTo>
                  <a:pt x="1155846" y="513227"/>
                  <a:pt x="1070246" y="479917"/>
                  <a:pt x="1033670" y="477104"/>
                </a:cubicBezTo>
                <a:cubicBezTo>
                  <a:pt x="1017105" y="487043"/>
                  <a:pt x="998512" y="494200"/>
                  <a:pt x="983974" y="506921"/>
                </a:cubicBezTo>
                <a:cubicBezTo>
                  <a:pt x="971507" y="517829"/>
                  <a:pt x="964762" y="533952"/>
                  <a:pt x="954157" y="546678"/>
                </a:cubicBezTo>
                <a:cubicBezTo>
                  <a:pt x="948158" y="553877"/>
                  <a:pt x="940904" y="559930"/>
                  <a:pt x="934278" y="566556"/>
                </a:cubicBezTo>
                <a:cubicBezTo>
                  <a:pt x="891209" y="563243"/>
                  <a:pt x="847428" y="565088"/>
                  <a:pt x="805070" y="556617"/>
                </a:cubicBezTo>
                <a:cubicBezTo>
                  <a:pt x="771849" y="549973"/>
                  <a:pt x="794788" y="522550"/>
                  <a:pt x="775252" y="506921"/>
                </a:cubicBezTo>
                <a:cubicBezTo>
                  <a:pt x="764586" y="498388"/>
                  <a:pt x="748748" y="500295"/>
                  <a:pt x="735496" y="496982"/>
                </a:cubicBezTo>
                <a:cubicBezTo>
                  <a:pt x="722244" y="503608"/>
                  <a:pt x="709496" y="511358"/>
                  <a:pt x="695739" y="516861"/>
                </a:cubicBezTo>
                <a:cubicBezTo>
                  <a:pt x="676284" y="524643"/>
                  <a:pt x="636104" y="536739"/>
                  <a:pt x="636104" y="536739"/>
                </a:cubicBezTo>
                <a:cubicBezTo>
                  <a:pt x="622852" y="533426"/>
                  <a:pt x="608566" y="532909"/>
                  <a:pt x="596348" y="526800"/>
                </a:cubicBezTo>
                <a:cubicBezTo>
                  <a:pt x="587967" y="522609"/>
                  <a:pt x="583787" y="512775"/>
                  <a:pt x="576470" y="506921"/>
                </a:cubicBezTo>
                <a:cubicBezTo>
                  <a:pt x="507275" y="451565"/>
                  <a:pt x="587671" y="528062"/>
                  <a:pt x="516835" y="457226"/>
                </a:cubicBezTo>
                <a:cubicBezTo>
                  <a:pt x="513522" y="443974"/>
                  <a:pt x="509859" y="430804"/>
                  <a:pt x="506896" y="417469"/>
                </a:cubicBezTo>
                <a:cubicBezTo>
                  <a:pt x="503231" y="400978"/>
                  <a:pt x="503612" y="383301"/>
                  <a:pt x="496957" y="367774"/>
                </a:cubicBezTo>
                <a:cubicBezTo>
                  <a:pt x="493266" y="359161"/>
                  <a:pt x="484277" y="353894"/>
                  <a:pt x="477078" y="347895"/>
                </a:cubicBezTo>
                <a:cubicBezTo>
                  <a:pt x="464352" y="337290"/>
                  <a:pt x="451704" y="326296"/>
                  <a:pt x="437322" y="318078"/>
                </a:cubicBezTo>
                <a:cubicBezTo>
                  <a:pt x="406930" y="300712"/>
                  <a:pt x="319368" y="299326"/>
                  <a:pt x="308113" y="298200"/>
                </a:cubicBezTo>
                <a:cubicBezTo>
                  <a:pt x="262658" y="252743"/>
                  <a:pt x="312091" y="310129"/>
                  <a:pt x="278296" y="208747"/>
                </a:cubicBezTo>
                <a:cubicBezTo>
                  <a:pt x="272187" y="190420"/>
                  <a:pt x="258417" y="175617"/>
                  <a:pt x="248478" y="159052"/>
                </a:cubicBezTo>
                <a:cubicBezTo>
                  <a:pt x="248434" y="158787"/>
                  <a:pt x="231868" y="55441"/>
                  <a:pt x="228600" y="49721"/>
                </a:cubicBezTo>
                <a:cubicBezTo>
                  <a:pt x="222674" y="39350"/>
                  <a:pt x="210372" y="32740"/>
                  <a:pt x="198783" y="29843"/>
                </a:cubicBezTo>
                <a:cubicBezTo>
                  <a:pt x="169678" y="22567"/>
                  <a:pt x="139100" y="23625"/>
                  <a:pt x="109331" y="19904"/>
                </a:cubicBezTo>
                <a:cubicBezTo>
                  <a:pt x="86085" y="16998"/>
                  <a:pt x="62948" y="13278"/>
                  <a:pt x="39757" y="9965"/>
                </a:cubicBezTo>
                <a:cubicBezTo>
                  <a:pt x="6796" y="-1022"/>
                  <a:pt x="20416" y="26"/>
                  <a:pt x="0" y="26"/>
                </a:cubicBezTo>
              </a:path>
            </a:pathLst>
          </a:custGeom>
          <a:ln>
            <a:headEnd type="none" w="med" len="med"/>
            <a:tailEnd type="triangle" w="med" len="med"/>
          </a:ln>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5" name="Frihandsfigur: Form 4">
            <a:extLst>
              <a:ext uri="{FF2B5EF4-FFF2-40B4-BE49-F238E27FC236}">
                <a16:creationId xmlns:a16="http://schemas.microsoft.com/office/drawing/2014/main" id="{A831F6F9-D9C6-4A2C-8D9B-AD33984AF4FD}"/>
              </a:ext>
            </a:extLst>
          </p:cNvPr>
          <p:cNvSpPr/>
          <p:nvPr/>
        </p:nvSpPr>
        <p:spPr>
          <a:xfrm>
            <a:off x="7523922" y="3596013"/>
            <a:ext cx="1530626" cy="1005228"/>
          </a:xfrm>
          <a:custGeom>
            <a:avLst/>
            <a:gdLst>
              <a:gd name="connsiteX0" fmla="*/ 0 w 1530626"/>
              <a:gd name="connsiteY0" fmla="*/ 20014 h 1005228"/>
              <a:gd name="connsiteX1" fmla="*/ 109330 w 1530626"/>
              <a:gd name="connsiteY1" fmla="*/ 10075 h 1005228"/>
              <a:gd name="connsiteX2" fmla="*/ 168965 w 1530626"/>
              <a:gd name="connsiteY2" fmla="*/ 136 h 1005228"/>
              <a:gd name="connsiteX3" fmla="*/ 258417 w 1530626"/>
              <a:gd name="connsiteY3" fmla="*/ 20014 h 1005228"/>
              <a:gd name="connsiteX4" fmla="*/ 278295 w 1530626"/>
              <a:gd name="connsiteY4" fmla="*/ 49831 h 1005228"/>
              <a:gd name="connsiteX5" fmla="*/ 298174 w 1530626"/>
              <a:gd name="connsiteY5" fmla="*/ 129345 h 1005228"/>
              <a:gd name="connsiteX6" fmla="*/ 308113 w 1530626"/>
              <a:gd name="connsiteY6" fmla="*/ 159162 h 1005228"/>
              <a:gd name="connsiteX7" fmla="*/ 318052 w 1530626"/>
              <a:gd name="connsiteY7" fmla="*/ 198918 h 1005228"/>
              <a:gd name="connsiteX8" fmla="*/ 367748 w 1530626"/>
              <a:gd name="connsiteY8" fmla="*/ 149223 h 1005228"/>
              <a:gd name="connsiteX9" fmla="*/ 397565 w 1530626"/>
              <a:gd name="connsiteY9" fmla="*/ 119405 h 1005228"/>
              <a:gd name="connsiteX10" fmla="*/ 437321 w 1530626"/>
              <a:gd name="connsiteY10" fmla="*/ 89588 h 1005228"/>
              <a:gd name="connsiteX11" fmla="*/ 457200 w 1530626"/>
              <a:gd name="connsiteY11" fmla="*/ 69710 h 1005228"/>
              <a:gd name="connsiteX12" fmla="*/ 536713 w 1530626"/>
              <a:gd name="connsiteY12" fmla="*/ 49831 h 1005228"/>
              <a:gd name="connsiteX13" fmla="*/ 616226 w 1530626"/>
              <a:gd name="connsiteY13" fmla="*/ 59771 h 1005228"/>
              <a:gd name="connsiteX14" fmla="*/ 665921 w 1530626"/>
              <a:gd name="connsiteY14" fmla="*/ 129345 h 1005228"/>
              <a:gd name="connsiteX15" fmla="*/ 685800 w 1530626"/>
              <a:gd name="connsiteY15" fmla="*/ 218797 h 1005228"/>
              <a:gd name="connsiteX16" fmla="*/ 705678 w 1530626"/>
              <a:gd name="connsiteY16" fmla="*/ 278431 h 1005228"/>
              <a:gd name="connsiteX17" fmla="*/ 715617 w 1530626"/>
              <a:gd name="connsiteY17" fmla="*/ 328127 h 1005228"/>
              <a:gd name="connsiteX18" fmla="*/ 1053548 w 1530626"/>
              <a:gd name="connsiteY18" fmla="*/ 338066 h 1005228"/>
              <a:gd name="connsiteX19" fmla="*/ 1053548 w 1530626"/>
              <a:gd name="connsiteY19" fmla="*/ 516971 h 1005228"/>
              <a:gd name="connsiteX20" fmla="*/ 1063487 w 1530626"/>
              <a:gd name="connsiteY20" fmla="*/ 576605 h 1005228"/>
              <a:gd name="connsiteX21" fmla="*/ 1172817 w 1530626"/>
              <a:gd name="connsiteY21" fmla="*/ 586545 h 1005228"/>
              <a:gd name="connsiteX22" fmla="*/ 1202635 w 1530626"/>
              <a:gd name="connsiteY22" fmla="*/ 606423 h 1005228"/>
              <a:gd name="connsiteX23" fmla="*/ 1232452 w 1530626"/>
              <a:gd name="connsiteY23" fmla="*/ 666058 h 1005228"/>
              <a:gd name="connsiteX24" fmla="*/ 1222513 w 1530626"/>
              <a:gd name="connsiteY24" fmla="*/ 765449 h 1005228"/>
              <a:gd name="connsiteX25" fmla="*/ 1202635 w 1530626"/>
              <a:gd name="connsiteY25" fmla="*/ 795266 h 1005228"/>
              <a:gd name="connsiteX26" fmla="*/ 1192695 w 1530626"/>
              <a:gd name="connsiteY26" fmla="*/ 825084 h 1005228"/>
              <a:gd name="connsiteX27" fmla="*/ 1232452 w 1530626"/>
              <a:gd name="connsiteY27" fmla="*/ 924475 h 1005228"/>
              <a:gd name="connsiteX28" fmla="*/ 1252330 w 1530626"/>
              <a:gd name="connsiteY28" fmla="*/ 954292 h 1005228"/>
              <a:gd name="connsiteX29" fmla="*/ 1311965 w 1530626"/>
              <a:gd name="connsiteY29" fmla="*/ 974171 h 1005228"/>
              <a:gd name="connsiteX30" fmla="*/ 1341782 w 1530626"/>
              <a:gd name="connsiteY30" fmla="*/ 1003988 h 1005228"/>
              <a:gd name="connsiteX31" fmla="*/ 1461052 w 1530626"/>
              <a:gd name="connsiteY31" fmla="*/ 994049 h 1005228"/>
              <a:gd name="connsiteX32" fmla="*/ 1530626 w 1530626"/>
              <a:gd name="connsiteY32" fmla="*/ 994049 h 10052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30626" h="1005228">
                <a:moveTo>
                  <a:pt x="0" y="20014"/>
                </a:moveTo>
                <a:cubicBezTo>
                  <a:pt x="36443" y="16701"/>
                  <a:pt x="72987" y="14351"/>
                  <a:pt x="109330" y="10075"/>
                </a:cubicBezTo>
                <a:cubicBezTo>
                  <a:pt x="129344" y="7720"/>
                  <a:pt x="148857" y="-1205"/>
                  <a:pt x="168965" y="136"/>
                </a:cubicBezTo>
                <a:cubicBezTo>
                  <a:pt x="199442" y="2168"/>
                  <a:pt x="228600" y="13388"/>
                  <a:pt x="258417" y="20014"/>
                </a:cubicBezTo>
                <a:cubicBezTo>
                  <a:pt x="265043" y="29953"/>
                  <a:pt x="272953" y="39147"/>
                  <a:pt x="278295" y="49831"/>
                </a:cubicBezTo>
                <a:cubicBezTo>
                  <a:pt x="289657" y="72555"/>
                  <a:pt x="292502" y="106656"/>
                  <a:pt x="298174" y="129345"/>
                </a:cubicBezTo>
                <a:cubicBezTo>
                  <a:pt x="300715" y="139509"/>
                  <a:pt x="305235" y="149088"/>
                  <a:pt x="308113" y="159162"/>
                </a:cubicBezTo>
                <a:cubicBezTo>
                  <a:pt x="311866" y="172296"/>
                  <a:pt x="314739" y="185666"/>
                  <a:pt x="318052" y="198918"/>
                </a:cubicBezTo>
                <a:lnTo>
                  <a:pt x="367748" y="149223"/>
                </a:lnTo>
                <a:cubicBezTo>
                  <a:pt x="377687" y="139284"/>
                  <a:pt x="386320" y="127839"/>
                  <a:pt x="397565" y="119405"/>
                </a:cubicBezTo>
                <a:cubicBezTo>
                  <a:pt x="410817" y="109466"/>
                  <a:pt x="424595" y="100193"/>
                  <a:pt x="437321" y="89588"/>
                </a:cubicBezTo>
                <a:cubicBezTo>
                  <a:pt x="444520" y="83589"/>
                  <a:pt x="449165" y="74531"/>
                  <a:pt x="457200" y="69710"/>
                </a:cubicBezTo>
                <a:cubicBezTo>
                  <a:pt x="472480" y="60542"/>
                  <a:pt x="526027" y="51968"/>
                  <a:pt x="536713" y="49831"/>
                </a:cubicBezTo>
                <a:cubicBezTo>
                  <a:pt x="563217" y="53144"/>
                  <a:pt x="591124" y="50643"/>
                  <a:pt x="616226" y="59771"/>
                </a:cubicBezTo>
                <a:cubicBezTo>
                  <a:pt x="640851" y="68726"/>
                  <a:pt x="656274" y="110051"/>
                  <a:pt x="665921" y="129345"/>
                </a:cubicBezTo>
                <a:cubicBezTo>
                  <a:pt x="671594" y="157708"/>
                  <a:pt x="677381" y="190732"/>
                  <a:pt x="685800" y="218797"/>
                </a:cubicBezTo>
                <a:cubicBezTo>
                  <a:pt x="691821" y="238867"/>
                  <a:pt x="701569" y="257885"/>
                  <a:pt x="705678" y="278431"/>
                </a:cubicBezTo>
                <a:cubicBezTo>
                  <a:pt x="708991" y="294996"/>
                  <a:pt x="698967" y="325273"/>
                  <a:pt x="715617" y="328127"/>
                </a:cubicBezTo>
                <a:cubicBezTo>
                  <a:pt x="826689" y="347168"/>
                  <a:pt x="940904" y="334753"/>
                  <a:pt x="1053548" y="338066"/>
                </a:cubicBezTo>
                <a:cubicBezTo>
                  <a:pt x="1081474" y="421846"/>
                  <a:pt x="1053548" y="325521"/>
                  <a:pt x="1053548" y="516971"/>
                </a:cubicBezTo>
                <a:cubicBezTo>
                  <a:pt x="1053548" y="537123"/>
                  <a:pt x="1046080" y="566451"/>
                  <a:pt x="1063487" y="576605"/>
                </a:cubicBezTo>
                <a:cubicBezTo>
                  <a:pt x="1095096" y="595044"/>
                  <a:pt x="1136374" y="583232"/>
                  <a:pt x="1172817" y="586545"/>
                </a:cubicBezTo>
                <a:cubicBezTo>
                  <a:pt x="1182756" y="593171"/>
                  <a:pt x="1194188" y="597976"/>
                  <a:pt x="1202635" y="606423"/>
                </a:cubicBezTo>
                <a:cubicBezTo>
                  <a:pt x="1221902" y="625690"/>
                  <a:pt x="1224369" y="641807"/>
                  <a:pt x="1232452" y="666058"/>
                </a:cubicBezTo>
                <a:cubicBezTo>
                  <a:pt x="1229139" y="699188"/>
                  <a:pt x="1230000" y="733006"/>
                  <a:pt x="1222513" y="765449"/>
                </a:cubicBezTo>
                <a:cubicBezTo>
                  <a:pt x="1219827" y="777088"/>
                  <a:pt x="1207977" y="784582"/>
                  <a:pt x="1202635" y="795266"/>
                </a:cubicBezTo>
                <a:cubicBezTo>
                  <a:pt x="1197949" y="804637"/>
                  <a:pt x="1196008" y="815145"/>
                  <a:pt x="1192695" y="825084"/>
                </a:cubicBezTo>
                <a:cubicBezTo>
                  <a:pt x="1207289" y="927233"/>
                  <a:pt x="1184470" y="866897"/>
                  <a:pt x="1232452" y="924475"/>
                </a:cubicBezTo>
                <a:cubicBezTo>
                  <a:pt x="1240099" y="933652"/>
                  <a:pt x="1242201" y="947961"/>
                  <a:pt x="1252330" y="954292"/>
                </a:cubicBezTo>
                <a:cubicBezTo>
                  <a:pt x="1270099" y="965397"/>
                  <a:pt x="1311965" y="974171"/>
                  <a:pt x="1311965" y="974171"/>
                </a:cubicBezTo>
                <a:cubicBezTo>
                  <a:pt x="1321904" y="984110"/>
                  <a:pt x="1327849" y="1002130"/>
                  <a:pt x="1341782" y="1003988"/>
                </a:cubicBezTo>
                <a:cubicBezTo>
                  <a:pt x="1381327" y="1009261"/>
                  <a:pt x="1421213" y="996146"/>
                  <a:pt x="1461052" y="994049"/>
                </a:cubicBezTo>
                <a:cubicBezTo>
                  <a:pt x="1484211" y="992830"/>
                  <a:pt x="1507435" y="994049"/>
                  <a:pt x="1530626" y="994049"/>
                </a:cubicBezTo>
              </a:path>
            </a:pathLst>
          </a:custGeom>
          <a:ln>
            <a:headEnd type="none" w="med" len="med"/>
            <a:tailEnd type="triangle" w="med" len="med"/>
          </a:ln>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6" name="Frihandsfigur: Form 5">
            <a:extLst>
              <a:ext uri="{FF2B5EF4-FFF2-40B4-BE49-F238E27FC236}">
                <a16:creationId xmlns:a16="http://schemas.microsoft.com/office/drawing/2014/main" id="{9B5F6567-19B8-49BD-96AF-163BEA8BD52E}"/>
              </a:ext>
            </a:extLst>
          </p:cNvPr>
          <p:cNvSpPr/>
          <p:nvPr/>
        </p:nvSpPr>
        <p:spPr>
          <a:xfrm>
            <a:off x="9322904" y="2492905"/>
            <a:ext cx="1272209" cy="834887"/>
          </a:xfrm>
          <a:custGeom>
            <a:avLst/>
            <a:gdLst>
              <a:gd name="connsiteX0" fmla="*/ 0 w 1272209"/>
              <a:gd name="connsiteY0" fmla="*/ 834887 h 834887"/>
              <a:gd name="connsiteX1" fmla="*/ 99392 w 1272209"/>
              <a:gd name="connsiteY1" fmla="*/ 785192 h 834887"/>
              <a:gd name="connsiteX2" fmla="*/ 109331 w 1272209"/>
              <a:gd name="connsiteY2" fmla="*/ 745435 h 834887"/>
              <a:gd name="connsiteX3" fmla="*/ 129209 w 1272209"/>
              <a:gd name="connsiteY3" fmla="*/ 715618 h 834887"/>
              <a:gd name="connsiteX4" fmla="*/ 139148 w 1272209"/>
              <a:gd name="connsiteY4" fmla="*/ 675861 h 834887"/>
              <a:gd name="connsiteX5" fmla="*/ 149087 w 1272209"/>
              <a:gd name="connsiteY5" fmla="*/ 616226 h 834887"/>
              <a:gd name="connsiteX6" fmla="*/ 168966 w 1272209"/>
              <a:gd name="connsiteY6" fmla="*/ 596348 h 834887"/>
              <a:gd name="connsiteX7" fmla="*/ 228600 w 1272209"/>
              <a:gd name="connsiteY7" fmla="*/ 576470 h 834887"/>
              <a:gd name="connsiteX8" fmla="*/ 377687 w 1272209"/>
              <a:gd name="connsiteY8" fmla="*/ 606287 h 834887"/>
              <a:gd name="connsiteX9" fmla="*/ 437322 w 1272209"/>
              <a:gd name="connsiteY9" fmla="*/ 685800 h 834887"/>
              <a:gd name="connsiteX10" fmla="*/ 526774 w 1272209"/>
              <a:gd name="connsiteY10" fmla="*/ 765313 h 834887"/>
              <a:gd name="connsiteX11" fmla="*/ 536713 w 1272209"/>
              <a:gd name="connsiteY11" fmla="*/ 576470 h 834887"/>
              <a:gd name="connsiteX12" fmla="*/ 566531 w 1272209"/>
              <a:gd name="connsiteY12" fmla="*/ 487018 h 834887"/>
              <a:gd name="connsiteX13" fmla="*/ 586409 w 1272209"/>
              <a:gd name="connsiteY13" fmla="*/ 467139 h 834887"/>
              <a:gd name="connsiteX14" fmla="*/ 616226 w 1272209"/>
              <a:gd name="connsiteY14" fmla="*/ 457200 h 834887"/>
              <a:gd name="connsiteX15" fmla="*/ 805070 w 1272209"/>
              <a:gd name="connsiteY15" fmla="*/ 477079 h 834887"/>
              <a:gd name="connsiteX16" fmla="*/ 864705 w 1272209"/>
              <a:gd name="connsiteY16" fmla="*/ 506896 h 834887"/>
              <a:gd name="connsiteX17" fmla="*/ 894522 w 1272209"/>
              <a:gd name="connsiteY17" fmla="*/ 526774 h 834887"/>
              <a:gd name="connsiteX18" fmla="*/ 993913 w 1272209"/>
              <a:gd name="connsiteY18" fmla="*/ 526774 h 834887"/>
              <a:gd name="connsiteX19" fmla="*/ 1023731 w 1272209"/>
              <a:gd name="connsiteY19" fmla="*/ 447261 h 834887"/>
              <a:gd name="connsiteX20" fmla="*/ 1053548 w 1272209"/>
              <a:gd name="connsiteY20" fmla="*/ 427383 h 834887"/>
              <a:gd name="connsiteX21" fmla="*/ 1063487 w 1272209"/>
              <a:gd name="connsiteY21" fmla="*/ 397566 h 834887"/>
              <a:gd name="connsiteX22" fmla="*/ 1093305 w 1272209"/>
              <a:gd name="connsiteY22" fmla="*/ 387626 h 834887"/>
              <a:gd name="connsiteX23" fmla="*/ 1192696 w 1272209"/>
              <a:gd name="connsiteY23" fmla="*/ 377687 h 834887"/>
              <a:gd name="connsiteX24" fmla="*/ 1222513 w 1272209"/>
              <a:gd name="connsiteY24" fmla="*/ 337931 h 834887"/>
              <a:gd name="connsiteX25" fmla="*/ 1252331 w 1272209"/>
              <a:gd name="connsiteY25" fmla="*/ 318053 h 834887"/>
              <a:gd name="connsiteX26" fmla="*/ 1272209 w 1272209"/>
              <a:gd name="connsiteY26" fmla="*/ 298174 h 834887"/>
              <a:gd name="connsiteX27" fmla="*/ 1262270 w 1272209"/>
              <a:gd name="connsiteY27" fmla="*/ 188844 h 834887"/>
              <a:gd name="connsiteX28" fmla="*/ 1232453 w 1272209"/>
              <a:gd name="connsiteY28" fmla="*/ 178905 h 834887"/>
              <a:gd name="connsiteX29" fmla="*/ 1212574 w 1272209"/>
              <a:gd name="connsiteY29" fmla="*/ 149087 h 834887"/>
              <a:gd name="connsiteX30" fmla="*/ 1222513 w 1272209"/>
              <a:gd name="connsiteY30" fmla="*/ 89453 h 834887"/>
              <a:gd name="connsiteX31" fmla="*/ 1212574 w 1272209"/>
              <a:gd name="connsiteY31" fmla="*/ 0 h 8348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272209" h="834887">
                <a:moveTo>
                  <a:pt x="0" y="834887"/>
                </a:moveTo>
                <a:cubicBezTo>
                  <a:pt x="33131" y="818322"/>
                  <a:pt x="70724" y="808648"/>
                  <a:pt x="99392" y="785192"/>
                </a:cubicBezTo>
                <a:cubicBezTo>
                  <a:pt x="109964" y="776542"/>
                  <a:pt x="103950" y="757991"/>
                  <a:pt x="109331" y="745435"/>
                </a:cubicBezTo>
                <a:cubicBezTo>
                  <a:pt x="114036" y="734456"/>
                  <a:pt x="122583" y="725557"/>
                  <a:pt x="129209" y="715618"/>
                </a:cubicBezTo>
                <a:cubicBezTo>
                  <a:pt x="132522" y="702366"/>
                  <a:pt x="136469" y="689256"/>
                  <a:pt x="139148" y="675861"/>
                </a:cubicBezTo>
                <a:cubicBezTo>
                  <a:pt x="143100" y="656100"/>
                  <a:pt x="142011" y="635095"/>
                  <a:pt x="149087" y="616226"/>
                </a:cubicBezTo>
                <a:cubicBezTo>
                  <a:pt x="152377" y="607452"/>
                  <a:pt x="160584" y="600539"/>
                  <a:pt x="168966" y="596348"/>
                </a:cubicBezTo>
                <a:cubicBezTo>
                  <a:pt x="187707" y="586978"/>
                  <a:pt x="228600" y="576470"/>
                  <a:pt x="228600" y="576470"/>
                </a:cubicBezTo>
                <a:cubicBezTo>
                  <a:pt x="254219" y="578799"/>
                  <a:pt x="345068" y="573668"/>
                  <a:pt x="377687" y="606287"/>
                </a:cubicBezTo>
                <a:cubicBezTo>
                  <a:pt x="401114" y="629714"/>
                  <a:pt x="413895" y="662373"/>
                  <a:pt x="437322" y="685800"/>
                </a:cubicBezTo>
                <a:cubicBezTo>
                  <a:pt x="505404" y="753882"/>
                  <a:pt x="473566" y="729841"/>
                  <a:pt x="526774" y="765313"/>
                </a:cubicBezTo>
                <a:cubicBezTo>
                  <a:pt x="530087" y="702365"/>
                  <a:pt x="531686" y="639304"/>
                  <a:pt x="536713" y="576470"/>
                </a:cubicBezTo>
                <a:cubicBezTo>
                  <a:pt x="540574" y="528203"/>
                  <a:pt x="540241" y="519881"/>
                  <a:pt x="566531" y="487018"/>
                </a:cubicBezTo>
                <a:cubicBezTo>
                  <a:pt x="572385" y="479701"/>
                  <a:pt x="578374" y="471960"/>
                  <a:pt x="586409" y="467139"/>
                </a:cubicBezTo>
                <a:cubicBezTo>
                  <a:pt x="595393" y="461749"/>
                  <a:pt x="606287" y="460513"/>
                  <a:pt x="616226" y="457200"/>
                </a:cubicBezTo>
                <a:cubicBezTo>
                  <a:pt x="620505" y="457485"/>
                  <a:pt x="760449" y="457955"/>
                  <a:pt x="805070" y="477079"/>
                </a:cubicBezTo>
                <a:cubicBezTo>
                  <a:pt x="939917" y="534872"/>
                  <a:pt x="739080" y="465022"/>
                  <a:pt x="864705" y="506896"/>
                </a:cubicBezTo>
                <a:cubicBezTo>
                  <a:pt x="874644" y="513522"/>
                  <a:pt x="883543" y="522069"/>
                  <a:pt x="894522" y="526774"/>
                </a:cubicBezTo>
                <a:cubicBezTo>
                  <a:pt x="936037" y="544566"/>
                  <a:pt x="947053" y="534584"/>
                  <a:pt x="993913" y="526774"/>
                </a:cubicBezTo>
                <a:cubicBezTo>
                  <a:pt x="1000600" y="500027"/>
                  <a:pt x="1005170" y="469534"/>
                  <a:pt x="1023731" y="447261"/>
                </a:cubicBezTo>
                <a:cubicBezTo>
                  <a:pt x="1031378" y="438084"/>
                  <a:pt x="1043609" y="434009"/>
                  <a:pt x="1053548" y="427383"/>
                </a:cubicBezTo>
                <a:cubicBezTo>
                  <a:pt x="1056861" y="417444"/>
                  <a:pt x="1056079" y="404974"/>
                  <a:pt x="1063487" y="397566"/>
                </a:cubicBezTo>
                <a:cubicBezTo>
                  <a:pt x="1070895" y="390158"/>
                  <a:pt x="1082950" y="389219"/>
                  <a:pt x="1093305" y="387626"/>
                </a:cubicBezTo>
                <a:cubicBezTo>
                  <a:pt x="1126213" y="382563"/>
                  <a:pt x="1159566" y="381000"/>
                  <a:pt x="1192696" y="377687"/>
                </a:cubicBezTo>
                <a:cubicBezTo>
                  <a:pt x="1202635" y="364435"/>
                  <a:pt x="1210800" y="349644"/>
                  <a:pt x="1222513" y="337931"/>
                </a:cubicBezTo>
                <a:cubicBezTo>
                  <a:pt x="1230960" y="329484"/>
                  <a:pt x="1243003" y="325515"/>
                  <a:pt x="1252331" y="318053"/>
                </a:cubicBezTo>
                <a:cubicBezTo>
                  <a:pt x="1259648" y="312199"/>
                  <a:pt x="1265583" y="304800"/>
                  <a:pt x="1272209" y="298174"/>
                </a:cubicBezTo>
                <a:cubicBezTo>
                  <a:pt x="1268896" y="261731"/>
                  <a:pt x="1273842" y="223560"/>
                  <a:pt x="1262270" y="188844"/>
                </a:cubicBezTo>
                <a:cubicBezTo>
                  <a:pt x="1258957" y="178905"/>
                  <a:pt x="1240634" y="185450"/>
                  <a:pt x="1232453" y="178905"/>
                </a:cubicBezTo>
                <a:cubicBezTo>
                  <a:pt x="1223125" y="171443"/>
                  <a:pt x="1219200" y="159026"/>
                  <a:pt x="1212574" y="149087"/>
                </a:cubicBezTo>
                <a:cubicBezTo>
                  <a:pt x="1183086" y="60622"/>
                  <a:pt x="1214806" y="181935"/>
                  <a:pt x="1222513" y="89453"/>
                </a:cubicBezTo>
                <a:cubicBezTo>
                  <a:pt x="1225004" y="59555"/>
                  <a:pt x="1212574" y="0"/>
                  <a:pt x="1212574" y="0"/>
                </a:cubicBezTo>
              </a:path>
            </a:pathLst>
          </a:custGeom>
          <a:ln>
            <a:headEnd type="none" w="med" len="med"/>
            <a:tailEnd type="triangle" w="med" len="med"/>
          </a:ln>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Tree>
    <p:extLst>
      <p:ext uri="{BB962C8B-B14F-4D97-AF65-F5344CB8AC3E}">
        <p14:creationId xmlns:p14="http://schemas.microsoft.com/office/powerpoint/2010/main" val="20687569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838200" y="341719"/>
            <a:ext cx="10515600" cy="1325563"/>
          </a:xfrm>
        </p:spPr>
        <p:txBody>
          <a:bodyPr/>
          <a:lstStyle/>
          <a:p>
            <a:r>
              <a:rPr lang="sv-SE" dirty="0"/>
              <a:t>U1- Stationer</a:t>
            </a:r>
          </a:p>
        </p:txBody>
      </p:sp>
      <p:grpSp>
        <p:nvGrpSpPr>
          <p:cNvPr id="97" name="Grupp 96"/>
          <p:cNvGrpSpPr/>
          <p:nvPr/>
        </p:nvGrpSpPr>
        <p:grpSpPr>
          <a:xfrm>
            <a:off x="3340545" y="3289610"/>
            <a:ext cx="5073729" cy="2219417"/>
            <a:chOff x="5708342" y="4341181"/>
            <a:chExt cx="5073729" cy="2219417"/>
          </a:xfrm>
        </p:grpSpPr>
        <p:sp>
          <p:nvSpPr>
            <p:cNvPr id="28" name="Isosceles Triangle 30"/>
            <p:cNvSpPr>
              <a:spLocks noChangeAspect="1"/>
            </p:cNvSpPr>
            <p:nvPr/>
          </p:nvSpPr>
          <p:spPr>
            <a:xfrm>
              <a:off x="7206850" y="5526518"/>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9" name="Isosceles Triangle 30"/>
            <p:cNvSpPr>
              <a:spLocks noChangeAspect="1"/>
            </p:cNvSpPr>
            <p:nvPr/>
          </p:nvSpPr>
          <p:spPr>
            <a:xfrm>
              <a:off x="7881323" y="5526518"/>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0" name="Isosceles Triangle 30"/>
            <p:cNvSpPr>
              <a:spLocks noChangeAspect="1"/>
            </p:cNvSpPr>
            <p:nvPr/>
          </p:nvSpPr>
          <p:spPr>
            <a:xfrm>
              <a:off x="8519052" y="5526518"/>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1" name="Isosceles Triangle 30"/>
            <p:cNvSpPr>
              <a:spLocks noChangeAspect="1"/>
            </p:cNvSpPr>
            <p:nvPr/>
          </p:nvSpPr>
          <p:spPr>
            <a:xfrm>
              <a:off x="9204834" y="5526518"/>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2" name="Isosceles Triangle 30"/>
            <p:cNvSpPr>
              <a:spLocks noChangeAspect="1"/>
            </p:cNvSpPr>
            <p:nvPr/>
          </p:nvSpPr>
          <p:spPr>
            <a:xfrm>
              <a:off x="9852454" y="5526518"/>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4" name="textruta 33"/>
            <p:cNvSpPr txBox="1"/>
            <p:nvPr/>
          </p:nvSpPr>
          <p:spPr>
            <a:xfrm>
              <a:off x="7838519" y="4473981"/>
              <a:ext cx="1016497" cy="369332"/>
            </a:xfrm>
            <a:prstGeom prst="rect">
              <a:avLst/>
            </a:prstGeom>
            <a:noFill/>
          </p:spPr>
          <p:txBody>
            <a:bodyPr wrap="none" rtlCol="0">
              <a:spAutoFit/>
            </a:bodyPr>
            <a:lstStyle/>
            <a:p>
              <a:r>
                <a:rPr lang="sv-SE" dirty="0"/>
                <a:t>Station 2</a:t>
              </a:r>
            </a:p>
          </p:txBody>
        </p:sp>
        <p:cxnSp>
          <p:nvCxnSpPr>
            <p:cNvPr id="36" name="Rak pil 35"/>
            <p:cNvCxnSpPr/>
            <p:nvPr/>
          </p:nvCxnSpPr>
          <p:spPr>
            <a:xfrm>
              <a:off x="6818050" y="5237825"/>
              <a:ext cx="2231" cy="5859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Rak pil 41"/>
            <p:cNvCxnSpPr/>
            <p:nvPr/>
          </p:nvCxnSpPr>
          <p:spPr>
            <a:xfrm flipH="1">
              <a:off x="7167828" y="4845288"/>
              <a:ext cx="264560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3" name="textruta 42"/>
            <p:cNvSpPr txBox="1"/>
            <p:nvPr/>
          </p:nvSpPr>
          <p:spPr>
            <a:xfrm>
              <a:off x="6685215" y="5972022"/>
              <a:ext cx="1043270" cy="261610"/>
            </a:xfrm>
            <a:prstGeom prst="rect">
              <a:avLst/>
            </a:prstGeom>
            <a:noFill/>
          </p:spPr>
          <p:txBody>
            <a:bodyPr wrap="square" rtlCol="0">
              <a:spAutoFit/>
            </a:bodyPr>
            <a:lstStyle/>
            <a:p>
              <a:r>
                <a:rPr lang="sv-SE" sz="1100" dirty="0"/>
                <a:t>Spring åt sidan</a:t>
              </a:r>
            </a:p>
          </p:txBody>
        </p:sp>
        <p:cxnSp>
          <p:nvCxnSpPr>
            <p:cNvPr id="76" name="Rak pil 75"/>
            <p:cNvCxnSpPr/>
            <p:nvPr/>
          </p:nvCxnSpPr>
          <p:spPr>
            <a:xfrm>
              <a:off x="7022469" y="5974672"/>
              <a:ext cx="538957"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7" name="Rak pil 76"/>
            <p:cNvCxnSpPr/>
            <p:nvPr/>
          </p:nvCxnSpPr>
          <p:spPr>
            <a:xfrm>
              <a:off x="8346768" y="5974672"/>
              <a:ext cx="538957"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8" name="Rak pil 77"/>
            <p:cNvCxnSpPr/>
            <p:nvPr/>
          </p:nvCxnSpPr>
          <p:spPr>
            <a:xfrm>
              <a:off x="9731431" y="5974672"/>
              <a:ext cx="538957"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9" name="Rak pil 78"/>
            <p:cNvCxnSpPr/>
            <p:nvPr/>
          </p:nvCxnSpPr>
          <p:spPr>
            <a:xfrm>
              <a:off x="7695301" y="5342727"/>
              <a:ext cx="538957"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0" name="Rak pil 79"/>
            <p:cNvCxnSpPr/>
            <p:nvPr/>
          </p:nvCxnSpPr>
          <p:spPr>
            <a:xfrm>
              <a:off x="8971762" y="5342727"/>
              <a:ext cx="538957" cy="0"/>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2" name="Rak pil 81"/>
            <p:cNvCxnSpPr/>
            <p:nvPr/>
          </p:nvCxnSpPr>
          <p:spPr>
            <a:xfrm flipV="1">
              <a:off x="7625918" y="5494657"/>
              <a:ext cx="0" cy="32909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3" name="Rak pil 82"/>
            <p:cNvCxnSpPr/>
            <p:nvPr/>
          </p:nvCxnSpPr>
          <p:spPr>
            <a:xfrm flipV="1">
              <a:off x="8964363" y="5453432"/>
              <a:ext cx="0" cy="32909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84" name="Rak pil 83"/>
            <p:cNvCxnSpPr/>
            <p:nvPr/>
          </p:nvCxnSpPr>
          <p:spPr>
            <a:xfrm flipV="1">
              <a:off x="8249273" y="5494657"/>
              <a:ext cx="0" cy="329094"/>
            </a:xfrm>
            <a:prstGeom prst="straightConnector1">
              <a:avLst/>
            </a:prstGeom>
            <a:ln>
              <a:prstDash val="dash"/>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5" name="Rak pil 84"/>
            <p:cNvCxnSpPr/>
            <p:nvPr/>
          </p:nvCxnSpPr>
          <p:spPr>
            <a:xfrm flipV="1">
              <a:off x="9730025" y="5494657"/>
              <a:ext cx="0" cy="329094"/>
            </a:xfrm>
            <a:prstGeom prst="straightConnector1">
              <a:avLst/>
            </a:prstGeom>
            <a:ln>
              <a:prstDash val="dash"/>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6" name="Rak pil 85"/>
            <p:cNvCxnSpPr/>
            <p:nvPr/>
          </p:nvCxnSpPr>
          <p:spPr>
            <a:xfrm flipV="1">
              <a:off x="10276822" y="5422396"/>
              <a:ext cx="0" cy="32909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88" name="textruta 87"/>
            <p:cNvSpPr txBox="1"/>
            <p:nvPr/>
          </p:nvSpPr>
          <p:spPr>
            <a:xfrm>
              <a:off x="5836915" y="5261592"/>
              <a:ext cx="1043270" cy="769441"/>
            </a:xfrm>
            <a:prstGeom prst="rect">
              <a:avLst/>
            </a:prstGeom>
            <a:noFill/>
          </p:spPr>
          <p:txBody>
            <a:bodyPr wrap="square" rtlCol="0">
              <a:spAutoFit/>
            </a:bodyPr>
            <a:lstStyle/>
            <a:p>
              <a:r>
                <a:rPr lang="sv-SE" sz="1100" i="1" dirty="0"/>
                <a:t>Blicken i heldragna pilens riktning hela tiden.</a:t>
              </a:r>
            </a:p>
          </p:txBody>
        </p:sp>
        <p:sp>
          <p:nvSpPr>
            <p:cNvPr id="89" name="textruta 88"/>
            <p:cNvSpPr txBox="1"/>
            <p:nvPr/>
          </p:nvSpPr>
          <p:spPr>
            <a:xfrm>
              <a:off x="7371823" y="5520403"/>
              <a:ext cx="607672" cy="261610"/>
            </a:xfrm>
            <a:prstGeom prst="rect">
              <a:avLst/>
            </a:prstGeom>
            <a:noFill/>
          </p:spPr>
          <p:txBody>
            <a:bodyPr wrap="square" rtlCol="0">
              <a:spAutoFit/>
            </a:bodyPr>
            <a:lstStyle/>
            <a:p>
              <a:r>
                <a:rPr lang="sv-SE" sz="1100" dirty="0"/>
                <a:t>Backa</a:t>
              </a:r>
            </a:p>
          </p:txBody>
        </p:sp>
        <p:sp>
          <p:nvSpPr>
            <p:cNvPr id="90" name="textruta 89"/>
            <p:cNvSpPr txBox="1"/>
            <p:nvPr/>
          </p:nvSpPr>
          <p:spPr>
            <a:xfrm>
              <a:off x="7429809" y="5147460"/>
              <a:ext cx="1043270" cy="261610"/>
            </a:xfrm>
            <a:prstGeom prst="rect">
              <a:avLst/>
            </a:prstGeom>
            <a:noFill/>
          </p:spPr>
          <p:txBody>
            <a:bodyPr wrap="square" rtlCol="0">
              <a:spAutoFit/>
            </a:bodyPr>
            <a:lstStyle/>
            <a:p>
              <a:r>
                <a:rPr lang="sv-SE" sz="1100" dirty="0"/>
                <a:t>Spring åt sidan</a:t>
              </a:r>
            </a:p>
          </p:txBody>
        </p:sp>
        <p:sp>
          <p:nvSpPr>
            <p:cNvPr id="91" name="textruta 90"/>
            <p:cNvSpPr txBox="1"/>
            <p:nvPr/>
          </p:nvSpPr>
          <p:spPr>
            <a:xfrm>
              <a:off x="8012488" y="5521877"/>
              <a:ext cx="607672" cy="261610"/>
            </a:xfrm>
            <a:prstGeom prst="rect">
              <a:avLst/>
            </a:prstGeom>
            <a:noFill/>
          </p:spPr>
          <p:txBody>
            <a:bodyPr wrap="square" rtlCol="0">
              <a:spAutoFit/>
            </a:bodyPr>
            <a:lstStyle/>
            <a:p>
              <a:r>
                <a:rPr lang="sv-SE" sz="1100" dirty="0"/>
                <a:t>Framåt</a:t>
              </a:r>
            </a:p>
          </p:txBody>
        </p:sp>
        <p:sp>
          <p:nvSpPr>
            <p:cNvPr id="93" name="textruta 92"/>
            <p:cNvSpPr txBox="1"/>
            <p:nvPr/>
          </p:nvSpPr>
          <p:spPr>
            <a:xfrm>
              <a:off x="8094611" y="5981286"/>
              <a:ext cx="1043270" cy="261610"/>
            </a:xfrm>
            <a:prstGeom prst="rect">
              <a:avLst/>
            </a:prstGeom>
            <a:noFill/>
          </p:spPr>
          <p:txBody>
            <a:bodyPr wrap="square" rtlCol="0">
              <a:spAutoFit/>
            </a:bodyPr>
            <a:lstStyle/>
            <a:p>
              <a:r>
                <a:rPr lang="sv-SE" sz="1100" dirty="0"/>
                <a:t>Spring åt sidan</a:t>
              </a:r>
            </a:p>
          </p:txBody>
        </p:sp>
        <p:sp>
          <p:nvSpPr>
            <p:cNvPr id="94" name="Rektangel 93"/>
            <p:cNvSpPr/>
            <p:nvPr/>
          </p:nvSpPr>
          <p:spPr>
            <a:xfrm>
              <a:off x="5708342" y="4341181"/>
              <a:ext cx="5073729" cy="221941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5" name="textruta 94"/>
            <p:cNvSpPr txBox="1"/>
            <p:nvPr/>
          </p:nvSpPr>
          <p:spPr>
            <a:xfrm>
              <a:off x="6583722" y="4937077"/>
              <a:ext cx="468656" cy="261610"/>
            </a:xfrm>
            <a:prstGeom prst="rect">
              <a:avLst/>
            </a:prstGeom>
            <a:noFill/>
          </p:spPr>
          <p:txBody>
            <a:bodyPr wrap="square" rtlCol="0">
              <a:spAutoFit/>
            </a:bodyPr>
            <a:lstStyle/>
            <a:p>
              <a:r>
                <a:rPr lang="sv-SE" sz="1100" dirty="0"/>
                <a:t>Start </a:t>
              </a:r>
            </a:p>
          </p:txBody>
        </p:sp>
      </p:grpSp>
      <p:sp>
        <p:nvSpPr>
          <p:cNvPr id="98" name="textruta 97"/>
          <p:cNvSpPr txBox="1"/>
          <p:nvPr/>
        </p:nvSpPr>
        <p:spPr>
          <a:xfrm>
            <a:off x="416034" y="1747095"/>
            <a:ext cx="2892905" cy="1046440"/>
          </a:xfrm>
          <a:prstGeom prst="rect">
            <a:avLst/>
          </a:prstGeom>
          <a:noFill/>
        </p:spPr>
        <p:txBody>
          <a:bodyPr wrap="square" rtlCol="0">
            <a:spAutoFit/>
          </a:bodyPr>
          <a:lstStyle/>
          <a:p>
            <a:r>
              <a:rPr lang="sv-SE" sz="2000" dirty="0"/>
              <a:t>Station 1:</a:t>
            </a:r>
          </a:p>
          <a:p>
            <a:pPr lvl="1"/>
            <a:r>
              <a:rPr lang="sv-SE" sz="1400" dirty="0"/>
              <a:t>Ställ ut 6 koner i </a:t>
            </a:r>
            <a:r>
              <a:rPr lang="sv-SE" sz="1400" dirty="0" err="1"/>
              <a:t>zick-zack</a:t>
            </a:r>
            <a:r>
              <a:rPr lang="sv-SE" sz="1400" dirty="0"/>
              <a:t> mönster. Nudda en hand vid varje kon. Rush tillbaka.</a:t>
            </a:r>
          </a:p>
        </p:txBody>
      </p:sp>
      <p:sp>
        <p:nvSpPr>
          <p:cNvPr id="2" name="textruta 1"/>
          <p:cNvSpPr txBox="1"/>
          <p:nvPr/>
        </p:nvSpPr>
        <p:spPr>
          <a:xfrm>
            <a:off x="3833278" y="1714041"/>
            <a:ext cx="2522531" cy="1046440"/>
          </a:xfrm>
          <a:prstGeom prst="rect">
            <a:avLst/>
          </a:prstGeom>
          <a:noFill/>
        </p:spPr>
        <p:txBody>
          <a:bodyPr wrap="square" rtlCol="0">
            <a:spAutoFit/>
          </a:bodyPr>
          <a:lstStyle/>
          <a:p>
            <a:r>
              <a:rPr lang="sv-SE" sz="2000" dirty="0"/>
              <a:t>Station 2:</a:t>
            </a:r>
          </a:p>
          <a:p>
            <a:pPr lvl="1"/>
            <a:r>
              <a:rPr lang="sv-SE" sz="1400" dirty="0"/>
              <a:t>Ställ ut 6 koner på ett led. Spring slalom i sidled. Rush tillbaka.</a:t>
            </a:r>
          </a:p>
        </p:txBody>
      </p:sp>
      <p:sp>
        <p:nvSpPr>
          <p:cNvPr id="81" name="textruta 80"/>
          <p:cNvSpPr txBox="1"/>
          <p:nvPr/>
        </p:nvSpPr>
        <p:spPr>
          <a:xfrm>
            <a:off x="8619105" y="1707786"/>
            <a:ext cx="2522531" cy="830997"/>
          </a:xfrm>
          <a:prstGeom prst="rect">
            <a:avLst/>
          </a:prstGeom>
          <a:noFill/>
        </p:spPr>
        <p:txBody>
          <a:bodyPr wrap="square" rtlCol="0">
            <a:spAutoFit/>
          </a:bodyPr>
          <a:lstStyle/>
          <a:p>
            <a:r>
              <a:rPr lang="sv-SE" sz="2000" dirty="0"/>
              <a:t>Station 3:</a:t>
            </a:r>
          </a:p>
          <a:p>
            <a:pPr lvl="1"/>
            <a:r>
              <a:rPr lang="sv-SE" sz="1400" dirty="0"/>
              <a:t>Ställ ut koner </a:t>
            </a:r>
            <a:r>
              <a:rPr lang="sv-SE" sz="1400" dirty="0" err="1"/>
              <a:t>enl</a:t>
            </a:r>
            <a:r>
              <a:rPr lang="sv-SE" sz="1400" dirty="0"/>
              <a:t> bild. Hoppa över. Rush tillbaka.</a:t>
            </a:r>
          </a:p>
        </p:txBody>
      </p:sp>
      <p:grpSp>
        <p:nvGrpSpPr>
          <p:cNvPr id="35" name="Grupp 34"/>
          <p:cNvGrpSpPr/>
          <p:nvPr/>
        </p:nvGrpSpPr>
        <p:grpSpPr>
          <a:xfrm>
            <a:off x="8673483" y="2760481"/>
            <a:ext cx="2704923" cy="3934726"/>
            <a:chOff x="8673483" y="2760481"/>
            <a:chExt cx="2704923" cy="3934726"/>
          </a:xfrm>
        </p:grpSpPr>
        <p:sp>
          <p:nvSpPr>
            <p:cNvPr id="49" name="Isosceles Triangle 30"/>
            <p:cNvSpPr>
              <a:spLocks noChangeAspect="1"/>
            </p:cNvSpPr>
            <p:nvPr/>
          </p:nvSpPr>
          <p:spPr>
            <a:xfrm>
              <a:off x="9606469" y="3464314"/>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0" name="Isosceles Triangle 30"/>
            <p:cNvSpPr>
              <a:spLocks noChangeAspect="1"/>
            </p:cNvSpPr>
            <p:nvPr/>
          </p:nvSpPr>
          <p:spPr>
            <a:xfrm>
              <a:off x="9870019" y="3464314"/>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1" name="Isosceles Triangle 30"/>
            <p:cNvSpPr>
              <a:spLocks noChangeAspect="1"/>
            </p:cNvSpPr>
            <p:nvPr/>
          </p:nvSpPr>
          <p:spPr>
            <a:xfrm>
              <a:off x="10120979" y="3801355"/>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2" name="Isosceles Triangle 30"/>
            <p:cNvSpPr>
              <a:spLocks noChangeAspect="1"/>
            </p:cNvSpPr>
            <p:nvPr/>
          </p:nvSpPr>
          <p:spPr>
            <a:xfrm>
              <a:off x="10120979" y="4109978"/>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3" name="Isosceles Triangle 30"/>
            <p:cNvSpPr>
              <a:spLocks noChangeAspect="1"/>
            </p:cNvSpPr>
            <p:nvPr/>
          </p:nvSpPr>
          <p:spPr>
            <a:xfrm>
              <a:off x="10361909" y="4486387"/>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4" name="Isosceles Triangle 30"/>
            <p:cNvSpPr>
              <a:spLocks noChangeAspect="1"/>
            </p:cNvSpPr>
            <p:nvPr/>
          </p:nvSpPr>
          <p:spPr>
            <a:xfrm>
              <a:off x="10638596" y="4486387"/>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5" name="Isosceles Triangle 30"/>
            <p:cNvSpPr>
              <a:spLocks noChangeAspect="1"/>
            </p:cNvSpPr>
            <p:nvPr/>
          </p:nvSpPr>
          <p:spPr>
            <a:xfrm>
              <a:off x="10122453" y="4877040"/>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6" name="Isosceles Triangle 30"/>
            <p:cNvSpPr>
              <a:spLocks noChangeAspect="1"/>
            </p:cNvSpPr>
            <p:nvPr/>
          </p:nvSpPr>
          <p:spPr>
            <a:xfrm>
              <a:off x="10122453" y="5185663"/>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7" name="Isosceles Triangle 30"/>
            <p:cNvSpPr>
              <a:spLocks noChangeAspect="1"/>
            </p:cNvSpPr>
            <p:nvPr/>
          </p:nvSpPr>
          <p:spPr>
            <a:xfrm>
              <a:off x="9616821" y="5498778"/>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8" name="Isosceles Triangle 30"/>
            <p:cNvSpPr>
              <a:spLocks noChangeAspect="1"/>
            </p:cNvSpPr>
            <p:nvPr/>
          </p:nvSpPr>
          <p:spPr>
            <a:xfrm>
              <a:off x="9880371" y="5498778"/>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9" name="Isosceles Triangle 30"/>
            <p:cNvSpPr>
              <a:spLocks noChangeAspect="1"/>
            </p:cNvSpPr>
            <p:nvPr/>
          </p:nvSpPr>
          <p:spPr>
            <a:xfrm>
              <a:off x="10123929" y="5855058"/>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0" name="Isosceles Triangle 30"/>
            <p:cNvSpPr>
              <a:spLocks noChangeAspect="1"/>
            </p:cNvSpPr>
            <p:nvPr/>
          </p:nvSpPr>
          <p:spPr>
            <a:xfrm>
              <a:off x="10123929" y="6163681"/>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1" name="textruta 60"/>
            <p:cNvSpPr txBox="1"/>
            <p:nvPr/>
          </p:nvSpPr>
          <p:spPr>
            <a:xfrm>
              <a:off x="10361909" y="2840718"/>
              <a:ext cx="1016497" cy="369332"/>
            </a:xfrm>
            <a:prstGeom prst="rect">
              <a:avLst/>
            </a:prstGeom>
            <a:noFill/>
          </p:spPr>
          <p:txBody>
            <a:bodyPr wrap="none" rtlCol="0">
              <a:spAutoFit/>
            </a:bodyPr>
            <a:lstStyle/>
            <a:p>
              <a:r>
                <a:rPr lang="sv-SE" dirty="0"/>
                <a:t>Station 3</a:t>
              </a:r>
            </a:p>
          </p:txBody>
        </p:sp>
        <p:cxnSp>
          <p:nvCxnSpPr>
            <p:cNvPr id="12" name="Rak pil 11"/>
            <p:cNvCxnSpPr/>
            <p:nvPr/>
          </p:nvCxnSpPr>
          <p:spPr>
            <a:xfrm>
              <a:off x="9773383" y="3045041"/>
              <a:ext cx="10352" cy="3284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4" name="textruta 63"/>
            <p:cNvSpPr txBox="1"/>
            <p:nvPr/>
          </p:nvSpPr>
          <p:spPr>
            <a:xfrm>
              <a:off x="9539055" y="2823437"/>
              <a:ext cx="468656" cy="261610"/>
            </a:xfrm>
            <a:prstGeom prst="rect">
              <a:avLst/>
            </a:prstGeom>
            <a:noFill/>
          </p:spPr>
          <p:txBody>
            <a:bodyPr wrap="square" rtlCol="0">
              <a:spAutoFit/>
            </a:bodyPr>
            <a:lstStyle/>
            <a:p>
              <a:r>
                <a:rPr lang="sv-SE" sz="1100" dirty="0"/>
                <a:t>Start </a:t>
              </a:r>
            </a:p>
          </p:txBody>
        </p:sp>
        <p:sp>
          <p:nvSpPr>
            <p:cNvPr id="19" name="Båge 18"/>
            <p:cNvSpPr/>
            <p:nvPr/>
          </p:nvSpPr>
          <p:spPr>
            <a:xfrm rot="13394232">
              <a:off x="9815570" y="3268058"/>
              <a:ext cx="652568" cy="657704"/>
            </a:xfrm>
            <a:prstGeom prst="arc">
              <a:avLst/>
            </a:prstGeom>
            <a:ln>
              <a:prstDash val="dash"/>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dirty="0"/>
            </a:p>
          </p:txBody>
        </p:sp>
        <p:sp>
          <p:nvSpPr>
            <p:cNvPr id="67" name="textruta 66"/>
            <p:cNvSpPr txBox="1"/>
            <p:nvPr/>
          </p:nvSpPr>
          <p:spPr>
            <a:xfrm>
              <a:off x="9976283" y="3437212"/>
              <a:ext cx="505842" cy="261610"/>
            </a:xfrm>
            <a:prstGeom prst="rect">
              <a:avLst/>
            </a:prstGeom>
            <a:noFill/>
          </p:spPr>
          <p:txBody>
            <a:bodyPr wrap="square" rtlCol="0">
              <a:spAutoFit/>
            </a:bodyPr>
            <a:lstStyle/>
            <a:p>
              <a:r>
                <a:rPr lang="sv-SE" sz="1100" dirty="0"/>
                <a:t>Hopp </a:t>
              </a:r>
            </a:p>
          </p:txBody>
        </p:sp>
        <p:sp>
          <p:nvSpPr>
            <p:cNvPr id="68" name="Båge 67"/>
            <p:cNvSpPr/>
            <p:nvPr/>
          </p:nvSpPr>
          <p:spPr>
            <a:xfrm rot="13394232">
              <a:off x="9817047" y="5311406"/>
              <a:ext cx="652568" cy="657704"/>
            </a:xfrm>
            <a:prstGeom prst="arc">
              <a:avLst/>
            </a:prstGeom>
            <a:ln>
              <a:prstDash val="dash"/>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dirty="0"/>
            </a:p>
          </p:txBody>
        </p:sp>
        <p:sp>
          <p:nvSpPr>
            <p:cNvPr id="69" name="Båge 68"/>
            <p:cNvSpPr/>
            <p:nvPr/>
          </p:nvSpPr>
          <p:spPr>
            <a:xfrm rot="3134591">
              <a:off x="9941336" y="4343731"/>
              <a:ext cx="652568" cy="657704"/>
            </a:xfrm>
            <a:prstGeom prst="arc">
              <a:avLst/>
            </a:prstGeom>
            <a:ln>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dirty="0"/>
            </a:p>
          </p:txBody>
        </p:sp>
        <p:sp>
          <p:nvSpPr>
            <p:cNvPr id="70" name="Båge 69"/>
            <p:cNvSpPr/>
            <p:nvPr/>
          </p:nvSpPr>
          <p:spPr>
            <a:xfrm rot="7915652">
              <a:off x="9888068" y="3447088"/>
              <a:ext cx="652568" cy="657704"/>
            </a:xfrm>
            <a:prstGeom prst="arc">
              <a:avLst/>
            </a:prstGeom>
            <a:ln>
              <a:prstDash val="dash"/>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dirty="0"/>
            </a:p>
          </p:txBody>
        </p:sp>
        <p:sp>
          <p:nvSpPr>
            <p:cNvPr id="71" name="Båge 70"/>
            <p:cNvSpPr/>
            <p:nvPr/>
          </p:nvSpPr>
          <p:spPr>
            <a:xfrm rot="8221511">
              <a:off x="9862920" y="4513882"/>
              <a:ext cx="652568" cy="657704"/>
            </a:xfrm>
            <a:prstGeom prst="arc">
              <a:avLst/>
            </a:prstGeom>
            <a:ln>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dirty="0"/>
            </a:p>
          </p:txBody>
        </p:sp>
        <p:sp>
          <p:nvSpPr>
            <p:cNvPr id="72" name="Båge 71"/>
            <p:cNvSpPr/>
            <p:nvPr/>
          </p:nvSpPr>
          <p:spPr>
            <a:xfrm rot="7915652">
              <a:off x="9880664" y="5481554"/>
              <a:ext cx="652568" cy="657704"/>
            </a:xfrm>
            <a:prstGeom prst="arc">
              <a:avLst/>
            </a:prstGeom>
            <a:ln>
              <a:prstDash val="dash"/>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dirty="0"/>
            </a:p>
          </p:txBody>
        </p:sp>
        <p:cxnSp>
          <p:nvCxnSpPr>
            <p:cNvPr id="22" name="Rak pil 21"/>
            <p:cNvCxnSpPr/>
            <p:nvPr/>
          </p:nvCxnSpPr>
          <p:spPr>
            <a:xfrm flipV="1">
              <a:off x="11061577" y="3775940"/>
              <a:ext cx="8877" cy="24969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Rektangel 22"/>
            <p:cNvSpPr/>
            <p:nvPr/>
          </p:nvSpPr>
          <p:spPr>
            <a:xfrm>
              <a:off x="8673483" y="2760481"/>
              <a:ext cx="2698812" cy="39347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7" name="textruta 86"/>
            <p:cNvSpPr txBox="1"/>
            <p:nvPr/>
          </p:nvSpPr>
          <p:spPr>
            <a:xfrm>
              <a:off x="8741524" y="2797548"/>
              <a:ext cx="1043270" cy="769441"/>
            </a:xfrm>
            <a:prstGeom prst="rect">
              <a:avLst/>
            </a:prstGeom>
            <a:noFill/>
          </p:spPr>
          <p:txBody>
            <a:bodyPr wrap="square" rtlCol="0">
              <a:spAutoFit/>
            </a:bodyPr>
            <a:lstStyle/>
            <a:p>
              <a:r>
                <a:rPr lang="sv-SE" sz="1100" i="1" dirty="0"/>
                <a:t>Blicken i heldragna pilens riktning hela tiden.</a:t>
              </a:r>
            </a:p>
          </p:txBody>
        </p:sp>
      </p:grpSp>
      <p:grpSp>
        <p:nvGrpSpPr>
          <p:cNvPr id="37" name="Grupp 36"/>
          <p:cNvGrpSpPr/>
          <p:nvPr/>
        </p:nvGrpSpPr>
        <p:grpSpPr>
          <a:xfrm>
            <a:off x="564628" y="3279648"/>
            <a:ext cx="2428568" cy="3470215"/>
            <a:chOff x="564628" y="3279648"/>
            <a:chExt cx="2428568" cy="3470215"/>
          </a:xfrm>
        </p:grpSpPr>
        <p:grpSp>
          <p:nvGrpSpPr>
            <p:cNvPr id="27" name="Grupp 26"/>
            <p:cNvGrpSpPr/>
            <p:nvPr/>
          </p:nvGrpSpPr>
          <p:grpSpPr>
            <a:xfrm>
              <a:off x="564628" y="3279648"/>
              <a:ext cx="2428568" cy="3470215"/>
              <a:chOff x="9694606" y="2006353"/>
              <a:chExt cx="2428568" cy="3470215"/>
            </a:xfrm>
          </p:grpSpPr>
          <p:sp>
            <p:nvSpPr>
              <p:cNvPr id="6" name="Isosceles Triangle 30"/>
              <p:cNvSpPr>
                <a:spLocks noChangeAspect="1"/>
              </p:cNvSpPr>
              <p:nvPr/>
            </p:nvSpPr>
            <p:spPr>
              <a:xfrm>
                <a:off x="10188267" y="2907707"/>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Isosceles Triangle 30"/>
              <p:cNvSpPr>
                <a:spLocks noChangeAspect="1"/>
              </p:cNvSpPr>
              <p:nvPr/>
            </p:nvSpPr>
            <p:spPr>
              <a:xfrm>
                <a:off x="11186886" y="3325578"/>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Isosceles Triangle 30"/>
              <p:cNvSpPr>
                <a:spLocks noChangeAspect="1"/>
              </p:cNvSpPr>
              <p:nvPr/>
            </p:nvSpPr>
            <p:spPr>
              <a:xfrm>
                <a:off x="10188267" y="3776322"/>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Isosceles Triangle 30"/>
              <p:cNvSpPr>
                <a:spLocks noChangeAspect="1"/>
              </p:cNvSpPr>
              <p:nvPr/>
            </p:nvSpPr>
            <p:spPr>
              <a:xfrm>
                <a:off x="11232827" y="4102327"/>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Isosceles Triangle 30"/>
              <p:cNvSpPr>
                <a:spLocks noChangeAspect="1"/>
              </p:cNvSpPr>
              <p:nvPr/>
            </p:nvSpPr>
            <p:spPr>
              <a:xfrm>
                <a:off x="10204711" y="4644937"/>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Isosceles Triangle 30"/>
              <p:cNvSpPr>
                <a:spLocks noChangeAspect="1"/>
              </p:cNvSpPr>
              <p:nvPr/>
            </p:nvSpPr>
            <p:spPr>
              <a:xfrm>
                <a:off x="11232913" y="4938017"/>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3" name="Rak pil 12"/>
              <p:cNvCxnSpPr/>
              <p:nvPr/>
            </p:nvCxnSpPr>
            <p:spPr>
              <a:xfrm>
                <a:off x="10569677" y="3132679"/>
                <a:ext cx="511278" cy="1928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Rak pil 14"/>
              <p:cNvCxnSpPr/>
              <p:nvPr/>
            </p:nvCxnSpPr>
            <p:spPr>
              <a:xfrm flipH="1">
                <a:off x="10461523" y="3663036"/>
                <a:ext cx="530942" cy="2257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Rak pil 15"/>
              <p:cNvCxnSpPr/>
              <p:nvPr/>
            </p:nvCxnSpPr>
            <p:spPr>
              <a:xfrm>
                <a:off x="10553817" y="4005877"/>
                <a:ext cx="511278" cy="1928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Rak pil 16"/>
              <p:cNvCxnSpPr/>
              <p:nvPr/>
            </p:nvCxnSpPr>
            <p:spPr>
              <a:xfrm>
                <a:off x="10519287" y="4839986"/>
                <a:ext cx="511278" cy="1928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Rak pil 17"/>
              <p:cNvCxnSpPr/>
              <p:nvPr/>
            </p:nvCxnSpPr>
            <p:spPr>
              <a:xfrm flipH="1">
                <a:off x="10499623" y="4433443"/>
                <a:ext cx="530942" cy="2257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Rak pil 19"/>
              <p:cNvCxnSpPr/>
              <p:nvPr/>
            </p:nvCxnSpPr>
            <p:spPr>
              <a:xfrm flipV="1">
                <a:off x="11857703" y="3020193"/>
                <a:ext cx="9832" cy="21427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Rak pil 23"/>
              <p:cNvCxnSpPr/>
              <p:nvPr/>
            </p:nvCxnSpPr>
            <p:spPr>
              <a:xfrm>
                <a:off x="10244039" y="2399071"/>
                <a:ext cx="0" cy="3539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Rektangel 24"/>
              <p:cNvSpPr/>
              <p:nvPr/>
            </p:nvSpPr>
            <p:spPr>
              <a:xfrm>
                <a:off x="9694606" y="2006353"/>
                <a:ext cx="2428568" cy="34702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6" name="textruta 25"/>
              <p:cNvSpPr txBox="1"/>
              <p:nvPr/>
            </p:nvSpPr>
            <p:spPr>
              <a:xfrm>
                <a:off x="10383244" y="2006353"/>
                <a:ext cx="1016497" cy="369332"/>
              </a:xfrm>
              <a:prstGeom prst="rect">
                <a:avLst/>
              </a:prstGeom>
              <a:noFill/>
            </p:spPr>
            <p:txBody>
              <a:bodyPr wrap="none" rtlCol="0">
                <a:spAutoFit/>
              </a:bodyPr>
              <a:lstStyle/>
              <a:p>
                <a:r>
                  <a:rPr lang="sv-SE" dirty="0"/>
                  <a:t>Station 1</a:t>
                </a:r>
              </a:p>
            </p:txBody>
          </p:sp>
        </p:grpSp>
        <p:sp>
          <p:nvSpPr>
            <p:cNvPr id="92" name="textruta 91"/>
            <p:cNvSpPr txBox="1"/>
            <p:nvPr/>
          </p:nvSpPr>
          <p:spPr>
            <a:xfrm>
              <a:off x="791936" y="3466766"/>
              <a:ext cx="468656" cy="261610"/>
            </a:xfrm>
            <a:prstGeom prst="rect">
              <a:avLst/>
            </a:prstGeom>
            <a:noFill/>
          </p:spPr>
          <p:txBody>
            <a:bodyPr wrap="square" rtlCol="0">
              <a:spAutoFit/>
            </a:bodyPr>
            <a:lstStyle/>
            <a:p>
              <a:r>
                <a:rPr lang="sv-SE" sz="1100" dirty="0"/>
                <a:t>Start </a:t>
              </a:r>
            </a:p>
          </p:txBody>
        </p:sp>
      </p:grpSp>
    </p:spTree>
    <p:extLst>
      <p:ext uri="{BB962C8B-B14F-4D97-AF65-F5344CB8AC3E}">
        <p14:creationId xmlns:p14="http://schemas.microsoft.com/office/powerpoint/2010/main" val="41685799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P1. Passning i två led</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lstStyle/>
          <a:p>
            <a:r>
              <a:rPr lang="sv-SE" b="1" dirty="0"/>
              <a:t>Syfte</a:t>
            </a:r>
          </a:p>
          <a:p>
            <a:r>
              <a:rPr lang="sv-SE" dirty="0"/>
              <a:t>Passningar</a:t>
            </a:r>
          </a:p>
          <a:p>
            <a:r>
              <a:rPr lang="sv-SE" b="1" dirty="0"/>
              <a:t>Plan</a:t>
            </a:r>
          </a:p>
          <a:p>
            <a:r>
              <a:rPr lang="sv-SE" dirty="0"/>
              <a:t>Helplan, Halvplan, Mindre</a:t>
            </a:r>
          </a:p>
          <a:p>
            <a:r>
              <a:rPr lang="sv-SE" b="1" dirty="0"/>
              <a:t>Beskrivning</a:t>
            </a:r>
          </a:p>
          <a:p>
            <a:r>
              <a:rPr lang="sv-SE" dirty="0"/>
              <a:t>Första spelare i led A slår passning till första spelaren i led B. Springer sedan och ställer sig sist i led B.</a:t>
            </a:r>
          </a:p>
          <a:p>
            <a:r>
              <a:rPr lang="sv-SE" dirty="0"/>
              <a:t>Förste spelare i led B slår passning tillbaka. Springer och ställer sig sist i led A.</a:t>
            </a:r>
          </a:p>
          <a:p>
            <a:r>
              <a:rPr lang="sv-SE" b="1" dirty="0"/>
              <a:t>Att tänka på</a:t>
            </a:r>
          </a:p>
          <a:p>
            <a:endParaRPr lang="sv-SE" dirty="0"/>
          </a:p>
        </p:txBody>
      </p:sp>
      <p:sp>
        <p:nvSpPr>
          <p:cNvPr id="9" name="textruta 8">
            <a:extLst>
              <a:ext uri="{FF2B5EF4-FFF2-40B4-BE49-F238E27FC236}">
                <a16:creationId xmlns:a16="http://schemas.microsoft.com/office/drawing/2014/main" id="{06E6F338-1D34-4C6A-8E4B-F0F09DE39D1D}"/>
              </a:ext>
            </a:extLst>
          </p:cNvPr>
          <p:cNvSpPr txBox="1"/>
          <p:nvPr/>
        </p:nvSpPr>
        <p:spPr>
          <a:xfrm>
            <a:off x="6509617" y="2921000"/>
            <a:ext cx="651140" cy="369332"/>
          </a:xfrm>
          <a:prstGeom prst="rect">
            <a:avLst/>
          </a:prstGeom>
          <a:noFill/>
        </p:spPr>
        <p:txBody>
          <a:bodyPr wrap="none" rtlCol="0">
            <a:spAutoFit/>
          </a:bodyPr>
          <a:lstStyle/>
          <a:p>
            <a:r>
              <a:rPr lang="sv-SE" dirty="0"/>
              <a:t>X </a:t>
            </a:r>
            <a:r>
              <a:rPr lang="sv-SE" dirty="0" err="1"/>
              <a:t>X</a:t>
            </a:r>
            <a:r>
              <a:rPr lang="sv-SE" dirty="0"/>
              <a:t> </a:t>
            </a:r>
            <a:r>
              <a:rPr lang="sv-SE" dirty="0" err="1"/>
              <a:t>X</a:t>
            </a:r>
            <a:endParaRPr lang="sv-SE" dirty="0"/>
          </a:p>
        </p:txBody>
      </p:sp>
      <p:sp>
        <p:nvSpPr>
          <p:cNvPr id="7" name="textruta 6">
            <a:extLst>
              <a:ext uri="{FF2B5EF4-FFF2-40B4-BE49-F238E27FC236}">
                <a16:creationId xmlns:a16="http://schemas.microsoft.com/office/drawing/2014/main" id="{8E5BAC69-7234-4209-B128-8C55B6284575}"/>
              </a:ext>
            </a:extLst>
          </p:cNvPr>
          <p:cNvSpPr txBox="1"/>
          <p:nvPr/>
        </p:nvSpPr>
        <p:spPr>
          <a:xfrm>
            <a:off x="9760817" y="2921000"/>
            <a:ext cx="651140" cy="369332"/>
          </a:xfrm>
          <a:prstGeom prst="rect">
            <a:avLst/>
          </a:prstGeom>
          <a:noFill/>
        </p:spPr>
        <p:txBody>
          <a:bodyPr wrap="none" rtlCol="0">
            <a:spAutoFit/>
          </a:bodyPr>
          <a:lstStyle/>
          <a:p>
            <a:r>
              <a:rPr lang="sv-SE" dirty="0"/>
              <a:t>X </a:t>
            </a:r>
            <a:r>
              <a:rPr lang="sv-SE" dirty="0" err="1"/>
              <a:t>X</a:t>
            </a:r>
            <a:r>
              <a:rPr lang="sv-SE" dirty="0"/>
              <a:t> </a:t>
            </a:r>
            <a:r>
              <a:rPr lang="sv-SE" dirty="0" err="1"/>
              <a:t>X</a:t>
            </a:r>
            <a:endParaRPr lang="sv-SE" dirty="0"/>
          </a:p>
        </p:txBody>
      </p:sp>
      <p:cxnSp>
        <p:nvCxnSpPr>
          <p:cNvPr id="3" name="Rak pilkoppling 2">
            <a:extLst>
              <a:ext uri="{FF2B5EF4-FFF2-40B4-BE49-F238E27FC236}">
                <a16:creationId xmlns:a16="http://schemas.microsoft.com/office/drawing/2014/main" id="{84D4F156-EE48-40EA-B4BF-8C24657FF2E8}"/>
              </a:ext>
            </a:extLst>
          </p:cNvPr>
          <p:cNvCxnSpPr>
            <a:endCxn id="7" idx="1"/>
          </p:cNvCxnSpPr>
          <p:nvPr/>
        </p:nvCxnSpPr>
        <p:spPr>
          <a:xfrm>
            <a:off x="7277100" y="3105666"/>
            <a:ext cx="2483717" cy="0"/>
          </a:xfrm>
          <a:prstGeom prst="straightConnector1">
            <a:avLst/>
          </a:prstGeom>
          <a:ln>
            <a:solidFill>
              <a:schemeClr val="tx1"/>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Båge 10">
            <a:extLst>
              <a:ext uri="{FF2B5EF4-FFF2-40B4-BE49-F238E27FC236}">
                <a16:creationId xmlns:a16="http://schemas.microsoft.com/office/drawing/2014/main" id="{94D1D9CF-9AF3-42F3-97AE-CE9727884301}"/>
              </a:ext>
            </a:extLst>
          </p:cNvPr>
          <p:cNvSpPr/>
          <p:nvPr/>
        </p:nvSpPr>
        <p:spPr>
          <a:xfrm>
            <a:off x="6509616" y="2537716"/>
            <a:ext cx="3355815" cy="660415"/>
          </a:xfrm>
          <a:prstGeom prst="arc">
            <a:avLst>
              <a:gd name="adj1" fmla="val 10815769"/>
              <a:gd name="adj2" fmla="val 0"/>
            </a:avLst>
          </a:prstGeom>
          <a:ln>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13" name="Båge 12">
            <a:extLst>
              <a:ext uri="{FF2B5EF4-FFF2-40B4-BE49-F238E27FC236}">
                <a16:creationId xmlns:a16="http://schemas.microsoft.com/office/drawing/2014/main" id="{D8A4AB33-4BE0-4545-9754-3324055EF9A8}"/>
              </a:ext>
            </a:extLst>
          </p:cNvPr>
          <p:cNvSpPr/>
          <p:nvPr/>
        </p:nvSpPr>
        <p:spPr>
          <a:xfrm rot="10800000">
            <a:off x="7056142" y="3052070"/>
            <a:ext cx="3355814" cy="542030"/>
          </a:xfrm>
          <a:prstGeom prst="arc">
            <a:avLst>
              <a:gd name="adj1" fmla="val 10815769"/>
              <a:gd name="adj2" fmla="val 0"/>
            </a:avLst>
          </a:prstGeom>
          <a:ln>
            <a:solidFill>
              <a:schemeClr val="tx1"/>
            </a:solidFill>
            <a:headEnd type="triangle"/>
            <a:tailEnd type="non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a:p>
        </p:txBody>
      </p:sp>
      <p:sp>
        <p:nvSpPr>
          <p:cNvPr id="14" name="textruta 13">
            <a:extLst>
              <a:ext uri="{FF2B5EF4-FFF2-40B4-BE49-F238E27FC236}">
                <a16:creationId xmlns:a16="http://schemas.microsoft.com/office/drawing/2014/main" id="{C1098280-5B0E-4080-A13B-1A3A49100822}"/>
              </a:ext>
            </a:extLst>
          </p:cNvPr>
          <p:cNvSpPr txBox="1"/>
          <p:nvPr/>
        </p:nvSpPr>
        <p:spPr>
          <a:xfrm>
            <a:off x="6350758" y="3224769"/>
            <a:ext cx="317716" cy="369332"/>
          </a:xfrm>
          <a:prstGeom prst="rect">
            <a:avLst/>
          </a:prstGeom>
          <a:noFill/>
        </p:spPr>
        <p:txBody>
          <a:bodyPr wrap="none" rtlCol="0">
            <a:spAutoFit/>
          </a:bodyPr>
          <a:lstStyle/>
          <a:p>
            <a:r>
              <a:rPr lang="sv-SE" dirty="0"/>
              <a:t>A</a:t>
            </a:r>
          </a:p>
        </p:txBody>
      </p:sp>
      <p:sp>
        <p:nvSpPr>
          <p:cNvPr id="15" name="textruta 14">
            <a:extLst>
              <a:ext uri="{FF2B5EF4-FFF2-40B4-BE49-F238E27FC236}">
                <a16:creationId xmlns:a16="http://schemas.microsoft.com/office/drawing/2014/main" id="{6AD71829-2356-4D88-AABD-5FDC02E9EA3C}"/>
              </a:ext>
            </a:extLst>
          </p:cNvPr>
          <p:cNvSpPr txBox="1"/>
          <p:nvPr/>
        </p:nvSpPr>
        <p:spPr>
          <a:xfrm>
            <a:off x="10213328" y="2516485"/>
            <a:ext cx="309700" cy="369332"/>
          </a:xfrm>
          <a:prstGeom prst="rect">
            <a:avLst/>
          </a:prstGeom>
          <a:noFill/>
        </p:spPr>
        <p:txBody>
          <a:bodyPr wrap="none" rtlCol="0">
            <a:spAutoFit/>
          </a:bodyPr>
          <a:lstStyle/>
          <a:p>
            <a:r>
              <a:rPr lang="sv-SE" dirty="0"/>
              <a:t>B</a:t>
            </a:r>
          </a:p>
        </p:txBody>
      </p:sp>
    </p:spTree>
    <p:extLst>
      <p:ext uri="{BB962C8B-B14F-4D97-AF65-F5344CB8AC3E}">
        <p14:creationId xmlns:p14="http://schemas.microsoft.com/office/powerpoint/2010/main" val="34992714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P2. Passning i par</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normAutofit lnSpcReduction="10000"/>
          </a:bodyPr>
          <a:lstStyle/>
          <a:p>
            <a:r>
              <a:rPr lang="sv-SE" b="1" dirty="0"/>
              <a:t>Syfte</a:t>
            </a:r>
          </a:p>
          <a:p>
            <a:r>
              <a:rPr lang="sv-SE" dirty="0"/>
              <a:t>Träna olika slags passningar</a:t>
            </a:r>
          </a:p>
          <a:p>
            <a:r>
              <a:rPr lang="sv-SE" b="1" dirty="0"/>
              <a:t>Plan</a:t>
            </a:r>
          </a:p>
          <a:p>
            <a:r>
              <a:rPr lang="sv-SE" dirty="0"/>
              <a:t>Helplan, Halvplan, Mindre</a:t>
            </a:r>
          </a:p>
          <a:p>
            <a:r>
              <a:rPr lang="sv-SE" b="1" dirty="0"/>
              <a:t>Beskrivning</a:t>
            </a:r>
          </a:p>
          <a:p>
            <a:r>
              <a:rPr lang="sv-SE" dirty="0"/>
              <a:t>Olika varianter</a:t>
            </a:r>
          </a:p>
          <a:p>
            <a:pPr marL="342900" indent="-342900">
              <a:buAutoNum type="arabicPeriod"/>
            </a:pPr>
            <a:r>
              <a:rPr lang="sv-SE" dirty="0"/>
              <a:t>Ta emot, passa tillbaka</a:t>
            </a:r>
          </a:p>
          <a:p>
            <a:pPr marL="342900" indent="-342900">
              <a:buAutoNum type="arabicPeriod"/>
            </a:pPr>
            <a:r>
              <a:rPr lang="sv-SE" dirty="0"/>
              <a:t>Forehand, backhand, lyftpass</a:t>
            </a:r>
          </a:p>
          <a:p>
            <a:pPr marL="342900" indent="-342900">
              <a:buAutoNum type="arabicPeriod"/>
            </a:pPr>
            <a:r>
              <a:rPr lang="sv-SE" dirty="0"/>
              <a:t>Direktpass</a:t>
            </a:r>
          </a:p>
          <a:p>
            <a:pPr marL="342900" indent="-342900">
              <a:buAutoNum type="arabicPeriod"/>
            </a:pPr>
            <a:r>
              <a:rPr lang="sv-SE" dirty="0"/>
              <a:t>En spelare i taget springer framåt och sedan bakåt under snabba passningar</a:t>
            </a:r>
          </a:p>
          <a:p>
            <a:r>
              <a:rPr lang="sv-SE" b="1" dirty="0"/>
              <a:t>Att tänka på</a:t>
            </a:r>
          </a:p>
          <a:p>
            <a:endParaRPr lang="sv-SE" dirty="0"/>
          </a:p>
        </p:txBody>
      </p:sp>
      <p:sp>
        <p:nvSpPr>
          <p:cNvPr id="9" name="textruta 8">
            <a:extLst>
              <a:ext uri="{FF2B5EF4-FFF2-40B4-BE49-F238E27FC236}">
                <a16:creationId xmlns:a16="http://schemas.microsoft.com/office/drawing/2014/main" id="{06E6F338-1D34-4C6A-8E4B-F0F09DE39D1D}"/>
              </a:ext>
            </a:extLst>
          </p:cNvPr>
          <p:cNvSpPr txBox="1"/>
          <p:nvPr/>
        </p:nvSpPr>
        <p:spPr>
          <a:xfrm>
            <a:off x="6263037" y="2264168"/>
            <a:ext cx="304892" cy="2031325"/>
          </a:xfrm>
          <a:prstGeom prst="rect">
            <a:avLst/>
          </a:prstGeom>
          <a:noFill/>
        </p:spPr>
        <p:txBody>
          <a:bodyPr wrap="none" rtlCol="0">
            <a:spAutoFit/>
          </a:bodyPr>
          <a:lstStyle/>
          <a:p>
            <a:r>
              <a:rPr lang="sv-SE" dirty="0"/>
              <a:t>X</a:t>
            </a:r>
          </a:p>
          <a:p>
            <a:endParaRPr lang="sv-SE" dirty="0"/>
          </a:p>
          <a:p>
            <a:r>
              <a:rPr lang="sv-SE" dirty="0"/>
              <a:t>X</a:t>
            </a:r>
          </a:p>
          <a:p>
            <a:endParaRPr lang="sv-SE" dirty="0"/>
          </a:p>
          <a:p>
            <a:r>
              <a:rPr lang="sv-SE" dirty="0"/>
              <a:t>X</a:t>
            </a:r>
          </a:p>
          <a:p>
            <a:endParaRPr lang="sv-SE" dirty="0"/>
          </a:p>
          <a:p>
            <a:r>
              <a:rPr lang="sv-SE" dirty="0"/>
              <a:t>X</a:t>
            </a:r>
          </a:p>
        </p:txBody>
      </p:sp>
      <p:sp>
        <p:nvSpPr>
          <p:cNvPr id="7" name="textruta 6">
            <a:extLst>
              <a:ext uri="{FF2B5EF4-FFF2-40B4-BE49-F238E27FC236}">
                <a16:creationId xmlns:a16="http://schemas.microsoft.com/office/drawing/2014/main" id="{A0BA7AF9-E31A-4FBC-84B4-D19EE333B585}"/>
              </a:ext>
            </a:extLst>
          </p:cNvPr>
          <p:cNvSpPr txBox="1"/>
          <p:nvPr/>
        </p:nvSpPr>
        <p:spPr>
          <a:xfrm>
            <a:off x="9427477" y="2264168"/>
            <a:ext cx="304892" cy="2031325"/>
          </a:xfrm>
          <a:prstGeom prst="rect">
            <a:avLst/>
          </a:prstGeom>
          <a:noFill/>
        </p:spPr>
        <p:txBody>
          <a:bodyPr wrap="none" rtlCol="0">
            <a:spAutoFit/>
          </a:bodyPr>
          <a:lstStyle/>
          <a:p>
            <a:r>
              <a:rPr lang="sv-SE" dirty="0"/>
              <a:t>X</a:t>
            </a:r>
          </a:p>
          <a:p>
            <a:endParaRPr lang="sv-SE" dirty="0"/>
          </a:p>
          <a:p>
            <a:r>
              <a:rPr lang="sv-SE" dirty="0"/>
              <a:t>X</a:t>
            </a:r>
          </a:p>
          <a:p>
            <a:endParaRPr lang="sv-SE" dirty="0"/>
          </a:p>
          <a:p>
            <a:r>
              <a:rPr lang="sv-SE" dirty="0"/>
              <a:t>X</a:t>
            </a:r>
          </a:p>
          <a:p>
            <a:endParaRPr lang="sv-SE" dirty="0"/>
          </a:p>
          <a:p>
            <a:r>
              <a:rPr lang="sv-SE" dirty="0"/>
              <a:t>X</a:t>
            </a:r>
          </a:p>
        </p:txBody>
      </p:sp>
      <p:cxnSp>
        <p:nvCxnSpPr>
          <p:cNvPr id="3" name="Rak pilkoppling 2">
            <a:extLst>
              <a:ext uri="{FF2B5EF4-FFF2-40B4-BE49-F238E27FC236}">
                <a16:creationId xmlns:a16="http://schemas.microsoft.com/office/drawing/2014/main" id="{1D7E5811-ADC2-4EEC-A56E-16B1D3A22861}"/>
              </a:ext>
            </a:extLst>
          </p:cNvPr>
          <p:cNvCxnSpPr/>
          <p:nvPr/>
        </p:nvCxnSpPr>
        <p:spPr>
          <a:xfrm>
            <a:off x="6698751" y="2445249"/>
            <a:ext cx="2619910" cy="0"/>
          </a:xfrm>
          <a:prstGeom prst="straightConnector1">
            <a:avLst/>
          </a:prstGeom>
          <a:ln>
            <a:solidFill>
              <a:schemeClr val="tx1"/>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 name="Rak pilkoppling 10">
            <a:extLst>
              <a:ext uri="{FF2B5EF4-FFF2-40B4-BE49-F238E27FC236}">
                <a16:creationId xmlns:a16="http://schemas.microsoft.com/office/drawing/2014/main" id="{F7F12593-6F4D-4D9F-B36C-212556D0DE58}"/>
              </a:ext>
            </a:extLst>
          </p:cNvPr>
          <p:cNvCxnSpPr/>
          <p:nvPr/>
        </p:nvCxnSpPr>
        <p:spPr>
          <a:xfrm>
            <a:off x="6698751" y="3000053"/>
            <a:ext cx="2619910" cy="0"/>
          </a:xfrm>
          <a:prstGeom prst="straightConnector1">
            <a:avLst/>
          </a:prstGeom>
          <a:ln>
            <a:solidFill>
              <a:schemeClr val="tx1"/>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 name="Rak pilkoppling 12">
            <a:extLst>
              <a:ext uri="{FF2B5EF4-FFF2-40B4-BE49-F238E27FC236}">
                <a16:creationId xmlns:a16="http://schemas.microsoft.com/office/drawing/2014/main" id="{ED45679A-2031-4A12-A819-9DFB845F09B1}"/>
              </a:ext>
            </a:extLst>
          </p:cNvPr>
          <p:cNvCxnSpPr/>
          <p:nvPr/>
        </p:nvCxnSpPr>
        <p:spPr>
          <a:xfrm>
            <a:off x="6719299" y="3544584"/>
            <a:ext cx="2619910" cy="0"/>
          </a:xfrm>
          <a:prstGeom prst="straightConnector1">
            <a:avLst/>
          </a:prstGeom>
          <a:ln>
            <a:solidFill>
              <a:schemeClr val="tx1"/>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4" name="Rak pilkoppling 13">
            <a:extLst>
              <a:ext uri="{FF2B5EF4-FFF2-40B4-BE49-F238E27FC236}">
                <a16:creationId xmlns:a16="http://schemas.microsoft.com/office/drawing/2014/main" id="{08510DF4-C5E9-4CB2-A0D8-D0CE27A53568}"/>
              </a:ext>
            </a:extLst>
          </p:cNvPr>
          <p:cNvCxnSpPr/>
          <p:nvPr/>
        </p:nvCxnSpPr>
        <p:spPr>
          <a:xfrm>
            <a:off x="6719299" y="4099388"/>
            <a:ext cx="2619910" cy="0"/>
          </a:xfrm>
          <a:prstGeom prst="straightConnector1">
            <a:avLst/>
          </a:prstGeom>
          <a:ln>
            <a:solidFill>
              <a:schemeClr val="tx1"/>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58403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P3. Sicksackpass</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normAutofit/>
          </a:bodyPr>
          <a:lstStyle/>
          <a:p>
            <a:r>
              <a:rPr lang="sv-SE" b="1" dirty="0"/>
              <a:t>Syfte</a:t>
            </a:r>
          </a:p>
          <a:p>
            <a:r>
              <a:rPr lang="sv-SE" dirty="0"/>
              <a:t>Passningar i högt tempo med löpningar</a:t>
            </a:r>
          </a:p>
          <a:p>
            <a:r>
              <a:rPr lang="sv-SE" b="1" dirty="0"/>
              <a:t>Plan</a:t>
            </a:r>
          </a:p>
          <a:p>
            <a:r>
              <a:rPr lang="sv-SE" dirty="0"/>
              <a:t>Helplan, Halvplan, (Mindre)</a:t>
            </a:r>
          </a:p>
          <a:p>
            <a:r>
              <a:rPr lang="sv-SE" b="1" dirty="0"/>
              <a:t>Beskrivning</a:t>
            </a:r>
          </a:p>
          <a:p>
            <a:r>
              <a:rPr lang="sv-SE" dirty="0"/>
              <a:t>Bollen passas uppåt i ett sicksackmönster</a:t>
            </a:r>
          </a:p>
          <a:p>
            <a:r>
              <a:rPr lang="sv-SE" dirty="0"/>
              <a:t>När passning är slagen springer spelaren i högt tempo och tar platsen dit han passade</a:t>
            </a:r>
          </a:p>
          <a:p>
            <a:r>
              <a:rPr lang="sv-SE" dirty="0"/>
              <a:t>Spelaren på sista platsen tar bollen, springer tillbaka och ställer sig sist i ledet</a:t>
            </a:r>
          </a:p>
          <a:p>
            <a:r>
              <a:rPr lang="sv-SE" b="1" dirty="0"/>
              <a:t>Att tänka på</a:t>
            </a:r>
          </a:p>
          <a:p>
            <a:endParaRPr lang="sv-SE" b="1" dirty="0"/>
          </a:p>
        </p:txBody>
      </p:sp>
      <p:sp>
        <p:nvSpPr>
          <p:cNvPr id="9" name="textruta 8">
            <a:extLst>
              <a:ext uri="{FF2B5EF4-FFF2-40B4-BE49-F238E27FC236}">
                <a16:creationId xmlns:a16="http://schemas.microsoft.com/office/drawing/2014/main" id="{06E6F338-1D34-4C6A-8E4B-F0F09DE39D1D}"/>
              </a:ext>
            </a:extLst>
          </p:cNvPr>
          <p:cNvSpPr txBox="1"/>
          <p:nvPr/>
        </p:nvSpPr>
        <p:spPr>
          <a:xfrm>
            <a:off x="9119253" y="2243619"/>
            <a:ext cx="304892" cy="369332"/>
          </a:xfrm>
          <a:prstGeom prst="rect">
            <a:avLst/>
          </a:prstGeom>
          <a:noFill/>
        </p:spPr>
        <p:txBody>
          <a:bodyPr wrap="none" rtlCol="0">
            <a:spAutoFit/>
          </a:bodyPr>
          <a:lstStyle/>
          <a:p>
            <a:r>
              <a:rPr lang="sv-SE" dirty="0"/>
              <a:t>X</a:t>
            </a:r>
          </a:p>
        </p:txBody>
      </p:sp>
      <p:sp>
        <p:nvSpPr>
          <p:cNvPr id="7" name="textruta 6">
            <a:extLst>
              <a:ext uri="{FF2B5EF4-FFF2-40B4-BE49-F238E27FC236}">
                <a16:creationId xmlns:a16="http://schemas.microsoft.com/office/drawing/2014/main" id="{B2813394-1735-461B-BC6E-72A4F950FA8B}"/>
              </a:ext>
            </a:extLst>
          </p:cNvPr>
          <p:cNvSpPr txBox="1"/>
          <p:nvPr/>
        </p:nvSpPr>
        <p:spPr>
          <a:xfrm>
            <a:off x="7119125" y="1543649"/>
            <a:ext cx="304892" cy="369332"/>
          </a:xfrm>
          <a:prstGeom prst="rect">
            <a:avLst/>
          </a:prstGeom>
          <a:noFill/>
        </p:spPr>
        <p:txBody>
          <a:bodyPr wrap="none" rtlCol="0">
            <a:spAutoFit/>
          </a:bodyPr>
          <a:lstStyle/>
          <a:p>
            <a:r>
              <a:rPr lang="sv-SE" dirty="0"/>
              <a:t>X</a:t>
            </a:r>
          </a:p>
        </p:txBody>
      </p:sp>
      <p:sp>
        <p:nvSpPr>
          <p:cNvPr id="11" name="textruta 10">
            <a:extLst>
              <a:ext uri="{FF2B5EF4-FFF2-40B4-BE49-F238E27FC236}">
                <a16:creationId xmlns:a16="http://schemas.microsoft.com/office/drawing/2014/main" id="{41115DDC-8033-4958-BB9D-94CB2B6DF0A4}"/>
              </a:ext>
            </a:extLst>
          </p:cNvPr>
          <p:cNvSpPr txBox="1"/>
          <p:nvPr/>
        </p:nvSpPr>
        <p:spPr>
          <a:xfrm>
            <a:off x="7119125" y="2962064"/>
            <a:ext cx="304892" cy="369332"/>
          </a:xfrm>
          <a:prstGeom prst="rect">
            <a:avLst/>
          </a:prstGeom>
          <a:noFill/>
        </p:spPr>
        <p:txBody>
          <a:bodyPr wrap="none" rtlCol="0">
            <a:spAutoFit/>
          </a:bodyPr>
          <a:lstStyle/>
          <a:p>
            <a:r>
              <a:rPr lang="sv-SE" dirty="0"/>
              <a:t>X</a:t>
            </a:r>
          </a:p>
        </p:txBody>
      </p:sp>
      <p:sp>
        <p:nvSpPr>
          <p:cNvPr id="13" name="textruta 12">
            <a:extLst>
              <a:ext uri="{FF2B5EF4-FFF2-40B4-BE49-F238E27FC236}">
                <a16:creationId xmlns:a16="http://schemas.microsoft.com/office/drawing/2014/main" id="{457BE3DC-E122-47B4-9295-608D284258BE}"/>
              </a:ext>
            </a:extLst>
          </p:cNvPr>
          <p:cNvSpPr txBox="1"/>
          <p:nvPr/>
        </p:nvSpPr>
        <p:spPr>
          <a:xfrm>
            <a:off x="9119253" y="3778528"/>
            <a:ext cx="304892" cy="923330"/>
          </a:xfrm>
          <a:prstGeom prst="rect">
            <a:avLst/>
          </a:prstGeom>
          <a:noFill/>
        </p:spPr>
        <p:txBody>
          <a:bodyPr wrap="none" rtlCol="0">
            <a:spAutoFit/>
          </a:bodyPr>
          <a:lstStyle/>
          <a:p>
            <a:r>
              <a:rPr lang="sv-SE" dirty="0"/>
              <a:t>X</a:t>
            </a:r>
          </a:p>
          <a:p>
            <a:r>
              <a:rPr lang="sv-SE" dirty="0"/>
              <a:t>X</a:t>
            </a:r>
          </a:p>
          <a:p>
            <a:r>
              <a:rPr lang="sv-SE" dirty="0"/>
              <a:t>X</a:t>
            </a:r>
          </a:p>
        </p:txBody>
      </p:sp>
      <p:cxnSp>
        <p:nvCxnSpPr>
          <p:cNvPr id="3" name="Rak pilkoppling 2">
            <a:extLst>
              <a:ext uri="{FF2B5EF4-FFF2-40B4-BE49-F238E27FC236}">
                <a16:creationId xmlns:a16="http://schemas.microsoft.com/office/drawing/2014/main" id="{B491164F-AF70-4386-9A83-8228069832CB}"/>
              </a:ext>
            </a:extLst>
          </p:cNvPr>
          <p:cNvCxnSpPr>
            <a:cxnSpLocks/>
          </p:cNvCxnSpPr>
          <p:nvPr/>
        </p:nvCxnSpPr>
        <p:spPr>
          <a:xfrm flipH="1" flipV="1">
            <a:off x="7424017" y="3331396"/>
            <a:ext cx="1617242" cy="6317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Rak pilkoppling 13">
            <a:extLst>
              <a:ext uri="{FF2B5EF4-FFF2-40B4-BE49-F238E27FC236}">
                <a16:creationId xmlns:a16="http://schemas.microsoft.com/office/drawing/2014/main" id="{9085A142-27DA-42DC-B43C-2BEB672A8AD5}"/>
              </a:ext>
            </a:extLst>
          </p:cNvPr>
          <p:cNvCxnSpPr>
            <a:cxnSpLocks/>
          </p:cNvCxnSpPr>
          <p:nvPr/>
        </p:nvCxnSpPr>
        <p:spPr>
          <a:xfrm flipH="1" flipV="1">
            <a:off x="7502011" y="3146730"/>
            <a:ext cx="1617242" cy="631798"/>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5" name="Rak pilkoppling 14">
            <a:extLst>
              <a:ext uri="{FF2B5EF4-FFF2-40B4-BE49-F238E27FC236}">
                <a16:creationId xmlns:a16="http://schemas.microsoft.com/office/drawing/2014/main" id="{9FE6FA38-BCBD-46A4-8941-D81646DBCAC0}"/>
              </a:ext>
            </a:extLst>
          </p:cNvPr>
          <p:cNvCxnSpPr>
            <a:cxnSpLocks/>
          </p:cNvCxnSpPr>
          <p:nvPr/>
        </p:nvCxnSpPr>
        <p:spPr>
          <a:xfrm flipH="1" flipV="1">
            <a:off x="7432579" y="1881030"/>
            <a:ext cx="1617242" cy="63179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Rak pilkoppling 15">
            <a:extLst>
              <a:ext uri="{FF2B5EF4-FFF2-40B4-BE49-F238E27FC236}">
                <a16:creationId xmlns:a16="http://schemas.microsoft.com/office/drawing/2014/main" id="{11DBB0F5-EFDE-4D68-8F2E-E46DF8DB2344}"/>
              </a:ext>
            </a:extLst>
          </p:cNvPr>
          <p:cNvCxnSpPr>
            <a:cxnSpLocks/>
          </p:cNvCxnSpPr>
          <p:nvPr/>
        </p:nvCxnSpPr>
        <p:spPr>
          <a:xfrm flipH="1" flipV="1">
            <a:off x="7510573" y="1696364"/>
            <a:ext cx="1617242" cy="631798"/>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7" name="Rak pilkoppling 16">
            <a:extLst>
              <a:ext uri="{FF2B5EF4-FFF2-40B4-BE49-F238E27FC236}">
                <a16:creationId xmlns:a16="http://schemas.microsoft.com/office/drawing/2014/main" id="{BE7706B4-3CD8-4D4E-928D-294D74C933CC}"/>
              </a:ext>
            </a:extLst>
          </p:cNvPr>
          <p:cNvCxnSpPr>
            <a:cxnSpLocks/>
          </p:cNvCxnSpPr>
          <p:nvPr/>
        </p:nvCxnSpPr>
        <p:spPr>
          <a:xfrm flipV="1">
            <a:off x="7510573" y="2697494"/>
            <a:ext cx="1608680" cy="44561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Rak pilkoppling 18">
            <a:extLst>
              <a:ext uri="{FF2B5EF4-FFF2-40B4-BE49-F238E27FC236}">
                <a16:creationId xmlns:a16="http://schemas.microsoft.com/office/drawing/2014/main" id="{7189EF46-873E-47CC-80D3-17DFD5D2519A}"/>
              </a:ext>
            </a:extLst>
          </p:cNvPr>
          <p:cNvCxnSpPr>
            <a:cxnSpLocks/>
          </p:cNvCxnSpPr>
          <p:nvPr/>
        </p:nvCxnSpPr>
        <p:spPr>
          <a:xfrm flipV="1">
            <a:off x="7424017" y="2532124"/>
            <a:ext cx="1608680" cy="445610"/>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74091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P4. Kuvertet</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lstStyle/>
          <a:p>
            <a:r>
              <a:rPr lang="sv-SE" b="1" dirty="0"/>
              <a:t>Syfte</a:t>
            </a:r>
          </a:p>
          <a:p>
            <a:r>
              <a:rPr lang="sv-SE" dirty="0"/>
              <a:t>Snabba passningar och skott</a:t>
            </a:r>
          </a:p>
          <a:p>
            <a:r>
              <a:rPr lang="sv-SE" b="1" dirty="0"/>
              <a:t>Plan</a:t>
            </a:r>
          </a:p>
          <a:p>
            <a:r>
              <a:rPr lang="sv-SE" dirty="0"/>
              <a:t>Halvplan, Mindre</a:t>
            </a:r>
          </a:p>
          <a:p>
            <a:r>
              <a:rPr lang="sv-SE" b="1" dirty="0"/>
              <a:t>Beskrivning</a:t>
            </a:r>
          </a:p>
          <a:p>
            <a:r>
              <a:rPr lang="sv-SE" dirty="0"/>
              <a:t>Spelarna passar i tur och ordning A till B till C, osv</a:t>
            </a:r>
          </a:p>
          <a:p>
            <a:r>
              <a:rPr lang="sv-SE" dirty="0"/>
              <a:t>Spelare E tar emot bollen och skjuter i mål</a:t>
            </a:r>
          </a:p>
          <a:p>
            <a:r>
              <a:rPr lang="sv-SE" b="1" dirty="0"/>
              <a:t>Att tänka på</a:t>
            </a:r>
          </a:p>
          <a:p>
            <a:r>
              <a:rPr lang="sv-SE" dirty="0"/>
              <a:t>Spelarna förflyttar sig till den plats de passade, spelare E ställer sig sist i ledet</a:t>
            </a:r>
          </a:p>
        </p:txBody>
      </p:sp>
      <p:sp>
        <p:nvSpPr>
          <p:cNvPr id="9" name="textruta 8">
            <a:extLst>
              <a:ext uri="{FF2B5EF4-FFF2-40B4-BE49-F238E27FC236}">
                <a16:creationId xmlns:a16="http://schemas.microsoft.com/office/drawing/2014/main" id="{06E6F338-1D34-4C6A-8E4B-F0F09DE39D1D}"/>
              </a:ext>
            </a:extLst>
          </p:cNvPr>
          <p:cNvSpPr txBox="1"/>
          <p:nvPr/>
        </p:nvSpPr>
        <p:spPr>
          <a:xfrm>
            <a:off x="7266362" y="701044"/>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10" name="Rektangel 9">
            <a:extLst>
              <a:ext uri="{FF2B5EF4-FFF2-40B4-BE49-F238E27FC236}">
                <a16:creationId xmlns:a16="http://schemas.microsoft.com/office/drawing/2014/main" id="{819931FF-B7A5-42DB-88FD-69812E46A1D9}"/>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textruta 6">
            <a:extLst>
              <a:ext uri="{FF2B5EF4-FFF2-40B4-BE49-F238E27FC236}">
                <a16:creationId xmlns:a16="http://schemas.microsoft.com/office/drawing/2014/main" id="{D3965072-6775-4B3C-8E46-928E36782286}"/>
              </a:ext>
            </a:extLst>
          </p:cNvPr>
          <p:cNvSpPr txBox="1"/>
          <p:nvPr/>
        </p:nvSpPr>
        <p:spPr>
          <a:xfrm>
            <a:off x="7266362" y="3086893"/>
            <a:ext cx="304892" cy="369332"/>
          </a:xfrm>
          <a:prstGeom prst="rect">
            <a:avLst/>
          </a:prstGeom>
          <a:noFill/>
        </p:spPr>
        <p:txBody>
          <a:bodyPr wrap="none" rtlCol="0">
            <a:spAutoFit/>
          </a:bodyPr>
          <a:lstStyle/>
          <a:p>
            <a:r>
              <a:rPr lang="sv-SE" dirty="0"/>
              <a:t>X</a:t>
            </a:r>
          </a:p>
        </p:txBody>
      </p:sp>
      <p:sp>
        <p:nvSpPr>
          <p:cNvPr id="11" name="textruta 10">
            <a:extLst>
              <a:ext uri="{FF2B5EF4-FFF2-40B4-BE49-F238E27FC236}">
                <a16:creationId xmlns:a16="http://schemas.microsoft.com/office/drawing/2014/main" id="{3B9F71E5-14A2-4300-BB11-9CBF0921FCBC}"/>
              </a:ext>
            </a:extLst>
          </p:cNvPr>
          <p:cNvSpPr txBox="1"/>
          <p:nvPr/>
        </p:nvSpPr>
        <p:spPr>
          <a:xfrm>
            <a:off x="10240789" y="3089735"/>
            <a:ext cx="304892" cy="369332"/>
          </a:xfrm>
          <a:prstGeom prst="rect">
            <a:avLst/>
          </a:prstGeom>
          <a:noFill/>
        </p:spPr>
        <p:txBody>
          <a:bodyPr wrap="none" rtlCol="0">
            <a:spAutoFit/>
          </a:bodyPr>
          <a:lstStyle/>
          <a:p>
            <a:r>
              <a:rPr lang="sv-SE" dirty="0"/>
              <a:t>X</a:t>
            </a:r>
          </a:p>
        </p:txBody>
      </p:sp>
      <p:sp>
        <p:nvSpPr>
          <p:cNvPr id="13" name="textruta 12">
            <a:extLst>
              <a:ext uri="{FF2B5EF4-FFF2-40B4-BE49-F238E27FC236}">
                <a16:creationId xmlns:a16="http://schemas.microsoft.com/office/drawing/2014/main" id="{E8717249-550E-473D-B7E0-CD8773E2BD14}"/>
              </a:ext>
            </a:extLst>
          </p:cNvPr>
          <p:cNvSpPr txBox="1"/>
          <p:nvPr/>
        </p:nvSpPr>
        <p:spPr>
          <a:xfrm>
            <a:off x="10240789" y="1257300"/>
            <a:ext cx="304892" cy="369332"/>
          </a:xfrm>
          <a:prstGeom prst="rect">
            <a:avLst/>
          </a:prstGeom>
          <a:noFill/>
        </p:spPr>
        <p:txBody>
          <a:bodyPr wrap="none" rtlCol="0">
            <a:spAutoFit/>
          </a:bodyPr>
          <a:lstStyle/>
          <a:p>
            <a:r>
              <a:rPr lang="sv-SE" dirty="0"/>
              <a:t>X</a:t>
            </a:r>
          </a:p>
        </p:txBody>
      </p:sp>
      <p:sp>
        <p:nvSpPr>
          <p:cNvPr id="14" name="textruta 13">
            <a:extLst>
              <a:ext uri="{FF2B5EF4-FFF2-40B4-BE49-F238E27FC236}">
                <a16:creationId xmlns:a16="http://schemas.microsoft.com/office/drawing/2014/main" id="{CD8B3CA7-B46C-4FA2-B7FA-2429B4945552}"/>
              </a:ext>
            </a:extLst>
          </p:cNvPr>
          <p:cNvSpPr txBox="1"/>
          <p:nvPr/>
        </p:nvSpPr>
        <p:spPr>
          <a:xfrm>
            <a:off x="8779239" y="2339865"/>
            <a:ext cx="304892" cy="369332"/>
          </a:xfrm>
          <a:prstGeom prst="rect">
            <a:avLst/>
          </a:prstGeom>
          <a:noFill/>
        </p:spPr>
        <p:txBody>
          <a:bodyPr wrap="none" rtlCol="0">
            <a:spAutoFit/>
          </a:bodyPr>
          <a:lstStyle/>
          <a:p>
            <a:r>
              <a:rPr lang="sv-SE" dirty="0"/>
              <a:t>X</a:t>
            </a:r>
          </a:p>
        </p:txBody>
      </p:sp>
      <p:sp>
        <p:nvSpPr>
          <p:cNvPr id="2" name="Pil: nedåt 1">
            <a:extLst>
              <a:ext uri="{FF2B5EF4-FFF2-40B4-BE49-F238E27FC236}">
                <a16:creationId xmlns:a16="http://schemas.microsoft.com/office/drawing/2014/main" id="{5E1E3776-D05B-486F-8775-7BA8C203CF65}"/>
              </a:ext>
            </a:extLst>
          </p:cNvPr>
          <p:cNvSpPr/>
          <p:nvPr/>
        </p:nvSpPr>
        <p:spPr>
          <a:xfrm rot="10800000">
            <a:off x="8779239" y="1831427"/>
            <a:ext cx="321132" cy="451945"/>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cxnSp>
        <p:nvCxnSpPr>
          <p:cNvPr id="5" name="Rak pilkoppling 4">
            <a:extLst>
              <a:ext uri="{FF2B5EF4-FFF2-40B4-BE49-F238E27FC236}">
                <a16:creationId xmlns:a16="http://schemas.microsoft.com/office/drawing/2014/main" id="{45D24910-0C7E-4E1D-810D-B6B558A9973E}"/>
              </a:ext>
            </a:extLst>
          </p:cNvPr>
          <p:cNvCxnSpPr>
            <a:stCxn id="9" idx="2"/>
            <a:endCxn id="7" idx="0"/>
          </p:cNvCxnSpPr>
          <p:nvPr/>
        </p:nvCxnSpPr>
        <p:spPr>
          <a:xfrm>
            <a:off x="7418808" y="1624374"/>
            <a:ext cx="0" cy="1462519"/>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5" name="Rak pilkoppling 14">
            <a:extLst>
              <a:ext uri="{FF2B5EF4-FFF2-40B4-BE49-F238E27FC236}">
                <a16:creationId xmlns:a16="http://schemas.microsoft.com/office/drawing/2014/main" id="{539BD255-384E-4099-95CC-AB49DA70B67A}"/>
              </a:ext>
            </a:extLst>
          </p:cNvPr>
          <p:cNvCxnSpPr>
            <a:stCxn id="7" idx="3"/>
            <a:endCxn id="11" idx="1"/>
          </p:cNvCxnSpPr>
          <p:nvPr/>
        </p:nvCxnSpPr>
        <p:spPr>
          <a:xfrm>
            <a:off x="7571254" y="3271559"/>
            <a:ext cx="2669535" cy="2842"/>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7" name="Rak pilkoppling 16">
            <a:extLst>
              <a:ext uri="{FF2B5EF4-FFF2-40B4-BE49-F238E27FC236}">
                <a16:creationId xmlns:a16="http://schemas.microsoft.com/office/drawing/2014/main" id="{3DF4C835-C25B-4346-8237-C7E21E381916}"/>
              </a:ext>
            </a:extLst>
          </p:cNvPr>
          <p:cNvCxnSpPr>
            <a:stCxn id="11" idx="0"/>
            <a:endCxn id="13" idx="2"/>
          </p:cNvCxnSpPr>
          <p:nvPr/>
        </p:nvCxnSpPr>
        <p:spPr>
          <a:xfrm flipV="1">
            <a:off x="10393235" y="1626632"/>
            <a:ext cx="0" cy="1463103"/>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9" name="Rak pilkoppling 18">
            <a:extLst>
              <a:ext uri="{FF2B5EF4-FFF2-40B4-BE49-F238E27FC236}">
                <a16:creationId xmlns:a16="http://schemas.microsoft.com/office/drawing/2014/main" id="{7027E612-5734-4731-B4E7-C93D9BD64620}"/>
              </a:ext>
            </a:extLst>
          </p:cNvPr>
          <p:cNvCxnSpPr/>
          <p:nvPr/>
        </p:nvCxnSpPr>
        <p:spPr>
          <a:xfrm flipH="1">
            <a:off x="9100371" y="1624374"/>
            <a:ext cx="1140418" cy="731259"/>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0" name="textruta 19">
            <a:extLst>
              <a:ext uri="{FF2B5EF4-FFF2-40B4-BE49-F238E27FC236}">
                <a16:creationId xmlns:a16="http://schemas.microsoft.com/office/drawing/2014/main" id="{F5B01854-0A41-4843-8C01-4C4EC8391379}"/>
              </a:ext>
            </a:extLst>
          </p:cNvPr>
          <p:cNvSpPr txBox="1"/>
          <p:nvPr/>
        </p:nvSpPr>
        <p:spPr>
          <a:xfrm>
            <a:off x="6994401" y="1390650"/>
            <a:ext cx="317716" cy="369332"/>
          </a:xfrm>
          <a:prstGeom prst="rect">
            <a:avLst/>
          </a:prstGeom>
          <a:noFill/>
        </p:spPr>
        <p:txBody>
          <a:bodyPr wrap="square" rtlCol="0">
            <a:spAutoFit/>
          </a:bodyPr>
          <a:lstStyle/>
          <a:p>
            <a:r>
              <a:rPr lang="sv-SE" dirty="0"/>
              <a:t>A</a:t>
            </a:r>
          </a:p>
        </p:txBody>
      </p:sp>
      <p:sp>
        <p:nvSpPr>
          <p:cNvPr id="21" name="textruta 20">
            <a:extLst>
              <a:ext uri="{FF2B5EF4-FFF2-40B4-BE49-F238E27FC236}">
                <a16:creationId xmlns:a16="http://schemas.microsoft.com/office/drawing/2014/main" id="{93458A82-55E3-40FF-9E30-6550BE0C5EF9}"/>
              </a:ext>
            </a:extLst>
          </p:cNvPr>
          <p:cNvSpPr txBox="1"/>
          <p:nvPr/>
        </p:nvSpPr>
        <p:spPr>
          <a:xfrm>
            <a:off x="6996715" y="3152582"/>
            <a:ext cx="317716" cy="369332"/>
          </a:xfrm>
          <a:prstGeom prst="rect">
            <a:avLst/>
          </a:prstGeom>
          <a:noFill/>
        </p:spPr>
        <p:txBody>
          <a:bodyPr wrap="square" rtlCol="0">
            <a:spAutoFit/>
          </a:bodyPr>
          <a:lstStyle/>
          <a:p>
            <a:r>
              <a:rPr lang="sv-SE" dirty="0"/>
              <a:t>B</a:t>
            </a:r>
          </a:p>
        </p:txBody>
      </p:sp>
      <p:sp>
        <p:nvSpPr>
          <p:cNvPr id="22" name="textruta 21">
            <a:extLst>
              <a:ext uri="{FF2B5EF4-FFF2-40B4-BE49-F238E27FC236}">
                <a16:creationId xmlns:a16="http://schemas.microsoft.com/office/drawing/2014/main" id="{45B3CEE5-6913-44D8-8536-2534F4B92565}"/>
              </a:ext>
            </a:extLst>
          </p:cNvPr>
          <p:cNvSpPr txBox="1"/>
          <p:nvPr/>
        </p:nvSpPr>
        <p:spPr>
          <a:xfrm>
            <a:off x="10497612" y="3271559"/>
            <a:ext cx="317716" cy="369332"/>
          </a:xfrm>
          <a:prstGeom prst="rect">
            <a:avLst/>
          </a:prstGeom>
          <a:noFill/>
        </p:spPr>
        <p:txBody>
          <a:bodyPr wrap="square" rtlCol="0">
            <a:spAutoFit/>
          </a:bodyPr>
          <a:lstStyle/>
          <a:p>
            <a:r>
              <a:rPr lang="sv-SE" dirty="0"/>
              <a:t>C</a:t>
            </a:r>
          </a:p>
        </p:txBody>
      </p:sp>
      <p:sp>
        <p:nvSpPr>
          <p:cNvPr id="23" name="textruta 22">
            <a:extLst>
              <a:ext uri="{FF2B5EF4-FFF2-40B4-BE49-F238E27FC236}">
                <a16:creationId xmlns:a16="http://schemas.microsoft.com/office/drawing/2014/main" id="{B5094174-A255-4717-A086-5D6EAC128FF9}"/>
              </a:ext>
            </a:extLst>
          </p:cNvPr>
          <p:cNvSpPr txBox="1"/>
          <p:nvPr/>
        </p:nvSpPr>
        <p:spPr>
          <a:xfrm>
            <a:off x="10497612" y="1129706"/>
            <a:ext cx="317716" cy="369332"/>
          </a:xfrm>
          <a:prstGeom prst="rect">
            <a:avLst/>
          </a:prstGeom>
          <a:noFill/>
        </p:spPr>
        <p:txBody>
          <a:bodyPr wrap="square" rtlCol="0">
            <a:spAutoFit/>
          </a:bodyPr>
          <a:lstStyle/>
          <a:p>
            <a:r>
              <a:rPr lang="sv-SE" dirty="0"/>
              <a:t>D</a:t>
            </a:r>
          </a:p>
        </p:txBody>
      </p:sp>
      <p:sp>
        <p:nvSpPr>
          <p:cNvPr id="24" name="textruta 23">
            <a:extLst>
              <a:ext uri="{FF2B5EF4-FFF2-40B4-BE49-F238E27FC236}">
                <a16:creationId xmlns:a16="http://schemas.microsoft.com/office/drawing/2014/main" id="{61641C33-2593-48F0-9BE6-2A7CC3A63E76}"/>
              </a:ext>
            </a:extLst>
          </p:cNvPr>
          <p:cNvSpPr txBox="1"/>
          <p:nvPr/>
        </p:nvSpPr>
        <p:spPr>
          <a:xfrm>
            <a:off x="9073804" y="2524531"/>
            <a:ext cx="317716" cy="369332"/>
          </a:xfrm>
          <a:prstGeom prst="rect">
            <a:avLst/>
          </a:prstGeom>
          <a:noFill/>
        </p:spPr>
        <p:txBody>
          <a:bodyPr wrap="square" rtlCol="0">
            <a:spAutoFit/>
          </a:bodyPr>
          <a:lstStyle/>
          <a:p>
            <a:r>
              <a:rPr lang="sv-SE" dirty="0"/>
              <a:t>E</a:t>
            </a:r>
          </a:p>
        </p:txBody>
      </p:sp>
    </p:spTree>
    <p:extLst>
      <p:ext uri="{BB962C8B-B14F-4D97-AF65-F5344CB8AC3E}">
        <p14:creationId xmlns:p14="http://schemas.microsoft.com/office/powerpoint/2010/main" val="6474211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P5. Diagonala kuvertet</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lstStyle/>
          <a:p>
            <a:r>
              <a:rPr lang="sv-SE" b="1" dirty="0"/>
              <a:t>Syfte</a:t>
            </a:r>
          </a:p>
          <a:p>
            <a:r>
              <a:rPr lang="sv-SE" dirty="0"/>
              <a:t>Snabba passningar och skott</a:t>
            </a:r>
          </a:p>
          <a:p>
            <a:r>
              <a:rPr lang="sv-SE" b="1" dirty="0"/>
              <a:t>Plan</a:t>
            </a:r>
          </a:p>
          <a:p>
            <a:r>
              <a:rPr lang="sv-SE" dirty="0"/>
              <a:t>Halvplan, Mindre</a:t>
            </a:r>
          </a:p>
          <a:p>
            <a:r>
              <a:rPr lang="sv-SE" b="1" dirty="0"/>
              <a:t>Beskrivning</a:t>
            </a:r>
          </a:p>
          <a:p>
            <a:r>
              <a:rPr lang="sv-SE" dirty="0"/>
              <a:t>Spelarna passar i tur och ordning A till B till C, osv</a:t>
            </a:r>
          </a:p>
          <a:p>
            <a:r>
              <a:rPr lang="sv-SE" dirty="0"/>
              <a:t>Spelare D tar emot bollen och skjuter i mål</a:t>
            </a:r>
          </a:p>
          <a:p>
            <a:r>
              <a:rPr lang="sv-SE" b="1" dirty="0"/>
              <a:t>Att tänka på</a:t>
            </a:r>
          </a:p>
          <a:p>
            <a:r>
              <a:rPr lang="sv-SE" dirty="0"/>
              <a:t>Byte sker medsols, A till C, osv</a:t>
            </a:r>
          </a:p>
        </p:txBody>
      </p:sp>
      <p:sp>
        <p:nvSpPr>
          <p:cNvPr id="7" name="textruta 6">
            <a:extLst>
              <a:ext uri="{FF2B5EF4-FFF2-40B4-BE49-F238E27FC236}">
                <a16:creationId xmlns:a16="http://schemas.microsoft.com/office/drawing/2014/main" id="{86AC0B23-9612-42A4-81FE-236DB6F0A108}"/>
              </a:ext>
            </a:extLst>
          </p:cNvPr>
          <p:cNvSpPr txBox="1"/>
          <p:nvPr/>
        </p:nvSpPr>
        <p:spPr>
          <a:xfrm>
            <a:off x="7266362" y="701044"/>
            <a:ext cx="304892" cy="923330"/>
          </a:xfrm>
          <a:prstGeom prst="rect">
            <a:avLst/>
          </a:prstGeom>
          <a:noFill/>
        </p:spPr>
        <p:txBody>
          <a:bodyPr wrap="none" rtlCol="0">
            <a:spAutoFit/>
          </a:bodyPr>
          <a:lstStyle/>
          <a:p>
            <a:endParaRPr lang="sv-SE" dirty="0"/>
          </a:p>
          <a:p>
            <a:r>
              <a:rPr lang="sv-SE" dirty="0"/>
              <a:t>X</a:t>
            </a:r>
          </a:p>
          <a:p>
            <a:r>
              <a:rPr lang="sv-SE" dirty="0"/>
              <a:t>X</a:t>
            </a:r>
          </a:p>
        </p:txBody>
      </p:sp>
      <p:sp>
        <p:nvSpPr>
          <p:cNvPr id="11" name="Rektangel 10">
            <a:extLst>
              <a:ext uri="{FF2B5EF4-FFF2-40B4-BE49-F238E27FC236}">
                <a16:creationId xmlns:a16="http://schemas.microsoft.com/office/drawing/2014/main" id="{75B81B54-92D6-479C-B44F-6A6C0052E511}"/>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textruta 12">
            <a:extLst>
              <a:ext uri="{FF2B5EF4-FFF2-40B4-BE49-F238E27FC236}">
                <a16:creationId xmlns:a16="http://schemas.microsoft.com/office/drawing/2014/main" id="{C56719B2-0A3B-4F46-AD59-FAA446EB0332}"/>
              </a:ext>
            </a:extLst>
          </p:cNvPr>
          <p:cNvSpPr txBox="1"/>
          <p:nvPr/>
        </p:nvSpPr>
        <p:spPr>
          <a:xfrm>
            <a:off x="7266362" y="3086893"/>
            <a:ext cx="304892" cy="646331"/>
          </a:xfrm>
          <a:prstGeom prst="rect">
            <a:avLst/>
          </a:prstGeom>
          <a:noFill/>
        </p:spPr>
        <p:txBody>
          <a:bodyPr wrap="none" rtlCol="0">
            <a:spAutoFit/>
          </a:bodyPr>
          <a:lstStyle/>
          <a:p>
            <a:r>
              <a:rPr lang="sv-SE" dirty="0"/>
              <a:t>X</a:t>
            </a:r>
          </a:p>
          <a:p>
            <a:r>
              <a:rPr lang="sv-SE" dirty="0"/>
              <a:t>X</a:t>
            </a:r>
          </a:p>
        </p:txBody>
      </p:sp>
      <p:sp>
        <p:nvSpPr>
          <p:cNvPr id="14" name="textruta 13">
            <a:extLst>
              <a:ext uri="{FF2B5EF4-FFF2-40B4-BE49-F238E27FC236}">
                <a16:creationId xmlns:a16="http://schemas.microsoft.com/office/drawing/2014/main" id="{D741DC37-D3EA-4C96-9AA5-656A3B60E8F7}"/>
              </a:ext>
            </a:extLst>
          </p:cNvPr>
          <p:cNvSpPr txBox="1"/>
          <p:nvPr/>
        </p:nvSpPr>
        <p:spPr>
          <a:xfrm>
            <a:off x="10240789" y="3089735"/>
            <a:ext cx="304892" cy="646331"/>
          </a:xfrm>
          <a:prstGeom prst="rect">
            <a:avLst/>
          </a:prstGeom>
          <a:noFill/>
        </p:spPr>
        <p:txBody>
          <a:bodyPr wrap="none" rtlCol="0">
            <a:spAutoFit/>
          </a:bodyPr>
          <a:lstStyle/>
          <a:p>
            <a:r>
              <a:rPr lang="sv-SE" dirty="0"/>
              <a:t>X</a:t>
            </a:r>
          </a:p>
          <a:p>
            <a:r>
              <a:rPr lang="sv-SE" dirty="0"/>
              <a:t>X</a:t>
            </a:r>
          </a:p>
        </p:txBody>
      </p:sp>
      <p:sp>
        <p:nvSpPr>
          <p:cNvPr id="15" name="textruta 14">
            <a:extLst>
              <a:ext uri="{FF2B5EF4-FFF2-40B4-BE49-F238E27FC236}">
                <a16:creationId xmlns:a16="http://schemas.microsoft.com/office/drawing/2014/main" id="{F0939E20-4C41-42FD-B285-31C0A9755221}"/>
              </a:ext>
            </a:extLst>
          </p:cNvPr>
          <p:cNvSpPr txBox="1"/>
          <p:nvPr/>
        </p:nvSpPr>
        <p:spPr>
          <a:xfrm>
            <a:off x="10240789" y="997218"/>
            <a:ext cx="304892" cy="646331"/>
          </a:xfrm>
          <a:prstGeom prst="rect">
            <a:avLst/>
          </a:prstGeom>
          <a:noFill/>
        </p:spPr>
        <p:txBody>
          <a:bodyPr wrap="none" rtlCol="0">
            <a:spAutoFit/>
          </a:bodyPr>
          <a:lstStyle/>
          <a:p>
            <a:r>
              <a:rPr lang="sv-SE" dirty="0"/>
              <a:t>X</a:t>
            </a:r>
          </a:p>
          <a:p>
            <a:r>
              <a:rPr lang="sv-SE" dirty="0"/>
              <a:t>X</a:t>
            </a:r>
          </a:p>
        </p:txBody>
      </p:sp>
      <p:sp>
        <p:nvSpPr>
          <p:cNvPr id="17" name="Pil: nedåt 16">
            <a:extLst>
              <a:ext uri="{FF2B5EF4-FFF2-40B4-BE49-F238E27FC236}">
                <a16:creationId xmlns:a16="http://schemas.microsoft.com/office/drawing/2014/main" id="{5A2E0645-3961-4CAC-B2BB-98A123A90314}"/>
              </a:ext>
            </a:extLst>
          </p:cNvPr>
          <p:cNvSpPr/>
          <p:nvPr/>
        </p:nvSpPr>
        <p:spPr>
          <a:xfrm rot="12968113">
            <a:off x="7543926" y="2667185"/>
            <a:ext cx="321132" cy="451945"/>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cxnSp>
        <p:nvCxnSpPr>
          <p:cNvPr id="18" name="Rak pilkoppling 17">
            <a:extLst>
              <a:ext uri="{FF2B5EF4-FFF2-40B4-BE49-F238E27FC236}">
                <a16:creationId xmlns:a16="http://schemas.microsoft.com/office/drawing/2014/main" id="{9ABCB0D6-36FF-44FD-B04A-E6FA330F761C}"/>
              </a:ext>
            </a:extLst>
          </p:cNvPr>
          <p:cNvCxnSpPr>
            <a:cxnSpLocks/>
            <a:stCxn id="7" idx="2"/>
          </p:cNvCxnSpPr>
          <p:nvPr/>
        </p:nvCxnSpPr>
        <p:spPr>
          <a:xfrm>
            <a:off x="7418808" y="1624374"/>
            <a:ext cx="2821981" cy="1560260"/>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0" name="Rak pilkoppling 19">
            <a:extLst>
              <a:ext uri="{FF2B5EF4-FFF2-40B4-BE49-F238E27FC236}">
                <a16:creationId xmlns:a16="http://schemas.microsoft.com/office/drawing/2014/main" id="{65C320DA-211A-411F-B8F1-676CEA5B6102}"/>
              </a:ext>
            </a:extLst>
          </p:cNvPr>
          <p:cNvCxnSpPr>
            <a:stCxn id="14" idx="0"/>
            <a:endCxn id="15" idx="2"/>
          </p:cNvCxnSpPr>
          <p:nvPr/>
        </p:nvCxnSpPr>
        <p:spPr>
          <a:xfrm flipV="1">
            <a:off x="10393235" y="1643549"/>
            <a:ext cx="0" cy="1446186"/>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1" name="Rak pilkoppling 20">
            <a:extLst>
              <a:ext uri="{FF2B5EF4-FFF2-40B4-BE49-F238E27FC236}">
                <a16:creationId xmlns:a16="http://schemas.microsoft.com/office/drawing/2014/main" id="{54D01D12-F795-4BAA-8378-820F5CF4A540}"/>
              </a:ext>
            </a:extLst>
          </p:cNvPr>
          <p:cNvCxnSpPr>
            <a:cxnSpLocks/>
          </p:cNvCxnSpPr>
          <p:nvPr/>
        </p:nvCxnSpPr>
        <p:spPr>
          <a:xfrm flipH="1">
            <a:off x="7571254" y="1624374"/>
            <a:ext cx="2669535" cy="1583059"/>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2" name="textruta 21">
            <a:extLst>
              <a:ext uri="{FF2B5EF4-FFF2-40B4-BE49-F238E27FC236}">
                <a16:creationId xmlns:a16="http://schemas.microsoft.com/office/drawing/2014/main" id="{84DC3376-B1C1-4499-8BC7-7E2C694EAA66}"/>
              </a:ext>
            </a:extLst>
          </p:cNvPr>
          <p:cNvSpPr txBox="1"/>
          <p:nvPr/>
        </p:nvSpPr>
        <p:spPr>
          <a:xfrm>
            <a:off x="6994401" y="1390650"/>
            <a:ext cx="317716" cy="369332"/>
          </a:xfrm>
          <a:prstGeom prst="rect">
            <a:avLst/>
          </a:prstGeom>
          <a:noFill/>
        </p:spPr>
        <p:txBody>
          <a:bodyPr wrap="square" rtlCol="0">
            <a:spAutoFit/>
          </a:bodyPr>
          <a:lstStyle/>
          <a:p>
            <a:r>
              <a:rPr lang="sv-SE" dirty="0"/>
              <a:t>A</a:t>
            </a:r>
          </a:p>
        </p:txBody>
      </p:sp>
      <p:sp>
        <p:nvSpPr>
          <p:cNvPr id="23" name="textruta 22">
            <a:extLst>
              <a:ext uri="{FF2B5EF4-FFF2-40B4-BE49-F238E27FC236}">
                <a16:creationId xmlns:a16="http://schemas.microsoft.com/office/drawing/2014/main" id="{A2F93D58-BCB4-4BED-9449-E425B9B3F69B}"/>
              </a:ext>
            </a:extLst>
          </p:cNvPr>
          <p:cNvSpPr txBox="1"/>
          <p:nvPr/>
        </p:nvSpPr>
        <p:spPr>
          <a:xfrm>
            <a:off x="6996715" y="3152582"/>
            <a:ext cx="317716" cy="369332"/>
          </a:xfrm>
          <a:prstGeom prst="rect">
            <a:avLst/>
          </a:prstGeom>
          <a:noFill/>
        </p:spPr>
        <p:txBody>
          <a:bodyPr wrap="square" rtlCol="0">
            <a:spAutoFit/>
          </a:bodyPr>
          <a:lstStyle/>
          <a:p>
            <a:r>
              <a:rPr lang="sv-SE" dirty="0"/>
              <a:t>D</a:t>
            </a:r>
          </a:p>
        </p:txBody>
      </p:sp>
      <p:sp>
        <p:nvSpPr>
          <p:cNvPr id="24" name="textruta 23">
            <a:extLst>
              <a:ext uri="{FF2B5EF4-FFF2-40B4-BE49-F238E27FC236}">
                <a16:creationId xmlns:a16="http://schemas.microsoft.com/office/drawing/2014/main" id="{31BCC361-418F-47D2-8619-394B1EA6CFF2}"/>
              </a:ext>
            </a:extLst>
          </p:cNvPr>
          <p:cNvSpPr txBox="1"/>
          <p:nvPr/>
        </p:nvSpPr>
        <p:spPr>
          <a:xfrm>
            <a:off x="10497612" y="3271559"/>
            <a:ext cx="317716" cy="369332"/>
          </a:xfrm>
          <a:prstGeom prst="rect">
            <a:avLst/>
          </a:prstGeom>
          <a:noFill/>
        </p:spPr>
        <p:txBody>
          <a:bodyPr wrap="square" rtlCol="0">
            <a:spAutoFit/>
          </a:bodyPr>
          <a:lstStyle/>
          <a:p>
            <a:r>
              <a:rPr lang="sv-SE" dirty="0"/>
              <a:t>B</a:t>
            </a:r>
          </a:p>
        </p:txBody>
      </p:sp>
      <p:sp>
        <p:nvSpPr>
          <p:cNvPr id="25" name="textruta 24">
            <a:extLst>
              <a:ext uri="{FF2B5EF4-FFF2-40B4-BE49-F238E27FC236}">
                <a16:creationId xmlns:a16="http://schemas.microsoft.com/office/drawing/2014/main" id="{566471CD-7F68-44EE-8F2D-05B9B096CE91}"/>
              </a:ext>
            </a:extLst>
          </p:cNvPr>
          <p:cNvSpPr txBox="1"/>
          <p:nvPr/>
        </p:nvSpPr>
        <p:spPr>
          <a:xfrm>
            <a:off x="10497612" y="1129706"/>
            <a:ext cx="317716" cy="369332"/>
          </a:xfrm>
          <a:prstGeom prst="rect">
            <a:avLst/>
          </a:prstGeom>
          <a:noFill/>
        </p:spPr>
        <p:txBody>
          <a:bodyPr wrap="square" rtlCol="0">
            <a:spAutoFit/>
          </a:bodyPr>
          <a:lstStyle/>
          <a:p>
            <a:r>
              <a:rPr lang="sv-SE" dirty="0"/>
              <a:t>C</a:t>
            </a:r>
          </a:p>
        </p:txBody>
      </p:sp>
    </p:spTree>
    <p:extLst>
      <p:ext uri="{BB962C8B-B14F-4D97-AF65-F5344CB8AC3E}">
        <p14:creationId xmlns:p14="http://schemas.microsoft.com/office/powerpoint/2010/main" val="20469970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P6. Pass över</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normAutofit fontScale="92500" lnSpcReduction="20000"/>
          </a:bodyPr>
          <a:lstStyle/>
          <a:p>
            <a:r>
              <a:rPr lang="sv-SE" b="1" dirty="0"/>
              <a:t>Syfte</a:t>
            </a:r>
          </a:p>
          <a:p>
            <a:r>
              <a:rPr lang="sv-SE" dirty="0"/>
              <a:t>Söka efter rätt passning</a:t>
            </a:r>
          </a:p>
          <a:p>
            <a:r>
              <a:rPr lang="sv-SE" b="1" dirty="0"/>
              <a:t>Plan</a:t>
            </a:r>
          </a:p>
          <a:p>
            <a:r>
              <a:rPr lang="sv-SE" dirty="0"/>
              <a:t>Helplan, Halvplan, Mindre</a:t>
            </a:r>
          </a:p>
          <a:p>
            <a:r>
              <a:rPr lang="sv-SE" b="1" dirty="0"/>
              <a:t>Beskrivning</a:t>
            </a:r>
          </a:p>
          <a:p>
            <a:r>
              <a:rPr lang="sv-SE" dirty="0"/>
              <a:t>Första spelaren i led A rör sig framåt med boll.</a:t>
            </a:r>
          </a:p>
          <a:p>
            <a:r>
              <a:rPr lang="sv-SE" dirty="0"/>
              <a:t>Första spelaren i led B springer framåt utan boll, får passning från spelare A.</a:t>
            </a:r>
          </a:p>
          <a:p>
            <a:r>
              <a:rPr lang="sv-SE" dirty="0"/>
              <a:t>Skott</a:t>
            </a:r>
          </a:p>
          <a:p>
            <a:r>
              <a:rPr lang="sv-SE" dirty="0"/>
              <a:t>Alt. Ledare springer med för att ”täcka” passning</a:t>
            </a:r>
          </a:p>
          <a:p>
            <a:r>
              <a:rPr lang="sv-SE" b="1" dirty="0"/>
              <a:t>Att tänka på</a:t>
            </a:r>
          </a:p>
          <a:p>
            <a:r>
              <a:rPr lang="sv-SE" dirty="0"/>
              <a:t>Kan till en början utföras utan ledare</a:t>
            </a:r>
          </a:p>
          <a:p>
            <a:r>
              <a:rPr lang="sv-SE" dirty="0"/>
              <a:t>Efter avslut springer spelarna bakom mål och byter led</a:t>
            </a:r>
          </a:p>
        </p:txBody>
      </p:sp>
      <p:sp>
        <p:nvSpPr>
          <p:cNvPr id="9" name="textruta 8">
            <a:extLst>
              <a:ext uri="{FF2B5EF4-FFF2-40B4-BE49-F238E27FC236}">
                <a16:creationId xmlns:a16="http://schemas.microsoft.com/office/drawing/2014/main" id="{06E6F338-1D34-4C6A-8E4B-F0F09DE39D1D}"/>
              </a:ext>
            </a:extLst>
          </p:cNvPr>
          <p:cNvSpPr txBox="1"/>
          <p:nvPr/>
        </p:nvSpPr>
        <p:spPr>
          <a:xfrm>
            <a:off x="7718306" y="4725714"/>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10" name="Rektangel 9">
            <a:extLst>
              <a:ext uri="{FF2B5EF4-FFF2-40B4-BE49-F238E27FC236}">
                <a16:creationId xmlns:a16="http://schemas.microsoft.com/office/drawing/2014/main" id="{819931FF-B7A5-42DB-88FD-69812E46A1D9}"/>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textruta 6">
            <a:extLst>
              <a:ext uri="{FF2B5EF4-FFF2-40B4-BE49-F238E27FC236}">
                <a16:creationId xmlns:a16="http://schemas.microsoft.com/office/drawing/2014/main" id="{3DC2B964-1009-4673-9763-B25FE6AF5F76}"/>
              </a:ext>
            </a:extLst>
          </p:cNvPr>
          <p:cNvSpPr txBox="1"/>
          <p:nvPr/>
        </p:nvSpPr>
        <p:spPr>
          <a:xfrm>
            <a:off x="9883437" y="4725714"/>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2" name="Frihandsfigur: Form 1">
            <a:extLst>
              <a:ext uri="{FF2B5EF4-FFF2-40B4-BE49-F238E27FC236}">
                <a16:creationId xmlns:a16="http://schemas.microsoft.com/office/drawing/2014/main" id="{1D368B9D-629F-425F-AE14-99E67A515177}"/>
              </a:ext>
            </a:extLst>
          </p:cNvPr>
          <p:cNvSpPr/>
          <p:nvPr/>
        </p:nvSpPr>
        <p:spPr>
          <a:xfrm>
            <a:off x="7714593" y="3426372"/>
            <a:ext cx="265686" cy="1261242"/>
          </a:xfrm>
          <a:custGeom>
            <a:avLst/>
            <a:gdLst>
              <a:gd name="connsiteX0" fmla="*/ 189186 w 265686"/>
              <a:gd name="connsiteY0" fmla="*/ 1261242 h 1261242"/>
              <a:gd name="connsiteX1" fmla="*/ 73573 w 265686"/>
              <a:gd name="connsiteY1" fmla="*/ 1250731 h 1261242"/>
              <a:gd name="connsiteX2" fmla="*/ 21021 w 265686"/>
              <a:gd name="connsiteY2" fmla="*/ 1177159 h 1261242"/>
              <a:gd name="connsiteX3" fmla="*/ 0 w 265686"/>
              <a:gd name="connsiteY3" fmla="*/ 1114097 h 1261242"/>
              <a:gd name="connsiteX4" fmla="*/ 10510 w 265686"/>
              <a:gd name="connsiteY4" fmla="*/ 998483 h 1261242"/>
              <a:gd name="connsiteX5" fmla="*/ 42041 w 265686"/>
              <a:gd name="connsiteY5" fmla="*/ 987973 h 1261242"/>
              <a:gd name="connsiteX6" fmla="*/ 157655 w 265686"/>
              <a:gd name="connsiteY6" fmla="*/ 966952 h 1261242"/>
              <a:gd name="connsiteX7" fmla="*/ 189186 w 265686"/>
              <a:gd name="connsiteY7" fmla="*/ 956442 h 1261242"/>
              <a:gd name="connsiteX8" fmla="*/ 252248 w 265686"/>
              <a:gd name="connsiteY8" fmla="*/ 903890 h 1261242"/>
              <a:gd name="connsiteX9" fmla="*/ 252248 w 265686"/>
              <a:gd name="connsiteY9" fmla="*/ 809297 h 1261242"/>
              <a:gd name="connsiteX10" fmla="*/ 220717 w 265686"/>
              <a:gd name="connsiteY10" fmla="*/ 798787 h 1261242"/>
              <a:gd name="connsiteX11" fmla="*/ 189186 w 265686"/>
              <a:gd name="connsiteY11" fmla="*/ 777766 h 1261242"/>
              <a:gd name="connsiteX12" fmla="*/ 105104 w 265686"/>
              <a:gd name="connsiteY12" fmla="*/ 746235 h 1261242"/>
              <a:gd name="connsiteX13" fmla="*/ 94593 w 265686"/>
              <a:gd name="connsiteY13" fmla="*/ 693683 h 1261242"/>
              <a:gd name="connsiteX14" fmla="*/ 63062 w 265686"/>
              <a:gd name="connsiteY14" fmla="*/ 662152 h 1261242"/>
              <a:gd name="connsiteX15" fmla="*/ 52552 w 265686"/>
              <a:gd name="connsiteY15" fmla="*/ 630621 h 1261242"/>
              <a:gd name="connsiteX16" fmla="*/ 73573 w 265686"/>
              <a:gd name="connsiteY16" fmla="*/ 536028 h 1261242"/>
              <a:gd name="connsiteX17" fmla="*/ 94593 w 265686"/>
              <a:gd name="connsiteY17" fmla="*/ 472966 h 1261242"/>
              <a:gd name="connsiteX18" fmla="*/ 126124 w 265686"/>
              <a:gd name="connsiteY18" fmla="*/ 441435 h 1261242"/>
              <a:gd name="connsiteX19" fmla="*/ 147145 w 265686"/>
              <a:gd name="connsiteY19" fmla="*/ 409904 h 1261242"/>
              <a:gd name="connsiteX20" fmla="*/ 199697 w 265686"/>
              <a:gd name="connsiteY20" fmla="*/ 399394 h 1261242"/>
              <a:gd name="connsiteX21" fmla="*/ 189186 w 265686"/>
              <a:gd name="connsiteY21" fmla="*/ 294290 h 1261242"/>
              <a:gd name="connsiteX22" fmla="*/ 115614 w 265686"/>
              <a:gd name="connsiteY22" fmla="*/ 283780 h 1261242"/>
              <a:gd name="connsiteX23" fmla="*/ 73573 w 265686"/>
              <a:gd name="connsiteY23" fmla="*/ 273269 h 1261242"/>
              <a:gd name="connsiteX24" fmla="*/ 63062 w 265686"/>
              <a:gd name="connsiteY24" fmla="*/ 115614 h 1261242"/>
              <a:gd name="connsiteX25" fmla="*/ 126124 w 265686"/>
              <a:gd name="connsiteY25" fmla="*/ 84083 h 1261242"/>
              <a:gd name="connsiteX26" fmla="*/ 147145 w 265686"/>
              <a:gd name="connsiteY26" fmla="*/ 0 h 12612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65686" h="1261242">
                <a:moveTo>
                  <a:pt x="189186" y="1261242"/>
                </a:moveTo>
                <a:cubicBezTo>
                  <a:pt x="150648" y="1257738"/>
                  <a:pt x="110015" y="1263746"/>
                  <a:pt x="73573" y="1250731"/>
                </a:cubicBezTo>
                <a:cubicBezTo>
                  <a:pt x="71519" y="1249998"/>
                  <a:pt x="25036" y="1186192"/>
                  <a:pt x="21021" y="1177159"/>
                </a:cubicBezTo>
                <a:cubicBezTo>
                  <a:pt x="12022" y="1156911"/>
                  <a:pt x="0" y="1114097"/>
                  <a:pt x="0" y="1114097"/>
                </a:cubicBezTo>
                <a:cubicBezTo>
                  <a:pt x="3503" y="1075559"/>
                  <a:pt x="-1727" y="1035194"/>
                  <a:pt x="10510" y="998483"/>
                </a:cubicBezTo>
                <a:cubicBezTo>
                  <a:pt x="14013" y="987973"/>
                  <a:pt x="31388" y="991017"/>
                  <a:pt x="42041" y="987973"/>
                </a:cubicBezTo>
                <a:cubicBezTo>
                  <a:pt x="91603" y="973812"/>
                  <a:pt x="98103" y="975459"/>
                  <a:pt x="157655" y="966952"/>
                </a:cubicBezTo>
                <a:cubicBezTo>
                  <a:pt x="168165" y="963449"/>
                  <a:pt x="179277" y="961397"/>
                  <a:pt x="189186" y="956442"/>
                </a:cubicBezTo>
                <a:cubicBezTo>
                  <a:pt x="218451" y="941810"/>
                  <a:pt x="229004" y="927134"/>
                  <a:pt x="252248" y="903890"/>
                </a:cubicBezTo>
                <a:cubicBezTo>
                  <a:pt x="263762" y="869350"/>
                  <a:pt x="275614" y="850187"/>
                  <a:pt x="252248" y="809297"/>
                </a:cubicBezTo>
                <a:cubicBezTo>
                  <a:pt x="246751" y="799678"/>
                  <a:pt x="231227" y="802290"/>
                  <a:pt x="220717" y="798787"/>
                </a:cubicBezTo>
                <a:cubicBezTo>
                  <a:pt x="210207" y="791780"/>
                  <a:pt x="201014" y="782201"/>
                  <a:pt x="189186" y="777766"/>
                </a:cubicBezTo>
                <a:cubicBezTo>
                  <a:pt x="85285" y="738803"/>
                  <a:pt x="179050" y="795533"/>
                  <a:pt x="105104" y="746235"/>
                </a:cubicBezTo>
                <a:cubicBezTo>
                  <a:pt x="101600" y="728718"/>
                  <a:pt x="102582" y="709661"/>
                  <a:pt x="94593" y="693683"/>
                </a:cubicBezTo>
                <a:cubicBezTo>
                  <a:pt x="87946" y="680388"/>
                  <a:pt x="71307" y="674520"/>
                  <a:pt x="63062" y="662152"/>
                </a:cubicBezTo>
                <a:cubicBezTo>
                  <a:pt x="56917" y="652934"/>
                  <a:pt x="56055" y="641131"/>
                  <a:pt x="52552" y="630621"/>
                </a:cubicBezTo>
                <a:cubicBezTo>
                  <a:pt x="59559" y="599090"/>
                  <a:pt x="65251" y="567238"/>
                  <a:pt x="73573" y="536028"/>
                </a:cubicBezTo>
                <a:cubicBezTo>
                  <a:pt x="79282" y="514618"/>
                  <a:pt x="78925" y="488634"/>
                  <a:pt x="94593" y="472966"/>
                </a:cubicBezTo>
                <a:cubicBezTo>
                  <a:pt x="105103" y="462456"/>
                  <a:pt x="116608" y="452854"/>
                  <a:pt x="126124" y="441435"/>
                </a:cubicBezTo>
                <a:cubicBezTo>
                  <a:pt x="134211" y="431731"/>
                  <a:pt x="136177" y="416171"/>
                  <a:pt x="147145" y="409904"/>
                </a:cubicBezTo>
                <a:cubicBezTo>
                  <a:pt x="162656" y="401041"/>
                  <a:pt x="182180" y="402897"/>
                  <a:pt x="199697" y="399394"/>
                </a:cubicBezTo>
                <a:cubicBezTo>
                  <a:pt x="196193" y="364359"/>
                  <a:pt x="209895" y="322765"/>
                  <a:pt x="189186" y="294290"/>
                </a:cubicBezTo>
                <a:cubicBezTo>
                  <a:pt x="174615" y="274255"/>
                  <a:pt x="139987" y="288212"/>
                  <a:pt x="115614" y="283780"/>
                </a:cubicBezTo>
                <a:cubicBezTo>
                  <a:pt x="101402" y="281196"/>
                  <a:pt x="87587" y="276773"/>
                  <a:pt x="73573" y="273269"/>
                </a:cubicBezTo>
                <a:cubicBezTo>
                  <a:pt x="52356" y="209620"/>
                  <a:pt x="36021" y="189977"/>
                  <a:pt x="63062" y="115614"/>
                </a:cubicBezTo>
                <a:cubicBezTo>
                  <a:pt x="68682" y="100159"/>
                  <a:pt x="113421" y="88318"/>
                  <a:pt x="126124" y="84083"/>
                </a:cubicBezTo>
                <a:cubicBezTo>
                  <a:pt x="149361" y="14374"/>
                  <a:pt x="147145" y="43179"/>
                  <a:pt x="147145" y="0"/>
                </a:cubicBez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5" name="Rak pilkoppling 4">
            <a:extLst>
              <a:ext uri="{FF2B5EF4-FFF2-40B4-BE49-F238E27FC236}">
                <a16:creationId xmlns:a16="http://schemas.microsoft.com/office/drawing/2014/main" id="{349DAA2D-403A-449C-B95B-4B20F626EBB3}"/>
              </a:ext>
            </a:extLst>
          </p:cNvPr>
          <p:cNvCxnSpPr>
            <a:stCxn id="7" idx="0"/>
          </p:cNvCxnSpPr>
          <p:nvPr/>
        </p:nvCxnSpPr>
        <p:spPr>
          <a:xfrm flipV="1">
            <a:off x="10035883" y="2554014"/>
            <a:ext cx="0" cy="217170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Rak pilkoppling 10">
            <a:extLst>
              <a:ext uri="{FF2B5EF4-FFF2-40B4-BE49-F238E27FC236}">
                <a16:creationId xmlns:a16="http://schemas.microsoft.com/office/drawing/2014/main" id="{FB92F98C-B98E-4B52-9FC8-F5CA4700D308}"/>
              </a:ext>
            </a:extLst>
          </p:cNvPr>
          <p:cNvCxnSpPr>
            <a:cxnSpLocks/>
          </p:cNvCxnSpPr>
          <p:nvPr/>
        </p:nvCxnSpPr>
        <p:spPr>
          <a:xfrm flipV="1">
            <a:off x="7980279" y="2554014"/>
            <a:ext cx="1903158" cy="872358"/>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5" name="Pil: höger 14">
            <a:extLst>
              <a:ext uri="{FF2B5EF4-FFF2-40B4-BE49-F238E27FC236}">
                <a16:creationId xmlns:a16="http://schemas.microsoft.com/office/drawing/2014/main" id="{C5E699B1-1501-49DA-848A-8E95F8474E6B}"/>
              </a:ext>
            </a:extLst>
          </p:cNvPr>
          <p:cNvSpPr/>
          <p:nvPr/>
        </p:nvSpPr>
        <p:spPr>
          <a:xfrm rot="13355790">
            <a:off x="9284051" y="2016017"/>
            <a:ext cx="572051" cy="315310"/>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6" name="textruta 15">
            <a:extLst>
              <a:ext uri="{FF2B5EF4-FFF2-40B4-BE49-F238E27FC236}">
                <a16:creationId xmlns:a16="http://schemas.microsoft.com/office/drawing/2014/main" id="{34A6A754-07AC-4CA9-8512-E8B5A58B007D}"/>
              </a:ext>
            </a:extLst>
          </p:cNvPr>
          <p:cNvSpPr txBox="1"/>
          <p:nvPr/>
        </p:nvSpPr>
        <p:spPr>
          <a:xfrm>
            <a:off x="8812092" y="5002713"/>
            <a:ext cx="282450" cy="369332"/>
          </a:xfrm>
          <a:prstGeom prst="rect">
            <a:avLst/>
          </a:prstGeom>
          <a:noFill/>
        </p:spPr>
        <p:txBody>
          <a:bodyPr wrap="none" rtlCol="0">
            <a:spAutoFit/>
          </a:bodyPr>
          <a:lstStyle/>
          <a:p>
            <a:r>
              <a:rPr lang="sv-SE" dirty="0"/>
              <a:t>L</a:t>
            </a:r>
          </a:p>
        </p:txBody>
      </p:sp>
      <p:cxnSp>
        <p:nvCxnSpPr>
          <p:cNvPr id="18" name="Rak pilkoppling 17">
            <a:extLst>
              <a:ext uri="{FF2B5EF4-FFF2-40B4-BE49-F238E27FC236}">
                <a16:creationId xmlns:a16="http://schemas.microsoft.com/office/drawing/2014/main" id="{822442E7-4FAE-421D-AE12-466EEEB799B3}"/>
              </a:ext>
            </a:extLst>
          </p:cNvPr>
          <p:cNvCxnSpPr>
            <a:stCxn id="16" idx="0"/>
          </p:cNvCxnSpPr>
          <p:nvPr/>
        </p:nvCxnSpPr>
        <p:spPr>
          <a:xfrm flipH="1" flipV="1">
            <a:off x="8931685" y="3195145"/>
            <a:ext cx="21632" cy="180756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textruta 18">
            <a:extLst>
              <a:ext uri="{FF2B5EF4-FFF2-40B4-BE49-F238E27FC236}">
                <a16:creationId xmlns:a16="http://schemas.microsoft.com/office/drawing/2014/main" id="{7037BD50-F56A-4390-83C5-487786BF9577}"/>
              </a:ext>
            </a:extLst>
          </p:cNvPr>
          <p:cNvSpPr txBox="1"/>
          <p:nvPr/>
        </p:nvSpPr>
        <p:spPr>
          <a:xfrm>
            <a:off x="7405399" y="5372045"/>
            <a:ext cx="317716" cy="369332"/>
          </a:xfrm>
          <a:prstGeom prst="rect">
            <a:avLst/>
          </a:prstGeom>
          <a:noFill/>
        </p:spPr>
        <p:txBody>
          <a:bodyPr wrap="none" rtlCol="0">
            <a:spAutoFit/>
          </a:bodyPr>
          <a:lstStyle/>
          <a:p>
            <a:r>
              <a:rPr lang="sv-SE" dirty="0"/>
              <a:t>A</a:t>
            </a:r>
          </a:p>
        </p:txBody>
      </p:sp>
      <p:sp>
        <p:nvSpPr>
          <p:cNvPr id="20" name="textruta 19">
            <a:extLst>
              <a:ext uri="{FF2B5EF4-FFF2-40B4-BE49-F238E27FC236}">
                <a16:creationId xmlns:a16="http://schemas.microsoft.com/office/drawing/2014/main" id="{CD028FD8-62E9-4EB1-A3A0-5AB6E3019173}"/>
              </a:ext>
            </a:extLst>
          </p:cNvPr>
          <p:cNvSpPr txBox="1"/>
          <p:nvPr/>
        </p:nvSpPr>
        <p:spPr>
          <a:xfrm>
            <a:off x="10088433" y="5403576"/>
            <a:ext cx="309700" cy="369332"/>
          </a:xfrm>
          <a:prstGeom prst="rect">
            <a:avLst/>
          </a:prstGeom>
          <a:noFill/>
        </p:spPr>
        <p:txBody>
          <a:bodyPr wrap="none" rtlCol="0">
            <a:spAutoFit/>
          </a:bodyPr>
          <a:lstStyle/>
          <a:p>
            <a:r>
              <a:rPr lang="sv-SE" dirty="0"/>
              <a:t>B</a:t>
            </a:r>
          </a:p>
        </p:txBody>
      </p:sp>
    </p:spTree>
    <p:extLst>
      <p:ext uri="{BB962C8B-B14F-4D97-AF65-F5344CB8AC3E}">
        <p14:creationId xmlns:p14="http://schemas.microsoft.com/office/powerpoint/2010/main" val="33030898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P7. Sicksackpass - 2 spelare</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normAutofit fontScale="85000" lnSpcReduction="20000"/>
          </a:bodyPr>
          <a:lstStyle/>
          <a:p>
            <a:r>
              <a:rPr lang="sv-SE" b="1" dirty="0"/>
              <a:t>Syfte</a:t>
            </a:r>
          </a:p>
          <a:p>
            <a:r>
              <a:rPr lang="sv-SE" dirty="0"/>
              <a:t>Passningar i fart</a:t>
            </a:r>
          </a:p>
          <a:p>
            <a:r>
              <a:rPr lang="sv-SE" b="1" dirty="0"/>
              <a:t>Plan</a:t>
            </a:r>
          </a:p>
          <a:p>
            <a:r>
              <a:rPr lang="sv-SE" dirty="0"/>
              <a:t>Helplan, Halvplan, Mindre</a:t>
            </a:r>
          </a:p>
          <a:p>
            <a:r>
              <a:rPr lang="sv-SE" b="1" dirty="0"/>
              <a:t>Beskrivning</a:t>
            </a:r>
          </a:p>
          <a:p>
            <a:r>
              <a:rPr lang="sv-SE" dirty="0"/>
              <a:t>Första spelare i led A driver boll framåt.</a:t>
            </a:r>
          </a:p>
          <a:p>
            <a:r>
              <a:rPr lang="sv-SE" dirty="0"/>
              <a:t>Samtidigt startar första spelare i led B, får passning mellan koner.</a:t>
            </a:r>
          </a:p>
          <a:p>
            <a:r>
              <a:rPr lang="sv-SE" dirty="0"/>
              <a:t>Passningar mellan alla koner.</a:t>
            </a:r>
          </a:p>
          <a:p>
            <a:r>
              <a:rPr lang="sv-SE" dirty="0"/>
              <a:t>Sista passning till spelare A som driver ner i hörnet.</a:t>
            </a:r>
          </a:p>
          <a:p>
            <a:r>
              <a:rPr lang="sv-SE" dirty="0"/>
              <a:t>Passning upp till spelare B som skjuter på mål.</a:t>
            </a:r>
          </a:p>
          <a:p>
            <a:r>
              <a:rPr lang="sv-SE" b="1" dirty="0"/>
              <a:t>Att tänka på</a:t>
            </a:r>
          </a:p>
          <a:p>
            <a:r>
              <a:rPr lang="sv-SE" dirty="0"/>
              <a:t>Sista löpningen hela vägen ner i hörnet innan passning.</a:t>
            </a:r>
          </a:p>
          <a:p>
            <a:endParaRPr lang="sv-SE" dirty="0"/>
          </a:p>
        </p:txBody>
      </p:sp>
      <p:sp>
        <p:nvSpPr>
          <p:cNvPr id="8" name="Likbent triangel 7">
            <a:extLst>
              <a:ext uri="{FF2B5EF4-FFF2-40B4-BE49-F238E27FC236}">
                <a16:creationId xmlns:a16="http://schemas.microsoft.com/office/drawing/2014/main" id="{EF36A16F-729A-4574-B9DA-944A1B0DE218}"/>
              </a:ext>
            </a:extLst>
          </p:cNvPr>
          <p:cNvSpPr/>
          <p:nvPr/>
        </p:nvSpPr>
        <p:spPr>
          <a:xfrm>
            <a:off x="7818200" y="4220765"/>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9" name="textruta 8">
            <a:extLst>
              <a:ext uri="{FF2B5EF4-FFF2-40B4-BE49-F238E27FC236}">
                <a16:creationId xmlns:a16="http://schemas.microsoft.com/office/drawing/2014/main" id="{06E6F338-1D34-4C6A-8E4B-F0F09DE39D1D}"/>
              </a:ext>
            </a:extLst>
          </p:cNvPr>
          <p:cNvSpPr txBox="1"/>
          <p:nvPr/>
        </p:nvSpPr>
        <p:spPr>
          <a:xfrm>
            <a:off x="7322439" y="4746732"/>
            <a:ext cx="304892" cy="646331"/>
          </a:xfrm>
          <a:prstGeom prst="rect">
            <a:avLst/>
          </a:prstGeom>
          <a:noFill/>
        </p:spPr>
        <p:txBody>
          <a:bodyPr wrap="none" rtlCol="0">
            <a:spAutoFit/>
          </a:bodyPr>
          <a:lstStyle/>
          <a:p>
            <a:r>
              <a:rPr lang="sv-SE" dirty="0"/>
              <a:t>X</a:t>
            </a:r>
          </a:p>
          <a:p>
            <a:r>
              <a:rPr lang="sv-SE" dirty="0"/>
              <a:t>X</a:t>
            </a:r>
          </a:p>
        </p:txBody>
      </p:sp>
      <p:sp>
        <p:nvSpPr>
          <p:cNvPr id="10" name="Rektangel 9">
            <a:extLst>
              <a:ext uri="{FF2B5EF4-FFF2-40B4-BE49-F238E27FC236}">
                <a16:creationId xmlns:a16="http://schemas.microsoft.com/office/drawing/2014/main" id="{819931FF-B7A5-42DB-88FD-69812E46A1D9}"/>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textruta 6">
            <a:extLst>
              <a:ext uri="{FF2B5EF4-FFF2-40B4-BE49-F238E27FC236}">
                <a16:creationId xmlns:a16="http://schemas.microsoft.com/office/drawing/2014/main" id="{2353974A-46E2-409E-9CD9-D5F2ACCB1774}"/>
              </a:ext>
            </a:extLst>
          </p:cNvPr>
          <p:cNvSpPr txBox="1"/>
          <p:nvPr/>
        </p:nvSpPr>
        <p:spPr>
          <a:xfrm>
            <a:off x="8347706" y="4747526"/>
            <a:ext cx="304892" cy="646331"/>
          </a:xfrm>
          <a:prstGeom prst="rect">
            <a:avLst/>
          </a:prstGeom>
          <a:noFill/>
        </p:spPr>
        <p:txBody>
          <a:bodyPr wrap="none" rtlCol="0">
            <a:spAutoFit/>
          </a:bodyPr>
          <a:lstStyle/>
          <a:p>
            <a:r>
              <a:rPr lang="sv-SE" dirty="0"/>
              <a:t>X</a:t>
            </a:r>
          </a:p>
          <a:p>
            <a:r>
              <a:rPr lang="sv-SE" dirty="0"/>
              <a:t>X</a:t>
            </a:r>
          </a:p>
        </p:txBody>
      </p:sp>
      <p:sp>
        <p:nvSpPr>
          <p:cNvPr id="11" name="Likbent triangel 10">
            <a:extLst>
              <a:ext uri="{FF2B5EF4-FFF2-40B4-BE49-F238E27FC236}">
                <a16:creationId xmlns:a16="http://schemas.microsoft.com/office/drawing/2014/main" id="{882894FF-54AF-44A8-9F49-31323C1B5719}"/>
              </a:ext>
            </a:extLst>
          </p:cNvPr>
          <p:cNvSpPr/>
          <p:nvPr/>
        </p:nvSpPr>
        <p:spPr>
          <a:xfrm>
            <a:off x="7818198" y="3369651"/>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3" name="Likbent triangel 12">
            <a:extLst>
              <a:ext uri="{FF2B5EF4-FFF2-40B4-BE49-F238E27FC236}">
                <a16:creationId xmlns:a16="http://schemas.microsoft.com/office/drawing/2014/main" id="{821F83FE-3515-4C32-AB70-A3B92CC5EC20}"/>
              </a:ext>
            </a:extLst>
          </p:cNvPr>
          <p:cNvSpPr/>
          <p:nvPr/>
        </p:nvSpPr>
        <p:spPr>
          <a:xfrm>
            <a:off x="7818199" y="2442202"/>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2" name="Frihandsfigur: Form 1">
            <a:extLst>
              <a:ext uri="{FF2B5EF4-FFF2-40B4-BE49-F238E27FC236}">
                <a16:creationId xmlns:a16="http://schemas.microsoft.com/office/drawing/2014/main" id="{4649120D-9E3E-4E4C-861E-6204BF6B918A}"/>
              </a:ext>
            </a:extLst>
          </p:cNvPr>
          <p:cNvSpPr/>
          <p:nvPr/>
        </p:nvSpPr>
        <p:spPr>
          <a:xfrm>
            <a:off x="7353464" y="4004438"/>
            <a:ext cx="195260" cy="620110"/>
          </a:xfrm>
          <a:custGeom>
            <a:avLst/>
            <a:gdLst>
              <a:gd name="connsiteX0" fmla="*/ 150922 w 195260"/>
              <a:gd name="connsiteY0" fmla="*/ 620110 h 620110"/>
              <a:gd name="connsiteX1" fmla="*/ 98370 w 195260"/>
              <a:gd name="connsiteY1" fmla="*/ 599090 h 620110"/>
              <a:gd name="connsiteX2" fmla="*/ 77350 w 195260"/>
              <a:gd name="connsiteY2" fmla="*/ 567558 h 620110"/>
              <a:gd name="connsiteX3" fmla="*/ 45819 w 195260"/>
              <a:gd name="connsiteY3" fmla="*/ 536027 h 620110"/>
              <a:gd name="connsiteX4" fmla="*/ 24798 w 195260"/>
              <a:gd name="connsiteY4" fmla="*/ 472965 h 620110"/>
              <a:gd name="connsiteX5" fmla="*/ 14288 w 195260"/>
              <a:gd name="connsiteY5" fmla="*/ 441434 h 620110"/>
              <a:gd name="connsiteX6" fmla="*/ 24798 w 195260"/>
              <a:gd name="connsiteY6" fmla="*/ 409903 h 620110"/>
              <a:gd name="connsiteX7" fmla="*/ 56329 w 195260"/>
              <a:gd name="connsiteY7" fmla="*/ 388883 h 620110"/>
              <a:gd name="connsiteX8" fmla="*/ 161433 w 195260"/>
              <a:gd name="connsiteY8" fmla="*/ 357352 h 620110"/>
              <a:gd name="connsiteX9" fmla="*/ 192964 w 195260"/>
              <a:gd name="connsiteY9" fmla="*/ 336331 h 620110"/>
              <a:gd name="connsiteX10" fmla="*/ 182453 w 195260"/>
              <a:gd name="connsiteY10" fmla="*/ 241738 h 620110"/>
              <a:gd name="connsiteX11" fmla="*/ 150922 w 195260"/>
              <a:gd name="connsiteY11" fmla="*/ 220717 h 620110"/>
              <a:gd name="connsiteX12" fmla="*/ 56329 w 195260"/>
              <a:gd name="connsiteY12" fmla="*/ 199696 h 620110"/>
              <a:gd name="connsiteX13" fmla="*/ 24798 w 195260"/>
              <a:gd name="connsiteY13" fmla="*/ 189186 h 620110"/>
              <a:gd name="connsiteX14" fmla="*/ 14288 w 195260"/>
              <a:gd name="connsiteY14" fmla="*/ 115614 h 620110"/>
              <a:gd name="connsiteX15" fmla="*/ 77350 w 195260"/>
              <a:gd name="connsiteY15" fmla="*/ 94593 h 620110"/>
              <a:gd name="connsiteX16" fmla="*/ 108881 w 195260"/>
              <a:gd name="connsiteY16" fmla="*/ 84083 h 620110"/>
              <a:gd name="connsiteX17" fmla="*/ 129902 w 195260"/>
              <a:gd name="connsiteY17" fmla="*/ 0 h 620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5260" h="620110">
                <a:moveTo>
                  <a:pt x="150922" y="620110"/>
                </a:moveTo>
                <a:cubicBezTo>
                  <a:pt x="133405" y="613103"/>
                  <a:pt x="113722" y="610056"/>
                  <a:pt x="98370" y="599090"/>
                </a:cubicBezTo>
                <a:cubicBezTo>
                  <a:pt x="88091" y="591748"/>
                  <a:pt x="85437" y="577262"/>
                  <a:pt x="77350" y="567558"/>
                </a:cubicBezTo>
                <a:cubicBezTo>
                  <a:pt x="67835" y="556139"/>
                  <a:pt x="56329" y="546537"/>
                  <a:pt x="45819" y="536027"/>
                </a:cubicBezTo>
                <a:lnTo>
                  <a:pt x="24798" y="472965"/>
                </a:lnTo>
                <a:lnTo>
                  <a:pt x="14288" y="441434"/>
                </a:lnTo>
                <a:cubicBezTo>
                  <a:pt x="17791" y="430924"/>
                  <a:pt x="17877" y="418554"/>
                  <a:pt x="24798" y="409903"/>
                </a:cubicBezTo>
                <a:cubicBezTo>
                  <a:pt x="32689" y="400039"/>
                  <a:pt x="44786" y="394013"/>
                  <a:pt x="56329" y="388883"/>
                </a:cubicBezTo>
                <a:cubicBezTo>
                  <a:pt x="89234" y="374259"/>
                  <a:pt x="126489" y="366088"/>
                  <a:pt x="161433" y="357352"/>
                </a:cubicBezTo>
                <a:cubicBezTo>
                  <a:pt x="171943" y="350345"/>
                  <a:pt x="190704" y="348759"/>
                  <a:pt x="192964" y="336331"/>
                </a:cubicBezTo>
                <a:cubicBezTo>
                  <a:pt x="198639" y="305118"/>
                  <a:pt x="193295" y="271553"/>
                  <a:pt x="182453" y="241738"/>
                </a:cubicBezTo>
                <a:cubicBezTo>
                  <a:pt x="178136" y="229867"/>
                  <a:pt x="162220" y="226366"/>
                  <a:pt x="150922" y="220717"/>
                </a:cubicBezTo>
                <a:cubicBezTo>
                  <a:pt x="122533" y="206522"/>
                  <a:pt x="85387" y="206153"/>
                  <a:pt x="56329" y="199696"/>
                </a:cubicBezTo>
                <a:cubicBezTo>
                  <a:pt x="45514" y="197293"/>
                  <a:pt x="35308" y="192689"/>
                  <a:pt x="24798" y="189186"/>
                </a:cubicBezTo>
                <a:cubicBezTo>
                  <a:pt x="11591" y="169376"/>
                  <a:pt x="-17385" y="142762"/>
                  <a:pt x="14288" y="115614"/>
                </a:cubicBezTo>
                <a:cubicBezTo>
                  <a:pt x="31111" y="101194"/>
                  <a:pt x="56329" y="101600"/>
                  <a:pt x="77350" y="94593"/>
                </a:cubicBezTo>
                <a:lnTo>
                  <a:pt x="108881" y="84083"/>
                </a:lnTo>
                <a:cubicBezTo>
                  <a:pt x="139619" y="37977"/>
                  <a:pt x="129902" y="65184"/>
                  <a:pt x="129902" y="0"/>
                </a:cubicBez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5" name="Rak pilkoppling 4">
            <a:extLst>
              <a:ext uri="{FF2B5EF4-FFF2-40B4-BE49-F238E27FC236}">
                <a16:creationId xmlns:a16="http://schemas.microsoft.com/office/drawing/2014/main" id="{9C84245B-6FCA-4636-82F2-F55D4FFF4AC8}"/>
              </a:ext>
            </a:extLst>
          </p:cNvPr>
          <p:cNvCxnSpPr>
            <a:stCxn id="7" idx="0"/>
          </p:cNvCxnSpPr>
          <p:nvPr/>
        </p:nvCxnSpPr>
        <p:spPr>
          <a:xfrm flipV="1">
            <a:off x="8500152" y="3930865"/>
            <a:ext cx="0" cy="81666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4" name="Frihandsfigur: Form 13">
            <a:extLst>
              <a:ext uri="{FF2B5EF4-FFF2-40B4-BE49-F238E27FC236}">
                <a16:creationId xmlns:a16="http://schemas.microsoft.com/office/drawing/2014/main" id="{78B5E2E4-B767-4D48-873B-9C0613BE6A56}"/>
              </a:ext>
            </a:extLst>
          </p:cNvPr>
          <p:cNvSpPr/>
          <p:nvPr/>
        </p:nvSpPr>
        <p:spPr>
          <a:xfrm>
            <a:off x="8347706" y="3197580"/>
            <a:ext cx="195260" cy="620110"/>
          </a:xfrm>
          <a:custGeom>
            <a:avLst/>
            <a:gdLst>
              <a:gd name="connsiteX0" fmla="*/ 150922 w 195260"/>
              <a:gd name="connsiteY0" fmla="*/ 620110 h 620110"/>
              <a:gd name="connsiteX1" fmla="*/ 98370 w 195260"/>
              <a:gd name="connsiteY1" fmla="*/ 599090 h 620110"/>
              <a:gd name="connsiteX2" fmla="*/ 77350 w 195260"/>
              <a:gd name="connsiteY2" fmla="*/ 567558 h 620110"/>
              <a:gd name="connsiteX3" fmla="*/ 45819 w 195260"/>
              <a:gd name="connsiteY3" fmla="*/ 536027 h 620110"/>
              <a:gd name="connsiteX4" fmla="*/ 24798 w 195260"/>
              <a:gd name="connsiteY4" fmla="*/ 472965 h 620110"/>
              <a:gd name="connsiteX5" fmla="*/ 14288 w 195260"/>
              <a:gd name="connsiteY5" fmla="*/ 441434 h 620110"/>
              <a:gd name="connsiteX6" fmla="*/ 24798 w 195260"/>
              <a:gd name="connsiteY6" fmla="*/ 409903 h 620110"/>
              <a:gd name="connsiteX7" fmla="*/ 56329 w 195260"/>
              <a:gd name="connsiteY7" fmla="*/ 388883 h 620110"/>
              <a:gd name="connsiteX8" fmla="*/ 161433 w 195260"/>
              <a:gd name="connsiteY8" fmla="*/ 357352 h 620110"/>
              <a:gd name="connsiteX9" fmla="*/ 192964 w 195260"/>
              <a:gd name="connsiteY9" fmla="*/ 336331 h 620110"/>
              <a:gd name="connsiteX10" fmla="*/ 182453 w 195260"/>
              <a:gd name="connsiteY10" fmla="*/ 241738 h 620110"/>
              <a:gd name="connsiteX11" fmla="*/ 150922 w 195260"/>
              <a:gd name="connsiteY11" fmla="*/ 220717 h 620110"/>
              <a:gd name="connsiteX12" fmla="*/ 56329 w 195260"/>
              <a:gd name="connsiteY12" fmla="*/ 199696 h 620110"/>
              <a:gd name="connsiteX13" fmla="*/ 24798 w 195260"/>
              <a:gd name="connsiteY13" fmla="*/ 189186 h 620110"/>
              <a:gd name="connsiteX14" fmla="*/ 14288 w 195260"/>
              <a:gd name="connsiteY14" fmla="*/ 115614 h 620110"/>
              <a:gd name="connsiteX15" fmla="*/ 77350 w 195260"/>
              <a:gd name="connsiteY15" fmla="*/ 94593 h 620110"/>
              <a:gd name="connsiteX16" fmla="*/ 108881 w 195260"/>
              <a:gd name="connsiteY16" fmla="*/ 84083 h 620110"/>
              <a:gd name="connsiteX17" fmla="*/ 129902 w 195260"/>
              <a:gd name="connsiteY17" fmla="*/ 0 h 620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5260" h="620110">
                <a:moveTo>
                  <a:pt x="150922" y="620110"/>
                </a:moveTo>
                <a:cubicBezTo>
                  <a:pt x="133405" y="613103"/>
                  <a:pt x="113722" y="610056"/>
                  <a:pt x="98370" y="599090"/>
                </a:cubicBezTo>
                <a:cubicBezTo>
                  <a:pt x="88091" y="591748"/>
                  <a:pt x="85437" y="577262"/>
                  <a:pt x="77350" y="567558"/>
                </a:cubicBezTo>
                <a:cubicBezTo>
                  <a:pt x="67835" y="556139"/>
                  <a:pt x="56329" y="546537"/>
                  <a:pt x="45819" y="536027"/>
                </a:cubicBezTo>
                <a:lnTo>
                  <a:pt x="24798" y="472965"/>
                </a:lnTo>
                <a:lnTo>
                  <a:pt x="14288" y="441434"/>
                </a:lnTo>
                <a:cubicBezTo>
                  <a:pt x="17791" y="430924"/>
                  <a:pt x="17877" y="418554"/>
                  <a:pt x="24798" y="409903"/>
                </a:cubicBezTo>
                <a:cubicBezTo>
                  <a:pt x="32689" y="400039"/>
                  <a:pt x="44786" y="394013"/>
                  <a:pt x="56329" y="388883"/>
                </a:cubicBezTo>
                <a:cubicBezTo>
                  <a:pt x="89234" y="374259"/>
                  <a:pt x="126489" y="366088"/>
                  <a:pt x="161433" y="357352"/>
                </a:cubicBezTo>
                <a:cubicBezTo>
                  <a:pt x="171943" y="350345"/>
                  <a:pt x="190704" y="348759"/>
                  <a:pt x="192964" y="336331"/>
                </a:cubicBezTo>
                <a:cubicBezTo>
                  <a:pt x="198639" y="305118"/>
                  <a:pt x="193295" y="271553"/>
                  <a:pt x="182453" y="241738"/>
                </a:cubicBezTo>
                <a:cubicBezTo>
                  <a:pt x="178136" y="229867"/>
                  <a:pt x="162220" y="226366"/>
                  <a:pt x="150922" y="220717"/>
                </a:cubicBezTo>
                <a:cubicBezTo>
                  <a:pt x="122533" y="206522"/>
                  <a:pt x="85387" y="206153"/>
                  <a:pt x="56329" y="199696"/>
                </a:cubicBezTo>
                <a:cubicBezTo>
                  <a:pt x="45514" y="197293"/>
                  <a:pt x="35308" y="192689"/>
                  <a:pt x="24798" y="189186"/>
                </a:cubicBezTo>
                <a:cubicBezTo>
                  <a:pt x="11591" y="169376"/>
                  <a:pt x="-17385" y="142762"/>
                  <a:pt x="14288" y="115614"/>
                </a:cubicBezTo>
                <a:cubicBezTo>
                  <a:pt x="31111" y="101194"/>
                  <a:pt x="56329" y="101600"/>
                  <a:pt x="77350" y="94593"/>
                </a:cubicBezTo>
                <a:lnTo>
                  <a:pt x="108881" y="84083"/>
                </a:lnTo>
                <a:cubicBezTo>
                  <a:pt x="139619" y="37977"/>
                  <a:pt x="129902" y="65184"/>
                  <a:pt x="129902" y="0"/>
                </a:cubicBez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6" name="Rak pilkoppling 15">
            <a:extLst>
              <a:ext uri="{FF2B5EF4-FFF2-40B4-BE49-F238E27FC236}">
                <a16:creationId xmlns:a16="http://schemas.microsoft.com/office/drawing/2014/main" id="{22EA6D70-03E7-4806-BE88-74C243A8BD9B}"/>
              </a:ext>
            </a:extLst>
          </p:cNvPr>
          <p:cNvCxnSpPr/>
          <p:nvPr/>
        </p:nvCxnSpPr>
        <p:spPr>
          <a:xfrm flipV="1">
            <a:off x="7451094" y="2922561"/>
            <a:ext cx="0" cy="81666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Rak pilkoppling 16">
            <a:extLst>
              <a:ext uri="{FF2B5EF4-FFF2-40B4-BE49-F238E27FC236}">
                <a16:creationId xmlns:a16="http://schemas.microsoft.com/office/drawing/2014/main" id="{48A6ACA3-7D9D-4EE9-87B3-3207DB3AB741}"/>
              </a:ext>
            </a:extLst>
          </p:cNvPr>
          <p:cNvCxnSpPr/>
          <p:nvPr/>
        </p:nvCxnSpPr>
        <p:spPr>
          <a:xfrm flipV="1">
            <a:off x="8445336" y="2376200"/>
            <a:ext cx="0" cy="64026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Rak pilkoppling 18">
            <a:extLst>
              <a:ext uri="{FF2B5EF4-FFF2-40B4-BE49-F238E27FC236}">
                <a16:creationId xmlns:a16="http://schemas.microsoft.com/office/drawing/2014/main" id="{A0563296-B26D-41B7-82EF-20F38CA4D046}"/>
              </a:ext>
            </a:extLst>
          </p:cNvPr>
          <p:cNvCxnSpPr>
            <a:cxnSpLocks/>
          </p:cNvCxnSpPr>
          <p:nvPr/>
        </p:nvCxnSpPr>
        <p:spPr>
          <a:xfrm flipV="1">
            <a:off x="7627331" y="3930865"/>
            <a:ext cx="720375" cy="73573"/>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1" name="Rak pilkoppling 20">
            <a:extLst>
              <a:ext uri="{FF2B5EF4-FFF2-40B4-BE49-F238E27FC236}">
                <a16:creationId xmlns:a16="http://schemas.microsoft.com/office/drawing/2014/main" id="{FBE0D0DD-DFD1-43A1-8EC2-315F6D820BF2}"/>
              </a:ext>
            </a:extLst>
          </p:cNvPr>
          <p:cNvCxnSpPr/>
          <p:nvPr/>
        </p:nvCxnSpPr>
        <p:spPr>
          <a:xfrm flipH="1" flipV="1">
            <a:off x="7627331" y="3016465"/>
            <a:ext cx="720375" cy="105104"/>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4" name="Rak pilkoppling 23">
            <a:extLst>
              <a:ext uri="{FF2B5EF4-FFF2-40B4-BE49-F238E27FC236}">
                <a16:creationId xmlns:a16="http://schemas.microsoft.com/office/drawing/2014/main" id="{866070AD-CA3E-4959-8742-084D4337526C}"/>
              </a:ext>
            </a:extLst>
          </p:cNvPr>
          <p:cNvCxnSpPr>
            <a:cxnSpLocks/>
          </p:cNvCxnSpPr>
          <p:nvPr/>
        </p:nvCxnSpPr>
        <p:spPr>
          <a:xfrm>
            <a:off x="7627331" y="1524000"/>
            <a:ext cx="818005" cy="701562"/>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7" name="Frihandsfigur: Form 26">
            <a:extLst>
              <a:ext uri="{FF2B5EF4-FFF2-40B4-BE49-F238E27FC236}">
                <a16:creationId xmlns:a16="http://schemas.microsoft.com/office/drawing/2014/main" id="{BDC5108B-D077-4E80-A6C2-528C8B59026F}"/>
              </a:ext>
            </a:extLst>
          </p:cNvPr>
          <p:cNvSpPr/>
          <p:nvPr/>
        </p:nvSpPr>
        <p:spPr>
          <a:xfrm>
            <a:off x="7388772" y="1492469"/>
            <a:ext cx="283780" cy="1240221"/>
          </a:xfrm>
          <a:custGeom>
            <a:avLst/>
            <a:gdLst>
              <a:gd name="connsiteX0" fmla="*/ 63062 w 283780"/>
              <a:gd name="connsiteY0" fmla="*/ 1240221 h 1240221"/>
              <a:gd name="connsiteX1" fmla="*/ 42042 w 283780"/>
              <a:gd name="connsiteY1" fmla="*/ 1187669 h 1240221"/>
              <a:gd name="connsiteX2" fmla="*/ 21021 w 283780"/>
              <a:gd name="connsiteY2" fmla="*/ 1156138 h 1240221"/>
              <a:gd name="connsiteX3" fmla="*/ 10511 w 283780"/>
              <a:gd name="connsiteY3" fmla="*/ 1114097 h 1240221"/>
              <a:gd name="connsiteX4" fmla="*/ 21021 w 283780"/>
              <a:gd name="connsiteY4" fmla="*/ 924910 h 1240221"/>
              <a:gd name="connsiteX5" fmla="*/ 52552 w 283780"/>
              <a:gd name="connsiteY5" fmla="*/ 914400 h 1240221"/>
              <a:gd name="connsiteX6" fmla="*/ 178676 w 283780"/>
              <a:gd name="connsiteY6" fmla="*/ 882869 h 1240221"/>
              <a:gd name="connsiteX7" fmla="*/ 210207 w 283780"/>
              <a:gd name="connsiteY7" fmla="*/ 872359 h 1240221"/>
              <a:gd name="connsiteX8" fmla="*/ 273269 w 283780"/>
              <a:gd name="connsiteY8" fmla="*/ 830317 h 1240221"/>
              <a:gd name="connsiteX9" fmla="*/ 283780 w 283780"/>
              <a:gd name="connsiteY9" fmla="*/ 798786 h 1240221"/>
              <a:gd name="connsiteX10" fmla="*/ 210207 w 283780"/>
              <a:gd name="connsiteY10" fmla="*/ 704193 h 1240221"/>
              <a:gd name="connsiteX11" fmla="*/ 168166 w 283780"/>
              <a:gd name="connsiteY11" fmla="*/ 693683 h 1240221"/>
              <a:gd name="connsiteX12" fmla="*/ 105104 w 283780"/>
              <a:gd name="connsiteY12" fmla="*/ 672662 h 1240221"/>
              <a:gd name="connsiteX13" fmla="*/ 42042 w 283780"/>
              <a:gd name="connsiteY13" fmla="*/ 630621 h 1240221"/>
              <a:gd name="connsiteX14" fmla="*/ 31531 w 283780"/>
              <a:gd name="connsiteY14" fmla="*/ 599090 h 1240221"/>
              <a:gd name="connsiteX15" fmla="*/ 0 w 283780"/>
              <a:gd name="connsiteY15" fmla="*/ 536028 h 1240221"/>
              <a:gd name="connsiteX16" fmla="*/ 10511 w 283780"/>
              <a:gd name="connsiteY16" fmla="*/ 483476 h 1240221"/>
              <a:gd name="connsiteX17" fmla="*/ 73573 w 283780"/>
              <a:gd name="connsiteY17" fmla="*/ 462455 h 1240221"/>
              <a:gd name="connsiteX18" fmla="*/ 105104 w 283780"/>
              <a:gd name="connsiteY18" fmla="*/ 451945 h 1240221"/>
              <a:gd name="connsiteX19" fmla="*/ 157656 w 283780"/>
              <a:gd name="connsiteY19" fmla="*/ 399393 h 1240221"/>
              <a:gd name="connsiteX20" fmla="*/ 147145 w 283780"/>
              <a:gd name="connsiteY20" fmla="*/ 357352 h 1240221"/>
              <a:gd name="connsiteX21" fmla="*/ 84083 w 283780"/>
              <a:gd name="connsiteY21" fmla="*/ 336331 h 1240221"/>
              <a:gd name="connsiteX22" fmla="*/ 52552 w 283780"/>
              <a:gd name="connsiteY22" fmla="*/ 325821 h 1240221"/>
              <a:gd name="connsiteX23" fmla="*/ 52552 w 283780"/>
              <a:gd name="connsiteY23" fmla="*/ 199697 h 1240221"/>
              <a:gd name="connsiteX24" fmla="*/ 73573 w 283780"/>
              <a:gd name="connsiteY24" fmla="*/ 168165 h 1240221"/>
              <a:gd name="connsiteX25" fmla="*/ 105104 w 283780"/>
              <a:gd name="connsiteY25" fmla="*/ 157655 h 1240221"/>
              <a:gd name="connsiteX26" fmla="*/ 126125 w 283780"/>
              <a:gd name="connsiteY26" fmla="*/ 0 h 12402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283780" h="1240221">
                <a:moveTo>
                  <a:pt x="63062" y="1240221"/>
                </a:moveTo>
                <a:cubicBezTo>
                  <a:pt x="56055" y="1222704"/>
                  <a:pt x="50479" y="1204544"/>
                  <a:pt x="42042" y="1187669"/>
                </a:cubicBezTo>
                <a:cubicBezTo>
                  <a:pt x="36393" y="1176371"/>
                  <a:pt x="25997" y="1167749"/>
                  <a:pt x="21021" y="1156138"/>
                </a:cubicBezTo>
                <a:cubicBezTo>
                  <a:pt x="15331" y="1142861"/>
                  <a:pt x="14014" y="1128111"/>
                  <a:pt x="10511" y="1114097"/>
                </a:cubicBezTo>
                <a:cubicBezTo>
                  <a:pt x="14014" y="1051035"/>
                  <a:pt x="8010" y="986715"/>
                  <a:pt x="21021" y="924910"/>
                </a:cubicBezTo>
                <a:cubicBezTo>
                  <a:pt x="23303" y="914069"/>
                  <a:pt x="42643" y="919355"/>
                  <a:pt x="52552" y="914400"/>
                </a:cubicBezTo>
                <a:cubicBezTo>
                  <a:pt x="135307" y="873022"/>
                  <a:pt x="9174" y="901702"/>
                  <a:pt x="178676" y="882869"/>
                </a:cubicBezTo>
                <a:cubicBezTo>
                  <a:pt x="189186" y="879366"/>
                  <a:pt x="200522" y="877739"/>
                  <a:pt x="210207" y="872359"/>
                </a:cubicBezTo>
                <a:cubicBezTo>
                  <a:pt x="232292" y="860090"/>
                  <a:pt x="273269" y="830317"/>
                  <a:pt x="273269" y="830317"/>
                </a:cubicBezTo>
                <a:cubicBezTo>
                  <a:pt x="276773" y="819807"/>
                  <a:pt x="283780" y="809865"/>
                  <a:pt x="283780" y="798786"/>
                </a:cubicBezTo>
                <a:cubicBezTo>
                  <a:pt x="283780" y="748287"/>
                  <a:pt x="266261" y="718206"/>
                  <a:pt x="210207" y="704193"/>
                </a:cubicBezTo>
                <a:cubicBezTo>
                  <a:pt x="196193" y="700690"/>
                  <a:pt x="182002" y="697834"/>
                  <a:pt x="168166" y="693683"/>
                </a:cubicBezTo>
                <a:cubicBezTo>
                  <a:pt x="146943" y="687316"/>
                  <a:pt x="105104" y="672662"/>
                  <a:pt x="105104" y="672662"/>
                </a:cubicBezTo>
                <a:cubicBezTo>
                  <a:pt x="84083" y="658648"/>
                  <a:pt x="50032" y="654588"/>
                  <a:pt x="42042" y="630621"/>
                </a:cubicBezTo>
                <a:cubicBezTo>
                  <a:pt x="38538" y="620111"/>
                  <a:pt x="36486" y="608999"/>
                  <a:pt x="31531" y="599090"/>
                </a:cubicBezTo>
                <a:cubicBezTo>
                  <a:pt x="-9218" y="517591"/>
                  <a:pt x="26420" y="615283"/>
                  <a:pt x="0" y="536028"/>
                </a:cubicBezTo>
                <a:cubicBezTo>
                  <a:pt x="3504" y="518511"/>
                  <a:pt x="-2121" y="496108"/>
                  <a:pt x="10511" y="483476"/>
                </a:cubicBezTo>
                <a:cubicBezTo>
                  <a:pt x="26179" y="467808"/>
                  <a:pt x="52552" y="469462"/>
                  <a:pt x="73573" y="462455"/>
                </a:cubicBezTo>
                <a:lnTo>
                  <a:pt x="105104" y="451945"/>
                </a:lnTo>
                <a:cubicBezTo>
                  <a:pt x="122805" y="440144"/>
                  <a:pt x="153968" y="425207"/>
                  <a:pt x="157656" y="399393"/>
                </a:cubicBezTo>
                <a:cubicBezTo>
                  <a:pt x="159699" y="385093"/>
                  <a:pt x="158113" y="366753"/>
                  <a:pt x="147145" y="357352"/>
                </a:cubicBezTo>
                <a:cubicBezTo>
                  <a:pt x="130322" y="342932"/>
                  <a:pt x="105104" y="343338"/>
                  <a:pt x="84083" y="336331"/>
                </a:cubicBezTo>
                <a:lnTo>
                  <a:pt x="52552" y="325821"/>
                </a:lnTo>
                <a:cubicBezTo>
                  <a:pt x="41320" y="269660"/>
                  <a:pt x="33780" y="262272"/>
                  <a:pt x="52552" y="199697"/>
                </a:cubicBezTo>
                <a:cubicBezTo>
                  <a:pt x="56182" y="187598"/>
                  <a:pt x="63709" y="176056"/>
                  <a:pt x="73573" y="168165"/>
                </a:cubicBezTo>
                <a:cubicBezTo>
                  <a:pt x="82224" y="161244"/>
                  <a:pt x="94594" y="161158"/>
                  <a:pt x="105104" y="157655"/>
                </a:cubicBezTo>
                <a:cubicBezTo>
                  <a:pt x="149446" y="91144"/>
                  <a:pt x="126125" y="138756"/>
                  <a:pt x="126125" y="0"/>
                </a:cubicBez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8" name="Pil: höger 27">
            <a:extLst>
              <a:ext uri="{FF2B5EF4-FFF2-40B4-BE49-F238E27FC236}">
                <a16:creationId xmlns:a16="http://schemas.microsoft.com/office/drawing/2014/main" id="{49457578-5B30-494A-BD36-6CC613794C2E}"/>
              </a:ext>
            </a:extLst>
          </p:cNvPr>
          <p:cNvSpPr/>
          <p:nvPr/>
        </p:nvSpPr>
        <p:spPr>
          <a:xfrm rot="17701884">
            <a:off x="8434179" y="1785184"/>
            <a:ext cx="533700" cy="259906"/>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29" name="textruta 28">
            <a:extLst>
              <a:ext uri="{FF2B5EF4-FFF2-40B4-BE49-F238E27FC236}">
                <a16:creationId xmlns:a16="http://schemas.microsoft.com/office/drawing/2014/main" id="{AE262D60-00FF-4BD3-95EE-7F445F2929E8}"/>
              </a:ext>
            </a:extLst>
          </p:cNvPr>
          <p:cNvSpPr txBox="1"/>
          <p:nvPr/>
        </p:nvSpPr>
        <p:spPr>
          <a:xfrm>
            <a:off x="7091336" y="5182176"/>
            <a:ext cx="317716" cy="369332"/>
          </a:xfrm>
          <a:prstGeom prst="rect">
            <a:avLst/>
          </a:prstGeom>
          <a:noFill/>
        </p:spPr>
        <p:txBody>
          <a:bodyPr wrap="none" rtlCol="0">
            <a:spAutoFit/>
          </a:bodyPr>
          <a:lstStyle/>
          <a:p>
            <a:r>
              <a:rPr lang="sv-SE" dirty="0"/>
              <a:t>A</a:t>
            </a:r>
          </a:p>
        </p:txBody>
      </p:sp>
      <p:sp>
        <p:nvSpPr>
          <p:cNvPr id="30" name="textruta 29">
            <a:extLst>
              <a:ext uri="{FF2B5EF4-FFF2-40B4-BE49-F238E27FC236}">
                <a16:creationId xmlns:a16="http://schemas.microsoft.com/office/drawing/2014/main" id="{F897A350-62E2-405B-9F5B-E564BA7A2DE0}"/>
              </a:ext>
            </a:extLst>
          </p:cNvPr>
          <p:cNvSpPr txBox="1"/>
          <p:nvPr/>
        </p:nvSpPr>
        <p:spPr>
          <a:xfrm>
            <a:off x="8597515" y="5170570"/>
            <a:ext cx="317716" cy="369332"/>
          </a:xfrm>
          <a:prstGeom prst="rect">
            <a:avLst/>
          </a:prstGeom>
          <a:noFill/>
        </p:spPr>
        <p:txBody>
          <a:bodyPr wrap="none" rtlCol="0">
            <a:spAutoFit/>
          </a:bodyPr>
          <a:lstStyle/>
          <a:p>
            <a:r>
              <a:rPr lang="sv-SE" dirty="0"/>
              <a:t>B</a:t>
            </a:r>
          </a:p>
        </p:txBody>
      </p:sp>
    </p:spTree>
    <p:extLst>
      <p:ext uri="{BB962C8B-B14F-4D97-AF65-F5344CB8AC3E}">
        <p14:creationId xmlns:p14="http://schemas.microsoft.com/office/powerpoint/2010/main" val="33736017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P8. Stjärna</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lstStyle/>
          <a:p>
            <a:r>
              <a:rPr lang="sv-SE" b="1" dirty="0"/>
              <a:t>Syfte</a:t>
            </a:r>
          </a:p>
          <a:p>
            <a:r>
              <a:rPr lang="sv-SE" dirty="0"/>
              <a:t>Passningar och förflyttning</a:t>
            </a:r>
          </a:p>
          <a:p>
            <a:r>
              <a:rPr lang="sv-SE" b="1" dirty="0"/>
              <a:t>Plan</a:t>
            </a:r>
          </a:p>
          <a:p>
            <a:r>
              <a:rPr lang="sv-SE" dirty="0"/>
              <a:t>Halvplan, Mindre</a:t>
            </a:r>
          </a:p>
          <a:p>
            <a:r>
              <a:rPr lang="sv-SE" b="1" dirty="0"/>
              <a:t>Beskrivning</a:t>
            </a:r>
          </a:p>
          <a:p>
            <a:r>
              <a:rPr lang="sv-SE" dirty="0"/>
              <a:t>Passningar i stjärna, ordning A-B-C-D-E.</a:t>
            </a:r>
          </a:p>
          <a:p>
            <a:r>
              <a:rPr lang="sv-SE" dirty="0"/>
              <a:t>Efter passning, förflyttning till den plats man passat till.</a:t>
            </a:r>
          </a:p>
          <a:p>
            <a:r>
              <a:rPr lang="sv-SE" b="1" dirty="0"/>
              <a:t>Att tänka på</a:t>
            </a:r>
          </a:p>
          <a:p>
            <a:r>
              <a:rPr lang="sv-SE" dirty="0"/>
              <a:t>Dt behövs en extra person mot antalet platser i stjärnan.</a:t>
            </a:r>
          </a:p>
        </p:txBody>
      </p:sp>
      <p:sp>
        <p:nvSpPr>
          <p:cNvPr id="9" name="textruta 8">
            <a:extLst>
              <a:ext uri="{FF2B5EF4-FFF2-40B4-BE49-F238E27FC236}">
                <a16:creationId xmlns:a16="http://schemas.microsoft.com/office/drawing/2014/main" id="{06E6F338-1D34-4C6A-8E4B-F0F09DE39D1D}"/>
              </a:ext>
            </a:extLst>
          </p:cNvPr>
          <p:cNvSpPr txBox="1"/>
          <p:nvPr/>
        </p:nvSpPr>
        <p:spPr>
          <a:xfrm>
            <a:off x="8232586" y="1575352"/>
            <a:ext cx="304892" cy="369332"/>
          </a:xfrm>
          <a:prstGeom prst="rect">
            <a:avLst/>
          </a:prstGeom>
          <a:noFill/>
        </p:spPr>
        <p:txBody>
          <a:bodyPr wrap="none" rtlCol="0">
            <a:spAutoFit/>
          </a:bodyPr>
          <a:lstStyle/>
          <a:p>
            <a:r>
              <a:rPr lang="sv-SE" dirty="0"/>
              <a:t>X</a:t>
            </a:r>
          </a:p>
        </p:txBody>
      </p:sp>
      <p:sp>
        <p:nvSpPr>
          <p:cNvPr id="7" name="textruta 6">
            <a:extLst>
              <a:ext uri="{FF2B5EF4-FFF2-40B4-BE49-F238E27FC236}">
                <a16:creationId xmlns:a16="http://schemas.microsoft.com/office/drawing/2014/main" id="{7046E876-AB82-4DB0-8E87-4E5702936FDB}"/>
              </a:ext>
            </a:extLst>
          </p:cNvPr>
          <p:cNvSpPr txBox="1"/>
          <p:nvPr/>
        </p:nvSpPr>
        <p:spPr>
          <a:xfrm>
            <a:off x="9455098" y="2336562"/>
            <a:ext cx="304892" cy="369332"/>
          </a:xfrm>
          <a:prstGeom prst="rect">
            <a:avLst/>
          </a:prstGeom>
          <a:noFill/>
        </p:spPr>
        <p:txBody>
          <a:bodyPr wrap="none" rtlCol="0">
            <a:spAutoFit/>
          </a:bodyPr>
          <a:lstStyle/>
          <a:p>
            <a:r>
              <a:rPr lang="sv-SE" dirty="0"/>
              <a:t>X</a:t>
            </a:r>
          </a:p>
        </p:txBody>
      </p:sp>
      <p:sp>
        <p:nvSpPr>
          <p:cNvPr id="11" name="textruta 10">
            <a:extLst>
              <a:ext uri="{FF2B5EF4-FFF2-40B4-BE49-F238E27FC236}">
                <a16:creationId xmlns:a16="http://schemas.microsoft.com/office/drawing/2014/main" id="{4451F365-2D36-4320-8E2D-AA275602DD41}"/>
              </a:ext>
            </a:extLst>
          </p:cNvPr>
          <p:cNvSpPr txBox="1"/>
          <p:nvPr/>
        </p:nvSpPr>
        <p:spPr>
          <a:xfrm>
            <a:off x="8968081" y="3672509"/>
            <a:ext cx="304892" cy="369332"/>
          </a:xfrm>
          <a:prstGeom prst="rect">
            <a:avLst/>
          </a:prstGeom>
          <a:noFill/>
        </p:spPr>
        <p:txBody>
          <a:bodyPr wrap="none" rtlCol="0">
            <a:spAutoFit/>
          </a:bodyPr>
          <a:lstStyle/>
          <a:p>
            <a:r>
              <a:rPr lang="sv-SE" dirty="0"/>
              <a:t>X</a:t>
            </a:r>
          </a:p>
        </p:txBody>
      </p:sp>
      <p:sp>
        <p:nvSpPr>
          <p:cNvPr id="13" name="textruta 12">
            <a:extLst>
              <a:ext uri="{FF2B5EF4-FFF2-40B4-BE49-F238E27FC236}">
                <a16:creationId xmlns:a16="http://schemas.microsoft.com/office/drawing/2014/main" id="{88228BC0-8650-403E-B792-F084BD7FE2D8}"/>
              </a:ext>
            </a:extLst>
          </p:cNvPr>
          <p:cNvSpPr txBox="1"/>
          <p:nvPr/>
        </p:nvSpPr>
        <p:spPr>
          <a:xfrm>
            <a:off x="7745569" y="3672509"/>
            <a:ext cx="304892" cy="369332"/>
          </a:xfrm>
          <a:prstGeom prst="rect">
            <a:avLst/>
          </a:prstGeom>
          <a:noFill/>
        </p:spPr>
        <p:txBody>
          <a:bodyPr wrap="none" rtlCol="0">
            <a:spAutoFit/>
          </a:bodyPr>
          <a:lstStyle/>
          <a:p>
            <a:r>
              <a:rPr lang="sv-SE" dirty="0"/>
              <a:t>X</a:t>
            </a:r>
          </a:p>
        </p:txBody>
      </p:sp>
      <p:sp>
        <p:nvSpPr>
          <p:cNvPr id="14" name="textruta 13">
            <a:extLst>
              <a:ext uri="{FF2B5EF4-FFF2-40B4-BE49-F238E27FC236}">
                <a16:creationId xmlns:a16="http://schemas.microsoft.com/office/drawing/2014/main" id="{6FC3BB4A-7231-4606-96F9-C44A78F166C0}"/>
              </a:ext>
            </a:extLst>
          </p:cNvPr>
          <p:cNvSpPr txBox="1"/>
          <p:nvPr/>
        </p:nvSpPr>
        <p:spPr>
          <a:xfrm>
            <a:off x="7149221" y="2336562"/>
            <a:ext cx="304892" cy="369332"/>
          </a:xfrm>
          <a:prstGeom prst="rect">
            <a:avLst/>
          </a:prstGeom>
          <a:noFill/>
        </p:spPr>
        <p:txBody>
          <a:bodyPr wrap="none" rtlCol="0">
            <a:spAutoFit/>
          </a:bodyPr>
          <a:lstStyle/>
          <a:p>
            <a:r>
              <a:rPr lang="sv-SE" dirty="0"/>
              <a:t>X</a:t>
            </a:r>
          </a:p>
        </p:txBody>
      </p:sp>
      <p:cxnSp>
        <p:nvCxnSpPr>
          <p:cNvPr id="3" name="Rak pilkoppling 2">
            <a:extLst>
              <a:ext uri="{FF2B5EF4-FFF2-40B4-BE49-F238E27FC236}">
                <a16:creationId xmlns:a16="http://schemas.microsoft.com/office/drawing/2014/main" id="{E6F2C8DB-E640-46BF-BDB9-937AA1594149}"/>
              </a:ext>
            </a:extLst>
          </p:cNvPr>
          <p:cNvCxnSpPr>
            <a:stCxn id="9" idx="2"/>
          </p:cNvCxnSpPr>
          <p:nvPr/>
        </p:nvCxnSpPr>
        <p:spPr>
          <a:xfrm>
            <a:off x="8385032" y="1944684"/>
            <a:ext cx="583049" cy="1653281"/>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6" name="Rak pilkoppling 5">
            <a:extLst>
              <a:ext uri="{FF2B5EF4-FFF2-40B4-BE49-F238E27FC236}">
                <a16:creationId xmlns:a16="http://schemas.microsoft.com/office/drawing/2014/main" id="{70D620A6-2305-4DB1-A52B-F88995A83450}"/>
              </a:ext>
            </a:extLst>
          </p:cNvPr>
          <p:cNvCxnSpPr/>
          <p:nvPr/>
        </p:nvCxnSpPr>
        <p:spPr>
          <a:xfrm>
            <a:off x="8517600" y="1934745"/>
            <a:ext cx="583049" cy="161352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Rak pilkoppling 15">
            <a:extLst>
              <a:ext uri="{FF2B5EF4-FFF2-40B4-BE49-F238E27FC236}">
                <a16:creationId xmlns:a16="http://schemas.microsoft.com/office/drawing/2014/main" id="{78607521-6039-4295-B0A1-6D80029A7D72}"/>
              </a:ext>
            </a:extLst>
          </p:cNvPr>
          <p:cNvCxnSpPr/>
          <p:nvPr/>
        </p:nvCxnSpPr>
        <p:spPr>
          <a:xfrm flipH="1" flipV="1">
            <a:off x="7483930" y="2701751"/>
            <a:ext cx="1374889" cy="1085851"/>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17" name="Rak pilkoppling 16">
            <a:extLst>
              <a:ext uri="{FF2B5EF4-FFF2-40B4-BE49-F238E27FC236}">
                <a16:creationId xmlns:a16="http://schemas.microsoft.com/office/drawing/2014/main" id="{911305D2-D5FB-4168-B49D-27CC95A54595}"/>
              </a:ext>
            </a:extLst>
          </p:cNvPr>
          <p:cNvCxnSpPr/>
          <p:nvPr/>
        </p:nvCxnSpPr>
        <p:spPr>
          <a:xfrm flipH="1" flipV="1">
            <a:off x="7545141" y="2587901"/>
            <a:ext cx="1374889" cy="108585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8" name="textruta 17">
            <a:extLst>
              <a:ext uri="{FF2B5EF4-FFF2-40B4-BE49-F238E27FC236}">
                <a16:creationId xmlns:a16="http://schemas.microsoft.com/office/drawing/2014/main" id="{9E9001B0-6F3C-4D4E-AA83-B020BE6B1D9C}"/>
              </a:ext>
            </a:extLst>
          </p:cNvPr>
          <p:cNvSpPr txBox="1"/>
          <p:nvPr/>
        </p:nvSpPr>
        <p:spPr>
          <a:xfrm>
            <a:off x="8435063" y="1447611"/>
            <a:ext cx="317716" cy="369332"/>
          </a:xfrm>
          <a:prstGeom prst="rect">
            <a:avLst/>
          </a:prstGeom>
          <a:noFill/>
        </p:spPr>
        <p:txBody>
          <a:bodyPr wrap="none" rtlCol="0">
            <a:spAutoFit/>
          </a:bodyPr>
          <a:lstStyle/>
          <a:p>
            <a:r>
              <a:rPr lang="sv-SE" dirty="0"/>
              <a:t>A</a:t>
            </a:r>
          </a:p>
        </p:txBody>
      </p:sp>
      <p:sp>
        <p:nvSpPr>
          <p:cNvPr id="19" name="textruta 18">
            <a:extLst>
              <a:ext uri="{FF2B5EF4-FFF2-40B4-BE49-F238E27FC236}">
                <a16:creationId xmlns:a16="http://schemas.microsoft.com/office/drawing/2014/main" id="{97A71248-8F42-4F68-B6EC-96535980C6B6}"/>
              </a:ext>
            </a:extLst>
          </p:cNvPr>
          <p:cNvSpPr txBox="1"/>
          <p:nvPr/>
        </p:nvSpPr>
        <p:spPr>
          <a:xfrm>
            <a:off x="9162166" y="3747053"/>
            <a:ext cx="309700" cy="369332"/>
          </a:xfrm>
          <a:prstGeom prst="rect">
            <a:avLst/>
          </a:prstGeom>
          <a:noFill/>
        </p:spPr>
        <p:txBody>
          <a:bodyPr wrap="none" rtlCol="0">
            <a:spAutoFit/>
          </a:bodyPr>
          <a:lstStyle/>
          <a:p>
            <a:r>
              <a:rPr lang="sv-SE" dirty="0"/>
              <a:t>B</a:t>
            </a:r>
          </a:p>
        </p:txBody>
      </p:sp>
      <p:sp>
        <p:nvSpPr>
          <p:cNvPr id="20" name="textruta 19">
            <a:extLst>
              <a:ext uri="{FF2B5EF4-FFF2-40B4-BE49-F238E27FC236}">
                <a16:creationId xmlns:a16="http://schemas.microsoft.com/office/drawing/2014/main" id="{79CFCDF8-806F-4201-8986-DFAB6AC416FF}"/>
              </a:ext>
            </a:extLst>
          </p:cNvPr>
          <p:cNvSpPr txBox="1"/>
          <p:nvPr/>
        </p:nvSpPr>
        <p:spPr>
          <a:xfrm>
            <a:off x="6920824" y="2218569"/>
            <a:ext cx="308098" cy="369332"/>
          </a:xfrm>
          <a:prstGeom prst="rect">
            <a:avLst/>
          </a:prstGeom>
          <a:noFill/>
        </p:spPr>
        <p:txBody>
          <a:bodyPr wrap="none" rtlCol="0">
            <a:spAutoFit/>
          </a:bodyPr>
          <a:lstStyle/>
          <a:p>
            <a:r>
              <a:rPr lang="sv-SE" dirty="0"/>
              <a:t>C</a:t>
            </a:r>
          </a:p>
        </p:txBody>
      </p:sp>
      <p:sp>
        <p:nvSpPr>
          <p:cNvPr id="21" name="textruta 20">
            <a:extLst>
              <a:ext uri="{FF2B5EF4-FFF2-40B4-BE49-F238E27FC236}">
                <a16:creationId xmlns:a16="http://schemas.microsoft.com/office/drawing/2014/main" id="{FD64F016-6B46-40D3-82BE-FF315BF51F4F}"/>
              </a:ext>
            </a:extLst>
          </p:cNvPr>
          <p:cNvSpPr txBox="1"/>
          <p:nvPr/>
        </p:nvSpPr>
        <p:spPr>
          <a:xfrm>
            <a:off x="9649114" y="2218569"/>
            <a:ext cx="327334" cy="369332"/>
          </a:xfrm>
          <a:prstGeom prst="rect">
            <a:avLst/>
          </a:prstGeom>
          <a:noFill/>
        </p:spPr>
        <p:txBody>
          <a:bodyPr wrap="none" rtlCol="0">
            <a:spAutoFit/>
          </a:bodyPr>
          <a:lstStyle/>
          <a:p>
            <a:r>
              <a:rPr lang="sv-SE" dirty="0"/>
              <a:t>D</a:t>
            </a:r>
          </a:p>
        </p:txBody>
      </p:sp>
      <p:sp>
        <p:nvSpPr>
          <p:cNvPr id="22" name="textruta 21">
            <a:extLst>
              <a:ext uri="{FF2B5EF4-FFF2-40B4-BE49-F238E27FC236}">
                <a16:creationId xmlns:a16="http://schemas.microsoft.com/office/drawing/2014/main" id="{4070E7ED-083C-46E6-949C-137622FEB026}"/>
              </a:ext>
            </a:extLst>
          </p:cNvPr>
          <p:cNvSpPr txBox="1"/>
          <p:nvPr/>
        </p:nvSpPr>
        <p:spPr>
          <a:xfrm>
            <a:off x="7545141" y="3735423"/>
            <a:ext cx="296876" cy="369332"/>
          </a:xfrm>
          <a:prstGeom prst="rect">
            <a:avLst/>
          </a:prstGeom>
          <a:noFill/>
        </p:spPr>
        <p:txBody>
          <a:bodyPr wrap="none" rtlCol="0">
            <a:spAutoFit/>
          </a:bodyPr>
          <a:lstStyle/>
          <a:p>
            <a:r>
              <a:rPr lang="sv-SE" dirty="0"/>
              <a:t>E</a:t>
            </a:r>
          </a:p>
        </p:txBody>
      </p:sp>
    </p:spTree>
    <p:extLst>
      <p:ext uri="{BB962C8B-B14F-4D97-AF65-F5344CB8AC3E}">
        <p14:creationId xmlns:p14="http://schemas.microsoft.com/office/powerpoint/2010/main" val="37311348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S1. Löpning från hörn med skott</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normAutofit/>
          </a:bodyPr>
          <a:lstStyle/>
          <a:p>
            <a:r>
              <a:rPr lang="sv-SE" b="1" dirty="0"/>
              <a:t>Syfte</a:t>
            </a:r>
          </a:p>
          <a:p>
            <a:r>
              <a:rPr lang="sv-SE" dirty="0"/>
              <a:t>Skott med bollbehandling</a:t>
            </a:r>
          </a:p>
          <a:p>
            <a:r>
              <a:rPr lang="sv-SE" b="1" dirty="0"/>
              <a:t>Plan</a:t>
            </a:r>
          </a:p>
          <a:p>
            <a:r>
              <a:rPr lang="sv-SE" dirty="0"/>
              <a:t>Halvplan, Mindre</a:t>
            </a:r>
          </a:p>
          <a:p>
            <a:r>
              <a:rPr lang="sv-SE" b="1" dirty="0"/>
              <a:t>Beskrivning</a:t>
            </a:r>
            <a:endParaRPr lang="sv-SE" dirty="0"/>
          </a:p>
          <a:p>
            <a:r>
              <a:rPr lang="sv-SE" dirty="0"/>
              <a:t>Första spelare i ledet tar boll, dribblar runt konen och skjuter på mål</a:t>
            </a:r>
          </a:p>
          <a:p>
            <a:r>
              <a:rPr lang="sv-SE" dirty="0"/>
              <a:t>Ställer sig sist i ledet</a:t>
            </a:r>
          </a:p>
          <a:p>
            <a:r>
              <a:rPr lang="sv-SE" b="1" dirty="0"/>
              <a:t>Att tänka på</a:t>
            </a:r>
          </a:p>
          <a:p>
            <a:r>
              <a:rPr lang="sv-SE" dirty="0"/>
              <a:t>Nästa spelare startar när första spelare rundat konen</a:t>
            </a:r>
          </a:p>
        </p:txBody>
      </p:sp>
      <p:sp>
        <p:nvSpPr>
          <p:cNvPr id="8" name="Likbent triangel 7">
            <a:extLst>
              <a:ext uri="{FF2B5EF4-FFF2-40B4-BE49-F238E27FC236}">
                <a16:creationId xmlns:a16="http://schemas.microsoft.com/office/drawing/2014/main" id="{EF36A16F-729A-4574-B9DA-944A1B0DE218}"/>
              </a:ext>
            </a:extLst>
          </p:cNvPr>
          <p:cNvSpPr/>
          <p:nvPr/>
        </p:nvSpPr>
        <p:spPr>
          <a:xfrm>
            <a:off x="7728909" y="3324909"/>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9" name="textruta 8">
            <a:extLst>
              <a:ext uri="{FF2B5EF4-FFF2-40B4-BE49-F238E27FC236}">
                <a16:creationId xmlns:a16="http://schemas.microsoft.com/office/drawing/2014/main" id="{06E6F338-1D34-4C6A-8E4B-F0F09DE39D1D}"/>
              </a:ext>
            </a:extLst>
          </p:cNvPr>
          <p:cNvSpPr txBox="1"/>
          <p:nvPr/>
        </p:nvSpPr>
        <p:spPr>
          <a:xfrm>
            <a:off x="7424017" y="723044"/>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10" name="Rektangel 9">
            <a:extLst>
              <a:ext uri="{FF2B5EF4-FFF2-40B4-BE49-F238E27FC236}">
                <a16:creationId xmlns:a16="http://schemas.microsoft.com/office/drawing/2014/main" id="{819931FF-B7A5-42DB-88FD-69812E46A1D9}"/>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Frihandsfigur: Form 1">
            <a:extLst>
              <a:ext uri="{FF2B5EF4-FFF2-40B4-BE49-F238E27FC236}">
                <a16:creationId xmlns:a16="http://schemas.microsoft.com/office/drawing/2014/main" id="{41F7BB8F-AAA7-456F-BEAD-1878B66E4D7D}"/>
              </a:ext>
            </a:extLst>
          </p:cNvPr>
          <p:cNvSpPr/>
          <p:nvPr/>
        </p:nvSpPr>
        <p:spPr>
          <a:xfrm>
            <a:off x="7221490" y="1715784"/>
            <a:ext cx="1450761" cy="2126751"/>
          </a:xfrm>
          <a:custGeom>
            <a:avLst/>
            <a:gdLst>
              <a:gd name="connsiteX0" fmla="*/ 330016 w 1450761"/>
              <a:gd name="connsiteY0" fmla="*/ 0 h 2126751"/>
              <a:gd name="connsiteX1" fmla="*/ 288919 w 1450761"/>
              <a:gd name="connsiteY1" fmla="*/ 102742 h 2126751"/>
              <a:gd name="connsiteX2" fmla="*/ 268371 w 1450761"/>
              <a:gd name="connsiteY2" fmla="*/ 133564 h 2126751"/>
              <a:gd name="connsiteX3" fmla="*/ 206726 w 1450761"/>
              <a:gd name="connsiteY3" fmla="*/ 174661 h 2126751"/>
              <a:gd name="connsiteX4" fmla="*/ 175903 w 1450761"/>
              <a:gd name="connsiteY4" fmla="*/ 195209 h 2126751"/>
              <a:gd name="connsiteX5" fmla="*/ 155355 w 1450761"/>
              <a:gd name="connsiteY5" fmla="*/ 215758 h 2126751"/>
              <a:gd name="connsiteX6" fmla="*/ 93710 w 1450761"/>
              <a:gd name="connsiteY6" fmla="*/ 236306 h 2126751"/>
              <a:gd name="connsiteX7" fmla="*/ 62888 w 1450761"/>
              <a:gd name="connsiteY7" fmla="*/ 246580 h 2126751"/>
              <a:gd name="connsiteX8" fmla="*/ 124532 w 1450761"/>
              <a:gd name="connsiteY8" fmla="*/ 267128 h 2126751"/>
              <a:gd name="connsiteX9" fmla="*/ 175903 w 1450761"/>
              <a:gd name="connsiteY9" fmla="*/ 308225 h 2126751"/>
              <a:gd name="connsiteX10" fmla="*/ 196452 w 1450761"/>
              <a:gd name="connsiteY10" fmla="*/ 339047 h 2126751"/>
              <a:gd name="connsiteX11" fmla="*/ 206726 w 1450761"/>
              <a:gd name="connsiteY11" fmla="*/ 369870 h 2126751"/>
              <a:gd name="connsiteX12" fmla="*/ 247822 w 1450761"/>
              <a:gd name="connsiteY12" fmla="*/ 421241 h 2126751"/>
              <a:gd name="connsiteX13" fmla="*/ 288919 w 1450761"/>
              <a:gd name="connsiteY13" fmla="*/ 431515 h 2126751"/>
              <a:gd name="connsiteX14" fmla="*/ 319741 w 1450761"/>
              <a:gd name="connsiteY14" fmla="*/ 441789 h 2126751"/>
              <a:gd name="connsiteX15" fmla="*/ 340290 w 1450761"/>
              <a:gd name="connsiteY15" fmla="*/ 462337 h 2126751"/>
              <a:gd name="connsiteX16" fmla="*/ 340290 w 1450761"/>
              <a:gd name="connsiteY16" fmla="*/ 616450 h 2126751"/>
              <a:gd name="connsiteX17" fmla="*/ 299193 w 1450761"/>
              <a:gd name="connsiteY17" fmla="*/ 636998 h 2126751"/>
              <a:gd name="connsiteX18" fmla="*/ 237548 w 1450761"/>
              <a:gd name="connsiteY18" fmla="*/ 657546 h 2126751"/>
              <a:gd name="connsiteX19" fmla="*/ 217000 w 1450761"/>
              <a:gd name="connsiteY19" fmla="*/ 678095 h 2126751"/>
              <a:gd name="connsiteX20" fmla="*/ 155355 w 1450761"/>
              <a:gd name="connsiteY20" fmla="*/ 719191 h 2126751"/>
              <a:gd name="connsiteX21" fmla="*/ 134807 w 1450761"/>
              <a:gd name="connsiteY21" fmla="*/ 750014 h 2126751"/>
              <a:gd name="connsiteX22" fmla="*/ 93710 w 1450761"/>
              <a:gd name="connsiteY22" fmla="*/ 801385 h 2126751"/>
              <a:gd name="connsiteX23" fmla="*/ 103984 w 1450761"/>
              <a:gd name="connsiteY23" fmla="*/ 924674 h 2126751"/>
              <a:gd name="connsiteX24" fmla="*/ 134807 w 1450761"/>
              <a:gd name="connsiteY24" fmla="*/ 945223 h 2126751"/>
              <a:gd name="connsiteX25" fmla="*/ 196452 w 1450761"/>
              <a:gd name="connsiteY25" fmla="*/ 965771 h 2126751"/>
              <a:gd name="connsiteX26" fmla="*/ 227274 w 1450761"/>
              <a:gd name="connsiteY26" fmla="*/ 986319 h 2126751"/>
              <a:gd name="connsiteX27" fmla="*/ 258097 w 1450761"/>
              <a:gd name="connsiteY27" fmla="*/ 996594 h 2126751"/>
              <a:gd name="connsiteX28" fmla="*/ 319741 w 1450761"/>
              <a:gd name="connsiteY28" fmla="*/ 1037690 h 2126751"/>
              <a:gd name="connsiteX29" fmla="*/ 350564 w 1450761"/>
              <a:gd name="connsiteY29" fmla="*/ 1160980 h 2126751"/>
              <a:gd name="connsiteX30" fmla="*/ 340290 w 1450761"/>
              <a:gd name="connsiteY30" fmla="*/ 1222625 h 2126751"/>
              <a:gd name="connsiteX31" fmla="*/ 299193 w 1450761"/>
              <a:gd name="connsiteY31" fmla="*/ 1243173 h 2126751"/>
              <a:gd name="connsiteX32" fmla="*/ 227274 w 1450761"/>
              <a:gd name="connsiteY32" fmla="*/ 1263722 h 2126751"/>
              <a:gd name="connsiteX33" fmla="*/ 206726 w 1450761"/>
              <a:gd name="connsiteY33" fmla="*/ 1294544 h 2126751"/>
              <a:gd name="connsiteX34" fmla="*/ 175903 w 1450761"/>
              <a:gd name="connsiteY34" fmla="*/ 1315092 h 2126751"/>
              <a:gd name="connsiteX35" fmla="*/ 114258 w 1450761"/>
              <a:gd name="connsiteY35" fmla="*/ 1366463 h 2126751"/>
              <a:gd name="connsiteX36" fmla="*/ 93710 w 1450761"/>
              <a:gd name="connsiteY36" fmla="*/ 1428108 h 2126751"/>
              <a:gd name="connsiteX37" fmla="*/ 83436 w 1450761"/>
              <a:gd name="connsiteY37" fmla="*/ 1458931 h 2126751"/>
              <a:gd name="connsiteX38" fmla="*/ 52613 w 1450761"/>
              <a:gd name="connsiteY38" fmla="*/ 1479479 h 2126751"/>
              <a:gd name="connsiteX39" fmla="*/ 32065 w 1450761"/>
              <a:gd name="connsiteY39" fmla="*/ 1510301 h 2126751"/>
              <a:gd name="connsiteX40" fmla="*/ 11517 w 1450761"/>
              <a:gd name="connsiteY40" fmla="*/ 1530850 h 2126751"/>
              <a:gd name="connsiteX41" fmla="*/ 1243 w 1450761"/>
              <a:gd name="connsiteY41" fmla="*/ 1561672 h 2126751"/>
              <a:gd name="connsiteX42" fmla="*/ 52613 w 1450761"/>
              <a:gd name="connsiteY42" fmla="*/ 1715785 h 2126751"/>
              <a:gd name="connsiteX43" fmla="*/ 93710 w 1450761"/>
              <a:gd name="connsiteY43" fmla="*/ 1726059 h 2126751"/>
              <a:gd name="connsiteX44" fmla="*/ 155355 w 1450761"/>
              <a:gd name="connsiteY44" fmla="*/ 1756881 h 2126751"/>
              <a:gd name="connsiteX45" fmla="*/ 186177 w 1450761"/>
              <a:gd name="connsiteY45" fmla="*/ 1777429 h 2126751"/>
              <a:gd name="connsiteX46" fmla="*/ 196452 w 1450761"/>
              <a:gd name="connsiteY46" fmla="*/ 1808252 h 2126751"/>
              <a:gd name="connsiteX47" fmla="*/ 247822 w 1450761"/>
              <a:gd name="connsiteY47" fmla="*/ 1849349 h 2126751"/>
              <a:gd name="connsiteX48" fmla="*/ 299193 w 1450761"/>
              <a:gd name="connsiteY48" fmla="*/ 2116477 h 2126751"/>
              <a:gd name="connsiteX49" fmla="*/ 330016 w 1450761"/>
              <a:gd name="connsiteY49" fmla="*/ 2126751 h 2126751"/>
              <a:gd name="connsiteX50" fmla="*/ 514950 w 1450761"/>
              <a:gd name="connsiteY50" fmla="*/ 2116477 h 2126751"/>
              <a:gd name="connsiteX51" fmla="*/ 576595 w 1450761"/>
              <a:gd name="connsiteY51" fmla="*/ 2095928 h 2126751"/>
              <a:gd name="connsiteX52" fmla="*/ 607418 w 1450761"/>
              <a:gd name="connsiteY52" fmla="*/ 2085654 h 2126751"/>
              <a:gd name="connsiteX53" fmla="*/ 638240 w 1450761"/>
              <a:gd name="connsiteY53" fmla="*/ 2065106 h 2126751"/>
              <a:gd name="connsiteX54" fmla="*/ 771804 w 1450761"/>
              <a:gd name="connsiteY54" fmla="*/ 2065106 h 2126751"/>
              <a:gd name="connsiteX55" fmla="*/ 823175 w 1450761"/>
              <a:gd name="connsiteY55" fmla="*/ 2106203 h 2126751"/>
              <a:gd name="connsiteX56" fmla="*/ 853998 w 1450761"/>
              <a:gd name="connsiteY56" fmla="*/ 2116477 h 2126751"/>
              <a:gd name="connsiteX57" fmla="*/ 936191 w 1450761"/>
              <a:gd name="connsiteY57" fmla="*/ 2106203 h 2126751"/>
              <a:gd name="connsiteX58" fmla="*/ 956739 w 1450761"/>
              <a:gd name="connsiteY58" fmla="*/ 2085654 h 2126751"/>
              <a:gd name="connsiteX59" fmla="*/ 997836 w 1450761"/>
              <a:gd name="connsiteY59" fmla="*/ 2034283 h 2126751"/>
              <a:gd name="connsiteX60" fmla="*/ 1018384 w 1450761"/>
              <a:gd name="connsiteY60" fmla="*/ 1972638 h 2126751"/>
              <a:gd name="connsiteX61" fmla="*/ 1028658 w 1450761"/>
              <a:gd name="connsiteY61" fmla="*/ 1941816 h 2126751"/>
              <a:gd name="connsiteX62" fmla="*/ 997836 w 1450761"/>
              <a:gd name="connsiteY62" fmla="*/ 1839074 h 2126751"/>
              <a:gd name="connsiteX63" fmla="*/ 967013 w 1450761"/>
              <a:gd name="connsiteY63" fmla="*/ 1818526 h 2126751"/>
              <a:gd name="connsiteX64" fmla="*/ 956739 w 1450761"/>
              <a:gd name="connsiteY64" fmla="*/ 1787704 h 2126751"/>
              <a:gd name="connsiteX65" fmla="*/ 997836 w 1450761"/>
              <a:gd name="connsiteY65" fmla="*/ 1736333 h 2126751"/>
              <a:gd name="connsiteX66" fmla="*/ 1038932 w 1450761"/>
              <a:gd name="connsiteY66" fmla="*/ 1684962 h 2126751"/>
              <a:gd name="connsiteX67" fmla="*/ 1110852 w 1450761"/>
              <a:gd name="connsiteY67" fmla="*/ 1623317 h 2126751"/>
              <a:gd name="connsiteX68" fmla="*/ 1141674 w 1450761"/>
              <a:gd name="connsiteY68" fmla="*/ 1613043 h 2126751"/>
              <a:gd name="connsiteX69" fmla="*/ 1203319 w 1450761"/>
              <a:gd name="connsiteY69" fmla="*/ 1602769 h 2126751"/>
              <a:gd name="connsiteX70" fmla="*/ 1234141 w 1450761"/>
              <a:gd name="connsiteY70" fmla="*/ 1592495 h 2126751"/>
              <a:gd name="connsiteX71" fmla="*/ 1244416 w 1450761"/>
              <a:gd name="connsiteY71" fmla="*/ 1561672 h 2126751"/>
              <a:gd name="connsiteX72" fmla="*/ 1264964 w 1450761"/>
              <a:gd name="connsiteY72" fmla="*/ 1469205 h 2126751"/>
              <a:gd name="connsiteX73" fmla="*/ 1275238 w 1450761"/>
              <a:gd name="connsiteY73" fmla="*/ 1315092 h 2126751"/>
              <a:gd name="connsiteX74" fmla="*/ 1336883 w 1450761"/>
              <a:gd name="connsiteY74" fmla="*/ 1294544 h 2126751"/>
              <a:gd name="connsiteX75" fmla="*/ 1439625 w 1450761"/>
              <a:gd name="connsiteY75" fmla="*/ 1284270 h 2126751"/>
              <a:gd name="connsiteX76" fmla="*/ 1439625 w 1450761"/>
              <a:gd name="connsiteY76" fmla="*/ 1160980 h 21267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1450761" h="2126751">
                <a:moveTo>
                  <a:pt x="330016" y="0"/>
                </a:moveTo>
                <a:cubicBezTo>
                  <a:pt x="316507" y="67539"/>
                  <a:pt x="327945" y="40300"/>
                  <a:pt x="288919" y="102742"/>
                </a:cubicBezTo>
                <a:cubicBezTo>
                  <a:pt x="282375" y="113213"/>
                  <a:pt x="277664" y="125433"/>
                  <a:pt x="268371" y="133564"/>
                </a:cubicBezTo>
                <a:cubicBezTo>
                  <a:pt x="249785" y="149827"/>
                  <a:pt x="227274" y="160962"/>
                  <a:pt x="206726" y="174661"/>
                </a:cubicBezTo>
                <a:cubicBezTo>
                  <a:pt x="196452" y="181510"/>
                  <a:pt x="184634" y="186477"/>
                  <a:pt x="175903" y="195209"/>
                </a:cubicBezTo>
                <a:cubicBezTo>
                  <a:pt x="169054" y="202059"/>
                  <a:pt x="164019" y="211426"/>
                  <a:pt x="155355" y="215758"/>
                </a:cubicBezTo>
                <a:cubicBezTo>
                  <a:pt x="135982" y="225445"/>
                  <a:pt x="114258" y="229457"/>
                  <a:pt x="93710" y="236306"/>
                </a:cubicBezTo>
                <a:lnTo>
                  <a:pt x="62888" y="246580"/>
                </a:lnTo>
                <a:cubicBezTo>
                  <a:pt x="83436" y="253429"/>
                  <a:pt x="109216" y="251812"/>
                  <a:pt x="124532" y="267128"/>
                </a:cubicBezTo>
                <a:cubicBezTo>
                  <a:pt x="153812" y="296408"/>
                  <a:pt x="137021" y="282304"/>
                  <a:pt x="175903" y="308225"/>
                </a:cubicBezTo>
                <a:cubicBezTo>
                  <a:pt x="182753" y="318499"/>
                  <a:pt x="190930" y="328003"/>
                  <a:pt x="196452" y="339047"/>
                </a:cubicBezTo>
                <a:cubicBezTo>
                  <a:pt x="201295" y="348734"/>
                  <a:pt x="201883" y="360183"/>
                  <a:pt x="206726" y="369870"/>
                </a:cubicBezTo>
                <a:cubicBezTo>
                  <a:pt x="211565" y="379548"/>
                  <a:pt x="235082" y="414871"/>
                  <a:pt x="247822" y="421241"/>
                </a:cubicBezTo>
                <a:cubicBezTo>
                  <a:pt x="260452" y="427556"/>
                  <a:pt x="275342" y="427636"/>
                  <a:pt x="288919" y="431515"/>
                </a:cubicBezTo>
                <a:cubicBezTo>
                  <a:pt x="299332" y="434490"/>
                  <a:pt x="309467" y="438364"/>
                  <a:pt x="319741" y="441789"/>
                </a:cubicBezTo>
                <a:cubicBezTo>
                  <a:pt x="326591" y="448638"/>
                  <a:pt x="335306" y="454031"/>
                  <a:pt x="340290" y="462337"/>
                </a:cubicBezTo>
                <a:cubicBezTo>
                  <a:pt x="364521" y="502721"/>
                  <a:pt x="347974" y="594934"/>
                  <a:pt x="340290" y="616450"/>
                </a:cubicBezTo>
                <a:cubicBezTo>
                  <a:pt x="335139" y="630874"/>
                  <a:pt x="313413" y="631310"/>
                  <a:pt x="299193" y="636998"/>
                </a:cubicBezTo>
                <a:cubicBezTo>
                  <a:pt x="279082" y="645042"/>
                  <a:pt x="237548" y="657546"/>
                  <a:pt x="237548" y="657546"/>
                </a:cubicBezTo>
                <a:cubicBezTo>
                  <a:pt x="230699" y="664396"/>
                  <a:pt x="224749" y="672283"/>
                  <a:pt x="217000" y="678095"/>
                </a:cubicBezTo>
                <a:cubicBezTo>
                  <a:pt x="197243" y="692913"/>
                  <a:pt x="155355" y="719191"/>
                  <a:pt x="155355" y="719191"/>
                </a:cubicBezTo>
                <a:cubicBezTo>
                  <a:pt x="148506" y="729465"/>
                  <a:pt x="142521" y="740372"/>
                  <a:pt x="134807" y="750014"/>
                </a:cubicBezTo>
                <a:cubicBezTo>
                  <a:pt x="76247" y="823213"/>
                  <a:pt x="156955" y="706515"/>
                  <a:pt x="93710" y="801385"/>
                </a:cubicBezTo>
                <a:cubicBezTo>
                  <a:pt x="97135" y="842481"/>
                  <a:pt x="92655" y="885022"/>
                  <a:pt x="103984" y="924674"/>
                </a:cubicBezTo>
                <a:cubicBezTo>
                  <a:pt x="107376" y="936547"/>
                  <a:pt x="123523" y="940208"/>
                  <a:pt x="134807" y="945223"/>
                </a:cubicBezTo>
                <a:cubicBezTo>
                  <a:pt x="154600" y="954020"/>
                  <a:pt x="196452" y="965771"/>
                  <a:pt x="196452" y="965771"/>
                </a:cubicBezTo>
                <a:cubicBezTo>
                  <a:pt x="206726" y="972620"/>
                  <a:pt x="216230" y="980797"/>
                  <a:pt x="227274" y="986319"/>
                </a:cubicBezTo>
                <a:cubicBezTo>
                  <a:pt x="236961" y="991162"/>
                  <a:pt x="248630" y="991334"/>
                  <a:pt x="258097" y="996594"/>
                </a:cubicBezTo>
                <a:cubicBezTo>
                  <a:pt x="279685" y="1008587"/>
                  <a:pt x="319741" y="1037690"/>
                  <a:pt x="319741" y="1037690"/>
                </a:cubicBezTo>
                <a:cubicBezTo>
                  <a:pt x="352859" y="1087366"/>
                  <a:pt x="350564" y="1073696"/>
                  <a:pt x="350564" y="1160980"/>
                </a:cubicBezTo>
                <a:cubicBezTo>
                  <a:pt x="350564" y="1181812"/>
                  <a:pt x="351331" y="1204960"/>
                  <a:pt x="340290" y="1222625"/>
                </a:cubicBezTo>
                <a:cubicBezTo>
                  <a:pt x="332173" y="1235613"/>
                  <a:pt x="313271" y="1237140"/>
                  <a:pt x="299193" y="1243173"/>
                </a:cubicBezTo>
                <a:cubicBezTo>
                  <a:pt x="278560" y="1252016"/>
                  <a:pt x="248126" y="1258509"/>
                  <a:pt x="227274" y="1263722"/>
                </a:cubicBezTo>
                <a:cubicBezTo>
                  <a:pt x="220425" y="1273996"/>
                  <a:pt x="215457" y="1285813"/>
                  <a:pt x="206726" y="1294544"/>
                </a:cubicBezTo>
                <a:cubicBezTo>
                  <a:pt x="197994" y="1303275"/>
                  <a:pt x="185951" y="1307915"/>
                  <a:pt x="175903" y="1315092"/>
                </a:cubicBezTo>
                <a:cubicBezTo>
                  <a:pt x="133168" y="1345617"/>
                  <a:pt x="143459" y="1337263"/>
                  <a:pt x="114258" y="1366463"/>
                </a:cubicBezTo>
                <a:lnTo>
                  <a:pt x="93710" y="1428108"/>
                </a:lnTo>
                <a:cubicBezTo>
                  <a:pt x="90285" y="1438382"/>
                  <a:pt x="92447" y="1452924"/>
                  <a:pt x="83436" y="1458931"/>
                </a:cubicBezTo>
                <a:lnTo>
                  <a:pt x="52613" y="1479479"/>
                </a:lnTo>
                <a:cubicBezTo>
                  <a:pt x="45764" y="1489753"/>
                  <a:pt x="39779" y="1500659"/>
                  <a:pt x="32065" y="1510301"/>
                </a:cubicBezTo>
                <a:cubicBezTo>
                  <a:pt x="26014" y="1517865"/>
                  <a:pt x="16501" y="1522544"/>
                  <a:pt x="11517" y="1530850"/>
                </a:cubicBezTo>
                <a:cubicBezTo>
                  <a:pt x="5945" y="1540136"/>
                  <a:pt x="4668" y="1551398"/>
                  <a:pt x="1243" y="1561672"/>
                </a:cubicBezTo>
                <a:cubicBezTo>
                  <a:pt x="10352" y="1680093"/>
                  <a:pt x="-27619" y="1685697"/>
                  <a:pt x="52613" y="1715785"/>
                </a:cubicBezTo>
                <a:cubicBezTo>
                  <a:pt x="65834" y="1720743"/>
                  <a:pt x="80011" y="1722634"/>
                  <a:pt x="93710" y="1726059"/>
                </a:cubicBezTo>
                <a:cubicBezTo>
                  <a:pt x="182040" y="1784946"/>
                  <a:pt x="70282" y="1714345"/>
                  <a:pt x="155355" y="1756881"/>
                </a:cubicBezTo>
                <a:cubicBezTo>
                  <a:pt x="166399" y="1762403"/>
                  <a:pt x="175903" y="1770580"/>
                  <a:pt x="186177" y="1777429"/>
                </a:cubicBezTo>
                <a:cubicBezTo>
                  <a:pt x="189602" y="1787703"/>
                  <a:pt x="187995" y="1801486"/>
                  <a:pt x="196452" y="1808252"/>
                </a:cubicBezTo>
                <a:cubicBezTo>
                  <a:pt x="260955" y="1859855"/>
                  <a:pt x="223189" y="1775446"/>
                  <a:pt x="247822" y="1849349"/>
                </a:cubicBezTo>
                <a:cubicBezTo>
                  <a:pt x="256868" y="2066424"/>
                  <a:pt x="184866" y="2067479"/>
                  <a:pt x="299193" y="2116477"/>
                </a:cubicBezTo>
                <a:cubicBezTo>
                  <a:pt x="309147" y="2120743"/>
                  <a:pt x="319742" y="2123326"/>
                  <a:pt x="330016" y="2126751"/>
                </a:cubicBezTo>
                <a:cubicBezTo>
                  <a:pt x="391661" y="2123326"/>
                  <a:pt x="453687" y="2124135"/>
                  <a:pt x="514950" y="2116477"/>
                </a:cubicBezTo>
                <a:cubicBezTo>
                  <a:pt x="536443" y="2113790"/>
                  <a:pt x="556047" y="2102778"/>
                  <a:pt x="576595" y="2095928"/>
                </a:cubicBezTo>
                <a:lnTo>
                  <a:pt x="607418" y="2085654"/>
                </a:lnTo>
                <a:cubicBezTo>
                  <a:pt x="617692" y="2078805"/>
                  <a:pt x="627196" y="2070628"/>
                  <a:pt x="638240" y="2065106"/>
                </a:cubicBezTo>
                <a:cubicBezTo>
                  <a:pt x="684082" y="2042185"/>
                  <a:pt x="714322" y="2059358"/>
                  <a:pt x="771804" y="2065106"/>
                </a:cubicBezTo>
                <a:cubicBezTo>
                  <a:pt x="849279" y="2090930"/>
                  <a:pt x="756785" y="2053091"/>
                  <a:pt x="823175" y="2106203"/>
                </a:cubicBezTo>
                <a:cubicBezTo>
                  <a:pt x="831632" y="2112969"/>
                  <a:pt x="843724" y="2113052"/>
                  <a:pt x="853998" y="2116477"/>
                </a:cubicBezTo>
                <a:cubicBezTo>
                  <a:pt x="881396" y="2113052"/>
                  <a:pt x="909745" y="2114137"/>
                  <a:pt x="936191" y="2106203"/>
                </a:cubicBezTo>
                <a:cubicBezTo>
                  <a:pt x="945469" y="2103420"/>
                  <a:pt x="950688" y="2093218"/>
                  <a:pt x="956739" y="2085654"/>
                </a:cubicBezTo>
                <a:cubicBezTo>
                  <a:pt x="1008582" y="2020850"/>
                  <a:pt x="948222" y="2083899"/>
                  <a:pt x="997836" y="2034283"/>
                </a:cubicBezTo>
                <a:lnTo>
                  <a:pt x="1018384" y="1972638"/>
                </a:lnTo>
                <a:lnTo>
                  <a:pt x="1028658" y="1941816"/>
                </a:lnTo>
                <a:cubicBezTo>
                  <a:pt x="1022192" y="1896550"/>
                  <a:pt x="1028985" y="1870223"/>
                  <a:pt x="997836" y="1839074"/>
                </a:cubicBezTo>
                <a:cubicBezTo>
                  <a:pt x="989105" y="1830343"/>
                  <a:pt x="977287" y="1825375"/>
                  <a:pt x="967013" y="1818526"/>
                </a:cubicBezTo>
                <a:cubicBezTo>
                  <a:pt x="963588" y="1808252"/>
                  <a:pt x="956739" y="1798534"/>
                  <a:pt x="956739" y="1787704"/>
                </a:cubicBezTo>
                <a:cubicBezTo>
                  <a:pt x="956739" y="1754619"/>
                  <a:pt x="974168" y="1752111"/>
                  <a:pt x="997836" y="1736333"/>
                </a:cubicBezTo>
                <a:cubicBezTo>
                  <a:pt x="1015120" y="1684479"/>
                  <a:pt x="995558" y="1722140"/>
                  <a:pt x="1038932" y="1684962"/>
                </a:cubicBezTo>
                <a:cubicBezTo>
                  <a:pt x="1074325" y="1654625"/>
                  <a:pt x="1073110" y="1642188"/>
                  <a:pt x="1110852" y="1623317"/>
                </a:cubicBezTo>
                <a:cubicBezTo>
                  <a:pt x="1120538" y="1618474"/>
                  <a:pt x="1131102" y="1615392"/>
                  <a:pt x="1141674" y="1613043"/>
                </a:cubicBezTo>
                <a:cubicBezTo>
                  <a:pt x="1162010" y="1608524"/>
                  <a:pt x="1182771" y="1606194"/>
                  <a:pt x="1203319" y="1602769"/>
                </a:cubicBezTo>
                <a:cubicBezTo>
                  <a:pt x="1213593" y="1599344"/>
                  <a:pt x="1226483" y="1600153"/>
                  <a:pt x="1234141" y="1592495"/>
                </a:cubicBezTo>
                <a:cubicBezTo>
                  <a:pt x="1241799" y="1584837"/>
                  <a:pt x="1242067" y="1572244"/>
                  <a:pt x="1244416" y="1561672"/>
                </a:cubicBezTo>
                <a:cubicBezTo>
                  <a:pt x="1268527" y="1453173"/>
                  <a:pt x="1241834" y="1538594"/>
                  <a:pt x="1264964" y="1469205"/>
                </a:cubicBezTo>
                <a:cubicBezTo>
                  <a:pt x="1268389" y="1417834"/>
                  <a:pt x="1255635" y="1362699"/>
                  <a:pt x="1275238" y="1315092"/>
                </a:cubicBezTo>
                <a:cubicBezTo>
                  <a:pt x="1283485" y="1295064"/>
                  <a:pt x="1315331" y="1296699"/>
                  <a:pt x="1336883" y="1294544"/>
                </a:cubicBezTo>
                <a:cubicBezTo>
                  <a:pt x="1371130" y="1291119"/>
                  <a:pt x="1418640" y="1311551"/>
                  <a:pt x="1439625" y="1284270"/>
                </a:cubicBezTo>
                <a:cubicBezTo>
                  <a:pt x="1464682" y="1251696"/>
                  <a:pt x="1439625" y="1202077"/>
                  <a:pt x="1439625" y="1160980"/>
                </a:cubicBez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Pil: höger 4">
            <a:extLst>
              <a:ext uri="{FF2B5EF4-FFF2-40B4-BE49-F238E27FC236}">
                <a16:creationId xmlns:a16="http://schemas.microsoft.com/office/drawing/2014/main" id="{CFB6CBF2-9B0B-4AD4-8401-ABB79BD5B425}"/>
              </a:ext>
            </a:extLst>
          </p:cNvPr>
          <p:cNvSpPr/>
          <p:nvPr/>
        </p:nvSpPr>
        <p:spPr>
          <a:xfrm rot="16708975">
            <a:off x="8394797" y="2270249"/>
            <a:ext cx="749203" cy="369869"/>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Tree>
    <p:extLst>
      <p:ext uri="{BB962C8B-B14F-4D97-AF65-F5344CB8AC3E}">
        <p14:creationId xmlns:p14="http://schemas.microsoft.com/office/powerpoint/2010/main" val="12570454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S2. Hörnet – pass bakifrån</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lstStyle/>
          <a:p>
            <a:r>
              <a:rPr lang="sv-SE" b="1" dirty="0"/>
              <a:t>Syfte</a:t>
            </a:r>
          </a:p>
          <a:p>
            <a:r>
              <a:rPr lang="sv-SE" dirty="0"/>
              <a:t>Skott med passning</a:t>
            </a:r>
          </a:p>
          <a:p>
            <a:r>
              <a:rPr lang="sv-SE" b="1" dirty="0"/>
              <a:t>Plan</a:t>
            </a:r>
          </a:p>
          <a:p>
            <a:r>
              <a:rPr lang="sv-SE" dirty="0"/>
              <a:t>Halvplan, Mindre</a:t>
            </a:r>
          </a:p>
          <a:p>
            <a:r>
              <a:rPr lang="sv-SE" b="1" dirty="0"/>
              <a:t>Beskrivning</a:t>
            </a:r>
          </a:p>
          <a:p>
            <a:r>
              <a:rPr lang="sv-SE" dirty="0"/>
              <a:t>Första spelare i ledet springer utan boll runt konen</a:t>
            </a:r>
          </a:p>
          <a:p>
            <a:r>
              <a:rPr lang="sv-SE" dirty="0"/>
              <a:t>Nästa spelare i ledet slår en passning</a:t>
            </a:r>
          </a:p>
          <a:p>
            <a:r>
              <a:rPr lang="sv-SE" dirty="0"/>
              <a:t>Spelaren skjuter i farten</a:t>
            </a:r>
          </a:p>
          <a:p>
            <a:r>
              <a:rPr lang="sv-SE" b="1" dirty="0"/>
              <a:t>Att tänka på</a:t>
            </a:r>
          </a:p>
          <a:p>
            <a:endParaRPr lang="sv-SE" dirty="0"/>
          </a:p>
        </p:txBody>
      </p:sp>
      <p:sp>
        <p:nvSpPr>
          <p:cNvPr id="8" name="Likbent triangel 7">
            <a:extLst>
              <a:ext uri="{FF2B5EF4-FFF2-40B4-BE49-F238E27FC236}">
                <a16:creationId xmlns:a16="http://schemas.microsoft.com/office/drawing/2014/main" id="{EF36A16F-729A-4574-B9DA-944A1B0DE218}"/>
              </a:ext>
            </a:extLst>
          </p:cNvPr>
          <p:cNvSpPr/>
          <p:nvPr/>
        </p:nvSpPr>
        <p:spPr>
          <a:xfrm>
            <a:off x="7728909" y="3324909"/>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9" name="textruta 8">
            <a:extLst>
              <a:ext uri="{FF2B5EF4-FFF2-40B4-BE49-F238E27FC236}">
                <a16:creationId xmlns:a16="http://schemas.microsoft.com/office/drawing/2014/main" id="{06E6F338-1D34-4C6A-8E4B-F0F09DE39D1D}"/>
              </a:ext>
            </a:extLst>
          </p:cNvPr>
          <p:cNvSpPr txBox="1"/>
          <p:nvPr/>
        </p:nvSpPr>
        <p:spPr>
          <a:xfrm>
            <a:off x="7424017" y="723044"/>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10" name="Rektangel 9">
            <a:extLst>
              <a:ext uri="{FF2B5EF4-FFF2-40B4-BE49-F238E27FC236}">
                <a16:creationId xmlns:a16="http://schemas.microsoft.com/office/drawing/2014/main" id="{819931FF-B7A5-42DB-88FD-69812E46A1D9}"/>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Frihandsfigur: Form 2">
            <a:extLst>
              <a:ext uri="{FF2B5EF4-FFF2-40B4-BE49-F238E27FC236}">
                <a16:creationId xmlns:a16="http://schemas.microsoft.com/office/drawing/2014/main" id="{F8FFEB63-F9C3-4CBF-8A49-2A19D61860C4}"/>
              </a:ext>
            </a:extLst>
          </p:cNvPr>
          <p:cNvSpPr/>
          <p:nvPr/>
        </p:nvSpPr>
        <p:spPr>
          <a:xfrm>
            <a:off x="7505078" y="1654139"/>
            <a:ext cx="1043021" cy="2153654"/>
          </a:xfrm>
          <a:custGeom>
            <a:avLst/>
            <a:gdLst>
              <a:gd name="connsiteX0" fmla="*/ 56702 w 1043021"/>
              <a:gd name="connsiteY0" fmla="*/ 0 h 2153654"/>
              <a:gd name="connsiteX1" fmla="*/ 77250 w 1043021"/>
              <a:gd name="connsiteY1" fmla="*/ 2054832 h 2153654"/>
              <a:gd name="connsiteX2" fmla="*/ 806715 w 1043021"/>
              <a:gd name="connsiteY2" fmla="*/ 1797978 h 2153654"/>
              <a:gd name="connsiteX3" fmla="*/ 1043021 w 1043021"/>
              <a:gd name="connsiteY3" fmla="*/ 1530850 h 2153654"/>
            </a:gdLst>
            <a:ahLst/>
            <a:cxnLst>
              <a:cxn ang="0">
                <a:pos x="connsiteX0" y="connsiteY0"/>
              </a:cxn>
              <a:cxn ang="0">
                <a:pos x="connsiteX1" y="connsiteY1"/>
              </a:cxn>
              <a:cxn ang="0">
                <a:pos x="connsiteX2" y="connsiteY2"/>
              </a:cxn>
              <a:cxn ang="0">
                <a:pos x="connsiteX3" y="connsiteY3"/>
              </a:cxn>
            </a:cxnLst>
            <a:rect l="l" t="t" r="r" b="b"/>
            <a:pathLst>
              <a:path w="1043021" h="2153654">
                <a:moveTo>
                  <a:pt x="56702" y="0"/>
                </a:moveTo>
                <a:cubicBezTo>
                  <a:pt x="4475" y="877584"/>
                  <a:pt x="-47752" y="1755169"/>
                  <a:pt x="77250" y="2054832"/>
                </a:cubicBezTo>
                <a:cubicBezTo>
                  <a:pt x="202252" y="2354495"/>
                  <a:pt x="645753" y="1885308"/>
                  <a:pt x="806715" y="1797978"/>
                </a:cubicBezTo>
                <a:cubicBezTo>
                  <a:pt x="967677" y="1710648"/>
                  <a:pt x="952266" y="1606194"/>
                  <a:pt x="1043021" y="1530850"/>
                </a:cubicBezTo>
              </a:path>
            </a:pathLst>
          </a:custGeom>
          <a:ln>
            <a:tailEnd type="triangle"/>
          </a:ln>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5" name="Rak pilkoppling 4">
            <a:extLst>
              <a:ext uri="{FF2B5EF4-FFF2-40B4-BE49-F238E27FC236}">
                <a16:creationId xmlns:a16="http://schemas.microsoft.com/office/drawing/2014/main" id="{5F1328C6-D766-4B6B-B61C-FFE0C0A395AE}"/>
              </a:ext>
            </a:extLst>
          </p:cNvPr>
          <p:cNvCxnSpPr>
            <a:stCxn id="3" idx="0"/>
          </p:cNvCxnSpPr>
          <p:nvPr/>
        </p:nvCxnSpPr>
        <p:spPr>
          <a:xfrm>
            <a:off x="7561780" y="1654139"/>
            <a:ext cx="986319" cy="1387012"/>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1" name="Pil: höger 10">
            <a:extLst>
              <a:ext uri="{FF2B5EF4-FFF2-40B4-BE49-F238E27FC236}">
                <a16:creationId xmlns:a16="http://schemas.microsoft.com/office/drawing/2014/main" id="{922DBB2F-E1A9-4657-86C1-F1A2BEC8868E}"/>
              </a:ext>
            </a:extLst>
          </p:cNvPr>
          <p:cNvSpPr/>
          <p:nvPr/>
        </p:nvSpPr>
        <p:spPr>
          <a:xfrm rot="16708975">
            <a:off x="8394797" y="2270249"/>
            <a:ext cx="749203" cy="369869"/>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Tree>
    <p:extLst>
      <p:ext uri="{BB962C8B-B14F-4D97-AF65-F5344CB8AC3E}">
        <p14:creationId xmlns:p14="http://schemas.microsoft.com/office/powerpoint/2010/main" val="6193277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838200" y="341719"/>
            <a:ext cx="10515600" cy="1325563"/>
          </a:xfrm>
        </p:spPr>
        <p:txBody>
          <a:bodyPr/>
          <a:lstStyle/>
          <a:p>
            <a:r>
              <a:rPr lang="sv-SE" dirty="0"/>
              <a:t>U1 - Stationer</a:t>
            </a:r>
          </a:p>
        </p:txBody>
      </p:sp>
      <p:sp>
        <p:nvSpPr>
          <p:cNvPr id="98" name="textruta 97"/>
          <p:cNvSpPr txBox="1"/>
          <p:nvPr/>
        </p:nvSpPr>
        <p:spPr>
          <a:xfrm>
            <a:off x="416034" y="1747095"/>
            <a:ext cx="2892905" cy="830997"/>
          </a:xfrm>
          <a:prstGeom prst="rect">
            <a:avLst/>
          </a:prstGeom>
          <a:noFill/>
        </p:spPr>
        <p:txBody>
          <a:bodyPr wrap="square" rtlCol="0">
            <a:spAutoFit/>
          </a:bodyPr>
          <a:lstStyle/>
          <a:p>
            <a:r>
              <a:rPr lang="sv-SE" sz="2000" dirty="0"/>
              <a:t>Station 4:</a:t>
            </a:r>
          </a:p>
          <a:p>
            <a:pPr lvl="1"/>
            <a:r>
              <a:rPr lang="sv-SE" sz="1400" dirty="0"/>
              <a:t>Ställ ut koner </a:t>
            </a:r>
            <a:r>
              <a:rPr lang="sv-SE" sz="1400" dirty="0" err="1"/>
              <a:t>enl</a:t>
            </a:r>
            <a:r>
              <a:rPr lang="sv-SE" sz="1400" dirty="0"/>
              <a:t> bild. Spring framåt / bakåt. Rush tillbaka.</a:t>
            </a:r>
          </a:p>
        </p:txBody>
      </p:sp>
      <p:sp>
        <p:nvSpPr>
          <p:cNvPr id="2" name="textruta 1"/>
          <p:cNvSpPr txBox="1"/>
          <p:nvPr/>
        </p:nvSpPr>
        <p:spPr>
          <a:xfrm>
            <a:off x="3833278" y="1714041"/>
            <a:ext cx="2522531" cy="1261884"/>
          </a:xfrm>
          <a:prstGeom prst="rect">
            <a:avLst/>
          </a:prstGeom>
          <a:noFill/>
        </p:spPr>
        <p:txBody>
          <a:bodyPr wrap="square" rtlCol="0">
            <a:spAutoFit/>
          </a:bodyPr>
          <a:lstStyle/>
          <a:p>
            <a:r>
              <a:rPr lang="sv-SE" sz="2000" dirty="0"/>
              <a:t>Station 5:</a:t>
            </a:r>
          </a:p>
          <a:p>
            <a:pPr lvl="1"/>
            <a:r>
              <a:rPr lang="sv-SE" sz="1400" dirty="0"/>
              <a:t>Ställ ut stege + 5 koner på rad. Spring slalom, spring snabba steg i stegen. Jogga tillbaka.</a:t>
            </a:r>
          </a:p>
        </p:txBody>
      </p:sp>
      <p:sp>
        <p:nvSpPr>
          <p:cNvPr id="81" name="textruta 80"/>
          <p:cNvSpPr txBox="1"/>
          <p:nvPr/>
        </p:nvSpPr>
        <p:spPr>
          <a:xfrm>
            <a:off x="8619105" y="1707786"/>
            <a:ext cx="2522531" cy="1261884"/>
          </a:xfrm>
          <a:prstGeom prst="rect">
            <a:avLst/>
          </a:prstGeom>
          <a:noFill/>
        </p:spPr>
        <p:txBody>
          <a:bodyPr wrap="square" rtlCol="0">
            <a:spAutoFit/>
          </a:bodyPr>
          <a:lstStyle/>
          <a:p>
            <a:r>
              <a:rPr lang="sv-SE" sz="2000" dirty="0"/>
              <a:t>Station 6:</a:t>
            </a:r>
          </a:p>
          <a:p>
            <a:pPr lvl="1"/>
            <a:r>
              <a:rPr lang="sv-SE" sz="1400" dirty="0"/>
              <a:t>Ställ ut stege och kon </a:t>
            </a:r>
            <a:r>
              <a:rPr lang="sv-SE" sz="1400" dirty="0" err="1"/>
              <a:t>enl</a:t>
            </a:r>
            <a:r>
              <a:rPr lang="sv-SE" sz="1400" dirty="0"/>
              <a:t> bild. Spring snabba steg på steg och rusha till kon. Jogga tillbaka.</a:t>
            </a:r>
          </a:p>
        </p:txBody>
      </p:sp>
      <p:grpSp>
        <p:nvGrpSpPr>
          <p:cNvPr id="46" name="Grupp 45"/>
          <p:cNvGrpSpPr/>
          <p:nvPr/>
        </p:nvGrpSpPr>
        <p:grpSpPr>
          <a:xfrm>
            <a:off x="143341" y="3279648"/>
            <a:ext cx="2630550" cy="3470215"/>
            <a:chOff x="143341" y="3279648"/>
            <a:chExt cx="2630550" cy="3470215"/>
          </a:xfrm>
        </p:grpSpPr>
        <p:sp>
          <p:nvSpPr>
            <p:cNvPr id="6" name="Isosceles Triangle 30"/>
            <p:cNvSpPr>
              <a:spLocks noChangeAspect="1"/>
            </p:cNvSpPr>
            <p:nvPr/>
          </p:nvSpPr>
          <p:spPr>
            <a:xfrm>
              <a:off x="1058289" y="4181002"/>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Isosceles Triangle 30"/>
            <p:cNvSpPr>
              <a:spLocks noChangeAspect="1"/>
            </p:cNvSpPr>
            <p:nvPr/>
          </p:nvSpPr>
          <p:spPr>
            <a:xfrm>
              <a:off x="1746542" y="4464287"/>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Isosceles Triangle 30"/>
            <p:cNvSpPr>
              <a:spLocks noChangeAspect="1"/>
            </p:cNvSpPr>
            <p:nvPr/>
          </p:nvSpPr>
          <p:spPr>
            <a:xfrm>
              <a:off x="1075906" y="4744089"/>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Isosceles Triangle 30"/>
            <p:cNvSpPr>
              <a:spLocks noChangeAspect="1"/>
            </p:cNvSpPr>
            <p:nvPr/>
          </p:nvSpPr>
          <p:spPr>
            <a:xfrm>
              <a:off x="1722055" y="5516780"/>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Isosceles Triangle 30"/>
            <p:cNvSpPr>
              <a:spLocks noChangeAspect="1"/>
            </p:cNvSpPr>
            <p:nvPr/>
          </p:nvSpPr>
          <p:spPr>
            <a:xfrm>
              <a:off x="1074733" y="5918232"/>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Isosceles Triangle 30"/>
            <p:cNvSpPr>
              <a:spLocks noChangeAspect="1"/>
            </p:cNvSpPr>
            <p:nvPr/>
          </p:nvSpPr>
          <p:spPr>
            <a:xfrm>
              <a:off x="1073825" y="5341715"/>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20" name="Rak pil 19"/>
            <p:cNvCxnSpPr/>
            <p:nvPr/>
          </p:nvCxnSpPr>
          <p:spPr>
            <a:xfrm flipV="1">
              <a:off x="2398608" y="4176258"/>
              <a:ext cx="9832" cy="21427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Rak pil 23"/>
            <p:cNvCxnSpPr/>
            <p:nvPr/>
          </p:nvCxnSpPr>
          <p:spPr>
            <a:xfrm>
              <a:off x="1114061" y="3672366"/>
              <a:ext cx="0" cy="3539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Rektangel 24"/>
            <p:cNvSpPr/>
            <p:nvPr/>
          </p:nvSpPr>
          <p:spPr>
            <a:xfrm>
              <a:off x="187874" y="3279648"/>
              <a:ext cx="2586017" cy="34702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6" name="textruta 25"/>
            <p:cNvSpPr txBox="1"/>
            <p:nvPr/>
          </p:nvSpPr>
          <p:spPr>
            <a:xfrm>
              <a:off x="1423430" y="3298971"/>
              <a:ext cx="1016497" cy="369332"/>
            </a:xfrm>
            <a:prstGeom prst="rect">
              <a:avLst/>
            </a:prstGeom>
            <a:noFill/>
          </p:spPr>
          <p:txBody>
            <a:bodyPr wrap="none" rtlCol="0">
              <a:spAutoFit/>
            </a:bodyPr>
            <a:lstStyle/>
            <a:p>
              <a:r>
                <a:rPr lang="sv-SE" dirty="0"/>
                <a:t>Station 4</a:t>
              </a:r>
            </a:p>
          </p:txBody>
        </p:sp>
        <p:sp>
          <p:nvSpPr>
            <p:cNvPr id="92" name="textruta 91"/>
            <p:cNvSpPr txBox="1"/>
            <p:nvPr/>
          </p:nvSpPr>
          <p:spPr>
            <a:xfrm>
              <a:off x="1135317" y="3698043"/>
              <a:ext cx="468656" cy="261610"/>
            </a:xfrm>
            <a:prstGeom prst="rect">
              <a:avLst/>
            </a:prstGeom>
            <a:noFill/>
          </p:spPr>
          <p:txBody>
            <a:bodyPr wrap="square" rtlCol="0">
              <a:spAutoFit/>
            </a:bodyPr>
            <a:lstStyle/>
            <a:p>
              <a:r>
                <a:rPr lang="sv-SE" sz="1100" dirty="0"/>
                <a:t>Start </a:t>
              </a:r>
            </a:p>
          </p:txBody>
        </p:sp>
        <p:sp>
          <p:nvSpPr>
            <p:cNvPr id="96" name="textruta 95"/>
            <p:cNvSpPr txBox="1"/>
            <p:nvPr/>
          </p:nvSpPr>
          <p:spPr>
            <a:xfrm>
              <a:off x="143341" y="3437212"/>
              <a:ext cx="994587" cy="769441"/>
            </a:xfrm>
            <a:prstGeom prst="rect">
              <a:avLst/>
            </a:prstGeom>
            <a:noFill/>
          </p:spPr>
          <p:txBody>
            <a:bodyPr wrap="square" rtlCol="0">
              <a:spAutoFit/>
            </a:bodyPr>
            <a:lstStyle/>
            <a:p>
              <a:r>
                <a:rPr lang="sv-SE" sz="1100" i="1" dirty="0"/>
                <a:t>Blicken i heldragna pilens riktning hela tiden.</a:t>
              </a:r>
            </a:p>
          </p:txBody>
        </p:sp>
        <p:cxnSp>
          <p:nvCxnSpPr>
            <p:cNvPr id="14" name="Rak pil 13"/>
            <p:cNvCxnSpPr/>
            <p:nvPr/>
          </p:nvCxnSpPr>
          <p:spPr>
            <a:xfrm>
              <a:off x="941033" y="4293488"/>
              <a:ext cx="26633" cy="80852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3" name="Rak pil 32"/>
            <p:cNvCxnSpPr/>
            <p:nvPr/>
          </p:nvCxnSpPr>
          <p:spPr>
            <a:xfrm>
              <a:off x="1968925" y="4433119"/>
              <a:ext cx="0" cy="1368671"/>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9" name="Rak pil 38"/>
            <p:cNvCxnSpPr/>
            <p:nvPr/>
          </p:nvCxnSpPr>
          <p:spPr>
            <a:xfrm flipV="1">
              <a:off x="1253266" y="4378048"/>
              <a:ext cx="531014" cy="739407"/>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99" name="Rak pil 98"/>
            <p:cNvCxnSpPr/>
            <p:nvPr/>
          </p:nvCxnSpPr>
          <p:spPr>
            <a:xfrm>
              <a:off x="942507" y="5378039"/>
              <a:ext cx="26633" cy="80852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44" name="Rak pil 43"/>
            <p:cNvCxnSpPr/>
            <p:nvPr/>
          </p:nvCxnSpPr>
          <p:spPr>
            <a:xfrm flipH="1" flipV="1">
              <a:off x="1149374" y="5193142"/>
              <a:ext cx="645661" cy="708749"/>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sp>
          <p:nvSpPr>
            <p:cNvPr id="100" name="textruta 99"/>
            <p:cNvSpPr txBox="1"/>
            <p:nvPr/>
          </p:nvSpPr>
          <p:spPr>
            <a:xfrm>
              <a:off x="438897" y="4471413"/>
              <a:ext cx="591902" cy="261610"/>
            </a:xfrm>
            <a:prstGeom prst="rect">
              <a:avLst/>
            </a:prstGeom>
            <a:noFill/>
          </p:spPr>
          <p:txBody>
            <a:bodyPr wrap="square" rtlCol="0">
              <a:spAutoFit/>
            </a:bodyPr>
            <a:lstStyle/>
            <a:p>
              <a:r>
                <a:rPr lang="sv-SE" sz="1100" dirty="0"/>
                <a:t>Framåt </a:t>
              </a:r>
            </a:p>
          </p:txBody>
        </p:sp>
        <p:sp>
          <p:nvSpPr>
            <p:cNvPr id="101" name="textruta 100"/>
            <p:cNvSpPr txBox="1"/>
            <p:nvPr/>
          </p:nvSpPr>
          <p:spPr>
            <a:xfrm>
              <a:off x="1218694" y="4571376"/>
              <a:ext cx="591902" cy="261610"/>
            </a:xfrm>
            <a:prstGeom prst="rect">
              <a:avLst/>
            </a:prstGeom>
            <a:noFill/>
          </p:spPr>
          <p:txBody>
            <a:bodyPr wrap="square" rtlCol="0">
              <a:spAutoFit/>
            </a:bodyPr>
            <a:lstStyle/>
            <a:p>
              <a:r>
                <a:rPr lang="sv-SE" sz="1100" dirty="0"/>
                <a:t>Bakåt </a:t>
              </a:r>
            </a:p>
          </p:txBody>
        </p:sp>
        <p:sp>
          <p:nvSpPr>
            <p:cNvPr id="102" name="textruta 101"/>
            <p:cNvSpPr txBox="1"/>
            <p:nvPr/>
          </p:nvSpPr>
          <p:spPr>
            <a:xfrm>
              <a:off x="1176558" y="5338195"/>
              <a:ext cx="591902" cy="261610"/>
            </a:xfrm>
            <a:prstGeom prst="rect">
              <a:avLst/>
            </a:prstGeom>
            <a:noFill/>
          </p:spPr>
          <p:txBody>
            <a:bodyPr wrap="square" rtlCol="0">
              <a:spAutoFit/>
            </a:bodyPr>
            <a:lstStyle/>
            <a:p>
              <a:r>
                <a:rPr lang="sv-SE" sz="1100" dirty="0"/>
                <a:t>Bakåt </a:t>
              </a:r>
            </a:p>
          </p:txBody>
        </p:sp>
        <p:sp>
          <p:nvSpPr>
            <p:cNvPr id="103" name="textruta 102"/>
            <p:cNvSpPr txBox="1"/>
            <p:nvPr/>
          </p:nvSpPr>
          <p:spPr>
            <a:xfrm>
              <a:off x="1893834" y="4893612"/>
              <a:ext cx="591902" cy="261610"/>
            </a:xfrm>
            <a:prstGeom prst="rect">
              <a:avLst/>
            </a:prstGeom>
            <a:noFill/>
          </p:spPr>
          <p:txBody>
            <a:bodyPr wrap="square" rtlCol="0">
              <a:spAutoFit/>
            </a:bodyPr>
            <a:lstStyle/>
            <a:p>
              <a:r>
                <a:rPr lang="sv-SE" sz="1100" dirty="0"/>
                <a:t>Framåt </a:t>
              </a:r>
            </a:p>
          </p:txBody>
        </p:sp>
        <p:sp>
          <p:nvSpPr>
            <p:cNvPr id="104" name="textruta 103"/>
            <p:cNvSpPr txBox="1"/>
            <p:nvPr/>
          </p:nvSpPr>
          <p:spPr>
            <a:xfrm>
              <a:off x="450732" y="5611166"/>
              <a:ext cx="591902" cy="261610"/>
            </a:xfrm>
            <a:prstGeom prst="rect">
              <a:avLst/>
            </a:prstGeom>
            <a:noFill/>
          </p:spPr>
          <p:txBody>
            <a:bodyPr wrap="square" rtlCol="0">
              <a:spAutoFit/>
            </a:bodyPr>
            <a:lstStyle/>
            <a:p>
              <a:r>
                <a:rPr lang="sv-SE" sz="1100" dirty="0"/>
                <a:t>Framåt </a:t>
              </a:r>
            </a:p>
          </p:txBody>
        </p:sp>
      </p:grpSp>
      <p:grpSp>
        <p:nvGrpSpPr>
          <p:cNvPr id="121" name="Grupp 120"/>
          <p:cNvGrpSpPr/>
          <p:nvPr/>
        </p:nvGrpSpPr>
        <p:grpSpPr>
          <a:xfrm>
            <a:off x="3756441" y="3062798"/>
            <a:ext cx="2641982" cy="3739694"/>
            <a:chOff x="3241534" y="3133822"/>
            <a:chExt cx="2641982" cy="3739694"/>
          </a:xfrm>
        </p:grpSpPr>
        <p:sp>
          <p:nvSpPr>
            <p:cNvPr id="28" name="Isosceles Triangle 30"/>
            <p:cNvSpPr>
              <a:spLocks noChangeAspect="1"/>
            </p:cNvSpPr>
            <p:nvPr/>
          </p:nvSpPr>
          <p:spPr>
            <a:xfrm>
              <a:off x="4447355" y="5037903"/>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9" name="Isosceles Triangle 30"/>
            <p:cNvSpPr>
              <a:spLocks noChangeAspect="1"/>
            </p:cNvSpPr>
            <p:nvPr/>
          </p:nvSpPr>
          <p:spPr>
            <a:xfrm>
              <a:off x="4427599" y="4690184"/>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0" name="Isosceles Triangle 30"/>
            <p:cNvSpPr>
              <a:spLocks noChangeAspect="1"/>
            </p:cNvSpPr>
            <p:nvPr/>
          </p:nvSpPr>
          <p:spPr>
            <a:xfrm>
              <a:off x="4417411" y="4352217"/>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1" name="Isosceles Triangle 30"/>
            <p:cNvSpPr>
              <a:spLocks noChangeAspect="1"/>
            </p:cNvSpPr>
            <p:nvPr/>
          </p:nvSpPr>
          <p:spPr>
            <a:xfrm>
              <a:off x="4409787" y="3964625"/>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2" name="Isosceles Triangle 30"/>
            <p:cNvSpPr>
              <a:spLocks noChangeAspect="1"/>
            </p:cNvSpPr>
            <p:nvPr/>
          </p:nvSpPr>
          <p:spPr>
            <a:xfrm>
              <a:off x="4407334" y="3629686"/>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4" name="textruta 33"/>
            <p:cNvSpPr txBox="1"/>
            <p:nvPr/>
          </p:nvSpPr>
          <p:spPr>
            <a:xfrm>
              <a:off x="4778248" y="3192435"/>
              <a:ext cx="1016497" cy="369332"/>
            </a:xfrm>
            <a:prstGeom prst="rect">
              <a:avLst/>
            </a:prstGeom>
            <a:noFill/>
          </p:spPr>
          <p:txBody>
            <a:bodyPr wrap="none" rtlCol="0">
              <a:spAutoFit/>
            </a:bodyPr>
            <a:lstStyle/>
            <a:p>
              <a:r>
                <a:rPr lang="sv-SE" dirty="0"/>
                <a:t>Station 5</a:t>
              </a:r>
            </a:p>
          </p:txBody>
        </p:sp>
        <p:sp>
          <p:nvSpPr>
            <p:cNvPr id="94" name="Rektangel 93"/>
            <p:cNvSpPr/>
            <p:nvPr/>
          </p:nvSpPr>
          <p:spPr>
            <a:xfrm>
              <a:off x="3241534" y="3133822"/>
              <a:ext cx="2641982" cy="373969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05" name="Rak pil 104"/>
            <p:cNvCxnSpPr/>
            <p:nvPr/>
          </p:nvCxnSpPr>
          <p:spPr>
            <a:xfrm>
              <a:off x="4379708" y="3295164"/>
              <a:ext cx="10352" cy="3284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6" name="textruta 105"/>
            <p:cNvSpPr txBox="1"/>
            <p:nvPr/>
          </p:nvSpPr>
          <p:spPr>
            <a:xfrm>
              <a:off x="3955395" y="3279811"/>
              <a:ext cx="468656" cy="261610"/>
            </a:xfrm>
            <a:prstGeom prst="rect">
              <a:avLst/>
            </a:prstGeom>
            <a:noFill/>
          </p:spPr>
          <p:txBody>
            <a:bodyPr wrap="square" rtlCol="0">
              <a:spAutoFit/>
            </a:bodyPr>
            <a:lstStyle/>
            <a:p>
              <a:r>
                <a:rPr lang="sv-SE" sz="1100" dirty="0"/>
                <a:t>Start </a:t>
              </a:r>
            </a:p>
          </p:txBody>
        </p:sp>
        <p:cxnSp>
          <p:nvCxnSpPr>
            <p:cNvPr id="48" name="Rak pil 47"/>
            <p:cNvCxnSpPr/>
            <p:nvPr/>
          </p:nvCxnSpPr>
          <p:spPr>
            <a:xfrm flipV="1">
              <a:off x="5060272" y="3901008"/>
              <a:ext cx="0" cy="27237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6" name="Rektangel 65"/>
            <p:cNvSpPr/>
            <p:nvPr/>
          </p:nvSpPr>
          <p:spPr>
            <a:xfrm>
              <a:off x="4424051" y="5502536"/>
              <a:ext cx="228228" cy="12828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74" name="Rak 73"/>
            <p:cNvCxnSpPr/>
            <p:nvPr/>
          </p:nvCxnSpPr>
          <p:spPr>
            <a:xfrm>
              <a:off x="4416212" y="5611166"/>
              <a:ext cx="2435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Rak 113"/>
            <p:cNvCxnSpPr/>
            <p:nvPr/>
          </p:nvCxnSpPr>
          <p:spPr>
            <a:xfrm>
              <a:off x="4417686" y="5763566"/>
              <a:ext cx="2435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 name="Rak 114"/>
            <p:cNvCxnSpPr/>
            <p:nvPr/>
          </p:nvCxnSpPr>
          <p:spPr>
            <a:xfrm>
              <a:off x="4419160" y="5915966"/>
              <a:ext cx="2435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6" name="Rak 115"/>
            <p:cNvCxnSpPr/>
            <p:nvPr/>
          </p:nvCxnSpPr>
          <p:spPr>
            <a:xfrm>
              <a:off x="4420634" y="6068366"/>
              <a:ext cx="2435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Rak 116"/>
            <p:cNvCxnSpPr/>
            <p:nvPr/>
          </p:nvCxnSpPr>
          <p:spPr>
            <a:xfrm>
              <a:off x="4413230" y="6220766"/>
              <a:ext cx="2435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 name="Rak 117"/>
            <p:cNvCxnSpPr/>
            <p:nvPr/>
          </p:nvCxnSpPr>
          <p:spPr>
            <a:xfrm>
              <a:off x="4423582" y="6373166"/>
              <a:ext cx="2435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 name="Rak 118"/>
            <p:cNvCxnSpPr/>
            <p:nvPr/>
          </p:nvCxnSpPr>
          <p:spPr>
            <a:xfrm>
              <a:off x="4416178" y="6525566"/>
              <a:ext cx="2435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 name="Rak 119"/>
            <p:cNvCxnSpPr/>
            <p:nvPr/>
          </p:nvCxnSpPr>
          <p:spPr>
            <a:xfrm>
              <a:off x="4408774" y="6677966"/>
              <a:ext cx="243505"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23" name="Isosceles Triangle 30"/>
          <p:cNvSpPr>
            <a:spLocks noChangeAspect="1"/>
          </p:cNvSpPr>
          <p:nvPr/>
        </p:nvSpPr>
        <p:spPr>
          <a:xfrm>
            <a:off x="9525110" y="6229570"/>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8" name="textruta 127"/>
          <p:cNvSpPr txBox="1"/>
          <p:nvPr/>
        </p:nvSpPr>
        <p:spPr>
          <a:xfrm>
            <a:off x="9964299" y="3051869"/>
            <a:ext cx="1016497" cy="369332"/>
          </a:xfrm>
          <a:prstGeom prst="rect">
            <a:avLst/>
          </a:prstGeom>
          <a:noFill/>
        </p:spPr>
        <p:txBody>
          <a:bodyPr wrap="none" rtlCol="0">
            <a:spAutoFit/>
          </a:bodyPr>
          <a:lstStyle/>
          <a:p>
            <a:r>
              <a:rPr lang="sv-SE" dirty="0"/>
              <a:t>Station 6</a:t>
            </a:r>
          </a:p>
        </p:txBody>
      </p:sp>
      <p:sp>
        <p:nvSpPr>
          <p:cNvPr id="129" name="Rektangel 128"/>
          <p:cNvSpPr/>
          <p:nvPr/>
        </p:nvSpPr>
        <p:spPr>
          <a:xfrm>
            <a:off x="8427585" y="2993256"/>
            <a:ext cx="2641982" cy="373969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30" name="Rak pil 129"/>
          <p:cNvCxnSpPr/>
          <p:nvPr/>
        </p:nvCxnSpPr>
        <p:spPr>
          <a:xfrm>
            <a:off x="9565759" y="3154598"/>
            <a:ext cx="10352" cy="3284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1" name="textruta 130"/>
          <p:cNvSpPr txBox="1"/>
          <p:nvPr/>
        </p:nvSpPr>
        <p:spPr>
          <a:xfrm>
            <a:off x="9141446" y="3139245"/>
            <a:ext cx="468656" cy="261610"/>
          </a:xfrm>
          <a:prstGeom prst="rect">
            <a:avLst/>
          </a:prstGeom>
          <a:noFill/>
        </p:spPr>
        <p:txBody>
          <a:bodyPr wrap="square" rtlCol="0">
            <a:spAutoFit/>
          </a:bodyPr>
          <a:lstStyle/>
          <a:p>
            <a:r>
              <a:rPr lang="sv-SE" sz="1100" dirty="0"/>
              <a:t>Start </a:t>
            </a:r>
          </a:p>
        </p:txBody>
      </p:sp>
      <p:cxnSp>
        <p:nvCxnSpPr>
          <p:cNvPr id="132" name="Rak pil 131"/>
          <p:cNvCxnSpPr/>
          <p:nvPr/>
        </p:nvCxnSpPr>
        <p:spPr>
          <a:xfrm flipV="1">
            <a:off x="10246323" y="3760442"/>
            <a:ext cx="0" cy="27237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142" name="Grupp 141"/>
          <p:cNvGrpSpPr/>
          <p:nvPr/>
        </p:nvGrpSpPr>
        <p:grpSpPr>
          <a:xfrm>
            <a:off x="9479411" y="3604189"/>
            <a:ext cx="258313" cy="1282839"/>
            <a:chOff x="9594825" y="5361970"/>
            <a:chExt cx="258313" cy="1282839"/>
          </a:xfrm>
        </p:grpSpPr>
        <p:sp>
          <p:nvSpPr>
            <p:cNvPr id="133" name="Rektangel 132"/>
            <p:cNvSpPr/>
            <p:nvPr/>
          </p:nvSpPr>
          <p:spPr>
            <a:xfrm>
              <a:off x="9610102" y="5361970"/>
              <a:ext cx="228228" cy="12828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34" name="Rak 133"/>
            <p:cNvCxnSpPr/>
            <p:nvPr/>
          </p:nvCxnSpPr>
          <p:spPr>
            <a:xfrm>
              <a:off x="9602263" y="5470600"/>
              <a:ext cx="2435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5" name="Rak 134"/>
            <p:cNvCxnSpPr/>
            <p:nvPr/>
          </p:nvCxnSpPr>
          <p:spPr>
            <a:xfrm>
              <a:off x="9603737" y="5623000"/>
              <a:ext cx="2435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6" name="Rak 135"/>
            <p:cNvCxnSpPr/>
            <p:nvPr/>
          </p:nvCxnSpPr>
          <p:spPr>
            <a:xfrm>
              <a:off x="9605211" y="5775400"/>
              <a:ext cx="2435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Rak 136"/>
            <p:cNvCxnSpPr/>
            <p:nvPr/>
          </p:nvCxnSpPr>
          <p:spPr>
            <a:xfrm>
              <a:off x="9606685" y="5927800"/>
              <a:ext cx="2435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8" name="Rak 137"/>
            <p:cNvCxnSpPr/>
            <p:nvPr/>
          </p:nvCxnSpPr>
          <p:spPr>
            <a:xfrm>
              <a:off x="9599281" y="6080200"/>
              <a:ext cx="2435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9" name="Rak 138"/>
            <p:cNvCxnSpPr/>
            <p:nvPr/>
          </p:nvCxnSpPr>
          <p:spPr>
            <a:xfrm>
              <a:off x="9609633" y="6232600"/>
              <a:ext cx="2435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 name="Rak 139"/>
            <p:cNvCxnSpPr/>
            <p:nvPr/>
          </p:nvCxnSpPr>
          <p:spPr>
            <a:xfrm>
              <a:off x="9602229" y="6385000"/>
              <a:ext cx="24350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 name="Rak 140"/>
            <p:cNvCxnSpPr/>
            <p:nvPr/>
          </p:nvCxnSpPr>
          <p:spPr>
            <a:xfrm>
              <a:off x="9594825" y="6537400"/>
              <a:ext cx="243505" cy="0"/>
            </a:xfrm>
            <a:prstGeom prst="line">
              <a:avLst/>
            </a:prstGeom>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93660406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S3. Hörnet – diagonalpass</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normAutofit fontScale="92500" lnSpcReduction="10000"/>
          </a:bodyPr>
          <a:lstStyle/>
          <a:p>
            <a:r>
              <a:rPr lang="sv-SE" b="1" dirty="0"/>
              <a:t>Syfte</a:t>
            </a:r>
          </a:p>
          <a:p>
            <a:r>
              <a:rPr lang="sv-SE" dirty="0"/>
              <a:t>Skott med passning</a:t>
            </a:r>
          </a:p>
          <a:p>
            <a:r>
              <a:rPr lang="sv-SE" b="1" dirty="0"/>
              <a:t>Plan</a:t>
            </a:r>
          </a:p>
          <a:p>
            <a:r>
              <a:rPr lang="sv-SE" dirty="0"/>
              <a:t>Halvplan, Mindre</a:t>
            </a:r>
          </a:p>
          <a:p>
            <a:r>
              <a:rPr lang="sv-SE" b="1" dirty="0"/>
              <a:t>Beskrivning</a:t>
            </a:r>
          </a:p>
          <a:p>
            <a:r>
              <a:rPr lang="sv-SE" dirty="0"/>
              <a:t>Första spelare i led A springer utan boll runt konen</a:t>
            </a:r>
          </a:p>
          <a:p>
            <a:r>
              <a:rPr lang="sv-SE" dirty="0"/>
              <a:t>Första spelare i led B slår en passning</a:t>
            </a:r>
          </a:p>
          <a:p>
            <a:r>
              <a:rPr lang="sv-SE" dirty="0"/>
              <a:t>Spelaren skjuter</a:t>
            </a:r>
          </a:p>
          <a:p>
            <a:r>
              <a:rPr lang="sv-SE" dirty="0"/>
              <a:t>Spelare ställer sig sedan sist i led B</a:t>
            </a:r>
          </a:p>
          <a:p>
            <a:r>
              <a:rPr lang="sv-SE" b="1" dirty="0"/>
              <a:t>Att tänka på</a:t>
            </a:r>
          </a:p>
          <a:p>
            <a:r>
              <a:rPr lang="sv-SE" dirty="0"/>
              <a:t>Kan göras med olika avstånd mellan koner och mål</a:t>
            </a:r>
          </a:p>
        </p:txBody>
      </p:sp>
      <p:sp>
        <p:nvSpPr>
          <p:cNvPr id="8" name="Likbent triangel 7">
            <a:extLst>
              <a:ext uri="{FF2B5EF4-FFF2-40B4-BE49-F238E27FC236}">
                <a16:creationId xmlns:a16="http://schemas.microsoft.com/office/drawing/2014/main" id="{EF36A16F-729A-4574-B9DA-944A1B0DE218}"/>
              </a:ext>
            </a:extLst>
          </p:cNvPr>
          <p:cNvSpPr/>
          <p:nvPr/>
        </p:nvSpPr>
        <p:spPr>
          <a:xfrm>
            <a:off x="7728909" y="3324909"/>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9" name="textruta 8">
            <a:extLst>
              <a:ext uri="{FF2B5EF4-FFF2-40B4-BE49-F238E27FC236}">
                <a16:creationId xmlns:a16="http://schemas.microsoft.com/office/drawing/2014/main" id="{06E6F338-1D34-4C6A-8E4B-F0F09DE39D1D}"/>
              </a:ext>
            </a:extLst>
          </p:cNvPr>
          <p:cNvSpPr txBox="1"/>
          <p:nvPr/>
        </p:nvSpPr>
        <p:spPr>
          <a:xfrm>
            <a:off x="7424017" y="723044"/>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10" name="Rektangel 9">
            <a:extLst>
              <a:ext uri="{FF2B5EF4-FFF2-40B4-BE49-F238E27FC236}">
                <a16:creationId xmlns:a16="http://schemas.microsoft.com/office/drawing/2014/main" id="{819931FF-B7A5-42DB-88FD-69812E46A1D9}"/>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Frihandsfigur: Form 2">
            <a:extLst>
              <a:ext uri="{FF2B5EF4-FFF2-40B4-BE49-F238E27FC236}">
                <a16:creationId xmlns:a16="http://schemas.microsoft.com/office/drawing/2014/main" id="{F8FFEB63-F9C3-4CBF-8A49-2A19D61860C4}"/>
              </a:ext>
            </a:extLst>
          </p:cNvPr>
          <p:cNvSpPr/>
          <p:nvPr/>
        </p:nvSpPr>
        <p:spPr>
          <a:xfrm>
            <a:off x="7505078" y="1654139"/>
            <a:ext cx="1043021" cy="2153654"/>
          </a:xfrm>
          <a:custGeom>
            <a:avLst/>
            <a:gdLst>
              <a:gd name="connsiteX0" fmla="*/ 56702 w 1043021"/>
              <a:gd name="connsiteY0" fmla="*/ 0 h 2153654"/>
              <a:gd name="connsiteX1" fmla="*/ 77250 w 1043021"/>
              <a:gd name="connsiteY1" fmla="*/ 2054832 h 2153654"/>
              <a:gd name="connsiteX2" fmla="*/ 806715 w 1043021"/>
              <a:gd name="connsiteY2" fmla="*/ 1797978 h 2153654"/>
              <a:gd name="connsiteX3" fmla="*/ 1043021 w 1043021"/>
              <a:gd name="connsiteY3" fmla="*/ 1530850 h 2153654"/>
            </a:gdLst>
            <a:ahLst/>
            <a:cxnLst>
              <a:cxn ang="0">
                <a:pos x="connsiteX0" y="connsiteY0"/>
              </a:cxn>
              <a:cxn ang="0">
                <a:pos x="connsiteX1" y="connsiteY1"/>
              </a:cxn>
              <a:cxn ang="0">
                <a:pos x="connsiteX2" y="connsiteY2"/>
              </a:cxn>
              <a:cxn ang="0">
                <a:pos x="connsiteX3" y="connsiteY3"/>
              </a:cxn>
            </a:cxnLst>
            <a:rect l="l" t="t" r="r" b="b"/>
            <a:pathLst>
              <a:path w="1043021" h="2153654">
                <a:moveTo>
                  <a:pt x="56702" y="0"/>
                </a:moveTo>
                <a:cubicBezTo>
                  <a:pt x="4475" y="877584"/>
                  <a:pt x="-47752" y="1755169"/>
                  <a:pt x="77250" y="2054832"/>
                </a:cubicBezTo>
                <a:cubicBezTo>
                  <a:pt x="202252" y="2354495"/>
                  <a:pt x="645753" y="1885308"/>
                  <a:pt x="806715" y="1797978"/>
                </a:cubicBezTo>
                <a:cubicBezTo>
                  <a:pt x="967677" y="1710648"/>
                  <a:pt x="952266" y="1606194"/>
                  <a:pt x="1043021" y="1530850"/>
                </a:cubicBezTo>
              </a:path>
            </a:pathLst>
          </a:custGeom>
          <a:ln>
            <a:tailEnd type="triangle"/>
          </a:ln>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5" name="Rak pilkoppling 4">
            <a:extLst>
              <a:ext uri="{FF2B5EF4-FFF2-40B4-BE49-F238E27FC236}">
                <a16:creationId xmlns:a16="http://schemas.microsoft.com/office/drawing/2014/main" id="{5F1328C6-D766-4B6B-B61C-FFE0C0A395AE}"/>
              </a:ext>
            </a:extLst>
          </p:cNvPr>
          <p:cNvCxnSpPr>
            <a:cxnSpLocks/>
          </p:cNvCxnSpPr>
          <p:nvPr/>
        </p:nvCxnSpPr>
        <p:spPr>
          <a:xfrm flipH="1">
            <a:off x="8548099" y="1796018"/>
            <a:ext cx="1639666" cy="1245133"/>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1" name="Pil: höger 10">
            <a:extLst>
              <a:ext uri="{FF2B5EF4-FFF2-40B4-BE49-F238E27FC236}">
                <a16:creationId xmlns:a16="http://schemas.microsoft.com/office/drawing/2014/main" id="{922DBB2F-E1A9-4657-86C1-F1A2BEC8868E}"/>
              </a:ext>
            </a:extLst>
          </p:cNvPr>
          <p:cNvSpPr/>
          <p:nvPr/>
        </p:nvSpPr>
        <p:spPr>
          <a:xfrm rot="16708975">
            <a:off x="8318913" y="2270249"/>
            <a:ext cx="749203" cy="369869"/>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3" name="textruta 12">
            <a:extLst>
              <a:ext uri="{FF2B5EF4-FFF2-40B4-BE49-F238E27FC236}">
                <a16:creationId xmlns:a16="http://schemas.microsoft.com/office/drawing/2014/main" id="{C3DA6294-0945-47E8-8B23-8AD89182FED7}"/>
              </a:ext>
            </a:extLst>
          </p:cNvPr>
          <p:cNvSpPr txBox="1"/>
          <p:nvPr/>
        </p:nvSpPr>
        <p:spPr>
          <a:xfrm>
            <a:off x="10187765" y="730809"/>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14" name="Likbent triangel 13">
            <a:extLst>
              <a:ext uri="{FF2B5EF4-FFF2-40B4-BE49-F238E27FC236}">
                <a16:creationId xmlns:a16="http://schemas.microsoft.com/office/drawing/2014/main" id="{C0339E98-49D6-44D1-BD89-B919D956A0B2}"/>
              </a:ext>
            </a:extLst>
          </p:cNvPr>
          <p:cNvSpPr/>
          <p:nvPr/>
        </p:nvSpPr>
        <p:spPr>
          <a:xfrm>
            <a:off x="9910697" y="3313169"/>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6" name="textruta 5">
            <a:extLst>
              <a:ext uri="{FF2B5EF4-FFF2-40B4-BE49-F238E27FC236}">
                <a16:creationId xmlns:a16="http://schemas.microsoft.com/office/drawing/2014/main" id="{6325BAD5-C503-4C01-9005-1575E0AD510C}"/>
              </a:ext>
            </a:extLst>
          </p:cNvPr>
          <p:cNvSpPr txBox="1"/>
          <p:nvPr/>
        </p:nvSpPr>
        <p:spPr>
          <a:xfrm>
            <a:off x="7162179" y="638342"/>
            <a:ext cx="317716" cy="369332"/>
          </a:xfrm>
          <a:prstGeom prst="rect">
            <a:avLst/>
          </a:prstGeom>
          <a:noFill/>
        </p:spPr>
        <p:txBody>
          <a:bodyPr wrap="none" rtlCol="0">
            <a:spAutoFit/>
          </a:bodyPr>
          <a:lstStyle/>
          <a:p>
            <a:r>
              <a:rPr lang="sv-SE" dirty="0"/>
              <a:t>A</a:t>
            </a:r>
          </a:p>
        </p:txBody>
      </p:sp>
      <p:sp>
        <p:nvSpPr>
          <p:cNvPr id="15" name="textruta 14">
            <a:extLst>
              <a:ext uri="{FF2B5EF4-FFF2-40B4-BE49-F238E27FC236}">
                <a16:creationId xmlns:a16="http://schemas.microsoft.com/office/drawing/2014/main" id="{E7F5C575-983F-4C27-BA5C-93C0738BD7AB}"/>
              </a:ext>
            </a:extLst>
          </p:cNvPr>
          <p:cNvSpPr txBox="1"/>
          <p:nvPr/>
        </p:nvSpPr>
        <p:spPr>
          <a:xfrm>
            <a:off x="9910697" y="660044"/>
            <a:ext cx="309700" cy="369332"/>
          </a:xfrm>
          <a:prstGeom prst="rect">
            <a:avLst/>
          </a:prstGeom>
          <a:noFill/>
        </p:spPr>
        <p:txBody>
          <a:bodyPr wrap="none" rtlCol="0">
            <a:spAutoFit/>
          </a:bodyPr>
          <a:lstStyle/>
          <a:p>
            <a:r>
              <a:rPr lang="sv-SE" dirty="0"/>
              <a:t>B</a:t>
            </a:r>
          </a:p>
        </p:txBody>
      </p:sp>
    </p:spTree>
    <p:extLst>
      <p:ext uri="{BB962C8B-B14F-4D97-AF65-F5344CB8AC3E}">
        <p14:creationId xmlns:p14="http://schemas.microsoft.com/office/powerpoint/2010/main" val="29375363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S4. Inbrytning till pass</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normAutofit fontScale="92500" lnSpcReduction="10000"/>
          </a:bodyPr>
          <a:lstStyle/>
          <a:p>
            <a:r>
              <a:rPr lang="sv-SE" b="1" dirty="0"/>
              <a:t>Syfte</a:t>
            </a:r>
          </a:p>
          <a:p>
            <a:r>
              <a:rPr lang="sv-SE" dirty="0"/>
              <a:t>Avslut och fokus</a:t>
            </a:r>
          </a:p>
          <a:p>
            <a:r>
              <a:rPr lang="sv-SE" b="1" dirty="0"/>
              <a:t>Plan</a:t>
            </a:r>
          </a:p>
          <a:p>
            <a:r>
              <a:rPr lang="sv-SE" dirty="0"/>
              <a:t>Halvplan, Mindre</a:t>
            </a:r>
          </a:p>
          <a:p>
            <a:r>
              <a:rPr lang="sv-SE" b="1" dirty="0"/>
              <a:t>Beskrivning</a:t>
            </a:r>
          </a:p>
          <a:p>
            <a:r>
              <a:rPr lang="sv-SE" dirty="0"/>
              <a:t>Spelare A slår passning till spelare B och tar sedan löpning i högt tempo utmed kant.</a:t>
            </a:r>
          </a:p>
          <a:p>
            <a:r>
              <a:rPr lang="sv-SE" dirty="0"/>
              <a:t>Får tillbaka passning från spelare B, bryter in och skjuter på mål.</a:t>
            </a:r>
          </a:p>
          <a:p>
            <a:r>
              <a:rPr lang="sv-SE" dirty="0"/>
              <a:t>Spelare A löper sedan snabbt till plats för spelare B för att ta emot passning.</a:t>
            </a:r>
          </a:p>
          <a:p>
            <a:r>
              <a:rPr lang="sv-SE" b="1" dirty="0"/>
              <a:t>Att tänka på</a:t>
            </a:r>
          </a:p>
          <a:p>
            <a:r>
              <a:rPr lang="sv-SE" dirty="0"/>
              <a:t>Passningen ska gå framåt så att bollen kan tas emot i fart</a:t>
            </a:r>
          </a:p>
        </p:txBody>
      </p:sp>
      <p:sp>
        <p:nvSpPr>
          <p:cNvPr id="8" name="Likbent triangel 7">
            <a:extLst>
              <a:ext uri="{FF2B5EF4-FFF2-40B4-BE49-F238E27FC236}">
                <a16:creationId xmlns:a16="http://schemas.microsoft.com/office/drawing/2014/main" id="{EF36A16F-729A-4574-B9DA-944A1B0DE218}"/>
              </a:ext>
            </a:extLst>
          </p:cNvPr>
          <p:cNvSpPr/>
          <p:nvPr/>
        </p:nvSpPr>
        <p:spPr>
          <a:xfrm>
            <a:off x="9745260" y="3043031"/>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9" name="textruta 8">
            <a:extLst>
              <a:ext uri="{FF2B5EF4-FFF2-40B4-BE49-F238E27FC236}">
                <a16:creationId xmlns:a16="http://schemas.microsoft.com/office/drawing/2014/main" id="{06E6F338-1D34-4C6A-8E4B-F0F09DE39D1D}"/>
              </a:ext>
            </a:extLst>
          </p:cNvPr>
          <p:cNvSpPr txBox="1"/>
          <p:nvPr/>
        </p:nvSpPr>
        <p:spPr>
          <a:xfrm>
            <a:off x="9391896" y="2225790"/>
            <a:ext cx="304892" cy="369332"/>
          </a:xfrm>
          <a:prstGeom prst="rect">
            <a:avLst/>
          </a:prstGeom>
          <a:noFill/>
        </p:spPr>
        <p:txBody>
          <a:bodyPr wrap="none" rtlCol="0">
            <a:spAutoFit/>
          </a:bodyPr>
          <a:lstStyle/>
          <a:p>
            <a:r>
              <a:rPr lang="sv-SE" dirty="0"/>
              <a:t>X</a:t>
            </a:r>
          </a:p>
        </p:txBody>
      </p:sp>
      <p:sp>
        <p:nvSpPr>
          <p:cNvPr id="10" name="Rektangel 9">
            <a:extLst>
              <a:ext uri="{FF2B5EF4-FFF2-40B4-BE49-F238E27FC236}">
                <a16:creationId xmlns:a16="http://schemas.microsoft.com/office/drawing/2014/main" id="{819931FF-B7A5-42DB-88FD-69812E46A1D9}"/>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textruta 6">
            <a:extLst>
              <a:ext uri="{FF2B5EF4-FFF2-40B4-BE49-F238E27FC236}">
                <a16:creationId xmlns:a16="http://schemas.microsoft.com/office/drawing/2014/main" id="{980634B0-75AB-46D3-8E79-BB06E0EF249D}"/>
              </a:ext>
            </a:extLst>
          </p:cNvPr>
          <p:cNvSpPr txBox="1"/>
          <p:nvPr/>
        </p:nvSpPr>
        <p:spPr>
          <a:xfrm>
            <a:off x="10005110" y="600670"/>
            <a:ext cx="304892" cy="923330"/>
          </a:xfrm>
          <a:prstGeom prst="rect">
            <a:avLst/>
          </a:prstGeom>
          <a:noFill/>
        </p:spPr>
        <p:txBody>
          <a:bodyPr wrap="none" rtlCol="0">
            <a:spAutoFit/>
          </a:bodyPr>
          <a:lstStyle/>
          <a:p>
            <a:r>
              <a:rPr lang="sv-SE" dirty="0"/>
              <a:t>X</a:t>
            </a:r>
          </a:p>
          <a:p>
            <a:r>
              <a:rPr lang="sv-SE" dirty="0"/>
              <a:t>X</a:t>
            </a:r>
          </a:p>
          <a:p>
            <a:r>
              <a:rPr lang="sv-SE" dirty="0"/>
              <a:t>X</a:t>
            </a:r>
          </a:p>
        </p:txBody>
      </p:sp>
      <p:cxnSp>
        <p:nvCxnSpPr>
          <p:cNvPr id="3" name="Rak pilkoppling 2">
            <a:extLst>
              <a:ext uri="{FF2B5EF4-FFF2-40B4-BE49-F238E27FC236}">
                <a16:creationId xmlns:a16="http://schemas.microsoft.com/office/drawing/2014/main" id="{1C53DECE-9B61-4E4C-BE5C-6F3E2DBEE98D}"/>
              </a:ext>
            </a:extLst>
          </p:cNvPr>
          <p:cNvCxnSpPr>
            <a:stCxn id="7" idx="2"/>
          </p:cNvCxnSpPr>
          <p:nvPr/>
        </p:nvCxnSpPr>
        <p:spPr>
          <a:xfrm flipH="1">
            <a:off x="9670774" y="1524000"/>
            <a:ext cx="486782" cy="801757"/>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6" name="Rak pilkoppling 5">
            <a:extLst>
              <a:ext uri="{FF2B5EF4-FFF2-40B4-BE49-F238E27FC236}">
                <a16:creationId xmlns:a16="http://schemas.microsoft.com/office/drawing/2014/main" id="{09A8C3F0-A55B-4428-B7D3-39F0DA826FE3}"/>
              </a:ext>
            </a:extLst>
          </p:cNvPr>
          <p:cNvCxnSpPr>
            <a:cxnSpLocks/>
            <a:stCxn id="7" idx="2"/>
          </p:cNvCxnSpPr>
          <p:nvPr/>
        </p:nvCxnSpPr>
        <p:spPr>
          <a:xfrm>
            <a:off x="10157556" y="1524000"/>
            <a:ext cx="0" cy="125481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Rak pilkoppling 12">
            <a:extLst>
              <a:ext uri="{FF2B5EF4-FFF2-40B4-BE49-F238E27FC236}">
                <a16:creationId xmlns:a16="http://schemas.microsoft.com/office/drawing/2014/main" id="{C65033F0-7868-47C6-950E-9711E75DCCDE}"/>
              </a:ext>
            </a:extLst>
          </p:cNvPr>
          <p:cNvCxnSpPr>
            <a:cxnSpLocks/>
          </p:cNvCxnSpPr>
          <p:nvPr/>
        </p:nvCxnSpPr>
        <p:spPr>
          <a:xfrm>
            <a:off x="9745260" y="2610606"/>
            <a:ext cx="333018" cy="168209"/>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16" name="Frihandsfigur: Form 15">
            <a:extLst>
              <a:ext uri="{FF2B5EF4-FFF2-40B4-BE49-F238E27FC236}">
                <a16:creationId xmlns:a16="http://schemas.microsoft.com/office/drawing/2014/main" id="{962AF760-EDF6-4B69-8C82-9FC03B3367C4}"/>
              </a:ext>
            </a:extLst>
          </p:cNvPr>
          <p:cNvSpPr/>
          <p:nvPr/>
        </p:nvSpPr>
        <p:spPr>
          <a:xfrm>
            <a:off x="9034670" y="2643809"/>
            <a:ext cx="1133060" cy="904461"/>
          </a:xfrm>
          <a:custGeom>
            <a:avLst/>
            <a:gdLst>
              <a:gd name="connsiteX0" fmla="*/ 1123121 w 1133060"/>
              <a:gd name="connsiteY0" fmla="*/ 188843 h 904461"/>
              <a:gd name="connsiteX1" fmla="*/ 1073426 w 1133060"/>
              <a:gd name="connsiteY1" fmla="*/ 208721 h 904461"/>
              <a:gd name="connsiteX2" fmla="*/ 1053547 w 1133060"/>
              <a:gd name="connsiteY2" fmla="*/ 268356 h 904461"/>
              <a:gd name="connsiteX3" fmla="*/ 1063487 w 1133060"/>
              <a:gd name="connsiteY3" fmla="*/ 327991 h 904461"/>
              <a:gd name="connsiteX4" fmla="*/ 1083365 w 1133060"/>
              <a:gd name="connsiteY4" fmla="*/ 357808 h 904461"/>
              <a:gd name="connsiteX5" fmla="*/ 1133060 w 1133060"/>
              <a:gd name="connsiteY5" fmla="*/ 397565 h 904461"/>
              <a:gd name="connsiteX6" fmla="*/ 1123121 w 1133060"/>
              <a:gd name="connsiteY6" fmla="*/ 437321 h 904461"/>
              <a:gd name="connsiteX7" fmla="*/ 1063487 w 1133060"/>
              <a:gd name="connsiteY7" fmla="*/ 457200 h 904461"/>
              <a:gd name="connsiteX8" fmla="*/ 1043608 w 1133060"/>
              <a:gd name="connsiteY8" fmla="*/ 477078 h 904461"/>
              <a:gd name="connsiteX9" fmla="*/ 1063487 w 1133060"/>
              <a:gd name="connsiteY9" fmla="*/ 536713 h 904461"/>
              <a:gd name="connsiteX10" fmla="*/ 1073426 w 1133060"/>
              <a:gd name="connsiteY10" fmla="*/ 566530 h 904461"/>
              <a:gd name="connsiteX11" fmla="*/ 1083365 w 1133060"/>
              <a:gd name="connsiteY11" fmla="*/ 596348 h 904461"/>
              <a:gd name="connsiteX12" fmla="*/ 1113182 w 1133060"/>
              <a:gd name="connsiteY12" fmla="*/ 626165 h 904461"/>
              <a:gd name="connsiteX13" fmla="*/ 1123121 w 1133060"/>
              <a:gd name="connsiteY13" fmla="*/ 655982 h 904461"/>
              <a:gd name="connsiteX14" fmla="*/ 1113182 w 1133060"/>
              <a:gd name="connsiteY14" fmla="*/ 785191 h 904461"/>
              <a:gd name="connsiteX15" fmla="*/ 1013791 w 1133060"/>
              <a:gd name="connsiteY15" fmla="*/ 834887 h 904461"/>
              <a:gd name="connsiteX16" fmla="*/ 834887 w 1133060"/>
              <a:gd name="connsiteY16" fmla="*/ 824948 h 904461"/>
              <a:gd name="connsiteX17" fmla="*/ 785191 w 1133060"/>
              <a:gd name="connsiteY17" fmla="*/ 775252 h 904461"/>
              <a:gd name="connsiteX18" fmla="*/ 755373 w 1133060"/>
              <a:gd name="connsiteY18" fmla="*/ 785191 h 904461"/>
              <a:gd name="connsiteX19" fmla="*/ 685800 w 1133060"/>
              <a:gd name="connsiteY19" fmla="*/ 864704 h 904461"/>
              <a:gd name="connsiteX20" fmla="*/ 616226 w 1133060"/>
              <a:gd name="connsiteY20" fmla="*/ 884582 h 904461"/>
              <a:gd name="connsiteX21" fmla="*/ 556591 w 1133060"/>
              <a:gd name="connsiteY21" fmla="*/ 904461 h 904461"/>
              <a:gd name="connsiteX22" fmla="*/ 467139 w 1133060"/>
              <a:gd name="connsiteY22" fmla="*/ 894521 h 904461"/>
              <a:gd name="connsiteX23" fmla="*/ 407504 w 1133060"/>
              <a:gd name="connsiteY23" fmla="*/ 844826 h 904461"/>
              <a:gd name="connsiteX24" fmla="*/ 377687 w 1133060"/>
              <a:gd name="connsiteY24" fmla="*/ 775252 h 904461"/>
              <a:gd name="connsiteX25" fmla="*/ 387626 w 1133060"/>
              <a:gd name="connsiteY25" fmla="*/ 715617 h 904461"/>
              <a:gd name="connsiteX26" fmla="*/ 407504 w 1133060"/>
              <a:gd name="connsiteY26" fmla="*/ 685800 h 904461"/>
              <a:gd name="connsiteX27" fmla="*/ 417443 w 1133060"/>
              <a:gd name="connsiteY27" fmla="*/ 655982 h 904461"/>
              <a:gd name="connsiteX28" fmla="*/ 357808 w 1133060"/>
              <a:gd name="connsiteY28" fmla="*/ 626165 h 904461"/>
              <a:gd name="connsiteX29" fmla="*/ 268356 w 1133060"/>
              <a:gd name="connsiteY29" fmla="*/ 616226 h 904461"/>
              <a:gd name="connsiteX30" fmla="*/ 198782 w 1133060"/>
              <a:gd name="connsiteY30" fmla="*/ 606287 h 904461"/>
              <a:gd name="connsiteX31" fmla="*/ 188843 w 1133060"/>
              <a:gd name="connsiteY31" fmla="*/ 576469 h 904461"/>
              <a:gd name="connsiteX32" fmla="*/ 198782 w 1133060"/>
              <a:gd name="connsiteY32" fmla="*/ 487017 h 904461"/>
              <a:gd name="connsiteX33" fmla="*/ 238539 w 1133060"/>
              <a:gd name="connsiteY33" fmla="*/ 437321 h 904461"/>
              <a:gd name="connsiteX34" fmla="*/ 258417 w 1133060"/>
              <a:gd name="connsiteY34" fmla="*/ 407504 h 904461"/>
              <a:gd name="connsiteX35" fmla="*/ 168965 w 1133060"/>
              <a:gd name="connsiteY35" fmla="*/ 377687 h 904461"/>
              <a:gd name="connsiteX36" fmla="*/ 139147 w 1133060"/>
              <a:gd name="connsiteY36" fmla="*/ 367748 h 904461"/>
              <a:gd name="connsiteX37" fmla="*/ 89452 w 1133060"/>
              <a:gd name="connsiteY37" fmla="*/ 357808 h 904461"/>
              <a:gd name="connsiteX38" fmla="*/ 29817 w 1133060"/>
              <a:gd name="connsiteY38" fmla="*/ 337930 h 904461"/>
              <a:gd name="connsiteX39" fmla="*/ 9939 w 1133060"/>
              <a:gd name="connsiteY39" fmla="*/ 278295 h 904461"/>
              <a:gd name="connsiteX40" fmla="*/ 0 w 1133060"/>
              <a:gd name="connsiteY40" fmla="*/ 248478 h 904461"/>
              <a:gd name="connsiteX41" fmla="*/ 9939 w 1133060"/>
              <a:gd name="connsiteY41" fmla="*/ 198782 h 904461"/>
              <a:gd name="connsiteX42" fmla="*/ 39756 w 1133060"/>
              <a:gd name="connsiteY42" fmla="*/ 178904 h 904461"/>
              <a:gd name="connsiteX43" fmla="*/ 49695 w 1133060"/>
              <a:gd name="connsiteY43" fmla="*/ 149087 h 904461"/>
              <a:gd name="connsiteX44" fmla="*/ 29817 w 1133060"/>
              <a:gd name="connsiteY44" fmla="*/ 89452 h 904461"/>
              <a:gd name="connsiteX45" fmla="*/ 9939 w 1133060"/>
              <a:gd name="connsiteY45" fmla="*/ 0 h 904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1133060" h="904461">
                <a:moveTo>
                  <a:pt x="1123121" y="188843"/>
                </a:moveTo>
                <a:cubicBezTo>
                  <a:pt x="1106556" y="195469"/>
                  <a:pt x="1085174" y="195294"/>
                  <a:pt x="1073426" y="208721"/>
                </a:cubicBezTo>
                <a:cubicBezTo>
                  <a:pt x="1059628" y="224490"/>
                  <a:pt x="1053547" y="268356"/>
                  <a:pt x="1053547" y="268356"/>
                </a:cubicBezTo>
                <a:cubicBezTo>
                  <a:pt x="1056860" y="288234"/>
                  <a:pt x="1057114" y="308873"/>
                  <a:pt x="1063487" y="327991"/>
                </a:cubicBezTo>
                <a:cubicBezTo>
                  <a:pt x="1067264" y="339323"/>
                  <a:pt x="1075903" y="348480"/>
                  <a:pt x="1083365" y="357808"/>
                </a:cubicBezTo>
                <a:cubicBezTo>
                  <a:pt x="1099552" y="378042"/>
                  <a:pt x="1110918" y="382803"/>
                  <a:pt x="1133060" y="397565"/>
                </a:cubicBezTo>
                <a:cubicBezTo>
                  <a:pt x="1129747" y="410817"/>
                  <a:pt x="1133492" y="428431"/>
                  <a:pt x="1123121" y="437321"/>
                </a:cubicBezTo>
                <a:cubicBezTo>
                  <a:pt x="1107212" y="450957"/>
                  <a:pt x="1063487" y="457200"/>
                  <a:pt x="1063487" y="457200"/>
                </a:cubicBezTo>
                <a:cubicBezTo>
                  <a:pt x="1056861" y="463826"/>
                  <a:pt x="1043608" y="467707"/>
                  <a:pt x="1043608" y="477078"/>
                </a:cubicBezTo>
                <a:cubicBezTo>
                  <a:pt x="1043608" y="498032"/>
                  <a:pt x="1056861" y="516835"/>
                  <a:pt x="1063487" y="536713"/>
                </a:cubicBezTo>
                <a:lnTo>
                  <a:pt x="1073426" y="566530"/>
                </a:lnTo>
                <a:cubicBezTo>
                  <a:pt x="1076739" y="576469"/>
                  <a:pt x="1075957" y="588940"/>
                  <a:pt x="1083365" y="596348"/>
                </a:cubicBezTo>
                <a:lnTo>
                  <a:pt x="1113182" y="626165"/>
                </a:lnTo>
                <a:cubicBezTo>
                  <a:pt x="1116495" y="636104"/>
                  <a:pt x="1123121" y="645505"/>
                  <a:pt x="1123121" y="655982"/>
                </a:cubicBezTo>
                <a:cubicBezTo>
                  <a:pt x="1123121" y="699179"/>
                  <a:pt x="1129629" y="745248"/>
                  <a:pt x="1113182" y="785191"/>
                </a:cubicBezTo>
                <a:cubicBezTo>
                  <a:pt x="1099603" y="818170"/>
                  <a:pt x="1043893" y="827361"/>
                  <a:pt x="1013791" y="834887"/>
                </a:cubicBezTo>
                <a:cubicBezTo>
                  <a:pt x="954156" y="831574"/>
                  <a:pt x="892679" y="840024"/>
                  <a:pt x="834887" y="824948"/>
                </a:cubicBezTo>
                <a:cubicBezTo>
                  <a:pt x="812219" y="819035"/>
                  <a:pt x="785191" y="775252"/>
                  <a:pt x="785191" y="775252"/>
                </a:cubicBezTo>
                <a:cubicBezTo>
                  <a:pt x="775252" y="778565"/>
                  <a:pt x="762781" y="777783"/>
                  <a:pt x="755373" y="785191"/>
                </a:cubicBezTo>
                <a:cubicBezTo>
                  <a:pt x="695739" y="844825"/>
                  <a:pt x="742121" y="836544"/>
                  <a:pt x="685800" y="864704"/>
                </a:cubicBezTo>
                <a:cubicBezTo>
                  <a:pt x="669100" y="873054"/>
                  <a:pt x="632147" y="879805"/>
                  <a:pt x="616226" y="884582"/>
                </a:cubicBezTo>
                <a:cubicBezTo>
                  <a:pt x="596156" y="890603"/>
                  <a:pt x="556591" y="904461"/>
                  <a:pt x="556591" y="904461"/>
                </a:cubicBezTo>
                <a:cubicBezTo>
                  <a:pt x="526774" y="901148"/>
                  <a:pt x="496244" y="901797"/>
                  <a:pt x="467139" y="894521"/>
                </a:cubicBezTo>
                <a:cubicBezTo>
                  <a:pt x="448687" y="889908"/>
                  <a:pt x="418632" y="855954"/>
                  <a:pt x="407504" y="844826"/>
                </a:cubicBezTo>
                <a:cubicBezTo>
                  <a:pt x="403623" y="837064"/>
                  <a:pt x="377687" y="789876"/>
                  <a:pt x="377687" y="775252"/>
                </a:cubicBezTo>
                <a:cubicBezTo>
                  <a:pt x="377687" y="755099"/>
                  <a:pt x="381253" y="734735"/>
                  <a:pt x="387626" y="715617"/>
                </a:cubicBezTo>
                <a:cubicBezTo>
                  <a:pt x="391403" y="704285"/>
                  <a:pt x="400878" y="695739"/>
                  <a:pt x="407504" y="685800"/>
                </a:cubicBezTo>
                <a:cubicBezTo>
                  <a:pt x="410817" y="675861"/>
                  <a:pt x="421334" y="665710"/>
                  <a:pt x="417443" y="655982"/>
                </a:cubicBezTo>
                <a:cubicBezTo>
                  <a:pt x="412537" y="643716"/>
                  <a:pt x="369464" y="628108"/>
                  <a:pt x="357808" y="626165"/>
                </a:cubicBezTo>
                <a:cubicBezTo>
                  <a:pt x="328215" y="621233"/>
                  <a:pt x="298125" y="619947"/>
                  <a:pt x="268356" y="616226"/>
                </a:cubicBezTo>
                <a:cubicBezTo>
                  <a:pt x="245110" y="613320"/>
                  <a:pt x="221973" y="609600"/>
                  <a:pt x="198782" y="606287"/>
                </a:cubicBezTo>
                <a:cubicBezTo>
                  <a:pt x="195469" y="596348"/>
                  <a:pt x="188843" y="586946"/>
                  <a:pt x="188843" y="576469"/>
                </a:cubicBezTo>
                <a:cubicBezTo>
                  <a:pt x="188843" y="546468"/>
                  <a:pt x="191506" y="516122"/>
                  <a:pt x="198782" y="487017"/>
                </a:cubicBezTo>
                <a:cubicBezTo>
                  <a:pt x="204344" y="464769"/>
                  <a:pt x="225522" y="453592"/>
                  <a:pt x="238539" y="437321"/>
                </a:cubicBezTo>
                <a:cubicBezTo>
                  <a:pt x="246001" y="427993"/>
                  <a:pt x="251791" y="417443"/>
                  <a:pt x="258417" y="407504"/>
                </a:cubicBezTo>
                <a:lnTo>
                  <a:pt x="168965" y="377687"/>
                </a:lnTo>
                <a:cubicBezTo>
                  <a:pt x="159026" y="374374"/>
                  <a:pt x="149420" y="369803"/>
                  <a:pt x="139147" y="367748"/>
                </a:cubicBezTo>
                <a:cubicBezTo>
                  <a:pt x="122582" y="364435"/>
                  <a:pt x="105750" y="362253"/>
                  <a:pt x="89452" y="357808"/>
                </a:cubicBezTo>
                <a:cubicBezTo>
                  <a:pt x="69237" y="352295"/>
                  <a:pt x="29817" y="337930"/>
                  <a:pt x="29817" y="337930"/>
                </a:cubicBezTo>
                <a:lnTo>
                  <a:pt x="9939" y="278295"/>
                </a:lnTo>
                <a:lnTo>
                  <a:pt x="0" y="248478"/>
                </a:lnTo>
                <a:cubicBezTo>
                  <a:pt x="3313" y="231913"/>
                  <a:pt x="1558" y="213450"/>
                  <a:pt x="9939" y="198782"/>
                </a:cubicBezTo>
                <a:cubicBezTo>
                  <a:pt x="15865" y="188411"/>
                  <a:pt x="32294" y="188232"/>
                  <a:pt x="39756" y="178904"/>
                </a:cubicBezTo>
                <a:cubicBezTo>
                  <a:pt x="46301" y="170723"/>
                  <a:pt x="46382" y="159026"/>
                  <a:pt x="49695" y="149087"/>
                </a:cubicBezTo>
                <a:cubicBezTo>
                  <a:pt x="43069" y="129209"/>
                  <a:pt x="32780" y="110195"/>
                  <a:pt x="29817" y="89452"/>
                </a:cubicBezTo>
                <a:cubicBezTo>
                  <a:pt x="18830" y="12544"/>
                  <a:pt x="30355" y="40832"/>
                  <a:pt x="9939" y="0"/>
                </a:cubicBezTo>
              </a:path>
            </a:pathLst>
          </a:custGeom>
          <a:ln>
            <a:headEnd type="none" w="med" len="med"/>
            <a:tailEnd type="triangle" w="med" len="med"/>
          </a:ln>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17" name="Pil: uppåt 16">
            <a:extLst>
              <a:ext uri="{FF2B5EF4-FFF2-40B4-BE49-F238E27FC236}">
                <a16:creationId xmlns:a16="http://schemas.microsoft.com/office/drawing/2014/main" id="{76AAC773-CF1D-4CFE-AF87-BA8A01AB7FBB}"/>
              </a:ext>
            </a:extLst>
          </p:cNvPr>
          <p:cNvSpPr/>
          <p:nvPr/>
        </p:nvSpPr>
        <p:spPr>
          <a:xfrm rot="21229838">
            <a:off x="8931685" y="2047461"/>
            <a:ext cx="207974" cy="467139"/>
          </a:xfrm>
          <a:prstGeom prst="up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8" name="textruta 17">
            <a:extLst>
              <a:ext uri="{FF2B5EF4-FFF2-40B4-BE49-F238E27FC236}">
                <a16:creationId xmlns:a16="http://schemas.microsoft.com/office/drawing/2014/main" id="{C7DE5EA4-E6B9-49C7-B7FF-77A0BDBE741D}"/>
              </a:ext>
            </a:extLst>
          </p:cNvPr>
          <p:cNvSpPr txBox="1"/>
          <p:nvPr/>
        </p:nvSpPr>
        <p:spPr>
          <a:xfrm>
            <a:off x="10238741" y="1205984"/>
            <a:ext cx="317716" cy="369332"/>
          </a:xfrm>
          <a:prstGeom prst="rect">
            <a:avLst/>
          </a:prstGeom>
          <a:noFill/>
        </p:spPr>
        <p:txBody>
          <a:bodyPr wrap="none" rtlCol="0">
            <a:spAutoFit/>
          </a:bodyPr>
          <a:lstStyle/>
          <a:p>
            <a:r>
              <a:rPr lang="sv-SE" dirty="0"/>
              <a:t>A</a:t>
            </a:r>
          </a:p>
        </p:txBody>
      </p:sp>
      <p:sp>
        <p:nvSpPr>
          <p:cNvPr id="19" name="textruta 18">
            <a:extLst>
              <a:ext uri="{FF2B5EF4-FFF2-40B4-BE49-F238E27FC236}">
                <a16:creationId xmlns:a16="http://schemas.microsoft.com/office/drawing/2014/main" id="{C508C305-E714-4B8A-A5BF-0F2AB6CFC624}"/>
              </a:ext>
            </a:extLst>
          </p:cNvPr>
          <p:cNvSpPr txBox="1"/>
          <p:nvPr/>
        </p:nvSpPr>
        <p:spPr>
          <a:xfrm>
            <a:off x="9580237" y="2275558"/>
            <a:ext cx="309700" cy="369332"/>
          </a:xfrm>
          <a:prstGeom prst="rect">
            <a:avLst/>
          </a:prstGeom>
          <a:noFill/>
        </p:spPr>
        <p:txBody>
          <a:bodyPr wrap="none" rtlCol="0">
            <a:spAutoFit/>
          </a:bodyPr>
          <a:lstStyle/>
          <a:p>
            <a:r>
              <a:rPr lang="sv-SE" dirty="0"/>
              <a:t>B</a:t>
            </a:r>
          </a:p>
        </p:txBody>
      </p:sp>
    </p:spTree>
    <p:extLst>
      <p:ext uri="{BB962C8B-B14F-4D97-AF65-F5344CB8AC3E}">
        <p14:creationId xmlns:p14="http://schemas.microsoft.com/office/powerpoint/2010/main" val="30257184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M1. </a:t>
            </a:r>
            <a:r>
              <a:rPr lang="sv-SE" dirty="0" err="1"/>
              <a:t>Spegelvind</a:t>
            </a:r>
            <a:endParaRPr lang="sv-SE" dirty="0"/>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lstStyle/>
          <a:p>
            <a:r>
              <a:rPr lang="sv-SE" b="1" dirty="0"/>
              <a:t>Syfte</a:t>
            </a:r>
          </a:p>
          <a:p>
            <a:r>
              <a:rPr lang="sv-SE" dirty="0"/>
              <a:t>Passning till spelare med fart</a:t>
            </a:r>
          </a:p>
          <a:p>
            <a:r>
              <a:rPr lang="sv-SE" b="1" dirty="0"/>
              <a:t>Plan</a:t>
            </a:r>
          </a:p>
          <a:p>
            <a:r>
              <a:rPr lang="sv-SE" dirty="0"/>
              <a:t>Halvplan, Mindre</a:t>
            </a:r>
          </a:p>
          <a:p>
            <a:r>
              <a:rPr lang="sv-SE" b="1" dirty="0"/>
              <a:t>Beskrivning</a:t>
            </a:r>
          </a:p>
          <a:p>
            <a:endParaRPr lang="sv-SE" dirty="0"/>
          </a:p>
          <a:p>
            <a:r>
              <a:rPr lang="sv-SE" b="1" dirty="0"/>
              <a:t>Att tänka på</a:t>
            </a:r>
          </a:p>
          <a:p>
            <a:endParaRPr lang="sv-SE" dirty="0"/>
          </a:p>
        </p:txBody>
      </p:sp>
      <p:sp>
        <p:nvSpPr>
          <p:cNvPr id="8" name="Likbent triangel 7">
            <a:extLst>
              <a:ext uri="{FF2B5EF4-FFF2-40B4-BE49-F238E27FC236}">
                <a16:creationId xmlns:a16="http://schemas.microsoft.com/office/drawing/2014/main" id="{EF36A16F-729A-4574-B9DA-944A1B0DE218}"/>
              </a:ext>
            </a:extLst>
          </p:cNvPr>
          <p:cNvSpPr/>
          <p:nvPr/>
        </p:nvSpPr>
        <p:spPr>
          <a:xfrm>
            <a:off x="7728909" y="2662757"/>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9" name="textruta 8">
            <a:extLst>
              <a:ext uri="{FF2B5EF4-FFF2-40B4-BE49-F238E27FC236}">
                <a16:creationId xmlns:a16="http://schemas.microsoft.com/office/drawing/2014/main" id="{06E6F338-1D34-4C6A-8E4B-F0F09DE39D1D}"/>
              </a:ext>
            </a:extLst>
          </p:cNvPr>
          <p:cNvSpPr txBox="1"/>
          <p:nvPr/>
        </p:nvSpPr>
        <p:spPr>
          <a:xfrm>
            <a:off x="7424017" y="723044"/>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10" name="Rektangel 9">
            <a:extLst>
              <a:ext uri="{FF2B5EF4-FFF2-40B4-BE49-F238E27FC236}">
                <a16:creationId xmlns:a16="http://schemas.microsoft.com/office/drawing/2014/main" id="{819931FF-B7A5-42DB-88FD-69812E46A1D9}"/>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textruta 10">
            <a:extLst>
              <a:ext uri="{FF2B5EF4-FFF2-40B4-BE49-F238E27FC236}">
                <a16:creationId xmlns:a16="http://schemas.microsoft.com/office/drawing/2014/main" id="{E36D7EC8-E036-459D-9E05-ACB02ABC3CAE}"/>
              </a:ext>
            </a:extLst>
          </p:cNvPr>
          <p:cNvSpPr txBox="1"/>
          <p:nvPr/>
        </p:nvSpPr>
        <p:spPr>
          <a:xfrm>
            <a:off x="10282831" y="3451032"/>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5" name="Frihandsfigur: Form 4">
            <a:extLst>
              <a:ext uri="{FF2B5EF4-FFF2-40B4-BE49-F238E27FC236}">
                <a16:creationId xmlns:a16="http://schemas.microsoft.com/office/drawing/2014/main" id="{12237BAD-9768-4A1F-AD76-EC023F3AC494}"/>
              </a:ext>
            </a:extLst>
          </p:cNvPr>
          <p:cNvSpPr/>
          <p:nvPr/>
        </p:nvSpPr>
        <p:spPr>
          <a:xfrm>
            <a:off x="7304565" y="1755228"/>
            <a:ext cx="357476" cy="1576551"/>
          </a:xfrm>
          <a:custGeom>
            <a:avLst/>
            <a:gdLst>
              <a:gd name="connsiteX0" fmla="*/ 241863 w 357476"/>
              <a:gd name="connsiteY0" fmla="*/ 0 h 1576551"/>
              <a:gd name="connsiteX1" fmla="*/ 157780 w 357476"/>
              <a:gd name="connsiteY1" fmla="*/ 10510 h 1576551"/>
              <a:gd name="connsiteX2" fmla="*/ 178801 w 357476"/>
              <a:gd name="connsiteY2" fmla="*/ 63062 h 1576551"/>
              <a:gd name="connsiteX3" fmla="*/ 252373 w 357476"/>
              <a:gd name="connsiteY3" fmla="*/ 73572 h 1576551"/>
              <a:gd name="connsiteX4" fmla="*/ 315435 w 357476"/>
              <a:gd name="connsiteY4" fmla="*/ 115613 h 1576551"/>
              <a:gd name="connsiteX5" fmla="*/ 357476 w 357476"/>
              <a:gd name="connsiteY5" fmla="*/ 178675 h 1576551"/>
              <a:gd name="connsiteX6" fmla="*/ 346966 w 357476"/>
              <a:gd name="connsiteY6" fmla="*/ 231227 h 1576551"/>
              <a:gd name="connsiteX7" fmla="*/ 315435 w 357476"/>
              <a:gd name="connsiteY7" fmla="*/ 252248 h 1576551"/>
              <a:gd name="connsiteX8" fmla="*/ 241863 w 357476"/>
              <a:gd name="connsiteY8" fmla="*/ 273269 h 1576551"/>
              <a:gd name="connsiteX9" fmla="*/ 178801 w 357476"/>
              <a:gd name="connsiteY9" fmla="*/ 294289 h 1576551"/>
              <a:gd name="connsiteX10" fmla="*/ 147269 w 357476"/>
              <a:gd name="connsiteY10" fmla="*/ 304800 h 1576551"/>
              <a:gd name="connsiteX11" fmla="*/ 136759 w 357476"/>
              <a:gd name="connsiteY11" fmla="*/ 336331 h 1576551"/>
              <a:gd name="connsiteX12" fmla="*/ 115738 w 357476"/>
              <a:gd name="connsiteY12" fmla="*/ 367862 h 1576551"/>
              <a:gd name="connsiteX13" fmla="*/ 126249 w 357476"/>
              <a:gd name="connsiteY13" fmla="*/ 441434 h 1576551"/>
              <a:gd name="connsiteX14" fmla="*/ 157780 w 357476"/>
              <a:gd name="connsiteY14" fmla="*/ 462455 h 1576551"/>
              <a:gd name="connsiteX15" fmla="*/ 199821 w 357476"/>
              <a:gd name="connsiteY15" fmla="*/ 483475 h 1576551"/>
              <a:gd name="connsiteX16" fmla="*/ 262883 w 357476"/>
              <a:gd name="connsiteY16" fmla="*/ 515006 h 1576551"/>
              <a:gd name="connsiteX17" fmla="*/ 283904 w 357476"/>
              <a:gd name="connsiteY17" fmla="*/ 546538 h 1576551"/>
              <a:gd name="connsiteX18" fmla="*/ 304925 w 357476"/>
              <a:gd name="connsiteY18" fmla="*/ 609600 h 1576551"/>
              <a:gd name="connsiteX19" fmla="*/ 294414 w 357476"/>
              <a:gd name="connsiteY19" fmla="*/ 672662 h 1576551"/>
              <a:gd name="connsiteX20" fmla="*/ 283904 w 357476"/>
              <a:gd name="connsiteY20" fmla="*/ 704193 h 1576551"/>
              <a:gd name="connsiteX21" fmla="*/ 115738 w 357476"/>
              <a:gd name="connsiteY21" fmla="*/ 777765 h 1576551"/>
              <a:gd name="connsiteX22" fmla="*/ 94718 w 357476"/>
              <a:gd name="connsiteY22" fmla="*/ 809296 h 1576551"/>
              <a:gd name="connsiteX23" fmla="*/ 52676 w 357476"/>
              <a:gd name="connsiteY23" fmla="*/ 882869 h 1576551"/>
              <a:gd name="connsiteX24" fmla="*/ 21145 w 357476"/>
              <a:gd name="connsiteY24" fmla="*/ 914400 h 1576551"/>
              <a:gd name="connsiteX25" fmla="*/ 21145 w 357476"/>
              <a:gd name="connsiteY25" fmla="*/ 1008993 h 1576551"/>
              <a:gd name="connsiteX26" fmla="*/ 52676 w 357476"/>
              <a:gd name="connsiteY26" fmla="*/ 1019503 h 1576551"/>
              <a:gd name="connsiteX27" fmla="*/ 73697 w 357476"/>
              <a:gd name="connsiteY27" fmla="*/ 1051034 h 1576551"/>
              <a:gd name="connsiteX28" fmla="*/ 84207 w 357476"/>
              <a:gd name="connsiteY28" fmla="*/ 1082565 h 1576551"/>
              <a:gd name="connsiteX29" fmla="*/ 115738 w 357476"/>
              <a:gd name="connsiteY29" fmla="*/ 1103586 h 1576551"/>
              <a:gd name="connsiteX30" fmla="*/ 136759 w 357476"/>
              <a:gd name="connsiteY30" fmla="*/ 1135117 h 1576551"/>
              <a:gd name="connsiteX31" fmla="*/ 168290 w 357476"/>
              <a:gd name="connsiteY31" fmla="*/ 1166648 h 1576551"/>
              <a:gd name="connsiteX32" fmla="*/ 189311 w 357476"/>
              <a:gd name="connsiteY32" fmla="*/ 1229710 h 1576551"/>
              <a:gd name="connsiteX33" fmla="*/ 126249 w 357476"/>
              <a:gd name="connsiteY33" fmla="*/ 1250731 h 1576551"/>
              <a:gd name="connsiteX34" fmla="*/ 94718 w 357476"/>
              <a:gd name="connsiteY34" fmla="*/ 1261241 h 1576551"/>
              <a:gd name="connsiteX35" fmla="*/ 168290 w 357476"/>
              <a:gd name="connsiteY35" fmla="*/ 1439917 h 1576551"/>
              <a:gd name="connsiteX36" fmla="*/ 199821 w 357476"/>
              <a:gd name="connsiteY36" fmla="*/ 1460938 h 1576551"/>
              <a:gd name="connsiteX37" fmla="*/ 178801 w 357476"/>
              <a:gd name="connsiteY37" fmla="*/ 1576551 h 15765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357476" h="1576551">
                <a:moveTo>
                  <a:pt x="241863" y="0"/>
                </a:moveTo>
                <a:cubicBezTo>
                  <a:pt x="213835" y="3503"/>
                  <a:pt x="183591" y="-962"/>
                  <a:pt x="157780" y="10510"/>
                </a:cubicBezTo>
                <a:cubicBezTo>
                  <a:pt x="111084" y="31264"/>
                  <a:pt x="174754" y="61848"/>
                  <a:pt x="178801" y="63062"/>
                </a:cubicBezTo>
                <a:cubicBezTo>
                  <a:pt x="202529" y="70180"/>
                  <a:pt x="227849" y="70069"/>
                  <a:pt x="252373" y="73572"/>
                </a:cubicBezTo>
                <a:cubicBezTo>
                  <a:pt x="273394" y="87586"/>
                  <a:pt x="307446" y="91646"/>
                  <a:pt x="315435" y="115613"/>
                </a:cubicBezTo>
                <a:cubicBezTo>
                  <a:pt x="330645" y="161245"/>
                  <a:pt x="318111" y="139310"/>
                  <a:pt x="357476" y="178675"/>
                </a:cubicBezTo>
                <a:cubicBezTo>
                  <a:pt x="353973" y="196192"/>
                  <a:pt x="355829" y="215716"/>
                  <a:pt x="346966" y="231227"/>
                </a:cubicBezTo>
                <a:cubicBezTo>
                  <a:pt x="340699" y="242195"/>
                  <a:pt x="326733" y="246599"/>
                  <a:pt x="315435" y="252248"/>
                </a:cubicBezTo>
                <a:cubicBezTo>
                  <a:pt x="297780" y="261076"/>
                  <a:pt x="258692" y="268220"/>
                  <a:pt x="241863" y="273269"/>
                </a:cubicBezTo>
                <a:cubicBezTo>
                  <a:pt x="220640" y="279636"/>
                  <a:pt x="199822" y="287282"/>
                  <a:pt x="178801" y="294289"/>
                </a:cubicBezTo>
                <a:lnTo>
                  <a:pt x="147269" y="304800"/>
                </a:lnTo>
                <a:cubicBezTo>
                  <a:pt x="143766" y="315310"/>
                  <a:pt x="141714" y="326422"/>
                  <a:pt x="136759" y="336331"/>
                </a:cubicBezTo>
                <a:cubicBezTo>
                  <a:pt x="131110" y="347629"/>
                  <a:pt x="116995" y="355293"/>
                  <a:pt x="115738" y="367862"/>
                </a:cubicBezTo>
                <a:cubicBezTo>
                  <a:pt x="113273" y="392512"/>
                  <a:pt x="116188" y="418796"/>
                  <a:pt x="126249" y="441434"/>
                </a:cubicBezTo>
                <a:cubicBezTo>
                  <a:pt x="131379" y="452977"/>
                  <a:pt x="146812" y="456188"/>
                  <a:pt x="157780" y="462455"/>
                </a:cubicBezTo>
                <a:cubicBezTo>
                  <a:pt x="171383" y="470228"/>
                  <a:pt x="186218" y="475702"/>
                  <a:pt x="199821" y="483475"/>
                </a:cubicBezTo>
                <a:cubicBezTo>
                  <a:pt x="256871" y="516075"/>
                  <a:pt x="205071" y="495736"/>
                  <a:pt x="262883" y="515006"/>
                </a:cubicBezTo>
                <a:cubicBezTo>
                  <a:pt x="269890" y="525517"/>
                  <a:pt x="278774" y="534995"/>
                  <a:pt x="283904" y="546538"/>
                </a:cubicBezTo>
                <a:cubicBezTo>
                  <a:pt x="292903" y="566786"/>
                  <a:pt x="304925" y="609600"/>
                  <a:pt x="304925" y="609600"/>
                </a:cubicBezTo>
                <a:cubicBezTo>
                  <a:pt x="301421" y="630621"/>
                  <a:pt x="299037" y="651859"/>
                  <a:pt x="294414" y="672662"/>
                </a:cubicBezTo>
                <a:cubicBezTo>
                  <a:pt x="292011" y="683477"/>
                  <a:pt x="291738" y="696359"/>
                  <a:pt x="283904" y="704193"/>
                </a:cubicBezTo>
                <a:cubicBezTo>
                  <a:pt x="238163" y="749934"/>
                  <a:pt x="175493" y="762827"/>
                  <a:pt x="115738" y="777765"/>
                </a:cubicBezTo>
                <a:cubicBezTo>
                  <a:pt x="108731" y="788275"/>
                  <a:pt x="100985" y="798329"/>
                  <a:pt x="94718" y="809296"/>
                </a:cubicBezTo>
                <a:cubicBezTo>
                  <a:pt x="76027" y="842006"/>
                  <a:pt x="75955" y="854934"/>
                  <a:pt x="52676" y="882869"/>
                </a:cubicBezTo>
                <a:cubicBezTo>
                  <a:pt x="43160" y="894288"/>
                  <a:pt x="31655" y="903890"/>
                  <a:pt x="21145" y="914400"/>
                </a:cubicBezTo>
                <a:cubicBezTo>
                  <a:pt x="6895" y="957153"/>
                  <a:pt x="-18302" y="977435"/>
                  <a:pt x="21145" y="1008993"/>
                </a:cubicBezTo>
                <a:cubicBezTo>
                  <a:pt x="29796" y="1015914"/>
                  <a:pt x="42166" y="1016000"/>
                  <a:pt x="52676" y="1019503"/>
                </a:cubicBezTo>
                <a:cubicBezTo>
                  <a:pt x="59683" y="1030013"/>
                  <a:pt x="68048" y="1039736"/>
                  <a:pt x="73697" y="1051034"/>
                </a:cubicBezTo>
                <a:cubicBezTo>
                  <a:pt x="78652" y="1060943"/>
                  <a:pt x="77286" y="1073914"/>
                  <a:pt x="84207" y="1082565"/>
                </a:cubicBezTo>
                <a:cubicBezTo>
                  <a:pt x="92098" y="1092429"/>
                  <a:pt x="105228" y="1096579"/>
                  <a:pt x="115738" y="1103586"/>
                </a:cubicBezTo>
                <a:cubicBezTo>
                  <a:pt x="122745" y="1114096"/>
                  <a:pt x="128672" y="1125413"/>
                  <a:pt x="136759" y="1135117"/>
                </a:cubicBezTo>
                <a:cubicBezTo>
                  <a:pt x="146275" y="1146536"/>
                  <a:pt x="161071" y="1153655"/>
                  <a:pt x="168290" y="1166648"/>
                </a:cubicBezTo>
                <a:cubicBezTo>
                  <a:pt x="179051" y="1186017"/>
                  <a:pt x="189311" y="1229710"/>
                  <a:pt x="189311" y="1229710"/>
                </a:cubicBezTo>
                <a:lnTo>
                  <a:pt x="126249" y="1250731"/>
                </a:lnTo>
                <a:lnTo>
                  <a:pt x="94718" y="1261241"/>
                </a:lnTo>
                <a:cubicBezTo>
                  <a:pt x="109879" y="1503817"/>
                  <a:pt x="48568" y="1400008"/>
                  <a:pt x="168290" y="1439917"/>
                </a:cubicBezTo>
                <a:cubicBezTo>
                  <a:pt x="180274" y="1443912"/>
                  <a:pt x="189311" y="1453931"/>
                  <a:pt x="199821" y="1460938"/>
                </a:cubicBezTo>
                <a:cubicBezTo>
                  <a:pt x="188818" y="1570971"/>
                  <a:pt x="214208" y="1541144"/>
                  <a:pt x="178801" y="1576551"/>
                </a:cubicBez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7" name="Rak pilkoppling 6">
            <a:extLst>
              <a:ext uri="{FF2B5EF4-FFF2-40B4-BE49-F238E27FC236}">
                <a16:creationId xmlns:a16="http://schemas.microsoft.com/office/drawing/2014/main" id="{195D6326-A6B5-46AB-B182-089307959A4B}"/>
              </a:ext>
            </a:extLst>
          </p:cNvPr>
          <p:cNvCxnSpPr>
            <a:stCxn id="5" idx="37"/>
          </p:cNvCxnSpPr>
          <p:nvPr/>
        </p:nvCxnSpPr>
        <p:spPr>
          <a:xfrm flipV="1">
            <a:off x="7483366" y="2662757"/>
            <a:ext cx="2280744" cy="669022"/>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14" name="Rak pilkoppling 13">
            <a:extLst>
              <a:ext uri="{FF2B5EF4-FFF2-40B4-BE49-F238E27FC236}">
                <a16:creationId xmlns:a16="http://schemas.microsoft.com/office/drawing/2014/main" id="{308B5633-6C92-4FE1-860E-F0D778D00800}"/>
              </a:ext>
            </a:extLst>
          </p:cNvPr>
          <p:cNvCxnSpPr>
            <a:cxnSpLocks/>
            <a:stCxn id="11" idx="0"/>
          </p:cNvCxnSpPr>
          <p:nvPr/>
        </p:nvCxnSpPr>
        <p:spPr>
          <a:xfrm flipH="1" flipV="1">
            <a:off x="9843261" y="2662757"/>
            <a:ext cx="592016" cy="78827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5" name="Pil: höger 14">
            <a:extLst>
              <a:ext uri="{FF2B5EF4-FFF2-40B4-BE49-F238E27FC236}">
                <a16:creationId xmlns:a16="http://schemas.microsoft.com/office/drawing/2014/main" id="{5012FEB2-DFBA-4A3D-96FA-ACB4125E6E53}"/>
              </a:ext>
            </a:extLst>
          </p:cNvPr>
          <p:cNvSpPr/>
          <p:nvPr/>
        </p:nvSpPr>
        <p:spPr>
          <a:xfrm rot="14108372">
            <a:off x="9343698" y="2138493"/>
            <a:ext cx="504043" cy="252249"/>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Tree>
    <p:extLst>
      <p:ext uri="{BB962C8B-B14F-4D97-AF65-F5344CB8AC3E}">
        <p14:creationId xmlns:p14="http://schemas.microsoft.com/office/powerpoint/2010/main" val="29216120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M2. Enkla slottet</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normAutofit fontScale="92500" lnSpcReduction="10000"/>
          </a:bodyPr>
          <a:lstStyle/>
          <a:p>
            <a:r>
              <a:rPr lang="sv-SE" b="1" dirty="0"/>
              <a:t>Syfte</a:t>
            </a:r>
          </a:p>
          <a:p>
            <a:r>
              <a:rPr lang="sv-SE" dirty="0"/>
              <a:t>Mottagning i fart med skott</a:t>
            </a:r>
          </a:p>
          <a:p>
            <a:r>
              <a:rPr lang="sv-SE" b="1" dirty="0"/>
              <a:t>Plan</a:t>
            </a:r>
          </a:p>
          <a:p>
            <a:r>
              <a:rPr lang="sv-SE" dirty="0"/>
              <a:t>Halvplan, Mindre</a:t>
            </a:r>
          </a:p>
          <a:p>
            <a:r>
              <a:rPr lang="sv-SE" b="1" dirty="0"/>
              <a:t>Beskrivning</a:t>
            </a:r>
          </a:p>
          <a:p>
            <a:r>
              <a:rPr lang="sv-SE" dirty="0"/>
              <a:t>Första spelare i led A springer mot mitten och får passning från led B, tar emot och driver bollen framåt. Skjuter på mål.</a:t>
            </a:r>
          </a:p>
          <a:p>
            <a:r>
              <a:rPr lang="sv-SE" dirty="0"/>
              <a:t>Första spelare i led B gör samma sak</a:t>
            </a:r>
          </a:p>
          <a:p>
            <a:r>
              <a:rPr lang="sv-SE" dirty="0"/>
              <a:t>Osv</a:t>
            </a:r>
          </a:p>
          <a:p>
            <a:r>
              <a:rPr lang="sv-SE" b="1" dirty="0"/>
              <a:t>Att tänka på</a:t>
            </a:r>
          </a:p>
          <a:p>
            <a:r>
              <a:rPr lang="sv-SE" dirty="0"/>
              <a:t>Spelarna byter led efter skott</a:t>
            </a:r>
            <a:endParaRPr lang="sv-SE" b="1" dirty="0"/>
          </a:p>
          <a:p>
            <a:r>
              <a:rPr lang="sv-SE" dirty="0"/>
              <a:t>Högt tempo i löpning</a:t>
            </a:r>
          </a:p>
        </p:txBody>
      </p:sp>
      <p:sp>
        <p:nvSpPr>
          <p:cNvPr id="9" name="textruta 8">
            <a:extLst>
              <a:ext uri="{FF2B5EF4-FFF2-40B4-BE49-F238E27FC236}">
                <a16:creationId xmlns:a16="http://schemas.microsoft.com/office/drawing/2014/main" id="{06E6F338-1D34-4C6A-8E4B-F0F09DE39D1D}"/>
              </a:ext>
            </a:extLst>
          </p:cNvPr>
          <p:cNvSpPr txBox="1"/>
          <p:nvPr/>
        </p:nvSpPr>
        <p:spPr>
          <a:xfrm>
            <a:off x="7266362" y="3159672"/>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10" name="Rektangel 9">
            <a:extLst>
              <a:ext uri="{FF2B5EF4-FFF2-40B4-BE49-F238E27FC236}">
                <a16:creationId xmlns:a16="http://schemas.microsoft.com/office/drawing/2014/main" id="{819931FF-B7A5-42DB-88FD-69812E46A1D9}"/>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textruta 6">
            <a:extLst>
              <a:ext uri="{FF2B5EF4-FFF2-40B4-BE49-F238E27FC236}">
                <a16:creationId xmlns:a16="http://schemas.microsoft.com/office/drawing/2014/main" id="{A1A53418-7D8B-4163-A72F-68D68EFE47E4}"/>
              </a:ext>
            </a:extLst>
          </p:cNvPr>
          <p:cNvSpPr txBox="1"/>
          <p:nvPr/>
        </p:nvSpPr>
        <p:spPr>
          <a:xfrm>
            <a:off x="10261811" y="3159672"/>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2" name="textruta 1">
            <a:extLst>
              <a:ext uri="{FF2B5EF4-FFF2-40B4-BE49-F238E27FC236}">
                <a16:creationId xmlns:a16="http://schemas.microsoft.com/office/drawing/2014/main" id="{56E3D457-62B7-47D0-A952-417B810EA91E}"/>
              </a:ext>
            </a:extLst>
          </p:cNvPr>
          <p:cNvSpPr txBox="1"/>
          <p:nvPr/>
        </p:nvSpPr>
        <p:spPr>
          <a:xfrm>
            <a:off x="7040344" y="3069021"/>
            <a:ext cx="317716" cy="369332"/>
          </a:xfrm>
          <a:prstGeom prst="rect">
            <a:avLst/>
          </a:prstGeom>
          <a:noFill/>
        </p:spPr>
        <p:txBody>
          <a:bodyPr wrap="none" rtlCol="0">
            <a:spAutoFit/>
          </a:bodyPr>
          <a:lstStyle/>
          <a:p>
            <a:r>
              <a:rPr lang="sv-SE" dirty="0"/>
              <a:t>A</a:t>
            </a:r>
          </a:p>
        </p:txBody>
      </p:sp>
      <p:sp>
        <p:nvSpPr>
          <p:cNvPr id="11" name="textruta 10">
            <a:extLst>
              <a:ext uri="{FF2B5EF4-FFF2-40B4-BE49-F238E27FC236}">
                <a16:creationId xmlns:a16="http://schemas.microsoft.com/office/drawing/2014/main" id="{A3009127-2EBF-4338-B390-A5247F2DA55D}"/>
              </a:ext>
            </a:extLst>
          </p:cNvPr>
          <p:cNvSpPr txBox="1"/>
          <p:nvPr/>
        </p:nvSpPr>
        <p:spPr>
          <a:xfrm>
            <a:off x="10566703" y="3069021"/>
            <a:ext cx="317716" cy="369332"/>
          </a:xfrm>
          <a:prstGeom prst="rect">
            <a:avLst/>
          </a:prstGeom>
          <a:noFill/>
        </p:spPr>
        <p:txBody>
          <a:bodyPr wrap="none" rtlCol="0">
            <a:spAutoFit/>
          </a:bodyPr>
          <a:lstStyle/>
          <a:p>
            <a:r>
              <a:rPr lang="sv-SE" dirty="0"/>
              <a:t>B</a:t>
            </a:r>
          </a:p>
        </p:txBody>
      </p:sp>
      <p:sp>
        <p:nvSpPr>
          <p:cNvPr id="13" name="Frihandsfigur: Form 12">
            <a:extLst>
              <a:ext uri="{FF2B5EF4-FFF2-40B4-BE49-F238E27FC236}">
                <a16:creationId xmlns:a16="http://schemas.microsoft.com/office/drawing/2014/main" id="{2A17D691-6CCF-4301-8BFD-F88A15843BC3}"/>
              </a:ext>
            </a:extLst>
          </p:cNvPr>
          <p:cNvSpPr/>
          <p:nvPr/>
        </p:nvSpPr>
        <p:spPr>
          <a:xfrm>
            <a:off x="7451835" y="3069021"/>
            <a:ext cx="1355834" cy="1019503"/>
          </a:xfrm>
          <a:custGeom>
            <a:avLst/>
            <a:gdLst>
              <a:gd name="connsiteX0" fmla="*/ 0 w 1577915"/>
              <a:gd name="connsiteY0" fmla="*/ 914400 h 914400"/>
              <a:gd name="connsiteX1" fmla="*/ 1208690 w 1577915"/>
              <a:gd name="connsiteY1" fmla="*/ 588579 h 914400"/>
              <a:gd name="connsiteX2" fmla="*/ 1576552 w 1577915"/>
              <a:gd name="connsiteY2" fmla="*/ 0 h 914400"/>
            </a:gdLst>
            <a:ahLst/>
            <a:cxnLst>
              <a:cxn ang="0">
                <a:pos x="connsiteX0" y="connsiteY0"/>
              </a:cxn>
              <a:cxn ang="0">
                <a:pos x="connsiteX1" y="connsiteY1"/>
              </a:cxn>
              <a:cxn ang="0">
                <a:pos x="connsiteX2" y="connsiteY2"/>
              </a:cxn>
            </a:cxnLst>
            <a:rect l="l" t="t" r="r" b="b"/>
            <a:pathLst>
              <a:path w="1577915" h="914400">
                <a:moveTo>
                  <a:pt x="0" y="914400"/>
                </a:moveTo>
                <a:cubicBezTo>
                  <a:pt x="472965" y="827689"/>
                  <a:pt x="945931" y="740979"/>
                  <a:pt x="1208690" y="588579"/>
                </a:cubicBezTo>
                <a:cubicBezTo>
                  <a:pt x="1471449" y="436179"/>
                  <a:pt x="1592317" y="175172"/>
                  <a:pt x="1576552" y="0"/>
                </a:cubicBez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5" name="Rak pilkoppling 14">
            <a:extLst>
              <a:ext uri="{FF2B5EF4-FFF2-40B4-BE49-F238E27FC236}">
                <a16:creationId xmlns:a16="http://schemas.microsoft.com/office/drawing/2014/main" id="{130DB97F-542E-42D6-8620-796FAFACC336}"/>
              </a:ext>
            </a:extLst>
          </p:cNvPr>
          <p:cNvCxnSpPr>
            <a:stCxn id="7" idx="2"/>
          </p:cNvCxnSpPr>
          <p:nvPr/>
        </p:nvCxnSpPr>
        <p:spPr>
          <a:xfrm flipH="1" flipV="1">
            <a:off x="8891752" y="3159672"/>
            <a:ext cx="1522505" cy="923330"/>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6" name="Pil: nedåt 15">
            <a:extLst>
              <a:ext uri="{FF2B5EF4-FFF2-40B4-BE49-F238E27FC236}">
                <a16:creationId xmlns:a16="http://schemas.microsoft.com/office/drawing/2014/main" id="{9DE69981-AB74-4F11-BF8F-0D75B64D4068}"/>
              </a:ext>
            </a:extLst>
          </p:cNvPr>
          <p:cNvSpPr/>
          <p:nvPr/>
        </p:nvSpPr>
        <p:spPr>
          <a:xfrm rot="10800000">
            <a:off x="8751153" y="1849820"/>
            <a:ext cx="281198" cy="630621"/>
          </a:xfrm>
          <a:prstGeom prst="down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7" name="Frihandsfigur: Form 16">
            <a:extLst>
              <a:ext uri="{FF2B5EF4-FFF2-40B4-BE49-F238E27FC236}">
                <a16:creationId xmlns:a16="http://schemas.microsoft.com/office/drawing/2014/main" id="{9B767053-0F4A-451C-8565-542E23D8F4EF}"/>
              </a:ext>
            </a:extLst>
          </p:cNvPr>
          <p:cNvSpPr/>
          <p:nvPr/>
        </p:nvSpPr>
        <p:spPr>
          <a:xfrm>
            <a:off x="8818179" y="2617076"/>
            <a:ext cx="136635" cy="420414"/>
          </a:xfrm>
          <a:custGeom>
            <a:avLst/>
            <a:gdLst>
              <a:gd name="connsiteX0" fmla="*/ 63062 w 136635"/>
              <a:gd name="connsiteY0" fmla="*/ 420414 h 420414"/>
              <a:gd name="connsiteX1" fmla="*/ 52552 w 136635"/>
              <a:gd name="connsiteY1" fmla="*/ 315310 h 420414"/>
              <a:gd name="connsiteX2" fmla="*/ 31531 w 136635"/>
              <a:gd name="connsiteY2" fmla="*/ 283779 h 420414"/>
              <a:gd name="connsiteX3" fmla="*/ 63062 w 136635"/>
              <a:gd name="connsiteY3" fmla="*/ 262758 h 420414"/>
              <a:gd name="connsiteX4" fmla="*/ 136635 w 136635"/>
              <a:gd name="connsiteY4" fmla="*/ 252248 h 420414"/>
              <a:gd name="connsiteX5" fmla="*/ 31531 w 136635"/>
              <a:gd name="connsiteY5" fmla="*/ 210207 h 420414"/>
              <a:gd name="connsiteX6" fmla="*/ 0 w 136635"/>
              <a:gd name="connsiteY6" fmla="*/ 189186 h 420414"/>
              <a:gd name="connsiteX7" fmla="*/ 63062 w 136635"/>
              <a:gd name="connsiteY7" fmla="*/ 147145 h 420414"/>
              <a:gd name="connsiteX8" fmla="*/ 126124 w 136635"/>
              <a:gd name="connsiteY8" fmla="*/ 126124 h 420414"/>
              <a:gd name="connsiteX9" fmla="*/ 31531 w 136635"/>
              <a:gd name="connsiteY9" fmla="*/ 73572 h 420414"/>
              <a:gd name="connsiteX10" fmla="*/ 73573 w 136635"/>
              <a:gd name="connsiteY10" fmla="*/ 0 h 420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36635" h="420414">
                <a:moveTo>
                  <a:pt x="63062" y="420414"/>
                </a:moveTo>
                <a:cubicBezTo>
                  <a:pt x="59559" y="385379"/>
                  <a:pt x="60469" y="349618"/>
                  <a:pt x="52552" y="315310"/>
                </a:cubicBezTo>
                <a:cubicBezTo>
                  <a:pt x="49712" y="303002"/>
                  <a:pt x="29054" y="296166"/>
                  <a:pt x="31531" y="283779"/>
                </a:cubicBezTo>
                <a:cubicBezTo>
                  <a:pt x="34008" y="271392"/>
                  <a:pt x="50963" y="266388"/>
                  <a:pt x="63062" y="262758"/>
                </a:cubicBezTo>
                <a:cubicBezTo>
                  <a:pt x="86791" y="255639"/>
                  <a:pt x="112111" y="255751"/>
                  <a:pt x="136635" y="252248"/>
                </a:cubicBezTo>
                <a:cubicBezTo>
                  <a:pt x="114228" y="185032"/>
                  <a:pt x="142469" y="237942"/>
                  <a:pt x="31531" y="210207"/>
                </a:cubicBezTo>
                <a:cubicBezTo>
                  <a:pt x="19276" y="207143"/>
                  <a:pt x="10510" y="196193"/>
                  <a:pt x="0" y="189186"/>
                </a:cubicBezTo>
                <a:cubicBezTo>
                  <a:pt x="31012" y="142668"/>
                  <a:pt x="6504" y="164113"/>
                  <a:pt x="63062" y="147145"/>
                </a:cubicBezTo>
                <a:cubicBezTo>
                  <a:pt x="84285" y="140778"/>
                  <a:pt x="126124" y="126124"/>
                  <a:pt x="126124" y="126124"/>
                </a:cubicBezTo>
                <a:cubicBezTo>
                  <a:pt x="53844" y="77938"/>
                  <a:pt x="87029" y="92073"/>
                  <a:pt x="31531" y="73572"/>
                </a:cubicBezTo>
                <a:cubicBezTo>
                  <a:pt x="75516" y="7595"/>
                  <a:pt x="73573" y="35774"/>
                  <a:pt x="73573" y="0"/>
                </a:cubicBez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87008581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M3. Lilla fickan</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normAutofit fontScale="92500" lnSpcReduction="20000"/>
          </a:bodyPr>
          <a:lstStyle/>
          <a:p>
            <a:r>
              <a:rPr lang="sv-SE" b="1" dirty="0"/>
              <a:t>Syfte</a:t>
            </a:r>
          </a:p>
          <a:p>
            <a:r>
              <a:rPr lang="sv-SE" dirty="0"/>
              <a:t>Inbrytning med skott</a:t>
            </a:r>
          </a:p>
          <a:p>
            <a:r>
              <a:rPr lang="sv-SE" b="1" dirty="0"/>
              <a:t>Plan</a:t>
            </a:r>
          </a:p>
          <a:p>
            <a:r>
              <a:rPr lang="sv-SE" dirty="0"/>
              <a:t>Halvplan, Mindre</a:t>
            </a:r>
          </a:p>
          <a:p>
            <a:r>
              <a:rPr lang="sv-SE" b="1" dirty="0"/>
              <a:t>Beskrivning</a:t>
            </a:r>
          </a:p>
          <a:p>
            <a:r>
              <a:rPr lang="sv-SE" dirty="0"/>
              <a:t>Första spelaren i led A springer runt kon. Får pass från led C. Tar emot och driver in mot mål. Skott</a:t>
            </a:r>
          </a:p>
          <a:p>
            <a:r>
              <a:rPr lang="sv-SE" dirty="0"/>
              <a:t>Första spelare i led B gör samma sak</a:t>
            </a:r>
          </a:p>
          <a:p>
            <a:r>
              <a:rPr lang="sv-SE" dirty="0"/>
              <a:t>Osv.</a:t>
            </a:r>
          </a:p>
          <a:p>
            <a:r>
              <a:rPr lang="sv-SE" b="1" dirty="0"/>
              <a:t>Att tänka på</a:t>
            </a:r>
          </a:p>
          <a:p>
            <a:r>
              <a:rPr lang="sv-SE" dirty="0"/>
              <a:t>Spelare i led C kommer passa två gånger</a:t>
            </a:r>
          </a:p>
          <a:p>
            <a:r>
              <a:rPr lang="sv-SE" dirty="0"/>
              <a:t>Byte sker motsols, A till B, B till C, osv.</a:t>
            </a:r>
          </a:p>
          <a:p>
            <a:r>
              <a:rPr lang="sv-SE" dirty="0"/>
              <a:t>Kan göras på endast en sida också</a:t>
            </a:r>
          </a:p>
        </p:txBody>
      </p:sp>
      <p:sp>
        <p:nvSpPr>
          <p:cNvPr id="8" name="Likbent triangel 7">
            <a:extLst>
              <a:ext uri="{FF2B5EF4-FFF2-40B4-BE49-F238E27FC236}">
                <a16:creationId xmlns:a16="http://schemas.microsoft.com/office/drawing/2014/main" id="{EF36A16F-729A-4574-B9DA-944A1B0DE218}"/>
              </a:ext>
            </a:extLst>
          </p:cNvPr>
          <p:cNvSpPr/>
          <p:nvPr/>
        </p:nvSpPr>
        <p:spPr>
          <a:xfrm>
            <a:off x="9688620" y="1991797"/>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9" name="textruta 8">
            <a:extLst>
              <a:ext uri="{FF2B5EF4-FFF2-40B4-BE49-F238E27FC236}">
                <a16:creationId xmlns:a16="http://schemas.microsoft.com/office/drawing/2014/main" id="{06E6F338-1D34-4C6A-8E4B-F0F09DE39D1D}"/>
              </a:ext>
            </a:extLst>
          </p:cNvPr>
          <p:cNvSpPr txBox="1"/>
          <p:nvPr/>
        </p:nvSpPr>
        <p:spPr>
          <a:xfrm>
            <a:off x="7434528" y="721272"/>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10" name="Rektangel 9">
            <a:extLst>
              <a:ext uri="{FF2B5EF4-FFF2-40B4-BE49-F238E27FC236}">
                <a16:creationId xmlns:a16="http://schemas.microsoft.com/office/drawing/2014/main" id="{819931FF-B7A5-42DB-88FD-69812E46A1D9}"/>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textruta 6">
            <a:extLst>
              <a:ext uri="{FF2B5EF4-FFF2-40B4-BE49-F238E27FC236}">
                <a16:creationId xmlns:a16="http://schemas.microsoft.com/office/drawing/2014/main" id="{6A5B5627-6021-456F-B2A5-07B834A47C2F}"/>
              </a:ext>
            </a:extLst>
          </p:cNvPr>
          <p:cNvSpPr txBox="1"/>
          <p:nvPr/>
        </p:nvSpPr>
        <p:spPr>
          <a:xfrm>
            <a:off x="10072624" y="710761"/>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11" name="Likbent triangel 10">
            <a:extLst>
              <a:ext uri="{FF2B5EF4-FFF2-40B4-BE49-F238E27FC236}">
                <a16:creationId xmlns:a16="http://schemas.microsoft.com/office/drawing/2014/main" id="{7C731104-2BAE-430A-A06F-907205D91C4F}"/>
              </a:ext>
            </a:extLst>
          </p:cNvPr>
          <p:cNvSpPr/>
          <p:nvPr/>
        </p:nvSpPr>
        <p:spPr>
          <a:xfrm>
            <a:off x="7954412" y="1991797"/>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3" name="textruta 12">
            <a:extLst>
              <a:ext uri="{FF2B5EF4-FFF2-40B4-BE49-F238E27FC236}">
                <a16:creationId xmlns:a16="http://schemas.microsoft.com/office/drawing/2014/main" id="{63D80D99-CCDD-495B-8558-DF0D349F48DF}"/>
              </a:ext>
            </a:extLst>
          </p:cNvPr>
          <p:cNvSpPr txBox="1"/>
          <p:nvPr/>
        </p:nvSpPr>
        <p:spPr>
          <a:xfrm>
            <a:off x="8779239" y="3554079"/>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2" name="textruta 1">
            <a:extLst>
              <a:ext uri="{FF2B5EF4-FFF2-40B4-BE49-F238E27FC236}">
                <a16:creationId xmlns:a16="http://schemas.microsoft.com/office/drawing/2014/main" id="{D596F0B7-4D9A-4976-9175-E9366B53B97D}"/>
              </a:ext>
            </a:extLst>
          </p:cNvPr>
          <p:cNvSpPr txBox="1"/>
          <p:nvPr/>
        </p:nvSpPr>
        <p:spPr>
          <a:xfrm>
            <a:off x="10377516" y="536606"/>
            <a:ext cx="317716" cy="369332"/>
          </a:xfrm>
          <a:prstGeom prst="rect">
            <a:avLst/>
          </a:prstGeom>
          <a:noFill/>
        </p:spPr>
        <p:txBody>
          <a:bodyPr wrap="none" rtlCol="0">
            <a:spAutoFit/>
          </a:bodyPr>
          <a:lstStyle/>
          <a:p>
            <a:r>
              <a:rPr lang="sv-SE" dirty="0"/>
              <a:t>A</a:t>
            </a:r>
          </a:p>
        </p:txBody>
      </p:sp>
      <p:sp>
        <p:nvSpPr>
          <p:cNvPr id="14" name="textruta 13">
            <a:extLst>
              <a:ext uri="{FF2B5EF4-FFF2-40B4-BE49-F238E27FC236}">
                <a16:creationId xmlns:a16="http://schemas.microsoft.com/office/drawing/2014/main" id="{931AE0A9-DB77-4A0D-8522-F10F44C6F701}"/>
              </a:ext>
            </a:extLst>
          </p:cNvPr>
          <p:cNvSpPr txBox="1"/>
          <p:nvPr/>
        </p:nvSpPr>
        <p:spPr>
          <a:xfrm>
            <a:off x="7071464" y="536606"/>
            <a:ext cx="309700" cy="369332"/>
          </a:xfrm>
          <a:prstGeom prst="rect">
            <a:avLst/>
          </a:prstGeom>
          <a:noFill/>
        </p:spPr>
        <p:txBody>
          <a:bodyPr wrap="none" rtlCol="0">
            <a:spAutoFit/>
          </a:bodyPr>
          <a:lstStyle/>
          <a:p>
            <a:r>
              <a:rPr lang="sv-SE" dirty="0"/>
              <a:t>B</a:t>
            </a:r>
          </a:p>
        </p:txBody>
      </p:sp>
      <p:sp>
        <p:nvSpPr>
          <p:cNvPr id="15" name="textruta 14">
            <a:extLst>
              <a:ext uri="{FF2B5EF4-FFF2-40B4-BE49-F238E27FC236}">
                <a16:creationId xmlns:a16="http://schemas.microsoft.com/office/drawing/2014/main" id="{985C0CB2-AE22-468C-AC8B-41F9E6CAFB4E}"/>
              </a:ext>
            </a:extLst>
          </p:cNvPr>
          <p:cNvSpPr txBox="1"/>
          <p:nvPr/>
        </p:nvSpPr>
        <p:spPr>
          <a:xfrm>
            <a:off x="8469539" y="3522549"/>
            <a:ext cx="308098" cy="369332"/>
          </a:xfrm>
          <a:prstGeom prst="rect">
            <a:avLst/>
          </a:prstGeom>
          <a:noFill/>
        </p:spPr>
        <p:txBody>
          <a:bodyPr wrap="none" rtlCol="0">
            <a:spAutoFit/>
          </a:bodyPr>
          <a:lstStyle/>
          <a:p>
            <a:r>
              <a:rPr lang="sv-SE" dirty="0"/>
              <a:t>C</a:t>
            </a:r>
          </a:p>
        </p:txBody>
      </p:sp>
      <p:sp>
        <p:nvSpPr>
          <p:cNvPr id="3" name="Frihandsfigur: Form 2">
            <a:extLst>
              <a:ext uri="{FF2B5EF4-FFF2-40B4-BE49-F238E27FC236}">
                <a16:creationId xmlns:a16="http://schemas.microsoft.com/office/drawing/2014/main" id="{1083DAB0-73FC-4CDD-8311-5869551AFBB5}"/>
              </a:ext>
            </a:extLst>
          </p:cNvPr>
          <p:cNvSpPr/>
          <p:nvPr/>
        </p:nvSpPr>
        <p:spPr>
          <a:xfrm>
            <a:off x="9774621" y="1702674"/>
            <a:ext cx="468391" cy="872359"/>
          </a:xfrm>
          <a:custGeom>
            <a:avLst/>
            <a:gdLst>
              <a:gd name="connsiteX0" fmla="*/ 441434 w 468391"/>
              <a:gd name="connsiteY0" fmla="*/ 0 h 872359"/>
              <a:gd name="connsiteX1" fmla="*/ 420413 w 468391"/>
              <a:gd name="connsiteY1" fmla="*/ 620110 h 872359"/>
              <a:gd name="connsiteX2" fmla="*/ 0 w 468391"/>
              <a:gd name="connsiteY2" fmla="*/ 872359 h 872359"/>
            </a:gdLst>
            <a:ahLst/>
            <a:cxnLst>
              <a:cxn ang="0">
                <a:pos x="connsiteX0" y="connsiteY0"/>
              </a:cxn>
              <a:cxn ang="0">
                <a:pos x="connsiteX1" y="connsiteY1"/>
              </a:cxn>
              <a:cxn ang="0">
                <a:pos x="connsiteX2" y="connsiteY2"/>
              </a:cxn>
            </a:cxnLst>
            <a:rect l="l" t="t" r="r" b="b"/>
            <a:pathLst>
              <a:path w="468391" h="872359">
                <a:moveTo>
                  <a:pt x="441434" y="0"/>
                </a:moveTo>
                <a:cubicBezTo>
                  <a:pt x="467709" y="237358"/>
                  <a:pt x="493985" y="474717"/>
                  <a:pt x="420413" y="620110"/>
                </a:cubicBezTo>
                <a:cubicBezTo>
                  <a:pt x="346841" y="765503"/>
                  <a:pt x="113862" y="788276"/>
                  <a:pt x="0" y="872359"/>
                </a:cubicBez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 name="Frihandsfigur: Form 4">
            <a:extLst>
              <a:ext uri="{FF2B5EF4-FFF2-40B4-BE49-F238E27FC236}">
                <a16:creationId xmlns:a16="http://schemas.microsoft.com/office/drawing/2014/main" id="{8270F707-8E54-4D14-BD67-EB281B0C5772}"/>
              </a:ext>
            </a:extLst>
          </p:cNvPr>
          <p:cNvSpPr/>
          <p:nvPr/>
        </p:nvSpPr>
        <p:spPr>
          <a:xfrm>
            <a:off x="9174500" y="2270233"/>
            <a:ext cx="495017" cy="326813"/>
          </a:xfrm>
          <a:custGeom>
            <a:avLst/>
            <a:gdLst>
              <a:gd name="connsiteX0" fmla="*/ 495017 w 495017"/>
              <a:gd name="connsiteY0" fmla="*/ 304800 h 326813"/>
              <a:gd name="connsiteX1" fmla="*/ 242769 w 495017"/>
              <a:gd name="connsiteY1" fmla="*/ 304800 h 326813"/>
              <a:gd name="connsiteX2" fmla="*/ 263790 w 495017"/>
              <a:gd name="connsiteY2" fmla="*/ 178676 h 326813"/>
              <a:gd name="connsiteX3" fmla="*/ 190217 w 495017"/>
              <a:gd name="connsiteY3" fmla="*/ 115614 h 326813"/>
              <a:gd name="connsiteX4" fmla="*/ 158686 w 495017"/>
              <a:gd name="connsiteY4" fmla="*/ 105103 h 326813"/>
              <a:gd name="connsiteX5" fmla="*/ 74603 w 495017"/>
              <a:gd name="connsiteY5" fmla="*/ 115614 h 326813"/>
              <a:gd name="connsiteX6" fmla="*/ 11541 w 495017"/>
              <a:gd name="connsiteY6" fmla="*/ 94593 h 326813"/>
              <a:gd name="connsiteX7" fmla="*/ 1031 w 495017"/>
              <a:gd name="connsiteY7" fmla="*/ 63062 h 326813"/>
              <a:gd name="connsiteX8" fmla="*/ 1031 w 495017"/>
              <a:gd name="connsiteY8" fmla="*/ 0 h 3268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95017" h="326813">
                <a:moveTo>
                  <a:pt x="495017" y="304800"/>
                </a:moveTo>
                <a:cubicBezTo>
                  <a:pt x="415908" y="320621"/>
                  <a:pt x="315505" y="345208"/>
                  <a:pt x="242769" y="304800"/>
                </a:cubicBezTo>
                <a:cubicBezTo>
                  <a:pt x="222966" y="293799"/>
                  <a:pt x="254259" y="207267"/>
                  <a:pt x="263790" y="178676"/>
                </a:cubicBezTo>
                <a:cubicBezTo>
                  <a:pt x="247905" y="115137"/>
                  <a:pt x="266983" y="141203"/>
                  <a:pt x="190217" y="115614"/>
                </a:cubicBezTo>
                <a:lnTo>
                  <a:pt x="158686" y="105103"/>
                </a:lnTo>
                <a:cubicBezTo>
                  <a:pt x="130658" y="108607"/>
                  <a:pt x="102777" y="117626"/>
                  <a:pt x="74603" y="115614"/>
                </a:cubicBezTo>
                <a:cubicBezTo>
                  <a:pt x="52502" y="114035"/>
                  <a:pt x="29571" y="107472"/>
                  <a:pt x="11541" y="94593"/>
                </a:cubicBezTo>
                <a:cubicBezTo>
                  <a:pt x="2526" y="88154"/>
                  <a:pt x="2254" y="74073"/>
                  <a:pt x="1031" y="63062"/>
                </a:cubicBezTo>
                <a:cubicBezTo>
                  <a:pt x="-1290" y="42170"/>
                  <a:pt x="1031" y="21021"/>
                  <a:pt x="1031" y="0"/>
                </a:cubicBez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6" name="Rak pilkoppling 15">
            <a:extLst>
              <a:ext uri="{FF2B5EF4-FFF2-40B4-BE49-F238E27FC236}">
                <a16:creationId xmlns:a16="http://schemas.microsoft.com/office/drawing/2014/main" id="{509D8231-BB62-4B6D-B68E-C130B2BB20BB}"/>
              </a:ext>
            </a:extLst>
          </p:cNvPr>
          <p:cNvCxnSpPr>
            <a:stCxn id="13" idx="0"/>
          </p:cNvCxnSpPr>
          <p:nvPr/>
        </p:nvCxnSpPr>
        <p:spPr>
          <a:xfrm flipV="1">
            <a:off x="8931685" y="2597046"/>
            <a:ext cx="756935" cy="957033"/>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17" name="Pil: höger 16">
            <a:extLst>
              <a:ext uri="{FF2B5EF4-FFF2-40B4-BE49-F238E27FC236}">
                <a16:creationId xmlns:a16="http://schemas.microsoft.com/office/drawing/2014/main" id="{8CD6B891-3947-4987-BB3C-54F4497E6BD2}"/>
              </a:ext>
            </a:extLst>
          </p:cNvPr>
          <p:cNvSpPr/>
          <p:nvPr/>
        </p:nvSpPr>
        <p:spPr>
          <a:xfrm rot="15563759">
            <a:off x="8846541" y="1784637"/>
            <a:ext cx="475180" cy="294786"/>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Tree>
    <p:extLst>
      <p:ext uri="{BB962C8B-B14F-4D97-AF65-F5344CB8AC3E}">
        <p14:creationId xmlns:p14="http://schemas.microsoft.com/office/powerpoint/2010/main" val="25696217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M4. Slalombana med pass och skott</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lstStyle/>
          <a:p>
            <a:r>
              <a:rPr lang="sv-SE" b="1" dirty="0"/>
              <a:t>Syfte</a:t>
            </a:r>
          </a:p>
          <a:p>
            <a:r>
              <a:rPr lang="sv-SE" dirty="0"/>
              <a:t>Bollbehandling och titta upp</a:t>
            </a:r>
          </a:p>
          <a:p>
            <a:r>
              <a:rPr lang="sv-SE" b="1" dirty="0"/>
              <a:t>Plan</a:t>
            </a:r>
          </a:p>
          <a:p>
            <a:r>
              <a:rPr lang="sv-SE" dirty="0"/>
              <a:t>Helplan, Halvplan</a:t>
            </a:r>
          </a:p>
          <a:p>
            <a:r>
              <a:rPr lang="sv-SE" b="1" dirty="0"/>
              <a:t>Beskrivning</a:t>
            </a:r>
          </a:p>
          <a:p>
            <a:r>
              <a:rPr lang="sv-SE" dirty="0"/>
              <a:t>Dribbling genom koner</a:t>
            </a:r>
          </a:p>
          <a:p>
            <a:r>
              <a:rPr lang="sv-SE" dirty="0"/>
              <a:t>Passning till ledare (L)</a:t>
            </a:r>
          </a:p>
          <a:p>
            <a:r>
              <a:rPr lang="sv-SE" dirty="0"/>
              <a:t>Löpning i högre tempo in mot mål</a:t>
            </a:r>
          </a:p>
          <a:p>
            <a:r>
              <a:rPr lang="sv-SE" dirty="0"/>
              <a:t>Får tillbaka passning, skott</a:t>
            </a:r>
          </a:p>
          <a:p>
            <a:r>
              <a:rPr lang="sv-SE" b="1" dirty="0"/>
              <a:t>Att tänka på</a:t>
            </a:r>
          </a:p>
          <a:p>
            <a:endParaRPr lang="sv-SE" dirty="0"/>
          </a:p>
        </p:txBody>
      </p:sp>
      <p:sp>
        <p:nvSpPr>
          <p:cNvPr id="9" name="textruta 8">
            <a:extLst>
              <a:ext uri="{FF2B5EF4-FFF2-40B4-BE49-F238E27FC236}">
                <a16:creationId xmlns:a16="http://schemas.microsoft.com/office/drawing/2014/main" id="{06E6F338-1D34-4C6A-8E4B-F0F09DE39D1D}"/>
              </a:ext>
            </a:extLst>
          </p:cNvPr>
          <p:cNvSpPr txBox="1"/>
          <p:nvPr/>
        </p:nvSpPr>
        <p:spPr>
          <a:xfrm>
            <a:off x="7434527" y="721272"/>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10" name="Rektangel 9">
            <a:extLst>
              <a:ext uri="{FF2B5EF4-FFF2-40B4-BE49-F238E27FC236}">
                <a16:creationId xmlns:a16="http://schemas.microsoft.com/office/drawing/2014/main" id="{819931FF-B7A5-42DB-88FD-69812E46A1D9}"/>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E8F7F93A-B2B2-4EA9-8653-C134D90CF106}"/>
              </a:ext>
            </a:extLst>
          </p:cNvPr>
          <p:cNvSpPr/>
          <p:nvPr/>
        </p:nvSpPr>
        <p:spPr>
          <a:xfrm>
            <a:off x="8610553" y="5735638"/>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Pil: höger 2">
            <a:extLst>
              <a:ext uri="{FF2B5EF4-FFF2-40B4-BE49-F238E27FC236}">
                <a16:creationId xmlns:a16="http://schemas.microsoft.com/office/drawing/2014/main" id="{392859DA-3219-41D0-8276-F26DB6CB8507}"/>
              </a:ext>
            </a:extLst>
          </p:cNvPr>
          <p:cNvSpPr/>
          <p:nvPr/>
        </p:nvSpPr>
        <p:spPr>
          <a:xfrm rot="3481925">
            <a:off x="8187155" y="5105644"/>
            <a:ext cx="746234" cy="409903"/>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8" name="Likbent triangel 7">
            <a:extLst>
              <a:ext uri="{FF2B5EF4-FFF2-40B4-BE49-F238E27FC236}">
                <a16:creationId xmlns:a16="http://schemas.microsoft.com/office/drawing/2014/main" id="{EF36A16F-729A-4574-B9DA-944A1B0DE218}"/>
              </a:ext>
            </a:extLst>
          </p:cNvPr>
          <p:cNvSpPr/>
          <p:nvPr/>
        </p:nvSpPr>
        <p:spPr>
          <a:xfrm>
            <a:off x="7484970" y="2057400"/>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7" name="Likbent triangel 6">
            <a:extLst>
              <a:ext uri="{FF2B5EF4-FFF2-40B4-BE49-F238E27FC236}">
                <a16:creationId xmlns:a16="http://schemas.microsoft.com/office/drawing/2014/main" id="{A5032A5E-A39A-4EDC-8D37-5EE56B86410D}"/>
              </a:ext>
            </a:extLst>
          </p:cNvPr>
          <p:cNvSpPr/>
          <p:nvPr/>
        </p:nvSpPr>
        <p:spPr>
          <a:xfrm>
            <a:off x="7484970" y="2706504"/>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1" name="Likbent triangel 10">
            <a:extLst>
              <a:ext uri="{FF2B5EF4-FFF2-40B4-BE49-F238E27FC236}">
                <a16:creationId xmlns:a16="http://schemas.microsoft.com/office/drawing/2014/main" id="{DD9D8F18-3787-4728-9BFE-D96FCB1C1AB4}"/>
              </a:ext>
            </a:extLst>
          </p:cNvPr>
          <p:cNvSpPr/>
          <p:nvPr/>
        </p:nvSpPr>
        <p:spPr>
          <a:xfrm>
            <a:off x="7484970" y="3284571"/>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6" name="textruta 5">
            <a:extLst>
              <a:ext uri="{FF2B5EF4-FFF2-40B4-BE49-F238E27FC236}">
                <a16:creationId xmlns:a16="http://schemas.microsoft.com/office/drawing/2014/main" id="{7931EAA7-A318-4336-8259-DF8D57E75769}"/>
              </a:ext>
            </a:extLst>
          </p:cNvPr>
          <p:cNvSpPr txBox="1"/>
          <p:nvPr/>
        </p:nvSpPr>
        <p:spPr>
          <a:xfrm>
            <a:off x="7577959" y="5735638"/>
            <a:ext cx="282450" cy="369332"/>
          </a:xfrm>
          <a:prstGeom prst="rect">
            <a:avLst/>
          </a:prstGeom>
          <a:noFill/>
        </p:spPr>
        <p:txBody>
          <a:bodyPr wrap="none" rtlCol="0">
            <a:spAutoFit/>
          </a:bodyPr>
          <a:lstStyle/>
          <a:p>
            <a:r>
              <a:rPr lang="sv-SE" dirty="0"/>
              <a:t>L</a:t>
            </a:r>
          </a:p>
        </p:txBody>
      </p:sp>
      <p:sp>
        <p:nvSpPr>
          <p:cNvPr id="24" name="Frihandsfigur: Form 23">
            <a:extLst>
              <a:ext uri="{FF2B5EF4-FFF2-40B4-BE49-F238E27FC236}">
                <a16:creationId xmlns:a16="http://schemas.microsoft.com/office/drawing/2014/main" id="{210F3E57-A327-445E-B459-86D6DDC5EA93}"/>
              </a:ext>
            </a:extLst>
          </p:cNvPr>
          <p:cNvSpPr/>
          <p:nvPr/>
        </p:nvSpPr>
        <p:spPr>
          <a:xfrm>
            <a:off x="7283669" y="1702676"/>
            <a:ext cx="683172" cy="2154621"/>
          </a:xfrm>
          <a:custGeom>
            <a:avLst/>
            <a:gdLst>
              <a:gd name="connsiteX0" fmla="*/ 315310 w 683172"/>
              <a:gd name="connsiteY0" fmla="*/ 0 h 2154621"/>
              <a:gd name="connsiteX1" fmla="*/ 283779 w 683172"/>
              <a:gd name="connsiteY1" fmla="*/ 63062 h 2154621"/>
              <a:gd name="connsiteX2" fmla="*/ 241738 w 683172"/>
              <a:gd name="connsiteY2" fmla="*/ 126124 h 2154621"/>
              <a:gd name="connsiteX3" fmla="*/ 231228 w 683172"/>
              <a:gd name="connsiteY3" fmla="*/ 168165 h 2154621"/>
              <a:gd name="connsiteX4" fmla="*/ 199697 w 683172"/>
              <a:gd name="connsiteY4" fmla="*/ 178676 h 2154621"/>
              <a:gd name="connsiteX5" fmla="*/ 168165 w 683172"/>
              <a:gd name="connsiteY5" fmla="*/ 199696 h 2154621"/>
              <a:gd name="connsiteX6" fmla="*/ 157655 w 683172"/>
              <a:gd name="connsiteY6" fmla="*/ 241738 h 2154621"/>
              <a:gd name="connsiteX7" fmla="*/ 147145 w 683172"/>
              <a:gd name="connsiteY7" fmla="*/ 273269 h 2154621"/>
              <a:gd name="connsiteX8" fmla="*/ 168165 w 683172"/>
              <a:gd name="connsiteY8" fmla="*/ 336331 h 2154621"/>
              <a:gd name="connsiteX9" fmla="*/ 147145 w 683172"/>
              <a:gd name="connsiteY9" fmla="*/ 367862 h 2154621"/>
              <a:gd name="connsiteX10" fmla="*/ 94593 w 683172"/>
              <a:gd name="connsiteY10" fmla="*/ 378372 h 2154621"/>
              <a:gd name="connsiteX11" fmla="*/ 63062 w 683172"/>
              <a:gd name="connsiteY11" fmla="*/ 399393 h 2154621"/>
              <a:gd name="connsiteX12" fmla="*/ 42041 w 683172"/>
              <a:gd name="connsiteY12" fmla="*/ 430924 h 2154621"/>
              <a:gd name="connsiteX13" fmla="*/ 10510 w 683172"/>
              <a:gd name="connsiteY13" fmla="*/ 451945 h 2154621"/>
              <a:gd name="connsiteX14" fmla="*/ 21021 w 683172"/>
              <a:gd name="connsiteY14" fmla="*/ 620110 h 2154621"/>
              <a:gd name="connsiteX15" fmla="*/ 84083 w 683172"/>
              <a:gd name="connsiteY15" fmla="*/ 662152 h 2154621"/>
              <a:gd name="connsiteX16" fmla="*/ 262759 w 683172"/>
              <a:gd name="connsiteY16" fmla="*/ 693683 h 2154621"/>
              <a:gd name="connsiteX17" fmla="*/ 367862 w 683172"/>
              <a:gd name="connsiteY17" fmla="*/ 725214 h 2154621"/>
              <a:gd name="connsiteX18" fmla="*/ 399393 w 683172"/>
              <a:gd name="connsiteY18" fmla="*/ 735724 h 2154621"/>
              <a:gd name="connsiteX19" fmla="*/ 462455 w 683172"/>
              <a:gd name="connsiteY19" fmla="*/ 767255 h 2154621"/>
              <a:gd name="connsiteX20" fmla="*/ 493986 w 683172"/>
              <a:gd name="connsiteY20" fmla="*/ 788276 h 2154621"/>
              <a:gd name="connsiteX21" fmla="*/ 515007 w 683172"/>
              <a:gd name="connsiteY21" fmla="*/ 819807 h 2154621"/>
              <a:gd name="connsiteX22" fmla="*/ 546538 w 683172"/>
              <a:gd name="connsiteY22" fmla="*/ 840827 h 2154621"/>
              <a:gd name="connsiteX23" fmla="*/ 557048 w 683172"/>
              <a:gd name="connsiteY23" fmla="*/ 924910 h 2154621"/>
              <a:gd name="connsiteX24" fmla="*/ 630621 w 683172"/>
              <a:gd name="connsiteY24" fmla="*/ 956441 h 2154621"/>
              <a:gd name="connsiteX25" fmla="*/ 683172 w 683172"/>
              <a:gd name="connsiteY25" fmla="*/ 1082565 h 2154621"/>
              <a:gd name="connsiteX26" fmla="*/ 651641 w 683172"/>
              <a:gd name="connsiteY26" fmla="*/ 1303283 h 2154621"/>
              <a:gd name="connsiteX27" fmla="*/ 641131 w 683172"/>
              <a:gd name="connsiteY27" fmla="*/ 1355834 h 2154621"/>
              <a:gd name="connsiteX28" fmla="*/ 620110 w 683172"/>
              <a:gd name="connsiteY28" fmla="*/ 1387365 h 2154621"/>
              <a:gd name="connsiteX29" fmla="*/ 588579 w 683172"/>
              <a:gd name="connsiteY29" fmla="*/ 1450427 h 2154621"/>
              <a:gd name="connsiteX30" fmla="*/ 557048 w 683172"/>
              <a:gd name="connsiteY30" fmla="*/ 1471448 h 2154621"/>
              <a:gd name="connsiteX31" fmla="*/ 430924 w 683172"/>
              <a:gd name="connsiteY31" fmla="*/ 1460938 h 2154621"/>
              <a:gd name="connsiteX32" fmla="*/ 388883 w 683172"/>
              <a:gd name="connsiteY32" fmla="*/ 1450427 h 2154621"/>
              <a:gd name="connsiteX33" fmla="*/ 357352 w 683172"/>
              <a:gd name="connsiteY33" fmla="*/ 1418896 h 2154621"/>
              <a:gd name="connsiteX34" fmla="*/ 147145 w 683172"/>
              <a:gd name="connsiteY34" fmla="*/ 1429407 h 2154621"/>
              <a:gd name="connsiteX35" fmla="*/ 105103 w 683172"/>
              <a:gd name="connsiteY35" fmla="*/ 1492469 h 2154621"/>
              <a:gd name="connsiteX36" fmla="*/ 84083 w 683172"/>
              <a:gd name="connsiteY36" fmla="*/ 1566041 h 2154621"/>
              <a:gd name="connsiteX37" fmla="*/ 73572 w 683172"/>
              <a:gd name="connsiteY37" fmla="*/ 1597572 h 2154621"/>
              <a:gd name="connsiteX38" fmla="*/ 31531 w 683172"/>
              <a:gd name="connsiteY38" fmla="*/ 1702676 h 2154621"/>
              <a:gd name="connsiteX39" fmla="*/ 0 w 683172"/>
              <a:gd name="connsiteY39" fmla="*/ 1713186 h 2154621"/>
              <a:gd name="connsiteX40" fmla="*/ 10510 w 683172"/>
              <a:gd name="connsiteY40" fmla="*/ 1807779 h 2154621"/>
              <a:gd name="connsiteX41" fmla="*/ 84083 w 683172"/>
              <a:gd name="connsiteY41" fmla="*/ 1891862 h 2154621"/>
              <a:gd name="connsiteX42" fmla="*/ 105103 w 683172"/>
              <a:gd name="connsiteY42" fmla="*/ 2017986 h 2154621"/>
              <a:gd name="connsiteX43" fmla="*/ 115614 w 683172"/>
              <a:gd name="connsiteY43" fmla="*/ 2049517 h 2154621"/>
              <a:gd name="connsiteX44" fmla="*/ 126124 w 683172"/>
              <a:gd name="connsiteY44" fmla="*/ 2091558 h 2154621"/>
              <a:gd name="connsiteX45" fmla="*/ 147145 w 683172"/>
              <a:gd name="connsiteY45" fmla="*/ 2154621 h 2154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683172" h="2154621">
                <a:moveTo>
                  <a:pt x="315310" y="0"/>
                </a:moveTo>
                <a:cubicBezTo>
                  <a:pt x="304800" y="21021"/>
                  <a:pt x="295621" y="42762"/>
                  <a:pt x="283779" y="63062"/>
                </a:cubicBezTo>
                <a:cubicBezTo>
                  <a:pt x="271049" y="84884"/>
                  <a:pt x="241738" y="126124"/>
                  <a:pt x="241738" y="126124"/>
                </a:cubicBezTo>
                <a:cubicBezTo>
                  <a:pt x="238235" y="140138"/>
                  <a:pt x="240252" y="156885"/>
                  <a:pt x="231228" y="168165"/>
                </a:cubicBezTo>
                <a:cubicBezTo>
                  <a:pt x="224307" y="176816"/>
                  <a:pt x="209606" y="173721"/>
                  <a:pt x="199697" y="178676"/>
                </a:cubicBezTo>
                <a:cubicBezTo>
                  <a:pt x="188399" y="184325"/>
                  <a:pt x="178676" y="192689"/>
                  <a:pt x="168165" y="199696"/>
                </a:cubicBezTo>
                <a:cubicBezTo>
                  <a:pt x="164662" y="213710"/>
                  <a:pt x="161623" y="227848"/>
                  <a:pt x="157655" y="241738"/>
                </a:cubicBezTo>
                <a:cubicBezTo>
                  <a:pt x="154612" y="252391"/>
                  <a:pt x="145922" y="262258"/>
                  <a:pt x="147145" y="273269"/>
                </a:cubicBezTo>
                <a:cubicBezTo>
                  <a:pt x="149592" y="295291"/>
                  <a:pt x="168165" y="336331"/>
                  <a:pt x="168165" y="336331"/>
                </a:cubicBezTo>
                <a:cubicBezTo>
                  <a:pt x="161158" y="346841"/>
                  <a:pt x="158112" y="361595"/>
                  <a:pt x="147145" y="367862"/>
                </a:cubicBezTo>
                <a:cubicBezTo>
                  <a:pt x="131635" y="376725"/>
                  <a:pt x="111320" y="372099"/>
                  <a:pt x="94593" y="378372"/>
                </a:cubicBezTo>
                <a:cubicBezTo>
                  <a:pt x="82765" y="382807"/>
                  <a:pt x="73572" y="392386"/>
                  <a:pt x="63062" y="399393"/>
                </a:cubicBezTo>
                <a:cubicBezTo>
                  <a:pt x="56055" y="409903"/>
                  <a:pt x="50973" y="421992"/>
                  <a:pt x="42041" y="430924"/>
                </a:cubicBezTo>
                <a:cubicBezTo>
                  <a:pt x="33109" y="439856"/>
                  <a:pt x="11905" y="439390"/>
                  <a:pt x="10510" y="451945"/>
                </a:cubicBezTo>
                <a:cubicBezTo>
                  <a:pt x="4308" y="507766"/>
                  <a:pt x="2467" y="567099"/>
                  <a:pt x="21021" y="620110"/>
                </a:cubicBezTo>
                <a:cubicBezTo>
                  <a:pt x="29367" y="643955"/>
                  <a:pt x="59573" y="656025"/>
                  <a:pt x="84083" y="662152"/>
                </a:cubicBezTo>
                <a:cubicBezTo>
                  <a:pt x="198943" y="690866"/>
                  <a:pt x="139452" y="679981"/>
                  <a:pt x="262759" y="693683"/>
                </a:cubicBezTo>
                <a:cubicBezTo>
                  <a:pt x="326299" y="709568"/>
                  <a:pt x="291091" y="699624"/>
                  <a:pt x="367862" y="725214"/>
                </a:cubicBezTo>
                <a:lnTo>
                  <a:pt x="399393" y="735724"/>
                </a:lnTo>
                <a:cubicBezTo>
                  <a:pt x="489757" y="795968"/>
                  <a:pt x="375426" y="723740"/>
                  <a:pt x="462455" y="767255"/>
                </a:cubicBezTo>
                <a:cubicBezTo>
                  <a:pt x="473753" y="772904"/>
                  <a:pt x="483476" y="781269"/>
                  <a:pt x="493986" y="788276"/>
                </a:cubicBezTo>
                <a:cubicBezTo>
                  <a:pt x="500993" y="798786"/>
                  <a:pt x="506075" y="810875"/>
                  <a:pt x="515007" y="819807"/>
                </a:cubicBezTo>
                <a:cubicBezTo>
                  <a:pt x="523939" y="828739"/>
                  <a:pt x="541847" y="829099"/>
                  <a:pt x="546538" y="840827"/>
                </a:cubicBezTo>
                <a:cubicBezTo>
                  <a:pt x="557028" y="867053"/>
                  <a:pt x="546558" y="898684"/>
                  <a:pt x="557048" y="924910"/>
                </a:cubicBezTo>
                <a:cubicBezTo>
                  <a:pt x="565113" y="945073"/>
                  <a:pt x="616903" y="953012"/>
                  <a:pt x="630621" y="956441"/>
                </a:cubicBezTo>
                <a:cubicBezTo>
                  <a:pt x="679122" y="1053444"/>
                  <a:pt x="665062" y="1010124"/>
                  <a:pt x="683172" y="1082565"/>
                </a:cubicBezTo>
                <a:cubicBezTo>
                  <a:pt x="672662" y="1156138"/>
                  <a:pt x="662942" y="1229828"/>
                  <a:pt x="651641" y="1303283"/>
                </a:cubicBezTo>
                <a:cubicBezTo>
                  <a:pt x="648925" y="1320939"/>
                  <a:pt x="647403" y="1339108"/>
                  <a:pt x="641131" y="1355834"/>
                </a:cubicBezTo>
                <a:cubicBezTo>
                  <a:pt x="636696" y="1367662"/>
                  <a:pt x="627117" y="1376855"/>
                  <a:pt x="620110" y="1387365"/>
                </a:cubicBezTo>
                <a:cubicBezTo>
                  <a:pt x="611562" y="1413011"/>
                  <a:pt x="608955" y="1430051"/>
                  <a:pt x="588579" y="1450427"/>
                </a:cubicBezTo>
                <a:cubicBezTo>
                  <a:pt x="579647" y="1459359"/>
                  <a:pt x="567558" y="1464441"/>
                  <a:pt x="557048" y="1471448"/>
                </a:cubicBezTo>
                <a:cubicBezTo>
                  <a:pt x="515007" y="1467945"/>
                  <a:pt x="472785" y="1466171"/>
                  <a:pt x="430924" y="1460938"/>
                </a:cubicBezTo>
                <a:cubicBezTo>
                  <a:pt x="416591" y="1459146"/>
                  <a:pt x="401425" y="1457594"/>
                  <a:pt x="388883" y="1450427"/>
                </a:cubicBezTo>
                <a:cubicBezTo>
                  <a:pt x="375978" y="1443052"/>
                  <a:pt x="367862" y="1429406"/>
                  <a:pt x="357352" y="1418896"/>
                </a:cubicBezTo>
                <a:cubicBezTo>
                  <a:pt x="287283" y="1422400"/>
                  <a:pt x="214495" y="1409763"/>
                  <a:pt x="147145" y="1429407"/>
                </a:cubicBezTo>
                <a:cubicBezTo>
                  <a:pt x="122892" y="1436481"/>
                  <a:pt x="105103" y="1492469"/>
                  <a:pt x="105103" y="1492469"/>
                </a:cubicBezTo>
                <a:cubicBezTo>
                  <a:pt x="79897" y="1568090"/>
                  <a:pt x="110486" y="1473633"/>
                  <a:pt x="84083" y="1566041"/>
                </a:cubicBezTo>
                <a:cubicBezTo>
                  <a:pt x="81039" y="1576694"/>
                  <a:pt x="77076" y="1587062"/>
                  <a:pt x="73572" y="1597572"/>
                </a:cubicBezTo>
                <a:cubicBezTo>
                  <a:pt x="64230" y="1672311"/>
                  <a:pt x="85341" y="1675771"/>
                  <a:pt x="31531" y="1702676"/>
                </a:cubicBezTo>
                <a:cubicBezTo>
                  <a:pt x="21622" y="1707631"/>
                  <a:pt x="10510" y="1709683"/>
                  <a:pt x="0" y="1713186"/>
                </a:cubicBezTo>
                <a:cubicBezTo>
                  <a:pt x="3503" y="1744717"/>
                  <a:pt x="478" y="1777682"/>
                  <a:pt x="10510" y="1807779"/>
                </a:cubicBezTo>
                <a:cubicBezTo>
                  <a:pt x="28027" y="1860330"/>
                  <a:pt x="47297" y="1867338"/>
                  <a:pt x="84083" y="1891862"/>
                </a:cubicBezTo>
                <a:cubicBezTo>
                  <a:pt x="108723" y="1965785"/>
                  <a:pt x="81634" y="1877174"/>
                  <a:pt x="105103" y="2017986"/>
                </a:cubicBezTo>
                <a:cubicBezTo>
                  <a:pt x="106924" y="2028914"/>
                  <a:pt x="112570" y="2038864"/>
                  <a:pt x="115614" y="2049517"/>
                </a:cubicBezTo>
                <a:cubicBezTo>
                  <a:pt x="119582" y="2063406"/>
                  <a:pt x="120434" y="2078281"/>
                  <a:pt x="126124" y="2091558"/>
                </a:cubicBezTo>
                <a:cubicBezTo>
                  <a:pt x="152975" y="2154211"/>
                  <a:pt x="147145" y="2091841"/>
                  <a:pt x="147145" y="2154621"/>
                </a:cubicBez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26" name="Rak pilkoppling 25">
            <a:extLst>
              <a:ext uri="{FF2B5EF4-FFF2-40B4-BE49-F238E27FC236}">
                <a16:creationId xmlns:a16="http://schemas.microsoft.com/office/drawing/2014/main" id="{1B52E935-2A4C-4BD5-AA24-E0354C172FD0}"/>
              </a:ext>
            </a:extLst>
          </p:cNvPr>
          <p:cNvCxnSpPr>
            <a:endCxn id="6" idx="0"/>
          </p:cNvCxnSpPr>
          <p:nvPr/>
        </p:nvCxnSpPr>
        <p:spPr>
          <a:xfrm>
            <a:off x="7434527" y="3951890"/>
            <a:ext cx="284657" cy="1783748"/>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28" name="Rak pilkoppling 27">
            <a:extLst>
              <a:ext uri="{FF2B5EF4-FFF2-40B4-BE49-F238E27FC236}">
                <a16:creationId xmlns:a16="http://schemas.microsoft.com/office/drawing/2014/main" id="{BD35940F-5871-4AC3-B0CD-E06C7FD5F75F}"/>
              </a:ext>
            </a:extLst>
          </p:cNvPr>
          <p:cNvCxnSpPr/>
          <p:nvPr/>
        </p:nvCxnSpPr>
        <p:spPr>
          <a:xfrm>
            <a:off x="7484970" y="3915371"/>
            <a:ext cx="819577" cy="88785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Rak pilkoppling 29">
            <a:extLst>
              <a:ext uri="{FF2B5EF4-FFF2-40B4-BE49-F238E27FC236}">
                <a16:creationId xmlns:a16="http://schemas.microsoft.com/office/drawing/2014/main" id="{E91C1DDB-FAD4-4A0F-90F7-2F00ABA58BF7}"/>
              </a:ext>
            </a:extLst>
          </p:cNvPr>
          <p:cNvCxnSpPr>
            <a:stCxn id="6" idx="0"/>
          </p:cNvCxnSpPr>
          <p:nvPr/>
        </p:nvCxnSpPr>
        <p:spPr>
          <a:xfrm flipV="1">
            <a:off x="7719184" y="4803228"/>
            <a:ext cx="585363" cy="932410"/>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31" name="textruta 30">
            <a:extLst>
              <a:ext uri="{FF2B5EF4-FFF2-40B4-BE49-F238E27FC236}">
                <a16:creationId xmlns:a16="http://schemas.microsoft.com/office/drawing/2014/main" id="{D48182B6-52DD-4FC6-A4F8-2B6206E8C560}"/>
              </a:ext>
            </a:extLst>
          </p:cNvPr>
          <p:cNvSpPr txBox="1"/>
          <p:nvPr/>
        </p:nvSpPr>
        <p:spPr>
          <a:xfrm rot="10800000">
            <a:off x="10080466" y="5596801"/>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32" name="Pil: höger 31">
            <a:extLst>
              <a:ext uri="{FF2B5EF4-FFF2-40B4-BE49-F238E27FC236}">
                <a16:creationId xmlns:a16="http://schemas.microsoft.com/office/drawing/2014/main" id="{D041532E-6494-4C7D-B1CE-5BED43308EEC}"/>
              </a:ext>
            </a:extLst>
          </p:cNvPr>
          <p:cNvSpPr/>
          <p:nvPr/>
        </p:nvSpPr>
        <p:spPr>
          <a:xfrm rot="14281925">
            <a:off x="8886496" y="1725856"/>
            <a:ext cx="746234" cy="409903"/>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33" name="Likbent triangel 32">
            <a:extLst>
              <a:ext uri="{FF2B5EF4-FFF2-40B4-BE49-F238E27FC236}">
                <a16:creationId xmlns:a16="http://schemas.microsoft.com/office/drawing/2014/main" id="{58B787CB-9490-47DC-BE0E-614974D25331}"/>
              </a:ext>
            </a:extLst>
          </p:cNvPr>
          <p:cNvSpPr/>
          <p:nvPr/>
        </p:nvSpPr>
        <p:spPr>
          <a:xfrm>
            <a:off x="10104068" y="4947697"/>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34" name="Likbent triangel 33">
            <a:extLst>
              <a:ext uri="{FF2B5EF4-FFF2-40B4-BE49-F238E27FC236}">
                <a16:creationId xmlns:a16="http://schemas.microsoft.com/office/drawing/2014/main" id="{B03E5216-E1D9-4A15-BB8C-00418281B345}"/>
              </a:ext>
            </a:extLst>
          </p:cNvPr>
          <p:cNvSpPr/>
          <p:nvPr/>
        </p:nvSpPr>
        <p:spPr>
          <a:xfrm>
            <a:off x="10104068" y="4298593"/>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35" name="Likbent triangel 34">
            <a:extLst>
              <a:ext uri="{FF2B5EF4-FFF2-40B4-BE49-F238E27FC236}">
                <a16:creationId xmlns:a16="http://schemas.microsoft.com/office/drawing/2014/main" id="{889E2F1D-DB57-494B-965D-16C767DF48EA}"/>
              </a:ext>
            </a:extLst>
          </p:cNvPr>
          <p:cNvSpPr/>
          <p:nvPr/>
        </p:nvSpPr>
        <p:spPr>
          <a:xfrm>
            <a:off x="10104068" y="3720526"/>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36" name="textruta 35">
            <a:extLst>
              <a:ext uri="{FF2B5EF4-FFF2-40B4-BE49-F238E27FC236}">
                <a16:creationId xmlns:a16="http://schemas.microsoft.com/office/drawing/2014/main" id="{310818B7-11A3-40EE-AF69-10FD2344E662}"/>
              </a:ext>
            </a:extLst>
          </p:cNvPr>
          <p:cNvSpPr txBox="1"/>
          <p:nvPr/>
        </p:nvSpPr>
        <p:spPr>
          <a:xfrm>
            <a:off x="9979312" y="1158682"/>
            <a:ext cx="282450" cy="369332"/>
          </a:xfrm>
          <a:prstGeom prst="rect">
            <a:avLst/>
          </a:prstGeom>
          <a:noFill/>
        </p:spPr>
        <p:txBody>
          <a:bodyPr wrap="none" rtlCol="0">
            <a:spAutoFit/>
          </a:bodyPr>
          <a:lstStyle/>
          <a:p>
            <a:r>
              <a:rPr lang="sv-SE" dirty="0"/>
              <a:t>L</a:t>
            </a:r>
          </a:p>
        </p:txBody>
      </p:sp>
      <p:sp>
        <p:nvSpPr>
          <p:cNvPr id="37" name="Frihandsfigur: Form 36">
            <a:extLst>
              <a:ext uri="{FF2B5EF4-FFF2-40B4-BE49-F238E27FC236}">
                <a16:creationId xmlns:a16="http://schemas.microsoft.com/office/drawing/2014/main" id="{84D2FCD8-28A8-4A25-834A-C57BB08C7396}"/>
              </a:ext>
            </a:extLst>
          </p:cNvPr>
          <p:cNvSpPr/>
          <p:nvPr/>
        </p:nvSpPr>
        <p:spPr>
          <a:xfrm rot="10800000">
            <a:off x="9853044" y="3384106"/>
            <a:ext cx="683172" cy="2154621"/>
          </a:xfrm>
          <a:custGeom>
            <a:avLst/>
            <a:gdLst>
              <a:gd name="connsiteX0" fmla="*/ 315310 w 683172"/>
              <a:gd name="connsiteY0" fmla="*/ 0 h 2154621"/>
              <a:gd name="connsiteX1" fmla="*/ 283779 w 683172"/>
              <a:gd name="connsiteY1" fmla="*/ 63062 h 2154621"/>
              <a:gd name="connsiteX2" fmla="*/ 241738 w 683172"/>
              <a:gd name="connsiteY2" fmla="*/ 126124 h 2154621"/>
              <a:gd name="connsiteX3" fmla="*/ 231228 w 683172"/>
              <a:gd name="connsiteY3" fmla="*/ 168165 h 2154621"/>
              <a:gd name="connsiteX4" fmla="*/ 199697 w 683172"/>
              <a:gd name="connsiteY4" fmla="*/ 178676 h 2154621"/>
              <a:gd name="connsiteX5" fmla="*/ 168165 w 683172"/>
              <a:gd name="connsiteY5" fmla="*/ 199696 h 2154621"/>
              <a:gd name="connsiteX6" fmla="*/ 157655 w 683172"/>
              <a:gd name="connsiteY6" fmla="*/ 241738 h 2154621"/>
              <a:gd name="connsiteX7" fmla="*/ 147145 w 683172"/>
              <a:gd name="connsiteY7" fmla="*/ 273269 h 2154621"/>
              <a:gd name="connsiteX8" fmla="*/ 168165 w 683172"/>
              <a:gd name="connsiteY8" fmla="*/ 336331 h 2154621"/>
              <a:gd name="connsiteX9" fmla="*/ 147145 w 683172"/>
              <a:gd name="connsiteY9" fmla="*/ 367862 h 2154621"/>
              <a:gd name="connsiteX10" fmla="*/ 94593 w 683172"/>
              <a:gd name="connsiteY10" fmla="*/ 378372 h 2154621"/>
              <a:gd name="connsiteX11" fmla="*/ 63062 w 683172"/>
              <a:gd name="connsiteY11" fmla="*/ 399393 h 2154621"/>
              <a:gd name="connsiteX12" fmla="*/ 42041 w 683172"/>
              <a:gd name="connsiteY12" fmla="*/ 430924 h 2154621"/>
              <a:gd name="connsiteX13" fmla="*/ 10510 w 683172"/>
              <a:gd name="connsiteY13" fmla="*/ 451945 h 2154621"/>
              <a:gd name="connsiteX14" fmla="*/ 21021 w 683172"/>
              <a:gd name="connsiteY14" fmla="*/ 620110 h 2154621"/>
              <a:gd name="connsiteX15" fmla="*/ 84083 w 683172"/>
              <a:gd name="connsiteY15" fmla="*/ 662152 h 2154621"/>
              <a:gd name="connsiteX16" fmla="*/ 262759 w 683172"/>
              <a:gd name="connsiteY16" fmla="*/ 693683 h 2154621"/>
              <a:gd name="connsiteX17" fmla="*/ 367862 w 683172"/>
              <a:gd name="connsiteY17" fmla="*/ 725214 h 2154621"/>
              <a:gd name="connsiteX18" fmla="*/ 399393 w 683172"/>
              <a:gd name="connsiteY18" fmla="*/ 735724 h 2154621"/>
              <a:gd name="connsiteX19" fmla="*/ 462455 w 683172"/>
              <a:gd name="connsiteY19" fmla="*/ 767255 h 2154621"/>
              <a:gd name="connsiteX20" fmla="*/ 493986 w 683172"/>
              <a:gd name="connsiteY20" fmla="*/ 788276 h 2154621"/>
              <a:gd name="connsiteX21" fmla="*/ 515007 w 683172"/>
              <a:gd name="connsiteY21" fmla="*/ 819807 h 2154621"/>
              <a:gd name="connsiteX22" fmla="*/ 546538 w 683172"/>
              <a:gd name="connsiteY22" fmla="*/ 840827 h 2154621"/>
              <a:gd name="connsiteX23" fmla="*/ 557048 w 683172"/>
              <a:gd name="connsiteY23" fmla="*/ 924910 h 2154621"/>
              <a:gd name="connsiteX24" fmla="*/ 630621 w 683172"/>
              <a:gd name="connsiteY24" fmla="*/ 956441 h 2154621"/>
              <a:gd name="connsiteX25" fmla="*/ 683172 w 683172"/>
              <a:gd name="connsiteY25" fmla="*/ 1082565 h 2154621"/>
              <a:gd name="connsiteX26" fmla="*/ 651641 w 683172"/>
              <a:gd name="connsiteY26" fmla="*/ 1303283 h 2154621"/>
              <a:gd name="connsiteX27" fmla="*/ 641131 w 683172"/>
              <a:gd name="connsiteY27" fmla="*/ 1355834 h 2154621"/>
              <a:gd name="connsiteX28" fmla="*/ 620110 w 683172"/>
              <a:gd name="connsiteY28" fmla="*/ 1387365 h 2154621"/>
              <a:gd name="connsiteX29" fmla="*/ 588579 w 683172"/>
              <a:gd name="connsiteY29" fmla="*/ 1450427 h 2154621"/>
              <a:gd name="connsiteX30" fmla="*/ 557048 w 683172"/>
              <a:gd name="connsiteY30" fmla="*/ 1471448 h 2154621"/>
              <a:gd name="connsiteX31" fmla="*/ 430924 w 683172"/>
              <a:gd name="connsiteY31" fmla="*/ 1460938 h 2154621"/>
              <a:gd name="connsiteX32" fmla="*/ 388883 w 683172"/>
              <a:gd name="connsiteY32" fmla="*/ 1450427 h 2154621"/>
              <a:gd name="connsiteX33" fmla="*/ 357352 w 683172"/>
              <a:gd name="connsiteY33" fmla="*/ 1418896 h 2154621"/>
              <a:gd name="connsiteX34" fmla="*/ 147145 w 683172"/>
              <a:gd name="connsiteY34" fmla="*/ 1429407 h 2154621"/>
              <a:gd name="connsiteX35" fmla="*/ 105103 w 683172"/>
              <a:gd name="connsiteY35" fmla="*/ 1492469 h 2154621"/>
              <a:gd name="connsiteX36" fmla="*/ 84083 w 683172"/>
              <a:gd name="connsiteY36" fmla="*/ 1566041 h 2154621"/>
              <a:gd name="connsiteX37" fmla="*/ 73572 w 683172"/>
              <a:gd name="connsiteY37" fmla="*/ 1597572 h 2154621"/>
              <a:gd name="connsiteX38" fmla="*/ 31531 w 683172"/>
              <a:gd name="connsiteY38" fmla="*/ 1702676 h 2154621"/>
              <a:gd name="connsiteX39" fmla="*/ 0 w 683172"/>
              <a:gd name="connsiteY39" fmla="*/ 1713186 h 2154621"/>
              <a:gd name="connsiteX40" fmla="*/ 10510 w 683172"/>
              <a:gd name="connsiteY40" fmla="*/ 1807779 h 2154621"/>
              <a:gd name="connsiteX41" fmla="*/ 84083 w 683172"/>
              <a:gd name="connsiteY41" fmla="*/ 1891862 h 2154621"/>
              <a:gd name="connsiteX42" fmla="*/ 105103 w 683172"/>
              <a:gd name="connsiteY42" fmla="*/ 2017986 h 2154621"/>
              <a:gd name="connsiteX43" fmla="*/ 115614 w 683172"/>
              <a:gd name="connsiteY43" fmla="*/ 2049517 h 2154621"/>
              <a:gd name="connsiteX44" fmla="*/ 126124 w 683172"/>
              <a:gd name="connsiteY44" fmla="*/ 2091558 h 2154621"/>
              <a:gd name="connsiteX45" fmla="*/ 147145 w 683172"/>
              <a:gd name="connsiteY45" fmla="*/ 2154621 h 21546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683172" h="2154621">
                <a:moveTo>
                  <a:pt x="315310" y="0"/>
                </a:moveTo>
                <a:cubicBezTo>
                  <a:pt x="304800" y="21021"/>
                  <a:pt x="295621" y="42762"/>
                  <a:pt x="283779" y="63062"/>
                </a:cubicBezTo>
                <a:cubicBezTo>
                  <a:pt x="271049" y="84884"/>
                  <a:pt x="241738" y="126124"/>
                  <a:pt x="241738" y="126124"/>
                </a:cubicBezTo>
                <a:cubicBezTo>
                  <a:pt x="238235" y="140138"/>
                  <a:pt x="240252" y="156885"/>
                  <a:pt x="231228" y="168165"/>
                </a:cubicBezTo>
                <a:cubicBezTo>
                  <a:pt x="224307" y="176816"/>
                  <a:pt x="209606" y="173721"/>
                  <a:pt x="199697" y="178676"/>
                </a:cubicBezTo>
                <a:cubicBezTo>
                  <a:pt x="188399" y="184325"/>
                  <a:pt x="178676" y="192689"/>
                  <a:pt x="168165" y="199696"/>
                </a:cubicBezTo>
                <a:cubicBezTo>
                  <a:pt x="164662" y="213710"/>
                  <a:pt x="161623" y="227848"/>
                  <a:pt x="157655" y="241738"/>
                </a:cubicBezTo>
                <a:cubicBezTo>
                  <a:pt x="154612" y="252391"/>
                  <a:pt x="145922" y="262258"/>
                  <a:pt x="147145" y="273269"/>
                </a:cubicBezTo>
                <a:cubicBezTo>
                  <a:pt x="149592" y="295291"/>
                  <a:pt x="168165" y="336331"/>
                  <a:pt x="168165" y="336331"/>
                </a:cubicBezTo>
                <a:cubicBezTo>
                  <a:pt x="161158" y="346841"/>
                  <a:pt x="158112" y="361595"/>
                  <a:pt x="147145" y="367862"/>
                </a:cubicBezTo>
                <a:cubicBezTo>
                  <a:pt x="131635" y="376725"/>
                  <a:pt x="111320" y="372099"/>
                  <a:pt x="94593" y="378372"/>
                </a:cubicBezTo>
                <a:cubicBezTo>
                  <a:pt x="82765" y="382807"/>
                  <a:pt x="73572" y="392386"/>
                  <a:pt x="63062" y="399393"/>
                </a:cubicBezTo>
                <a:cubicBezTo>
                  <a:pt x="56055" y="409903"/>
                  <a:pt x="50973" y="421992"/>
                  <a:pt x="42041" y="430924"/>
                </a:cubicBezTo>
                <a:cubicBezTo>
                  <a:pt x="33109" y="439856"/>
                  <a:pt x="11905" y="439390"/>
                  <a:pt x="10510" y="451945"/>
                </a:cubicBezTo>
                <a:cubicBezTo>
                  <a:pt x="4308" y="507766"/>
                  <a:pt x="2467" y="567099"/>
                  <a:pt x="21021" y="620110"/>
                </a:cubicBezTo>
                <a:cubicBezTo>
                  <a:pt x="29367" y="643955"/>
                  <a:pt x="59573" y="656025"/>
                  <a:pt x="84083" y="662152"/>
                </a:cubicBezTo>
                <a:cubicBezTo>
                  <a:pt x="198943" y="690866"/>
                  <a:pt x="139452" y="679981"/>
                  <a:pt x="262759" y="693683"/>
                </a:cubicBezTo>
                <a:cubicBezTo>
                  <a:pt x="326299" y="709568"/>
                  <a:pt x="291091" y="699624"/>
                  <a:pt x="367862" y="725214"/>
                </a:cubicBezTo>
                <a:lnTo>
                  <a:pt x="399393" y="735724"/>
                </a:lnTo>
                <a:cubicBezTo>
                  <a:pt x="489757" y="795968"/>
                  <a:pt x="375426" y="723740"/>
                  <a:pt x="462455" y="767255"/>
                </a:cubicBezTo>
                <a:cubicBezTo>
                  <a:pt x="473753" y="772904"/>
                  <a:pt x="483476" y="781269"/>
                  <a:pt x="493986" y="788276"/>
                </a:cubicBezTo>
                <a:cubicBezTo>
                  <a:pt x="500993" y="798786"/>
                  <a:pt x="506075" y="810875"/>
                  <a:pt x="515007" y="819807"/>
                </a:cubicBezTo>
                <a:cubicBezTo>
                  <a:pt x="523939" y="828739"/>
                  <a:pt x="541847" y="829099"/>
                  <a:pt x="546538" y="840827"/>
                </a:cubicBezTo>
                <a:cubicBezTo>
                  <a:pt x="557028" y="867053"/>
                  <a:pt x="546558" y="898684"/>
                  <a:pt x="557048" y="924910"/>
                </a:cubicBezTo>
                <a:cubicBezTo>
                  <a:pt x="565113" y="945073"/>
                  <a:pt x="616903" y="953012"/>
                  <a:pt x="630621" y="956441"/>
                </a:cubicBezTo>
                <a:cubicBezTo>
                  <a:pt x="679122" y="1053444"/>
                  <a:pt x="665062" y="1010124"/>
                  <a:pt x="683172" y="1082565"/>
                </a:cubicBezTo>
                <a:cubicBezTo>
                  <a:pt x="672662" y="1156138"/>
                  <a:pt x="662942" y="1229828"/>
                  <a:pt x="651641" y="1303283"/>
                </a:cubicBezTo>
                <a:cubicBezTo>
                  <a:pt x="648925" y="1320939"/>
                  <a:pt x="647403" y="1339108"/>
                  <a:pt x="641131" y="1355834"/>
                </a:cubicBezTo>
                <a:cubicBezTo>
                  <a:pt x="636696" y="1367662"/>
                  <a:pt x="627117" y="1376855"/>
                  <a:pt x="620110" y="1387365"/>
                </a:cubicBezTo>
                <a:cubicBezTo>
                  <a:pt x="611562" y="1413011"/>
                  <a:pt x="608955" y="1430051"/>
                  <a:pt x="588579" y="1450427"/>
                </a:cubicBezTo>
                <a:cubicBezTo>
                  <a:pt x="579647" y="1459359"/>
                  <a:pt x="567558" y="1464441"/>
                  <a:pt x="557048" y="1471448"/>
                </a:cubicBezTo>
                <a:cubicBezTo>
                  <a:pt x="515007" y="1467945"/>
                  <a:pt x="472785" y="1466171"/>
                  <a:pt x="430924" y="1460938"/>
                </a:cubicBezTo>
                <a:cubicBezTo>
                  <a:pt x="416591" y="1459146"/>
                  <a:pt x="401425" y="1457594"/>
                  <a:pt x="388883" y="1450427"/>
                </a:cubicBezTo>
                <a:cubicBezTo>
                  <a:pt x="375978" y="1443052"/>
                  <a:pt x="367862" y="1429406"/>
                  <a:pt x="357352" y="1418896"/>
                </a:cubicBezTo>
                <a:cubicBezTo>
                  <a:pt x="287283" y="1422400"/>
                  <a:pt x="214495" y="1409763"/>
                  <a:pt x="147145" y="1429407"/>
                </a:cubicBezTo>
                <a:cubicBezTo>
                  <a:pt x="122892" y="1436481"/>
                  <a:pt x="105103" y="1492469"/>
                  <a:pt x="105103" y="1492469"/>
                </a:cubicBezTo>
                <a:cubicBezTo>
                  <a:pt x="79897" y="1568090"/>
                  <a:pt x="110486" y="1473633"/>
                  <a:pt x="84083" y="1566041"/>
                </a:cubicBezTo>
                <a:cubicBezTo>
                  <a:pt x="81039" y="1576694"/>
                  <a:pt x="77076" y="1587062"/>
                  <a:pt x="73572" y="1597572"/>
                </a:cubicBezTo>
                <a:cubicBezTo>
                  <a:pt x="64230" y="1672311"/>
                  <a:pt x="85341" y="1675771"/>
                  <a:pt x="31531" y="1702676"/>
                </a:cubicBezTo>
                <a:cubicBezTo>
                  <a:pt x="21622" y="1707631"/>
                  <a:pt x="10510" y="1709683"/>
                  <a:pt x="0" y="1713186"/>
                </a:cubicBezTo>
                <a:cubicBezTo>
                  <a:pt x="3503" y="1744717"/>
                  <a:pt x="478" y="1777682"/>
                  <a:pt x="10510" y="1807779"/>
                </a:cubicBezTo>
                <a:cubicBezTo>
                  <a:pt x="28027" y="1860330"/>
                  <a:pt x="47297" y="1867338"/>
                  <a:pt x="84083" y="1891862"/>
                </a:cubicBezTo>
                <a:cubicBezTo>
                  <a:pt x="108723" y="1965785"/>
                  <a:pt x="81634" y="1877174"/>
                  <a:pt x="105103" y="2017986"/>
                </a:cubicBezTo>
                <a:cubicBezTo>
                  <a:pt x="106924" y="2028914"/>
                  <a:pt x="112570" y="2038864"/>
                  <a:pt x="115614" y="2049517"/>
                </a:cubicBezTo>
                <a:cubicBezTo>
                  <a:pt x="119582" y="2063406"/>
                  <a:pt x="120434" y="2078281"/>
                  <a:pt x="126124" y="2091558"/>
                </a:cubicBezTo>
                <a:cubicBezTo>
                  <a:pt x="152975" y="2154211"/>
                  <a:pt x="147145" y="2091841"/>
                  <a:pt x="147145" y="2154621"/>
                </a:cubicBezTo>
              </a:path>
            </a:pathLst>
          </a:custGeom>
          <a:no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38" name="Rak pilkoppling 37">
            <a:extLst>
              <a:ext uri="{FF2B5EF4-FFF2-40B4-BE49-F238E27FC236}">
                <a16:creationId xmlns:a16="http://schemas.microsoft.com/office/drawing/2014/main" id="{FEDF6850-3793-42FF-A92C-D08F06A21143}"/>
              </a:ext>
            </a:extLst>
          </p:cNvPr>
          <p:cNvCxnSpPr>
            <a:cxnSpLocks/>
            <a:endCxn id="36" idx="2"/>
          </p:cNvCxnSpPr>
          <p:nvPr/>
        </p:nvCxnSpPr>
        <p:spPr>
          <a:xfrm flipH="1" flipV="1">
            <a:off x="10120537" y="1528014"/>
            <a:ext cx="307099" cy="1783748"/>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9" name="Rak pilkoppling 38">
            <a:extLst>
              <a:ext uri="{FF2B5EF4-FFF2-40B4-BE49-F238E27FC236}">
                <a16:creationId xmlns:a16="http://schemas.microsoft.com/office/drawing/2014/main" id="{68F51B97-0E7E-407E-9CDB-D65E919B6C12}"/>
              </a:ext>
            </a:extLst>
          </p:cNvPr>
          <p:cNvCxnSpPr/>
          <p:nvPr/>
        </p:nvCxnSpPr>
        <p:spPr>
          <a:xfrm rot="10800000">
            <a:off x="9515338" y="2438175"/>
            <a:ext cx="819577" cy="88785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Rak pilkoppling 39">
            <a:extLst>
              <a:ext uri="{FF2B5EF4-FFF2-40B4-BE49-F238E27FC236}">
                <a16:creationId xmlns:a16="http://schemas.microsoft.com/office/drawing/2014/main" id="{231B3F53-1C46-42CF-8280-F2E4F903AAD5}"/>
              </a:ext>
            </a:extLst>
          </p:cNvPr>
          <p:cNvCxnSpPr>
            <a:cxnSpLocks/>
            <a:stCxn id="36" idx="2"/>
          </p:cNvCxnSpPr>
          <p:nvPr/>
        </p:nvCxnSpPr>
        <p:spPr>
          <a:xfrm flipH="1">
            <a:off x="9557616" y="1528014"/>
            <a:ext cx="562921" cy="932410"/>
          </a:xfrm>
          <a:prstGeom prst="straightConnector1">
            <a:avLst/>
          </a:prstGeom>
          <a:ln>
            <a:solidFill>
              <a:schemeClr val="tx1"/>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42" name="textruta 41">
            <a:extLst>
              <a:ext uri="{FF2B5EF4-FFF2-40B4-BE49-F238E27FC236}">
                <a16:creationId xmlns:a16="http://schemas.microsoft.com/office/drawing/2014/main" id="{0AE0390D-AA77-40A2-9469-D0451755BBF0}"/>
              </a:ext>
            </a:extLst>
          </p:cNvPr>
          <p:cNvSpPr txBox="1"/>
          <p:nvPr/>
        </p:nvSpPr>
        <p:spPr>
          <a:xfrm>
            <a:off x="7167254" y="663198"/>
            <a:ext cx="317716" cy="369332"/>
          </a:xfrm>
          <a:prstGeom prst="rect">
            <a:avLst/>
          </a:prstGeom>
          <a:noFill/>
        </p:spPr>
        <p:txBody>
          <a:bodyPr wrap="none" rtlCol="0">
            <a:spAutoFit/>
          </a:bodyPr>
          <a:lstStyle/>
          <a:p>
            <a:r>
              <a:rPr lang="sv-SE" dirty="0"/>
              <a:t>A</a:t>
            </a:r>
          </a:p>
        </p:txBody>
      </p:sp>
    </p:spTree>
    <p:extLst>
      <p:ext uri="{BB962C8B-B14F-4D97-AF65-F5344CB8AC3E}">
        <p14:creationId xmlns:p14="http://schemas.microsoft.com/office/powerpoint/2010/main" val="12311789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M5. Bollbehandling, pass och skott</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normAutofit fontScale="92500" lnSpcReduction="20000"/>
          </a:bodyPr>
          <a:lstStyle/>
          <a:p>
            <a:r>
              <a:rPr lang="sv-SE" b="1" dirty="0"/>
              <a:t>Syfte</a:t>
            </a:r>
          </a:p>
          <a:p>
            <a:r>
              <a:rPr lang="sv-SE" dirty="0"/>
              <a:t>Bollbehandling, titta upp och skott</a:t>
            </a:r>
          </a:p>
          <a:p>
            <a:r>
              <a:rPr lang="sv-SE" b="1" dirty="0"/>
              <a:t>Plan</a:t>
            </a:r>
          </a:p>
          <a:p>
            <a:r>
              <a:rPr lang="sv-SE" dirty="0"/>
              <a:t>Halvplan, Mindre</a:t>
            </a:r>
          </a:p>
          <a:p>
            <a:r>
              <a:rPr lang="sv-SE" b="1" dirty="0"/>
              <a:t>Beskrivning</a:t>
            </a:r>
          </a:p>
          <a:p>
            <a:r>
              <a:rPr lang="sv-SE" dirty="0"/>
              <a:t>Första spelare i ledet tar med sig boll och rundar kon i nedre hörnet.</a:t>
            </a:r>
          </a:p>
          <a:p>
            <a:r>
              <a:rPr lang="sv-SE" dirty="0"/>
              <a:t>Passar till nästa spelare i ledet.</a:t>
            </a:r>
          </a:p>
          <a:p>
            <a:r>
              <a:rPr lang="sv-SE" dirty="0"/>
              <a:t>Springer och rundar nästa kon, för tillbaka passning.</a:t>
            </a:r>
          </a:p>
          <a:p>
            <a:r>
              <a:rPr lang="sv-SE" dirty="0"/>
              <a:t>Tar emot och driver bollen mot mål, skott.</a:t>
            </a:r>
          </a:p>
          <a:p>
            <a:r>
              <a:rPr lang="sv-SE" b="1" dirty="0"/>
              <a:t>Att tänka på</a:t>
            </a:r>
          </a:p>
          <a:p>
            <a:r>
              <a:rPr lang="sv-SE" dirty="0"/>
              <a:t>Högt tempo efter att första passet är slaget</a:t>
            </a:r>
          </a:p>
          <a:p>
            <a:r>
              <a:rPr lang="sv-SE" dirty="0"/>
              <a:t>Nästa spelare börjar så fort som passet är slaget.</a:t>
            </a:r>
          </a:p>
        </p:txBody>
      </p:sp>
      <p:sp>
        <p:nvSpPr>
          <p:cNvPr id="8" name="Likbent triangel 7">
            <a:extLst>
              <a:ext uri="{FF2B5EF4-FFF2-40B4-BE49-F238E27FC236}">
                <a16:creationId xmlns:a16="http://schemas.microsoft.com/office/drawing/2014/main" id="{EF36A16F-729A-4574-B9DA-944A1B0DE218}"/>
              </a:ext>
            </a:extLst>
          </p:cNvPr>
          <p:cNvSpPr/>
          <p:nvPr/>
        </p:nvSpPr>
        <p:spPr>
          <a:xfrm>
            <a:off x="8060887" y="3167335"/>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9" name="textruta 8">
            <a:extLst>
              <a:ext uri="{FF2B5EF4-FFF2-40B4-BE49-F238E27FC236}">
                <a16:creationId xmlns:a16="http://schemas.microsoft.com/office/drawing/2014/main" id="{06E6F338-1D34-4C6A-8E4B-F0F09DE39D1D}"/>
              </a:ext>
            </a:extLst>
          </p:cNvPr>
          <p:cNvSpPr txBox="1"/>
          <p:nvPr/>
        </p:nvSpPr>
        <p:spPr>
          <a:xfrm>
            <a:off x="10496324" y="3423519"/>
            <a:ext cx="304892" cy="923330"/>
          </a:xfrm>
          <a:prstGeom prst="rect">
            <a:avLst/>
          </a:prstGeom>
          <a:noFill/>
        </p:spPr>
        <p:txBody>
          <a:bodyPr wrap="none" rtlCol="0">
            <a:spAutoFit/>
          </a:bodyPr>
          <a:lstStyle/>
          <a:p>
            <a:r>
              <a:rPr lang="sv-SE" dirty="0"/>
              <a:t>X</a:t>
            </a:r>
          </a:p>
          <a:p>
            <a:r>
              <a:rPr lang="sv-SE" dirty="0"/>
              <a:t>X</a:t>
            </a:r>
          </a:p>
          <a:p>
            <a:r>
              <a:rPr lang="sv-SE" dirty="0"/>
              <a:t>X</a:t>
            </a:r>
          </a:p>
        </p:txBody>
      </p:sp>
      <p:sp>
        <p:nvSpPr>
          <p:cNvPr id="10" name="Rektangel 9">
            <a:extLst>
              <a:ext uri="{FF2B5EF4-FFF2-40B4-BE49-F238E27FC236}">
                <a16:creationId xmlns:a16="http://schemas.microsoft.com/office/drawing/2014/main" id="{819931FF-B7A5-42DB-88FD-69812E46A1D9}"/>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Likbent triangel 6">
            <a:extLst>
              <a:ext uri="{FF2B5EF4-FFF2-40B4-BE49-F238E27FC236}">
                <a16:creationId xmlns:a16="http://schemas.microsoft.com/office/drawing/2014/main" id="{7ADD90D9-63D5-4E38-9342-9E7839730261}"/>
              </a:ext>
            </a:extLst>
          </p:cNvPr>
          <p:cNvSpPr/>
          <p:nvPr/>
        </p:nvSpPr>
        <p:spPr>
          <a:xfrm>
            <a:off x="10265477" y="1524000"/>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2" name="Frihandsfigur: Form 1">
            <a:extLst>
              <a:ext uri="{FF2B5EF4-FFF2-40B4-BE49-F238E27FC236}">
                <a16:creationId xmlns:a16="http://schemas.microsoft.com/office/drawing/2014/main" id="{D48518B1-1873-4E2A-AA7F-8C733E860FA9}"/>
              </a:ext>
            </a:extLst>
          </p:cNvPr>
          <p:cNvSpPr/>
          <p:nvPr/>
        </p:nvSpPr>
        <p:spPr>
          <a:xfrm>
            <a:off x="9959009" y="1405511"/>
            <a:ext cx="834887" cy="2013550"/>
          </a:xfrm>
          <a:custGeom>
            <a:avLst/>
            <a:gdLst>
              <a:gd name="connsiteX0" fmla="*/ 685800 w 834887"/>
              <a:gd name="connsiteY0" fmla="*/ 2013550 h 2013550"/>
              <a:gd name="connsiteX1" fmla="*/ 646043 w 834887"/>
              <a:gd name="connsiteY1" fmla="*/ 1904219 h 2013550"/>
              <a:gd name="connsiteX2" fmla="*/ 636104 w 834887"/>
              <a:gd name="connsiteY2" fmla="*/ 1874402 h 2013550"/>
              <a:gd name="connsiteX3" fmla="*/ 626165 w 834887"/>
              <a:gd name="connsiteY3" fmla="*/ 1844585 h 2013550"/>
              <a:gd name="connsiteX4" fmla="*/ 665921 w 834887"/>
              <a:gd name="connsiteY4" fmla="*/ 1834646 h 2013550"/>
              <a:gd name="connsiteX5" fmla="*/ 725556 w 834887"/>
              <a:gd name="connsiteY5" fmla="*/ 1794889 h 2013550"/>
              <a:gd name="connsiteX6" fmla="*/ 745434 w 834887"/>
              <a:gd name="connsiteY6" fmla="*/ 1735254 h 2013550"/>
              <a:gd name="connsiteX7" fmla="*/ 785191 w 834887"/>
              <a:gd name="connsiteY7" fmla="*/ 1685559 h 2013550"/>
              <a:gd name="connsiteX8" fmla="*/ 775252 w 834887"/>
              <a:gd name="connsiteY8" fmla="*/ 1635863 h 2013550"/>
              <a:gd name="connsiteX9" fmla="*/ 745434 w 834887"/>
              <a:gd name="connsiteY9" fmla="*/ 1625924 h 2013550"/>
              <a:gd name="connsiteX10" fmla="*/ 715617 w 834887"/>
              <a:gd name="connsiteY10" fmla="*/ 1596106 h 2013550"/>
              <a:gd name="connsiteX11" fmla="*/ 685800 w 834887"/>
              <a:gd name="connsiteY11" fmla="*/ 1576228 h 2013550"/>
              <a:gd name="connsiteX12" fmla="*/ 665921 w 834887"/>
              <a:gd name="connsiteY12" fmla="*/ 1516593 h 2013550"/>
              <a:gd name="connsiteX13" fmla="*/ 655982 w 834887"/>
              <a:gd name="connsiteY13" fmla="*/ 1486776 h 2013550"/>
              <a:gd name="connsiteX14" fmla="*/ 665921 w 834887"/>
              <a:gd name="connsiteY14" fmla="*/ 1427141 h 2013550"/>
              <a:gd name="connsiteX15" fmla="*/ 725556 w 834887"/>
              <a:gd name="connsiteY15" fmla="*/ 1397324 h 2013550"/>
              <a:gd name="connsiteX16" fmla="*/ 755374 w 834887"/>
              <a:gd name="connsiteY16" fmla="*/ 1367506 h 2013550"/>
              <a:gd name="connsiteX17" fmla="*/ 725556 w 834887"/>
              <a:gd name="connsiteY17" fmla="*/ 1307872 h 2013550"/>
              <a:gd name="connsiteX18" fmla="*/ 715617 w 834887"/>
              <a:gd name="connsiteY18" fmla="*/ 1278054 h 2013550"/>
              <a:gd name="connsiteX19" fmla="*/ 655982 w 834887"/>
              <a:gd name="connsiteY19" fmla="*/ 1218419 h 2013550"/>
              <a:gd name="connsiteX20" fmla="*/ 636104 w 834887"/>
              <a:gd name="connsiteY20" fmla="*/ 1178663 h 2013550"/>
              <a:gd name="connsiteX21" fmla="*/ 616226 w 834887"/>
              <a:gd name="connsiteY21" fmla="*/ 1119028 h 2013550"/>
              <a:gd name="connsiteX22" fmla="*/ 626165 w 834887"/>
              <a:gd name="connsiteY22" fmla="*/ 1049454 h 2013550"/>
              <a:gd name="connsiteX23" fmla="*/ 695739 w 834887"/>
              <a:gd name="connsiteY23" fmla="*/ 1019637 h 2013550"/>
              <a:gd name="connsiteX24" fmla="*/ 765313 w 834887"/>
              <a:gd name="connsiteY24" fmla="*/ 979880 h 2013550"/>
              <a:gd name="connsiteX25" fmla="*/ 785191 w 834887"/>
              <a:gd name="connsiteY25" fmla="*/ 950063 h 2013550"/>
              <a:gd name="connsiteX26" fmla="*/ 805069 w 834887"/>
              <a:gd name="connsiteY26" fmla="*/ 890428 h 2013550"/>
              <a:gd name="connsiteX27" fmla="*/ 795130 w 834887"/>
              <a:gd name="connsiteY27" fmla="*/ 860611 h 2013550"/>
              <a:gd name="connsiteX28" fmla="*/ 735495 w 834887"/>
              <a:gd name="connsiteY28" fmla="*/ 840732 h 2013550"/>
              <a:gd name="connsiteX29" fmla="*/ 725556 w 834887"/>
              <a:gd name="connsiteY29" fmla="*/ 651889 h 2013550"/>
              <a:gd name="connsiteX30" fmla="*/ 785191 w 834887"/>
              <a:gd name="connsiteY30" fmla="*/ 622072 h 2013550"/>
              <a:gd name="connsiteX31" fmla="*/ 795130 w 834887"/>
              <a:gd name="connsiteY31" fmla="*/ 592254 h 2013550"/>
              <a:gd name="connsiteX32" fmla="*/ 815008 w 834887"/>
              <a:gd name="connsiteY32" fmla="*/ 562437 h 2013550"/>
              <a:gd name="connsiteX33" fmla="*/ 834887 w 834887"/>
              <a:gd name="connsiteY33" fmla="*/ 502802 h 2013550"/>
              <a:gd name="connsiteX34" fmla="*/ 824948 w 834887"/>
              <a:gd name="connsiteY34" fmla="*/ 443167 h 2013550"/>
              <a:gd name="connsiteX35" fmla="*/ 795130 w 834887"/>
              <a:gd name="connsiteY35" fmla="*/ 413350 h 2013550"/>
              <a:gd name="connsiteX36" fmla="*/ 765313 w 834887"/>
              <a:gd name="connsiteY36" fmla="*/ 393472 h 2013550"/>
              <a:gd name="connsiteX37" fmla="*/ 745434 w 834887"/>
              <a:gd name="connsiteY37" fmla="*/ 373593 h 2013550"/>
              <a:gd name="connsiteX38" fmla="*/ 715617 w 834887"/>
              <a:gd name="connsiteY38" fmla="*/ 363654 h 2013550"/>
              <a:gd name="connsiteX39" fmla="*/ 725556 w 834887"/>
              <a:gd name="connsiteY39" fmla="*/ 174811 h 2013550"/>
              <a:gd name="connsiteX40" fmla="*/ 745434 w 834887"/>
              <a:gd name="connsiteY40" fmla="*/ 154932 h 2013550"/>
              <a:gd name="connsiteX41" fmla="*/ 715617 w 834887"/>
              <a:gd name="connsiteY41" fmla="*/ 125115 h 2013550"/>
              <a:gd name="connsiteX42" fmla="*/ 636104 w 834887"/>
              <a:gd name="connsiteY42" fmla="*/ 105237 h 2013550"/>
              <a:gd name="connsiteX43" fmla="*/ 606287 w 834887"/>
              <a:gd name="connsiteY43" fmla="*/ 95298 h 2013550"/>
              <a:gd name="connsiteX44" fmla="*/ 526774 w 834887"/>
              <a:gd name="connsiteY44" fmla="*/ 75419 h 2013550"/>
              <a:gd name="connsiteX45" fmla="*/ 457200 w 834887"/>
              <a:gd name="connsiteY45" fmla="*/ 5846 h 2013550"/>
              <a:gd name="connsiteX46" fmla="*/ 149087 w 834887"/>
              <a:gd name="connsiteY46" fmla="*/ 15785 h 2013550"/>
              <a:gd name="connsiteX47" fmla="*/ 139148 w 834887"/>
              <a:gd name="connsiteY47" fmla="*/ 105237 h 2013550"/>
              <a:gd name="connsiteX48" fmla="*/ 99391 w 834887"/>
              <a:gd name="connsiteY48" fmla="*/ 115176 h 2013550"/>
              <a:gd name="connsiteX49" fmla="*/ 39756 w 834887"/>
              <a:gd name="connsiteY49" fmla="*/ 125115 h 2013550"/>
              <a:gd name="connsiteX50" fmla="*/ 0 w 834887"/>
              <a:gd name="connsiteY50" fmla="*/ 164872 h 2013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834887" h="2013550">
                <a:moveTo>
                  <a:pt x="685800" y="2013550"/>
                </a:moveTo>
                <a:cubicBezTo>
                  <a:pt x="658138" y="1944397"/>
                  <a:pt x="671564" y="1980782"/>
                  <a:pt x="646043" y="1904219"/>
                </a:cubicBezTo>
                <a:lnTo>
                  <a:pt x="636104" y="1874402"/>
                </a:lnTo>
                <a:lnTo>
                  <a:pt x="626165" y="1844585"/>
                </a:lnTo>
                <a:cubicBezTo>
                  <a:pt x="639417" y="1841272"/>
                  <a:pt x="653703" y="1840755"/>
                  <a:pt x="665921" y="1834646"/>
                </a:cubicBezTo>
                <a:cubicBezTo>
                  <a:pt x="687290" y="1823962"/>
                  <a:pt x="725556" y="1794889"/>
                  <a:pt x="725556" y="1794889"/>
                </a:cubicBezTo>
                <a:cubicBezTo>
                  <a:pt x="732182" y="1775011"/>
                  <a:pt x="730617" y="1750070"/>
                  <a:pt x="745434" y="1735254"/>
                </a:cubicBezTo>
                <a:cubicBezTo>
                  <a:pt x="773760" y="1706930"/>
                  <a:pt x="760115" y="1723173"/>
                  <a:pt x="785191" y="1685559"/>
                </a:cubicBezTo>
                <a:cubicBezTo>
                  <a:pt x="781878" y="1668994"/>
                  <a:pt x="784623" y="1649919"/>
                  <a:pt x="775252" y="1635863"/>
                </a:cubicBezTo>
                <a:cubicBezTo>
                  <a:pt x="769440" y="1627146"/>
                  <a:pt x="754151" y="1631736"/>
                  <a:pt x="745434" y="1625924"/>
                </a:cubicBezTo>
                <a:cubicBezTo>
                  <a:pt x="733739" y="1618127"/>
                  <a:pt x="726415" y="1605105"/>
                  <a:pt x="715617" y="1596106"/>
                </a:cubicBezTo>
                <a:cubicBezTo>
                  <a:pt x="706441" y="1588459"/>
                  <a:pt x="695739" y="1582854"/>
                  <a:pt x="685800" y="1576228"/>
                </a:cubicBezTo>
                <a:lnTo>
                  <a:pt x="665921" y="1516593"/>
                </a:lnTo>
                <a:lnTo>
                  <a:pt x="655982" y="1486776"/>
                </a:lnTo>
                <a:cubicBezTo>
                  <a:pt x="659295" y="1466898"/>
                  <a:pt x="656908" y="1445166"/>
                  <a:pt x="665921" y="1427141"/>
                </a:cubicBezTo>
                <a:cubicBezTo>
                  <a:pt x="673628" y="1411728"/>
                  <a:pt x="711444" y="1402028"/>
                  <a:pt x="725556" y="1397324"/>
                </a:cubicBezTo>
                <a:cubicBezTo>
                  <a:pt x="735495" y="1387385"/>
                  <a:pt x="750929" y="1380841"/>
                  <a:pt x="755374" y="1367506"/>
                </a:cubicBezTo>
                <a:cubicBezTo>
                  <a:pt x="759946" y="1353791"/>
                  <a:pt x="730393" y="1315127"/>
                  <a:pt x="725556" y="1307872"/>
                </a:cubicBezTo>
                <a:cubicBezTo>
                  <a:pt x="722243" y="1297933"/>
                  <a:pt x="722324" y="1286103"/>
                  <a:pt x="715617" y="1278054"/>
                </a:cubicBezTo>
                <a:cubicBezTo>
                  <a:pt x="644277" y="1192444"/>
                  <a:pt x="700935" y="1297085"/>
                  <a:pt x="655982" y="1218419"/>
                </a:cubicBezTo>
                <a:cubicBezTo>
                  <a:pt x="648631" y="1205555"/>
                  <a:pt x="641607" y="1192420"/>
                  <a:pt x="636104" y="1178663"/>
                </a:cubicBezTo>
                <a:cubicBezTo>
                  <a:pt x="628322" y="1159208"/>
                  <a:pt x="616226" y="1119028"/>
                  <a:pt x="616226" y="1119028"/>
                </a:cubicBezTo>
                <a:cubicBezTo>
                  <a:pt x="619539" y="1095837"/>
                  <a:pt x="616651" y="1070862"/>
                  <a:pt x="626165" y="1049454"/>
                </a:cubicBezTo>
                <a:cubicBezTo>
                  <a:pt x="634745" y="1030149"/>
                  <a:pt x="681677" y="1023152"/>
                  <a:pt x="695739" y="1019637"/>
                </a:cubicBezTo>
                <a:cubicBezTo>
                  <a:pt x="711332" y="1011841"/>
                  <a:pt x="751263" y="993930"/>
                  <a:pt x="765313" y="979880"/>
                </a:cubicBezTo>
                <a:cubicBezTo>
                  <a:pt x="773760" y="971433"/>
                  <a:pt x="780340" y="960979"/>
                  <a:pt x="785191" y="950063"/>
                </a:cubicBezTo>
                <a:cubicBezTo>
                  <a:pt x="793701" y="930915"/>
                  <a:pt x="805069" y="890428"/>
                  <a:pt x="805069" y="890428"/>
                </a:cubicBezTo>
                <a:cubicBezTo>
                  <a:pt x="801756" y="880489"/>
                  <a:pt x="803655" y="866700"/>
                  <a:pt x="795130" y="860611"/>
                </a:cubicBezTo>
                <a:cubicBezTo>
                  <a:pt x="778079" y="848432"/>
                  <a:pt x="735495" y="840732"/>
                  <a:pt x="735495" y="840732"/>
                </a:cubicBezTo>
                <a:cubicBezTo>
                  <a:pt x="690761" y="773632"/>
                  <a:pt x="694393" y="792119"/>
                  <a:pt x="725556" y="651889"/>
                </a:cubicBezTo>
                <a:cubicBezTo>
                  <a:pt x="728639" y="638017"/>
                  <a:pt x="775135" y="625424"/>
                  <a:pt x="785191" y="622072"/>
                </a:cubicBezTo>
                <a:cubicBezTo>
                  <a:pt x="788504" y="612133"/>
                  <a:pt x="790445" y="601625"/>
                  <a:pt x="795130" y="592254"/>
                </a:cubicBezTo>
                <a:cubicBezTo>
                  <a:pt x="800472" y="581570"/>
                  <a:pt x="810157" y="573353"/>
                  <a:pt x="815008" y="562437"/>
                </a:cubicBezTo>
                <a:cubicBezTo>
                  <a:pt x="823518" y="543289"/>
                  <a:pt x="834887" y="502802"/>
                  <a:pt x="834887" y="502802"/>
                </a:cubicBezTo>
                <a:cubicBezTo>
                  <a:pt x="831574" y="482924"/>
                  <a:pt x="833133" y="461583"/>
                  <a:pt x="824948" y="443167"/>
                </a:cubicBezTo>
                <a:cubicBezTo>
                  <a:pt x="819239" y="430322"/>
                  <a:pt x="805928" y="422348"/>
                  <a:pt x="795130" y="413350"/>
                </a:cubicBezTo>
                <a:cubicBezTo>
                  <a:pt x="785953" y="405703"/>
                  <a:pt x="774641" y="400934"/>
                  <a:pt x="765313" y="393472"/>
                </a:cubicBezTo>
                <a:cubicBezTo>
                  <a:pt x="757995" y="387618"/>
                  <a:pt x="753470" y="378414"/>
                  <a:pt x="745434" y="373593"/>
                </a:cubicBezTo>
                <a:cubicBezTo>
                  <a:pt x="736450" y="368203"/>
                  <a:pt x="725556" y="366967"/>
                  <a:pt x="715617" y="363654"/>
                </a:cubicBezTo>
                <a:cubicBezTo>
                  <a:pt x="718930" y="300706"/>
                  <a:pt x="716642" y="237212"/>
                  <a:pt x="725556" y="174811"/>
                </a:cubicBezTo>
                <a:cubicBezTo>
                  <a:pt x="726881" y="165534"/>
                  <a:pt x="747272" y="164121"/>
                  <a:pt x="745434" y="154932"/>
                </a:cubicBezTo>
                <a:cubicBezTo>
                  <a:pt x="742677" y="141149"/>
                  <a:pt x="727312" y="132912"/>
                  <a:pt x="715617" y="125115"/>
                </a:cubicBezTo>
                <a:cubicBezTo>
                  <a:pt x="701985" y="116027"/>
                  <a:pt x="644133" y="107244"/>
                  <a:pt x="636104" y="105237"/>
                </a:cubicBezTo>
                <a:cubicBezTo>
                  <a:pt x="625940" y="102696"/>
                  <a:pt x="616394" y="98055"/>
                  <a:pt x="606287" y="95298"/>
                </a:cubicBezTo>
                <a:cubicBezTo>
                  <a:pt x="579930" y="88109"/>
                  <a:pt x="526774" y="75419"/>
                  <a:pt x="526774" y="75419"/>
                </a:cubicBezTo>
                <a:cubicBezTo>
                  <a:pt x="481206" y="7068"/>
                  <a:pt x="509682" y="23340"/>
                  <a:pt x="457200" y="5846"/>
                </a:cubicBezTo>
                <a:cubicBezTo>
                  <a:pt x="354496" y="9159"/>
                  <a:pt x="247167" y="-14865"/>
                  <a:pt x="149087" y="15785"/>
                </a:cubicBezTo>
                <a:cubicBezTo>
                  <a:pt x="120452" y="24733"/>
                  <a:pt x="152565" y="78404"/>
                  <a:pt x="139148" y="105237"/>
                </a:cubicBezTo>
                <a:cubicBezTo>
                  <a:pt x="133039" y="117455"/>
                  <a:pt x="112786" y="112497"/>
                  <a:pt x="99391" y="115176"/>
                </a:cubicBezTo>
                <a:cubicBezTo>
                  <a:pt x="79630" y="119128"/>
                  <a:pt x="59634" y="121802"/>
                  <a:pt x="39756" y="125115"/>
                </a:cubicBezTo>
                <a:cubicBezTo>
                  <a:pt x="15769" y="161096"/>
                  <a:pt x="30562" y="149590"/>
                  <a:pt x="0" y="164872"/>
                </a:cubicBezTo>
              </a:path>
            </a:pathLst>
          </a:custGeom>
          <a:ln>
            <a:headEnd type="none" w="med" len="med"/>
            <a:tailEnd type="triangle" w="med" len="med"/>
          </a:ln>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11" name="Rak pilkoppling 10">
            <a:extLst>
              <a:ext uri="{FF2B5EF4-FFF2-40B4-BE49-F238E27FC236}">
                <a16:creationId xmlns:a16="http://schemas.microsoft.com/office/drawing/2014/main" id="{E30FC211-BA22-4237-8920-8A93AF674D22}"/>
              </a:ext>
            </a:extLst>
          </p:cNvPr>
          <p:cNvCxnSpPr/>
          <p:nvPr/>
        </p:nvCxnSpPr>
        <p:spPr>
          <a:xfrm>
            <a:off x="9998765" y="1760306"/>
            <a:ext cx="497559" cy="1643335"/>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13" name="Frihandsfigur: Form 12">
            <a:extLst>
              <a:ext uri="{FF2B5EF4-FFF2-40B4-BE49-F238E27FC236}">
                <a16:creationId xmlns:a16="http://schemas.microsoft.com/office/drawing/2014/main" id="{95039AAD-F497-42CF-B086-FEBF676172D8}"/>
              </a:ext>
            </a:extLst>
          </p:cNvPr>
          <p:cNvSpPr/>
          <p:nvPr/>
        </p:nvSpPr>
        <p:spPr>
          <a:xfrm>
            <a:off x="7759414" y="1620078"/>
            <a:ext cx="2159838" cy="1967948"/>
          </a:xfrm>
          <a:custGeom>
            <a:avLst/>
            <a:gdLst>
              <a:gd name="connsiteX0" fmla="*/ 2159838 w 2159838"/>
              <a:gd name="connsiteY0" fmla="*/ 0 h 1967948"/>
              <a:gd name="connsiteX1" fmla="*/ 52743 w 2159838"/>
              <a:gd name="connsiteY1" fmla="*/ 1590261 h 1967948"/>
              <a:gd name="connsiteX2" fmla="*/ 629212 w 2159838"/>
              <a:gd name="connsiteY2" fmla="*/ 1967948 h 1967948"/>
            </a:gdLst>
            <a:ahLst/>
            <a:cxnLst>
              <a:cxn ang="0">
                <a:pos x="connsiteX0" y="connsiteY0"/>
              </a:cxn>
              <a:cxn ang="0">
                <a:pos x="connsiteX1" y="connsiteY1"/>
              </a:cxn>
              <a:cxn ang="0">
                <a:pos x="connsiteX2" y="connsiteY2"/>
              </a:cxn>
            </a:cxnLst>
            <a:rect l="l" t="t" r="r" b="b"/>
            <a:pathLst>
              <a:path w="2159838" h="1967948">
                <a:moveTo>
                  <a:pt x="2159838" y="0"/>
                </a:moveTo>
                <a:cubicBezTo>
                  <a:pt x="1233842" y="631135"/>
                  <a:pt x="307847" y="1262270"/>
                  <a:pt x="52743" y="1590261"/>
                </a:cubicBezTo>
                <a:cubicBezTo>
                  <a:pt x="-202361" y="1918252"/>
                  <a:pt x="546386" y="1938131"/>
                  <a:pt x="629212" y="1967948"/>
                </a:cubicBezTo>
              </a:path>
            </a:pathLst>
          </a:custGeom>
          <a:ln>
            <a:headEnd type="none" w="med" len="med"/>
            <a:tailEnd type="triangle" w="med" len="med"/>
          </a:ln>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15" name="Rak pilkoppling 14">
            <a:extLst>
              <a:ext uri="{FF2B5EF4-FFF2-40B4-BE49-F238E27FC236}">
                <a16:creationId xmlns:a16="http://schemas.microsoft.com/office/drawing/2014/main" id="{7659203A-D958-4AE7-97B4-993D6B6CA4C1}"/>
              </a:ext>
            </a:extLst>
          </p:cNvPr>
          <p:cNvCxnSpPr/>
          <p:nvPr/>
        </p:nvCxnSpPr>
        <p:spPr>
          <a:xfrm flipH="1">
            <a:off x="8525994" y="3419061"/>
            <a:ext cx="1970330" cy="99391"/>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17" name="Frihandsfigur: Form 16">
            <a:extLst>
              <a:ext uri="{FF2B5EF4-FFF2-40B4-BE49-F238E27FC236}">
                <a16:creationId xmlns:a16="http://schemas.microsoft.com/office/drawing/2014/main" id="{DAC0F169-38B6-424C-855B-FA9F2927AA3A}"/>
              </a:ext>
            </a:extLst>
          </p:cNvPr>
          <p:cNvSpPr/>
          <p:nvPr/>
        </p:nvSpPr>
        <p:spPr>
          <a:xfrm>
            <a:off x="8488017" y="2763078"/>
            <a:ext cx="450029" cy="745435"/>
          </a:xfrm>
          <a:custGeom>
            <a:avLst/>
            <a:gdLst>
              <a:gd name="connsiteX0" fmla="*/ 0 w 450029"/>
              <a:gd name="connsiteY0" fmla="*/ 745435 h 745435"/>
              <a:gd name="connsiteX1" fmla="*/ 79513 w 450029"/>
              <a:gd name="connsiteY1" fmla="*/ 695739 h 745435"/>
              <a:gd name="connsiteX2" fmla="*/ 109331 w 450029"/>
              <a:gd name="connsiteY2" fmla="*/ 675861 h 745435"/>
              <a:gd name="connsiteX3" fmla="*/ 278296 w 450029"/>
              <a:gd name="connsiteY3" fmla="*/ 655983 h 745435"/>
              <a:gd name="connsiteX4" fmla="*/ 308113 w 450029"/>
              <a:gd name="connsiteY4" fmla="*/ 646044 h 745435"/>
              <a:gd name="connsiteX5" fmla="*/ 318053 w 450029"/>
              <a:gd name="connsiteY5" fmla="*/ 556592 h 745435"/>
              <a:gd name="connsiteX6" fmla="*/ 298174 w 450029"/>
              <a:gd name="connsiteY6" fmla="*/ 526774 h 745435"/>
              <a:gd name="connsiteX7" fmla="*/ 238540 w 450029"/>
              <a:gd name="connsiteY7" fmla="*/ 487018 h 745435"/>
              <a:gd name="connsiteX8" fmla="*/ 198783 w 450029"/>
              <a:gd name="connsiteY8" fmla="*/ 447261 h 745435"/>
              <a:gd name="connsiteX9" fmla="*/ 139148 w 450029"/>
              <a:gd name="connsiteY9" fmla="*/ 407505 h 745435"/>
              <a:gd name="connsiteX10" fmla="*/ 168966 w 450029"/>
              <a:gd name="connsiteY10" fmla="*/ 397565 h 745435"/>
              <a:gd name="connsiteX11" fmla="*/ 318053 w 450029"/>
              <a:gd name="connsiteY11" fmla="*/ 377687 h 745435"/>
              <a:gd name="connsiteX12" fmla="*/ 377687 w 450029"/>
              <a:gd name="connsiteY12" fmla="*/ 347870 h 745435"/>
              <a:gd name="connsiteX13" fmla="*/ 437322 w 450029"/>
              <a:gd name="connsiteY13" fmla="*/ 298174 h 745435"/>
              <a:gd name="connsiteX14" fmla="*/ 437322 w 450029"/>
              <a:gd name="connsiteY14" fmla="*/ 208722 h 745435"/>
              <a:gd name="connsiteX15" fmla="*/ 407505 w 450029"/>
              <a:gd name="connsiteY15" fmla="*/ 198783 h 745435"/>
              <a:gd name="connsiteX16" fmla="*/ 377687 w 450029"/>
              <a:gd name="connsiteY16" fmla="*/ 178905 h 745435"/>
              <a:gd name="connsiteX17" fmla="*/ 377687 w 450029"/>
              <a:gd name="connsiteY17" fmla="*/ 99392 h 745435"/>
              <a:gd name="connsiteX18" fmla="*/ 437322 w 450029"/>
              <a:gd name="connsiteY18" fmla="*/ 79513 h 745435"/>
              <a:gd name="connsiteX19" fmla="*/ 447261 w 450029"/>
              <a:gd name="connsiteY19" fmla="*/ 0 h 745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50029" h="745435">
                <a:moveTo>
                  <a:pt x="0" y="745435"/>
                </a:moveTo>
                <a:cubicBezTo>
                  <a:pt x="114054" y="654194"/>
                  <a:pt x="1827" y="734582"/>
                  <a:pt x="79513" y="695739"/>
                </a:cubicBezTo>
                <a:cubicBezTo>
                  <a:pt x="90197" y="690397"/>
                  <a:pt x="97999" y="679638"/>
                  <a:pt x="109331" y="675861"/>
                </a:cubicBezTo>
                <a:cubicBezTo>
                  <a:pt x="139247" y="665889"/>
                  <a:pt x="268405" y="656882"/>
                  <a:pt x="278296" y="655983"/>
                </a:cubicBezTo>
                <a:cubicBezTo>
                  <a:pt x="288235" y="652670"/>
                  <a:pt x="299129" y="651434"/>
                  <a:pt x="308113" y="646044"/>
                </a:cubicBezTo>
                <a:cubicBezTo>
                  <a:pt x="344063" y="624474"/>
                  <a:pt x="330553" y="598259"/>
                  <a:pt x="318053" y="556592"/>
                </a:cubicBezTo>
                <a:cubicBezTo>
                  <a:pt x="314620" y="545150"/>
                  <a:pt x="307164" y="534640"/>
                  <a:pt x="298174" y="526774"/>
                </a:cubicBezTo>
                <a:cubicBezTo>
                  <a:pt x="280195" y="511042"/>
                  <a:pt x="238540" y="487018"/>
                  <a:pt x="238540" y="487018"/>
                </a:cubicBezTo>
                <a:cubicBezTo>
                  <a:pt x="221672" y="436418"/>
                  <a:pt x="242154" y="471356"/>
                  <a:pt x="198783" y="447261"/>
                </a:cubicBezTo>
                <a:cubicBezTo>
                  <a:pt x="177899" y="435659"/>
                  <a:pt x="139148" y="407505"/>
                  <a:pt x="139148" y="407505"/>
                </a:cubicBezTo>
                <a:cubicBezTo>
                  <a:pt x="149087" y="404192"/>
                  <a:pt x="158692" y="399620"/>
                  <a:pt x="168966" y="397565"/>
                </a:cubicBezTo>
                <a:cubicBezTo>
                  <a:pt x="191824" y="392993"/>
                  <a:pt x="298707" y="380105"/>
                  <a:pt x="318053" y="377687"/>
                </a:cubicBezTo>
                <a:cubicBezTo>
                  <a:pt x="342304" y="369603"/>
                  <a:pt x="358420" y="367137"/>
                  <a:pt x="377687" y="347870"/>
                </a:cubicBezTo>
                <a:cubicBezTo>
                  <a:pt x="431842" y="293715"/>
                  <a:pt x="380373" y="317157"/>
                  <a:pt x="437322" y="298174"/>
                </a:cubicBezTo>
                <a:cubicBezTo>
                  <a:pt x="448210" y="265511"/>
                  <a:pt x="459417" y="247389"/>
                  <a:pt x="437322" y="208722"/>
                </a:cubicBezTo>
                <a:cubicBezTo>
                  <a:pt x="432124" y="199626"/>
                  <a:pt x="416876" y="203468"/>
                  <a:pt x="407505" y="198783"/>
                </a:cubicBezTo>
                <a:cubicBezTo>
                  <a:pt x="396821" y="193441"/>
                  <a:pt x="387626" y="185531"/>
                  <a:pt x="377687" y="178905"/>
                </a:cubicBezTo>
                <a:cubicBezTo>
                  <a:pt x="369844" y="155376"/>
                  <a:pt x="353700" y="123379"/>
                  <a:pt x="377687" y="99392"/>
                </a:cubicBezTo>
                <a:cubicBezTo>
                  <a:pt x="392503" y="84576"/>
                  <a:pt x="437322" y="79513"/>
                  <a:pt x="437322" y="79513"/>
                </a:cubicBezTo>
                <a:cubicBezTo>
                  <a:pt x="452499" y="33981"/>
                  <a:pt x="447261" y="60173"/>
                  <a:pt x="447261" y="0"/>
                </a:cubicBezTo>
              </a:path>
            </a:pathLst>
          </a:custGeom>
          <a:ln>
            <a:headEnd type="none" w="med" len="med"/>
            <a:tailEnd type="triangle" w="med" len="med"/>
          </a:ln>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18" name="Pil: uppåt 17">
            <a:extLst>
              <a:ext uri="{FF2B5EF4-FFF2-40B4-BE49-F238E27FC236}">
                <a16:creationId xmlns:a16="http://schemas.microsoft.com/office/drawing/2014/main" id="{744ABE6D-9968-4AB5-85C8-AC126386D1B5}"/>
              </a:ext>
            </a:extLst>
          </p:cNvPr>
          <p:cNvSpPr/>
          <p:nvPr/>
        </p:nvSpPr>
        <p:spPr>
          <a:xfrm>
            <a:off x="8816893" y="2385392"/>
            <a:ext cx="242305" cy="367747"/>
          </a:xfrm>
          <a:prstGeom prst="up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Tree>
    <p:extLst>
      <p:ext uri="{BB962C8B-B14F-4D97-AF65-F5344CB8AC3E}">
        <p14:creationId xmlns:p14="http://schemas.microsoft.com/office/powerpoint/2010/main" val="6795373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M6. Anfallsförflyttning </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normAutofit fontScale="85000" lnSpcReduction="20000"/>
          </a:bodyPr>
          <a:lstStyle/>
          <a:p>
            <a:r>
              <a:rPr lang="sv-SE" b="1" dirty="0"/>
              <a:t>Syfte</a:t>
            </a:r>
          </a:p>
          <a:p>
            <a:r>
              <a:rPr lang="sv-SE" dirty="0"/>
              <a:t>Avslut, pass, fart och fokus</a:t>
            </a:r>
          </a:p>
          <a:p>
            <a:r>
              <a:rPr lang="sv-SE" b="1" dirty="0"/>
              <a:t>Plan</a:t>
            </a:r>
          </a:p>
          <a:p>
            <a:r>
              <a:rPr lang="sv-SE" dirty="0"/>
              <a:t>Halvplan, Mindre</a:t>
            </a:r>
          </a:p>
          <a:p>
            <a:r>
              <a:rPr lang="sv-SE" b="1" dirty="0"/>
              <a:t>Beskrivning</a:t>
            </a:r>
          </a:p>
          <a:p>
            <a:r>
              <a:rPr lang="sv-SE" dirty="0"/>
              <a:t>Spelare A slår passning till spelare B och tar sedan löpning i högt tempo utmed kant.</a:t>
            </a:r>
          </a:p>
          <a:p>
            <a:r>
              <a:rPr lang="sv-SE" dirty="0"/>
              <a:t>Får tillbaka passning från spelare B, rundar kon och slår pass till spelare C.</a:t>
            </a:r>
          </a:p>
          <a:p>
            <a:r>
              <a:rPr lang="sv-SE" dirty="0"/>
              <a:t>Spelare A löper sedan in mot mitten, får passning från spelare C och skjuter.</a:t>
            </a:r>
          </a:p>
          <a:p>
            <a:r>
              <a:rPr lang="sv-SE" dirty="0"/>
              <a:t>Byte sker snabbt A till C och C till B. B ställer sig sist i ledet.</a:t>
            </a:r>
          </a:p>
          <a:p>
            <a:r>
              <a:rPr lang="sv-SE" b="1" dirty="0"/>
              <a:t>Att tänka på</a:t>
            </a:r>
          </a:p>
          <a:p>
            <a:r>
              <a:rPr lang="sv-SE" dirty="0"/>
              <a:t>Efter avslut ska spelarna snabbt till sina nya platser.</a:t>
            </a:r>
          </a:p>
        </p:txBody>
      </p:sp>
      <p:sp>
        <p:nvSpPr>
          <p:cNvPr id="8" name="Likbent triangel 7">
            <a:extLst>
              <a:ext uri="{FF2B5EF4-FFF2-40B4-BE49-F238E27FC236}">
                <a16:creationId xmlns:a16="http://schemas.microsoft.com/office/drawing/2014/main" id="{EF36A16F-729A-4574-B9DA-944A1B0DE218}"/>
              </a:ext>
            </a:extLst>
          </p:cNvPr>
          <p:cNvSpPr/>
          <p:nvPr/>
        </p:nvSpPr>
        <p:spPr>
          <a:xfrm>
            <a:off x="9745260" y="3043031"/>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9" name="textruta 8">
            <a:extLst>
              <a:ext uri="{FF2B5EF4-FFF2-40B4-BE49-F238E27FC236}">
                <a16:creationId xmlns:a16="http://schemas.microsoft.com/office/drawing/2014/main" id="{06E6F338-1D34-4C6A-8E4B-F0F09DE39D1D}"/>
              </a:ext>
            </a:extLst>
          </p:cNvPr>
          <p:cNvSpPr txBox="1"/>
          <p:nvPr/>
        </p:nvSpPr>
        <p:spPr>
          <a:xfrm>
            <a:off x="9391896" y="2225790"/>
            <a:ext cx="304892" cy="369332"/>
          </a:xfrm>
          <a:prstGeom prst="rect">
            <a:avLst/>
          </a:prstGeom>
          <a:noFill/>
        </p:spPr>
        <p:txBody>
          <a:bodyPr wrap="none" rtlCol="0">
            <a:spAutoFit/>
          </a:bodyPr>
          <a:lstStyle/>
          <a:p>
            <a:r>
              <a:rPr lang="sv-SE" dirty="0"/>
              <a:t>X</a:t>
            </a:r>
          </a:p>
        </p:txBody>
      </p:sp>
      <p:sp>
        <p:nvSpPr>
          <p:cNvPr id="10" name="Rektangel 9">
            <a:extLst>
              <a:ext uri="{FF2B5EF4-FFF2-40B4-BE49-F238E27FC236}">
                <a16:creationId xmlns:a16="http://schemas.microsoft.com/office/drawing/2014/main" id="{819931FF-B7A5-42DB-88FD-69812E46A1D9}"/>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textruta 6">
            <a:extLst>
              <a:ext uri="{FF2B5EF4-FFF2-40B4-BE49-F238E27FC236}">
                <a16:creationId xmlns:a16="http://schemas.microsoft.com/office/drawing/2014/main" id="{980634B0-75AB-46D3-8E79-BB06E0EF249D}"/>
              </a:ext>
            </a:extLst>
          </p:cNvPr>
          <p:cNvSpPr txBox="1"/>
          <p:nvPr/>
        </p:nvSpPr>
        <p:spPr>
          <a:xfrm>
            <a:off x="10005110" y="600670"/>
            <a:ext cx="304892" cy="923330"/>
          </a:xfrm>
          <a:prstGeom prst="rect">
            <a:avLst/>
          </a:prstGeom>
          <a:noFill/>
        </p:spPr>
        <p:txBody>
          <a:bodyPr wrap="none" rtlCol="0">
            <a:spAutoFit/>
          </a:bodyPr>
          <a:lstStyle/>
          <a:p>
            <a:r>
              <a:rPr lang="sv-SE" dirty="0"/>
              <a:t>X</a:t>
            </a:r>
          </a:p>
          <a:p>
            <a:r>
              <a:rPr lang="sv-SE" dirty="0"/>
              <a:t>X</a:t>
            </a:r>
          </a:p>
          <a:p>
            <a:r>
              <a:rPr lang="sv-SE" dirty="0"/>
              <a:t>X</a:t>
            </a:r>
          </a:p>
        </p:txBody>
      </p:sp>
      <p:cxnSp>
        <p:nvCxnSpPr>
          <p:cNvPr id="3" name="Rak pilkoppling 2">
            <a:extLst>
              <a:ext uri="{FF2B5EF4-FFF2-40B4-BE49-F238E27FC236}">
                <a16:creationId xmlns:a16="http://schemas.microsoft.com/office/drawing/2014/main" id="{1C53DECE-9B61-4E4C-BE5C-6F3E2DBEE98D}"/>
              </a:ext>
            </a:extLst>
          </p:cNvPr>
          <p:cNvCxnSpPr>
            <a:stCxn id="7" idx="2"/>
          </p:cNvCxnSpPr>
          <p:nvPr/>
        </p:nvCxnSpPr>
        <p:spPr>
          <a:xfrm flipH="1">
            <a:off x="9670774" y="1524000"/>
            <a:ext cx="486782" cy="801757"/>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6" name="Rak pilkoppling 5">
            <a:extLst>
              <a:ext uri="{FF2B5EF4-FFF2-40B4-BE49-F238E27FC236}">
                <a16:creationId xmlns:a16="http://schemas.microsoft.com/office/drawing/2014/main" id="{09A8C3F0-A55B-4428-B7D3-39F0DA826FE3}"/>
              </a:ext>
            </a:extLst>
          </p:cNvPr>
          <p:cNvCxnSpPr>
            <a:cxnSpLocks/>
            <a:stCxn id="7" idx="2"/>
          </p:cNvCxnSpPr>
          <p:nvPr/>
        </p:nvCxnSpPr>
        <p:spPr>
          <a:xfrm>
            <a:off x="10157556" y="1524000"/>
            <a:ext cx="0" cy="125481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3" name="Rak pilkoppling 12">
            <a:extLst>
              <a:ext uri="{FF2B5EF4-FFF2-40B4-BE49-F238E27FC236}">
                <a16:creationId xmlns:a16="http://schemas.microsoft.com/office/drawing/2014/main" id="{C65033F0-7868-47C6-950E-9711E75DCCDE}"/>
              </a:ext>
            </a:extLst>
          </p:cNvPr>
          <p:cNvCxnSpPr>
            <a:cxnSpLocks/>
          </p:cNvCxnSpPr>
          <p:nvPr/>
        </p:nvCxnSpPr>
        <p:spPr>
          <a:xfrm>
            <a:off x="9745260" y="2610606"/>
            <a:ext cx="333018" cy="168209"/>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17" name="Pil: uppåt 16">
            <a:extLst>
              <a:ext uri="{FF2B5EF4-FFF2-40B4-BE49-F238E27FC236}">
                <a16:creationId xmlns:a16="http://schemas.microsoft.com/office/drawing/2014/main" id="{76AAC773-CF1D-4CFE-AF87-BA8A01AB7FBB}"/>
              </a:ext>
            </a:extLst>
          </p:cNvPr>
          <p:cNvSpPr/>
          <p:nvPr/>
        </p:nvSpPr>
        <p:spPr>
          <a:xfrm rot="21229838">
            <a:off x="8931685" y="2047461"/>
            <a:ext cx="207974" cy="467139"/>
          </a:xfrm>
          <a:prstGeom prst="up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8" name="textruta 17">
            <a:extLst>
              <a:ext uri="{FF2B5EF4-FFF2-40B4-BE49-F238E27FC236}">
                <a16:creationId xmlns:a16="http://schemas.microsoft.com/office/drawing/2014/main" id="{C7DE5EA4-E6B9-49C7-B7FF-77A0BDBE741D}"/>
              </a:ext>
            </a:extLst>
          </p:cNvPr>
          <p:cNvSpPr txBox="1"/>
          <p:nvPr/>
        </p:nvSpPr>
        <p:spPr>
          <a:xfrm>
            <a:off x="10238741" y="1205984"/>
            <a:ext cx="317716" cy="369332"/>
          </a:xfrm>
          <a:prstGeom prst="rect">
            <a:avLst/>
          </a:prstGeom>
          <a:noFill/>
        </p:spPr>
        <p:txBody>
          <a:bodyPr wrap="none" rtlCol="0">
            <a:spAutoFit/>
          </a:bodyPr>
          <a:lstStyle/>
          <a:p>
            <a:r>
              <a:rPr lang="sv-SE" dirty="0"/>
              <a:t>A</a:t>
            </a:r>
          </a:p>
        </p:txBody>
      </p:sp>
      <p:sp>
        <p:nvSpPr>
          <p:cNvPr id="19" name="textruta 18">
            <a:extLst>
              <a:ext uri="{FF2B5EF4-FFF2-40B4-BE49-F238E27FC236}">
                <a16:creationId xmlns:a16="http://schemas.microsoft.com/office/drawing/2014/main" id="{C508C305-E714-4B8A-A5BF-0F2AB6CFC624}"/>
              </a:ext>
            </a:extLst>
          </p:cNvPr>
          <p:cNvSpPr txBox="1"/>
          <p:nvPr/>
        </p:nvSpPr>
        <p:spPr>
          <a:xfrm>
            <a:off x="9580237" y="2275558"/>
            <a:ext cx="309700" cy="369332"/>
          </a:xfrm>
          <a:prstGeom prst="rect">
            <a:avLst/>
          </a:prstGeom>
          <a:noFill/>
        </p:spPr>
        <p:txBody>
          <a:bodyPr wrap="none" rtlCol="0">
            <a:spAutoFit/>
          </a:bodyPr>
          <a:lstStyle/>
          <a:p>
            <a:r>
              <a:rPr lang="sv-SE" dirty="0"/>
              <a:t>B</a:t>
            </a:r>
          </a:p>
        </p:txBody>
      </p:sp>
      <p:sp>
        <p:nvSpPr>
          <p:cNvPr id="15" name="textruta 14">
            <a:extLst>
              <a:ext uri="{FF2B5EF4-FFF2-40B4-BE49-F238E27FC236}">
                <a16:creationId xmlns:a16="http://schemas.microsoft.com/office/drawing/2014/main" id="{F1D8F461-D7FB-44CF-AB23-6BAF5946B1AB}"/>
              </a:ext>
            </a:extLst>
          </p:cNvPr>
          <p:cNvSpPr txBox="1"/>
          <p:nvPr/>
        </p:nvSpPr>
        <p:spPr>
          <a:xfrm>
            <a:off x="7705559" y="2735999"/>
            <a:ext cx="304892" cy="369332"/>
          </a:xfrm>
          <a:prstGeom prst="rect">
            <a:avLst/>
          </a:prstGeom>
          <a:noFill/>
        </p:spPr>
        <p:txBody>
          <a:bodyPr wrap="none" rtlCol="0">
            <a:spAutoFit/>
          </a:bodyPr>
          <a:lstStyle/>
          <a:p>
            <a:r>
              <a:rPr lang="sv-SE" dirty="0"/>
              <a:t>X</a:t>
            </a:r>
          </a:p>
        </p:txBody>
      </p:sp>
      <p:sp>
        <p:nvSpPr>
          <p:cNvPr id="20" name="textruta 19">
            <a:extLst>
              <a:ext uri="{FF2B5EF4-FFF2-40B4-BE49-F238E27FC236}">
                <a16:creationId xmlns:a16="http://schemas.microsoft.com/office/drawing/2014/main" id="{273F1F41-BA69-4C29-86F4-E08FD5968075}"/>
              </a:ext>
            </a:extLst>
          </p:cNvPr>
          <p:cNvSpPr txBox="1"/>
          <p:nvPr/>
        </p:nvSpPr>
        <p:spPr>
          <a:xfrm>
            <a:off x="7524149" y="2910005"/>
            <a:ext cx="308098" cy="369332"/>
          </a:xfrm>
          <a:prstGeom prst="rect">
            <a:avLst/>
          </a:prstGeom>
          <a:noFill/>
        </p:spPr>
        <p:txBody>
          <a:bodyPr wrap="none" rtlCol="0">
            <a:spAutoFit/>
          </a:bodyPr>
          <a:lstStyle/>
          <a:p>
            <a:r>
              <a:rPr lang="sv-SE" dirty="0"/>
              <a:t>C</a:t>
            </a:r>
          </a:p>
        </p:txBody>
      </p:sp>
      <p:sp>
        <p:nvSpPr>
          <p:cNvPr id="2" name="Frihandsfigur: Form 1">
            <a:extLst>
              <a:ext uri="{FF2B5EF4-FFF2-40B4-BE49-F238E27FC236}">
                <a16:creationId xmlns:a16="http://schemas.microsoft.com/office/drawing/2014/main" id="{74DBE1B1-72D5-4B66-A4A2-06AF62E665A6}"/>
              </a:ext>
            </a:extLst>
          </p:cNvPr>
          <p:cNvSpPr/>
          <p:nvPr/>
        </p:nvSpPr>
        <p:spPr>
          <a:xfrm>
            <a:off x="9799983" y="2832652"/>
            <a:ext cx="417443" cy="687978"/>
          </a:xfrm>
          <a:custGeom>
            <a:avLst/>
            <a:gdLst>
              <a:gd name="connsiteX0" fmla="*/ 357808 w 417443"/>
              <a:gd name="connsiteY0" fmla="*/ 0 h 687978"/>
              <a:gd name="connsiteX1" fmla="*/ 298174 w 417443"/>
              <a:gd name="connsiteY1" fmla="*/ 39757 h 687978"/>
              <a:gd name="connsiteX2" fmla="*/ 327991 w 417443"/>
              <a:gd name="connsiteY2" fmla="*/ 49696 h 687978"/>
              <a:gd name="connsiteX3" fmla="*/ 357808 w 417443"/>
              <a:gd name="connsiteY3" fmla="*/ 69574 h 687978"/>
              <a:gd name="connsiteX4" fmla="*/ 417443 w 417443"/>
              <a:gd name="connsiteY4" fmla="*/ 139148 h 687978"/>
              <a:gd name="connsiteX5" fmla="*/ 407504 w 417443"/>
              <a:gd name="connsiteY5" fmla="*/ 168965 h 687978"/>
              <a:gd name="connsiteX6" fmla="*/ 298174 w 417443"/>
              <a:gd name="connsiteY6" fmla="*/ 178905 h 687978"/>
              <a:gd name="connsiteX7" fmla="*/ 337930 w 417443"/>
              <a:gd name="connsiteY7" fmla="*/ 288235 h 687978"/>
              <a:gd name="connsiteX8" fmla="*/ 407504 w 417443"/>
              <a:gd name="connsiteY8" fmla="*/ 367748 h 687978"/>
              <a:gd name="connsiteX9" fmla="*/ 397565 w 417443"/>
              <a:gd name="connsiteY9" fmla="*/ 467139 h 687978"/>
              <a:gd name="connsiteX10" fmla="*/ 347869 w 417443"/>
              <a:gd name="connsiteY10" fmla="*/ 477078 h 687978"/>
              <a:gd name="connsiteX11" fmla="*/ 318052 w 417443"/>
              <a:gd name="connsiteY11" fmla="*/ 665922 h 687978"/>
              <a:gd name="connsiteX12" fmla="*/ 288234 w 417443"/>
              <a:gd name="connsiteY12" fmla="*/ 675861 h 687978"/>
              <a:gd name="connsiteX13" fmla="*/ 228600 w 417443"/>
              <a:gd name="connsiteY13" fmla="*/ 646044 h 687978"/>
              <a:gd name="connsiteX14" fmla="*/ 159026 w 417443"/>
              <a:gd name="connsiteY14" fmla="*/ 626165 h 687978"/>
              <a:gd name="connsiteX15" fmla="*/ 129208 w 417443"/>
              <a:gd name="connsiteY15" fmla="*/ 636105 h 687978"/>
              <a:gd name="connsiteX16" fmla="*/ 89452 w 417443"/>
              <a:gd name="connsiteY16" fmla="*/ 685800 h 687978"/>
              <a:gd name="connsiteX17" fmla="*/ 0 w 417443"/>
              <a:gd name="connsiteY17" fmla="*/ 685800 h 6879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17443" h="687978">
                <a:moveTo>
                  <a:pt x="357808" y="0"/>
                </a:moveTo>
                <a:cubicBezTo>
                  <a:pt x="353838" y="794"/>
                  <a:pt x="278725" y="859"/>
                  <a:pt x="298174" y="39757"/>
                </a:cubicBezTo>
                <a:cubicBezTo>
                  <a:pt x="302859" y="49128"/>
                  <a:pt x="318620" y="45011"/>
                  <a:pt x="327991" y="49696"/>
                </a:cubicBezTo>
                <a:cubicBezTo>
                  <a:pt x="338675" y="55038"/>
                  <a:pt x="348739" y="61800"/>
                  <a:pt x="357808" y="69574"/>
                </a:cubicBezTo>
                <a:cubicBezTo>
                  <a:pt x="395300" y="101710"/>
                  <a:pt x="393996" y="103978"/>
                  <a:pt x="417443" y="139148"/>
                </a:cubicBezTo>
                <a:cubicBezTo>
                  <a:pt x="414130" y="149087"/>
                  <a:pt x="417443" y="165652"/>
                  <a:pt x="407504" y="168965"/>
                </a:cubicBezTo>
                <a:cubicBezTo>
                  <a:pt x="372788" y="180537"/>
                  <a:pt x="322789" y="151828"/>
                  <a:pt x="298174" y="178905"/>
                </a:cubicBezTo>
                <a:cubicBezTo>
                  <a:pt x="224113" y="260373"/>
                  <a:pt x="303285" y="276687"/>
                  <a:pt x="337930" y="288235"/>
                </a:cubicBezTo>
                <a:cubicBezTo>
                  <a:pt x="396073" y="346378"/>
                  <a:pt x="374631" y="318439"/>
                  <a:pt x="407504" y="367748"/>
                </a:cubicBezTo>
                <a:cubicBezTo>
                  <a:pt x="404191" y="400878"/>
                  <a:pt x="413509" y="437909"/>
                  <a:pt x="397565" y="467139"/>
                </a:cubicBezTo>
                <a:cubicBezTo>
                  <a:pt x="389476" y="481970"/>
                  <a:pt x="353491" y="461148"/>
                  <a:pt x="347869" y="477078"/>
                </a:cubicBezTo>
                <a:cubicBezTo>
                  <a:pt x="343525" y="489385"/>
                  <a:pt x="365965" y="627592"/>
                  <a:pt x="318052" y="665922"/>
                </a:cubicBezTo>
                <a:cubicBezTo>
                  <a:pt x="309871" y="672467"/>
                  <a:pt x="298173" y="672548"/>
                  <a:pt x="288234" y="675861"/>
                </a:cubicBezTo>
                <a:cubicBezTo>
                  <a:pt x="213285" y="650878"/>
                  <a:pt x="305672" y="684579"/>
                  <a:pt x="228600" y="646044"/>
                </a:cubicBezTo>
                <a:cubicBezTo>
                  <a:pt x="214345" y="638917"/>
                  <a:pt x="171758" y="629348"/>
                  <a:pt x="159026" y="626165"/>
                </a:cubicBezTo>
                <a:cubicBezTo>
                  <a:pt x="149087" y="629478"/>
                  <a:pt x="136616" y="628697"/>
                  <a:pt x="129208" y="636105"/>
                </a:cubicBezTo>
                <a:cubicBezTo>
                  <a:pt x="102850" y="662463"/>
                  <a:pt x="142399" y="676976"/>
                  <a:pt x="89452" y="685800"/>
                </a:cubicBezTo>
                <a:cubicBezTo>
                  <a:pt x="60040" y="690702"/>
                  <a:pt x="29817" y="685800"/>
                  <a:pt x="0" y="685800"/>
                </a:cubicBezTo>
              </a:path>
            </a:pathLst>
          </a:custGeom>
          <a:ln>
            <a:headEnd type="none" w="med" len="med"/>
            <a:tailEnd type="triangle" w="med" len="med"/>
          </a:ln>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11" name="Rak pilkoppling 10">
            <a:extLst>
              <a:ext uri="{FF2B5EF4-FFF2-40B4-BE49-F238E27FC236}">
                <a16:creationId xmlns:a16="http://schemas.microsoft.com/office/drawing/2014/main" id="{DF1A212A-5BBE-4DE8-B35C-A779CC91CDB5}"/>
              </a:ext>
            </a:extLst>
          </p:cNvPr>
          <p:cNvCxnSpPr>
            <a:cxnSpLocks/>
          </p:cNvCxnSpPr>
          <p:nvPr/>
        </p:nvCxnSpPr>
        <p:spPr>
          <a:xfrm flipH="1" flipV="1">
            <a:off x="8027004" y="3038061"/>
            <a:ext cx="1643770" cy="450574"/>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cxnSp>
        <p:nvCxnSpPr>
          <p:cNvPr id="22" name="Rak pilkoppling 21">
            <a:extLst>
              <a:ext uri="{FF2B5EF4-FFF2-40B4-BE49-F238E27FC236}">
                <a16:creationId xmlns:a16="http://schemas.microsoft.com/office/drawing/2014/main" id="{386985A1-4DDC-4892-B8A0-EE8D9CE840D8}"/>
              </a:ext>
            </a:extLst>
          </p:cNvPr>
          <p:cNvCxnSpPr/>
          <p:nvPr/>
        </p:nvCxnSpPr>
        <p:spPr>
          <a:xfrm flipH="1" flipV="1">
            <a:off x="9035672" y="2644890"/>
            <a:ext cx="709588" cy="843745"/>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4" name="Rak pilkoppling 23">
            <a:extLst>
              <a:ext uri="{FF2B5EF4-FFF2-40B4-BE49-F238E27FC236}">
                <a16:creationId xmlns:a16="http://schemas.microsoft.com/office/drawing/2014/main" id="{1F0822CF-755C-42A9-9005-8F99907F9308}"/>
              </a:ext>
            </a:extLst>
          </p:cNvPr>
          <p:cNvCxnSpPr>
            <a:stCxn id="15" idx="3"/>
          </p:cNvCxnSpPr>
          <p:nvPr/>
        </p:nvCxnSpPr>
        <p:spPr>
          <a:xfrm flipV="1">
            <a:off x="8010451" y="2610606"/>
            <a:ext cx="921234" cy="310059"/>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29085424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M7. Driva bakom mål</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normAutofit fontScale="85000" lnSpcReduction="20000"/>
          </a:bodyPr>
          <a:lstStyle/>
          <a:p>
            <a:r>
              <a:rPr lang="sv-SE" b="1" dirty="0"/>
              <a:t>Syfte</a:t>
            </a:r>
          </a:p>
          <a:p>
            <a:r>
              <a:rPr lang="sv-SE" dirty="0"/>
              <a:t>Förflyttning, timing och titta upp</a:t>
            </a:r>
          </a:p>
          <a:p>
            <a:r>
              <a:rPr lang="sv-SE" b="1" dirty="0"/>
              <a:t>Plan</a:t>
            </a:r>
          </a:p>
          <a:p>
            <a:r>
              <a:rPr lang="sv-SE" dirty="0"/>
              <a:t>Halvplan, Mindre</a:t>
            </a:r>
          </a:p>
          <a:p>
            <a:r>
              <a:rPr lang="sv-SE" b="1" dirty="0"/>
              <a:t>Beskrivning</a:t>
            </a:r>
          </a:p>
          <a:p>
            <a:r>
              <a:rPr lang="sv-SE" dirty="0"/>
              <a:t>Första spelare i led A slår en passning ner i hörnet.</a:t>
            </a:r>
          </a:p>
          <a:p>
            <a:r>
              <a:rPr lang="sv-SE" dirty="0"/>
              <a:t>Spelare B tar emot och driver bollen bakom målet, runt konen.</a:t>
            </a:r>
          </a:p>
          <a:p>
            <a:r>
              <a:rPr lang="sv-SE" dirty="0"/>
              <a:t>Spelaren A springer in mot mitten får passning från spelare B, skjuter.</a:t>
            </a:r>
          </a:p>
          <a:p>
            <a:r>
              <a:rPr lang="sv-SE" dirty="0"/>
              <a:t>Spelare A tar platsen för spelare B. Spelare B ställer sig sist i ledet.</a:t>
            </a:r>
          </a:p>
          <a:p>
            <a:r>
              <a:rPr lang="sv-SE" b="1" dirty="0"/>
              <a:t>Att tänka på</a:t>
            </a:r>
          </a:p>
          <a:p>
            <a:r>
              <a:rPr lang="sv-SE" dirty="0"/>
              <a:t>Viktigt med timing för att komma rätt till skott</a:t>
            </a:r>
          </a:p>
          <a:p>
            <a:r>
              <a:rPr lang="sv-SE" dirty="0"/>
              <a:t>Titta upp för att se var man har varandra</a:t>
            </a:r>
          </a:p>
        </p:txBody>
      </p:sp>
      <p:sp>
        <p:nvSpPr>
          <p:cNvPr id="8" name="Likbent triangel 7">
            <a:extLst>
              <a:ext uri="{FF2B5EF4-FFF2-40B4-BE49-F238E27FC236}">
                <a16:creationId xmlns:a16="http://schemas.microsoft.com/office/drawing/2014/main" id="{EF36A16F-729A-4574-B9DA-944A1B0DE218}"/>
              </a:ext>
            </a:extLst>
          </p:cNvPr>
          <p:cNvSpPr/>
          <p:nvPr/>
        </p:nvSpPr>
        <p:spPr>
          <a:xfrm>
            <a:off x="7298589" y="1139147"/>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9" name="textruta 8">
            <a:extLst>
              <a:ext uri="{FF2B5EF4-FFF2-40B4-BE49-F238E27FC236}">
                <a16:creationId xmlns:a16="http://schemas.microsoft.com/office/drawing/2014/main" id="{06E6F338-1D34-4C6A-8E4B-F0F09DE39D1D}"/>
              </a:ext>
            </a:extLst>
          </p:cNvPr>
          <p:cNvSpPr txBox="1"/>
          <p:nvPr/>
        </p:nvSpPr>
        <p:spPr>
          <a:xfrm>
            <a:off x="10564782" y="945334"/>
            <a:ext cx="304892" cy="369332"/>
          </a:xfrm>
          <a:prstGeom prst="rect">
            <a:avLst/>
          </a:prstGeom>
          <a:noFill/>
        </p:spPr>
        <p:txBody>
          <a:bodyPr wrap="none" rtlCol="0">
            <a:spAutoFit/>
          </a:bodyPr>
          <a:lstStyle/>
          <a:p>
            <a:r>
              <a:rPr lang="sv-SE" dirty="0"/>
              <a:t>X</a:t>
            </a:r>
          </a:p>
        </p:txBody>
      </p:sp>
      <p:sp>
        <p:nvSpPr>
          <p:cNvPr id="10" name="Rektangel 9">
            <a:extLst>
              <a:ext uri="{FF2B5EF4-FFF2-40B4-BE49-F238E27FC236}">
                <a16:creationId xmlns:a16="http://schemas.microsoft.com/office/drawing/2014/main" id="{819931FF-B7A5-42DB-88FD-69812E46A1D9}"/>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textruta 6">
            <a:extLst>
              <a:ext uri="{FF2B5EF4-FFF2-40B4-BE49-F238E27FC236}">
                <a16:creationId xmlns:a16="http://schemas.microsoft.com/office/drawing/2014/main" id="{BAA93CA0-3F1E-423D-B650-2420622A9C21}"/>
              </a:ext>
            </a:extLst>
          </p:cNvPr>
          <p:cNvSpPr txBox="1"/>
          <p:nvPr/>
        </p:nvSpPr>
        <p:spPr>
          <a:xfrm>
            <a:off x="10564782" y="3203749"/>
            <a:ext cx="304892" cy="923330"/>
          </a:xfrm>
          <a:prstGeom prst="rect">
            <a:avLst/>
          </a:prstGeom>
          <a:noFill/>
        </p:spPr>
        <p:txBody>
          <a:bodyPr wrap="none" rtlCol="0">
            <a:spAutoFit/>
          </a:bodyPr>
          <a:lstStyle/>
          <a:p>
            <a:r>
              <a:rPr lang="sv-SE" dirty="0"/>
              <a:t>X</a:t>
            </a:r>
          </a:p>
          <a:p>
            <a:r>
              <a:rPr lang="sv-SE" dirty="0"/>
              <a:t>X</a:t>
            </a:r>
          </a:p>
          <a:p>
            <a:r>
              <a:rPr lang="sv-SE" dirty="0"/>
              <a:t>X</a:t>
            </a:r>
          </a:p>
        </p:txBody>
      </p:sp>
      <p:cxnSp>
        <p:nvCxnSpPr>
          <p:cNvPr id="3" name="Rak pilkoppling 2">
            <a:extLst>
              <a:ext uri="{FF2B5EF4-FFF2-40B4-BE49-F238E27FC236}">
                <a16:creationId xmlns:a16="http://schemas.microsoft.com/office/drawing/2014/main" id="{D8E3D5D4-C0CC-4937-8ECF-26A5544CF983}"/>
              </a:ext>
            </a:extLst>
          </p:cNvPr>
          <p:cNvCxnSpPr>
            <a:stCxn id="7" idx="0"/>
            <a:endCxn id="9" idx="2"/>
          </p:cNvCxnSpPr>
          <p:nvPr/>
        </p:nvCxnSpPr>
        <p:spPr>
          <a:xfrm flipV="1">
            <a:off x="10717228" y="1314666"/>
            <a:ext cx="0" cy="1889083"/>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5" name="Frihandsfigur: Form 4">
            <a:extLst>
              <a:ext uri="{FF2B5EF4-FFF2-40B4-BE49-F238E27FC236}">
                <a16:creationId xmlns:a16="http://schemas.microsoft.com/office/drawing/2014/main" id="{366BC827-1D09-432C-BE59-BF56709F3CDF}"/>
              </a:ext>
            </a:extLst>
          </p:cNvPr>
          <p:cNvSpPr/>
          <p:nvPr/>
        </p:nvSpPr>
        <p:spPr>
          <a:xfrm>
            <a:off x="7136296" y="934278"/>
            <a:ext cx="3419061" cy="536713"/>
          </a:xfrm>
          <a:custGeom>
            <a:avLst/>
            <a:gdLst>
              <a:gd name="connsiteX0" fmla="*/ 3419061 w 3419061"/>
              <a:gd name="connsiteY0" fmla="*/ 228600 h 536713"/>
              <a:gd name="connsiteX1" fmla="*/ 3359426 w 3419061"/>
              <a:gd name="connsiteY1" fmla="*/ 218661 h 536713"/>
              <a:gd name="connsiteX2" fmla="*/ 3279913 w 3419061"/>
              <a:gd name="connsiteY2" fmla="*/ 178905 h 536713"/>
              <a:gd name="connsiteX3" fmla="*/ 3200400 w 3419061"/>
              <a:gd name="connsiteY3" fmla="*/ 109331 h 536713"/>
              <a:gd name="connsiteX4" fmla="*/ 3170582 w 3419061"/>
              <a:gd name="connsiteY4" fmla="*/ 129209 h 536713"/>
              <a:gd name="connsiteX5" fmla="*/ 3160643 w 3419061"/>
              <a:gd name="connsiteY5" fmla="*/ 159026 h 536713"/>
              <a:gd name="connsiteX6" fmla="*/ 3130826 w 3419061"/>
              <a:gd name="connsiteY6" fmla="*/ 238539 h 536713"/>
              <a:gd name="connsiteX7" fmla="*/ 3101008 w 3419061"/>
              <a:gd name="connsiteY7" fmla="*/ 248479 h 536713"/>
              <a:gd name="connsiteX8" fmla="*/ 2991678 w 3419061"/>
              <a:gd name="connsiteY8" fmla="*/ 238539 h 536713"/>
              <a:gd name="connsiteX9" fmla="*/ 2912165 w 3419061"/>
              <a:gd name="connsiteY9" fmla="*/ 178905 h 536713"/>
              <a:gd name="connsiteX10" fmla="*/ 2882347 w 3419061"/>
              <a:gd name="connsiteY10" fmla="*/ 139148 h 536713"/>
              <a:gd name="connsiteX11" fmla="*/ 2852530 w 3419061"/>
              <a:gd name="connsiteY11" fmla="*/ 129209 h 536713"/>
              <a:gd name="connsiteX12" fmla="*/ 2822713 w 3419061"/>
              <a:gd name="connsiteY12" fmla="*/ 109331 h 536713"/>
              <a:gd name="connsiteX13" fmla="*/ 2782956 w 3419061"/>
              <a:gd name="connsiteY13" fmla="*/ 119270 h 536713"/>
              <a:gd name="connsiteX14" fmla="*/ 2773017 w 3419061"/>
              <a:gd name="connsiteY14" fmla="*/ 168965 h 536713"/>
              <a:gd name="connsiteX15" fmla="*/ 2763078 w 3419061"/>
              <a:gd name="connsiteY15" fmla="*/ 198783 h 536713"/>
              <a:gd name="connsiteX16" fmla="*/ 2713382 w 3419061"/>
              <a:gd name="connsiteY16" fmla="*/ 178905 h 536713"/>
              <a:gd name="connsiteX17" fmla="*/ 2693504 w 3419061"/>
              <a:gd name="connsiteY17" fmla="*/ 159026 h 536713"/>
              <a:gd name="connsiteX18" fmla="*/ 2663687 w 3419061"/>
              <a:gd name="connsiteY18" fmla="*/ 139148 h 536713"/>
              <a:gd name="connsiteX19" fmla="*/ 2623930 w 3419061"/>
              <a:gd name="connsiteY19" fmla="*/ 89452 h 536713"/>
              <a:gd name="connsiteX20" fmla="*/ 2564295 w 3419061"/>
              <a:gd name="connsiteY20" fmla="*/ 99392 h 536713"/>
              <a:gd name="connsiteX21" fmla="*/ 2544417 w 3419061"/>
              <a:gd name="connsiteY21" fmla="*/ 129209 h 536713"/>
              <a:gd name="connsiteX22" fmla="*/ 2514600 w 3419061"/>
              <a:gd name="connsiteY22" fmla="*/ 149087 h 536713"/>
              <a:gd name="connsiteX23" fmla="*/ 2445026 w 3419061"/>
              <a:gd name="connsiteY23" fmla="*/ 178905 h 536713"/>
              <a:gd name="connsiteX24" fmla="*/ 2335695 w 3419061"/>
              <a:gd name="connsiteY24" fmla="*/ 168965 h 536713"/>
              <a:gd name="connsiteX25" fmla="*/ 2216426 w 3419061"/>
              <a:gd name="connsiteY25" fmla="*/ 109331 h 536713"/>
              <a:gd name="connsiteX26" fmla="*/ 2037521 w 3419061"/>
              <a:gd name="connsiteY26" fmla="*/ 99392 h 536713"/>
              <a:gd name="connsiteX27" fmla="*/ 1977887 w 3419061"/>
              <a:gd name="connsiteY27" fmla="*/ 119270 h 536713"/>
              <a:gd name="connsiteX28" fmla="*/ 1958008 w 3419061"/>
              <a:gd name="connsiteY28" fmla="*/ 139148 h 536713"/>
              <a:gd name="connsiteX29" fmla="*/ 1928191 w 3419061"/>
              <a:gd name="connsiteY29" fmla="*/ 149087 h 536713"/>
              <a:gd name="connsiteX30" fmla="*/ 1798982 w 3419061"/>
              <a:gd name="connsiteY30" fmla="*/ 109331 h 536713"/>
              <a:gd name="connsiteX31" fmla="*/ 1739347 w 3419061"/>
              <a:gd name="connsiteY31" fmla="*/ 69574 h 536713"/>
              <a:gd name="connsiteX32" fmla="*/ 1689652 w 3419061"/>
              <a:gd name="connsiteY32" fmla="*/ 9939 h 536713"/>
              <a:gd name="connsiteX33" fmla="*/ 1659834 w 3419061"/>
              <a:gd name="connsiteY33" fmla="*/ 0 h 536713"/>
              <a:gd name="connsiteX34" fmla="*/ 1639956 w 3419061"/>
              <a:gd name="connsiteY34" fmla="*/ 99392 h 536713"/>
              <a:gd name="connsiteX35" fmla="*/ 1610139 w 3419061"/>
              <a:gd name="connsiteY35" fmla="*/ 139148 h 536713"/>
              <a:gd name="connsiteX36" fmla="*/ 1590261 w 3419061"/>
              <a:gd name="connsiteY36" fmla="*/ 168965 h 536713"/>
              <a:gd name="connsiteX37" fmla="*/ 1530626 w 3419061"/>
              <a:gd name="connsiteY37" fmla="*/ 188844 h 536713"/>
              <a:gd name="connsiteX38" fmla="*/ 1381539 w 3419061"/>
              <a:gd name="connsiteY38" fmla="*/ 178905 h 536713"/>
              <a:gd name="connsiteX39" fmla="*/ 1351721 w 3419061"/>
              <a:gd name="connsiteY39" fmla="*/ 168965 h 536713"/>
              <a:gd name="connsiteX40" fmla="*/ 1292087 w 3419061"/>
              <a:gd name="connsiteY40" fmla="*/ 129209 h 536713"/>
              <a:gd name="connsiteX41" fmla="*/ 1262269 w 3419061"/>
              <a:gd name="connsiteY41" fmla="*/ 109331 h 536713"/>
              <a:gd name="connsiteX42" fmla="*/ 1212574 w 3419061"/>
              <a:gd name="connsiteY42" fmla="*/ 168965 h 536713"/>
              <a:gd name="connsiteX43" fmla="*/ 1182756 w 3419061"/>
              <a:gd name="connsiteY43" fmla="*/ 208722 h 536713"/>
              <a:gd name="connsiteX44" fmla="*/ 1123121 w 3419061"/>
              <a:gd name="connsiteY44" fmla="*/ 238539 h 536713"/>
              <a:gd name="connsiteX45" fmla="*/ 1063487 w 3419061"/>
              <a:gd name="connsiteY45" fmla="*/ 208722 h 536713"/>
              <a:gd name="connsiteX46" fmla="*/ 1013791 w 3419061"/>
              <a:gd name="connsiteY46" fmla="*/ 188844 h 536713"/>
              <a:gd name="connsiteX47" fmla="*/ 993913 w 3419061"/>
              <a:gd name="connsiteY47" fmla="*/ 168965 h 536713"/>
              <a:gd name="connsiteX48" fmla="*/ 974034 w 3419061"/>
              <a:gd name="connsiteY48" fmla="*/ 129209 h 536713"/>
              <a:gd name="connsiteX49" fmla="*/ 934278 w 3419061"/>
              <a:gd name="connsiteY49" fmla="*/ 99392 h 536713"/>
              <a:gd name="connsiteX50" fmla="*/ 904461 w 3419061"/>
              <a:gd name="connsiteY50" fmla="*/ 69574 h 536713"/>
              <a:gd name="connsiteX51" fmla="*/ 864704 w 3419061"/>
              <a:gd name="connsiteY51" fmla="*/ 19879 h 536713"/>
              <a:gd name="connsiteX52" fmla="*/ 834887 w 3419061"/>
              <a:gd name="connsiteY52" fmla="*/ 29818 h 536713"/>
              <a:gd name="connsiteX53" fmla="*/ 824947 w 3419061"/>
              <a:gd name="connsiteY53" fmla="*/ 59635 h 536713"/>
              <a:gd name="connsiteX54" fmla="*/ 755374 w 3419061"/>
              <a:gd name="connsiteY54" fmla="*/ 79513 h 536713"/>
              <a:gd name="connsiteX55" fmla="*/ 437321 w 3419061"/>
              <a:gd name="connsiteY55" fmla="*/ 69574 h 536713"/>
              <a:gd name="connsiteX56" fmla="*/ 377687 w 3419061"/>
              <a:gd name="connsiteY56" fmla="*/ 39757 h 536713"/>
              <a:gd name="connsiteX57" fmla="*/ 347869 w 3419061"/>
              <a:gd name="connsiteY57" fmla="*/ 29818 h 536713"/>
              <a:gd name="connsiteX58" fmla="*/ 337930 w 3419061"/>
              <a:gd name="connsiteY58" fmla="*/ 59635 h 536713"/>
              <a:gd name="connsiteX59" fmla="*/ 327991 w 3419061"/>
              <a:gd name="connsiteY59" fmla="*/ 129209 h 536713"/>
              <a:gd name="connsiteX60" fmla="*/ 248478 w 3419061"/>
              <a:gd name="connsiteY60" fmla="*/ 119270 h 536713"/>
              <a:gd name="connsiteX61" fmla="*/ 218661 w 3419061"/>
              <a:gd name="connsiteY61" fmla="*/ 99392 h 536713"/>
              <a:gd name="connsiteX62" fmla="*/ 198782 w 3419061"/>
              <a:gd name="connsiteY62" fmla="*/ 79513 h 536713"/>
              <a:gd name="connsiteX63" fmla="*/ 89452 w 3419061"/>
              <a:gd name="connsiteY63" fmla="*/ 49696 h 536713"/>
              <a:gd name="connsiteX64" fmla="*/ 59634 w 3419061"/>
              <a:gd name="connsiteY64" fmla="*/ 69574 h 536713"/>
              <a:gd name="connsiteX65" fmla="*/ 39756 w 3419061"/>
              <a:gd name="connsiteY65" fmla="*/ 149087 h 536713"/>
              <a:gd name="connsiteX66" fmla="*/ 19878 w 3419061"/>
              <a:gd name="connsiteY66" fmla="*/ 258418 h 536713"/>
              <a:gd name="connsiteX67" fmla="*/ 0 w 3419061"/>
              <a:gd name="connsiteY67" fmla="*/ 288235 h 536713"/>
              <a:gd name="connsiteX68" fmla="*/ 9939 w 3419061"/>
              <a:gd name="connsiteY68" fmla="*/ 447261 h 536713"/>
              <a:gd name="connsiteX69" fmla="*/ 39756 w 3419061"/>
              <a:gd name="connsiteY69" fmla="*/ 467139 h 536713"/>
              <a:gd name="connsiteX70" fmla="*/ 59634 w 3419061"/>
              <a:gd name="connsiteY70" fmla="*/ 487018 h 536713"/>
              <a:gd name="connsiteX71" fmla="*/ 149087 w 3419061"/>
              <a:gd name="connsiteY71" fmla="*/ 526774 h 536713"/>
              <a:gd name="connsiteX72" fmla="*/ 159026 w 3419061"/>
              <a:gd name="connsiteY72" fmla="*/ 536713 h 536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3419061" h="536713">
                <a:moveTo>
                  <a:pt x="3419061" y="228600"/>
                </a:moveTo>
                <a:cubicBezTo>
                  <a:pt x="3399183" y="225287"/>
                  <a:pt x="3379099" y="223033"/>
                  <a:pt x="3359426" y="218661"/>
                </a:cubicBezTo>
                <a:cubicBezTo>
                  <a:pt x="3331555" y="212468"/>
                  <a:pt x="3301210" y="195942"/>
                  <a:pt x="3279913" y="178905"/>
                </a:cubicBezTo>
                <a:cubicBezTo>
                  <a:pt x="3134559" y="62621"/>
                  <a:pt x="3294178" y="171850"/>
                  <a:pt x="3200400" y="109331"/>
                </a:cubicBezTo>
                <a:cubicBezTo>
                  <a:pt x="3190461" y="115957"/>
                  <a:pt x="3178044" y="119881"/>
                  <a:pt x="3170582" y="129209"/>
                </a:cubicBezTo>
                <a:cubicBezTo>
                  <a:pt x="3164037" y="137390"/>
                  <a:pt x="3163521" y="148952"/>
                  <a:pt x="3160643" y="159026"/>
                </a:cubicBezTo>
                <a:cubicBezTo>
                  <a:pt x="3153988" y="182321"/>
                  <a:pt x="3149354" y="220011"/>
                  <a:pt x="3130826" y="238539"/>
                </a:cubicBezTo>
                <a:cubicBezTo>
                  <a:pt x="3123418" y="245947"/>
                  <a:pt x="3110947" y="245166"/>
                  <a:pt x="3101008" y="248479"/>
                </a:cubicBezTo>
                <a:cubicBezTo>
                  <a:pt x="3064565" y="245166"/>
                  <a:pt x="3027561" y="245716"/>
                  <a:pt x="2991678" y="238539"/>
                </a:cubicBezTo>
                <a:cubicBezTo>
                  <a:pt x="2959158" y="232035"/>
                  <a:pt x="2932041" y="201620"/>
                  <a:pt x="2912165" y="178905"/>
                </a:cubicBezTo>
                <a:cubicBezTo>
                  <a:pt x="2901257" y="166438"/>
                  <a:pt x="2895073" y="149753"/>
                  <a:pt x="2882347" y="139148"/>
                </a:cubicBezTo>
                <a:cubicBezTo>
                  <a:pt x="2874299" y="132441"/>
                  <a:pt x="2861901" y="133894"/>
                  <a:pt x="2852530" y="129209"/>
                </a:cubicBezTo>
                <a:cubicBezTo>
                  <a:pt x="2841846" y="123867"/>
                  <a:pt x="2832652" y="115957"/>
                  <a:pt x="2822713" y="109331"/>
                </a:cubicBezTo>
                <a:cubicBezTo>
                  <a:pt x="2809461" y="112644"/>
                  <a:pt x="2791701" y="108776"/>
                  <a:pt x="2782956" y="119270"/>
                </a:cubicBezTo>
                <a:cubicBezTo>
                  <a:pt x="2772141" y="132247"/>
                  <a:pt x="2777114" y="152576"/>
                  <a:pt x="2773017" y="168965"/>
                </a:cubicBezTo>
                <a:cubicBezTo>
                  <a:pt x="2770476" y="179129"/>
                  <a:pt x="2766391" y="188844"/>
                  <a:pt x="2763078" y="198783"/>
                </a:cubicBezTo>
                <a:cubicBezTo>
                  <a:pt x="2746513" y="192157"/>
                  <a:pt x="2728873" y="187757"/>
                  <a:pt x="2713382" y="178905"/>
                </a:cubicBezTo>
                <a:cubicBezTo>
                  <a:pt x="2705246" y="174256"/>
                  <a:pt x="2700821" y="164880"/>
                  <a:pt x="2693504" y="159026"/>
                </a:cubicBezTo>
                <a:cubicBezTo>
                  <a:pt x="2684176" y="151564"/>
                  <a:pt x="2673626" y="145774"/>
                  <a:pt x="2663687" y="139148"/>
                </a:cubicBezTo>
                <a:cubicBezTo>
                  <a:pt x="2661589" y="136001"/>
                  <a:pt x="2634228" y="90739"/>
                  <a:pt x="2623930" y="89452"/>
                </a:cubicBezTo>
                <a:cubicBezTo>
                  <a:pt x="2603933" y="86952"/>
                  <a:pt x="2584173" y="96079"/>
                  <a:pt x="2564295" y="99392"/>
                </a:cubicBezTo>
                <a:cubicBezTo>
                  <a:pt x="2557669" y="109331"/>
                  <a:pt x="2552864" y="120762"/>
                  <a:pt x="2544417" y="129209"/>
                </a:cubicBezTo>
                <a:cubicBezTo>
                  <a:pt x="2535970" y="137656"/>
                  <a:pt x="2524971" y="143161"/>
                  <a:pt x="2514600" y="149087"/>
                </a:cubicBezTo>
                <a:cubicBezTo>
                  <a:pt x="2480214" y="168736"/>
                  <a:pt x="2478475" y="167754"/>
                  <a:pt x="2445026" y="178905"/>
                </a:cubicBezTo>
                <a:cubicBezTo>
                  <a:pt x="2408582" y="175592"/>
                  <a:pt x="2370802" y="179291"/>
                  <a:pt x="2335695" y="168965"/>
                </a:cubicBezTo>
                <a:cubicBezTo>
                  <a:pt x="2247531" y="143034"/>
                  <a:pt x="2308457" y="114444"/>
                  <a:pt x="2216426" y="109331"/>
                </a:cubicBezTo>
                <a:lnTo>
                  <a:pt x="2037521" y="99392"/>
                </a:lnTo>
                <a:cubicBezTo>
                  <a:pt x="2017643" y="106018"/>
                  <a:pt x="1996628" y="109900"/>
                  <a:pt x="1977887" y="119270"/>
                </a:cubicBezTo>
                <a:cubicBezTo>
                  <a:pt x="1969505" y="123461"/>
                  <a:pt x="1966043" y="134327"/>
                  <a:pt x="1958008" y="139148"/>
                </a:cubicBezTo>
                <a:cubicBezTo>
                  <a:pt x="1949024" y="144538"/>
                  <a:pt x="1938130" y="145774"/>
                  <a:pt x="1928191" y="149087"/>
                </a:cubicBezTo>
                <a:cubicBezTo>
                  <a:pt x="1773375" y="133606"/>
                  <a:pt x="1869838" y="164440"/>
                  <a:pt x="1798982" y="109331"/>
                </a:cubicBezTo>
                <a:cubicBezTo>
                  <a:pt x="1780124" y="94664"/>
                  <a:pt x="1739347" y="69574"/>
                  <a:pt x="1739347" y="69574"/>
                </a:cubicBezTo>
                <a:cubicBezTo>
                  <a:pt x="1724680" y="47574"/>
                  <a:pt x="1712609" y="25244"/>
                  <a:pt x="1689652" y="9939"/>
                </a:cubicBezTo>
                <a:cubicBezTo>
                  <a:pt x="1680935" y="4127"/>
                  <a:pt x="1669773" y="3313"/>
                  <a:pt x="1659834" y="0"/>
                </a:cubicBezTo>
                <a:cubicBezTo>
                  <a:pt x="1657649" y="15294"/>
                  <a:pt x="1653173" y="76263"/>
                  <a:pt x="1639956" y="99392"/>
                </a:cubicBezTo>
                <a:cubicBezTo>
                  <a:pt x="1631738" y="113774"/>
                  <a:pt x="1619767" y="125669"/>
                  <a:pt x="1610139" y="139148"/>
                </a:cubicBezTo>
                <a:cubicBezTo>
                  <a:pt x="1603196" y="148868"/>
                  <a:pt x="1600390" y="162634"/>
                  <a:pt x="1590261" y="168965"/>
                </a:cubicBezTo>
                <a:cubicBezTo>
                  <a:pt x="1572492" y="180070"/>
                  <a:pt x="1530626" y="188844"/>
                  <a:pt x="1530626" y="188844"/>
                </a:cubicBezTo>
                <a:cubicBezTo>
                  <a:pt x="1480930" y="185531"/>
                  <a:pt x="1431040" y="184405"/>
                  <a:pt x="1381539" y="178905"/>
                </a:cubicBezTo>
                <a:cubicBezTo>
                  <a:pt x="1371126" y="177748"/>
                  <a:pt x="1360880" y="174053"/>
                  <a:pt x="1351721" y="168965"/>
                </a:cubicBezTo>
                <a:cubicBezTo>
                  <a:pt x="1330837" y="157363"/>
                  <a:pt x="1311965" y="142461"/>
                  <a:pt x="1292087" y="129209"/>
                </a:cubicBezTo>
                <a:lnTo>
                  <a:pt x="1262269" y="109331"/>
                </a:lnTo>
                <a:cubicBezTo>
                  <a:pt x="1218336" y="175231"/>
                  <a:pt x="1269969" y="102005"/>
                  <a:pt x="1212574" y="168965"/>
                </a:cubicBezTo>
                <a:cubicBezTo>
                  <a:pt x="1201793" y="181542"/>
                  <a:pt x="1194470" y="197008"/>
                  <a:pt x="1182756" y="208722"/>
                </a:cubicBezTo>
                <a:cubicBezTo>
                  <a:pt x="1163489" y="227989"/>
                  <a:pt x="1147373" y="230455"/>
                  <a:pt x="1123121" y="238539"/>
                </a:cubicBezTo>
                <a:cubicBezTo>
                  <a:pt x="1048173" y="213556"/>
                  <a:pt x="1140558" y="247257"/>
                  <a:pt x="1063487" y="208722"/>
                </a:cubicBezTo>
                <a:cubicBezTo>
                  <a:pt x="1047529" y="200743"/>
                  <a:pt x="1030356" y="195470"/>
                  <a:pt x="1013791" y="188844"/>
                </a:cubicBezTo>
                <a:cubicBezTo>
                  <a:pt x="1007165" y="182218"/>
                  <a:pt x="999111" y="176762"/>
                  <a:pt x="993913" y="168965"/>
                </a:cubicBezTo>
                <a:cubicBezTo>
                  <a:pt x="985694" y="156637"/>
                  <a:pt x="983676" y="140458"/>
                  <a:pt x="974034" y="129209"/>
                </a:cubicBezTo>
                <a:cubicBezTo>
                  <a:pt x="963254" y="116632"/>
                  <a:pt x="946855" y="110172"/>
                  <a:pt x="934278" y="99392"/>
                </a:cubicBezTo>
                <a:cubicBezTo>
                  <a:pt x="923606" y="90244"/>
                  <a:pt x="914400" y="79513"/>
                  <a:pt x="904461" y="69574"/>
                </a:cubicBezTo>
                <a:cubicBezTo>
                  <a:pt x="896708" y="46318"/>
                  <a:pt x="896437" y="25168"/>
                  <a:pt x="864704" y="19879"/>
                </a:cubicBezTo>
                <a:cubicBezTo>
                  <a:pt x="854370" y="18157"/>
                  <a:pt x="844826" y="26505"/>
                  <a:pt x="834887" y="29818"/>
                </a:cubicBezTo>
                <a:cubicBezTo>
                  <a:pt x="831574" y="39757"/>
                  <a:pt x="832355" y="52227"/>
                  <a:pt x="824947" y="59635"/>
                </a:cubicBezTo>
                <a:cubicBezTo>
                  <a:pt x="820194" y="64388"/>
                  <a:pt x="755718" y="79427"/>
                  <a:pt x="755374" y="79513"/>
                </a:cubicBezTo>
                <a:cubicBezTo>
                  <a:pt x="649356" y="76200"/>
                  <a:pt x="543218" y="75625"/>
                  <a:pt x="437321" y="69574"/>
                </a:cubicBezTo>
                <a:cubicBezTo>
                  <a:pt x="409115" y="67962"/>
                  <a:pt x="401463" y="51645"/>
                  <a:pt x="377687" y="39757"/>
                </a:cubicBezTo>
                <a:cubicBezTo>
                  <a:pt x="368316" y="35072"/>
                  <a:pt x="357808" y="33131"/>
                  <a:pt x="347869" y="29818"/>
                </a:cubicBezTo>
                <a:cubicBezTo>
                  <a:pt x="344556" y="39757"/>
                  <a:pt x="339985" y="49362"/>
                  <a:pt x="337930" y="59635"/>
                </a:cubicBezTo>
                <a:cubicBezTo>
                  <a:pt x="333336" y="82607"/>
                  <a:pt x="347483" y="116214"/>
                  <a:pt x="327991" y="129209"/>
                </a:cubicBezTo>
                <a:cubicBezTo>
                  <a:pt x="305766" y="144025"/>
                  <a:pt x="274982" y="122583"/>
                  <a:pt x="248478" y="119270"/>
                </a:cubicBezTo>
                <a:cubicBezTo>
                  <a:pt x="238539" y="112644"/>
                  <a:pt x="227989" y="106854"/>
                  <a:pt x="218661" y="99392"/>
                </a:cubicBezTo>
                <a:cubicBezTo>
                  <a:pt x="211343" y="93538"/>
                  <a:pt x="207164" y="83704"/>
                  <a:pt x="198782" y="79513"/>
                </a:cubicBezTo>
                <a:cubicBezTo>
                  <a:pt x="165156" y="62700"/>
                  <a:pt x="125804" y="56966"/>
                  <a:pt x="89452" y="49696"/>
                </a:cubicBezTo>
                <a:cubicBezTo>
                  <a:pt x="79513" y="56322"/>
                  <a:pt x="64976" y="58890"/>
                  <a:pt x="59634" y="69574"/>
                </a:cubicBezTo>
                <a:cubicBezTo>
                  <a:pt x="47416" y="94010"/>
                  <a:pt x="39756" y="149087"/>
                  <a:pt x="39756" y="149087"/>
                </a:cubicBezTo>
                <a:cubicBezTo>
                  <a:pt x="36330" y="176495"/>
                  <a:pt x="35199" y="227776"/>
                  <a:pt x="19878" y="258418"/>
                </a:cubicBezTo>
                <a:cubicBezTo>
                  <a:pt x="14536" y="269102"/>
                  <a:pt x="6626" y="278296"/>
                  <a:pt x="0" y="288235"/>
                </a:cubicBezTo>
                <a:cubicBezTo>
                  <a:pt x="3313" y="341244"/>
                  <a:pt x="-1583" y="395414"/>
                  <a:pt x="9939" y="447261"/>
                </a:cubicBezTo>
                <a:cubicBezTo>
                  <a:pt x="12530" y="458922"/>
                  <a:pt x="30428" y="459677"/>
                  <a:pt x="39756" y="467139"/>
                </a:cubicBezTo>
                <a:cubicBezTo>
                  <a:pt x="47073" y="472993"/>
                  <a:pt x="51253" y="482827"/>
                  <a:pt x="59634" y="487018"/>
                </a:cubicBezTo>
                <a:cubicBezTo>
                  <a:pt x="150289" y="532346"/>
                  <a:pt x="90611" y="482918"/>
                  <a:pt x="149087" y="526774"/>
                </a:cubicBezTo>
                <a:cubicBezTo>
                  <a:pt x="152835" y="529585"/>
                  <a:pt x="155713" y="533400"/>
                  <a:pt x="159026" y="536713"/>
                </a:cubicBezTo>
              </a:path>
            </a:pathLst>
          </a:custGeom>
          <a:ln>
            <a:headEnd type="none" w="med" len="med"/>
            <a:tailEnd type="triangle" w="med" len="med"/>
          </a:ln>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cxnSp>
        <p:nvCxnSpPr>
          <p:cNvPr id="11" name="Rak pilkoppling 10">
            <a:extLst>
              <a:ext uri="{FF2B5EF4-FFF2-40B4-BE49-F238E27FC236}">
                <a16:creationId xmlns:a16="http://schemas.microsoft.com/office/drawing/2014/main" id="{88B8083D-881C-49EC-B68D-0BE83A7B819C}"/>
              </a:ext>
            </a:extLst>
          </p:cNvPr>
          <p:cNvCxnSpPr/>
          <p:nvPr/>
        </p:nvCxnSpPr>
        <p:spPr>
          <a:xfrm>
            <a:off x="7337579" y="1524000"/>
            <a:ext cx="1593896" cy="1030357"/>
          </a:xfrm>
          <a:prstGeom prst="straightConnector1">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13" name="Pil: uppåt 12">
            <a:extLst>
              <a:ext uri="{FF2B5EF4-FFF2-40B4-BE49-F238E27FC236}">
                <a16:creationId xmlns:a16="http://schemas.microsoft.com/office/drawing/2014/main" id="{E58B121E-18EA-4CEF-B1A6-B12079BB2F4B}"/>
              </a:ext>
            </a:extLst>
          </p:cNvPr>
          <p:cNvSpPr/>
          <p:nvPr/>
        </p:nvSpPr>
        <p:spPr>
          <a:xfrm>
            <a:off x="8812508" y="1936474"/>
            <a:ext cx="195189" cy="477078"/>
          </a:xfrm>
          <a:prstGeom prst="up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5" name="Frihandsfigur: Form 14">
            <a:extLst>
              <a:ext uri="{FF2B5EF4-FFF2-40B4-BE49-F238E27FC236}">
                <a16:creationId xmlns:a16="http://schemas.microsoft.com/office/drawing/2014/main" id="{55D31C1A-9767-4097-B3D7-4424BAD49BF2}"/>
              </a:ext>
            </a:extLst>
          </p:cNvPr>
          <p:cNvSpPr/>
          <p:nvPr/>
        </p:nvSpPr>
        <p:spPr>
          <a:xfrm>
            <a:off x="8955157" y="2574235"/>
            <a:ext cx="1590260" cy="815008"/>
          </a:xfrm>
          <a:custGeom>
            <a:avLst/>
            <a:gdLst>
              <a:gd name="connsiteX0" fmla="*/ 1590260 w 1590260"/>
              <a:gd name="connsiteY0" fmla="*/ 815008 h 815008"/>
              <a:gd name="connsiteX1" fmla="*/ 586408 w 1590260"/>
              <a:gd name="connsiteY1" fmla="*/ 665922 h 815008"/>
              <a:gd name="connsiteX2" fmla="*/ 0 w 1590260"/>
              <a:gd name="connsiteY2" fmla="*/ 0 h 815008"/>
            </a:gdLst>
            <a:ahLst/>
            <a:cxnLst>
              <a:cxn ang="0">
                <a:pos x="connsiteX0" y="connsiteY0"/>
              </a:cxn>
              <a:cxn ang="0">
                <a:pos x="connsiteX1" y="connsiteY1"/>
              </a:cxn>
              <a:cxn ang="0">
                <a:pos x="connsiteX2" y="connsiteY2"/>
              </a:cxn>
            </a:cxnLst>
            <a:rect l="l" t="t" r="r" b="b"/>
            <a:pathLst>
              <a:path w="1590260" h="815008">
                <a:moveTo>
                  <a:pt x="1590260" y="815008"/>
                </a:moveTo>
                <a:cubicBezTo>
                  <a:pt x="1220855" y="808382"/>
                  <a:pt x="851451" y="801757"/>
                  <a:pt x="586408" y="665922"/>
                </a:cubicBezTo>
                <a:cubicBezTo>
                  <a:pt x="321365" y="530087"/>
                  <a:pt x="91109" y="81170"/>
                  <a:pt x="0" y="0"/>
                </a:cubicBezTo>
              </a:path>
            </a:pathLst>
          </a:custGeom>
          <a:ln>
            <a:headEnd type="none" w="med" len="med"/>
            <a:tailEnd type="triangle" w="med" len="med"/>
          </a:ln>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16" name="textruta 15">
            <a:extLst>
              <a:ext uri="{FF2B5EF4-FFF2-40B4-BE49-F238E27FC236}">
                <a16:creationId xmlns:a16="http://schemas.microsoft.com/office/drawing/2014/main" id="{FDF52503-8007-403E-8045-3F1EA5473540}"/>
              </a:ext>
            </a:extLst>
          </p:cNvPr>
          <p:cNvSpPr txBox="1"/>
          <p:nvPr/>
        </p:nvSpPr>
        <p:spPr>
          <a:xfrm>
            <a:off x="10786216" y="811228"/>
            <a:ext cx="309700" cy="369332"/>
          </a:xfrm>
          <a:prstGeom prst="rect">
            <a:avLst/>
          </a:prstGeom>
          <a:noFill/>
        </p:spPr>
        <p:txBody>
          <a:bodyPr wrap="none" rtlCol="0">
            <a:spAutoFit/>
          </a:bodyPr>
          <a:lstStyle/>
          <a:p>
            <a:r>
              <a:rPr lang="sv-SE" dirty="0"/>
              <a:t>B</a:t>
            </a:r>
          </a:p>
        </p:txBody>
      </p:sp>
      <p:sp>
        <p:nvSpPr>
          <p:cNvPr id="17" name="textruta 16">
            <a:extLst>
              <a:ext uri="{FF2B5EF4-FFF2-40B4-BE49-F238E27FC236}">
                <a16:creationId xmlns:a16="http://schemas.microsoft.com/office/drawing/2014/main" id="{D0D8B18B-1C29-4CF5-B147-4F88B8949331}"/>
              </a:ext>
            </a:extLst>
          </p:cNvPr>
          <p:cNvSpPr txBox="1"/>
          <p:nvPr/>
        </p:nvSpPr>
        <p:spPr>
          <a:xfrm>
            <a:off x="10867270" y="3107167"/>
            <a:ext cx="317716" cy="369332"/>
          </a:xfrm>
          <a:prstGeom prst="rect">
            <a:avLst/>
          </a:prstGeom>
          <a:noFill/>
        </p:spPr>
        <p:txBody>
          <a:bodyPr wrap="none" rtlCol="0">
            <a:spAutoFit/>
          </a:bodyPr>
          <a:lstStyle/>
          <a:p>
            <a:r>
              <a:rPr lang="sv-SE" dirty="0"/>
              <a:t>A</a:t>
            </a:r>
          </a:p>
        </p:txBody>
      </p:sp>
    </p:spTree>
    <p:extLst>
      <p:ext uri="{BB962C8B-B14F-4D97-AF65-F5344CB8AC3E}">
        <p14:creationId xmlns:p14="http://schemas.microsoft.com/office/powerpoint/2010/main" val="3865299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5E88671-EB84-4AB3-A739-BECC3C39BC52}"/>
              </a:ext>
            </a:extLst>
          </p:cNvPr>
          <p:cNvSpPr>
            <a:spLocks noGrp="1"/>
          </p:cNvSpPr>
          <p:nvPr>
            <p:ph type="title"/>
          </p:nvPr>
        </p:nvSpPr>
        <p:spPr>
          <a:xfrm>
            <a:off x="839788" y="457200"/>
            <a:ext cx="3932237" cy="1600200"/>
          </a:xfrm>
        </p:spPr>
        <p:txBody>
          <a:bodyPr/>
          <a:lstStyle/>
          <a:p>
            <a:r>
              <a:rPr lang="sv-SE" dirty="0"/>
              <a:t>Teckenförklaring</a:t>
            </a:r>
          </a:p>
        </p:txBody>
      </p:sp>
      <p:sp>
        <p:nvSpPr>
          <p:cNvPr id="5" name="Likbent triangel 4">
            <a:extLst>
              <a:ext uri="{FF2B5EF4-FFF2-40B4-BE49-F238E27FC236}">
                <a16:creationId xmlns:a16="http://schemas.microsoft.com/office/drawing/2014/main" id="{3A21C2A1-B9AC-499E-AE96-BA3542AC6873}"/>
              </a:ext>
            </a:extLst>
          </p:cNvPr>
          <p:cNvSpPr/>
          <p:nvPr/>
        </p:nvSpPr>
        <p:spPr>
          <a:xfrm>
            <a:off x="5558320" y="1315090"/>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6" name="textruta 5">
            <a:extLst>
              <a:ext uri="{FF2B5EF4-FFF2-40B4-BE49-F238E27FC236}">
                <a16:creationId xmlns:a16="http://schemas.microsoft.com/office/drawing/2014/main" id="{DF1E5C84-8B0A-4A57-9541-22F48E89C18E}"/>
              </a:ext>
            </a:extLst>
          </p:cNvPr>
          <p:cNvSpPr txBox="1"/>
          <p:nvPr/>
        </p:nvSpPr>
        <p:spPr>
          <a:xfrm>
            <a:off x="6041204" y="1248577"/>
            <a:ext cx="654988" cy="369332"/>
          </a:xfrm>
          <a:prstGeom prst="rect">
            <a:avLst/>
          </a:prstGeom>
          <a:noFill/>
        </p:spPr>
        <p:txBody>
          <a:bodyPr wrap="none" rtlCol="0">
            <a:spAutoFit/>
          </a:bodyPr>
          <a:lstStyle/>
          <a:p>
            <a:r>
              <a:rPr lang="sv-SE" dirty="0"/>
              <a:t>Kona</a:t>
            </a:r>
          </a:p>
        </p:txBody>
      </p:sp>
      <p:sp>
        <p:nvSpPr>
          <p:cNvPr id="8" name="textruta 7">
            <a:extLst>
              <a:ext uri="{FF2B5EF4-FFF2-40B4-BE49-F238E27FC236}">
                <a16:creationId xmlns:a16="http://schemas.microsoft.com/office/drawing/2014/main" id="{DFE736F2-5EFB-4490-83EA-60F5C6079F2C}"/>
              </a:ext>
            </a:extLst>
          </p:cNvPr>
          <p:cNvSpPr txBox="1"/>
          <p:nvPr/>
        </p:nvSpPr>
        <p:spPr>
          <a:xfrm>
            <a:off x="5531717" y="1686513"/>
            <a:ext cx="304892" cy="369332"/>
          </a:xfrm>
          <a:prstGeom prst="rect">
            <a:avLst/>
          </a:prstGeom>
          <a:noFill/>
        </p:spPr>
        <p:txBody>
          <a:bodyPr wrap="none" rtlCol="0">
            <a:spAutoFit/>
          </a:bodyPr>
          <a:lstStyle/>
          <a:p>
            <a:r>
              <a:rPr lang="sv-SE" dirty="0"/>
              <a:t>X</a:t>
            </a:r>
          </a:p>
        </p:txBody>
      </p:sp>
      <p:sp>
        <p:nvSpPr>
          <p:cNvPr id="9" name="textruta 8">
            <a:extLst>
              <a:ext uri="{FF2B5EF4-FFF2-40B4-BE49-F238E27FC236}">
                <a16:creationId xmlns:a16="http://schemas.microsoft.com/office/drawing/2014/main" id="{D23B969D-64E5-431B-B6A2-3332B0BE8F78}"/>
              </a:ext>
            </a:extLst>
          </p:cNvPr>
          <p:cNvSpPr txBox="1"/>
          <p:nvPr/>
        </p:nvSpPr>
        <p:spPr>
          <a:xfrm>
            <a:off x="6041203" y="1686513"/>
            <a:ext cx="945223" cy="369332"/>
          </a:xfrm>
          <a:prstGeom prst="rect">
            <a:avLst/>
          </a:prstGeom>
          <a:noFill/>
        </p:spPr>
        <p:txBody>
          <a:bodyPr wrap="square" rtlCol="0">
            <a:spAutoFit/>
          </a:bodyPr>
          <a:lstStyle/>
          <a:p>
            <a:r>
              <a:rPr lang="sv-SE" dirty="0"/>
              <a:t>Spelare</a:t>
            </a:r>
          </a:p>
        </p:txBody>
      </p:sp>
      <p:cxnSp>
        <p:nvCxnSpPr>
          <p:cNvPr id="11" name="Rak pilkoppling 10">
            <a:extLst>
              <a:ext uri="{FF2B5EF4-FFF2-40B4-BE49-F238E27FC236}">
                <a16:creationId xmlns:a16="http://schemas.microsoft.com/office/drawing/2014/main" id="{9E1E511E-EB70-4F1B-90D1-A472AD8A396F}"/>
              </a:ext>
            </a:extLst>
          </p:cNvPr>
          <p:cNvCxnSpPr/>
          <p:nvPr/>
        </p:nvCxnSpPr>
        <p:spPr>
          <a:xfrm>
            <a:off x="5189339" y="3215572"/>
            <a:ext cx="64727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 name="textruta 11">
            <a:extLst>
              <a:ext uri="{FF2B5EF4-FFF2-40B4-BE49-F238E27FC236}">
                <a16:creationId xmlns:a16="http://schemas.microsoft.com/office/drawing/2014/main" id="{8F5A1B7D-4934-4E02-A697-EFF8C187C79F}"/>
              </a:ext>
            </a:extLst>
          </p:cNvPr>
          <p:cNvSpPr txBox="1"/>
          <p:nvPr/>
        </p:nvSpPr>
        <p:spPr>
          <a:xfrm>
            <a:off x="6041204" y="3030906"/>
            <a:ext cx="945223" cy="369332"/>
          </a:xfrm>
          <a:prstGeom prst="rect">
            <a:avLst/>
          </a:prstGeom>
          <a:noFill/>
        </p:spPr>
        <p:txBody>
          <a:bodyPr wrap="square" rtlCol="0">
            <a:spAutoFit/>
          </a:bodyPr>
          <a:lstStyle/>
          <a:p>
            <a:r>
              <a:rPr lang="sv-SE" dirty="0"/>
              <a:t>Löpning</a:t>
            </a:r>
          </a:p>
        </p:txBody>
      </p:sp>
      <p:sp>
        <p:nvSpPr>
          <p:cNvPr id="13" name="Frihandsfigur: Form 12">
            <a:extLst>
              <a:ext uri="{FF2B5EF4-FFF2-40B4-BE49-F238E27FC236}">
                <a16:creationId xmlns:a16="http://schemas.microsoft.com/office/drawing/2014/main" id="{9A4324ED-8B0E-4983-A985-7583180E7FF8}"/>
              </a:ext>
            </a:extLst>
          </p:cNvPr>
          <p:cNvSpPr/>
          <p:nvPr/>
        </p:nvSpPr>
        <p:spPr>
          <a:xfrm>
            <a:off x="5156200" y="3669096"/>
            <a:ext cx="660400" cy="104991"/>
          </a:xfrm>
          <a:custGeom>
            <a:avLst/>
            <a:gdLst>
              <a:gd name="connsiteX0" fmla="*/ 0 w 660400"/>
              <a:gd name="connsiteY0" fmla="*/ 79591 h 104991"/>
              <a:gd name="connsiteX1" fmla="*/ 25400 w 660400"/>
              <a:gd name="connsiteY1" fmla="*/ 16091 h 104991"/>
              <a:gd name="connsiteX2" fmla="*/ 152400 w 660400"/>
              <a:gd name="connsiteY2" fmla="*/ 66891 h 104991"/>
              <a:gd name="connsiteX3" fmla="*/ 228600 w 660400"/>
              <a:gd name="connsiteY3" fmla="*/ 104991 h 104991"/>
              <a:gd name="connsiteX4" fmla="*/ 266700 w 660400"/>
              <a:gd name="connsiteY4" fmla="*/ 92291 h 104991"/>
              <a:gd name="connsiteX5" fmla="*/ 330200 w 660400"/>
              <a:gd name="connsiteY5" fmla="*/ 3391 h 104991"/>
              <a:gd name="connsiteX6" fmla="*/ 495300 w 660400"/>
              <a:gd name="connsiteY6" fmla="*/ 16091 h 104991"/>
              <a:gd name="connsiteX7" fmla="*/ 508000 w 660400"/>
              <a:gd name="connsiteY7" fmla="*/ 79591 h 104991"/>
              <a:gd name="connsiteX8" fmla="*/ 546100 w 660400"/>
              <a:gd name="connsiteY8" fmla="*/ 92291 h 104991"/>
              <a:gd name="connsiteX9" fmla="*/ 584200 w 660400"/>
              <a:gd name="connsiteY9" fmla="*/ 79591 h 104991"/>
              <a:gd name="connsiteX10" fmla="*/ 609600 w 660400"/>
              <a:gd name="connsiteY10" fmla="*/ 41491 h 104991"/>
              <a:gd name="connsiteX11" fmla="*/ 660400 w 660400"/>
              <a:gd name="connsiteY11" fmla="*/ 28791 h 104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60400" h="104991">
                <a:moveTo>
                  <a:pt x="0" y="79591"/>
                </a:moveTo>
                <a:cubicBezTo>
                  <a:pt x="8467" y="58424"/>
                  <a:pt x="4233" y="24558"/>
                  <a:pt x="25400" y="16091"/>
                </a:cubicBezTo>
                <a:cubicBezTo>
                  <a:pt x="133769" y="-27257"/>
                  <a:pt x="111814" y="26305"/>
                  <a:pt x="152400" y="66891"/>
                </a:cubicBezTo>
                <a:cubicBezTo>
                  <a:pt x="177019" y="91510"/>
                  <a:pt x="197612" y="94662"/>
                  <a:pt x="228600" y="104991"/>
                </a:cubicBezTo>
                <a:cubicBezTo>
                  <a:pt x="241300" y="100758"/>
                  <a:pt x="258919" y="103184"/>
                  <a:pt x="266700" y="92291"/>
                </a:cubicBezTo>
                <a:cubicBezTo>
                  <a:pt x="340783" y="-11426"/>
                  <a:pt x="244475" y="31966"/>
                  <a:pt x="330200" y="3391"/>
                </a:cubicBezTo>
                <a:lnTo>
                  <a:pt x="495300" y="16091"/>
                </a:lnTo>
                <a:cubicBezTo>
                  <a:pt x="515141" y="24594"/>
                  <a:pt x="496026" y="61630"/>
                  <a:pt x="508000" y="79591"/>
                </a:cubicBezTo>
                <a:cubicBezTo>
                  <a:pt x="515426" y="90730"/>
                  <a:pt x="533400" y="88058"/>
                  <a:pt x="546100" y="92291"/>
                </a:cubicBezTo>
                <a:cubicBezTo>
                  <a:pt x="558800" y="88058"/>
                  <a:pt x="573747" y="87954"/>
                  <a:pt x="584200" y="79591"/>
                </a:cubicBezTo>
                <a:cubicBezTo>
                  <a:pt x="596119" y="70056"/>
                  <a:pt x="597681" y="51026"/>
                  <a:pt x="609600" y="41491"/>
                </a:cubicBezTo>
                <a:cubicBezTo>
                  <a:pt x="627148" y="27452"/>
                  <a:pt x="642082" y="28791"/>
                  <a:pt x="660400" y="28791"/>
                </a:cubicBezTo>
              </a:path>
            </a:pathLst>
          </a:custGeom>
          <a:ln>
            <a:tailEnd type="triangle"/>
          </a:ln>
        </p:spPr>
        <p:style>
          <a:lnRef idx="1">
            <a:schemeClr val="dk1"/>
          </a:lnRef>
          <a:fillRef idx="0">
            <a:schemeClr val="dk1"/>
          </a:fillRef>
          <a:effectRef idx="0">
            <a:schemeClr val="dk1"/>
          </a:effectRef>
          <a:fontRef idx="minor">
            <a:schemeClr val="tx1"/>
          </a:fontRef>
        </p:style>
        <p:txBody>
          <a:bodyPr rtlCol="0" anchor="ctr"/>
          <a:lstStyle/>
          <a:p>
            <a:pPr algn="ctr"/>
            <a:endParaRPr lang="sv-SE"/>
          </a:p>
        </p:txBody>
      </p:sp>
      <p:sp>
        <p:nvSpPr>
          <p:cNvPr id="14" name="textruta 13">
            <a:extLst>
              <a:ext uri="{FF2B5EF4-FFF2-40B4-BE49-F238E27FC236}">
                <a16:creationId xmlns:a16="http://schemas.microsoft.com/office/drawing/2014/main" id="{31A38BE8-F53E-4E08-8D49-8930EFC72280}"/>
              </a:ext>
            </a:extLst>
          </p:cNvPr>
          <p:cNvSpPr txBox="1"/>
          <p:nvPr/>
        </p:nvSpPr>
        <p:spPr>
          <a:xfrm>
            <a:off x="6041203" y="3540016"/>
            <a:ext cx="2848797" cy="369332"/>
          </a:xfrm>
          <a:prstGeom prst="rect">
            <a:avLst/>
          </a:prstGeom>
          <a:noFill/>
        </p:spPr>
        <p:txBody>
          <a:bodyPr wrap="square" rtlCol="0">
            <a:spAutoFit/>
          </a:bodyPr>
          <a:lstStyle/>
          <a:p>
            <a:r>
              <a:rPr lang="sv-SE" dirty="0"/>
              <a:t>Löpning med boll / dribbling</a:t>
            </a:r>
          </a:p>
        </p:txBody>
      </p:sp>
      <p:cxnSp>
        <p:nvCxnSpPr>
          <p:cNvPr id="15" name="Rak pilkoppling 14">
            <a:extLst>
              <a:ext uri="{FF2B5EF4-FFF2-40B4-BE49-F238E27FC236}">
                <a16:creationId xmlns:a16="http://schemas.microsoft.com/office/drawing/2014/main" id="{18D87C82-91DD-4D23-A87F-60274EF0BB02}"/>
              </a:ext>
            </a:extLst>
          </p:cNvPr>
          <p:cNvCxnSpPr/>
          <p:nvPr/>
        </p:nvCxnSpPr>
        <p:spPr>
          <a:xfrm>
            <a:off x="5189339" y="4142672"/>
            <a:ext cx="647270" cy="0"/>
          </a:xfrm>
          <a:prstGeom prst="straightConnector1">
            <a:avLst/>
          </a:prstGeom>
          <a:ln>
            <a:solidFill>
              <a:schemeClr val="dk1"/>
            </a:solidFill>
            <a:prstDash val="dash"/>
            <a:tailEnd type="triangle"/>
          </a:ln>
        </p:spPr>
        <p:style>
          <a:lnRef idx="1">
            <a:schemeClr val="dk1"/>
          </a:lnRef>
          <a:fillRef idx="0">
            <a:schemeClr val="dk1"/>
          </a:fillRef>
          <a:effectRef idx="0">
            <a:schemeClr val="dk1"/>
          </a:effectRef>
          <a:fontRef idx="minor">
            <a:schemeClr val="tx1"/>
          </a:fontRef>
        </p:style>
      </p:cxnSp>
      <p:sp>
        <p:nvSpPr>
          <p:cNvPr id="16" name="textruta 15">
            <a:extLst>
              <a:ext uri="{FF2B5EF4-FFF2-40B4-BE49-F238E27FC236}">
                <a16:creationId xmlns:a16="http://schemas.microsoft.com/office/drawing/2014/main" id="{F68C03BF-2C1C-42B9-B3ED-24D6AB799964}"/>
              </a:ext>
            </a:extLst>
          </p:cNvPr>
          <p:cNvSpPr txBox="1"/>
          <p:nvPr/>
        </p:nvSpPr>
        <p:spPr>
          <a:xfrm>
            <a:off x="6041203" y="3958006"/>
            <a:ext cx="1096197" cy="369332"/>
          </a:xfrm>
          <a:prstGeom prst="rect">
            <a:avLst/>
          </a:prstGeom>
          <a:noFill/>
        </p:spPr>
        <p:txBody>
          <a:bodyPr wrap="square" rtlCol="0">
            <a:spAutoFit/>
          </a:bodyPr>
          <a:lstStyle/>
          <a:p>
            <a:r>
              <a:rPr lang="sv-SE" dirty="0"/>
              <a:t>Passning</a:t>
            </a:r>
          </a:p>
        </p:txBody>
      </p:sp>
      <p:sp>
        <p:nvSpPr>
          <p:cNvPr id="17" name="Pil: höger 16">
            <a:extLst>
              <a:ext uri="{FF2B5EF4-FFF2-40B4-BE49-F238E27FC236}">
                <a16:creationId xmlns:a16="http://schemas.microsoft.com/office/drawing/2014/main" id="{36CA6D9C-5FB3-4DAF-A960-6DC50486BDA9}"/>
              </a:ext>
            </a:extLst>
          </p:cNvPr>
          <p:cNvSpPr/>
          <p:nvPr/>
        </p:nvSpPr>
        <p:spPr>
          <a:xfrm>
            <a:off x="5236781" y="4434486"/>
            <a:ext cx="599828" cy="266700"/>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18" name="textruta 17">
            <a:extLst>
              <a:ext uri="{FF2B5EF4-FFF2-40B4-BE49-F238E27FC236}">
                <a16:creationId xmlns:a16="http://schemas.microsoft.com/office/drawing/2014/main" id="{02730F23-D572-436D-BDBB-E1F8E9F28F2F}"/>
              </a:ext>
            </a:extLst>
          </p:cNvPr>
          <p:cNvSpPr txBox="1"/>
          <p:nvPr/>
        </p:nvSpPr>
        <p:spPr>
          <a:xfrm>
            <a:off x="6041203" y="4383170"/>
            <a:ext cx="1096197" cy="369332"/>
          </a:xfrm>
          <a:prstGeom prst="rect">
            <a:avLst/>
          </a:prstGeom>
          <a:noFill/>
        </p:spPr>
        <p:txBody>
          <a:bodyPr wrap="square" rtlCol="0">
            <a:spAutoFit/>
          </a:bodyPr>
          <a:lstStyle/>
          <a:p>
            <a:r>
              <a:rPr lang="sv-SE" dirty="0"/>
              <a:t>Skott</a:t>
            </a:r>
          </a:p>
        </p:txBody>
      </p:sp>
      <p:sp>
        <p:nvSpPr>
          <p:cNvPr id="21" name="Rektangel 20">
            <a:extLst>
              <a:ext uri="{FF2B5EF4-FFF2-40B4-BE49-F238E27FC236}">
                <a16:creationId xmlns:a16="http://schemas.microsoft.com/office/drawing/2014/main" id="{282CBA7A-78BB-48E9-9886-DF75BCDDFC1A}"/>
              </a:ext>
            </a:extLst>
          </p:cNvPr>
          <p:cNvSpPr/>
          <p:nvPr/>
        </p:nvSpPr>
        <p:spPr>
          <a:xfrm>
            <a:off x="5168854" y="822914"/>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2" name="textruta 21">
            <a:extLst>
              <a:ext uri="{FF2B5EF4-FFF2-40B4-BE49-F238E27FC236}">
                <a16:creationId xmlns:a16="http://schemas.microsoft.com/office/drawing/2014/main" id="{252A0395-B21D-46C6-BA0B-6C7B115815DB}"/>
              </a:ext>
            </a:extLst>
          </p:cNvPr>
          <p:cNvSpPr txBox="1"/>
          <p:nvPr/>
        </p:nvSpPr>
        <p:spPr>
          <a:xfrm>
            <a:off x="6041203" y="771598"/>
            <a:ext cx="545342" cy="369332"/>
          </a:xfrm>
          <a:prstGeom prst="rect">
            <a:avLst/>
          </a:prstGeom>
          <a:noFill/>
        </p:spPr>
        <p:txBody>
          <a:bodyPr wrap="none" rtlCol="0">
            <a:spAutoFit/>
          </a:bodyPr>
          <a:lstStyle/>
          <a:p>
            <a:r>
              <a:rPr lang="sv-SE" dirty="0"/>
              <a:t>Mål</a:t>
            </a:r>
          </a:p>
        </p:txBody>
      </p:sp>
      <p:sp>
        <p:nvSpPr>
          <p:cNvPr id="23" name="textruta 22">
            <a:extLst>
              <a:ext uri="{FF2B5EF4-FFF2-40B4-BE49-F238E27FC236}">
                <a16:creationId xmlns:a16="http://schemas.microsoft.com/office/drawing/2014/main" id="{2F5797D8-8C10-4289-9279-D8546674B73E}"/>
              </a:ext>
            </a:extLst>
          </p:cNvPr>
          <p:cNvSpPr txBox="1"/>
          <p:nvPr/>
        </p:nvSpPr>
        <p:spPr>
          <a:xfrm>
            <a:off x="5531717" y="2097512"/>
            <a:ext cx="282450" cy="369332"/>
          </a:xfrm>
          <a:prstGeom prst="rect">
            <a:avLst/>
          </a:prstGeom>
          <a:noFill/>
        </p:spPr>
        <p:txBody>
          <a:bodyPr wrap="none" rtlCol="0">
            <a:spAutoFit/>
          </a:bodyPr>
          <a:lstStyle/>
          <a:p>
            <a:r>
              <a:rPr lang="sv-SE" dirty="0"/>
              <a:t>L</a:t>
            </a:r>
          </a:p>
        </p:txBody>
      </p:sp>
      <p:sp>
        <p:nvSpPr>
          <p:cNvPr id="24" name="textruta 23">
            <a:extLst>
              <a:ext uri="{FF2B5EF4-FFF2-40B4-BE49-F238E27FC236}">
                <a16:creationId xmlns:a16="http://schemas.microsoft.com/office/drawing/2014/main" id="{3670AEA9-0CEF-4B21-8A2A-80C4C26B64C9}"/>
              </a:ext>
            </a:extLst>
          </p:cNvPr>
          <p:cNvSpPr txBox="1"/>
          <p:nvPr/>
        </p:nvSpPr>
        <p:spPr>
          <a:xfrm>
            <a:off x="6041203" y="2097512"/>
            <a:ext cx="945223" cy="369332"/>
          </a:xfrm>
          <a:prstGeom prst="rect">
            <a:avLst/>
          </a:prstGeom>
          <a:noFill/>
        </p:spPr>
        <p:txBody>
          <a:bodyPr wrap="square" rtlCol="0">
            <a:spAutoFit/>
          </a:bodyPr>
          <a:lstStyle/>
          <a:p>
            <a:r>
              <a:rPr lang="sv-SE" dirty="0"/>
              <a:t>Ledare</a:t>
            </a:r>
          </a:p>
        </p:txBody>
      </p:sp>
    </p:spTree>
    <p:extLst>
      <p:ext uri="{BB962C8B-B14F-4D97-AF65-F5344CB8AC3E}">
        <p14:creationId xmlns:p14="http://schemas.microsoft.com/office/powerpoint/2010/main" val="32890539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838200" y="341719"/>
            <a:ext cx="10515600" cy="1325563"/>
          </a:xfrm>
        </p:spPr>
        <p:txBody>
          <a:bodyPr/>
          <a:lstStyle/>
          <a:p>
            <a:r>
              <a:rPr lang="sv-SE" dirty="0"/>
              <a:t>U1 - Stationer</a:t>
            </a:r>
          </a:p>
        </p:txBody>
      </p:sp>
      <p:sp>
        <p:nvSpPr>
          <p:cNvPr id="98" name="textruta 97"/>
          <p:cNvSpPr txBox="1"/>
          <p:nvPr/>
        </p:nvSpPr>
        <p:spPr>
          <a:xfrm>
            <a:off x="416034" y="1747095"/>
            <a:ext cx="2892905" cy="1046440"/>
          </a:xfrm>
          <a:prstGeom prst="rect">
            <a:avLst/>
          </a:prstGeom>
          <a:noFill/>
        </p:spPr>
        <p:txBody>
          <a:bodyPr wrap="square" rtlCol="0">
            <a:spAutoFit/>
          </a:bodyPr>
          <a:lstStyle/>
          <a:p>
            <a:r>
              <a:rPr lang="sv-SE" sz="2000" dirty="0"/>
              <a:t>Station 7:</a:t>
            </a:r>
          </a:p>
          <a:p>
            <a:pPr lvl="1"/>
            <a:r>
              <a:rPr lang="sv-SE" sz="1400" dirty="0"/>
              <a:t>Ställ ut koner </a:t>
            </a:r>
            <a:r>
              <a:rPr lang="sv-SE" sz="1400" dirty="0" err="1"/>
              <a:t>enl</a:t>
            </a:r>
            <a:r>
              <a:rPr lang="sv-SE" sz="1400" dirty="0"/>
              <a:t> bild. Spring slalom i sidled och rush till sista konen. Jogga tillbaka.</a:t>
            </a:r>
          </a:p>
        </p:txBody>
      </p:sp>
      <p:sp>
        <p:nvSpPr>
          <p:cNvPr id="2" name="textruta 1"/>
          <p:cNvSpPr txBox="1"/>
          <p:nvPr/>
        </p:nvSpPr>
        <p:spPr>
          <a:xfrm>
            <a:off x="3833278" y="1714041"/>
            <a:ext cx="3437534" cy="1261884"/>
          </a:xfrm>
          <a:prstGeom prst="rect">
            <a:avLst/>
          </a:prstGeom>
          <a:noFill/>
        </p:spPr>
        <p:txBody>
          <a:bodyPr wrap="square" rtlCol="0">
            <a:spAutoFit/>
          </a:bodyPr>
          <a:lstStyle/>
          <a:p>
            <a:r>
              <a:rPr lang="sv-SE" sz="2000" dirty="0"/>
              <a:t>Station 8:</a:t>
            </a:r>
          </a:p>
          <a:p>
            <a:pPr lvl="1"/>
            <a:r>
              <a:rPr lang="sv-SE" sz="1400" dirty="0"/>
              <a:t>Ställ ut koner </a:t>
            </a:r>
            <a:r>
              <a:rPr lang="sv-SE" sz="1400" dirty="0" err="1"/>
              <a:t>enl</a:t>
            </a:r>
            <a:r>
              <a:rPr lang="sv-SE" sz="1400" dirty="0"/>
              <a:t> bild. Hoppa jämfota framåt, till sidan, bakåt, till sidan, framåt och rush till sista konen. Jogga tillbaka.</a:t>
            </a:r>
          </a:p>
        </p:txBody>
      </p:sp>
      <p:grpSp>
        <p:nvGrpSpPr>
          <p:cNvPr id="17" name="Grupp 16"/>
          <p:cNvGrpSpPr/>
          <p:nvPr/>
        </p:nvGrpSpPr>
        <p:grpSpPr>
          <a:xfrm>
            <a:off x="187874" y="3279648"/>
            <a:ext cx="2586017" cy="3470215"/>
            <a:chOff x="187874" y="3279648"/>
            <a:chExt cx="2586017" cy="3470215"/>
          </a:xfrm>
        </p:grpSpPr>
        <p:sp>
          <p:nvSpPr>
            <p:cNvPr id="6" name="Isosceles Triangle 30"/>
            <p:cNvSpPr>
              <a:spLocks noChangeAspect="1"/>
            </p:cNvSpPr>
            <p:nvPr/>
          </p:nvSpPr>
          <p:spPr>
            <a:xfrm>
              <a:off x="1058289" y="4172124"/>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 name="Isosceles Triangle 30"/>
            <p:cNvSpPr>
              <a:spLocks noChangeAspect="1"/>
            </p:cNvSpPr>
            <p:nvPr/>
          </p:nvSpPr>
          <p:spPr>
            <a:xfrm>
              <a:off x="1783302" y="4162516"/>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Isosceles Triangle 30"/>
            <p:cNvSpPr>
              <a:spLocks noChangeAspect="1"/>
            </p:cNvSpPr>
            <p:nvPr/>
          </p:nvSpPr>
          <p:spPr>
            <a:xfrm>
              <a:off x="1821810" y="6397809"/>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20" name="Rak pil 19"/>
            <p:cNvCxnSpPr/>
            <p:nvPr/>
          </p:nvCxnSpPr>
          <p:spPr>
            <a:xfrm flipV="1">
              <a:off x="2522430" y="4043767"/>
              <a:ext cx="9832" cy="21427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Rak pil 23"/>
            <p:cNvCxnSpPr/>
            <p:nvPr/>
          </p:nvCxnSpPr>
          <p:spPr>
            <a:xfrm>
              <a:off x="851430" y="4039718"/>
              <a:ext cx="0" cy="3539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Rektangel 24"/>
            <p:cNvSpPr/>
            <p:nvPr/>
          </p:nvSpPr>
          <p:spPr>
            <a:xfrm>
              <a:off x="187874" y="3279648"/>
              <a:ext cx="2586017" cy="34702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6" name="textruta 25"/>
            <p:cNvSpPr txBox="1"/>
            <p:nvPr/>
          </p:nvSpPr>
          <p:spPr>
            <a:xfrm>
              <a:off x="1510849" y="3316747"/>
              <a:ext cx="1016497" cy="369332"/>
            </a:xfrm>
            <a:prstGeom prst="rect">
              <a:avLst/>
            </a:prstGeom>
            <a:noFill/>
          </p:spPr>
          <p:txBody>
            <a:bodyPr wrap="none" rtlCol="0">
              <a:spAutoFit/>
            </a:bodyPr>
            <a:lstStyle/>
            <a:p>
              <a:r>
                <a:rPr lang="sv-SE" dirty="0"/>
                <a:t>Station 7</a:t>
              </a:r>
            </a:p>
          </p:txBody>
        </p:sp>
        <p:sp>
          <p:nvSpPr>
            <p:cNvPr id="92" name="textruta 91"/>
            <p:cNvSpPr txBox="1"/>
            <p:nvPr/>
          </p:nvSpPr>
          <p:spPr>
            <a:xfrm>
              <a:off x="407482" y="4070276"/>
              <a:ext cx="468656" cy="261610"/>
            </a:xfrm>
            <a:prstGeom prst="rect">
              <a:avLst/>
            </a:prstGeom>
            <a:noFill/>
          </p:spPr>
          <p:txBody>
            <a:bodyPr wrap="square" rtlCol="0">
              <a:spAutoFit/>
            </a:bodyPr>
            <a:lstStyle/>
            <a:p>
              <a:r>
                <a:rPr lang="sv-SE" sz="1100" dirty="0"/>
                <a:t>Start </a:t>
              </a:r>
            </a:p>
          </p:txBody>
        </p:sp>
        <p:sp>
          <p:nvSpPr>
            <p:cNvPr id="96" name="textruta 95"/>
            <p:cNvSpPr txBox="1"/>
            <p:nvPr/>
          </p:nvSpPr>
          <p:spPr>
            <a:xfrm>
              <a:off x="200015" y="3329318"/>
              <a:ext cx="1262667" cy="600164"/>
            </a:xfrm>
            <a:prstGeom prst="rect">
              <a:avLst/>
            </a:prstGeom>
            <a:noFill/>
          </p:spPr>
          <p:txBody>
            <a:bodyPr wrap="square" rtlCol="0">
              <a:spAutoFit/>
            </a:bodyPr>
            <a:lstStyle/>
            <a:p>
              <a:r>
                <a:rPr lang="sv-SE" sz="1100" i="1" dirty="0"/>
                <a:t>Blicken i heldragna pilens riktning hela tiden.</a:t>
              </a:r>
            </a:p>
          </p:txBody>
        </p:sp>
        <p:sp>
          <p:nvSpPr>
            <p:cNvPr id="67" name="Isosceles Triangle 30"/>
            <p:cNvSpPr>
              <a:spLocks noChangeAspect="1"/>
            </p:cNvSpPr>
            <p:nvPr/>
          </p:nvSpPr>
          <p:spPr>
            <a:xfrm>
              <a:off x="1059763" y="4564217"/>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8" name="Isosceles Triangle 30"/>
            <p:cNvSpPr>
              <a:spLocks noChangeAspect="1"/>
            </p:cNvSpPr>
            <p:nvPr/>
          </p:nvSpPr>
          <p:spPr>
            <a:xfrm>
              <a:off x="1784776" y="4554609"/>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69" name="Isosceles Triangle 30"/>
            <p:cNvSpPr>
              <a:spLocks noChangeAspect="1"/>
            </p:cNvSpPr>
            <p:nvPr/>
          </p:nvSpPr>
          <p:spPr>
            <a:xfrm>
              <a:off x="1052367" y="4956306"/>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0" name="Isosceles Triangle 30"/>
            <p:cNvSpPr>
              <a:spLocks noChangeAspect="1"/>
            </p:cNvSpPr>
            <p:nvPr/>
          </p:nvSpPr>
          <p:spPr>
            <a:xfrm>
              <a:off x="1777380" y="4946698"/>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1" name="Isosceles Triangle 30"/>
            <p:cNvSpPr>
              <a:spLocks noChangeAspect="1"/>
            </p:cNvSpPr>
            <p:nvPr/>
          </p:nvSpPr>
          <p:spPr>
            <a:xfrm>
              <a:off x="1044968" y="5375041"/>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2" name="Isosceles Triangle 30"/>
            <p:cNvSpPr>
              <a:spLocks noChangeAspect="1"/>
            </p:cNvSpPr>
            <p:nvPr/>
          </p:nvSpPr>
          <p:spPr>
            <a:xfrm>
              <a:off x="1769981" y="5365433"/>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2" name="Rak pil 11"/>
            <p:cNvCxnSpPr/>
            <p:nvPr/>
          </p:nvCxnSpPr>
          <p:spPr>
            <a:xfrm flipV="1">
              <a:off x="988716" y="4516762"/>
              <a:ext cx="1015684" cy="540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5" name="Rak pil 74"/>
            <p:cNvCxnSpPr/>
            <p:nvPr/>
          </p:nvCxnSpPr>
          <p:spPr>
            <a:xfrm flipV="1">
              <a:off x="973040" y="5316784"/>
              <a:ext cx="1015684" cy="5404"/>
            </a:xfrm>
            <a:prstGeom prst="straightConnector1">
              <a:avLst/>
            </a:prstGeom>
            <a:ln>
              <a:prstDash val="dash"/>
              <a:tailEnd type="triangle"/>
            </a:ln>
          </p:spPr>
          <p:style>
            <a:lnRef idx="1">
              <a:schemeClr val="accent1"/>
            </a:lnRef>
            <a:fillRef idx="0">
              <a:schemeClr val="accent1"/>
            </a:fillRef>
            <a:effectRef idx="0">
              <a:schemeClr val="accent1"/>
            </a:effectRef>
            <a:fontRef idx="minor">
              <a:schemeClr val="tx1"/>
            </a:fontRef>
          </p:style>
        </p:cxnSp>
        <p:cxnSp>
          <p:nvCxnSpPr>
            <p:cNvPr id="76" name="Rak pil 75"/>
            <p:cNvCxnSpPr/>
            <p:nvPr/>
          </p:nvCxnSpPr>
          <p:spPr>
            <a:xfrm flipV="1">
              <a:off x="942507" y="4909481"/>
              <a:ext cx="1015684" cy="5404"/>
            </a:xfrm>
            <a:prstGeom prst="straightConnector1">
              <a:avLst/>
            </a:prstGeom>
            <a:ln>
              <a:prstDash val="dash"/>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 name="Rak pil 15"/>
            <p:cNvCxnSpPr/>
            <p:nvPr/>
          </p:nvCxnSpPr>
          <p:spPr>
            <a:xfrm>
              <a:off x="2019097" y="5692542"/>
              <a:ext cx="0" cy="6495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grpSp>
        <p:nvGrpSpPr>
          <p:cNvPr id="23" name="Grupp 22"/>
          <p:cNvGrpSpPr/>
          <p:nvPr/>
        </p:nvGrpSpPr>
        <p:grpSpPr>
          <a:xfrm>
            <a:off x="4052769" y="2985903"/>
            <a:ext cx="2698812" cy="3818211"/>
            <a:chOff x="4052769" y="2985903"/>
            <a:chExt cx="2698812" cy="3818211"/>
          </a:xfrm>
        </p:grpSpPr>
        <p:sp>
          <p:nvSpPr>
            <p:cNvPr id="82" name="Isosceles Triangle 30"/>
            <p:cNvSpPr>
              <a:spLocks noChangeAspect="1"/>
            </p:cNvSpPr>
            <p:nvPr/>
          </p:nvSpPr>
          <p:spPr>
            <a:xfrm>
              <a:off x="4881843" y="4588310"/>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3" name="Isosceles Triangle 30"/>
            <p:cNvSpPr>
              <a:spLocks noChangeAspect="1"/>
            </p:cNvSpPr>
            <p:nvPr/>
          </p:nvSpPr>
          <p:spPr>
            <a:xfrm>
              <a:off x="5145393" y="4588310"/>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4" name="Isosceles Triangle 30"/>
            <p:cNvSpPr>
              <a:spLocks noChangeAspect="1"/>
            </p:cNvSpPr>
            <p:nvPr/>
          </p:nvSpPr>
          <p:spPr>
            <a:xfrm>
              <a:off x="5500265" y="3910263"/>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5" name="Isosceles Triangle 30"/>
            <p:cNvSpPr>
              <a:spLocks noChangeAspect="1"/>
            </p:cNvSpPr>
            <p:nvPr/>
          </p:nvSpPr>
          <p:spPr>
            <a:xfrm>
              <a:off x="5500265" y="4218886"/>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6" name="Isosceles Triangle 30"/>
            <p:cNvSpPr>
              <a:spLocks noChangeAspect="1"/>
            </p:cNvSpPr>
            <p:nvPr/>
          </p:nvSpPr>
          <p:spPr>
            <a:xfrm>
              <a:off x="5741195" y="4595295"/>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7" name="Isosceles Triangle 30"/>
            <p:cNvSpPr>
              <a:spLocks noChangeAspect="1"/>
            </p:cNvSpPr>
            <p:nvPr/>
          </p:nvSpPr>
          <p:spPr>
            <a:xfrm>
              <a:off x="6017882" y="4595295"/>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8" name="Isosceles Triangle 30"/>
            <p:cNvSpPr>
              <a:spLocks noChangeAspect="1"/>
            </p:cNvSpPr>
            <p:nvPr/>
          </p:nvSpPr>
          <p:spPr>
            <a:xfrm>
              <a:off x="5501739" y="4985948"/>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9" name="Isosceles Triangle 30"/>
            <p:cNvSpPr>
              <a:spLocks noChangeAspect="1"/>
            </p:cNvSpPr>
            <p:nvPr/>
          </p:nvSpPr>
          <p:spPr>
            <a:xfrm>
              <a:off x="5501739" y="5294571"/>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5" name="Isosceles Triangle 30"/>
            <p:cNvSpPr>
              <a:spLocks noChangeAspect="1"/>
            </p:cNvSpPr>
            <p:nvPr/>
          </p:nvSpPr>
          <p:spPr>
            <a:xfrm>
              <a:off x="5503215" y="6512289"/>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7" name="textruta 96"/>
            <p:cNvSpPr txBox="1"/>
            <p:nvPr/>
          </p:nvSpPr>
          <p:spPr>
            <a:xfrm>
              <a:off x="5015597" y="2985904"/>
              <a:ext cx="1016497" cy="369332"/>
            </a:xfrm>
            <a:prstGeom prst="rect">
              <a:avLst/>
            </a:prstGeom>
            <a:noFill/>
          </p:spPr>
          <p:txBody>
            <a:bodyPr wrap="none" rtlCol="0">
              <a:spAutoFit/>
            </a:bodyPr>
            <a:lstStyle/>
            <a:p>
              <a:r>
                <a:rPr lang="sv-SE" dirty="0"/>
                <a:t>Station 8</a:t>
              </a:r>
            </a:p>
          </p:txBody>
        </p:sp>
        <p:cxnSp>
          <p:nvCxnSpPr>
            <p:cNvPr id="107" name="Rak pil 106"/>
            <p:cNvCxnSpPr/>
            <p:nvPr/>
          </p:nvCxnSpPr>
          <p:spPr>
            <a:xfrm>
              <a:off x="6094566" y="3936910"/>
              <a:ext cx="10352" cy="3284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8" name="textruta 107"/>
            <p:cNvSpPr txBox="1"/>
            <p:nvPr/>
          </p:nvSpPr>
          <p:spPr>
            <a:xfrm>
              <a:off x="5917548" y="3714622"/>
              <a:ext cx="468656" cy="261610"/>
            </a:xfrm>
            <a:prstGeom prst="rect">
              <a:avLst/>
            </a:prstGeom>
            <a:noFill/>
          </p:spPr>
          <p:txBody>
            <a:bodyPr wrap="square" rtlCol="0">
              <a:spAutoFit/>
            </a:bodyPr>
            <a:lstStyle/>
            <a:p>
              <a:r>
                <a:rPr lang="sv-SE" sz="1100" dirty="0"/>
                <a:t>Start </a:t>
              </a:r>
            </a:p>
          </p:txBody>
        </p:sp>
        <p:sp>
          <p:nvSpPr>
            <p:cNvPr id="109" name="Båge 108"/>
            <p:cNvSpPr/>
            <p:nvPr/>
          </p:nvSpPr>
          <p:spPr>
            <a:xfrm rot="13394232">
              <a:off x="5070103" y="4371593"/>
              <a:ext cx="652568" cy="657704"/>
            </a:xfrm>
            <a:prstGeom prst="arc">
              <a:avLst/>
            </a:prstGeom>
            <a:ln>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dirty="0"/>
            </a:p>
          </p:txBody>
        </p:sp>
        <p:sp>
          <p:nvSpPr>
            <p:cNvPr id="110" name="textruta 109"/>
            <p:cNvSpPr txBox="1"/>
            <p:nvPr/>
          </p:nvSpPr>
          <p:spPr>
            <a:xfrm>
              <a:off x="6121865" y="4568148"/>
              <a:ext cx="485160" cy="261610"/>
            </a:xfrm>
            <a:prstGeom prst="rect">
              <a:avLst/>
            </a:prstGeom>
            <a:noFill/>
          </p:spPr>
          <p:txBody>
            <a:bodyPr wrap="square" rtlCol="0">
              <a:spAutoFit/>
            </a:bodyPr>
            <a:lstStyle/>
            <a:p>
              <a:r>
                <a:rPr lang="sv-SE" sz="1100" dirty="0"/>
                <a:t>1 / 5</a:t>
              </a:r>
            </a:p>
          </p:txBody>
        </p:sp>
        <p:sp>
          <p:nvSpPr>
            <p:cNvPr id="112" name="Båge 111"/>
            <p:cNvSpPr/>
            <p:nvPr/>
          </p:nvSpPr>
          <p:spPr>
            <a:xfrm rot="3134591">
              <a:off x="5320622" y="4452639"/>
              <a:ext cx="652568" cy="657704"/>
            </a:xfrm>
            <a:prstGeom prst="arc">
              <a:avLst/>
            </a:prstGeom>
            <a:ln>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dirty="0"/>
            </a:p>
          </p:txBody>
        </p:sp>
        <p:sp>
          <p:nvSpPr>
            <p:cNvPr id="113" name="Båge 112"/>
            <p:cNvSpPr/>
            <p:nvPr/>
          </p:nvSpPr>
          <p:spPr>
            <a:xfrm rot="18437777">
              <a:off x="5267354" y="4195191"/>
              <a:ext cx="652568" cy="657704"/>
            </a:xfrm>
            <a:prstGeom prst="arc">
              <a:avLst/>
            </a:prstGeom>
            <a:ln>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dirty="0"/>
            </a:p>
          </p:txBody>
        </p:sp>
        <p:sp>
          <p:nvSpPr>
            <p:cNvPr id="122" name="Båge 121"/>
            <p:cNvSpPr/>
            <p:nvPr/>
          </p:nvSpPr>
          <p:spPr>
            <a:xfrm rot="8221511">
              <a:off x="5242206" y="4622790"/>
              <a:ext cx="652568" cy="657704"/>
            </a:xfrm>
            <a:prstGeom prst="arc">
              <a:avLst/>
            </a:prstGeom>
            <a:ln>
              <a:prstDash val="dash"/>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sv-SE" dirty="0"/>
            </a:p>
          </p:txBody>
        </p:sp>
        <p:cxnSp>
          <p:nvCxnSpPr>
            <p:cNvPr id="125" name="Rak pil 124"/>
            <p:cNvCxnSpPr/>
            <p:nvPr/>
          </p:nvCxnSpPr>
          <p:spPr>
            <a:xfrm flipV="1">
              <a:off x="6600108" y="3899878"/>
              <a:ext cx="8877" cy="24969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6" name="Rektangel 125"/>
            <p:cNvSpPr/>
            <p:nvPr/>
          </p:nvSpPr>
          <p:spPr>
            <a:xfrm>
              <a:off x="4052769" y="2985903"/>
              <a:ext cx="2698812" cy="381821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7" name="textruta 126"/>
            <p:cNvSpPr txBox="1"/>
            <p:nvPr/>
          </p:nvSpPr>
          <p:spPr>
            <a:xfrm>
              <a:off x="4132339" y="3437636"/>
              <a:ext cx="1043270" cy="769441"/>
            </a:xfrm>
            <a:prstGeom prst="rect">
              <a:avLst/>
            </a:prstGeom>
            <a:noFill/>
          </p:spPr>
          <p:txBody>
            <a:bodyPr wrap="square" rtlCol="0">
              <a:spAutoFit/>
            </a:bodyPr>
            <a:lstStyle/>
            <a:p>
              <a:r>
                <a:rPr lang="sv-SE" sz="1100" i="1" dirty="0"/>
                <a:t>Blicken i heldragna pilens riktning hela tiden.</a:t>
              </a:r>
            </a:p>
          </p:txBody>
        </p:sp>
        <p:cxnSp>
          <p:nvCxnSpPr>
            <p:cNvPr id="19" name="Rak pil 18"/>
            <p:cNvCxnSpPr/>
            <p:nvPr/>
          </p:nvCxnSpPr>
          <p:spPr>
            <a:xfrm flipH="1">
              <a:off x="5586069" y="5725892"/>
              <a:ext cx="22421" cy="6719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3" name="textruta 142"/>
            <p:cNvSpPr txBox="1"/>
            <p:nvPr/>
          </p:nvSpPr>
          <p:spPr>
            <a:xfrm>
              <a:off x="5643947" y="5235458"/>
              <a:ext cx="287054" cy="261610"/>
            </a:xfrm>
            <a:prstGeom prst="rect">
              <a:avLst/>
            </a:prstGeom>
            <a:noFill/>
          </p:spPr>
          <p:txBody>
            <a:bodyPr wrap="square" rtlCol="0">
              <a:spAutoFit/>
            </a:bodyPr>
            <a:lstStyle/>
            <a:p>
              <a:r>
                <a:rPr lang="sv-SE" sz="1100" dirty="0"/>
                <a:t>2</a:t>
              </a:r>
            </a:p>
          </p:txBody>
        </p:sp>
        <p:sp>
          <p:nvSpPr>
            <p:cNvPr id="144" name="textruta 143"/>
            <p:cNvSpPr txBox="1"/>
            <p:nvPr/>
          </p:nvSpPr>
          <p:spPr>
            <a:xfrm>
              <a:off x="4684403" y="4588310"/>
              <a:ext cx="287054" cy="261610"/>
            </a:xfrm>
            <a:prstGeom prst="rect">
              <a:avLst/>
            </a:prstGeom>
            <a:noFill/>
          </p:spPr>
          <p:txBody>
            <a:bodyPr wrap="square" rtlCol="0">
              <a:spAutoFit/>
            </a:bodyPr>
            <a:lstStyle/>
            <a:p>
              <a:r>
                <a:rPr lang="sv-SE" sz="1100" dirty="0"/>
                <a:t>3</a:t>
              </a:r>
            </a:p>
          </p:txBody>
        </p:sp>
        <p:sp>
          <p:nvSpPr>
            <p:cNvPr id="145" name="textruta 144"/>
            <p:cNvSpPr txBox="1"/>
            <p:nvPr/>
          </p:nvSpPr>
          <p:spPr>
            <a:xfrm>
              <a:off x="5255179" y="3949895"/>
              <a:ext cx="287054" cy="261610"/>
            </a:xfrm>
            <a:prstGeom prst="rect">
              <a:avLst/>
            </a:prstGeom>
            <a:noFill/>
          </p:spPr>
          <p:txBody>
            <a:bodyPr wrap="square" rtlCol="0">
              <a:spAutoFit/>
            </a:bodyPr>
            <a:lstStyle/>
            <a:p>
              <a:r>
                <a:rPr lang="sv-SE" sz="1100" dirty="0"/>
                <a:t>4</a:t>
              </a:r>
            </a:p>
          </p:txBody>
        </p:sp>
      </p:grpSp>
      <p:sp>
        <p:nvSpPr>
          <p:cNvPr id="146" name="textruta 145"/>
          <p:cNvSpPr txBox="1"/>
          <p:nvPr/>
        </p:nvSpPr>
        <p:spPr>
          <a:xfrm>
            <a:off x="7919425" y="1724019"/>
            <a:ext cx="3437534" cy="1046440"/>
          </a:xfrm>
          <a:prstGeom prst="rect">
            <a:avLst/>
          </a:prstGeom>
          <a:noFill/>
        </p:spPr>
        <p:txBody>
          <a:bodyPr wrap="square" rtlCol="0">
            <a:spAutoFit/>
          </a:bodyPr>
          <a:lstStyle/>
          <a:p>
            <a:r>
              <a:rPr lang="sv-SE" sz="2000" dirty="0"/>
              <a:t>Station 9:</a:t>
            </a:r>
          </a:p>
          <a:p>
            <a:pPr lvl="1"/>
            <a:r>
              <a:rPr lang="sv-SE" sz="1400" dirty="0"/>
              <a:t>Ställ ut minihäckar och koner </a:t>
            </a:r>
            <a:r>
              <a:rPr lang="sv-SE" sz="1400" dirty="0" err="1"/>
              <a:t>enl</a:t>
            </a:r>
            <a:r>
              <a:rPr lang="sv-SE" sz="1400" dirty="0"/>
              <a:t> bild. Hoppa jämfota över minihäckar. Rush till kon. Jogga tillbaka</a:t>
            </a:r>
          </a:p>
        </p:txBody>
      </p:sp>
      <p:sp>
        <p:nvSpPr>
          <p:cNvPr id="150" name="Isosceles Triangle 30"/>
          <p:cNvSpPr>
            <a:spLocks noChangeAspect="1"/>
          </p:cNvSpPr>
          <p:nvPr/>
        </p:nvSpPr>
        <p:spPr>
          <a:xfrm>
            <a:off x="9559850" y="6144054"/>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151" name="Rak pil 150"/>
          <p:cNvCxnSpPr/>
          <p:nvPr/>
        </p:nvCxnSpPr>
        <p:spPr>
          <a:xfrm flipV="1">
            <a:off x="10549074" y="3777043"/>
            <a:ext cx="9832" cy="21427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2" name="Rak pil 151"/>
          <p:cNvCxnSpPr/>
          <p:nvPr/>
        </p:nvCxnSpPr>
        <p:spPr>
          <a:xfrm>
            <a:off x="9632950" y="3549854"/>
            <a:ext cx="0" cy="3539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53" name="Rektangel 152"/>
          <p:cNvSpPr/>
          <p:nvPr/>
        </p:nvSpPr>
        <p:spPr>
          <a:xfrm>
            <a:off x="8214518" y="3012924"/>
            <a:ext cx="2586017" cy="34702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4" name="textruta 153"/>
          <p:cNvSpPr txBox="1"/>
          <p:nvPr/>
        </p:nvSpPr>
        <p:spPr>
          <a:xfrm>
            <a:off x="9537493" y="3050023"/>
            <a:ext cx="1016497" cy="369332"/>
          </a:xfrm>
          <a:prstGeom prst="rect">
            <a:avLst/>
          </a:prstGeom>
          <a:noFill/>
        </p:spPr>
        <p:txBody>
          <a:bodyPr wrap="none" rtlCol="0">
            <a:spAutoFit/>
          </a:bodyPr>
          <a:lstStyle/>
          <a:p>
            <a:r>
              <a:rPr lang="sv-SE" dirty="0"/>
              <a:t>Station 9</a:t>
            </a:r>
          </a:p>
        </p:txBody>
      </p:sp>
      <p:sp>
        <p:nvSpPr>
          <p:cNvPr id="155" name="textruta 154"/>
          <p:cNvSpPr txBox="1"/>
          <p:nvPr/>
        </p:nvSpPr>
        <p:spPr>
          <a:xfrm>
            <a:off x="9016204" y="3596030"/>
            <a:ext cx="468656" cy="261610"/>
          </a:xfrm>
          <a:prstGeom prst="rect">
            <a:avLst/>
          </a:prstGeom>
          <a:noFill/>
        </p:spPr>
        <p:txBody>
          <a:bodyPr wrap="square" rtlCol="0">
            <a:spAutoFit/>
          </a:bodyPr>
          <a:lstStyle/>
          <a:p>
            <a:r>
              <a:rPr lang="sv-SE" sz="1100" dirty="0"/>
              <a:t>Start </a:t>
            </a:r>
          </a:p>
        </p:txBody>
      </p:sp>
      <p:cxnSp>
        <p:nvCxnSpPr>
          <p:cNvPr id="166" name="Rak pil 165"/>
          <p:cNvCxnSpPr/>
          <p:nvPr/>
        </p:nvCxnSpPr>
        <p:spPr>
          <a:xfrm>
            <a:off x="9646246" y="5163533"/>
            <a:ext cx="0" cy="6495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Rektangel 26"/>
          <p:cNvSpPr/>
          <p:nvPr/>
        </p:nvSpPr>
        <p:spPr>
          <a:xfrm>
            <a:off x="9250532" y="3976233"/>
            <a:ext cx="764836" cy="88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9" name="Rektangel 168"/>
          <p:cNvSpPr/>
          <p:nvPr/>
        </p:nvSpPr>
        <p:spPr>
          <a:xfrm>
            <a:off x="9260889" y="4252925"/>
            <a:ext cx="764836" cy="88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170" name="Rektangel 169"/>
          <p:cNvSpPr/>
          <p:nvPr/>
        </p:nvSpPr>
        <p:spPr>
          <a:xfrm>
            <a:off x="9262365" y="4547370"/>
            <a:ext cx="764836" cy="88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71" name="Rektangel 170"/>
          <p:cNvSpPr/>
          <p:nvPr/>
        </p:nvSpPr>
        <p:spPr>
          <a:xfrm>
            <a:off x="9254965" y="4877324"/>
            <a:ext cx="764836" cy="889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22569570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 </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lstStyle/>
          <a:p>
            <a:r>
              <a:rPr lang="sv-SE" b="1" dirty="0"/>
              <a:t>Syfte</a:t>
            </a:r>
          </a:p>
          <a:p>
            <a:endParaRPr lang="sv-SE" dirty="0"/>
          </a:p>
          <a:p>
            <a:r>
              <a:rPr lang="sv-SE" b="1" dirty="0"/>
              <a:t>Plan</a:t>
            </a:r>
          </a:p>
          <a:p>
            <a:r>
              <a:rPr lang="sv-SE" dirty="0"/>
              <a:t>Helplan, Halvplan, Mindre</a:t>
            </a:r>
          </a:p>
          <a:p>
            <a:r>
              <a:rPr lang="sv-SE" b="1" dirty="0"/>
              <a:t>Beskrivning</a:t>
            </a:r>
          </a:p>
          <a:p>
            <a:endParaRPr lang="sv-SE" dirty="0"/>
          </a:p>
          <a:p>
            <a:r>
              <a:rPr lang="sv-SE" b="1" dirty="0"/>
              <a:t>Att tänka på</a:t>
            </a:r>
          </a:p>
          <a:p>
            <a:endParaRPr lang="sv-SE" dirty="0"/>
          </a:p>
        </p:txBody>
      </p:sp>
    </p:spTree>
    <p:extLst>
      <p:ext uri="{BB962C8B-B14F-4D97-AF65-F5344CB8AC3E}">
        <p14:creationId xmlns:p14="http://schemas.microsoft.com/office/powerpoint/2010/main" val="204780750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 </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lstStyle/>
          <a:p>
            <a:r>
              <a:rPr lang="sv-SE" b="1" dirty="0"/>
              <a:t>Syfte</a:t>
            </a:r>
          </a:p>
          <a:p>
            <a:endParaRPr lang="sv-SE" dirty="0"/>
          </a:p>
          <a:p>
            <a:r>
              <a:rPr lang="sv-SE" b="1" dirty="0"/>
              <a:t>Plan</a:t>
            </a:r>
          </a:p>
          <a:p>
            <a:r>
              <a:rPr lang="sv-SE" dirty="0"/>
              <a:t>Helplan, Halvplan, Mindre</a:t>
            </a:r>
          </a:p>
          <a:p>
            <a:r>
              <a:rPr lang="sv-SE" b="1" dirty="0"/>
              <a:t>Beskrivning</a:t>
            </a:r>
          </a:p>
          <a:p>
            <a:endParaRPr lang="sv-SE" dirty="0"/>
          </a:p>
          <a:p>
            <a:r>
              <a:rPr lang="sv-SE" b="1" dirty="0"/>
              <a:t>Att tänka på</a:t>
            </a:r>
          </a:p>
          <a:p>
            <a:endParaRPr lang="sv-SE" dirty="0"/>
          </a:p>
        </p:txBody>
      </p:sp>
    </p:spTree>
    <p:extLst>
      <p:ext uri="{BB962C8B-B14F-4D97-AF65-F5344CB8AC3E}">
        <p14:creationId xmlns:p14="http://schemas.microsoft.com/office/powerpoint/2010/main" val="39397815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 </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lstStyle/>
          <a:p>
            <a:r>
              <a:rPr lang="sv-SE" b="1" dirty="0"/>
              <a:t>Syfte</a:t>
            </a:r>
          </a:p>
          <a:p>
            <a:endParaRPr lang="sv-SE" dirty="0"/>
          </a:p>
          <a:p>
            <a:r>
              <a:rPr lang="sv-SE" b="1" dirty="0"/>
              <a:t>Plan</a:t>
            </a:r>
          </a:p>
          <a:p>
            <a:r>
              <a:rPr lang="sv-SE" dirty="0"/>
              <a:t>Helplan, Halvplan, Mindre</a:t>
            </a:r>
          </a:p>
          <a:p>
            <a:r>
              <a:rPr lang="sv-SE" b="1" dirty="0"/>
              <a:t>Beskrivning</a:t>
            </a:r>
          </a:p>
          <a:p>
            <a:endParaRPr lang="sv-SE" dirty="0"/>
          </a:p>
          <a:p>
            <a:r>
              <a:rPr lang="sv-SE" b="1" dirty="0"/>
              <a:t>Att tänka på</a:t>
            </a:r>
          </a:p>
          <a:p>
            <a:endParaRPr lang="sv-SE" dirty="0"/>
          </a:p>
        </p:txBody>
      </p:sp>
    </p:spTree>
    <p:extLst>
      <p:ext uri="{BB962C8B-B14F-4D97-AF65-F5344CB8AC3E}">
        <p14:creationId xmlns:p14="http://schemas.microsoft.com/office/powerpoint/2010/main" val="14211937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 </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lstStyle/>
          <a:p>
            <a:r>
              <a:rPr lang="sv-SE" b="1" dirty="0"/>
              <a:t>Syfte</a:t>
            </a:r>
          </a:p>
          <a:p>
            <a:endParaRPr lang="sv-SE" dirty="0"/>
          </a:p>
          <a:p>
            <a:r>
              <a:rPr lang="sv-SE" b="1" dirty="0"/>
              <a:t>Plan</a:t>
            </a:r>
          </a:p>
          <a:p>
            <a:r>
              <a:rPr lang="sv-SE" dirty="0"/>
              <a:t>Helplan, Halvplan, Mindre</a:t>
            </a:r>
          </a:p>
          <a:p>
            <a:r>
              <a:rPr lang="sv-SE" b="1" dirty="0"/>
              <a:t>Beskrivning</a:t>
            </a:r>
          </a:p>
          <a:p>
            <a:endParaRPr lang="sv-SE" dirty="0"/>
          </a:p>
          <a:p>
            <a:r>
              <a:rPr lang="sv-SE" b="1" dirty="0"/>
              <a:t>Att tänka på</a:t>
            </a:r>
          </a:p>
          <a:p>
            <a:endParaRPr lang="sv-SE" dirty="0"/>
          </a:p>
        </p:txBody>
      </p:sp>
    </p:spTree>
    <p:extLst>
      <p:ext uri="{BB962C8B-B14F-4D97-AF65-F5344CB8AC3E}">
        <p14:creationId xmlns:p14="http://schemas.microsoft.com/office/powerpoint/2010/main" val="29140701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5E7C9B8-5B2E-4F4D-B026-E5F5B8C44F3F}"/>
              </a:ext>
            </a:extLst>
          </p:cNvPr>
          <p:cNvSpPr>
            <a:spLocks noGrp="1"/>
          </p:cNvSpPr>
          <p:nvPr>
            <p:ph type="title"/>
          </p:nvPr>
        </p:nvSpPr>
        <p:spPr/>
        <p:txBody>
          <a:bodyPr/>
          <a:lstStyle/>
          <a:p>
            <a:r>
              <a:rPr lang="sv-SE" dirty="0"/>
              <a:t>. Titel</a:t>
            </a:r>
          </a:p>
        </p:txBody>
      </p:sp>
      <p:sp>
        <p:nvSpPr>
          <p:cNvPr id="12" name="Platshållare för text 11">
            <a:extLst>
              <a:ext uri="{FF2B5EF4-FFF2-40B4-BE49-F238E27FC236}">
                <a16:creationId xmlns:a16="http://schemas.microsoft.com/office/drawing/2014/main" id="{A53B21A5-DED9-4686-B9BF-10C633C25D7C}"/>
              </a:ext>
            </a:extLst>
          </p:cNvPr>
          <p:cNvSpPr>
            <a:spLocks noGrp="1"/>
          </p:cNvSpPr>
          <p:nvPr>
            <p:ph type="body" sz="half" idx="2"/>
          </p:nvPr>
        </p:nvSpPr>
        <p:spPr/>
        <p:txBody>
          <a:bodyPr/>
          <a:lstStyle/>
          <a:p>
            <a:r>
              <a:rPr lang="sv-SE" b="1" dirty="0"/>
              <a:t>Syfte</a:t>
            </a:r>
          </a:p>
          <a:p>
            <a:endParaRPr lang="sv-SE" dirty="0"/>
          </a:p>
          <a:p>
            <a:r>
              <a:rPr lang="sv-SE" b="1" dirty="0"/>
              <a:t>Plan</a:t>
            </a:r>
          </a:p>
          <a:p>
            <a:r>
              <a:rPr lang="sv-SE" dirty="0"/>
              <a:t>Helplan, Halvplan, Mindre</a:t>
            </a:r>
          </a:p>
          <a:p>
            <a:r>
              <a:rPr lang="sv-SE" b="1" dirty="0"/>
              <a:t>Beskrivning</a:t>
            </a:r>
          </a:p>
          <a:p>
            <a:endParaRPr lang="sv-SE" dirty="0"/>
          </a:p>
          <a:p>
            <a:r>
              <a:rPr lang="sv-SE" b="1" dirty="0"/>
              <a:t>Att tänka på</a:t>
            </a:r>
          </a:p>
          <a:p>
            <a:endParaRPr lang="sv-SE" dirty="0"/>
          </a:p>
        </p:txBody>
      </p:sp>
      <p:sp>
        <p:nvSpPr>
          <p:cNvPr id="8" name="Likbent triangel 7">
            <a:extLst>
              <a:ext uri="{FF2B5EF4-FFF2-40B4-BE49-F238E27FC236}">
                <a16:creationId xmlns:a16="http://schemas.microsoft.com/office/drawing/2014/main" id="{EF36A16F-729A-4574-B9DA-944A1B0DE218}"/>
              </a:ext>
            </a:extLst>
          </p:cNvPr>
          <p:cNvSpPr/>
          <p:nvPr/>
        </p:nvSpPr>
        <p:spPr>
          <a:xfrm>
            <a:off x="8816261" y="3674231"/>
            <a:ext cx="230847" cy="236306"/>
          </a:xfrm>
          <a:prstGeom prst="triangl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sv-SE"/>
          </a:p>
        </p:txBody>
      </p:sp>
      <p:sp>
        <p:nvSpPr>
          <p:cNvPr id="9" name="textruta 8">
            <a:extLst>
              <a:ext uri="{FF2B5EF4-FFF2-40B4-BE49-F238E27FC236}">
                <a16:creationId xmlns:a16="http://schemas.microsoft.com/office/drawing/2014/main" id="{06E6F338-1D34-4C6A-8E4B-F0F09DE39D1D}"/>
              </a:ext>
            </a:extLst>
          </p:cNvPr>
          <p:cNvSpPr txBox="1"/>
          <p:nvPr/>
        </p:nvSpPr>
        <p:spPr>
          <a:xfrm>
            <a:off x="7424017" y="1257300"/>
            <a:ext cx="304892" cy="369332"/>
          </a:xfrm>
          <a:prstGeom prst="rect">
            <a:avLst/>
          </a:prstGeom>
          <a:noFill/>
        </p:spPr>
        <p:txBody>
          <a:bodyPr wrap="none" rtlCol="0">
            <a:spAutoFit/>
          </a:bodyPr>
          <a:lstStyle/>
          <a:p>
            <a:r>
              <a:rPr lang="sv-SE" dirty="0"/>
              <a:t>X</a:t>
            </a:r>
          </a:p>
        </p:txBody>
      </p:sp>
      <p:sp>
        <p:nvSpPr>
          <p:cNvPr id="10" name="Rektangel 9">
            <a:extLst>
              <a:ext uri="{FF2B5EF4-FFF2-40B4-BE49-F238E27FC236}">
                <a16:creationId xmlns:a16="http://schemas.microsoft.com/office/drawing/2014/main" id="{819931FF-B7A5-42DB-88FD-69812E46A1D9}"/>
              </a:ext>
            </a:extLst>
          </p:cNvPr>
          <p:cNvSpPr/>
          <p:nvPr/>
        </p:nvSpPr>
        <p:spPr>
          <a:xfrm>
            <a:off x="8610554" y="1257300"/>
            <a:ext cx="642263" cy="266700"/>
          </a:xfrm>
          <a:prstGeom prst="rect">
            <a:avLst/>
          </a:prstGeom>
          <a:pattFill prst="openDmnd">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088780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838200" y="341719"/>
            <a:ext cx="10515600" cy="1325563"/>
          </a:xfrm>
        </p:spPr>
        <p:txBody>
          <a:bodyPr/>
          <a:lstStyle/>
          <a:p>
            <a:r>
              <a:rPr lang="sv-SE" dirty="0"/>
              <a:t>U1 - Stationer</a:t>
            </a:r>
          </a:p>
        </p:txBody>
      </p:sp>
      <p:sp>
        <p:nvSpPr>
          <p:cNvPr id="98" name="textruta 97"/>
          <p:cNvSpPr txBox="1"/>
          <p:nvPr/>
        </p:nvSpPr>
        <p:spPr>
          <a:xfrm>
            <a:off x="416034" y="1747095"/>
            <a:ext cx="2892905" cy="1261884"/>
          </a:xfrm>
          <a:prstGeom prst="rect">
            <a:avLst/>
          </a:prstGeom>
          <a:noFill/>
        </p:spPr>
        <p:txBody>
          <a:bodyPr wrap="square" rtlCol="0">
            <a:spAutoFit/>
          </a:bodyPr>
          <a:lstStyle/>
          <a:p>
            <a:r>
              <a:rPr lang="sv-SE" sz="2000" dirty="0"/>
              <a:t>Station 10:</a:t>
            </a:r>
          </a:p>
          <a:p>
            <a:pPr lvl="1"/>
            <a:r>
              <a:rPr lang="sv-SE" sz="1400" dirty="0"/>
              <a:t>Ställ ut koner </a:t>
            </a:r>
            <a:r>
              <a:rPr lang="sv-SE" sz="1400" dirty="0" err="1"/>
              <a:t>enl</a:t>
            </a:r>
            <a:r>
              <a:rPr lang="sv-SE" sz="1400" dirty="0"/>
              <a:t> bild. Grodhopp mellan konerna och rush till sista konen. Jogga tillbaka.</a:t>
            </a:r>
          </a:p>
        </p:txBody>
      </p:sp>
      <p:sp>
        <p:nvSpPr>
          <p:cNvPr id="2" name="textruta 1"/>
          <p:cNvSpPr txBox="1"/>
          <p:nvPr/>
        </p:nvSpPr>
        <p:spPr>
          <a:xfrm>
            <a:off x="3833278" y="1714041"/>
            <a:ext cx="3437534" cy="1046440"/>
          </a:xfrm>
          <a:prstGeom prst="rect">
            <a:avLst/>
          </a:prstGeom>
          <a:noFill/>
        </p:spPr>
        <p:txBody>
          <a:bodyPr wrap="square" rtlCol="0">
            <a:spAutoFit/>
          </a:bodyPr>
          <a:lstStyle/>
          <a:p>
            <a:r>
              <a:rPr lang="sv-SE" sz="2000" dirty="0"/>
              <a:t>Station 11:</a:t>
            </a:r>
          </a:p>
          <a:p>
            <a:pPr lvl="1"/>
            <a:r>
              <a:rPr lang="sv-SE" sz="1400" dirty="0"/>
              <a:t>Knäböj</a:t>
            </a:r>
            <a:br>
              <a:rPr lang="sv-SE" sz="1400" dirty="0"/>
            </a:br>
            <a:r>
              <a:rPr lang="sv-SE" sz="1400" dirty="0"/>
              <a:t>- Stå axelbrett.</a:t>
            </a:r>
            <a:br>
              <a:rPr lang="sv-SE" sz="1400" dirty="0"/>
            </a:br>
            <a:r>
              <a:rPr lang="sv-SE" sz="1400" dirty="0"/>
              <a:t>- Sitt ner, "utan stol".</a:t>
            </a:r>
          </a:p>
        </p:txBody>
      </p:sp>
      <p:sp>
        <p:nvSpPr>
          <p:cNvPr id="146" name="textruta 145"/>
          <p:cNvSpPr txBox="1"/>
          <p:nvPr/>
        </p:nvSpPr>
        <p:spPr>
          <a:xfrm>
            <a:off x="7919425" y="1724019"/>
            <a:ext cx="3437534" cy="615553"/>
          </a:xfrm>
          <a:prstGeom prst="rect">
            <a:avLst/>
          </a:prstGeom>
          <a:noFill/>
        </p:spPr>
        <p:txBody>
          <a:bodyPr wrap="square" rtlCol="0">
            <a:spAutoFit/>
          </a:bodyPr>
          <a:lstStyle/>
          <a:p>
            <a:r>
              <a:rPr lang="sv-SE" sz="2000" dirty="0"/>
              <a:t>Station 12:</a:t>
            </a:r>
          </a:p>
          <a:p>
            <a:pPr lvl="1"/>
            <a:r>
              <a:rPr lang="sv-SE" sz="1400" dirty="0"/>
              <a:t>xxx</a:t>
            </a:r>
          </a:p>
        </p:txBody>
      </p:sp>
      <p:grpSp>
        <p:nvGrpSpPr>
          <p:cNvPr id="8" name="Grupp 7"/>
          <p:cNvGrpSpPr/>
          <p:nvPr/>
        </p:nvGrpSpPr>
        <p:grpSpPr>
          <a:xfrm>
            <a:off x="669548" y="3042074"/>
            <a:ext cx="2428568" cy="3470215"/>
            <a:chOff x="669548" y="3042074"/>
            <a:chExt cx="2428568" cy="3470215"/>
          </a:xfrm>
        </p:grpSpPr>
        <p:grpSp>
          <p:nvGrpSpPr>
            <p:cNvPr id="51" name="Grupp 50"/>
            <p:cNvGrpSpPr/>
            <p:nvPr/>
          </p:nvGrpSpPr>
          <p:grpSpPr>
            <a:xfrm>
              <a:off x="669548" y="3042074"/>
              <a:ext cx="2428568" cy="3470215"/>
              <a:chOff x="9694606" y="2006353"/>
              <a:chExt cx="2428568" cy="3470215"/>
            </a:xfrm>
          </p:grpSpPr>
          <p:sp>
            <p:nvSpPr>
              <p:cNvPr id="53" name="Isosceles Triangle 30"/>
              <p:cNvSpPr>
                <a:spLocks noChangeAspect="1"/>
              </p:cNvSpPr>
              <p:nvPr/>
            </p:nvSpPr>
            <p:spPr>
              <a:xfrm>
                <a:off x="10188267" y="2907707"/>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4" name="Isosceles Triangle 30"/>
              <p:cNvSpPr>
                <a:spLocks noChangeAspect="1"/>
              </p:cNvSpPr>
              <p:nvPr/>
            </p:nvSpPr>
            <p:spPr>
              <a:xfrm>
                <a:off x="11186886" y="3325578"/>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5" name="Isosceles Triangle 30"/>
              <p:cNvSpPr>
                <a:spLocks noChangeAspect="1"/>
              </p:cNvSpPr>
              <p:nvPr/>
            </p:nvSpPr>
            <p:spPr>
              <a:xfrm>
                <a:off x="10188267" y="3776322"/>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6" name="Isosceles Triangle 30"/>
              <p:cNvSpPr>
                <a:spLocks noChangeAspect="1"/>
              </p:cNvSpPr>
              <p:nvPr/>
            </p:nvSpPr>
            <p:spPr>
              <a:xfrm>
                <a:off x="11232827" y="4102327"/>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58" name="Isosceles Triangle 30"/>
              <p:cNvSpPr>
                <a:spLocks noChangeAspect="1"/>
              </p:cNvSpPr>
              <p:nvPr/>
            </p:nvSpPr>
            <p:spPr>
              <a:xfrm>
                <a:off x="11232913" y="5177716"/>
                <a:ext cx="166914" cy="22497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cxnSp>
            <p:nvCxnSpPr>
              <p:cNvPr id="59" name="Rak pil 58"/>
              <p:cNvCxnSpPr/>
              <p:nvPr/>
            </p:nvCxnSpPr>
            <p:spPr>
              <a:xfrm>
                <a:off x="10569677" y="3132679"/>
                <a:ext cx="511278" cy="1928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0" name="Rak pil 59"/>
              <p:cNvCxnSpPr/>
              <p:nvPr/>
            </p:nvCxnSpPr>
            <p:spPr>
              <a:xfrm flipH="1">
                <a:off x="10461523" y="3663036"/>
                <a:ext cx="530942" cy="2257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1" name="Rak pil 60"/>
              <p:cNvCxnSpPr/>
              <p:nvPr/>
            </p:nvCxnSpPr>
            <p:spPr>
              <a:xfrm>
                <a:off x="10553817" y="4005877"/>
                <a:ext cx="511278" cy="19289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Rak pil 63"/>
              <p:cNvCxnSpPr/>
              <p:nvPr/>
            </p:nvCxnSpPr>
            <p:spPr>
              <a:xfrm flipV="1">
                <a:off x="11857703" y="3020193"/>
                <a:ext cx="9832" cy="21427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5" name="Rak pil 64"/>
              <p:cNvCxnSpPr/>
              <p:nvPr/>
            </p:nvCxnSpPr>
            <p:spPr>
              <a:xfrm>
                <a:off x="10244039" y="2399071"/>
                <a:ext cx="0" cy="3539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6" name="Rektangel 65"/>
              <p:cNvSpPr/>
              <p:nvPr/>
            </p:nvSpPr>
            <p:spPr>
              <a:xfrm>
                <a:off x="9694606" y="2006353"/>
                <a:ext cx="2428568" cy="347021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73" name="textruta 72"/>
              <p:cNvSpPr txBox="1"/>
              <p:nvPr/>
            </p:nvSpPr>
            <p:spPr>
              <a:xfrm>
                <a:off x="10383244" y="2006353"/>
                <a:ext cx="1133515" cy="369332"/>
              </a:xfrm>
              <a:prstGeom prst="rect">
                <a:avLst/>
              </a:prstGeom>
              <a:noFill/>
            </p:spPr>
            <p:txBody>
              <a:bodyPr wrap="none" rtlCol="0">
                <a:spAutoFit/>
              </a:bodyPr>
              <a:lstStyle/>
              <a:p>
                <a:r>
                  <a:rPr lang="sv-SE" dirty="0"/>
                  <a:t>Station 10</a:t>
                </a:r>
              </a:p>
            </p:txBody>
          </p:sp>
        </p:grpSp>
        <p:sp>
          <p:nvSpPr>
            <p:cNvPr id="52" name="textruta 51"/>
            <p:cNvSpPr txBox="1"/>
            <p:nvPr/>
          </p:nvSpPr>
          <p:spPr>
            <a:xfrm>
              <a:off x="896856" y="3229192"/>
              <a:ext cx="468656" cy="261610"/>
            </a:xfrm>
            <a:prstGeom prst="rect">
              <a:avLst/>
            </a:prstGeom>
            <a:noFill/>
          </p:spPr>
          <p:txBody>
            <a:bodyPr wrap="square" rtlCol="0">
              <a:spAutoFit/>
            </a:bodyPr>
            <a:lstStyle/>
            <a:p>
              <a:r>
                <a:rPr lang="sv-SE" sz="1100" dirty="0"/>
                <a:t>Start </a:t>
              </a:r>
            </a:p>
          </p:txBody>
        </p:sp>
        <p:cxnSp>
          <p:nvCxnSpPr>
            <p:cNvPr id="5" name="Rak pil 4"/>
            <p:cNvCxnSpPr/>
            <p:nvPr/>
          </p:nvCxnSpPr>
          <p:spPr>
            <a:xfrm>
              <a:off x="2300104" y="5611559"/>
              <a:ext cx="27506" cy="5139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54998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U2a – Följa John</a:t>
            </a:r>
          </a:p>
        </p:txBody>
      </p:sp>
      <p:sp>
        <p:nvSpPr>
          <p:cNvPr id="3" name="Platshållare för innehåll 2"/>
          <p:cNvSpPr>
            <a:spLocks noGrp="1"/>
          </p:cNvSpPr>
          <p:nvPr>
            <p:ph idx="1"/>
          </p:nvPr>
        </p:nvSpPr>
        <p:spPr/>
        <p:txBody>
          <a:bodyPr>
            <a:normAutofit fontScale="92500" lnSpcReduction="20000"/>
          </a:bodyPr>
          <a:lstStyle/>
          <a:p>
            <a:r>
              <a:rPr lang="sv-SE" dirty="0"/>
              <a:t>Lugn </a:t>
            </a:r>
            <a:r>
              <a:rPr lang="sv-SE" dirty="0" err="1"/>
              <a:t>jogg</a:t>
            </a:r>
            <a:endParaRPr lang="sv-SE" dirty="0"/>
          </a:p>
          <a:p>
            <a:r>
              <a:rPr lang="sv-SE" dirty="0"/>
              <a:t>Höga knän</a:t>
            </a:r>
          </a:p>
          <a:p>
            <a:r>
              <a:rPr lang="sv-SE" dirty="0"/>
              <a:t>Spark i rumpan</a:t>
            </a:r>
          </a:p>
          <a:p>
            <a:r>
              <a:rPr lang="sv-SE" dirty="0"/>
              <a:t>Indianhopp</a:t>
            </a:r>
          </a:p>
          <a:p>
            <a:r>
              <a:rPr lang="sv-SE" dirty="0" err="1"/>
              <a:t>Hoppsa</a:t>
            </a:r>
            <a:r>
              <a:rPr lang="sv-SE" dirty="0"/>
              <a:t> steg</a:t>
            </a:r>
          </a:p>
          <a:p>
            <a:r>
              <a:rPr lang="sv-SE" dirty="0"/>
              <a:t>Omlott steg (vänster + höger)</a:t>
            </a:r>
          </a:p>
          <a:p>
            <a:r>
              <a:rPr lang="sv-SE" dirty="0"/>
              <a:t>Baklänges</a:t>
            </a:r>
          </a:p>
          <a:p>
            <a:r>
              <a:rPr lang="sv-SE" dirty="0"/>
              <a:t>Rusher</a:t>
            </a:r>
          </a:p>
          <a:p>
            <a:r>
              <a:rPr lang="sv-SE" dirty="0"/>
              <a:t>Gång stretch / Motorik: ”Vänster ben mot höger arm”</a:t>
            </a:r>
          </a:p>
          <a:p>
            <a:r>
              <a:rPr lang="sv-SE" dirty="0"/>
              <a:t>Ev. Stege </a:t>
            </a:r>
          </a:p>
        </p:txBody>
      </p:sp>
    </p:spTree>
    <p:extLst>
      <p:ext uri="{BB962C8B-B14F-4D97-AF65-F5344CB8AC3E}">
        <p14:creationId xmlns:p14="http://schemas.microsoft.com/office/powerpoint/2010/main" val="10424243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CCFC98C-4703-4BB8-A813-7C27950E2BB3}"/>
              </a:ext>
            </a:extLst>
          </p:cNvPr>
          <p:cNvSpPr>
            <a:spLocks noGrp="1"/>
          </p:cNvSpPr>
          <p:nvPr>
            <p:ph type="title"/>
          </p:nvPr>
        </p:nvSpPr>
        <p:spPr/>
        <p:txBody>
          <a:bodyPr/>
          <a:lstStyle/>
          <a:p>
            <a:r>
              <a:rPr lang="sv-SE" dirty="0"/>
              <a:t>U2b - Följa John (med boll)</a:t>
            </a:r>
          </a:p>
        </p:txBody>
      </p:sp>
      <p:sp>
        <p:nvSpPr>
          <p:cNvPr id="3" name="Platshållare för innehåll 2">
            <a:extLst>
              <a:ext uri="{FF2B5EF4-FFF2-40B4-BE49-F238E27FC236}">
                <a16:creationId xmlns:a16="http://schemas.microsoft.com/office/drawing/2014/main" id="{A2744584-0EC2-4C1A-A7EC-D642D14693E0}"/>
              </a:ext>
            </a:extLst>
          </p:cNvPr>
          <p:cNvSpPr>
            <a:spLocks noGrp="1"/>
          </p:cNvSpPr>
          <p:nvPr>
            <p:ph idx="1"/>
          </p:nvPr>
        </p:nvSpPr>
        <p:spPr/>
        <p:txBody>
          <a:bodyPr/>
          <a:lstStyle/>
          <a:p>
            <a:r>
              <a:rPr lang="sv-SE" dirty="0"/>
              <a:t>Ledaren joggar lätt och visar de olika momenten.</a:t>
            </a:r>
          </a:p>
          <a:p>
            <a:r>
              <a:rPr lang="sv-SE" dirty="0"/>
              <a:t>Dribbla fram och tillbaka framför sig.</a:t>
            </a:r>
            <a:br>
              <a:rPr lang="sv-SE" dirty="0"/>
            </a:br>
            <a:r>
              <a:rPr lang="sv-SE" dirty="0"/>
              <a:t>- Snurra runt sig själv (vänster &amp; höger).</a:t>
            </a:r>
            <a:br>
              <a:rPr lang="sv-SE" dirty="0"/>
            </a:br>
            <a:r>
              <a:rPr lang="sv-SE" dirty="0"/>
              <a:t>- Baklänges.</a:t>
            </a:r>
            <a:br>
              <a:rPr lang="sv-SE" dirty="0"/>
            </a:br>
            <a:r>
              <a:rPr lang="sv-SE" dirty="0"/>
              <a:t>- Skjut/Studsa bollen mot sargen medan man springer.</a:t>
            </a:r>
          </a:p>
        </p:txBody>
      </p:sp>
    </p:spTree>
    <p:extLst>
      <p:ext uri="{BB962C8B-B14F-4D97-AF65-F5344CB8AC3E}">
        <p14:creationId xmlns:p14="http://schemas.microsoft.com/office/powerpoint/2010/main" val="33577610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3433343-3CC1-47A6-98A0-0440776ECD9F}"/>
              </a:ext>
            </a:extLst>
          </p:cNvPr>
          <p:cNvSpPr>
            <a:spLocks noGrp="1"/>
          </p:cNvSpPr>
          <p:nvPr>
            <p:ph type="title"/>
          </p:nvPr>
        </p:nvSpPr>
        <p:spPr/>
        <p:txBody>
          <a:bodyPr/>
          <a:lstStyle/>
          <a:p>
            <a:r>
              <a:rPr lang="sv-SE" dirty="0"/>
              <a:t>U3 - Springa runt</a:t>
            </a:r>
          </a:p>
        </p:txBody>
      </p:sp>
      <p:sp>
        <p:nvSpPr>
          <p:cNvPr id="3" name="Platshållare för innehåll 2">
            <a:extLst>
              <a:ext uri="{FF2B5EF4-FFF2-40B4-BE49-F238E27FC236}">
                <a16:creationId xmlns:a16="http://schemas.microsoft.com/office/drawing/2014/main" id="{F306BE55-81C0-473B-8F6E-41B3769FFA68}"/>
              </a:ext>
            </a:extLst>
          </p:cNvPr>
          <p:cNvSpPr>
            <a:spLocks noGrp="1"/>
          </p:cNvSpPr>
          <p:nvPr>
            <p:ph idx="1"/>
          </p:nvPr>
        </p:nvSpPr>
        <p:spPr/>
        <p:txBody>
          <a:bodyPr>
            <a:normAutofit lnSpcReduction="10000"/>
          </a:bodyPr>
          <a:lstStyle/>
          <a:p>
            <a:pPr marL="0" indent="0">
              <a:buNone/>
            </a:pPr>
            <a:r>
              <a:rPr lang="sv-SE" dirty="0"/>
              <a:t>En ledare visslar med visselpipan</a:t>
            </a:r>
          </a:p>
          <a:p>
            <a:pPr marL="0" indent="0">
              <a:buNone/>
            </a:pPr>
            <a:r>
              <a:rPr lang="sv-SE" dirty="0"/>
              <a:t>U3A. Utan boll (exempel):</a:t>
            </a:r>
            <a:br>
              <a:rPr lang="sv-SE" dirty="0"/>
            </a:br>
            <a:r>
              <a:rPr lang="sv-SE" dirty="0"/>
              <a:t>	- 1 signal - Sitt ner.</a:t>
            </a:r>
            <a:br>
              <a:rPr lang="sv-SE" dirty="0"/>
            </a:br>
            <a:r>
              <a:rPr lang="sv-SE" dirty="0"/>
              <a:t>	- 2 signaler - Ligg på mage.</a:t>
            </a:r>
            <a:br>
              <a:rPr lang="sv-SE" dirty="0"/>
            </a:br>
            <a:r>
              <a:rPr lang="sv-SE" dirty="0"/>
              <a:t>	- 3 signaler - Rulla runt ett varv på golvet.</a:t>
            </a:r>
          </a:p>
          <a:p>
            <a:pPr marL="0" indent="0">
              <a:buNone/>
            </a:pPr>
            <a:endParaRPr lang="sv-SE" dirty="0"/>
          </a:p>
          <a:p>
            <a:pPr marL="0" indent="0">
              <a:buNone/>
            </a:pPr>
            <a:r>
              <a:rPr lang="sv-SE" dirty="0"/>
              <a:t>U3B. Med boll (exempel):</a:t>
            </a:r>
          </a:p>
          <a:p>
            <a:pPr marL="0" indent="0">
              <a:buNone/>
            </a:pPr>
            <a:r>
              <a:rPr lang="sv-SE" dirty="0"/>
              <a:t>	- 1 signal – Stanna där du är.</a:t>
            </a:r>
            <a:br>
              <a:rPr lang="sv-SE" dirty="0"/>
            </a:br>
            <a:r>
              <a:rPr lang="sv-SE" dirty="0"/>
              <a:t>	- 2 signaler – Rush framåt.</a:t>
            </a:r>
            <a:br>
              <a:rPr lang="sv-SE" dirty="0"/>
            </a:br>
            <a:r>
              <a:rPr lang="sv-SE" dirty="0"/>
              <a:t>	- 3 signaler – Stanna och vänd om.</a:t>
            </a:r>
          </a:p>
          <a:p>
            <a:pPr marL="0" indent="0">
              <a:buNone/>
            </a:pPr>
            <a:endParaRPr lang="sv-SE" dirty="0"/>
          </a:p>
        </p:txBody>
      </p:sp>
    </p:spTree>
    <p:extLst>
      <p:ext uri="{BB962C8B-B14F-4D97-AF65-F5344CB8AC3E}">
        <p14:creationId xmlns:p14="http://schemas.microsoft.com/office/powerpoint/2010/main" val="3171318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9AF6674-F588-4376-B92E-6582E0DF1F2B}"/>
              </a:ext>
            </a:extLst>
          </p:cNvPr>
          <p:cNvSpPr>
            <a:spLocks noGrp="1"/>
          </p:cNvSpPr>
          <p:nvPr>
            <p:ph type="title"/>
          </p:nvPr>
        </p:nvSpPr>
        <p:spPr/>
        <p:txBody>
          <a:bodyPr/>
          <a:lstStyle/>
          <a:p>
            <a:r>
              <a:rPr lang="sv-SE" dirty="0"/>
              <a:t>U4a – Springa slalom</a:t>
            </a:r>
          </a:p>
        </p:txBody>
      </p:sp>
      <p:sp>
        <p:nvSpPr>
          <p:cNvPr id="3" name="Platshållare för innehåll 2">
            <a:extLst>
              <a:ext uri="{FF2B5EF4-FFF2-40B4-BE49-F238E27FC236}">
                <a16:creationId xmlns:a16="http://schemas.microsoft.com/office/drawing/2014/main" id="{B980864B-B908-4B8D-94F2-C4E52E47E264}"/>
              </a:ext>
            </a:extLst>
          </p:cNvPr>
          <p:cNvSpPr>
            <a:spLocks noGrp="1"/>
          </p:cNvSpPr>
          <p:nvPr>
            <p:ph idx="1"/>
          </p:nvPr>
        </p:nvSpPr>
        <p:spPr/>
        <p:txBody>
          <a:bodyPr>
            <a:normAutofit/>
          </a:bodyPr>
          <a:lstStyle/>
          <a:p>
            <a:pPr marL="0" indent="0">
              <a:buNone/>
            </a:pPr>
            <a:r>
              <a:rPr lang="sv-SE" dirty="0"/>
              <a:t>- Ställ alla spelarna i en kö i sidled utmed långsidan av sargen.</a:t>
            </a:r>
            <a:br>
              <a:rPr lang="sv-SE" dirty="0"/>
            </a:br>
            <a:r>
              <a:rPr lang="sv-SE" dirty="0"/>
              <a:t>- Sträck ut armarna åt båda håll så att de precis når varandra.</a:t>
            </a:r>
            <a:br>
              <a:rPr lang="sv-SE" dirty="0"/>
            </a:br>
            <a:r>
              <a:rPr lang="sv-SE" dirty="0"/>
              <a:t>- Sedan ansiktet framåt.</a:t>
            </a:r>
            <a:br>
              <a:rPr lang="sv-SE" dirty="0"/>
            </a:br>
            <a:r>
              <a:rPr lang="sv-SE" dirty="0"/>
              <a:t>- Alla joggar fram och försöka hålla avståndet till framförvarande.</a:t>
            </a:r>
            <a:br>
              <a:rPr lang="sv-SE" dirty="0"/>
            </a:br>
            <a:r>
              <a:rPr lang="sv-SE" dirty="0"/>
              <a:t>- När man blåser i visselpipan ska sista personen springa slalom mellan alla spelarna.</a:t>
            </a:r>
            <a:br>
              <a:rPr lang="sv-SE" dirty="0"/>
            </a:br>
            <a:r>
              <a:rPr lang="sv-SE" dirty="0"/>
              <a:t>- När den som var sist från början är sist igen, så är uppvärmningen klar.</a:t>
            </a:r>
            <a:br>
              <a:rPr lang="sv-SE" dirty="0"/>
            </a:br>
            <a:br>
              <a:rPr lang="sv-SE" dirty="0"/>
            </a:br>
            <a:endParaRPr lang="sv-SE" dirty="0"/>
          </a:p>
        </p:txBody>
      </p:sp>
    </p:spTree>
    <p:extLst>
      <p:ext uri="{BB962C8B-B14F-4D97-AF65-F5344CB8AC3E}">
        <p14:creationId xmlns:p14="http://schemas.microsoft.com/office/powerpoint/2010/main" val="666679746"/>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3312</TotalTime>
  <Words>2733</Words>
  <Application>Microsoft Office PowerPoint</Application>
  <PresentationFormat>Bredbild</PresentationFormat>
  <Paragraphs>686</Paragraphs>
  <Slides>44</Slides>
  <Notes>31</Notes>
  <HiddenSlides>1</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44</vt:i4>
      </vt:variant>
    </vt:vector>
  </HeadingPairs>
  <TitlesOfParts>
    <vt:vector size="48" baseType="lpstr">
      <vt:lpstr>Arial</vt:lpstr>
      <vt:lpstr>Calibri</vt:lpstr>
      <vt:lpstr>Calibri Light</vt:lpstr>
      <vt:lpstr>Office-tema</vt:lpstr>
      <vt:lpstr>Uppvärmning P10</vt:lpstr>
      <vt:lpstr>U1- Stationer</vt:lpstr>
      <vt:lpstr>U1 - Stationer</vt:lpstr>
      <vt:lpstr>U1 - Stationer</vt:lpstr>
      <vt:lpstr>U1 - Stationer</vt:lpstr>
      <vt:lpstr>U2a – Följa John</vt:lpstr>
      <vt:lpstr>U2b - Följa John (med boll)</vt:lpstr>
      <vt:lpstr>U3 - Springa runt</vt:lpstr>
      <vt:lpstr>U4a – Springa slalom</vt:lpstr>
      <vt:lpstr>U4b - Springa slalom, "Sitta utan stol"</vt:lpstr>
      <vt:lpstr>L - Lekar</vt:lpstr>
      <vt:lpstr>L - Lekar</vt:lpstr>
      <vt:lpstr>L - Lekar</vt:lpstr>
      <vt:lpstr>T14. Storslalom </vt:lpstr>
      <vt:lpstr>T2. Snabba dribblingar med skott</vt:lpstr>
      <vt:lpstr>T3. Slalombana med skott</vt:lpstr>
      <vt:lpstr>T4. Teknikhinderbana</vt:lpstr>
      <vt:lpstr>T5. Dribbling baklänges</vt:lpstr>
      <vt:lpstr>T6. 100 Mål</vt:lpstr>
      <vt:lpstr>P1. Passning i två led</vt:lpstr>
      <vt:lpstr>P2. Passning i par</vt:lpstr>
      <vt:lpstr>P3. Sicksackpass</vt:lpstr>
      <vt:lpstr>P4. Kuvertet</vt:lpstr>
      <vt:lpstr>P5. Diagonala kuvertet</vt:lpstr>
      <vt:lpstr>P6. Pass över</vt:lpstr>
      <vt:lpstr>P7. Sicksackpass - 2 spelare</vt:lpstr>
      <vt:lpstr>P8. Stjärna</vt:lpstr>
      <vt:lpstr>S1. Löpning från hörn med skott</vt:lpstr>
      <vt:lpstr>S2. Hörnet – pass bakifrån</vt:lpstr>
      <vt:lpstr>S3. Hörnet – diagonalpass</vt:lpstr>
      <vt:lpstr>S4. Inbrytning till pass</vt:lpstr>
      <vt:lpstr>M1. Spegelvind</vt:lpstr>
      <vt:lpstr>M2. Enkla slottet</vt:lpstr>
      <vt:lpstr>M3. Lilla fickan</vt:lpstr>
      <vt:lpstr>M4. Slalombana med pass och skott</vt:lpstr>
      <vt:lpstr>M5. Bollbehandling, pass och skott</vt:lpstr>
      <vt:lpstr>M6. Anfallsförflyttning </vt:lpstr>
      <vt:lpstr>M7. Driva bakom mål</vt:lpstr>
      <vt:lpstr>Teckenförklaring</vt:lpstr>
      <vt:lpstr> </vt:lpstr>
      <vt:lpstr> </vt:lpstr>
      <vt:lpstr> </vt:lpstr>
      <vt:lpstr> </vt:lpstr>
      <vt:lpstr>. Titel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dc:title>
  <dc:creator>Henrik Wassén</dc:creator>
  <cp:lastModifiedBy>Henrik Wassén</cp:lastModifiedBy>
  <cp:revision>52</cp:revision>
  <dcterms:created xsi:type="dcterms:W3CDTF">2017-09-08T14:05:41Z</dcterms:created>
  <dcterms:modified xsi:type="dcterms:W3CDTF">2017-09-11T17:50:46Z</dcterms:modified>
</cp:coreProperties>
</file>