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5" r:id="rId2"/>
    <p:sldId id="266" r:id="rId3"/>
    <p:sldId id="284" r:id="rId4"/>
    <p:sldId id="285" r:id="rId5"/>
    <p:sldId id="286" r:id="rId6"/>
    <p:sldId id="289" r:id="rId7"/>
    <p:sldId id="290" r:id="rId8"/>
    <p:sldId id="287" r:id="rId9"/>
    <p:sldId id="288" r:id="rId10"/>
    <p:sldId id="291" r:id="rId11"/>
    <p:sldId id="292" r:id="rId12"/>
    <p:sldId id="293" r:id="rId13"/>
    <p:sldId id="277" r:id="rId14"/>
    <p:sldId id="274" r:id="rId1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7" autoAdjust="0"/>
    <p:restoredTop sz="68129" autoAdjust="0"/>
  </p:normalViewPr>
  <p:slideViewPr>
    <p:cSldViewPr>
      <p:cViewPr varScale="1">
        <p:scale>
          <a:sx n="70" d="100"/>
          <a:sy n="70" d="100"/>
        </p:scale>
        <p:origin x="221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87E4A4-9691-4E2D-89A7-EEFF67795BAB}" type="datetimeFigureOut">
              <a:rPr lang="en-US" smtClean="0"/>
              <a:t>3/19/2018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4F0472-7F7D-4693-80DF-7AE9063F7590}" type="slidenum">
              <a:rPr lang="en-US" smtClean="0"/>
              <a:t>‹#›</a:t>
            </a:fld>
            <a:endParaRPr lang="en-US"/>
          </a:p>
        </p:txBody>
      </p:sp>
    </p:spTree>
    <p:extLst>
      <p:ext uri="{BB962C8B-B14F-4D97-AF65-F5344CB8AC3E}">
        <p14:creationId xmlns:p14="http://schemas.microsoft.com/office/powerpoint/2010/main" val="2856506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4F0472-7F7D-4693-80DF-7AE9063F7590}" type="slidenum">
              <a:rPr lang="en-US" smtClean="0"/>
              <a:t>1</a:t>
            </a:fld>
            <a:endParaRPr lang="en-US"/>
          </a:p>
        </p:txBody>
      </p:sp>
    </p:spTree>
    <p:extLst>
      <p:ext uri="{BB962C8B-B14F-4D97-AF65-F5344CB8AC3E}">
        <p14:creationId xmlns:p14="http://schemas.microsoft.com/office/powerpoint/2010/main" val="7867036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Inte helt klart hur länge vi kommer fortsätta</a:t>
            </a:r>
            <a:r>
              <a:rPr lang="sv-SE" baseline="0" dirty="0" smtClean="0"/>
              <a:t> med träningarna. </a:t>
            </a:r>
            <a:endParaRPr lang="sv-SE" baseline="0" dirty="0" smtClean="0"/>
          </a:p>
          <a:p>
            <a:r>
              <a:rPr lang="sv-SE" baseline="0" dirty="0" smtClean="0"/>
              <a:t>Ambitionen är att vi kör hela april men vi misstänker att några kommer droppa av då andra aktiviteter drar igång. Vi kanske drar ner på träningstillfällen och slår ihop grupperna om vi märker att det blir få vissa dagar. Vi </a:t>
            </a:r>
            <a:r>
              <a:rPr lang="sv-SE" baseline="0" dirty="0" smtClean="0"/>
              <a:t>återkommer!</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14</a:t>
            </a:fld>
            <a:endParaRPr lang="en-US"/>
          </a:p>
        </p:txBody>
      </p:sp>
    </p:spTree>
    <p:extLst>
      <p:ext uri="{BB962C8B-B14F-4D97-AF65-F5344CB8AC3E}">
        <p14:creationId xmlns:p14="http://schemas.microsoft.com/office/powerpoint/2010/main" val="1111797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14F0472-7F7D-4693-80DF-7AE9063F7590}" type="slidenum">
              <a:rPr lang="en-US" smtClean="0"/>
              <a:t>2</a:t>
            </a:fld>
            <a:endParaRPr lang="en-US"/>
          </a:p>
        </p:txBody>
      </p:sp>
    </p:spTree>
    <p:extLst>
      <p:ext uri="{BB962C8B-B14F-4D97-AF65-F5344CB8AC3E}">
        <p14:creationId xmlns:p14="http://schemas.microsoft.com/office/powerpoint/2010/main" val="2623488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Fredrik Löfgren är</a:t>
            </a:r>
            <a:r>
              <a:rPr lang="sv-SE" baseline="0" dirty="0" smtClean="0"/>
              <a:t> Pixbo Wallenstams </a:t>
            </a:r>
            <a:r>
              <a:rPr lang="sv-SE" dirty="0" smtClean="0"/>
              <a:t>värdegrunds- och hållbarhetsansvarig och besöker oss och berättar om föreningens värdegrund. </a:t>
            </a:r>
          </a:p>
          <a:p>
            <a:r>
              <a:rPr lang="sv-SE" dirty="0" smtClean="0"/>
              <a:t>Pixbo</a:t>
            </a:r>
            <a:r>
              <a:rPr lang="sv-SE" baseline="0" dirty="0" smtClean="0"/>
              <a:t> är en av världens mest kända innebandyklubbar. Föreningen har funderat på om vi vill vara förknippade med elitsatsning och att vinna är det viktigaste. </a:t>
            </a:r>
            <a:r>
              <a:rPr lang="sv-SE" baseline="0" dirty="0" smtClean="0"/>
              <a:t>I samband med det arbetet har ungdomspolicyn tagits fram.</a:t>
            </a:r>
            <a:endParaRPr lang="sv-SE" baseline="0" dirty="0" smtClean="0"/>
          </a:p>
          <a:p>
            <a:endParaRPr lang="sv-SE" baseline="0" dirty="0" smtClean="0"/>
          </a:p>
          <a:p>
            <a:r>
              <a:rPr lang="sv-SE" baseline="0" dirty="0" smtClean="0"/>
              <a:t>Vad är </a:t>
            </a:r>
            <a:r>
              <a:rPr lang="sv-SE" baseline="0" dirty="0" smtClean="0"/>
              <a:t>målet för föreningen?</a:t>
            </a:r>
            <a:endParaRPr lang="sv-SE" baseline="0" dirty="0" smtClean="0"/>
          </a:p>
          <a:p>
            <a:r>
              <a:rPr lang="sv-SE" baseline="0" dirty="0" smtClean="0"/>
              <a:t>1-2 per </a:t>
            </a:r>
            <a:r>
              <a:rPr lang="sv-SE" baseline="0" dirty="0" err="1" smtClean="0"/>
              <a:t>åldergrupp</a:t>
            </a:r>
            <a:r>
              <a:rPr lang="sv-SE" baseline="0" dirty="0" smtClean="0"/>
              <a:t> går vidare upp på elitnivå. Vi kan inte veta nu vilka det är och vill satsa på </a:t>
            </a:r>
            <a:r>
              <a:rPr lang="sv-SE" baseline="0" dirty="0" smtClean="0"/>
              <a:t>alla, </a:t>
            </a:r>
            <a:r>
              <a:rPr lang="sv-SE" baseline="0" dirty="0" smtClean="0"/>
              <a:t>även från låg ålder. Så många som möjligt ska vara med så länge som möjligt.</a:t>
            </a:r>
          </a:p>
          <a:p>
            <a:r>
              <a:rPr lang="sv-SE" baseline="0" dirty="0" smtClean="0"/>
              <a:t>Vid 16 år börjar det handla om att vinna men föreningen vill även att alla ska få kunna fortsätta för att det är kul utan att satsa på att spela på elitnivå. </a:t>
            </a:r>
          </a:p>
          <a:p>
            <a:r>
              <a:rPr lang="sv-SE" baseline="0" dirty="0" smtClean="0"/>
              <a:t>Detta beskrivs i policyn som bygger på </a:t>
            </a:r>
            <a:r>
              <a:rPr lang="sv-SE" baseline="0" dirty="0" err="1" smtClean="0"/>
              <a:t>FN’s</a:t>
            </a:r>
            <a:r>
              <a:rPr lang="sv-SE" baseline="0" dirty="0" smtClean="0"/>
              <a:t> barnkonvention. Den är uppdelad på grön, blå och röd. P08 befinner sig på blå och gör det upp till 12 år.</a:t>
            </a:r>
          </a:p>
          <a:p>
            <a:endParaRPr lang="sv-SE" baseline="0" dirty="0" smtClean="0"/>
          </a:p>
          <a:p>
            <a:r>
              <a:rPr lang="sv-SE" baseline="0" dirty="0" smtClean="0"/>
              <a:t>Policyn är uppdelad i tre delar:</a:t>
            </a:r>
          </a:p>
          <a:p>
            <a:pPr marL="171450" indent="-171450">
              <a:buFontTx/>
              <a:buChar char="-"/>
            </a:pPr>
            <a:r>
              <a:rPr lang="sv-SE" baseline="0" dirty="0" smtClean="0"/>
              <a:t>Spelare</a:t>
            </a:r>
          </a:p>
          <a:p>
            <a:pPr marL="171450" indent="-171450">
              <a:buFontTx/>
              <a:buChar char="-"/>
            </a:pPr>
            <a:r>
              <a:rPr lang="sv-SE" baseline="0" dirty="0" smtClean="0"/>
              <a:t>Ledare</a:t>
            </a:r>
          </a:p>
          <a:p>
            <a:pPr marL="171450" indent="-171450">
              <a:buFontTx/>
              <a:buChar char="-"/>
            </a:pPr>
            <a:r>
              <a:rPr lang="sv-SE" baseline="0" dirty="0" smtClean="0"/>
              <a:t>Förälder</a:t>
            </a:r>
          </a:p>
          <a:p>
            <a:endParaRPr lang="sv-SE" baseline="0" dirty="0" smtClean="0"/>
          </a:p>
          <a:p>
            <a:r>
              <a:rPr lang="sv-SE" baseline="0" dirty="0" smtClean="0"/>
              <a:t>Alla föräldrar uppmanas att läsa den utskickade policyn och prata med barnen om vad den innebär!</a:t>
            </a:r>
          </a:p>
          <a:p>
            <a:endParaRPr lang="sv-SE" baseline="0" dirty="0" smtClean="0"/>
          </a:p>
          <a:p>
            <a:r>
              <a:rPr lang="sv-SE" baseline="0" dirty="0" smtClean="0"/>
              <a:t>Policyn kommer läggas under dokument på Laget.se.</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3</a:t>
            </a:fld>
            <a:endParaRPr lang="en-US"/>
          </a:p>
        </p:txBody>
      </p:sp>
    </p:spTree>
    <p:extLst>
      <p:ext uri="{BB962C8B-B14F-4D97-AF65-F5344CB8AC3E}">
        <p14:creationId xmlns:p14="http://schemas.microsoft.com/office/powerpoint/2010/main" val="384320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Rekommendationen</a:t>
            </a:r>
            <a:r>
              <a:rPr lang="sv-SE" baseline="0" dirty="0" smtClean="0"/>
              <a:t> </a:t>
            </a:r>
            <a:r>
              <a:rPr lang="sv-SE" baseline="0" dirty="0" smtClean="0"/>
              <a:t> kommer från Svenska innebandy förbundet, det är också de som håller i utbildningarna.</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6</a:t>
            </a:fld>
            <a:endParaRPr lang="en-US"/>
          </a:p>
        </p:txBody>
      </p:sp>
    </p:spTree>
    <p:extLst>
      <p:ext uri="{BB962C8B-B14F-4D97-AF65-F5344CB8AC3E}">
        <p14:creationId xmlns:p14="http://schemas.microsoft.com/office/powerpoint/2010/main" val="1706483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Vi ledare önskar att vi får några minuter före och efter match med barnen </a:t>
            </a:r>
            <a:r>
              <a:rPr lang="sv-SE" b="1" dirty="0" smtClean="0"/>
              <a:t>utan</a:t>
            </a:r>
            <a:r>
              <a:rPr lang="sv-SE" dirty="0" smtClean="0"/>
              <a:t> föräldrar i omklädningsrummet. Detta för att kunna</a:t>
            </a:r>
            <a:r>
              <a:rPr lang="sv-SE" baseline="0" dirty="0" smtClean="0"/>
              <a:t> gå igenom upplägg och prata igenom om något särskilt som hänt på matchen.</a:t>
            </a:r>
            <a:endParaRPr lang="sv-SE" dirty="0" smtClean="0"/>
          </a:p>
          <a:p>
            <a:r>
              <a:rPr lang="sv-SE" baseline="0" dirty="0" smtClean="0"/>
              <a:t>Oftast har vi inte många minuter på planen innan match </a:t>
            </a:r>
            <a:r>
              <a:rPr lang="sv-SE" baseline="0" dirty="0" err="1" smtClean="0"/>
              <a:t>pga</a:t>
            </a:r>
            <a:r>
              <a:rPr lang="sv-SE" baseline="0" dirty="0" smtClean="0"/>
              <a:t> andra matcher. </a:t>
            </a:r>
          </a:p>
          <a:p>
            <a:endParaRPr lang="sv-SE" baseline="0" dirty="0" smtClean="0"/>
          </a:p>
          <a:p>
            <a:r>
              <a:rPr lang="sv-SE" baseline="0" dirty="0" smtClean="0"/>
              <a:t>Domare på matcherna är ungdomar som själva spelar i föreningen och </a:t>
            </a:r>
            <a:r>
              <a:rPr lang="sv-SE" baseline="0" dirty="0" smtClean="0"/>
              <a:t>alla(ledare, spelare och föräldrar) </a:t>
            </a:r>
            <a:r>
              <a:rPr lang="sv-SE" baseline="0" dirty="0" smtClean="0"/>
              <a:t>har ansvar för att vi beter oss schysst mot dem.</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7</a:t>
            </a:fld>
            <a:endParaRPr lang="en-US"/>
          </a:p>
        </p:txBody>
      </p:sp>
    </p:spTree>
    <p:extLst>
      <p:ext uri="{BB962C8B-B14F-4D97-AF65-F5344CB8AC3E}">
        <p14:creationId xmlns:p14="http://schemas.microsoft.com/office/powerpoint/2010/main" val="817429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Alla</a:t>
            </a:r>
            <a:r>
              <a:rPr lang="sv-SE" baseline="0" dirty="0" smtClean="0"/>
              <a:t> lag har egen ekonomi som ska räcka till hallhyra, cuper, domaravgifter, utrustning, serieavgift mm.</a:t>
            </a:r>
          </a:p>
          <a:p>
            <a:endParaRPr lang="sv-SE" baseline="0" dirty="0" smtClean="0"/>
          </a:p>
          <a:p>
            <a:r>
              <a:rPr lang="sv-SE" baseline="0" dirty="0" smtClean="0"/>
              <a:t>De </a:t>
            </a:r>
            <a:r>
              <a:rPr lang="sv-SE" baseline="0" dirty="0" smtClean="0"/>
              <a:t>intäkterna vi har i laget är det LOK-stöd vi får </a:t>
            </a:r>
            <a:r>
              <a:rPr lang="sv-SE" baseline="0" dirty="0" smtClean="0"/>
              <a:t>som baseras på närvaro och </a:t>
            </a:r>
            <a:r>
              <a:rPr lang="sv-SE" baseline="0" dirty="0" smtClean="0"/>
              <a:t>den försäljning vi gör.</a:t>
            </a:r>
            <a:endParaRPr lang="sv-SE" baseline="0" dirty="0" smtClean="0"/>
          </a:p>
          <a:p>
            <a:endParaRPr lang="sv-SE" baseline="0" dirty="0" smtClean="0"/>
          </a:p>
          <a:p>
            <a:r>
              <a:rPr lang="sv-SE" baseline="0" dirty="0" smtClean="0"/>
              <a:t>500 kr per </a:t>
            </a:r>
            <a:r>
              <a:rPr lang="sv-SE" baseline="0" dirty="0" smtClean="0"/>
              <a:t>år och spelare </a:t>
            </a:r>
            <a:r>
              <a:rPr lang="sv-SE" baseline="0" dirty="0" smtClean="0"/>
              <a:t>går till föreningen (ej det egna laget</a:t>
            </a:r>
            <a:r>
              <a:rPr lang="sv-SE" baseline="0" dirty="0" smtClean="0"/>
              <a:t>), tex för att finansiera de som är fastanställda i föreningen(kansli). Summan kan variera något från år till år. </a:t>
            </a:r>
            <a:endParaRPr lang="sv-SE" baseline="0" dirty="0" smtClean="0"/>
          </a:p>
          <a:p>
            <a:endParaRPr lang="sv-SE" baseline="0" dirty="0" smtClean="0"/>
          </a:p>
          <a:p>
            <a:r>
              <a:rPr lang="sv-SE" baseline="0" dirty="0" smtClean="0"/>
              <a:t>Föräldragruppen föreslår att vi till nästa termin säljer New Body och vi behöver dra in 1000 kr (500 kr till föreningen + 500 till egna laget).</a:t>
            </a:r>
          </a:p>
          <a:p>
            <a:r>
              <a:rPr lang="sv-SE" baseline="0" dirty="0" smtClean="0"/>
              <a:t>Drar man in mer sparas det i en ”pott” för det barnet som kan nyttjas till tex cupavgift, overall </a:t>
            </a:r>
            <a:r>
              <a:rPr lang="sv-SE" baseline="0" dirty="0" err="1" smtClean="0"/>
              <a:t>edyl</a:t>
            </a:r>
            <a:r>
              <a:rPr lang="sv-SE" baseline="0" dirty="0" smtClean="0"/>
              <a:t>.</a:t>
            </a:r>
          </a:p>
          <a:p>
            <a:endParaRPr lang="sv-SE" baseline="0" dirty="0" smtClean="0"/>
          </a:p>
          <a:p>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10</a:t>
            </a:fld>
            <a:endParaRPr lang="en-US"/>
          </a:p>
        </p:txBody>
      </p:sp>
    </p:spTree>
    <p:extLst>
      <p:ext uri="{BB962C8B-B14F-4D97-AF65-F5344CB8AC3E}">
        <p14:creationId xmlns:p14="http://schemas.microsoft.com/office/powerpoint/2010/main" val="2247042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Observera</a:t>
            </a:r>
            <a:r>
              <a:rPr lang="sv-SE" baseline="0" dirty="0" smtClean="0"/>
              <a:t> att cupen i Falkenberg är sista helgen på påsklovet.</a:t>
            </a:r>
          </a:p>
          <a:p>
            <a:r>
              <a:rPr lang="sv-SE" baseline="0" dirty="0" smtClean="0"/>
              <a:t>5 maj är det ungdomsavslutning tillsammans </a:t>
            </a:r>
            <a:r>
              <a:rPr lang="sv-SE" baseline="0" dirty="0" smtClean="0"/>
              <a:t>med SSL-spelare </a:t>
            </a:r>
            <a:r>
              <a:rPr lang="sv-SE" baseline="0" dirty="0" smtClean="0"/>
              <a:t>och övriga </a:t>
            </a:r>
            <a:r>
              <a:rPr lang="sv-SE" baseline="0" dirty="0" smtClean="0"/>
              <a:t>lag, brukar vara en väldigt rolig tillställning!!!</a:t>
            </a:r>
            <a:endParaRPr lang="sv-SE" baseline="0" dirty="0" smtClean="0"/>
          </a:p>
          <a:p>
            <a:endParaRPr lang="sv-SE" baseline="0" dirty="0" smtClean="0"/>
          </a:p>
          <a:p>
            <a:r>
              <a:rPr lang="sv-SE" baseline="0" dirty="0" smtClean="0"/>
              <a:t>Träningsläger är planerat till </a:t>
            </a:r>
            <a:r>
              <a:rPr lang="sv-SE" baseline="0" dirty="0" smtClean="0"/>
              <a:t>15-16 </a:t>
            </a:r>
            <a:r>
              <a:rPr lang="sv-SE" baseline="0" dirty="0" smtClean="0"/>
              <a:t>september med övernattning. </a:t>
            </a:r>
          </a:p>
          <a:p>
            <a:r>
              <a:rPr lang="sv-SE" baseline="0" dirty="0" smtClean="0"/>
              <a:t>Vi behöver hjälp med </a:t>
            </a:r>
            <a:r>
              <a:rPr lang="sv-SE" baseline="0" dirty="0" err="1" smtClean="0"/>
              <a:t>bla</a:t>
            </a:r>
            <a:r>
              <a:rPr lang="sv-SE" baseline="0" dirty="0" smtClean="0"/>
              <a:t> matbestyr</a:t>
            </a:r>
            <a:r>
              <a:rPr lang="sv-SE" baseline="0" dirty="0" smtClean="0"/>
              <a:t>. Anmäl intresse till föräldragruppen eller ledarna.</a:t>
            </a:r>
            <a:endParaRPr lang="sv-SE" baseline="0" dirty="0" smtClean="0"/>
          </a:p>
          <a:p>
            <a:endParaRPr lang="sv-SE" baseline="0" dirty="0" smtClean="0"/>
          </a:p>
          <a:p>
            <a:r>
              <a:rPr lang="sv-SE" baseline="0" dirty="0" smtClean="0"/>
              <a:t>Vår egna cup </a:t>
            </a:r>
            <a:r>
              <a:rPr lang="sv-SE" baseline="0" dirty="0" err="1" smtClean="0"/>
              <a:t>Bästkustcupen</a:t>
            </a:r>
            <a:r>
              <a:rPr lang="sv-SE" baseline="0" dirty="0" smtClean="0"/>
              <a:t> </a:t>
            </a:r>
            <a:r>
              <a:rPr lang="sv-SE" baseline="0" dirty="0" smtClean="0"/>
              <a:t>är 28/9 till 30/9 och då kommer alla föräldrar få </a:t>
            </a:r>
            <a:r>
              <a:rPr lang="sv-SE" baseline="0" dirty="0" smtClean="0"/>
              <a:t>arbetsuppgifter, skriv in i kalendrarna redan nu </a:t>
            </a:r>
            <a:r>
              <a:rPr lang="sv-SE" baseline="0" dirty="0" smtClean="0">
                <a:sym typeface="Wingdings" panose="05000000000000000000" pitchFamily="2" charset="2"/>
              </a:rPr>
              <a:t></a:t>
            </a:r>
            <a:r>
              <a:rPr lang="sv-SE" baseline="0" dirty="0" smtClean="0"/>
              <a:t>.</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11</a:t>
            </a:fld>
            <a:endParaRPr lang="en-US"/>
          </a:p>
        </p:txBody>
      </p:sp>
    </p:spTree>
    <p:extLst>
      <p:ext uri="{BB962C8B-B14F-4D97-AF65-F5344CB8AC3E}">
        <p14:creationId xmlns:p14="http://schemas.microsoft.com/office/powerpoint/2010/main" val="3753546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Mentorer från A-lagen</a:t>
            </a:r>
            <a:r>
              <a:rPr lang="sv-SE" baseline="0" dirty="0" smtClean="0"/>
              <a:t> har deltagit på några av våra träningar. A-lagsspelarna har det inskrivet i sina kontrakt.</a:t>
            </a:r>
          </a:p>
          <a:p>
            <a:endParaRPr lang="sv-SE" baseline="0" dirty="0" smtClean="0"/>
          </a:p>
          <a:p>
            <a:r>
              <a:rPr lang="sv-SE" baseline="0" dirty="0" smtClean="0"/>
              <a:t>Föreningen har inte haft matchens knattar på alla matcher den här </a:t>
            </a:r>
            <a:r>
              <a:rPr lang="sv-SE" baseline="0" dirty="0" smtClean="0"/>
              <a:t>säsongen därför har vi inte kunnat delta.</a:t>
            </a:r>
            <a:endParaRPr lang="sv-SE" baseline="0" dirty="0" smtClean="0"/>
          </a:p>
          <a:p>
            <a:endParaRPr lang="sv-SE" baseline="0" dirty="0" smtClean="0"/>
          </a:p>
          <a:p>
            <a:r>
              <a:rPr lang="sv-SE" baseline="0" dirty="0" err="1" smtClean="0"/>
              <a:t>Hallvärdsskap</a:t>
            </a:r>
            <a:r>
              <a:rPr lang="sv-SE" baseline="0" dirty="0" smtClean="0"/>
              <a:t> – det viktiga är att det finns minst 2 vuxna i hallen! Har man ett pass måste man bemanna, man kan inte förvänta sig att någon annan tar det</a:t>
            </a:r>
            <a:r>
              <a:rPr lang="sv-SE" baseline="0" dirty="0" smtClean="0"/>
              <a:t>!</a:t>
            </a:r>
          </a:p>
          <a:p>
            <a:r>
              <a:rPr lang="sv-SE" baseline="0" dirty="0" smtClean="0"/>
              <a:t>Säg till föräldragruppen om man hellre tar ett långpass och slipper ett kortare pass vid annat tillfälle.</a:t>
            </a:r>
            <a:endParaRPr lang="sv-SE" baseline="0" dirty="0" smtClean="0"/>
          </a:p>
          <a:p>
            <a:r>
              <a:rPr lang="sv-SE" baseline="0" dirty="0" smtClean="0"/>
              <a:t>När man är inloggad på Laget.se så har man tillgång till kontaktboken där alla kontaktuppgifter till föräldrarna ska gå att hitta.</a:t>
            </a:r>
          </a:p>
          <a:p>
            <a:endParaRPr lang="sv-SE" baseline="0" dirty="0" smtClean="0"/>
          </a:p>
          <a:p>
            <a:endParaRPr lang="sv-SE" baseline="0" dirty="0" smtClean="0"/>
          </a:p>
          <a:p>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12</a:t>
            </a:fld>
            <a:endParaRPr lang="en-US"/>
          </a:p>
        </p:txBody>
      </p:sp>
    </p:spTree>
    <p:extLst>
      <p:ext uri="{BB962C8B-B14F-4D97-AF65-F5344CB8AC3E}">
        <p14:creationId xmlns:p14="http://schemas.microsoft.com/office/powerpoint/2010/main" val="1552646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smtClean="0"/>
              <a:t>SMS-gruppen – vi har hittat</a:t>
            </a:r>
            <a:r>
              <a:rPr lang="sv-SE" baseline="0" dirty="0" smtClean="0"/>
              <a:t> en inställning så det ska inte bli lika många SMS men tänk på att inte skicka </a:t>
            </a:r>
            <a:r>
              <a:rPr lang="sv-SE" baseline="0" dirty="0" smtClean="0"/>
              <a:t>tex ”tumme </a:t>
            </a:r>
            <a:r>
              <a:rPr lang="sv-SE" baseline="0" dirty="0" smtClean="0"/>
              <a:t>upp” eller ok som svar. Kommer användas till kort snabb </a:t>
            </a:r>
            <a:r>
              <a:rPr lang="sv-SE" baseline="0" dirty="0" smtClean="0"/>
              <a:t>information tex om någon träning ställs in eller vi behöver extra spelare till matcher.</a:t>
            </a:r>
          </a:p>
          <a:p>
            <a:endParaRPr lang="sv-SE" baseline="0" dirty="0" smtClean="0"/>
          </a:p>
          <a:p>
            <a:r>
              <a:rPr lang="sv-SE" baseline="0" dirty="0" smtClean="0"/>
              <a:t>På Facebook får gärna alla bidra med bilder och </a:t>
            </a:r>
            <a:r>
              <a:rPr lang="sv-SE" baseline="0" dirty="0" smtClean="0"/>
              <a:t>filmer som vill dela med sig.</a:t>
            </a:r>
            <a:endParaRPr lang="sv-SE" dirty="0"/>
          </a:p>
        </p:txBody>
      </p:sp>
      <p:sp>
        <p:nvSpPr>
          <p:cNvPr id="4" name="Slide Number Placeholder 3"/>
          <p:cNvSpPr>
            <a:spLocks noGrp="1"/>
          </p:cNvSpPr>
          <p:nvPr>
            <p:ph type="sldNum" sz="quarter" idx="10"/>
          </p:nvPr>
        </p:nvSpPr>
        <p:spPr/>
        <p:txBody>
          <a:bodyPr/>
          <a:lstStyle/>
          <a:p>
            <a:fld id="{A14F0472-7F7D-4693-80DF-7AE9063F7590}" type="slidenum">
              <a:rPr lang="en-US" smtClean="0"/>
              <a:t>13</a:t>
            </a:fld>
            <a:endParaRPr lang="en-US"/>
          </a:p>
        </p:txBody>
      </p:sp>
    </p:spTree>
    <p:extLst>
      <p:ext uri="{BB962C8B-B14F-4D97-AF65-F5344CB8AC3E}">
        <p14:creationId xmlns:p14="http://schemas.microsoft.com/office/powerpoint/2010/main" val="26746900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840"/>
            <a:ext cx="7772400" cy="1470025"/>
          </a:xfrm>
        </p:spPr>
        <p:txBody>
          <a:bodyPr/>
          <a:lstStyle/>
          <a:p>
            <a:r>
              <a:rPr lang="en-US" dirty="0"/>
              <a:t>Click to edit Master title style</a:t>
            </a:r>
            <a:endParaRPr lang="sv-SE" dirty="0"/>
          </a:p>
        </p:txBody>
      </p:sp>
      <p:sp>
        <p:nvSpPr>
          <p:cNvPr id="3" name="Subtitle 2"/>
          <p:cNvSpPr>
            <a:spLocks noGrp="1"/>
          </p:cNvSpPr>
          <p:nvPr>
            <p:ph type="subTitle" idx="1"/>
          </p:nvPr>
        </p:nvSpPr>
        <p:spPr>
          <a:xfrm>
            <a:off x="1371600" y="3692624"/>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v-SE"/>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1586204"/>
          </a:xfrm>
          <a:prstGeom prst="rect">
            <a:avLst/>
          </a:prstGeom>
        </p:spPr>
      </p:pic>
      <p:sp>
        <p:nvSpPr>
          <p:cNvPr id="5" name="textruta 4"/>
          <p:cNvSpPr txBox="1"/>
          <p:nvPr userDrawn="1"/>
        </p:nvSpPr>
        <p:spPr>
          <a:xfrm>
            <a:off x="2699792" y="6381328"/>
            <a:ext cx="3960440" cy="369332"/>
          </a:xfrm>
          <a:prstGeom prst="rect">
            <a:avLst/>
          </a:prstGeom>
          <a:solidFill>
            <a:schemeClr val="bg1"/>
          </a:solidFill>
        </p:spPr>
        <p:txBody>
          <a:bodyPr wrap="square" rtlCol="0">
            <a:spAutoFit/>
          </a:bodyPr>
          <a:lstStyle/>
          <a:p>
            <a:pPr algn="ctr"/>
            <a:r>
              <a:rPr lang="sv-SE" dirty="0"/>
              <a:t>Pixbo Wallenstam P08</a:t>
            </a:r>
          </a:p>
        </p:txBody>
      </p:sp>
    </p:spTree>
    <p:extLst>
      <p:ext uri="{BB962C8B-B14F-4D97-AF65-F5344CB8AC3E}">
        <p14:creationId xmlns:p14="http://schemas.microsoft.com/office/powerpoint/2010/main" val="307913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ruta 3"/>
          <p:cNvSpPr txBox="1"/>
          <p:nvPr userDrawn="1"/>
        </p:nvSpPr>
        <p:spPr>
          <a:xfrm>
            <a:off x="2699792" y="6381328"/>
            <a:ext cx="3960440" cy="369332"/>
          </a:xfrm>
          <a:prstGeom prst="rect">
            <a:avLst/>
          </a:prstGeom>
          <a:solidFill>
            <a:schemeClr val="bg1"/>
          </a:solidFill>
        </p:spPr>
        <p:txBody>
          <a:bodyPr wrap="square" rtlCol="0">
            <a:spAutoFit/>
          </a:bodyPr>
          <a:lstStyle/>
          <a:p>
            <a:pPr algn="ctr"/>
            <a:r>
              <a:rPr lang="sv-SE" dirty="0"/>
              <a:t>Pixbo Wallenstam P08</a:t>
            </a:r>
          </a:p>
        </p:txBody>
      </p:sp>
    </p:spTree>
    <p:extLst>
      <p:ext uri="{BB962C8B-B14F-4D97-AF65-F5344CB8AC3E}">
        <p14:creationId xmlns:p14="http://schemas.microsoft.com/office/powerpoint/2010/main" val="2630772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3293219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Tree>
    <p:extLst>
      <p:ext uri="{BB962C8B-B14F-4D97-AF65-F5344CB8AC3E}">
        <p14:creationId xmlns:p14="http://schemas.microsoft.com/office/powerpoint/2010/main" val="2796077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v-SE"/>
          </a:p>
        </p:txBody>
      </p:sp>
      <p:sp>
        <p:nvSpPr>
          <p:cNvPr id="3" name="Picture Placeholder 2"/>
          <p:cNvSpPr>
            <a:spLocks noGrp="1"/>
          </p:cNvSpPr>
          <p:nvPr>
            <p:ph type="pic" idx="1"/>
          </p:nvPr>
        </p:nvSpPr>
        <p:spPr>
          <a:xfrm>
            <a:off x="1792288" y="1700807"/>
            <a:ext cx="5486400" cy="30267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5290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4987" y="21658"/>
            <a:ext cx="1640689" cy="1296144"/>
          </a:xfrm>
          <a:prstGeom prst="rect">
            <a:avLst/>
          </a:prstGeom>
        </p:spPr>
      </p:pic>
      <p:sp>
        <p:nvSpPr>
          <p:cNvPr id="4" name="Rectangle 3"/>
          <p:cNvSpPr/>
          <p:nvPr userDrawn="1"/>
        </p:nvSpPr>
        <p:spPr>
          <a:xfrm>
            <a:off x="1547664" y="1052736"/>
            <a:ext cx="6048672" cy="265066"/>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sv-SE"/>
          </a:p>
        </p:txBody>
      </p:sp>
      <p:sp>
        <p:nvSpPr>
          <p:cNvPr id="5" name="Title 1"/>
          <p:cNvSpPr>
            <a:spLocks noGrp="1"/>
          </p:cNvSpPr>
          <p:nvPr>
            <p:ph type="ctrTitle"/>
          </p:nvPr>
        </p:nvSpPr>
        <p:spPr>
          <a:xfrm>
            <a:off x="685800" y="1988840"/>
            <a:ext cx="7772400" cy="1470025"/>
          </a:xfrm>
        </p:spPr>
        <p:txBody>
          <a:bodyPr/>
          <a:lstStyle>
            <a:lvl1pPr algn="ctr">
              <a:defRPr/>
            </a:lvl1pPr>
          </a:lstStyle>
          <a:p>
            <a:r>
              <a:rPr lang="en-US" dirty="0"/>
              <a:t>Click to edit Master title style</a:t>
            </a:r>
            <a:endParaRPr lang="sv-SE" dirty="0"/>
          </a:p>
        </p:txBody>
      </p:sp>
      <p:sp>
        <p:nvSpPr>
          <p:cNvPr id="6" name="Subtitle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v-SE"/>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9144001" cy="1586204"/>
          </a:xfrm>
          <a:prstGeom prst="rect">
            <a:avLst/>
          </a:prstGeom>
        </p:spPr>
      </p:pic>
    </p:spTree>
    <p:extLst>
      <p:ext uri="{BB962C8B-B14F-4D97-AF65-F5344CB8AC3E}">
        <p14:creationId xmlns:p14="http://schemas.microsoft.com/office/powerpoint/2010/main" val="349581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23728" y="44624"/>
            <a:ext cx="6563071" cy="1143000"/>
          </a:xfrm>
          <a:prstGeom prst="rect">
            <a:avLst/>
          </a:prstGeom>
        </p:spPr>
        <p:txBody>
          <a:bodyPr vert="horz" lIns="91440" tIns="45720" rIns="91440" bIns="45720" rtlCol="0" anchor="ctr">
            <a:normAutofit/>
          </a:bodyPr>
          <a:lstStyle/>
          <a:p>
            <a:r>
              <a:rPr lang="en-US" dirty="0"/>
              <a:t>Click to edit Master title style</a:t>
            </a:r>
            <a:endParaRPr lang="sv-SE" dirty="0"/>
          </a:p>
        </p:txBody>
      </p:sp>
      <p:sp>
        <p:nvSpPr>
          <p:cNvPr id="3" name="Text Placeholder 2"/>
          <p:cNvSpPr>
            <a:spLocks noGrp="1"/>
          </p:cNvSpPr>
          <p:nvPr>
            <p:ph type="body" idx="1"/>
          </p:nvPr>
        </p:nvSpPr>
        <p:spPr>
          <a:xfrm>
            <a:off x="457200" y="1556792"/>
            <a:ext cx="8229600" cy="456937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pic>
        <p:nvPicPr>
          <p:cNvPr id="7" name="Pictur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112" y="21658"/>
            <a:ext cx="1640689" cy="1296144"/>
          </a:xfrm>
          <a:prstGeom prst="rect">
            <a:avLst/>
          </a:prstGeom>
        </p:spPr>
      </p:pic>
      <p:cxnSp>
        <p:nvCxnSpPr>
          <p:cNvPr id="8" name="Straight Connector 7"/>
          <p:cNvCxnSpPr/>
          <p:nvPr userDrawn="1"/>
        </p:nvCxnSpPr>
        <p:spPr>
          <a:xfrm>
            <a:off x="1637577" y="1196752"/>
            <a:ext cx="7254903" cy="0"/>
          </a:xfrm>
          <a:prstGeom prst="line">
            <a:avLst/>
          </a:prstGeom>
        </p:spPr>
        <p:style>
          <a:lnRef idx="2">
            <a:schemeClr val="dk1"/>
          </a:lnRef>
          <a:fillRef idx="0">
            <a:schemeClr val="dk1"/>
          </a:fillRef>
          <a:effectRef idx="1">
            <a:schemeClr val="dk1"/>
          </a:effectRef>
          <a:fontRef idx="minor">
            <a:schemeClr val="tx1"/>
          </a:fontRef>
        </p:style>
      </p:cxnSp>
      <p:sp>
        <p:nvSpPr>
          <p:cNvPr id="9" name="TextBox 8"/>
          <p:cNvSpPr txBox="1"/>
          <p:nvPr userDrawn="1"/>
        </p:nvSpPr>
        <p:spPr>
          <a:xfrm>
            <a:off x="3008911" y="6350121"/>
            <a:ext cx="3126177" cy="461665"/>
          </a:xfrm>
          <a:prstGeom prst="rect">
            <a:avLst/>
          </a:prstGeom>
          <a:noFill/>
        </p:spPr>
        <p:txBody>
          <a:bodyPr wrap="none" rtlCol="0">
            <a:spAutoFit/>
          </a:bodyPr>
          <a:lstStyle/>
          <a:p>
            <a:r>
              <a:rPr lang="sv-SE" sz="2400" dirty="0">
                <a:latin typeface="Eurostile" panose="020B0504020202050204" pitchFamily="34" charset="0"/>
              </a:rPr>
              <a:t>Pixbo Wallenstam P07</a:t>
            </a:r>
          </a:p>
        </p:txBody>
      </p:sp>
      <p:cxnSp>
        <p:nvCxnSpPr>
          <p:cNvPr id="10" name="Straight Connector 9"/>
          <p:cNvCxnSpPr/>
          <p:nvPr userDrawn="1"/>
        </p:nvCxnSpPr>
        <p:spPr>
          <a:xfrm>
            <a:off x="251520" y="6309320"/>
            <a:ext cx="8640960" cy="0"/>
          </a:xfrm>
          <a:prstGeom prst="line">
            <a:avLst/>
          </a:prstGeom>
        </p:spPr>
        <p:style>
          <a:lnRef idx="2">
            <a:schemeClr val="dk1"/>
          </a:lnRef>
          <a:fillRef idx="0">
            <a:schemeClr val="dk1"/>
          </a:fillRef>
          <a:effectRef idx="1">
            <a:schemeClr val="dk1"/>
          </a:effectRef>
          <a:fontRef idx="minor">
            <a:schemeClr val="tx1"/>
          </a:fontRef>
        </p:style>
      </p:cxnSp>
      <p:sp>
        <p:nvSpPr>
          <p:cNvPr id="11" name="textruta 10"/>
          <p:cNvSpPr txBox="1"/>
          <p:nvPr userDrawn="1"/>
        </p:nvSpPr>
        <p:spPr>
          <a:xfrm>
            <a:off x="2699792" y="6381328"/>
            <a:ext cx="3960440" cy="369332"/>
          </a:xfrm>
          <a:prstGeom prst="rect">
            <a:avLst/>
          </a:prstGeom>
          <a:solidFill>
            <a:schemeClr val="bg1"/>
          </a:solidFill>
        </p:spPr>
        <p:txBody>
          <a:bodyPr wrap="square" rtlCol="0">
            <a:spAutoFit/>
          </a:bodyPr>
          <a:lstStyle/>
          <a:p>
            <a:pPr algn="ctr"/>
            <a:r>
              <a:rPr lang="sv-SE" dirty="0"/>
              <a:t>Pixbo Wallenstam P08</a:t>
            </a:r>
          </a:p>
        </p:txBody>
      </p:sp>
    </p:spTree>
    <p:extLst>
      <p:ext uri="{BB962C8B-B14F-4D97-AF65-F5344CB8AC3E}">
        <p14:creationId xmlns:p14="http://schemas.microsoft.com/office/powerpoint/2010/main" val="2217791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7" r:id="rId5"/>
    <p:sldLayoutId id="2147483658" r:id="rId6"/>
  </p:sldLayoutIdLst>
  <p:txStyles>
    <p:titleStyle>
      <a:lvl1pPr algn="l" defTabSz="914400" rtl="0" eaLnBrk="1" latinLnBrk="0" hangingPunct="1">
        <a:spcBef>
          <a:spcPct val="0"/>
        </a:spcBef>
        <a:buNone/>
        <a:defRPr sz="3600" kern="1200">
          <a:solidFill>
            <a:schemeClr val="tx1"/>
          </a:solidFill>
          <a:latin typeface="Carbon Block" panose="00000400000000000000" pitchFamily="2"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Eurostile" panose="020B050402020205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Eurostile" panose="020B050402020205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Eurostile" panose="020B050402020205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Eurostile" panose="020B050402020205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Eurostile" panose="020B050402020205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laget.se/PixboP0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facebook.com/groups/PIxboP08/"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83568" y="1988840"/>
            <a:ext cx="7772400" cy="1470025"/>
          </a:xfrm>
        </p:spPr>
        <p:txBody>
          <a:bodyPr>
            <a:normAutofit/>
          </a:bodyPr>
          <a:lstStyle/>
          <a:p>
            <a:r>
              <a:rPr lang="sv-SE" sz="4400" b="1" dirty="0">
                <a:latin typeface="+mj-lt"/>
              </a:rPr>
              <a:t>Föräldramöte Pixbo P08</a:t>
            </a:r>
          </a:p>
        </p:txBody>
      </p:sp>
      <p:sp>
        <p:nvSpPr>
          <p:cNvPr id="11" name="Subtitle 10"/>
          <p:cNvSpPr>
            <a:spLocks noGrp="1"/>
          </p:cNvSpPr>
          <p:nvPr>
            <p:ph type="subTitle" idx="1"/>
          </p:nvPr>
        </p:nvSpPr>
        <p:spPr>
          <a:xfrm>
            <a:off x="1369368" y="3908648"/>
            <a:ext cx="6400800" cy="1752600"/>
          </a:xfrm>
        </p:spPr>
        <p:txBody>
          <a:bodyPr>
            <a:normAutofit/>
          </a:bodyPr>
          <a:lstStyle/>
          <a:p>
            <a:r>
              <a:rPr lang="sv-SE" sz="4400" b="1" dirty="0">
                <a:solidFill>
                  <a:schemeClr val="tx1"/>
                </a:solidFill>
                <a:latin typeface="+mj-lt"/>
                <a:ea typeface="+mj-ea"/>
                <a:cs typeface="+mj-cs"/>
              </a:rPr>
              <a:t>18 mars 2018</a:t>
            </a:r>
          </a:p>
        </p:txBody>
      </p:sp>
    </p:spTree>
    <p:extLst>
      <p:ext uri="{BB962C8B-B14F-4D97-AF65-F5344CB8AC3E}">
        <p14:creationId xmlns:p14="http://schemas.microsoft.com/office/powerpoint/2010/main" val="2502253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809" y="44450"/>
            <a:ext cx="7326695" cy="1143000"/>
          </a:xfrm>
        </p:spPr>
        <p:txBody>
          <a:bodyPr>
            <a:normAutofit fontScale="90000"/>
          </a:bodyPr>
          <a:lstStyle/>
          <a:p>
            <a:r>
              <a:rPr lang="sv-SE" dirty="0"/>
              <a:t>2. Ekonomi/försäljning/ sponsorer</a:t>
            </a:r>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lgn="ctr">
              <a:buNone/>
            </a:pPr>
            <a:r>
              <a:rPr lang="sv-SE" dirty="0"/>
              <a:t>Föräldragruppen</a:t>
            </a:r>
          </a:p>
        </p:txBody>
      </p:sp>
      <p:sp>
        <p:nvSpPr>
          <p:cNvPr id="6" name="textruta 5"/>
          <p:cNvSpPr txBox="1"/>
          <p:nvPr/>
        </p:nvSpPr>
        <p:spPr>
          <a:xfrm>
            <a:off x="485775" y="2362200"/>
            <a:ext cx="7890603"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sv-SE" dirty="0"/>
          </a:p>
          <a:p>
            <a:endParaRPr lang="sv-SE" dirty="0"/>
          </a:p>
        </p:txBody>
      </p:sp>
    </p:spTree>
    <p:extLst>
      <p:ext uri="{BB962C8B-B14F-4D97-AF65-F5344CB8AC3E}">
        <p14:creationId xmlns:p14="http://schemas.microsoft.com/office/powerpoint/2010/main" val="289112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809" y="44450"/>
            <a:ext cx="7326695" cy="1143000"/>
          </a:xfrm>
        </p:spPr>
        <p:txBody>
          <a:bodyPr>
            <a:normAutofit fontScale="90000"/>
          </a:bodyPr>
          <a:lstStyle/>
          <a:p>
            <a:r>
              <a:rPr lang="sv-SE" dirty="0"/>
              <a:t>Kommande cuper och träningsläger</a:t>
            </a:r>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marL="0" indent="0">
              <a:buNone/>
            </a:pPr>
            <a:r>
              <a:rPr lang="sv-SE" dirty="0" err="1">
                <a:latin typeface="Calibri" panose="020F0502020204030204" pitchFamily="34" charset="0"/>
                <a:cs typeface="Calibri" panose="020F0502020204030204" pitchFamily="34" charset="0"/>
              </a:rPr>
              <a:t>Ditec</a:t>
            </a:r>
            <a:r>
              <a:rPr lang="sv-SE" dirty="0">
                <a:latin typeface="Calibri" panose="020F0502020204030204" pitchFamily="34" charset="0"/>
                <a:cs typeface="Calibri" panose="020F0502020204030204" pitchFamily="34" charset="0"/>
              </a:rPr>
              <a:t> cup i Falkenberg, 8 april</a:t>
            </a:r>
          </a:p>
          <a:p>
            <a:pPr marL="0" indent="0">
              <a:buNone/>
            </a:pPr>
            <a:endParaRPr lang="sv-SE" dirty="0">
              <a:latin typeface="Calibri" panose="020F0502020204030204" pitchFamily="34" charset="0"/>
              <a:cs typeface="Calibri" panose="020F0502020204030204" pitchFamily="34" charset="0"/>
            </a:endParaRPr>
          </a:p>
          <a:p>
            <a:pPr marL="0" indent="0">
              <a:buNone/>
            </a:pPr>
            <a:r>
              <a:rPr lang="sv-SE" dirty="0">
                <a:latin typeface="Calibri" panose="020F0502020204030204" pitchFamily="34" charset="0"/>
                <a:cs typeface="Calibri" panose="020F0502020204030204" pitchFamily="34" charset="0"/>
              </a:rPr>
              <a:t>Träningsläger i Hindås, </a:t>
            </a:r>
            <a:r>
              <a:rPr lang="sv-SE" dirty="0" smtClean="0">
                <a:latin typeface="Calibri" panose="020F0502020204030204" pitchFamily="34" charset="0"/>
                <a:cs typeface="Calibri" panose="020F0502020204030204" pitchFamily="34" charset="0"/>
              </a:rPr>
              <a:t>15-16 </a:t>
            </a:r>
            <a:r>
              <a:rPr lang="sv-SE" dirty="0">
                <a:latin typeface="Calibri" panose="020F0502020204030204" pitchFamily="34" charset="0"/>
                <a:cs typeface="Calibri" panose="020F0502020204030204" pitchFamily="34" charset="0"/>
              </a:rPr>
              <a:t>september</a:t>
            </a:r>
            <a:br>
              <a:rPr lang="sv-SE" dirty="0">
                <a:latin typeface="Calibri" panose="020F0502020204030204" pitchFamily="34" charset="0"/>
                <a:cs typeface="Calibri" panose="020F0502020204030204" pitchFamily="34" charset="0"/>
              </a:rPr>
            </a:br>
            <a:r>
              <a:rPr lang="sv-SE" dirty="0">
                <a:latin typeface="Calibri" panose="020F0502020204030204" pitchFamily="34" charset="0"/>
                <a:cs typeface="Calibri" panose="020F0502020204030204" pitchFamily="34" charset="0"/>
              </a:rPr>
              <a:t>Vilka kan hjälpa till?</a:t>
            </a:r>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485775" y="2362200"/>
            <a:ext cx="7890603"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sv-SE" dirty="0"/>
          </a:p>
          <a:p>
            <a:endParaRPr lang="sv-SE" dirty="0"/>
          </a:p>
        </p:txBody>
      </p:sp>
    </p:spTree>
    <p:extLst>
      <p:ext uri="{BB962C8B-B14F-4D97-AF65-F5344CB8AC3E}">
        <p14:creationId xmlns:p14="http://schemas.microsoft.com/office/powerpoint/2010/main" val="1075573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809" y="44450"/>
            <a:ext cx="7326695" cy="1143000"/>
          </a:xfrm>
        </p:spPr>
        <p:txBody>
          <a:bodyPr>
            <a:normAutofit/>
          </a:bodyPr>
          <a:lstStyle/>
          <a:p>
            <a:r>
              <a:rPr lang="sv-SE" dirty="0"/>
              <a:t>Diverse allmän info</a:t>
            </a:r>
          </a:p>
        </p:txBody>
      </p:sp>
      <p:sp>
        <p:nvSpPr>
          <p:cNvPr id="3" name="Content Placeholder 2"/>
          <p:cNvSpPr>
            <a:spLocks noGrp="1"/>
          </p:cNvSpPr>
          <p:nvPr>
            <p:ph idx="1"/>
          </p:nvPr>
        </p:nvSpPr>
        <p:spPr/>
        <p:txBody>
          <a:bodyPr vert="horz" lIns="91440" tIns="45720" rIns="91440" bIns="45720" rtlCol="0" anchor="t">
            <a:normAutofit lnSpcReduction="10000"/>
          </a:bodyPr>
          <a:lstStyle/>
          <a:p>
            <a:pPr marL="457200" lvl="1" indent="0">
              <a:buNone/>
            </a:pPr>
            <a:endParaRPr lang="sv-SE" dirty="0"/>
          </a:p>
          <a:p>
            <a:r>
              <a:rPr lang="en-US" dirty="0" err="1">
                <a:latin typeface="Calibri" panose="020F0502020204030204" pitchFamily="34" charset="0"/>
                <a:cs typeface="Calibri" panose="020F0502020204030204" pitchFamily="34" charset="0"/>
              </a:rPr>
              <a:t>Träningsupplägg</a:t>
            </a:r>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planering</a:t>
            </a:r>
            <a:endParaRPr lang="en-US" dirty="0">
              <a:latin typeface="Calibri" panose="020F0502020204030204" pitchFamily="34" charset="0"/>
              <a:cs typeface="Calibri" panose="020F0502020204030204" pitchFamily="34" charset="0"/>
            </a:endParaRPr>
          </a:p>
          <a:p>
            <a:r>
              <a:rPr lang="en-US" dirty="0" err="1">
                <a:latin typeface="Calibri" panose="020F0502020204030204" pitchFamily="34" charset="0"/>
                <a:cs typeface="Calibri" panose="020F0502020204030204" pitchFamily="34" charset="0"/>
              </a:rPr>
              <a:t>Mentorer</a:t>
            </a:r>
            <a:endParaRPr lang="en-US" dirty="0">
              <a:latin typeface="Calibri" panose="020F0502020204030204" pitchFamily="34" charset="0"/>
              <a:cs typeface="Calibri" panose="020F0502020204030204" pitchFamily="34" charset="0"/>
            </a:endParaRPr>
          </a:p>
          <a:p>
            <a:r>
              <a:rPr lang="en-US" dirty="0" err="1">
                <a:latin typeface="Calibri" panose="020F0502020204030204" pitchFamily="34" charset="0"/>
                <a:cs typeface="Calibri" panose="020F0502020204030204" pitchFamily="34" charset="0"/>
              </a:rPr>
              <a:t>Lagindelning</a:t>
            </a:r>
            <a:endParaRPr lang="en-US" dirty="0">
              <a:latin typeface="Calibri" panose="020F0502020204030204" pitchFamily="34" charset="0"/>
              <a:cs typeface="Calibri" panose="020F0502020204030204" pitchFamily="34" charset="0"/>
            </a:endParaRPr>
          </a:p>
          <a:p>
            <a:r>
              <a:rPr lang="en-US" dirty="0" err="1">
                <a:latin typeface="Calibri" panose="020F0502020204030204" pitchFamily="34" charset="0"/>
                <a:cs typeface="Calibri" panose="020F0502020204030204" pitchFamily="34" charset="0"/>
              </a:rPr>
              <a:t>Föräldrar</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i</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omklädningsrum</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efter</a:t>
            </a:r>
            <a:r>
              <a:rPr lang="en-US" dirty="0">
                <a:latin typeface="Calibri" panose="020F0502020204030204" pitchFamily="34" charset="0"/>
                <a:cs typeface="Calibri" panose="020F0502020204030204" pitchFamily="34" charset="0"/>
              </a:rPr>
              <a:t> match</a:t>
            </a:r>
          </a:p>
          <a:p>
            <a:r>
              <a:rPr lang="en-US" dirty="0" err="1">
                <a:latin typeface="Calibri" panose="020F0502020204030204" pitchFamily="34" charset="0"/>
                <a:cs typeface="Calibri" panose="020F0502020204030204" pitchFamily="34" charset="0"/>
              </a:rPr>
              <a:t>Matchens</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knattar</a:t>
            </a:r>
            <a:endParaRPr lang="en-US" dirty="0">
              <a:latin typeface="Calibri" panose="020F0502020204030204" pitchFamily="34" charset="0"/>
              <a:cs typeface="Calibri" panose="020F0502020204030204" pitchFamily="34" charset="0"/>
            </a:endParaRPr>
          </a:p>
          <a:p>
            <a:r>
              <a:rPr lang="en-US" dirty="0" err="1">
                <a:latin typeface="Calibri" panose="020F0502020204030204" pitchFamily="34" charset="0"/>
                <a:cs typeface="Calibri" panose="020F0502020204030204" pitchFamily="34" charset="0"/>
              </a:rPr>
              <a:t>Föräldragrupp</a:t>
            </a:r>
            <a:endParaRPr lang="en-US" dirty="0">
              <a:latin typeface="Calibri" panose="020F0502020204030204" pitchFamily="34" charset="0"/>
              <a:cs typeface="Calibri" panose="020F0502020204030204" pitchFamily="34" charset="0"/>
            </a:endParaRPr>
          </a:p>
          <a:p>
            <a:r>
              <a:rPr lang="en-US" dirty="0" err="1">
                <a:latin typeface="Calibri" panose="020F0502020204030204" pitchFamily="34" charset="0"/>
                <a:cs typeface="Calibri" panose="020F0502020204030204" pitchFamily="34" charset="0"/>
              </a:rPr>
              <a:t>Informationskanaler</a:t>
            </a:r>
            <a:endParaRPr lang="en-US" dirty="0">
              <a:latin typeface="Calibri" panose="020F0502020204030204" pitchFamily="34" charset="0"/>
              <a:cs typeface="Calibri" panose="020F0502020204030204" pitchFamily="34" charset="0"/>
            </a:endParaRPr>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485775" y="2362200"/>
            <a:ext cx="7890603"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sv-SE" dirty="0"/>
          </a:p>
          <a:p>
            <a:endParaRPr lang="sv-SE" dirty="0"/>
          </a:p>
        </p:txBody>
      </p:sp>
    </p:spTree>
    <p:extLst>
      <p:ext uri="{BB962C8B-B14F-4D97-AF65-F5344CB8AC3E}">
        <p14:creationId xmlns:p14="http://schemas.microsoft.com/office/powerpoint/2010/main" val="894892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Informationskanaler</a:t>
            </a:r>
            <a:endParaRPr lang="en-US" dirty="0"/>
          </a:p>
        </p:txBody>
      </p:sp>
      <p:sp>
        <p:nvSpPr>
          <p:cNvPr id="5" name="Content Placeholder 4"/>
          <p:cNvSpPr>
            <a:spLocks noGrp="1"/>
          </p:cNvSpPr>
          <p:nvPr>
            <p:ph idx="1"/>
          </p:nvPr>
        </p:nvSpPr>
        <p:spPr>
          <a:xfrm>
            <a:off x="539552" y="5297580"/>
            <a:ext cx="8604448" cy="1080120"/>
          </a:xfrm>
        </p:spPr>
        <p:txBody>
          <a:bodyPr>
            <a:normAutofit fontScale="92500" lnSpcReduction="20000"/>
          </a:bodyPr>
          <a:lstStyle/>
          <a:p>
            <a:pPr>
              <a:buFontTx/>
              <a:buChar char="-"/>
            </a:pPr>
            <a:r>
              <a:rPr lang="en-US" sz="2400" dirty="0" err="1">
                <a:effectLst>
                  <a:outerShdw blurRad="38100" dist="38100" dir="2700000" algn="tl">
                    <a:srgbClr val="000000">
                      <a:alpha val="43137"/>
                    </a:srgbClr>
                  </a:outerShdw>
                </a:effectLst>
              </a:rPr>
              <a:t>Hemsida</a:t>
            </a:r>
            <a:r>
              <a:rPr lang="en-US" sz="2400" dirty="0">
                <a:effectLst>
                  <a:outerShdw blurRad="38100" dist="38100" dir="2700000" algn="tl">
                    <a:srgbClr val="000000">
                      <a:alpha val="43137"/>
                    </a:srgbClr>
                  </a:outerShdw>
                </a:effectLst>
              </a:rPr>
              <a:t> -</a:t>
            </a:r>
            <a:r>
              <a:rPr lang="en-US" sz="2400" dirty="0"/>
              <a:t> </a:t>
            </a:r>
            <a:r>
              <a:rPr lang="en-US" sz="2400" dirty="0">
                <a:hlinkClick r:id="rId3"/>
              </a:rPr>
              <a:t>www.laget.se/PixboP08</a:t>
            </a:r>
            <a:endParaRPr lang="en-US" sz="2400" dirty="0"/>
          </a:p>
          <a:p>
            <a:pPr>
              <a:buFontTx/>
              <a:buChar char="-"/>
            </a:pPr>
            <a:r>
              <a:rPr lang="sv-SE" sz="2400" dirty="0">
                <a:effectLst>
                  <a:outerShdw blurRad="38100" dist="38100" dir="2700000" algn="tl">
                    <a:srgbClr val="000000">
                      <a:alpha val="43137"/>
                    </a:srgbClr>
                  </a:outerShdw>
                </a:effectLst>
              </a:rPr>
              <a:t>Facebook -</a:t>
            </a:r>
            <a:r>
              <a:rPr lang="sv-SE" sz="2400" dirty="0"/>
              <a:t> </a:t>
            </a:r>
            <a:r>
              <a:rPr lang="sv-SE" sz="2400" dirty="0">
                <a:hlinkClick r:id="rId4"/>
              </a:rPr>
              <a:t>PixboP08</a:t>
            </a:r>
            <a:r>
              <a:rPr lang="sv-SE" sz="2400" dirty="0"/>
              <a:t> (sluten grupp)</a:t>
            </a:r>
          </a:p>
          <a:p>
            <a:pPr>
              <a:buFontTx/>
              <a:buChar char="-"/>
            </a:pPr>
            <a:r>
              <a:rPr lang="sv-SE" sz="2400" dirty="0">
                <a:effectLst>
                  <a:outerShdw blurRad="38100" dist="38100" dir="2700000" algn="tl">
                    <a:srgbClr val="000000">
                      <a:alpha val="43137"/>
                    </a:srgbClr>
                  </a:outerShdw>
                </a:effectLst>
              </a:rPr>
              <a:t>SMS-grupp</a:t>
            </a:r>
            <a:endParaRPr lang="en-US" sz="2400" dirty="0">
              <a:effectLst>
                <a:outerShdw blurRad="38100" dist="38100" dir="2700000" algn="tl">
                  <a:srgbClr val="000000">
                    <a:alpha val="43137"/>
                  </a:srgbClr>
                </a:outerShdw>
              </a:effectLst>
            </a:endParaRPr>
          </a:p>
          <a:p>
            <a:pPr marL="0" indent="0">
              <a:buNone/>
            </a:pPr>
            <a:endParaRPr lang="en-US" sz="2400" dirty="0"/>
          </a:p>
        </p:txBody>
      </p:sp>
      <p:pic>
        <p:nvPicPr>
          <p:cNvPr id="4" name="Bildobjekt 3"/>
          <p:cNvPicPr>
            <a:picLocks noChangeAspect="1"/>
          </p:cNvPicPr>
          <p:nvPr/>
        </p:nvPicPr>
        <p:blipFill>
          <a:blip r:embed="rId5"/>
          <a:stretch>
            <a:fillRect/>
          </a:stretch>
        </p:blipFill>
        <p:spPr>
          <a:xfrm>
            <a:off x="539552" y="1556792"/>
            <a:ext cx="6133808" cy="3384376"/>
          </a:xfrm>
          <a:prstGeom prst="rect">
            <a:avLst/>
          </a:prstGeom>
        </p:spPr>
      </p:pic>
    </p:spTree>
    <p:extLst>
      <p:ext uri="{BB962C8B-B14F-4D97-AF65-F5344CB8AC3E}">
        <p14:creationId xmlns:p14="http://schemas.microsoft.com/office/powerpoint/2010/main" val="1692176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043608" y="2204864"/>
            <a:ext cx="6768752" cy="707886"/>
          </a:xfrm>
          <a:prstGeom prst="rect">
            <a:avLst/>
          </a:prstGeom>
          <a:noFill/>
        </p:spPr>
        <p:txBody>
          <a:bodyPr wrap="square" rtlCol="0">
            <a:spAutoFit/>
          </a:bodyPr>
          <a:lstStyle/>
          <a:p>
            <a:pPr algn="ctr"/>
            <a:r>
              <a:rPr lang="sv-SE" sz="4000" dirty="0">
                <a:latin typeface="Carbon Block"/>
              </a:rPr>
              <a:t>Frågor?</a:t>
            </a:r>
          </a:p>
        </p:txBody>
      </p:sp>
    </p:spTree>
    <p:extLst>
      <p:ext uri="{BB962C8B-B14F-4D97-AF65-F5344CB8AC3E}">
        <p14:creationId xmlns:p14="http://schemas.microsoft.com/office/powerpoint/2010/main" val="4279902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v-SE" dirty="0"/>
              <a:t>Agenda</a:t>
            </a:r>
          </a:p>
        </p:txBody>
      </p:sp>
      <p:sp>
        <p:nvSpPr>
          <p:cNvPr id="7" name="Content Placeholder 6"/>
          <p:cNvSpPr>
            <a:spLocks noGrp="1"/>
          </p:cNvSpPr>
          <p:nvPr>
            <p:ph sz="half" idx="1"/>
          </p:nvPr>
        </p:nvSpPr>
        <p:spPr>
          <a:xfrm>
            <a:off x="457200" y="1600200"/>
            <a:ext cx="7499176" cy="4525963"/>
          </a:xfrm>
        </p:spPr>
        <p:txBody>
          <a:bodyPr vert="horz" lIns="91440" tIns="45720" rIns="91440" bIns="45720" rtlCol="0" anchor="t">
            <a:normAutofit/>
          </a:bodyPr>
          <a:lstStyle/>
          <a:p>
            <a:pPr marL="514350" indent="-514350">
              <a:buFont typeface="+mj-lt"/>
              <a:buAutoNum type="arabicPeriod"/>
            </a:pPr>
            <a:r>
              <a:rPr lang="sv-SE" dirty="0"/>
              <a:t>Klubbens ungdomspolicy och lagets värdegrunder</a:t>
            </a:r>
          </a:p>
          <a:p>
            <a:pPr marL="514350" indent="-514350">
              <a:buFont typeface="+mj-lt"/>
              <a:buAutoNum type="arabicPeriod"/>
            </a:pPr>
            <a:r>
              <a:rPr lang="sv-SE" dirty="0"/>
              <a:t>Ekonomi/försäljning/sponsorer</a:t>
            </a:r>
          </a:p>
          <a:p>
            <a:pPr marL="514350" indent="-514350">
              <a:buFont typeface="+mj-lt"/>
              <a:buAutoNum type="arabicPeriod"/>
            </a:pPr>
            <a:r>
              <a:rPr lang="sv-SE" dirty="0"/>
              <a:t>Kommande cuper och träningsläger</a:t>
            </a:r>
          </a:p>
          <a:p>
            <a:pPr marL="514350" indent="-514350">
              <a:buAutoNum type="arabicPeriod"/>
            </a:pPr>
            <a:r>
              <a:rPr lang="sv-SE" dirty="0" err="1"/>
              <a:t>Hallvärdsskap</a:t>
            </a:r>
          </a:p>
          <a:p>
            <a:pPr marL="514350" indent="-514350">
              <a:buFont typeface="+mj-lt"/>
              <a:buAutoNum type="arabicPeriod"/>
            </a:pPr>
            <a:r>
              <a:rPr lang="sv-SE" dirty="0"/>
              <a:t>Diverse allmän info</a:t>
            </a:r>
          </a:p>
          <a:p>
            <a:pPr marL="514350" indent="-514350">
              <a:buFont typeface="+mj-lt"/>
              <a:buAutoNum type="arabicPeriod"/>
            </a:pPr>
            <a:r>
              <a:rPr lang="sv-SE" dirty="0"/>
              <a:t>Övriga frågor</a:t>
            </a:r>
          </a:p>
        </p:txBody>
      </p:sp>
    </p:spTree>
    <p:extLst>
      <p:ext uri="{BB962C8B-B14F-4D97-AF65-F5344CB8AC3E}">
        <p14:creationId xmlns:p14="http://schemas.microsoft.com/office/powerpoint/2010/main" val="1618121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buFont typeface="+mj-lt"/>
              <a:buAutoNum type="arabicPeriod"/>
            </a:pPr>
            <a:r>
              <a:rPr lang="sv-SE" dirty="0"/>
              <a:t>Klubbens ungdomspolicy och lagets värdegrunder</a:t>
            </a:r>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pPr lvl="1"/>
            <a:r>
              <a:rPr lang="sv-SE" dirty="0">
                <a:latin typeface="Calibri" panose="020F0502020204030204" pitchFamily="34" charset="0"/>
                <a:cs typeface="Calibri" panose="020F0502020204030204" pitchFamily="34" charset="0"/>
              </a:rPr>
              <a:t>Ett stort och ambitiöst arbete inom Pixbo</a:t>
            </a:r>
          </a:p>
          <a:p>
            <a:pPr lvl="1"/>
            <a:r>
              <a:rPr lang="sv-SE" dirty="0">
                <a:latin typeface="Calibri" panose="020F0502020204030204" pitchFamily="34" charset="0"/>
                <a:cs typeface="Calibri" panose="020F0502020204030204" pitchFamily="34" charset="0"/>
              </a:rPr>
              <a:t>Grund FNs barnkonvention</a:t>
            </a:r>
          </a:p>
          <a:p>
            <a:pPr lvl="1"/>
            <a:r>
              <a:rPr lang="sv-SE" dirty="0">
                <a:latin typeface="Calibri" panose="020F0502020204030204" pitchFamily="34" charset="0"/>
                <a:cs typeface="Calibri" panose="020F0502020204030204" pitchFamily="34" charset="0"/>
              </a:rPr>
              <a:t>Värdegrund på olika nivåer</a:t>
            </a:r>
          </a:p>
          <a:p>
            <a:pPr lvl="2"/>
            <a:r>
              <a:rPr lang="sv-SE" dirty="0" err="1">
                <a:latin typeface="Calibri" panose="020F0502020204030204" pitchFamily="34" charset="0"/>
                <a:cs typeface="Calibri" panose="020F0502020204030204" pitchFamily="34" charset="0"/>
              </a:rPr>
              <a:t>Rävkul</a:t>
            </a:r>
          </a:p>
          <a:p>
            <a:pPr lvl="2"/>
            <a:r>
              <a:rPr lang="sv-SE" dirty="0">
                <a:solidFill>
                  <a:srgbClr val="00B050"/>
                </a:solidFill>
                <a:latin typeface="Calibri" panose="020F0502020204030204" pitchFamily="34" charset="0"/>
                <a:cs typeface="Calibri" panose="020F0502020204030204" pitchFamily="34" charset="0"/>
              </a:rPr>
              <a:t>Grön</a:t>
            </a:r>
          </a:p>
          <a:p>
            <a:pPr lvl="2"/>
            <a:r>
              <a:rPr lang="sv-SE" dirty="0">
                <a:solidFill>
                  <a:srgbClr val="0070C0"/>
                </a:solidFill>
                <a:latin typeface="Calibri" panose="020F0502020204030204" pitchFamily="34" charset="0"/>
                <a:cs typeface="Calibri" panose="020F0502020204030204" pitchFamily="34" charset="0"/>
              </a:rPr>
              <a:t>Blå</a:t>
            </a:r>
            <a:r>
              <a:rPr lang="sv-SE" dirty="0">
                <a:latin typeface="Calibri" panose="020F0502020204030204" pitchFamily="34" charset="0"/>
                <a:cs typeface="Calibri" panose="020F0502020204030204" pitchFamily="34" charset="0"/>
              </a:rPr>
              <a:t>             P08 </a:t>
            </a:r>
          </a:p>
          <a:p>
            <a:pPr lvl="2"/>
            <a:r>
              <a:rPr lang="sv-SE" dirty="0">
                <a:solidFill>
                  <a:srgbClr val="FF0000"/>
                </a:solidFill>
                <a:latin typeface="Calibri" panose="020F0502020204030204" pitchFamily="34" charset="0"/>
                <a:cs typeface="Calibri" panose="020F0502020204030204" pitchFamily="34" charset="0"/>
              </a:rPr>
              <a:t>Röd</a:t>
            </a:r>
          </a:p>
          <a:p>
            <a:pPr lvl="1"/>
            <a:r>
              <a:rPr lang="sv-SE" dirty="0">
                <a:latin typeface="Calibri" panose="020F0502020204030204" pitchFamily="34" charset="0"/>
                <a:cs typeface="Calibri" panose="020F0502020204030204" pitchFamily="34" charset="0"/>
              </a:rPr>
              <a:t>Ledande – Gemenskap - Förebilder</a:t>
            </a:r>
          </a:p>
          <a:p>
            <a:pPr lvl="2"/>
            <a:r>
              <a:rPr lang="sv-SE" dirty="0">
                <a:latin typeface="Calibri" panose="020F0502020204030204" pitchFamily="34" charset="0"/>
                <a:cs typeface="Calibri" panose="020F0502020204030204" pitchFamily="34" charset="0"/>
              </a:rPr>
              <a:t>Spelare</a:t>
            </a:r>
          </a:p>
          <a:p>
            <a:pPr lvl="2"/>
            <a:r>
              <a:rPr lang="sv-SE" dirty="0">
                <a:latin typeface="Calibri" panose="020F0502020204030204" pitchFamily="34" charset="0"/>
                <a:cs typeface="Calibri" panose="020F0502020204030204" pitchFamily="34" charset="0"/>
              </a:rPr>
              <a:t>Ledare</a:t>
            </a:r>
          </a:p>
          <a:p>
            <a:pPr lvl="2"/>
            <a:r>
              <a:rPr lang="sv-SE" dirty="0">
                <a:latin typeface="Calibri" panose="020F0502020204030204" pitchFamily="34" charset="0"/>
                <a:cs typeface="Calibri" panose="020F0502020204030204" pitchFamily="34" charset="0"/>
              </a:rPr>
              <a:t>Föräldrar</a:t>
            </a:r>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4" name="Pil: höger 3"/>
          <p:cNvSpPr/>
          <p:nvPr/>
        </p:nvSpPr>
        <p:spPr>
          <a:xfrm>
            <a:off x="2220351" y="3638550"/>
            <a:ext cx="559340" cy="2320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380780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1. Värdegrund - spelare </a:t>
            </a:r>
            <a:r>
              <a:rPr lang="sv-SE" dirty="0">
                <a:solidFill>
                  <a:srgbClr val="0070C0"/>
                </a:solidFill>
              </a:rPr>
              <a:t>Blå</a:t>
            </a:r>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744538" y="1914525"/>
            <a:ext cx="7978775" cy="283154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sz="2000" dirty="0"/>
              <a:t>Som </a:t>
            </a:r>
            <a:r>
              <a:rPr sz="2000" b="1" dirty="0"/>
              <a:t>spelare</a:t>
            </a:r>
            <a:r>
              <a:rPr sz="2000" dirty="0"/>
              <a:t> är jag en förebild för mitt lag, klubben och sporten genom att</a:t>
            </a:r>
            <a:endParaRPr lang="sv-SE" sz="2000" dirty="0"/>
          </a:p>
          <a:p>
            <a:pPr marL="285750" indent="-285750">
              <a:buChar char="•"/>
            </a:pPr>
            <a:r>
              <a:rPr lang="sv-SE" sz="2000" dirty="0"/>
              <a:t>Jag följer föreningens uppsatta mål och riktlinjerna.</a:t>
            </a:r>
            <a:endParaRPr sz="2000" dirty="0"/>
          </a:p>
          <a:p>
            <a:pPr marL="285750" indent="-285750">
              <a:buChar char="•"/>
            </a:pPr>
            <a:r>
              <a:rPr lang="sv-SE" sz="2000" dirty="0"/>
              <a:t>Jag är en schysst ”kompis” oavsett om vi vinner eller förlorar.</a:t>
            </a:r>
            <a:endParaRPr sz="2000" dirty="0"/>
          </a:p>
          <a:p>
            <a:pPr marL="285750" indent="-285750">
              <a:buChar char="•"/>
            </a:pPr>
            <a:r>
              <a:rPr lang="sv-SE" sz="2000" dirty="0"/>
              <a:t>Jag gör mitt bästa i alla lägen.</a:t>
            </a:r>
            <a:endParaRPr sz="2000" dirty="0"/>
          </a:p>
          <a:p>
            <a:pPr marL="285750" indent="-285750">
              <a:buChar char="•"/>
            </a:pPr>
            <a:r>
              <a:rPr lang="sv-SE" sz="2000" dirty="0"/>
              <a:t>Jag  uppträder alltid på ett ödmjukt, schysst och sportsligt sätt mot domare, lagkamrater, tränare, motståndare, funktionärer och publik. </a:t>
            </a:r>
            <a:endParaRPr sz="2000" dirty="0"/>
          </a:p>
          <a:p>
            <a:endParaRPr sz="2000" dirty="0"/>
          </a:p>
          <a:p>
            <a:r>
              <a:rPr lang="sv-SE" sz="2000" dirty="0"/>
              <a:t>Det ska vara roligt för alla att spela Innebandy!</a:t>
            </a:r>
            <a:endParaRPr sz="2000" dirty="0"/>
          </a:p>
          <a:p>
            <a:endParaRPr lang="sv-SE" dirty="0"/>
          </a:p>
        </p:txBody>
      </p:sp>
    </p:spTree>
    <p:extLst>
      <p:ext uri="{BB962C8B-B14F-4D97-AF65-F5344CB8AC3E}">
        <p14:creationId xmlns:p14="http://schemas.microsoft.com/office/powerpoint/2010/main" val="2298154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1. Värdegrund - ledare </a:t>
            </a:r>
            <a:r>
              <a:rPr lang="sv-SE" dirty="0">
                <a:solidFill>
                  <a:srgbClr val="0070C0"/>
                </a:solidFill>
              </a:rPr>
              <a:t>Blå</a:t>
            </a:r>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676275" y="1428750"/>
            <a:ext cx="7952858" cy="495520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sz="2000" dirty="0"/>
              <a:t>Som </a:t>
            </a:r>
            <a:r>
              <a:rPr sz="2000" b="1" dirty="0"/>
              <a:t>ledare</a:t>
            </a:r>
            <a:r>
              <a:rPr sz="2000" dirty="0"/>
              <a:t> är jag en förebild för mitt lag, klubben och sporten genom att</a:t>
            </a:r>
            <a:endParaRPr lang="sv-SE" sz="2000" dirty="0"/>
          </a:p>
          <a:p>
            <a:pPr marL="285750" indent="-285750">
              <a:buChar char="•"/>
            </a:pPr>
            <a:r>
              <a:rPr lang="sv-SE" sz="2000" dirty="0"/>
              <a:t>Jag följer föreningens uppsatta mål och riktlinjer.</a:t>
            </a:r>
            <a:endParaRPr sz="2000" dirty="0"/>
          </a:p>
          <a:p>
            <a:pPr marL="285750" indent="-285750">
              <a:buChar char="•"/>
            </a:pPr>
            <a:r>
              <a:rPr lang="sv-SE" sz="2000" dirty="0"/>
              <a:t>Jag ansvarar för att alla spelare känner sig sedda och respekterade.</a:t>
            </a:r>
            <a:endParaRPr sz="2000" dirty="0"/>
          </a:p>
          <a:p>
            <a:pPr marL="285750" indent="-285750">
              <a:buChar char="•"/>
            </a:pPr>
            <a:r>
              <a:rPr lang="sv-SE" sz="2000" dirty="0"/>
              <a:t>Jag skapar en miljö i laget där alla spelare kan utvecklas till fullo.</a:t>
            </a:r>
            <a:endParaRPr sz="2000" dirty="0"/>
          </a:p>
          <a:p>
            <a:pPr marL="285750" indent="-285750">
              <a:buChar char="•"/>
            </a:pPr>
            <a:r>
              <a:rPr lang="sv-SE" sz="2000" dirty="0"/>
              <a:t>Jag motverkar mobbing, kränkningar och utanförskap.</a:t>
            </a:r>
            <a:endParaRPr sz="2000" dirty="0"/>
          </a:p>
          <a:p>
            <a:pPr marL="285750" indent="-285750">
              <a:buChar char="•"/>
            </a:pPr>
            <a:r>
              <a:rPr lang="sv-SE" sz="2000" dirty="0"/>
              <a:t>Jag uppträder alltid på ett ödmjukt, schysst och sportsligt sätt mot domare, motståndare, funktionärer och publik. </a:t>
            </a:r>
            <a:endParaRPr sz="2000" dirty="0"/>
          </a:p>
          <a:p>
            <a:pPr marL="285750" indent="-285750">
              <a:buChar char="•"/>
            </a:pPr>
            <a:r>
              <a:rPr lang="sv-SE" sz="2000" dirty="0"/>
              <a:t>Jag lämnar in registerutdrag från Polisens belastningsregister i ett obrutet kuvert till kansliet var tredje år. Utdraget får högst vara ett år gammalt. Föreningen har nolltolerans mot brott som kommer fram och leder till att ledaren stängs av (förutsatt att brottet har tydlig relevans och påverkan på ledarens utövning av uppdraget).  </a:t>
            </a:r>
            <a:r>
              <a:rPr lang="en-US" dirty="0">
                <a:latin typeface="+mn-ea"/>
                <a:cs typeface="+mn-ea"/>
              </a:rPr>
              <a:t/>
            </a:r>
            <a:br>
              <a:rPr lang="en-US" dirty="0">
                <a:latin typeface="+mn-ea"/>
                <a:cs typeface="+mn-ea"/>
              </a:rPr>
            </a:br>
            <a:endParaRPr lang="sv-SE" sz="2000" dirty="0"/>
          </a:p>
          <a:p>
            <a:r>
              <a:rPr lang="sv-SE" sz="2000" dirty="0"/>
              <a:t>Det ska vara roligt att leda Innebandy!</a:t>
            </a:r>
            <a:endParaRPr sz="2000" dirty="0"/>
          </a:p>
          <a:p>
            <a:endParaRPr lang="sv-SE" dirty="0"/>
          </a:p>
          <a:p>
            <a:endParaRPr lang="sv-SE" dirty="0"/>
          </a:p>
        </p:txBody>
      </p:sp>
    </p:spTree>
    <p:extLst>
      <p:ext uri="{BB962C8B-B14F-4D97-AF65-F5344CB8AC3E}">
        <p14:creationId xmlns:p14="http://schemas.microsoft.com/office/powerpoint/2010/main" val="928849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1. Värdegrund - ledare </a:t>
            </a:r>
            <a:r>
              <a:rPr lang="sv-SE" dirty="0">
                <a:solidFill>
                  <a:srgbClr val="0070C0"/>
                </a:solidFill>
              </a:rPr>
              <a:t>Blå - Ledarutbildning</a:t>
            </a:r>
          </a:p>
        </p:txBody>
      </p:sp>
      <p:sp>
        <p:nvSpPr>
          <p:cNvPr id="3" name="Content Placeholder 2"/>
          <p:cNvSpPr>
            <a:spLocks noGrp="1"/>
          </p:cNvSpPr>
          <p:nvPr>
            <p:ph idx="1"/>
          </p:nvPr>
        </p:nvSpPr>
        <p:spPr>
          <a:xfrm>
            <a:off x="457200" y="1557338"/>
            <a:ext cx="8229600" cy="1363147"/>
          </a:xfrm>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sz="2000" dirty="0">
              <a:latin typeface="calibri"/>
            </a:endParaRPr>
          </a:p>
          <a:p>
            <a:pPr marL="914400" lvl="2" indent="0">
              <a:buNone/>
            </a:pPr>
            <a:endParaRPr lang="sv-SE" sz="2000" dirty="0">
              <a:latin typeface="calibri"/>
            </a:endParaRPr>
          </a:p>
          <a:p>
            <a:pPr marL="914400" lvl="2" indent="0">
              <a:buNone/>
            </a:pPr>
            <a:endParaRPr lang="sv-SE" sz="2000" dirty="0">
              <a:latin typeface="calibri"/>
            </a:endParaRPr>
          </a:p>
          <a:p>
            <a:pPr marL="914400" lvl="2" indent="0">
              <a:buNone/>
            </a:pPr>
            <a:endParaRPr lang="sv-SE" dirty="0"/>
          </a:p>
          <a:p>
            <a:pPr marL="0" indent="0">
              <a:buNone/>
            </a:pPr>
            <a:endParaRPr lang="sv-SE" dirty="0"/>
          </a:p>
        </p:txBody>
      </p:sp>
      <p:sp>
        <p:nvSpPr>
          <p:cNvPr id="6" name="textruta 5"/>
          <p:cNvSpPr txBox="1"/>
          <p:nvPr/>
        </p:nvSpPr>
        <p:spPr>
          <a:xfrm>
            <a:off x="628650" y="1521383"/>
            <a:ext cx="7953375" cy="193899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dirty="0"/>
              <a:t>Rekommendation på blå nivå:</a:t>
            </a:r>
          </a:p>
          <a:p>
            <a:pPr marL="342900" indent="-342900">
              <a:buFont typeface="Arial"/>
              <a:buChar char="•"/>
            </a:pPr>
            <a:r>
              <a:rPr lang="sv-SE" sz="2400" dirty="0"/>
              <a:t>Grundutbildning  - alla ledare </a:t>
            </a:r>
          </a:p>
          <a:p>
            <a:pPr marL="342900" indent="-342900">
              <a:buFont typeface="Arial"/>
              <a:buChar char="•"/>
            </a:pPr>
            <a:r>
              <a:rPr lang="sv-SE" sz="2400" dirty="0"/>
              <a:t>Minst en av ledarna  - samtliga fördjupningskurserna</a:t>
            </a:r>
          </a:p>
          <a:p>
            <a:pPr marL="342900" indent="-342900">
              <a:buFont typeface="Arial"/>
              <a:buChar char="•"/>
            </a:pPr>
            <a:r>
              <a:rPr lang="sv-SE" sz="2400" dirty="0"/>
              <a:t>Utbildning – ledarlicens - förnyas efter 1 </a:t>
            </a:r>
            <a:r>
              <a:rPr lang="sv-SE" sz="2400" dirty="0" err="1"/>
              <a:t>resp</a:t>
            </a:r>
            <a:r>
              <a:rPr lang="sv-SE" sz="2400" dirty="0"/>
              <a:t> 3 år</a:t>
            </a:r>
          </a:p>
          <a:p>
            <a:pPr marL="342900" indent="-342900">
              <a:buFont typeface="Arial"/>
              <a:buChar char="•"/>
            </a:pPr>
            <a:r>
              <a:rPr lang="sv-SE" sz="2400" dirty="0"/>
              <a:t>Minst en måste ha licens vid varje match</a:t>
            </a:r>
          </a:p>
        </p:txBody>
      </p:sp>
    </p:spTree>
    <p:extLst>
      <p:ext uri="{BB962C8B-B14F-4D97-AF65-F5344CB8AC3E}">
        <p14:creationId xmlns:p14="http://schemas.microsoft.com/office/powerpoint/2010/main" val="3764133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1. Värdegrund - förälder </a:t>
            </a:r>
            <a:r>
              <a:rPr lang="sv-SE" dirty="0">
                <a:solidFill>
                  <a:srgbClr val="0070C0"/>
                </a:solidFill>
              </a:rPr>
              <a:t>Blå</a:t>
            </a:r>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524157" y="1428750"/>
            <a:ext cx="8283293" cy="400109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sz="2000" dirty="0"/>
              <a:t>Som </a:t>
            </a:r>
            <a:r>
              <a:rPr sz="2000" b="1" dirty="0"/>
              <a:t>förälder</a:t>
            </a:r>
            <a:r>
              <a:rPr sz="2000" dirty="0"/>
              <a:t> är jag en förebild för ”mitt” lag, klubben och sporten genom att</a:t>
            </a:r>
            <a:endParaRPr lang="sv-SE" sz="2000" dirty="0"/>
          </a:p>
          <a:p>
            <a:pPr marL="285750" indent="-285750">
              <a:buChar char="•"/>
            </a:pPr>
            <a:r>
              <a:rPr lang="sv-SE" sz="2000" dirty="0"/>
              <a:t>Jag följer föreningens uppsatta mål och riktlinjerna.</a:t>
            </a:r>
            <a:endParaRPr dirty="0"/>
          </a:p>
          <a:p>
            <a:pPr marL="285750" indent="-285750">
              <a:buChar char="•"/>
            </a:pPr>
            <a:r>
              <a:rPr lang="sv-SE" sz="2000" dirty="0"/>
              <a:t>Jag uppträder alltid på ett ödmjukt, schysst och sportsligt sätt mot domare, spelare, tränare, motståndare, funktionärer och publik. </a:t>
            </a:r>
            <a:endParaRPr dirty="0"/>
          </a:p>
          <a:p>
            <a:pPr marL="285750" indent="-285750">
              <a:buChar char="•"/>
            </a:pPr>
            <a:r>
              <a:rPr lang="sv-SE" sz="2000" dirty="0"/>
              <a:t>Jag uppmuntrar deltagandet framför vikten av att alltid vinna.</a:t>
            </a:r>
            <a:endParaRPr dirty="0"/>
          </a:p>
          <a:p>
            <a:pPr marL="285750" indent="-285750">
              <a:buChar char="•"/>
            </a:pPr>
            <a:r>
              <a:rPr lang="sv-SE" sz="2000" dirty="0"/>
              <a:t>Jag är aktivt närvarande på både träningar och matcher när jag är på plats.</a:t>
            </a:r>
            <a:endParaRPr dirty="0"/>
          </a:p>
          <a:p>
            <a:pPr marL="285750" indent="-285750">
              <a:buChar char="•"/>
            </a:pPr>
            <a:r>
              <a:rPr lang="sv-SE" sz="2000" dirty="0"/>
              <a:t>Jag respekterar och stöttar tränarna både på träning och match.</a:t>
            </a:r>
            <a:endParaRPr dirty="0"/>
          </a:p>
          <a:p>
            <a:endParaRPr dirty="0"/>
          </a:p>
          <a:p>
            <a:r>
              <a:rPr lang="sv-SE" sz="2000" dirty="0"/>
              <a:t>Det ska vara roligt för alla att spela Innebandy! Tillsammans med ledarna skapar jag en trygg och rolig verksamhet för våra barn och ungdomar.</a:t>
            </a:r>
            <a:endParaRPr dirty="0"/>
          </a:p>
          <a:p>
            <a:endParaRPr lang="sv-SE" sz="2000" dirty="0"/>
          </a:p>
          <a:p>
            <a:endParaRPr lang="sv-SE" dirty="0"/>
          </a:p>
          <a:p>
            <a:endParaRPr lang="sv-SE" dirty="0"/>
          </a:p>
        </p:txBody>
      </p:sp>
    </p:spTree>
    <p:extLst>
      <p:ext uri="{BB962C8B-B14F-4D97-AF65-F5344CB8AC3E}">
        <p14:creationId xmlns:p14="http://schemas.microsoft.com/office/powerpoint/2010/main" val="630973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809" y="44450"/>
            <a:ext cx="6904991" cy="1143000"/>
          </a:xfrm>
        </p:spPr>
        <p:txBody>
          <a:bodyPr>
            <a:normAutofit fontScale="90000"/>
          </a:bodyPr>
          <a:lstStyle/>
          <a:p>
            <a:r>
              <a:rPr lang="sv-SE" dirty="0"/>
              <a:t>1. Värdegrund -</a:t>
            </a:r>
            <a:r>
              <a:rPr lang="sv-SE" dirty="0">
                <a:solidFill>
                  <a:srgbClr val="000000"/>
                </a:solidFill>
              </a:rPr>
              <a:t> </a:t>
            </a:r>
            <a:r>
              <a:rPr lang="sv-SE" dirty="0">
                <a:solidFill>
                  <a:srgbClr val="0070C0"/>
                </a:solidFill>
              </a:rPr>
              <a:t>Blå - Träning och spel</a:t>
            </a:r>
            <a:endParaRPr lang="sv-SE" dirty="0"/>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448098" y="1428750"/>
            <a:ext cx="8283152" cy="452431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Char char="•"/>
            </a:pPr>
            <a:r>
              <a:rPr lang="sv-SE" dirty="0"/>
              <a:t>Fokusera på individuell teknik-utveckling</a:t>
            </a:r>
          </a:p>
          <a:p>
            <a:pPr marL="285750" indent="-285750">
              <a:buChar char="•"/>
            </a:pPr>
            <a:r>
              <a:rPr lang="sv-SE" dirty="0"/>
              <a:t>Introducera ”spel-sinne” – lyft blicken, hitta passningar, skottlägen, gör din medspelare bättre osv</a:t>
            </a:r>
            <a:endParaRPr dirty="0"/>
          </a:p>
          <a:p>
            <a:pPr marL="285750" indent="-285750">
              <a:buChar char="•"/>
            </a:pPr>
            <a:r>
              <a:rPr lang="sv-SE" dirty="0"/>
              <a:t>Alltid innehålla tvåmålsspel på varje träning</a:t>
            </a:r>
            <a:endParaRPr dirty="0"/>
          </a:p>
          <a:p>
            <a:pPr marL="285750" indent="-285750">
              <a:buChar char="•"/>
            </a:pPr>
            <a:r>
              <a:rPr lang="sv-SE" dirty="0"/>
              <a:t>Små målburar (90x120 cm) skall användas vid allt spel med målvakt</a:t>
            </a:r>
            <a:endParaRPr dirty="0"/>
          </a:p>
          <a:p>
            <a:pPr marL="285750" indent="-285750">
              <a:buChar char="•"/>
            </a:pPr>
            <a:r>
              <a:rPr lang="sv-SE" dirty="0"/>
              <a:t>Normalt utövas med träning två gånger per vecka</a:t>
            </a:r>
            <a:endParaRPr dirty="0"/>
          </a:p>
          <a:p>
            <a:pPr marL="285750" indent="-285750">
              <a:buChar char="•"/>
            </a:pPr>
            <a:r>
              <a:rPr lang="sv-SE" dirty="0"/>
              <a:t>Under träning skall ungefär en tredjedel ägnas åt matchliknande spel</a:t>
            </a:r>
            <a:endParaRPr dirty="0"/>
          </a:p>
          <a:p>
            <a:pPr marL="285750" indent="-285750">
              <a:buChar char="•"/>
            </a:pPr>
            <a:r>
              <a:rPr lang="sv-SE" dirty="0"/>
              <a:t>Genomföras med mångsidig och varierad träning, med stora inslag av balans och koordination</a:t>
            </a:r>
            <a:endParaRPr dirty="0"/>
          </a:p>
          <a:p>
            <a:pPr marL="285750" indent="-285750">
              <a:buChar char="•"/>
            </a:pPr>
            <a:r>
              <a:rPr lang="sv-SE" dirty="0"/>
              <a:t>Vissa förberedande </a:t>
            </a:r>
            <a:r>
              <a:rPr lang="sv-SE" dirty="0" err="1"/>
              <a:t>fys</a:t>
            </a:r>
            <a:r>
              <a:rPr lang="sv-SE" dirty="0"/>
              <a:t>-övningar med egen kroppsvikt införes</a:t>
            </a:r>
            <a:endParaRPr dirty="0"/>
          </a:p>
          <a:p>
            <a:pPr marL="285750" indent="-285750">
              <a:buChar char="•"/>
            </a:pPr>
            <a:r>
              <a:rPr lang="sv-SE" dirty="0"/>
              <a:t>Låta alla spelare rotera på alla positioner i laget, även målvakt</a:t>
            </a:r>
            <a:endParaRPr dirty="0"/>
          </a:p>
          <a:p>
            <a:pPr marL="285750" indent="-285750">
              <a:buChar char="•"/>
            </a:pPr>
            <a:r>
              <a:rPr lang="sv-SE" dirty="0"/>
              <a:t>Inte ha en fast Lagkapten, den skall rotera mellan alla spelare i laget</a:t>
            </a:r>
            <a:endParaRPr dirty="0"/>
          </a:p>
          <a:p>
            <a:pPr marL="285750" indent="-285750">
              <a:buChar char="•"/>
            </a:pPr>
            <a:r>
              <a:rPr lang="sv-SE" dirty="0"/>
              <a:t>Sträva efter att lagen spelar på en nivå där matcherna blir så jämna som möjligt </a:t>
            </a:r>
            <a:endParaRPr/>
          </a:p>
          <a:p>
            <a:pPr marL="285750" indent="-285750">
              <a:buChar char="•"/>
            </a:pPr>
            <a:r>
              <a:rPr lang="sv-SE" dirty="0"/>
              <a:t>Alla spelare spelar lika mycket</a:t>
            </a:r>
            <a:endParaRPr dirty="0"/>
          </a:p>
          <a:p>
            <a:pPr marL="285750" indent="-285750">
              <a:buChar char="•"/>
            </a:pPr>
            <a:r>
              <a:rPr lang="sv-SE" dirty="0"/>
              <a:t>Vidareutbilda spelarna i regelkunskap</a:t>
            </a:r>
            <a:endParaRPr dirty="0"/>
          </a:p>
          <a:p>
            <a:endParaRPr lang="sv-SE" dirty="0"/>
          </a:p>
        </p:txBody>
      </p:sp>
    </p:spTree>
    <p:extLst>
      <p:ext uri="{BB962C8B-B14F-4D97-AF65-F5344CB8AC3E}">
        <p14:creationId xmlns:p14="http://schemas.microsoft.com/office/powerpoint/2010/main" val="89161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809" y="44450"/>
            <a:ext cx="7110671" cy="1143000"/>
          </a:xfrm>
        </p:spPr>
        <p:txBody>
          <a:bodyPr>
            <a:normAutofit fontScale="90000"/>
          </a:bodyPr>
          <a:lstStyle/>
          <a:p>
            <a:r>
              <a:rPr lang="sv-SE" dirty="0"/>
              <a:t>1. Värdegrund -</a:t>
            </a:r>
            <a:r>
              <a:rPr lang="sv-SE" dirty="0">
                <a:solidFill>
                  <a:srgbClr val="000000"/>
                </a:solidFill>
              </a:rPr>
              <a:t> </a:t>
            </a:r>
            <a:r>
              <a:rPr lang="sv-SE" dirty="0">
                <a:solidFill>
                  <a:srgbClr val="0070C0"/>
                </a:solidFill>
              </a:rPr>
              <a:t>Blå - Nivåindelning och "toppning"</a:t>
            </a:r>
            <a:endParaRPr lang="sv-SE" dirty="0"/>
          </a:p>
        </p:txBody>
      </p:sp>
      <p:sp>
        <p:nvSpPr>
          <p:cNvPr id="3" name="Content Placeholder 2"/>
          <p:cNvSpPr>
            <a:spLocks noGrp="1"/>
          </p:cNvSpPr>
          <p:nvPr>
            <p:ph idx="1"/>
          </p:nvPr>
        </p:nvSpPr>
        <p:spPr/>
        <p:txBody>
          <a:bodyPr vert="horz" lIns="91440" tIns="45720" rIns="91440" bIns="45720" rtlCol="0" anchor="t">
            <a:normAutofit/>
          </a:bodyPr>
          <a:lstStyle/>
          <a:p>
            <a:pPr marL="457200" lvl="1" indent="0">
              <a:buNone/>
            </a:pPr>
            <a:endParaRPr lang="sv-SE" dirty="0"/>
          </a:p>
          <a:p>
            <a:pPr lvl="2"/>
            <a:endParaRPr lang="sv-SE" dirty="0"/>
          </a:p>
          <a:p>
            <a:pPr marL="914400" lvl="2" indent="0">
              <a:buNone/>
            </a:pPr>
            <a:endParaRPr lang="sv-SE" dirty="0"/>
          </a:p>
          <a:p>
            <a:pPr marL="914400" lvl="2" indent="0">
              <a:buNone/>
            </a:pPr>
            <a:endParaRPr lang="sv-SE" dirty="0"/>
          </a:p>
          <a:p>
            <a:pPr marL="0" indent="0">
              <a:buNone/>
            </a:pPr>
            <a:endParaRPr lang="sv-SE" dirty="0"/>
          </a:p>
        </p:txBody>
      </p:sp>
      <p:sp>
        <p:nvSpPr>
          <p:cNvPr id="6" name="textruta 5"/>
          <p:cNvSpPr txBox="1"/>
          <p:nvPr/>
        </p:nvSpPr>
        <p:spPr>
          <a:xfrm>
            <a:off x="485775" y="2362200"/>
            <a:ext cx="7890603" cy="212407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dirty="0"/>
              <a:t>På BLÅ nivå är det absolut förbjudet att nivåindela och ”toppa” lagen för att nå kortsiktigt bättre resultat. På dessa nivåer skall alla spelare erbjudas lika många matcher och få spela lika mycket under matcherna.</a:t>
            </a:r>
          </a:p>
          <a:p>
            <a:endParaRPr lang="sv-SE" dirty="0"/>
          </a:p>
          <a:p>
            <a:endParaRPr lang="sv-SE" dirty="0"/>
          </a:p>
        </p:txBody>
      </p:sp>
    </p:spTree>
    <p:extLst>
      <p:ext uri="{BB962C8B-B14F-4D97-AF65-F5344CB8AC3E}">
        <p14:creationId xmlns:p14="http://schemas.microsoft.com/office/powerpoint/2010/main" val="3727242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5788</TotalTime>
  <Words>1225</Words>
  <Application>Microsoft Office PowerPoint</Application>
  <PresentationFormat>On-screen Show (4:3)</PresentationFormat>
  <Paragraphs>180</Paragraphs>
  <Slides>14</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vt:lpstr>
      <vt:lpstr>Carbon Block</vt:lpstr>
      <vt:lpstr>Eurostile</vt:lpstr>
      <vt:lpstr>Wingdings</vt:lpstr>
      <vt:lpstr>Office Theme</vt:lpstr>
      <vt:lpstr>Föräldramöte Pixbo P08</vt:lpstr>
      <vt:lpstr>Agenda</vt:lpstr>
      <vt:lpstr>Klubbens ungdomspolicy och lagets värdegrunder</vt:lpstr>
      <vt:lpstr>1. Värdegrund - spelare Blå</vt:lpstr>
      <vt:lpstr>1. Värdegrund - ledare Blå</vt:lpstr>
      <vt:lpstr>1. Värdegrund - ledare Blå - Ledarutbildning</vt:lpstr>
      <vt:lpstr>1. Värdegrund - förälder Blå</vt:lpstr>
      <vt:lpstr>1. Värdegrund - Blå - Träning och spel</vt:lpstr>
      <vt:lpstr>1. Värdegrund - Blå - Nivåindelning och "toppning"</vt:lpstr>
      <vt:lpstr>2. Ekonomi/försäljning/ sponsorer</vt:lpstr>
      <vt:lpstr>Kommande cuper och träningsläger</vt:lpstr>
      <vt:lpstr>Diverse allmän info</vt:lpstr>
      <vt:lpstr>Informationskanaler</vt:lpstr>
      <vt:lpstr>PowerPoint Presentation</vt:lpstr>
    </vt:vector>
  </TitlesOfParts>
  <Company>Enfo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Tränar träff Pixbo P06</dc:title>
  <dc:creator>Johan Widepalm</dc:creator>
  <cp:lastModifiedBy>Lisa Westhed</cp:lastModifiedBy>
  <cp:revision>228</cp:revision>
  <dcterms:created xsi:type="dcterms:W3CDTF">2012-11-08T06:34:42Z</dcterms:created>
  <dcterms:modified xsi:type="dcterms:W3CDTF">2018-03-19T18:33:19Z</dcterms:modified>
</cp:coreProperties>
</file>