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4" name="Shape 6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4" name="Shape 14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0" algn="ctr">
              <a:buSzTx/>
              <a:buFontTx/>
              <a:buNone/>
            </a:lvl2pPr>
            <a:lvl3pPr marL="0" indent="0" algn="ctr">
              <a:buSzTx/>
              <a:buFontTx/>
              <a:buNone/>
            </a:lvl3pPr>
            <a:lvl4pPr marL="0" indent="0" algn="ctr">
              <a:buSzTx/>
              <a:buFontTx/>
              <a:buNone/>
            </a:lvl4pPr>
            <a:lvl5pPr marL="0" indent="0" algn="ctr">
              <a:buSzTx/>
              <a:buFontTx/>
              <a:buNone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" name="Shape 15"/>
          <p:cNvSpPr/>
          <p:nvPr>
            <p:ph type="sldNum" sz="quarter" idx="2"/>
          </p:nvPr>
        </p:nvSpPr>
        <p:spPr>
          <a:xfrm>
            <a:off x="6553200" y="6356350"/>
            <a:ext cx="343901" cy="3581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title"/>
          </p:nvPr>
        </p:nvSpPr>
        <p:spPr>
          <a:xfrm>
            <a:off x="428595" y="274638"/>
            <a:ext cx="6929488" cy="868348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3" name="Shape 23"/>
          <p:cNvSpPr/>
          <p:nvPr>
            <p:ph type="body" idx="1"/>
          </p:nvPr>
        </p:nvSpPr>
        <p:spPr>
          <a:xfrm>
            <a:off x="500034" y="1600200"/>
            <a:ext cx="8186767" cy="4900613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  <a:lvl2pPr>
              <a:defRPr>
                <a:latin typeface="Verdana"/>
                <a:ea typeface="Verdana"/>
                <a:cs typeface="Verdana"/>
                <a:sym typeface="Verdana"/>
              </a:defRPr>
            </a:lvl2pPr>
            <a:lvl3pPr>
              <a:defRPr>
                <a:latin typeface="Verdana"/>
                <a:ea typeface="Verdana"/>
                <a:cs typeface="Verdana"/>
                <a:sym typeface="Verdana"/>
              </a:defRPr>
            </a:lvl3pPr>
            <a:lvl4pPr>
              <a:defRPr>
                <a:latin typeface="Verdana"/>
                <a:ea typeface="Verdana"/>
                <a:cs typeface="Verdana"/>
                <a:sym typeface="Verdana"/>
              </a:defRPr>
            </a:lvl4pPr>
            <a:lvl5pPr>
              <a:defRPr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4" name="Shape 24"/>
          <p:cNvSpPr/>
          <p:nvPr>
            <p:ph type="sldNum" sz="quarter" idx="2"/>
          </p:nvPr>
        </p:nvSpPr>
        <p:spPr>
          <a:xfrm>
            <a:off x="6279546" y="6224224"/>
            <a:ext cx="273654" cy="264253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title"/>
          </p:nvPr>
        </p:nvSpPr>
        <p:spPr>
          <a:xfrm>
            <a:off x="3243248" y="5989654"/>
            <a:ext cx="5900752" cy="868348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2" name="Shape 32"/>
          <p:cNvSpPr/>
          <p:nvPr>
            <p:ph type="sldNum" sz="quarter" idx="2"/>
          </p:nvPr>
        </p:nvSpPr>
        <p:spPr>
          <a:xfrm>
            <a:off x="6279546" y="6224224"/>
            <a:ext cx="273654" cy="264253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sldNum" sz="quarter" idx="2"/>
          </p:nvPr>
        </p:nvSpPr>
        <p:spPr>
          <a:xfrm>
            <a:off x="6279546" y="6224224"/>
            <a:ext cx="273654" cy="264253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7" name="Shape 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8" name="Shape 4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type="title"/>
          </p:nvPr>
        </p:nvSpPr>
        <p:spPr>
          <a:xfrm>
            <a:off x="1043608" y="274638"/>
            <a:ext cx="5900738" cy="868363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6" name="Shape 56"/>
          <p:cNvSpPr/>
          <p:nvPr>
            <p:ph type="body" sz="half" idx="1"/>
          </p:nvPr>
        </p:nvSpPr>
        <p:spPr>
          <a:xfrm>
            <a:off x="685800" y="1981200"/>
            <a:ext cx="3815863" cy="4114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7" name="Shape 57"/>
          <p:cNvSpPr/>
          <p:nvPr>
            <p:ph type="sldNum" sz="quarter" idx="2"/>
          </p:nvPr>
        </p:nvSpPr>
        <p:spPr>
          <a:xfrm>
            <a:off x="6553200" y="6248400"/>
            <a:ext cx="358411" cy="35066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">
              <a:srgbClr val="7B7B7B"/>
            </a:gs>
            <a:gs pos="74000">
              <a:srgbClr val="00000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505" y="5429005"/>
            <a:ext cx="1656184" cy="13221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40352" y="116632"/>
            <a:ext cx="1284433" cy="1319185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4"/>
          <p:cNvSpPr/>
          <p:nvPr>
            <p:ph type="body" idx="1"/>
          </p:nvPr>
        </p:nvSpPr>
        <p:spPr>
          <a:xfrm>
            <a:off x="467543" y="1628799"/>
            <a:ext cx="8229601" cy="4900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" name="Shape 5"/>
          <p:cNvSpPr/>
          <p:nvPr>
            <p:ph type="title"/>
          </p:nvPr>
        </p:nvSpPr>
        <p:spPr>
          <a:xfrm>
            <a:off x="467543" y="260647"/>
            <a:ext cx="8229601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6" name="Shape 6"/>
          <p:cNvSpPr/>
          <p:nvPr>
            <p:ph type="sldNum" sz="quarter" idx="2"/>
          </p:nvPr>
        </p:nvSpPr>
        <p:spPr>
          <a:xfrm>
            <a:off x="6553200" y="6245225"/>
            <a:ext cx="358411" cy="35066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ln>
            <a:noFill/>
          </a:ln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ln>
            <a:noFill/>
          </a:ln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ln>
            <a:noFill/>
          </a:ln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ln>
            <a:noFill/>
          </a:ln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ln>
            <a:noFill/>
          </a:ln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ln>
            <a:noFill/>
          </a:ln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ln>
            <a:noFill/>
          </a:ln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ln>
            <a:noFill/>
          </a:ln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ln>
            <a:noFill/>
          </a:ln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000" u="sng"/>
            </a:pPr>
            <a:r>
              <a:t>Föräldramöte </a:t>
            </a:r>
          </a:p>
          <a:p>
            <a:pPr>
              <a:defRPr sz="4000" u="sng"/>
            </a:pPr>
            <a:r>
              <a:t>Pixbo P14</a:t>
            </a:r>
          </a:p>
        </p:txBody>
      </p:sp>
      <p:sp>
        <p:nvSpPr>
          <p:cNvPr id="67" name="Shape 67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17 september 2023</a:t>
            </a:r>
          </a:p>
        </p:txBody>
      </p:sp>
    </p:spTree>
  </p:cSld>
  <p:clrMapOvr>
    <a:masterClrMapping/>
  </p:clrMapOvr>
  <p:transition xmlns:p14="http://schemas.microsoft.com/office/powerpoint/2010/main" spd="med" advClick="0" advTm="4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ctrTitle"/>
          </p:nvPr>
        </p:nvSpPr>
        <p:spPr>
          <a:xfrm>
            <a:off x="520700" y="21050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 FRÅGOR 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type="title"/>
          </p:nvPr>
        </p:nvSpPr>
        <p:spPr>
          <a:xfrm>
            <a:off x="1198548" y="84154"/>
            <a:ext cx="5900752" cy="868348"/>
          </a:xfrm>
          <a:prstGeom prst="rect">
            <a:avLst/>
          </a:prstGeom>
        </p:spPr>
        <p:txBody>
          <a:bodyPr/>
          <a:lstStyle/>
          <a:p>
            <a:pPr/>
            <a:r>
              <a:t>Innebandy utvecklingsmodell</a:t>
            </a:r>
          </a:p>
        </p:txBody>
      </p:sp>
      <p:pic>
        <p:nvPicPr>
          <p:cNvPr id="70" name="Skärmavbild 2022-11-12 kl. 19.09.2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960" y="1468762"/>
            <a:ext cx="8934080" cy="52367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xfrm>
            <a:off x="1043607" y="274638"/>
            <a:ext cx="5900740" cy="8683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/>
            <a:r>
              <a:t>Matchtröjor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xfrm>
            <a:off x="634428" y="1724465"/>
            <a:ext cx="7768890" cy="4114802"/>
          </a:xfrm>
          <a:prstGeom prst="rect">
            <a:avLst/>
          </a:prstGeom>
        </p:spPr>
        <p:txBody>
          <a:bodyPr/>
          <a:lstStyle/>
          <a:p>
            <a:pPr>
              <a:defRPr sz="2600"/>
            </a:pPr>
            <a:r>
              <a:t>Större matchtröja </a:t>
            </a:r>
          </a:p>
          <a:p>
            <a:pPr lvl="2" marL="0" indent="457200">
              <a:buSzTx/>
              <a:buFontTx/>
              <a:buNone/>
              <a:defRPr sz="2600"/>
            </a:pPr>
            <a:r>
              <a:t>En förfrågan gick ut, tidigare i höstas till alla föräldrar om behov fanns. Beställning är gjord utifrån era svar. </a:t>
            </a:r>
          </a:p>
          <a:p>
            <a:pPr marL="0" indent="0">
              <a:buSzTx/>
              <a:buFontTx/>
              <a:buNone/>
              <a:defRPr sz="2600"/>
            </a:pPr>
          </a:p>
          <a:p>
            <a:pPr marL="280736" indent="-280736">
              <a:buFontTx/>
              <a:defRPr sz="2600"/>
            </a:pPr>
            <a:r>
              <a:t> Nya spelare - tränarna ordnar med matchtröja</a:t>
            </a:r>
          </a:p>
        </p:txBody>
      </p:sp>
    </p:spTree>
  </p:cSld>
  <p:clrMapOvr>
    <a:masterClrMapping/>
  </p:clrMapOvr>
  <p:transition xmlns:p14="http://schemas.microsoft.com/office/powerpoint/2010/main" spd="med" advClick="0" advTm="4000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title"/>
          </p:nvPr>
        </p:nvSpPr>
        <p:spPr>
          <a:xfrm>
            <a:off x="1043607" y="274638"/>
            <a:ext cx="5900740" cy="8683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/>
            <a:r>
              <a:t>Hjälp av föräldrar</a:t>
            </a:r>
          </a:p>
        </p:txBody>
      </p:sp>
      <p:sp>
        <p:nvSpPr>
          <p:cNvPr id="76" name="Shape 76"/>
          <p:cNvSpPr/>
          <p:nvPr>
            <p:ph type="body" idx="1"/>
          </p:nvPr>
        </p:nvSpPr>
        <p:spPr>
          <a:xfrm>
            <a:off x="634428" y="1724465"/>
            <a:ext cx="8257642" cy="4114802"/>
          </a:xfrm>
          <a:prstGeom prst="rect">
            <a:avLst/>
          </a:prstGeom>
        </p:spPr>
        <p:txBody>
          <a:bodyPr/>
          <a:lstStyle/>
          <a:p>
            <a:pPr/>
            <a:r>
              <a:t>Sargen!</a:t>
            </a:r>
          </a:p>
          <a:p>
            <a:pPr/>
            <a:r>
              <a:t>Hallvärdskap v46 &amp; v09 </a:t>
            </a:r>
            <a:r>
              <a:rPr sz="2000"/>
              <a:t>(schema kommer att skickas ut) </a:t>
            </a:r>
            <a:endParaRPr sz="2000"/>
          </a:p>
          <a:p>
            <a:pPr/>
            <a:r>
              <a:t>Svara på kallelser</a:t>
            </a:r>
          </a:p>
          <a:p>
            <a:pPr/>
            <a:r>
              <a:t>Kom i tid</a:t>
            </a:r>
          </a:p>
          <a:p>
            <a:pPr/>
            <a:r>
              <a:t>Hejaklack!</a:t>
            </a:r>
          </a:p>
          <a:p>
            <a:pPr/>
            <a:r>
              <a:t>Sponsring</a:t>
            </a:r>
          </a:p>
          <a:p>
            <a:pPr/>
            <a:r>
              <a:t>Sekretariat</a:t>
            </a:r>
            <a:r>
              <a:t> </a:t>
            </a:r>
            <a:r>
              <a:rPr sz="2000"/>
              <a:t>(vid hemmamatcher - hålla koll på matchtiden)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4000" p14:dur="1200">
        <p:dissolv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title"/>
          </p:nvPr>
        </p:nvSpPr>
        <p:spPr>
          <a:xfrm>
            <a:off x="1043607" y="274638"/>
            <a:ext cx="5900740" cy="868363"/>
          </a:xfrm>
          <a:prstGeom prst="rect">
            <a:avLst/>
          </a:prstGeom>
        </p:spPr>
        <p:txBody>
          <a:bodyPr/>
          <a:lstStyle/>
          <a:p>
            <a:pPr/>
            <a:r>
              <a:t>Föräldragruppen</a:t>
            </a:r>
          </a:p>
        </p:txBody>
      </p:sp>
      <p:sp>
        <p:nvSpPr>
          <p:cNvPr id="79" name="Shape 79"/>
          <p:cNvSpPr/>
          <p:nvPr>
            <p:ph type="body" idx="1"/>
          </p:nvPr>
        </p:nvSpPr>
        <p:spPr>
          <a:xfrm>
            <a:off x="3578662" y="1785516"/>
            <a:ext cx="5762042" cy="482453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500"/>
              </a:spcBef>
              <a:buSzTx/>
              <a:buNone/>
              <a:defRPr b="1" sz="2400"/>
            </a:pPr>
            <a:r>
              <a:t>Vad gör föräldragruppen?</a:t>
            </a:r>
          </a:p>
          <a:p>
            <a:pPr>
              <a:spcBef>
                <a:spcPts val="500"/>
              </a:spcBef>
              <a:defRPr sz="2400"/>
            </a:pPr>
            <a:r>
              <a:t>Håller i försäljning</a:t>
            </a:r>
          </a:p>
          <a:p>
            <a:pPr lvl="2" marL="0" indent="457200">
              <a:spcBef>
                <a:spcPts val="500"/>
              </a:spcBef>
              <a:buSzTx/>
              <a:buFontTx/>
              <a:buNone/>
              <a:defRPr sz="2000"/>
            </a:pPr>
            <a:r>
              <a:rPr>
                <a:solidFill>
                  <a:srgbClr val="FFFB00"/>
                </a:solidFill>
              </a:rPr>
              <a:t>Pepparkakor fr. Gbg pepparkaksbageri </a:t>
            </a:r>
            <a:endParaRPr>
              <a:solidFill>
                <a:srgbClr val="FFFB00"/>
              </a:solidFill>
            </a:endParaRPr>
          </a:p>
          <a:p>
            <a:pPr lvl="2" marL="0" indent="457200">
              <a:spcBef>
                <a:spcPts val="500"/>
              </a:spcBef>
              <a:buSzTx/>
              <a:buFontTx/>
              <a:buNone/>
              <a:defRPr sz="2000"/>
            </a:pPr>
            <a:r>
              <a:rPr>
                <a:solidFill>
                  <a:srgbClr val="FFFB00"/>
                </a:solidFill>
              </a:rPr>
              <a:t>Bingolotter till uppesittarkvällen</a:t>
            </a:r>
            <a:r>
              <a:rPr>
                <a:solidFill>
                  <a:srgbClr val="FFFB00"/>
                </a:solidFill>
              </a:rPr>
              <a:t> 23/12</a:t>
            </a:r>
            <a:endParaRPr>
              <a:solidFill>
                <a:srgbClr val="FFFB00"/>
              </a:solidFill>
            </a:endParaRPr>
          </a:p>
          <a:p>
            <a:pPr lvl="2" marL="0" indent="457200">
              <a:spcBef>
                <a:spcPts val="500"/>
              </a:spcBef>
              <a:buSzTx/>
              <a:buFontTx/>
              <a:buNone/>
              <a:defRPr sz="2000"/>
            </a:pPr>
            <a:r>
              <a:t>?</a:t>
            </a:r>
            <a:r>
              <a:t>?? ( idéer) </a:t>
            </a:r>
            <a:endParaRPr sz="1900"/>
          </a:p>
          <a:p>
            <a:pPr>
              <a:spcBef>
                <a:spcPts val="500"/>
              </a:spcBef>
              <a:defRPr sz="2400"/>
            </a:pPr>
            <a:r>
              <a:t>Hallvärdskap </a:t>
            </a:r>
            <a:r>
              <a:rPr sz="2000">
                <a:solidFill>
                  <a:srgbClr val="FFFB00"/>
                </a:solidFill>
              </a:rPr>
              <a:t>(v46, v09)</a:t>
            </a:r>
          </a:p>
          <a:p>
            <a:pPr>
              <a:spcBef>
                <a:spcPts val="500"/>
              </a:spcBef>
              <a:defRPr sz="2400"/>
            </a:pPr>
            <a:r>
              <a:t>Schema till sekretariatet </a:t>
            </a:r>
          </a:p>
          <a:p>
            <a:pPr>
              <a:spcBef>
                <a:spcPts val="500"/>
              </a:spcBef>
              <a:defRPr sz="2400"/>
            </a:pPr>
            <a:r>
              <a:t>Support vid cuper/övernattningar</a:t>
            </a:r>
          </a:p>
          <a:p>
            <a:pPr>
              <a:spcBef>
                <a:spcPts val="500"/>
              </a:spcBef>
              <a:defRPr sz="2400"/>
            </a:pPr>
            <a:r>
              <a:t>Jul/sommar-avslutning</a:t>
            </a:r>
          </a:p>
          <a:p>
            <a:pPr>
              <a:spcBef>
                <a:spcPts val="500"/>
              </a:spcBef>
              <a:defRPr sz="2400"/>
            </a:pPr>
            <a:r>
              <a:t>Lagets ekonomi</a:t>
            </a:r>
          </a:p>
        </p:txBody>
      </p:sp>
      <p:sp>
        <p:nvSpPr>
          <p:cNvPr id="80" name="Shape 80"/>
          <p:cNvSpPr/>
          <p:nvPr/>
        </p:nvSpPr>
        <p:spPr>
          <a:xfrm>
            <a:off x="198294" y="1811085"/>
            <a:ext cx="3269266" cy="210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20000"/>
              </a:lnSpc>
              <a:spcBef>
                <a:spcPts val="500"/>
              </a:spcBef>
              <a:defRPr b="1" sz="24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Vilka är med?</a:t>
            </a:r>
          </a:p>
          <a:p>
            <a:pPr>
              <a:spcBef>
                <a:spcPts val="500"/>
              </a:spcBef>
              <a:defRPr sz="17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Mari Lanthman (Alve) </a:t>
            </a:r>
          </a:p>
          <a:p>
            <a:pPr>
              <a:spcBef>
                <a:spcPts val="500"/>
              </a:spcBef>
              <a:defRPr sz="17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Patricia Lundberg (Ludwig)  </a:t>
            </a:r>
          </a:p>
          <a:p>
            <a:pPr>
              <a:spcBef>
                <a:spcPts val="500"/>
              </a:spcBef>
              <a:defRPr sz="17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Emil Edvardsson (Anton)</a:t>
            </a:r>
          </a:p>
          <a:p>
            <a:pPr>
              <a:spcBef>
                <a:spcPts val="500"/>
              </a:spcBef>
              <a:defRPr sz="17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Carin Lindelöf (Ludvig)</a:t>
            </a:r>
          </a:p>
          <a:p>
            <a:pPr>
              <a:spcBef>
                <a:spcPts val="500"/>
              </a:spcBef>
              <a:defRPr sz="17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Johanna Axelsson (Vilmer)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4000" p14:dur="1200">
        <p:dissolv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4739307" y="1325687"/>
            <a:ext cx="4290002" cy="392722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defRPr b="1" sz="3200"/>
            </a:pPr>
            <a:r>
              <a:rPr sz="3100"/>
              <a:t>Pepparkakor</a:t>
            </a:r>
            <a:r>
              <a:t> från </a:t>
            </a:r>
          </a:p>
          <a:p>
            <a:pPr>
              <a:lnSpc>
                <a:spcPct val="150000"/>
              </a:lnSpc>
              <a:defRPr b="1" sz="3200"/>
            </a:pPr>
            <a:r>
              <a:rPr sz="3100"/>
              <a:t>Göteborgs</a:t>
            </a:r>
            <a:r>
              <a:t> </a:t>
            </a:r>
            <a:r>
              <a:rPr sz="3100"/>
              <a:t>Pepparkaksbageri</a:t>
            </a:r>
          </a:p>
        </p:txBody>
      </p:sp>
      <p:pic>
        <p:nvPicPr>
          <p:cNvPr id="83" name="Skärmavbild 2023-09-15 kl. 21.10.17 2.pdf"/>
          <p:cNvPicPr>
            <a:picLocks noChangeAspect="1"/>
          </p:cNvPicPr>
          <p:nvPr/>
        </p:nvPicPr>
        <p:blipFill>
          <a:blip r:embed="rId2">
            <a:extLst/>
          </a:blip>
          <a:srcRect l="2638" t="3682" r="13736" b="12692"/>
          <a:stretch>
            <a:fillRect/>
          </a:stretch>
        </p:blipFill>
        <p:spPr>
          <a:xfrm>
            <a:off x="-310187" y="-55891"/>
            <a:ext cx="5065259" cy="7163672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84"/>
          <p:cNvSpPr/>
          <p:nvPr/>
        </p:nvSpPr>
        <p:spPr>
          <a:xfrm>
            <a:off x="4739307" y="5914486"/>
            <a:ext cx="4290002" cy="884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lnSpc>
                <a:spcPct val="150000"/>
              </a:lnSpc>
              <a:defRPr b="1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Patricia Lundberg (Ludwig) sköter försäljningen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4000" p14:dur="1200">
        <p:dissolv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type="title"/>
          </p:nvPr>
        </p:nvSpPr>
        <p:spPr>
          <a:xfrm>
            <a:off x="1234107" y="236538"/>
            <a:ext cx="5900740" cy="8683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/>
            <a:r>
              <a:t>Hallvärdskap</a:t>
            </a:r>
          </a:p>
        </p:txBody>
      </p:sp>
      <p:sp>
        <p:nvSpPr>
          <p:cNvPr id="87" name="Shape 87"/>
          <p:cNvSpPr/>
          <p:nvPr>
            <p:ph type="body" idx="1"/>
          </p:nvPr>
        </p:nvSpPr>
        <p:spPr>
          <a:xfrm>
            <a:off x="617791" y="1638300"/>
            <a:ext cx="8342318" cy="3954925"/>
          </a:xfrm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P14 har hallvärdskap v46 (SSL match lördag) och v09</a:t>
            </a:r>
          </a:p>
          <a:p>
            <a:pPr>
              <a:defRPr sz="2300"/>
            </a:pPr>
            <a:r>
              <a:t>Vi bemannar caféet på plan 1, Wallenstam Arena. </a:t>
            </a:r>
          </a:p>
          <a:p>
            <a:pPr lvl="2" marL="0" indent="457200">
              <a:buSzTx/>
              <a:buFontTx/>
              <a:buNone/>
              <a:defRPr sz="2300"/>
            </a:pPr>
            <a:r>
              <a:t> fredag 18-21</a:t>
            </a:r>
          </a:p>
          <a:p>
            <a:pPr lvl="2" marL="0" indent="457200">
              <a:buSzTx/>
              <a:buFontTx/>
              <a:buNone/>
              <a:defRPr sz="2300"/>
            </a:pPr>
            <a:r>
              <a:t> lördag 9-18</a:t>
            </a:r>
          </a:p>
          <a:p>
            <a:pPr lvl="2" marL="0" indent="457200">
              <a:buSzTx/>
              <a:buFontTx/>
              <a:buNone/>
              <a:defRPr sz="2300"/>
            </a:pPr>
            <a:r>
              <a:t> söndag 9-18</a:t>
            </a:r>
          </a:p>
          <a:p>
            <a:pPr lvl="1" marL="0" indent="228600">
              <a:buSzTx/>
              <a:buFontTx/>
              <a:buNone/>
              <a:defRPr sz="2300"/>
            </a:pPr>
          </a:p>
          <a:p>
            <a:pPr>
              <a:defRPr sz="2300"/>
            </a:pPr>
            <a:r>
              <a:t>Schema kommer att skickas ut samt finnas i laget.se </a:t>
            </a:r>
          </a:p>
          <a:p>
            <a:pPr lvl="2" marL="0" indent="457200">
              <a:buSzTx/>
              <a:buFontTx/>
              <a:buNone/>
              <a:defRPr sz="2300"/>
            </a:pPr>
            <a:r>
              <a:t>Vid ett ev byte av pass, kontakta i första hand varandra och meddela sedan ändringen. </a:t>
            </a:r>
          </a:p>
        </p:txBody>
      </p:sp>
      <p:sp>
        <p:nvSpPr>
          <p:cNvPr id="88" name="Shape 88"/>
          <p:cNvSpPr/>
          <p:nvPr/>
        </p:nvSpPr>
        <p:spPr>
          <a:xfrm>
            <a:off x="2108200" y="6206173"/>
            <a:ext cx="4927600" cy="393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spcBef>
                <a:spcPts val="600"/>
              </a:spcBef>
              <a:defRPr b="1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Mari Lanthman (Alve) gör schemat till hallvärdskapet.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4000" p14:dur="1200">
        <p:dissolv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type="title"/>
          </p:nvPr>
        </p:nvSpPr>
        <p:spPr>
          <a:xfrm>
            <a:off x="1234107" y="236538"/>
            <a:ext cx="5900740" cy="8683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/>
            <a:r>
              <a:t>Ekonomi 2023/2024</a:t>
            </a:r>
          </a:p>
        </p:txBody>
      </p:sp>
      <p:sp>
        <p:nvSpPr>
          <p:cNvPr id="91" name="Shape 91"/>
          <p:cNvSpPr/>
          <p:nvPr>
            <p:ph type="body" idx="1"/>
          </p:nvPr>
        </p:nvSpPr>
        <p:spPr>
          <a:xfrm>
            <a:off x="711200" y="1716562"/>
            <a:ext cx="7486599" cy="3424875"/>
          </a:xfrm>
          <a:prstGeom prst="rect">
            <a:avLst/>
          </a:prstGeom>
        </p:spPr>
        <p:txBody>
          <a:bodyPr/>
          <a:lstStyle/>
          <a:p>
            <a:pPr marL="291465" indent="-291465" defTabSz="777240">
              <a:spcBef>
                <a:spcPts val="500"/>
              </a:spcBef>
              <a:defRPr sz="2295"/>
            </a:pPr>
            <a:r>
              <a:t>Varje spelare ska samla in en provision på 800 kr</a:t>
            </a:r>
            <a:r>
              <a:t> för att täcka löpande utgifter samt börja bygga lite buffert inför kommande cuper. 300kr till lagkassan och 500kr till Pixbo. </a:t>
            </a:r>
          </a:p>
          <a:p>
            <a:pPr marL="291465" indent="-291465" defTabSz="777240">
              <a:spcBef>
                <a:spcPts val="500"/>
              </a:spcBef>
              <a:defRPr sz="2295"/>
            </a:pPr>
          </a:p>
          <a:p>
            <a:pPr marL="291465" indent="-291465" defTabSz="777240">
              <a:spcBef>
                <a:spcPts val="500"/>
              </a:spcBef>
              <a:defRPr sz="2295"/>
            </a:pPr>
            <a:r>
              <a:t>Detta görs genom försäljning: lotter/kakor eller friköp. </a:t>
            </a:r>
          </a:p>
          <a:p>
            <a:pPr marL="0" indent="0" defTabSz="777240">
              <a:spcBef>
                <a:spcPts val="500"/>
              </a:spcBef>
              <a:buSzTx/>
              <a:buFontTx/>
              <a:buNone/>
              <a:defRPr sz="2295"/>
            </a:pPr>
          </a:p>
          <a:p>
            <a:pPr marL="374740" indent="-374740" defTabSz="777240">
              <a:spcBef>
                <a:spcPts val="500"/>
              </a:spcBef>
              <a:defRPr sz="1785"/>
            </a:pPr>
            <a:r>
              <a:rPr sz="2295"/>
              <a:t>Det är möjligt att kombinera försäljning och friköp.</a:t>
            </a:r>
            <a:r>
              <a:t> </a:t>
            </a:r>
          </a:p>
        </p:txBody>
      </p:sp>
      <p:sp>
        <p:nvSpPr>
          <p:cNvPr id="92" name="Shape 92"/>
          <p:cNvSpPr/>
          <p:nvPr/>
        </p:nvSpPr>
        <p:spPr>
          <a:xfrm>
            <a:off x="2108200" y="6206173"/>
            <a:ext cx="4927601" cy="39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spcBef>
                <a:spcPts val="600"/>
              </a:spcBef>
              <a:defRPr b="1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Emil Edvardsson är kassör för P14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4000" p14:dur="1200">
        <p:dissolv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type="title"/>
          </p:nvPr>
        </p:nvSpPr>
        <p:spPr>
          <a:xfrm>
            <a:off x="2485230" y="164242"/>
            <a:ext cx="5900740" cy="868363"/>
          </a:xfrm>
          <a:prstGeom prst="rect">
            <a:avLst/>
          </a:prstGeom>
        </p:spPr>
        <p:txBody>
          <a:bodyPr/>
          <a:lstStyle>
            <a:lvl1pPr algn="l">
              <a:defRPr b="1"/>
            </a:lvl1pPr>
          </a:lstStyle>
          <a:p>
            <a:pPr/>
            <a:r>
              <a:t>Ekonomi 22/23</a:t>
            </a:r>
          </a:p>
        </p:txBody>
      </p:sp>
      <p:pic>
        <p:nvPicPr>
          <p:cNvPr id="95" name="Ekonomi innebandy - Bokslut 22_23-1 2.pdf"/>
          <p:cNvPicPr>
            <a:picLocks noChangeAspect="1"/>
          </p:cNvPicPr>
          <p:nvPr/>
        </p:nvPicPr>
        <p:blipFill>
          <a:blip r:embed="rId2">
            <a:extLst/>
          </a:blip>
          <a:srcRect l="6388" t="0" r="0" b="3537"/>
          <a:stretch>
            <a:fillRect/>
          </a:stretch>
        </p:blipFill>
        <p:spPr>
          <a:xfrm>
            <a:off x="-230519" y="394708"/>
            <a:ext cx="9231735" cy="6722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4000" p14:dur="1200">
        <p:dissolv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