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0" algn="ctr">
              <a:buSzTx/>
              <a:buFontTx/>
              <a:buNone/>
            </a:lvl2pPr>
            <a:lvl3pPr marL="0" indent="0" algn="ctr">
              <a:buSzTx/>
              <a:buFontTx/>
              <a:buNone/>
            </a:lvl3pPr>
            <a:lvl4pPr marL="0" indent="0" algn="ctr">
              <a:buSzTx/>
              <a:buFontTx/>
              <a:buNone/>
            </a:lvl4pPr>
            <a:lvl5pPr marL="0" indent="0" algn="ctr">
              <a:buSzTx/>
              <a:buFontTx/>
              <a:buNone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6553200" y="6356350"/>
            <a:ext cx="343901" cy="3581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28595" y="274638"/>
            <a:ext cx="6929488" cy="86834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500034" y="1600200"/>
            <a:ext cx="8186767" cy="490061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3243248" y="5989654"/>
            <a:ext cx="5900752" cy="86834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043608" y="274638"/>
            <a:ext cx="5900738" cy="868363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6" name="Shape 56"/>
          <p:cNvSpPr/>
          <p:nvPr>
            <p:ph type="body" sz="half" idx="1"/>
          </p:nvPr>
        </p:nvSpPr>
        <p:spPr>
          <a:xfrm>
            <a:off x="685800" y="1981200"/>
            <a:ext cx="3815863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xfrm>
            <a:off x="6553200" y="6248400"/>
            <a:ext cx="358411" cy="35066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7B7B7B"/>
            </a:gs>
            <a:gs pos="74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5" y="5429005"/>
            <a:ext cx="1656184" cy="1322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352" y="116632"/>
            <a:ext cx="1284433" cy="13191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body" idx="1"/>
          </p:nvPr>
        </p:nvSpPr>
        <p:spPr>
          <a:xfrm>
            <a:off x="467543" y="1628799"/>
            <a:ext cx="8229601" cy="490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467543" y="26064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553200" y="6245225"/>
            <a:ext cx="358411" cy="35066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 u="sng"/>
            </a:pPr>
            <a:r>
              <a:t>Föräldramöte </a:t>
            </a:r>
          </a:p>
          <a:p>
            <a:pPr>
              <a:defRPr sz="4000" u="sng"/>
            </a:pPr>
            <a:r>
              <a:t>Pixbo P14</a:t>
            </a:r>
          </a:p>
        </p:txBody>
      </p:sp>
      <p:sp>
        <p:nvSpPr>
          <p:cNvPr id="67" name="Shape 67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17 september 2023</a:t>
            </a:r>
          </a:p>
        </p:txBody>
      </p:sp>
    </p:spTree>
  </p:cSld>
  <p:clrMapOvr>
    <a:masterClrMapping/>
  </p:clrMapOvr>
  <p:transition xmlns:p14="http://schemas.microsoft.com/office/powerpoint/2010/main" spd="med" advClick="0"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ctrTitle"/>
          </p:nvPr>
        </p:nvSpPr>
        <p:spPr>
          <a:xfrm>
            <a:off x="520700" y="21050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 FRÅGOR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1198548" y="84154"/>
            <a:ext cx="5900752" cy="868348"/>
          </a:xfrm>
          <a:prstGeom prst="rect">
            <a:avLst/>
          </a:prstGeom>
        </p:spPr>
        <p:txBody>
          <a:bodyPr/>
          <a:lstStyle/>
          <a:p>
            <a:pPr/>
            <a:r>
              <a:t>Innebandy utvecklingsmodell</a:t>
            </a:r>
          </a:p>
        </p:txBody>
      </p:sp>
      <p:pic>
        <p:nvPicPr>
          <p:cNvPr id="70" name="Skärmavbild 2022-11-12 kl. 19.09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60" y="1468762"/>
            <a:ext cx="8934080" cy="5236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043607" y="274638"/>
            <a:ext cx="5900740" cy="868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Matchtröjor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634428" y="1724465"/>
            <a:ext cx="7768890" cy="4114802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Större matchtröja </a:t>
            </a:r>
          </a:p>
          <a:p>
            <a:pPr lvl="2" marL="0" indent="457200">
              <a:buSzTx/>
              <a:buFontTx/>
              <a:buNone/>
              <a:defRPr sz="2600"/>
            </a:pPr>
            <a:r>
              <a:t>En förfrågan gick ut, tidigare i höstas till alla föräldrar om behov fanns. Beställning är gjord utifrån era svar. </a:t>
            </a:r>
          </a:p>
          <a:p>
            <a:pPr marL="0" indent="0">
              <a:buSzTx/>
              <a:buFontTx/>
              <a:buNone/>
              <a:defRPr sz="2600"/>
            </a:pPr>
          </a:p>
          <a:p>
            <a:pPr marL="280736" indent="-280736">
              <a:buFontTx/>
              <a:defRPr sz="2600"/>
            </a:pPr>
            <a:r>
              <a:t> Nya spelare - tränarna ordnar med matchtröja</a:t>
            </a:r>
          </a:p>
        </p:txBody>
      </p:sp>
    </p:spTree>
  </p:cSld>
  <p:clrMapOvr>
    <a:masterClrMapping/>
  </p:clrMapOvr>
  <p:transition xmlns:p14="http://schemas.microsoft.com/office/powerpoint/2010/main" spd="med" advClick="0" advTm="4000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1043607" y="274638"/>
            <a:ext cx="5900740" cy="868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Hjälp av föräldrar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634428" y="1724465"/>
            <a:ext cx="8257642" cy="4114802"/>
          </a:xfrm>
          <a:prstGeom prst="rect">
            <a:avLst/>
          </a:prstGeom>
        </p:spPr>
        <p:txBody>
          <a:bodyPr/>
          <a:lstStyle/>
          <a:p>
            <a:pPr/>
            <a:r>
              <a:t>Sargen!</a:t>
            </a:r>
          </a:p>
          <a:p>
            <a:pPr/>
            <a:r>
              <a:t>Hallvärdskap v46 &amp; v09 </a:t>
            </a:r>
            <a:r>
              <a:rPr sz="2000"/>
              <a:t>(schema kommer att skickas ut) </a:t>
            </a:r>
            <a:endParaRPr sz="2000"/>
          </a:p>
          <a:p>
            <a:pPr/>
            <a:r>
              <a:t>Svara på kallelser</a:t>
            </a:r>
          </a:p>
          <a:p>
            <a:pPr/>
            <a:r>
              <a:t>Kom i tid</a:t>
            </a:r>
          </a:p>
          <a:p>
            <a:pPr/>
            <a:r>
              <a:t>Hejaklack!</a:t>
            </a:r>
          </a:p>
          <a:p>
            <a:pPr/>
            <a:r>
              <a:t>Sponsring</a:t>
            </a:r>
          </a:p>
          <a:p>
            <a:pPr/>
            <a:r>
              <a:t>Sekretariat</a:t>
            </a:r>
            <a:r>
              <a:t> </a:t>
            </a:r>
            <a:r>
              <a:rPr sz="2000"/>
              <a:t>(vid hemmamatcher - hålla koll på matchtiden)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1043607" y="274638"/>
            <a:ext cx="5900740" cy="868363"/>
          </a:xfrm>
          <a:prstGeom prst="rect">
            <a:avLst/>
          </a:prstGeom>
        </p:spPr>
        <p:txBody>
          <a:bodyPr/>
          <a:lstStyle/>
          <a:p>
            <a:pPr/>
            <a:r>
              <a:t>Föräldragruppen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3578662" y="1785516"/>
            <a:ext cx="5762042" cy="482453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SzTx/>
              <a:buNone/>
              <a:defRPr b="1" sz="2400"/>
            </a:pPr>
            <a:r>
              <a:t>Vad gör föräldragruppen?</a:t>
            </a:r>
          </a:p>
          <a:p>
            <a:pPr>
              <a:spcBef>
                <a:spcPts val="500"/>
              </a:spcBef>
              <a:defRPr sz="2400"/>
            </a:pPr>
            <a:r>
              <a:t>Håller i försäljning</a:t>
            </a:r>
          </a:p>
          <a:p>
            <a:pPr lvl="2" marL="0" indent="457200">
              <a:spcBef>
                <a:spcPts val="500"/>
              </a:spcBef>
              <a:buSzTx/>
              <a:buFontTx/>
              <a:buNone/>
              <a:defRPr sz="2000"/>
            </a:pPr>
            <a:r>
              <a:rPr>
                <a:solidFill>
                  <a:srgbClr val="FFFB00"/>
                </a:solidFill>
              </a:rPr>
              <a:t>Pepparkakor fr. Gbg pepparkaksbageri </a:t>
            </a:r>
            <a:endParaRPr>
              <a:solidFill>
                <a:srgbClr val="FFFB00"/>
              </a:solidFill>
            </a:endParaRPr>
          </a:p>
          <a:p>
            <a:pPr lvl="2" marL="0" indent="457200">
              <a:spcBef>
                <a:spcPts val="500"/>
              </a:spcBef>
              <a:buSzTx/>
              <a:buFontTx/>
              <a:buNone/>
              <a:defRPr sz="2000"/>
            </a:pPr>
            <a:r>
              <a:rPr>
                <a:solidFill>
                  <a:srgbClr val="FFFB00"/>
                </a:solidFill>
              </a:rPr>
              <a:t>Bingolotter till uppesittarkvällen</a:t>
            </a:r>
            <a:r>
              <a:rPr>
                <a:solidFill>
                  <a:srgbClr val="FFFB00"/>
                </a:solidFill>
              </a:rPr>
              <a:t> 23/12</a:t>
            </a:r>
            <a:endParaRPr>
              <a:solidFill>
                <a:srgbClr val="FFFB00"/>
              </a:solidFill>
            </a:endParaRPr>
          </a:p>
          <a:p>
            <a:pPr lvl="2" marL="0" indent="457200">
              <a:spcBef>
                <a:spcPts val="500"/>
              </a:spcBef>
              <a:buSzTx/>
              <a:buFontTx/>
              <a:buNone/>
              <a:defRPr sz="2000"/>
            </a:pPr>
            <a:r>
              <a:t>?</a:t>
            </a:r>
            <a:r>
              <a:t>?? ( idéer) </a:t>
            </a:r>
            <a:endParaRPr sz="1900"/>
          </a:p>
          <a:p>
            <a:pPr>
              <a:spcBef>
                <a:spcPts val="500"/>
              </a:spcBef>
              <a:defRPr sz="2400"/>
            </a:pPr>
            <a:r>
              <a:t>Hallvärdskap </a:t>
            </a:r>
            <a:r>
              <a:rPr sz="2000">
                <a:solidFill>
                  <a:srgbClr val="FFFB00"/>
                </a:solidFill>
              </a:rPr>
              <a:t>(v46, v09)</a:t>
            </a:r>
          </a:p>
          <a:p>
            <a:pPr>
              <a:spcBef>
                <a:spcPts val="500"/>
              </a:spcBef>
              <a:defRPr sz="2400"/>
            </a:pPr>
            <a:r>
              <a:t>Schema till sekretariatet </a:t>
            </a:r>
          </a:p>
          <a:p>
            <a:pPr>
              <a:spcBef>
                <a:spcPts val="500"/>
              </a:spcBef>
              <a:defRPr sz="2400"/>
            </a:pPr>
            <a:r>
              <a:t>Support vid cuper/övernattningar</a:t>
            </a:r>
          </a:p>
          <a:p>
            <a:pPr>
              <a:spcBef>
                <a:spcPts val="500"/>
              </a:spcBef>
              <a:defRPr sz="2400"/>
            </a:pPr>
            <a:r>
              <a:t>Jul/sommar-avslutning</a:t>
            </a:r>
          </a:p>
          <a:p>
            <a:pPr>
              <a:spcBef>
                <a:spcPts val="500"/>
              </a:spcBef>
              <a:defRPr sz="2400"/>
            </a:pPr>
            <a:r>
              <a:t>Lagets ekonomi</a:t>
            </a:r>
          </a:p>
        </p:txBody>
      </p:sp>
      <p:sp>
        <p:nvSpPr>
          <p:cNvPr id="80" name="Shape 80"/>
          <p:cNvSpPr/>
          <p:nvPr/>
        </p:nvSpPr>
        <p:spPr>
          <a:xfrm>
            <a:off x="198294" y="1811085"/>
            <a:ext cx="3269266" cy="210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b="1"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Vilka är med?</a:t>
            </a:r>
          </a:p>
          <a:p>
            <a:pPr>
              <a:spcBef>
                <a:spcPts val="5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Mari Lanthman (Alve) </a:t>
            </a:r>
          </a:p>
          <a:p>
            <a:pPr>
              <a:spcBef>
                <a:spcPts val="5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Patricia Lundberg (Ludwig)  </a:t>
            </a:r>
          </a:p>
          <a:p>
            <a:pPr>
              <a:spcBef>
                <a:spcPts val="5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Emil Edvardsson (Anton)</a:t>
            </a:r>
          </a:p>
          <a:p>
            <a:pPr>
              <a:spcBef>
                <a:spcPts val="5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Carin Lindelöf (Ludvig)</a:t>
            </a:r>
          </a:p>
          <a:p>
            <a:pPr>
              <a:spcBef>
                <a:spcPts val="500"/>
              </a:spcBef>
              <a:defRPr sz="17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Johanna Axelsson (Vilmer)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4739307" y="1325687"/>
            <a:ext cx="4290002" cy="392722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b="1" sz="3200"/>
            </a:pPr>
            <a:r>
              <a:rPr sz="3100"/>
              <a:t>Pepparkakor</a:t>
            </a:r>
            <a:r>
              <a:t> från </a:t>
            </a:r>
          </a:p>
          <a:p>
            <a:pPr>
              <a:lnSpc>
                <a:spcPct val="150000"/>
              </a:lnSpc>
              <a:defRPr b="1" sz="3200"/>
            </a:pPr>
            <a:r>
              <a:rPr sz="3100"/>
              <a:t>Göteborgs</a:t>
            </a:r>
            <a:r>
              <a:t> </a:t>
            </a:r>
            <a:r>
              <a:rPr sz="3100"/>
              <a:t>Pepparkaksbageri</a:t>
            </a:r>
          </a:p>
        </p:txBody>
      </p:sp>
      <p:pic>
        <p:nvPicPr>
          <p:cNvPr id="83" name="Skärmavbild 2023-09-15 kl. 21.10.17 2.pdf"/>
          <p:cNvPicPr>
            <a:picLocks noChangeAspect="1"/>
          </p:cNvPicPr>
          <p:nvPr/>
        </p:nvPicPr>
        <p:blipFill>
          <a:blip r:embed="rId2">
            <a:extLst/>
          </a:blip>
          <a:srcRect l="2638" t="3682" r="13736" b="12692"/>
          <a:stretch>
            <a:fillRect/>
          </a:stretch>
        </p:blipFill>
        <p:spPr>
          <a:xfrm>
            <a:off x="-310187" y="-55891"/>
            <a:ext cx="5065259" cy="7163672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4739307" y="5914486"/>
            <a:ext cx="4290002" cy="88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150000"/>
              </a:lnSpc>
              <a:defRPr b="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Patricia Lundberg (Ludwig) sköter försäljningen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1234107" y="236538"/>
            <a:ext cx="5900740" cy="868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Hallvärdskap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617791" y="1638300"/>
            <a:ext cx="8342318" cy="3954925"/>
          </a:xfrm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P14 har hallvärdskap v46 (SSL match lördag) och v09</a:t>
            </a:r>
          </a:p>
          <a:p>
            <a:pPr>
              <a:defRPr sz="2300"/>
            </a:pPr>
            <a:r>
              <a:t>Vi bemannar caféet på plan 1, Wallenstam Arena. </a:t>
            </a:r>
          </a:p>
          <a:p>
            <a:pPr lvl="2" marL="0" indent="457200">
              <a:buSzTx/>
              <a:buFontTx/>
              <a:buNone/>
              <a:defRPr sz="2300"/>
            </a:pPr>
            <a:r>
              <a:t> fredag 18-21</a:t>
            </a:r>
          </a:p>
          <a:p>
            <a:pPr lvl="2" marL="0" indent="457200">
              <a:buSzTx/>
              <a:buFontTx/>
              <a:buNone/>
              <a:defRPr sz="2300"/>
            </a:pPr>
            <a:r>
              <a:t> lördag 9-18</a:t>
            </a:r>
          </a:p>
          <a:p>
            <a:pPr lvl="2" marL="0" indent="457200">
              <a:buSzTx/>
              <a:buFontTx/>
              <a:buNone/>
              <a:defRPr sz="2300"/>
            </a:pPr>
            <a:r>
              <a:t> söndag 9-18</a:t>
            </a:r>
          </a:p>
          <a:p>
            <a:pPr lvl="1" marL="0" indent="228600">
              <a:buSzTx/>
              <a:buFontTx/>
              <a:buNone/>
              <a:defRPr sz="2300"/>
            </a:pPr>
          </a:p>
          <a:p>
            <a:pPr>
              <a:defRPr sz="2300"/>
            </a:pPr>
            <a:r>
              <a:t>Schema kommer att skickas ut samt finnas i laget.se </a:t>
            </a:r>
          </a:p>
          <a:p>
            <a:pPr lvl="2" marL="0" indent="457200">
              <a:buSzTx/>
              <a:buFontTx/>
              <a:buNone/>
              <a:defRPr sz="2300"/>
            </a:pPr>
            <a:r>
              <a:t>Vid ett ev byte av pass, kontakta i första hand varandra och meddela sedan ändringen. </a:t>
            </a:r>
          </a:p>
        </p:txBody>
      </p:sp>
      <p:sp>
        <p:nvSpPr>
          <p:cNvPr id="88" name="Shape 88"/>
          <p:cNvSpPr/>
          <p:nvPr/>
        </p:nvSpPr>
        <p:spPr>
          <a:xfrm>
            <a:off x="2108200" y="6206173"/>
            <a:ext cx="4927600" cy="39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spcBef>
                <a:spcPts val="600"/>
              </a:spcBef>
              <a:defRPr b="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Mari Lanthman (Alve) gör schemat till hallvärdskapet.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1234107" y="236538"/>
            <a:ext cx="5900740" cy="868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Ekonomi 2023/2024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711200" y="1716562"/>
            <a:ext cx="7486599" cy="3424875"/>
          </a:xfrm>
          <a:prstGeom prst="rect">
            <a:avLst/>
          </a:prstGeom>
        </p:spPr>
        <p:txBody>
          <a:bodyPr/>
          <a:lstStyle/>
          <a:p>
            <a:pPr marL="291465" indent="-291465" defTabSz="777240">
              <a:spcBef>
                <a:spcPts val="500"/>
              </a:spcBef>
              <a:defRPr sz="2295"/>
            </a:pPr>
            <a:r>
              <a:t>Varje spelare ska samla in en provision på 800 kr</a:t>
            </a:r>
            <a:r>
              <a:t> för att täcka löpande utgifter samt börja bygga lite buffert inför kommande cuper. 300kr till lagkassan och 500kr till Pixbo. </a:t>
            </a:r>
          </a:p>
          <a:p>
            <a:pPr marL="291465" indent="-291465" defTabSz="777240">
              <a:spcBef>
                <a:spcPts val="500"/>
              </a:spcBef>
              <a:defRPr sz="2295"/>
            </a:pPr>
          </a:p>
          <a:p>
            <a:pPr marL="291465" indent="-291465" defTabSz="777240">
              <a:spcBef>
                <a:spcPts val="500"/>
              </a:spcBef>
              <a:defRPr sz="2295"/>
            </a:pPr>
            <a:r>
              <a:t>Detta görs genom försäljning: lotter/kakor eller friköp. </a:t>
            </a:r>
          </a:p>
          <a:p>
            <a:pPr marL="0" indent="0" defTabSz="777240">
              <a:spcBef>
                <a:spcPts val="500"/>
              </a:spcBef>
              <a:buSzTx/>
              <a:buFontTx/>
              <a:buNone/>
              <a:defRPr sz="2295"/>
            </a:pPr>
          </a:p>
          <a:p>
            <a:pPr marL="374740" indent="-374740" defTabSz="777240">
              <a:spcBef>
                <a:spcPts val="500"/>
              </a:spcBef>
              <a:defRPr sz="1785"/>
            </a:pPr>
            <a:r>
              <a:rPr sz="2295"/>
              <a:t>Det är möjligt att kombinera försäljning och friköp.</a:t>
            </a:r>
            <a:r>
              <a:t> </a:t>
            </a:r>
          </a:p>
        </p:txBody>
      </p:sp>
      <p:sp>
        <p:nvSpPr>
          <p:cNvPr id="92" name="Shape 92"/>
          <p:cNvSpPr/>
          <p:nvPr/>
        </p:nvSpPr>
        <p:spPr>
          <a:xfrm>
            <a:off x="2108200" y="6206173"/>
            <a:ext cx="4927601" cy="39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spcBef>
                <a:spcPts val="600"/>
              </a:spcBef>
              <a:defRPr b="1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Emil Edvardsson är kassör för P14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2485230" y="164242"/>
            <a:ext cx="5900740" cy="86836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pPr/>
            <a:r>
              <a:t>Ekonomi 22/23</a:t>
            </a:r>
          </a:p>
        </p:txBody>
      </p:sp>
      <p:pic>
        <p:nvPicPr>
          <p:cNvPr id="95" name="Ekonomi innebandy - Bokslut 22_23-1 2.pdf"/>
          <p:cNvPicPr>
            <a:picLocks noChangeAspect="1"/>
          </p:cNvPicPr>
          <p:nvPr/>
        </p:nvPicPr>
        <p:blipFill>
          <a:blip r:embed="rId2">
            <a:extLst/>
          </a:blip>
          <a:srcRect l="6388" t="0" r="0" b="3537"/>
          <a:stretch>
            <a:fillRect/>
          </a:stretch>
        </p:blipFill>
        <p:spPr>
          <a:xfrm>
            <a:off x="-230519" y="394708"/>
            <a:ext cx="9231735" cy="672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