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8" r:id="rId3"/>
    <p:sldId id="277" r:id="rId4"/>
    <p:sldId id="294" r:id="rId5"/>
    <p:sldId id="257" r:id="rId6"/>
    <p:sldId id="293" r:id="rId7"/>
    <p:sldId id="270" r:id="rId8"/>
    <p:sldId id="279" r:id="rId9"/>
    <p:sldId id="280" r:id="rId10"/>
    <p:sldId id="260" r:id="rId11"/>
    <p:sldId id="271" r:id="rId12"/>
    <p:sldId id="258" r:id="rId13"/>
    <p:sldId id="274" r:id="rId14"/>
    <p:sldId id="291" r:id="rId15"/>
    <p:sldId id="292" r:id="rId16"/>
    <p:sldId id="289" r:id="rId17"/>
    <p:sldId id="290" r:id="rId18"/>
    <p:sldId id="295" r:id="rId19"/>
    <p:sldId id="297" r:id="rId20"/>
    <p:sldId id="296" r:id="rId21"/>
    <p:sldId id="298" r:id="rId22"/>
    <p:sldId id="299" r:id="rId23"/>
    <p:sldId id="300" r:id="rId24"/>
    <p:sldId id="303" r:id="rId25"/>
    <p:sldId id="301" r:id="rId26"/>
    <p:sldId id="302" r:id="rId27"/>
    <p:sldId id="304" r:id="rId28"/>
    <p:sldId id="305" r:id="rId29"/>
    <p:sldId id="306" r:id="rId30"/>
    <p:sldId id="307" r:id="rId31"/>
    <p:sldId id="308" r:id="rId32"/>
    <p:sldId id="309" r:id="rId33"/>
    <p:sldId id="275" r:id="rId34"/>
  </p:sldIdLst>
  <p:sldSz cx="12192000" cy="6858000"/>
  <p:notesSz cx="6858000" cy="9144000"/>
  <p:embeddedFontLst>
    <p:embeddedFont>
      <p:font typeface="Century Gothic" panose="020B0502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lVyGtfXVoKO6gLdlXnn21DqOI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CA46D-6BD3-4688-8E00-45C155AF8E91}" v="1" dt="2024-05-27T13:51:55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1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customschemas.google.com/relationships/presentationmetadata" Target="meta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Set a Relative picture and send back. </a:t>
            </a: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3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Tejp</a:t>
            </a:r>
            <a:r>
              <a:rPr lang="en-GB" dirty="0"/>
              <a:t> med </a:t>
            </a:r>
            <a:r>
              <a:rPr lang="en-GB" dirty="0" err="1"/>
              <a:t>förälders</a:t>
            </a:r>
            <a:r>
              <a:rPr lang="en-GB" dirty="0"/>
              <a:t> </a:t>
            </a:r>
            <a:r>
              <a:rPr lang="en-GB" dirty="0" err="1"/>
              <a:t>namn</a:t>
            </a:r>
            <a:endParaRPr lang="en-GB" dirty="0"/>
          </a:p>
          <a:p>
            <a:r>
              <a:rPr lang="en-GB" dirty="0" err="1"/>
              <a:t>Tejp</a:t>
            </a:r>
            <a:r>
              <a:rPr lang="en-GB" dirty="0"/>
              <a:t> med </a:t>
            </a:r>
            <a:r>
              <a:rPr lang="en-GB" dirty="0" err="1"/>
              <a:t>spelares</a:t>
            </a:r>
            <a:r>
              <a:rPr lang="en-GB" dirty="0"/>
              <a:t> </a:t>
            </a:r>
            <a:r>
              <a:rPr lang="en-GB" dirty="0" err="1"/>
              <a:t>namn</a:t>
            </a:r>
            <a:r>
              <a:rPr lang="en-GB" dirty="0"/>
              <a:t> + </a:t>
            </a:r>
            <a:r>
              <a:rPr lang="en-GB" dirty="0" err="1"/>
              <a:t>årgång</a:t>
            </a:r>
            <a:endParaRPr lang="en-GB" dirty="0"/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04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7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87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08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18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5_Custom Layout">
  <p:cSld name="4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rgbClr val="C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rgbClr val="C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10515600" cy="10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>
            <a:spLocks noGrp="1"/>
          </p:cNvSpPr>
          <p:nvPr>
            <p:ph type="title"/>
          </p:nvPr>
        </p:nvSpPr>
        <p:spPr>
          <a:xfrm>
            <a:off x="838200" y="904875"/>
            <a:ext cx="10515600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2" name="Google Shape;9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Custom Layout" userDrawn="1">
  <p:cSld name="66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>
            <a:spLocks noGrp="1"/>
          </p:cNvSpPr>
          <p:nvPr>
            <p:ph type="pic" idx="2"/>
          </p:nvPr>
        </p:nvSpPr>
        <p:spPr>
          <a:xfrm>
            <a:off x="7175912" y="698270"/>
            <a:ext cx="5016088" cy="5990766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Google Shape;76;p31">
            <a:extLst>
              <a:ext uri="{FF2B5EF4-FFF2-40B4-BE49-F238E27FC236}">
                <a16:creationId xmlns:a16="http://schemas.microsoft.com/office/drawing/2014/main" id="{93504868-65D8-9CD7-050D-EF6D0EA78A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330" y="698269"/>
            <a:ext cx="6470374" cy="103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78;p31">
            <a:extLst>
              <a:ext uri="{FF2B5EF4-FFF2-40B4-BE49-F238E27FC236}">
                <a16:creationId xmlns:a16="http://schemas.microsoft.com/office/drawing/2014/main" id="{25058A08-019B-239B-1FC0-013543EF8337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16835" y="2057400"/>
            <a:ext cx="533904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15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  <a:defRPr sz="2000" b="0"/>
            </a:lvl1pPr>
            <a:lvl2pPr marL="10287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0"/>
            <a:endParaRPr lang="sv-SE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28100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>
            <a:spLocks noGrp="1"/>
          </p:cNvSpPr>
          <p:nvPr>
            <p:ph type="pic" idx="2"/>
          </p:nvPr>
        </p:nvSpPr>
        <p:spPr>
          <a:xfrm>
            <a:off x="1" y="1066800"/>
            <a:ext cx="5159828" cy="579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>
            <a:spLocks noGrp="1"/>
          </p:cNvSpPr>
          <p:nvPr>
            <p:ph type="pic" idx="2"/>
          </p:nvPr>
        </p:nvSpPr>
        <p:spPr>
          <a:xfrm>
            <a:off x="704840" y="828655"/>
            <a:ext cx="5200693" cy="52006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entury Gothic" panose="020B0502020202020204" pitchFamily="34" charset="0"/>
              <a:buChar char="●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6096000" y="1000125"/>
            <a:ext cx="5257800" cy="69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60960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entury Gothic" panose="020B0502020202020204" pitchFamily="34" charset="0"/>
              <a:buChar char="●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62863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542925" y="1000125"/>
            <a:ext cx="5257800" cy="69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542925" y="1835150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entury Gothic" panose="020B0502020202020204" pitchFamily="34" charset="0"/>
              <a:buChar char="●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02062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89857" y="681037"/>
            <a:ext cx="10863943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923925"/>
            <a:ext cx="10515600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grpSp>
        <p:nvGrpSpPr>
          <p:cNvPr id="2" name="Google Shape;137;p3">
            <a:extLst>
              <a:ext uri="{FF2B5EF4-FFF2-40B4-BE49-F238E27FC236}">
                <a16:creationId xmlns:a16="http://schemas.microsoft.com/office/drawing/2014/main" id="{FF7A4517-557D-3562-6444-6CD4CCC464B4}"/>
              </a:ext>
            </a:extLst>
          </p:cNvPr>
          <p:cNvGrpSpPr/>
          <p:nvPr userDrawn="1"/>
        </p:nvGrpSpPr>
        <p:grpSpPr>
          <a:xfrm>
            <a:off x="0" y="0"/>
            <a:ext cx="12192000" cy="679772"/>
            <a:chOff x="0" y="0"/>
            <a:chExt cx="12192000" cy="679772"/>
          </a:xfrm>
        </p:grpSpPr>
        <p:sp>
          <p:nvSpPr>
            <p:cNvPr id="3" name="Google Shape;138;p3">
              <a:extLst>
                <a:ext uri="{FF2B5EF4-FFF2-40B4-BE49-F238E27FC236}">
                  <a16:creationId xmlns:a16="http://schemas.microsoft.com/office/drawing/2014/main" id="{F1ABCC3D-EE82-2E76-D156-45089005609B}"/>
                </a:ext>
              </a:extLst>
            </p:cNvPr>
            <p:cNvSpPr/>
            <p:nvPr/>
          </p:nvSpPr>
          <p:spPr>
            <a:xfrm>
              <a:off x="0" y="32658"/>
              <a:ext cx="12192000" cy="647114"/>
            </a:xfrm>
            <a:prstGeom prst="rect">
              <a:avLst/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" name="Google Shape;139;p3">
              <a:extLst>
                <a:ext uri="{FF2B5EF4-FFF2-40B4-BE49-F238E27FC236}">
                  <a16:creationId xmlns:a16="http://schemas.microsoft.com/office/drawing/2014/main" id="{905B3229-FD65-5D87-F3CC-3D988EC569F5}"/>
                </a:ext>
              </a:extLst>
            </p:cNvPr>
            <p:cNvSpPr/>
            <p:nvPr/>
          </p:nvSpPr>
          <p:spPr>
            <a:xfrm>
              <a:off x="0" y="0"/>
              <a:ext cx="12192000" cy="6471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" name="Google Shape;144;p3">
            <a:extLst>
              <a:ext uri="{FF2B5EF4-FFF2-40B4-BE49-F238E27FC236}">
                <a16:creationId xmlns:a16="http://schemas.microsoft.com/office/drawing/2014/main" id="{4F5E09B7-C1C9-C77D-E494-507F95B8DF56}"/>
              </a:ext>
            </a:extLst>
          </p:cNvPr>
          <p:cNvSpPr/>
          <p:nvPr userDrawn="1"/>
        </p:nvSpPr>
        <p:spPr>
          <a:xfrm>
            <a:off x="0" y="28449"/>
            <a:ext cx="335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3200"/>
              <a:buFont typeface="Century Gothic"/>
              <a:buNone/>
            </a:pPr>
            <a:r>
              <a:rPr lang="sv-SE" sz="3200" b="1" i="0" u="none" strike="noStrike" cap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</a:t>
            </a:r>
            <a:endParaRPr sz="32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Google Shape;146;p3">
            <a:extLst>
              <a:ext uri="{FF2B5EF4-FFF2-40B4-BE49-F238E27FC236}">
                <a16:creationId xmlns:a16="http://schemas.microsoft.com/office/drawing/2014/main" id="{793A8F25-4E1A-6689-D883-6BF5C2974126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11232354" y="37145"/>
            <a:ext cx="749906" cy="5847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8" r:id="rId5"/>
    <p:sldLayoutId id="2147483668" r:id="rId6"/>
    <p:sldLayoutId id="214748366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70" r:id="rId14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C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898" t="7880" r="-31898" b="788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 rot="-2266203">
            <a:off x="1108075" y="438151"/>
            <a:ext cx="1385095" cy="7666832"/>
          </a:xfrm>
          <a:custGeom>
            <a:avLst/>
            <a:gdLst/>
            <a:ahLst/>
            <a:cxnLst/>
            <a:rect l="l" t="t" r="r" b="b"/>
            <a:pathLst>
              <a:path w="2769295" h="15333785" extrusionOk="0">
                <a:moveTo>
                  <a:pt x="2769295" y="0"/>
                </a:moveTo>
                <a:lnTo>
                  <a:pt x="2769294" y="15333785"/>
                </a:lnTo>
                <a:lnTo>
                  <a:pt x="1" y="13188018"/>
                </a:lnTo>
                <a:lnTo>
                  <a:pt x="0" y="3574009"/>
                </a:lnTo>
                <a:lnTo>
                  <a:pt x="2769295" y="0"/>
                </a:lnTo>
                <a:close/>
              </a:path>
            </a:pathLst>
          </a:custGeom>
          <a:solidFill>
            <a:srgbClr val="231F2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"/>
          <p:cNvSpPr/>
          <p:nvPr/>
        </p:nvSpPr>
        <p:spPr>
          <a:xfrm rot="-2266203">
            <a:off x="-610395" y="3263901"/>
            <a:ext cx="2325688" cy="4809332"/>
          </a:xfrm>
          <a:custGeom>
            <a:avLst/>
            <a:gdLst/>
            <a:ahLst/>
            <a:cxnLst/>
            <a:rect l="l" t="t" r="r" b="b"/>
            <a:pathLst>
              <a:path w="4884142" h="9619777" extrusionOk="0">
                <a:moveTo>
                  <a:pt x="4882210" y="0"/>
                </a:moveTo>
                <a:cubicBezTo>
                  <a:pt x="4889028" y="3271950"/>
                  <a:pt x="4875076" y="6347827"/>
                  <a:pt x="4881894" y="9619777"/>
                </a:cubicBezTo>
                <a:lnTo>
                  <a:pt x="0" y="6017057"/>
                </a:lnTo>
                <a:lnTo>
                  <a:pt x="4882210" y="0"/>
                </a:lnTo>
                <a:close/>
              </a:path>
            </a:pathLst>
          </a:custGeom>
          <a:solidFill>
            <a:srgbClr val="D919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"/>
          <p:cNvSpPr/>
          <p:nvPr/>
        </p:nvSpPr>
        <p:spPr>
          <a:xfrm rot="10800000">
            <a:off x="6858000" y="0"/>
            <a:ext cx="5334000" cy="6858000"/>
          </a:xfrm>
          <a:prstGeom prst="rtTriangle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2192000" y="7315200"/>
            <a:ext cx="50800" cy="2301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612233" y="1552576"/>
            <a:ext cx="9579769" cy="3257551"/>
          </a:xfrm>
          <a:custGeom>
            <a:avLst/>
            <a:gdLst/>
            <a:ahLst/>
            <a:cxnLst/>
            <a:rect l="l" t="t" r="r" b="b"/>
            <a:pathLst>
              <a:path w="19159191" h="6515542" extrusionOk="0">
                <a:moveTo>
                  <a:pt x="0" y="0"/>
                </a:moveTo>
                <a:lnTo>
                  <a:pt x="19159191" y="0"/>
                </a:lnTo>
                <a:lnTo>
                  <a:pt x="19159191" y="6515542"/>
                </a:lnTo>
                <a:lnTo>
                  <a:pt x="5121737" y="6515542"/>
                </a:lnTo>
                <a:close/>
              </a:path>
            </a:pathLst>
          </a:custGeom>
          <a:solidFill>
            <a:srgbClr val="D91920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661006" y="2581187"/>
            <a:ext cx="6705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 Föräldramöte 27 Maj 2024</a:t>
            </a:r>
            <a:endParaRPr sz="36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3874" y="190501"/>
            <a:ext cx="14859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/>
          <p:nvPr/>
        </p:nvSpPr>
        <p:spPr>
          <a:xfrm>
            <a:off x="0" y="0"/>
            <a:ext cx="7399880" cy="6839435"/>
          </a:xfrm>
          <a:custGeom>
            <a:avLst/>
            <a:gdLst/>
            <a:ahLst/>
            <a:cxnLst/>
            <a:rect l="l" t="t" r="r" b="b"/>
            <a:pathLst>
              <a:path w="7399880" h="6858000" extrusionOk="0">
                <a:moveTo>
                  <a:pt x="3305184" y="642032"/>
                </a:moveTo>
                <a:cubicBezTo>
                  <a:pt x="4844383" y="642032"/>
                  <a:pt x="6092152" y="1889800"/>
                  <a:pt x="6092152" y="3428999"/>
                </a:cubicBezTo>
                <a:cubicBezTo>
                  <a:pt x="6092152" y="4968198"/>
                  <a:pt x="4844383" y="6215967"/>
                  <a:pt x="3305184" y="6215967"/>
                </a:cubicBezTo>
                <a:cubicBezTo>
                  <a:pt x="1765985" y="6215967"/>
                  <a:pt x="518217" y="4968198"/>
                  <a:pt x="518217" y="3428999"/>
                </a:cubicBezTo>
                <a:cubicBezTo>
                  <a:pt x="518217" y="1889800"/>
                  <a:pt x="1765985" y="642032"/>
                  <a:pt x="3305184" y="642032"/>
                </a:cubicBezTo>
                <a:close/>
                <a:moveTo>
                  <a:pt x="3305186" y="332968"/>
                </a:moveTo>
                <a:cubicBezTo>
                  <a:pt x="1595295" y="332968"/>
                  <a:pt x="209153" y="1719110"/>
                  <a:pt x="209153" y="3429000"/>
                </a:cubicBezTo>
                <a:cubicBezTo>
                  <a:pt x="209153" y="5138891"/>
                  <a:pt x="1595295" y="6525031"/>
                  <a:pt x="3305186" y="6525031"/>
                </a:cubicBezTo>
                <a:cubicBezTo>
                  <a:pt x="5015076" y="6525031"/>
                  <a:pt x="6401216" y="5138891"/>
                  <a:pt x="6401216" y="3429000"/>
                </a:cubicBezTo>
                <a:cubicBezTo>
                  <a:pt x="6401216" y="1719110"/>
                  <a:pt x="5015076" y="332968"/>
                  <a:pt x="3305186" y="332968"/>
                </a:cubicBezTo>
                <a:close/>
                <a:moveTo>
                  <a:pt x="1068233" y="0"/>
                </a:moveTo>
                <a:lnTo>
                  <a:pt x="5542137" y="0"/>
                </a:lnTo>
                <a:lnTo>
                  <a:pt x="5594569" y="33614"/>
                </a:lnTo>
                <a:cubicBezTo>
                  <a:pt x="6683765" y="769460"/>
                  <a:pt x="7399880" y="2015600"/>
                  <a:pt x="7399880" y="3429000"/>
                </a:cubicBezTo>
                <a:cubicBezTo>
                  <a:pt x="7399880" y="4842399"/>
                  <a:pt x="6683765" y="6088540"/>
                  <a:pt x="5594569" y="6824386"/>
                </a:cubicBezTo>
                <a:lnTo>
                  <a:pt x="5542136" y="6858000"/>
                </a:lnTo>
                <a:lnTo>
                  <a:pt x="1068234" y="6858000"/>
                </a:lnTo>
                <a:lnTo>
                  <a:pt x="1015801" y="6824386"/>
                </a:lnTo>
                <a:cubicBezTo>
                  <a:pt x="689042" y="6603632"/>
                  <a:pt x="395861" y="6336952"/>
                  <a:pt x="145518" y="6033607"/>
                </a:cubicBezTo>
                <a:lnTo>
                  <a:pt x="0" y="5839008"/>
                </a:lnTo>
                <a:lnTo>
                  <a:pt x="0" y="1018991"/>
                </a:lnTo>
                <a:lnTo>
                  <a:pt x="145518" y="824393"/>
                </a:lnTo>
                <a:cubicBezTo>
                  <a:pt x="395861" y="521048"/>
                  <a:pt x="689042" y="254367"/>
                  <a:pt x="1015801" y="3361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1" name="Google Shape;201;p5"/>
          <p:cNvGrpSpPr/>
          <p:nvPr/>
        </p:nvGrpSpPr>
        <p:grpSpPr>
          <a:xfrm>
            <a:off x="0" y="0"/>
            <a:ext cx="12192000" cy="679772"/>
            <a:chOff x="0" y="0"/>
            <a:chExt cx="12192000" cy="679772"/>
          </a:xfrm>
        </p:grpSpPr>
        <p:sp>
          <p:nvSpPr>
            <p:cNvPr id="202" name="Google Shape;202;p5"/>
            <p:cNvSpPr/>
            <p:nvPr/>
          </p:nvSpPr>
          <p:spPr>
            <a:xfrm>
              <a:off x="0" y="32658"/>
              <a:ext cx="12192000" cy="647114"/>
            </a:xfrm>
            <a:prstGeom prst="rect">
              <a:avLst/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0" y="0"/>
              <a:ext cx="12192000" cy="6471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7" name="Google Shape;207;p5"/>
          <p:cNvSpPr txBox="1"/>
          <p:nvPr/>
        </p:nvSpPr>
        <p:spPr>
          <a:xfrm>
            <a:off x="11357479" y="6420471"/>
            <a:ext cx="520485" cy="34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A8186B96-F1AE-36F8-4FEE-23429EFC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840" y="1000125"/>
            <a:ext cx="6482080" cy="690563"/>
          </a:xfrm>
        </p:spPr>
        <p:txBody>
          <a:bodyPr>
            <a:noAutofit/>
          </a:bodyPr>
          <a:lstStyle/>
          <a:p>
            <a:r>
              <a:rPr lang="en-GB" sz="3600" dirty="0" err="1"/>
              <a:t>Spelare</a:t>
            </a:r>
            <a:r>
              <a:rPr lang="en-GB" sz="3600" dirty="0"/>
              <a:t> </a:t>
            </a:r>
            <a:r>
              <a:rPr lang="en-GB" sz="3600" dirty="0" err="1"/>
              <a:t>från</a:t>
            </a:r>
            <a:r>
              <a:rPr lang="en-GB" sz="3600" dirty="0"/>
              <a:t> </a:t>
            </a:r>
            <a:r>
              <a:rPr lang="en-GB" sz="3600" dirty="0" err="1"/>
              <a:t>ungdomsleden</a:t>
            </a:r>
            <a:endParaRPr lang="en-GB" sz="3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462ACD-94AD-7500-7EC8-FC59DDB9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840" y="1825625"/>
            <a:ext cx="6029960" cy="4351338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När man börjar gymnasiet så börjar man också i akademin</a:t>
            </a:r>
          </a:p>
          <a:p>
            <a:r>
              <a:rPr lang="sv-SE" dirty="0"/>
              <a:t>Alla spelare som har spelat i Pixbo under ungdomsåren har en garanterad plats första akademiåret.</a:t>
            </a:r>
          </a:p>
          <a:p>
            <a:r>
              <a:rPr lang="sv-SE" dirty="0"/>
              <a:t>Därefter tas beslut i samråd med spelaren om vad som bäst gynnar individens fortsatta utveckling:</a:t>
            </a:r>
            <a:br>
              <a:rPr lang="sv-SE" dirty="0"/>
            </a:br>
            <a:r>
              <a:rPr lang="sv-SE" dirty="0"/>
              <a:t>I Pixbo akademi eller i annan klubb som Pixbo samverkar med.</a:t>
            </a:r>
          </a:p>
          <a:p>
            <a:r>
              <a:rPr lang="sv-SE" dirty="0"/>
              <a:t>Grundtanken är att få 4 år i akademin,</a:t>
            </a:r>
            <a:br>
              <a:rPr lang="sv-SE" dirty="0"/>
            </a:br>
            <a:r>
              <a:rPr lang="sv-SE" dirty="0"/>
              <a:t>m a o tre år under gymnasiet därefter ett år till.</a:t>
            </a:r>
          </a:p>
          <a:p>
            <a:r>
              <a:rPr lang="sv-SE" dirty="0"/>
              <a:t>Det kan göras undantag för individuella spelare beroende på utvecklingstakten.</a:t>
            </a:r>
          </a:p>
          <a:p>
            <a:endParaRPr lang="en-GB" dirty="0"/>
          </a:p>
        </p:txBody>
      </p:sp>
      <p:pic>
        <p:nvPicPr>
          <p:cNvPr id="210" name="Google Shape;210;p5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l="16669" r="16670"/>
          <a:stretch/>
        </p:blipFill>
        <p:spPr>
          <a:xfrm>
            <a:off x="0" y="828675"/>
            <a:ext cx="5200650" cy="52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2354" y="37145"/>
            <a:ext cx="749906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6;p2">
            <a:extLst>
              <a:ext uri="{FF2B5EF4-FFF2-40B4-BE49-F238E27FC236}">
                <a16:creationId xmlns:a16="http://schemas.microsoft.com/office/drawing/2014/main" id="{7F23039E-327C-C114-31E8-E636DCE43B49}"/>
              </a:ext>
            </a:extLst>
          </p:cNvPr>
          <p:cNvSpPr/>
          <p:nvPr/>
        </p:nvSpPr>
        <p:spPr>
          <a:xfrm>
            <a:off x="0" y="28449"/>
            <a:ext cx="335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3200"/>
              <a:buFont typeface="Century Gothic"/>
              <a:buNone/>
            </a:pPr>
            <a:r>
              <a:rPr lang="sv-SE" sz="3200" b="1" i="0" u="none" strike="noStrike" cap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</a:t>
            </a:r>
            <a:endParaRPr sz="32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F4A8D5B-F3BC-B860-6179-532A0985824B}"/>
              </a:ext>
            </a:extLst>
          </p:cNvPr>
          <p:cNvSpPr txBox="1"/>
          <p:nvPr/>
        </p:nvSpPr>
        <p:spPr>
          <a:xfrm>
            <a:off x="10992887" y="645305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Mehregan</a:t>
            </a:r>
            <a:endParaRPr lang="sv-SE" dirty="0"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8;p2">
            <a:extLst>
              <a:ext uri="{FF2B5EF4-FFF2-40B4-BE49-F238E27FC236}">
                <a16:creationId xmlns:a16="http://schemas.microsoft.com/office/drawing/2014/main" id="{F823A709-4DA1-8688-AE92-317AD6A701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39385" r="12008"/>
          <a:stretch/>
        </p:blipFill>
        <p:spPr>
          <a:xfrm>
            <a:off x="0" y="11326"/>
            <a:ext cx="517621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5"/>
          <p:cNvGrpSpPr/>
          <p:nvPr/>
        </p:nvGrpSpPr>
        <p:grpSpPr>
          <a:xfrm>
            <a:off x="0" y="0"/>
            <a:ext cx="12192000" cy="679772"/>
            <a:chOff x="0" y="0"/>
            <a:chExt cx="12192000" cy="679772"/>
          </a:xfrm>
        </p:grpSpPr>
        <p:sp>
          <p:nvSpPr>
            <p:cNvPr id="202" name="Google Shape;202;p5"/>
            <p:cNvSpPr/>
            <p:nvPr/>
          </p:nvSpPr>
          <p:spPr>
            <a:xfrm>
              <a:off x="0" y="32658"/>
              <a:ext cx="12192000" cy="647114"/>
            </a:xfrm>
            <a:prstGeom prst="rect">
              <a:avLst/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0" y="0"/>
              <a:ext cx="12192000" cy="6471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7" name="Google Shape;207;p5"/>
          <p:cNvSpPr txBox="1"/>
          <p:nvPr/>
        </p:nvSpPr>
        <p:spPr>
          <a:xfrm>
            <a:off x="11357479" y="6420471"/>
            <a:ext cx="520485" cy="34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fld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A8186B96-F1AE-36F8-4FEE-23429EFC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840" y="1000125"/>
            <a:ext cx="6482080" cy="690563"/>
          </a:xfrm>
        </p:spPr>
        <p:txBody>
          <a:bodyPr>
            <a:noAutofit/>
          </a:bodyPr>
          <a:lstStyle/>
          <a:p>
            <a:r>
              <a:rPr lang="en-GB" sz="3600" dirty="0" err="1"/>
              <a:t>Spelare</a:t>
            </a:r>
            <a:r>
              <a:rPr lang="en-GB" sz="3600" dirty="0"/>
              <a:t> </a:t>
            </a:r>
            <a:r>
              <a:rPr lang="en-GB" sz="3600" dirty="0" err="1"/>
              <a:t>utifrån</a:t>
            </a:r>
            <a:endParaRPr lang="en-GB" sz="3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462ACD-94AD-7500-7EC8-FC59DDB9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840" y="1825625"/>
            <a:ext cx="6029960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Akademin välkomnar talangfulla spelare från andra klubbar</a:t>
            </a:r>
          </a:p>
          <a:p>
            <a:r>
              <a:rPr lang="sv-SE" dirty="0"/>
              <a:t>Detta skapar en miljö där innebandyspelare lär sig innebandy snabbare än i en vanlig klubb.</a:t>
            </a:r>
          </a:p>
          <a:p>
            <a:r>
              <a:rPr lang="sv-SE" dirty="0"/>
              <a:t>Ju bättre motstånd / lagkamrater på träning, desto snabbare utveckling.</a:t>
            </a:r>
          </a:p>
          <a:p>
            <a:r>
              <a:rPr lang="sv-SE" dirty="0"/>
              <a:t>Viktiga egenskaper för en spelare i Pixbo akademi:</a:t>
            </a:r>
          </a:p>
          <a:p>
            <a:pPr lvl="1"/>
            <a:r>
              <a:rPr lang="sv-SE" dirty="0"/>
              <a:t>Ambition, </a:t>
            </a:r>
            <a:r>
              <a:rPr lang="sv-SE" dirty="0" err="1"/>
              <a:t>träningsvilja</a:t>
            </a:r>
            <a:r>
              <a:rPr lang="sv-SE" dirty="0"/>
              <a:t>, vilja att lära och pannben</a:t>
            </a:r>
          </a:p>
          <a:p>
            <a:endParaRPr lang="en-GB" dirty="0"/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2354" y="37145"/>
            <a:ext cx="749906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6;p2">
            <a:extLst>
              <a:ext uri="{FF2B5EF4-FFF2-40B4-BE49-F238E27FC236}">
                <a16:creationId xmlns:a16="http://schemas.microsoft.com/office/drawing/2014/main" id="{7F23039E-327C-C114-31E8-E636DCE43B49}"/>
              </a:ext>
            </a:extLst>
          </p:cNvPr>
          <p:cNvSpPr/>
          <p:nvPr/>
        </p:nvSpPr>
        <p:spPr>
          <a:xfrm>
            <a:off x="0" y="28449"/>
            <a:ext cx="335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3200"/>
              <a:buFont typeface="Century Gothic"/>
              <a:buNone/>
            </a:pPr>
            <a:r>
              <a:rPr lang="sv-SE" sz="32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</a:t>
            </a:r>
            <a:endParaRPr sz="3200" b="1" i="0" u="none" strike="noStrike" cap="none" dirty="0">
              <a:solidFill>
                <a:srgbClr val="D919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761D932-1C1D-4665-6F46-41955FAF641F}"/>
              </a:ext>
            </a:extLst>
          </p:cNvPr>
          <p:cNvSpPr txBox="1"/>
          <p:nvPr/>
        </p:nvSpPr>
        <p:spPr>
          <a:xfrm>
            <a:off x="11190514" y="637902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Mehregan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287167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5DBCCC-C057-C7D3-571B-D196D5E3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Skillnad för spelare från ungdomslag: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4BC763-112A-EB8B-977A-DA8FCB632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835150"/>
            <a:ext cx="7162800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Utvecklingsnivå </a:t>
            </a:r>
            <a:r>
              <a:rPr lang="sv-SE" dirty="0">
                <a:sym typeface="Wingdings" panose="05000000000000000000" pitchFamily="2" charset="2"/>
              </a:rPr>
              <a:t>Å</a:t>
            </a:r>
            <a:r>
              <a:rPr lang="sv-SE" dirty="0"/>
              <a:t>lderindelning</a:t>
            </a:r>
          </a:p>
          <a:p>
            <a:r>
              <a:rPr lang="sv-SE" dirty="0"/>
              <a:t>Anställda tränare </a:t>
            </a:r>
            <a:r>
              <a:rPr lang="sv-SE" dirty="0">
                <a:sym typeface="Wingdings" panose="05000000000000000000" pitchFamily="2" charset="2"/>
              </a:rPr>
              <a:t></a:t>
            </a:r>
            <a:r>
              <a:rPr lang="sv-SE" dirty="0"/>
              <a:t> föräldratränare</a:t>
            </a:r>
          </a:p>
          <a:p>
            <a:r>
              <a:rPr lang="sv-SE" dirty="0"/>
              <a:t>Veta vad de vill med sin innebandy</a:t>
            </a:r>
          </a:p>
          <a:p>
            <a:r>
              <a:rPr lang="sv-SE" dirty="0"/>
              <a:t>Mer konkurrens / mer stimulans</a:t>
            </a:r>
          </a:p>
          <a:p>
            <a:r>
              <a:rPr lang="sv-SE" dirty="0"/>
              <a:t>Viktigt att ta för sig. </a:t>
            </a:r>
          </a:p>
          <a:p>
            <a:r>
              <a:rPr lang="sv-SE" dirty="0"/>
              <a:t>Inte garanterad speltid.</a:t>
            </a:r>
          </a:p>
          <a:p>
            <a:r>
              <a:rPr lang="sv-SE" dirty="0"/>
              <a:t>Om man brinner för innebandy: Roligare!</a:t>
            </a:r>
          </a:p>
          <a:p>
            <a:r>
              <a:rPr lang="sv-SE" dirty="0"/>
              <a:t>Sportchef som har koll</a:t>
            </a:r>
          </a:p>
        </p:txBody>
      </p:sp>
      <p:pic>
        <p:nvPicPr>
          <p:cNvPr id="136" name="Google Shape;136;p3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l="20315" r="31386"/>
          <a:stretch/>
        </p:blipFill>
        <p:spPr>
          <a:xfrm>
            <a:off x="7914640" y="688603"/>
            <a:ext cx="4277360" cy="58290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>
            <a:off x="0" y="28449"/>
            <a:ext cx="335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3200"/>
              <a:buFont typeface="Century Gothic"/>
              <a:buNone/>
            </a:pPr>
            <a:r>
              <a:rPr lang="sv-SE" sz="32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</a:t>
            </a: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2354" y="37145"/>
            <a:ext cx="749906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AA8F860-C88A-2F39-E3EC-AFFBFC1EF9B9}"/>
              </a:ext>
            </a:extLst>
          </p:cNvPr>
          <p:cNvSpPr txBox="1"/>
          <p:nvPr/>
        </p:nvSpPr>
        <p:spPr>
          <a:xfrm>
            <a:off x="11492502" y="65502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Patrik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C755C5EE-0C4F-9974-38AD-A730D4A0E601}"/>
              </a:ext>
            </a:extLst>
          </p:cNvPr>
          <p:cNvSpPr/>
          <p:nvPr/>
        </p:nvSpPr>
        <p:spPr>
          <a:xfrm>
            <a:off x="193040" y="1597338"/>
            <a:ext cx="9733280" cy="532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Google Shape;242;p6">
            <a:extLst>
              <a:ext uri="{FF2B5EF4-FFF2-40B4-BE49-F238E27FC236}">
                <a16:creationId xmlns:a16="http://schemas.microsoft.com/office/drawing/2014/main" id="{FB7985FA-10DD-FB72-D694-2321DA386679}"/>
              </a:ext>
            </a:extLst>
          </p:cNvPr>
          <p:cNvSpPr txBox="1"/>
          <p:nvPr/>
        </p:nvSpPr>
        <p:spPr>
          <a:xfrm>
            <a:off x="483779" y="1427430"/>
            <a:ext cx="1648742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Fokus på vinna</a:t>
            </a:r>
            <a:endParaRPr b="1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D840660A-6EF8-680E-81EB-8A20B90072C8}"/>
              </a:ext>
            </a:extLst>
          </p:cNvPr>
          <p:cNvSpPr/>
          <p:nvPr/>
        </p:nvSpPr>
        <p:spPr>
          <a:xfrm>
            <a:off x="223520" y="2613704"/>
            <a:ext cx="9733280" cy="532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Google Shape;242;p6">
            <a:extLst>
              <a:ext uri="{FF2B5EF4-FFF2-40B4-BE49-F238E27FC236}">
                <a16:creationId xmlns:a16="http://schemas.microsoft.com/office/drawing/2014/main" id="{E2110877-A077-B67D-275B-94D9D7395E6D}"/>
              </a:ext>
            </a:extLst>
          </p:cNvPr>
          <p:cNvSpPr txBox="1"/>
          <p:nvPr/>
        </p:nvSpPr>
        <p:spPr>
          <a:xfrm>
            <a:off x="373701" y="2415277"/>
            <a:ext cx="1779391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Fokus på utveckling</a:t>
            </a:r>
            <a:endParaRPr b="1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90CC78F-7211-2C43-5B8D-93EAB59C9298}"/>
              </a:ext>
            </a:extLst>
          </p:cNvPr>
          <p:cNvSpPr/>
          <p:nvPr/>
        </p:nvSpPr>
        <p:spPr>
          <a:xfrm>
            <a:off x="193040" y="4666024"/>
            <a:ext cx="9733280" cy="532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294307BA-74A8-5961-7F52-714DED93B3E6}"/>
              </a:ext>
            </a:extLst>
          </p:cNvPr>
          <p:cNvSpPr/>
          <p:nvPr/>
        </p:nvSpPr>
        <p:spPr>
          <a:xfrm>
            <a:off x="193040" y="3751624"/>
            <a:ext cx="9733280" cy="532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2" name="Google Shape;252;p6"/>
          <p:cNvCxnSpPr>
            <a:cxnSpLocks/>
          </p:cNvCxnSpPr>
          <p:nvPr/>
        </p:nvCxnSpPr>
        <p:spPr>
          <a:xfrm>
            <a:off x="6775263" y="1266052"/>
            <a:ext cx="0" cy="430122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</p:cxnSp>
      <p:cxnSp>
        <p:nvCxnSpPr>
          <p:cNvPr id="216" name="Google Shape;216;p6"/>
          <p:cNvCxnSpPr/>
          <p:nvPr/>
        </p:nvCxnSpPr>
        <p:spPr>
          <a:xfrm>
            <a:off x="9152894" y="1008925"/>
            <a:ext cx="0" cy="4572000"/>
          </a:xfrm>
          <a:prstGeom prst="straightConnector1">
            <a:avLst/>
          </a:prstGeom>
          <a:noFill/>
          <a:ln w="3810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217" name="Google Shape;217;p6"/>
          <p:cNvGrpSpPr/>
          <p:nvPr/>
        </p:nvGrpSpPr>
        <p:grpSpPr>
          <a:xfrm>
            <a:off x="0" y="0"/>
            <a:ext cx="12192000" cy="679772"/>
            <a:chOff x="0" y="0"/>
            <a:chExt cx="12192000" cy="679772"/>
          </a:xfrm>
        </p:grpSpPr>
        <p:sp>
          <p:nvSpPr>
            <p:cNvPr id="218" name="Google Shape;218;p6"/>
            <p:cNvSpPr/>
            <p:nvPr/>
          </p:nvSpPr>
          <p:spPr>
            <a:xfrm>
              <a:off x="0" y="32658"/>
              <a:ext cx="12192000" cy="647114"/>
            </a:xfrm>
            <a:prstGeom prst="rect">
              <a:avLst/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0" y="0"/>
              <a:ext cx="12192000" cy="6471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3" name="Google Shape;223;p6"/>
          <p:cNvSpPr txBox="1"/>
          <p:nvPr/>
        </p:nvSpPr>
        <p:spPr>
          <a:xfrm>
            <a:off x="11357479" y="6420471"/>
            <a:ext cx="520485" cy="34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0" y="28469"/>
            <a:ext cx="86664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3200"/>
              <a:buFont typeface="Century Gothic"/>
              <a:buNone/>
            </a:pPr>
            <a:r>
              <a:rPr lang="sv-SE" sz="32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Träningsgrupper</a:t>
            </a:r>
            <a:endParaRPr dirty="0"/>
          </a:p>
        </p:txBody>
      </p:sp>
      <p:sp>
        <p:nvSpPr>
          <p:cNvPr id="226" name="Google Shape;226;p6"/>
          <p:cNvSpPr/>
          <p:nvPr/>
        </p:nvSpPr>
        <p:spPr>
          <a:xfrm>
            <a:off x="8714074" y="3667987"/>
            <a:ext cx="1008063" cy="680402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Röd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7486238" y="3667987"/>
            <a:ext cx="1008063" cy="680402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</a:t>
            </a:r>
            <a:r>
              <a:rPr lang="sv-S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</a:t>
            </a:r>
            <a:endParaRPr dirty="0"/>
          </a:p>
        </p:txBody>
      </p:sp>
      <p:sp>
        <p:nvSpPr>
          <p:cNvPr id="233" name="Google Shape;233;p6"/>
          <p:cNvSpPr/>
          <p:nvPr/>
        </p:nvSpPr>
        <p:spPr>
          <a:xfrm>
            <a:off x="2242948" y="3692435"/>
            <a:ext cx="1105482" cy="682737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SSL Dam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4805009" y="3692435"/>
            <a:ext cx="1008063" cy="680402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 1</a:t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6053556" y="4549778"/>
            <a:ext cx="1023937" cy="758653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JAS 18</a:t>
            </a: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8207684" y="4574977"/>
            <a:ext cx="1181553" cy="744986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U-16 SM</a:t>
            </a:r>
            <a:endParaRPr sz="1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1831622" y="5580925"/>
            <a:ext cx="16177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sv-SE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Elitverksamhet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8604537" y="794931"/>
            <a:ext cx="3569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Ungdomslag</a:t>
            </a:r>
            <a:endParaRPr b="1" dirty="0"/>
          </a:p>
        </p:txBody>
      </p:sp>
      <p:sp>
        <p:nvSpPr>
          <p:cNvPr id="244" name="Google Shape;244;p6"/>
          <p:cNvSpPr txBox="1"/>
          <p:nvPr/>
        </p:nvSpPr>
        <p:spPr>
          <a:xfrm>
            <a:off x="4403977" y="5580925"/>
            <a:ext cx="18357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sv-SE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Elitförberedande</a:t>
            </a:r>
            <a:endParaRPr dirty="0"/>
          </a:p>
        </p:txBody>
      </p:sp>
      <p:sp>
        <p:nvSpPr>
          <p:cNvPr id="245" name="Google Shape;245;p6"/>
          <p:cNvSpPr txBox="1"/>
          <p:nvPr/>
        </p:nvSpPr>
        <p:spPr>
          <a:xfrm>
            <a:off x="6975696" y="5580925"/>
            <a:ext cx="21771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sv-SE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Seniorförberedande</a:t>
            </a:r>
            <a:endParaRPr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E300840-5F3F-2FF7-8AB3-370F080CCA40}"/>
              </a:ext>
            </a:extLst>
          </p:cNvPr>
          <p:cNvGrpSpPr/>
          <p:nvPr/>
        </p:nvGrpSpPr>
        <p:grpSpPr>
          <a:xfrm>
            <a:off x="3391338" y="3760877"/>
            <a:ext cx="1216025" cy="514350"/>
            <a:chOff x="4164294" y="3985655"/>
            <a:chExt cx="1216025" cy="514350"/>
          </a:xfrm>
        </p:grpSpPr>
        <p:sp>
          <p:nvSpPr>
            <p:cNvPr id="225" name="Google Shape;225;p6"/>
            <p:cNvSpPr/>
            <p:nvPr/>
          </p:nvSpPr>
          <p:spPr>
            <a:xfrm>
              <a:off x="4164294" y="3985655"/>
              <a:ext cx="1216025" cy="51435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6"/>
            <p:cNvSpPr txBox="1"/>
            <p:nvPr/>
          </p:nvSpPr>
          <p:spPr>
            <a:xfrm>
              <a:off x="4280182" y="4123768"/>
              <a:ext cx="10856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sv-SE" sz="11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5+ Spelare</a:t>
              </a:r>
              <a:endParaRPr dirty="0"/>
            </a:p>
          </p:txBody>
        </p:sp>
      </p:grpSp>
      <p:sp>
        <p:nvSpPr>
          <p:cNvPr id="256" name="Google Shape;256;p6"/>
          <p:cNvSpPr/>
          <p:nvPr/>
        </p:nvSpPr>
        <p:spPr>
          <a:xfrm rot="5400000">
            <a:off x="9859805" y="4268128"/>
            <a:ext cx="744985" cy="350235"/>
          </a:xfrm>
          <a:custGeom>
            <a:avLst/>
            <a:gdLst/>
            <a:ahLst/>
            <a:cxnLst/>
            <a:rect l="l" t="t" r="r" b="b"/>
            <a:pathLst>
              <a:path w="1492303" h="499923" extrusionOk="0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7" name="Google Shape;2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2354" y="37145"/>
            <a:ext cx="749906" cy="58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216;p6">
            <a:extLst>
              <a:ext uri="{FF2B5EF4-FFF2-40B4-BE49-F238E27FC236}">
                <a16:creationId xmlns:a16="http://schemas.microsoft.com/office/drawing/2014/main" id="{BCF1CF0E-72EE-58E7-E39C-7D7F86FC9002}"/>
              </a:ext>
            </a:extLst>
          </p:cNvPr>
          <p:cNvCxnSpPr/>
          <p:nvPr/>
        </p:nvCxnSpPr>
        <p:spPr>
          <a:xfrm>
            <a:off x="4164334" y="1008925"/>
            <a:ext cx="0" cy="4572000"/>
          </a:xfrm>
          <a:prstGeom prst="straightConnector1">
            <a:avLst/>
          </a:prstGeom>
          <a:noFill/>
          <a:ln w="3810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14" name="Grupp 13">
            <a:extLst>
              <a:ext uri="{FF2B5EF4-FFF2-40B4-BE49-F238E27FC236}">
                <a16:creationId xmlns:a16="http://schemas.microsoft.com/office/drawing/2014/main" id="{4D7FEE00-F26D-865C-BCA9-8766B6834872}"/>
              </a:ext>
            </a:extLst>
          </p:cNvPr>
          <p:cNvGrpSpPr/>
          <p:nvPr/>
        </p:nvGrpSpPr>
        <p:grpSpPr>
          <a:xfrm>
            <a:off x="6146864" y="3751013"/>
            <a:ext cx="1216025" cy="514350"/>
            <a:chOff x="4164294" y="3985655"/>
            <a:chExt cx="1216025" cy="514350"/>
          </a:xfrm>
        </p:grpSpPr>
        <p:sp>
          <p:nvSpPr>
            <p:cNvPr id="15" name="Google Shape;225;p6">
              <a:extLst>
                <a:ext uri="{FF2B5EF4-FFF2-40B4-BE49-F238E27FC236}">
                  <a16:creationId xmlns:a16="http://schemas.microsoft.com/office/drawing/2014/main" id="{384E5271-3551-7883-BA9F-9FD0089F982D}"/>
                </a:ext>
              </a:extLst>
            </p:cNvPr>
            <p:cNvSpPr/>
            <p:nvPr/>
          </p:nvSpPr>
          <p:spPr>
            <a:xfrm>
              <a:off x="4164294" y="3985655"/>
              <a:ext cx="1216025" cy="51435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246;p6">
              <a:extLst>
                <a:ext uri="{FF2B5EF4-FFF2-40B4-BE49-F238E27FC236}">
                  <a16:creationId xmlns:a16="http://schemas.microsoft.com/office/drawing/2014/main" id="{61CF7935-E690-CDC0-5F31-E36FCA2802D4}"/>
                </a:ext>
              </a:extLst>
            </p:cNvPr>
            <p:cNvSpPr txBox="1"/>
            <p:nvPr/>
          </p:nvSpPr>
          <p:spPr>
            <a:xfrm>
              <a:off x="4280182" y="4123768"/>
              <a:ext cx="10856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sv-SE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5+ Spelare</a:t>
              </a:r>
              <a:endParaRPr/>
            </a:p>
          </p:txBody>
        </p:sp>
      </p:grpSp>
      <p:sp>
        <p:nvSpPr>
          <p:cNvPr id="19" name="Google Shape;242;p6">
            <a:extLst>
              <a:ext uri="{FF2B5EF4-FFF2-40B4-BE49-F238E27FC236}">
                <a16:creationId xmlns:a16="http://schemas.microsoft.com/office/drawing/2014/main" id="{F7AC7701-496F-F8C8-A508-3D8E215E1647}"/>
              </a:ext>
            </a:extLst>
          </p:cNvPr>
          <p:cNvSpPr txBox="1"/>
          <p:nvPr/>
        </p:nvSpPr>
        <p:spPr>
          <a:xfrm>
            <a:off x="343221" y="3553197"/>
            <a:ext cx="1779391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Fokus på utveckling</a:t>
            </a:r>
            <a:endParaRPr b="1" dirty="0"/>
          </a:p>
        </p:txBody>
      </p:sp>
      <p:sp>
        <p:nvSpPr>
          <p:cNvPr id="20" name="Google Shape;242;p6">
            <a:extLst>
              <a:ext uri="{FF2B5EF4-FFF2-40B4-BE49-F238E27FC236}">
                <a16:creationId xmlns:a16="http://schemas.microsoft.com/office/drawing/2014/main" id="{8C76CFB2-36C2-0B45-CBB3-3AAA762929DB}"/>
              </a:ext>
            </a:extLst>
          </p:cNvPr>
          <p:cNvSpPr txBox="1"/>
          <p:nvPr/>
        </p:nvSpPr>
        <p:spPr>
          <a:xfrm>
            <a:off x="483779" y="4496116"/>
            <a:ext cx="1648742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Fokus på vinna</a:t>
            </a:r>
            <a:endParaRPr b="1" dirty="0"/>
          </a:p>
        </p:txBody>
      </p:sp>
      <p:sp>
        <p:nvSpPr>
          <p:cNvPr id="21" name="Google Shape;242;p6">
            <a:extLst>
              <a:ext uri="{FF2B5EF4-FFF2-40B4-BE49-F238E27FC236}">
                <a16:creationId xmlns:a16="http://schemas.microsoft.com/office/drawing/2014/main" id="{5548DE67-1477-EBF7-BEBA-142AE3B07D3C}"/>
              </a:ext>
            </a:extLst>
          </p:cNvPr>
          <p:cNvSpPr txBox="1"/>
          <p:nvPr/>
        </p:nvSpPr>
        <p:spPr>
          <a:xfrm>
            <a:off x="4590780" y="804387"/>
            <a:ext cx="3569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</a:t>
            </a:r>
            <a:endParaRPr b="1" dirty="0"/>
          </a:p>
        </p:txBody>
      </p:sp>
      <p:sp>
        <p:nvSpPr>
          <p:cNvPr id="22" name="Google Shape;226;p6">
            <a:extLst>
              <a:ext uri="{FF2B5EF4-FFF2-40B4-BE49-F238E27FC236}">
                <a16:creationId xmlns:a16="http://schemas.microsoft.com/office/drawing/2014/main" id="{7820E68D-F3AA-9C8C-A06E-C67EB493DE7F}"/>
              </a:ext>
            </a:extLst>
          </p:cNvPr>
          <p:cNvSpPr/>
          <p:nvPr/>
        </p:nvSpPr>
        <p:spPr>
          <a:xfrm>
            <a:off x="8734394" y="2519907"/>
            <a:ext cx="1008063" cy="680402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Röd</a:t>
            </a:r>
            <a:endParaRPr/>
          </a:p>
        </p:txBody>
      </p:sp>
      <p:sp>
        <p:nvSpPr>
          <p:cNvPr id="23" name="Google Shape;232;p6">
            <a:extLst>
              <a:ext uri="{FF2B5EF4-FFF2-40B4-BE49-F238E27FC236}">
                <a16:creationId xmlns:a16="http://schemas.microsoft.com/office/drawing/2014/main" id="{15A13ACA-1608-BB03-7171-7F63C973BA95}"/>
              </a:ext>
            </a:extLst>
          </p:cNvPr>
          <p:cNvSpPr/>
          <p:nvPr/>
        </p:nvSpPr>
        <p:spPr>
          <a:xfrm>
            <a:off x="7506558" y="2519907"/>
            <a:ext cx="1008063" cy="680402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</a:t>
            </a:r>
            <a:r>
              <a:rPr lang="sv-S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</a:t>
            </a:r>
            <a:endParaRPr dirty="0"/>
          </a:p>
        </p:txBody>
      </p:sp>
      <p:sp>
        <p:nvSpPr>
          <p:cNvPr id="24" name="Google Shape;233;p6">
            <a:extLst>
              <a:ext uri="{FF2B5EF4-FFF2-40B4-BE49-F238E27FC236}">
                <a16:creationId xmlns:a16="http://schemas.microsoft.com/office/drawing/2014/main" id="{C62993BA-23AD-DEFE-ED70-DF2444A59893}"/>
              </a:ext>
            </a:extLst>
          </p:cNvPr>
          <p:cNvSpPr/>
          <p:nvPr/>
        </p:nvSpPr>
        <p:spPr>
          <a:xfrm>
            <a:off x="2263268" y="2544355"/>
            <a:ext cx="1105482" cy="682737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SSL Herr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34;p6">
            <a:extLst>
              <a:ext uri="{FF2B5EF4-FFF2-40B4-BE49-F238E27FC236}">
                <a16:creationId xmlns:a16="http://schemas.microsoft.com/office/drawing/2014/main" id="{B65CDAEA-0D71-EC92-4BCE-933AB1CB1351}"/>
              </a:ext>
            </a:extLst>
          </p:cNvPr>
          <p:cNvSpPr/>
          <p:nvPr/>
        </p:nvSpPr>
        <p:spPr>
          <a:xfrm>
            <a:off x="4825329" y="2544355"/>
            <a:ext cx="1008063" cy="680402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 1</a:t>
            </a:r>
            <a:endParaRPr/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56066FB6-46F5-AF88-27C0-FFEB8AB777F9}"/>
              </a:ext>
            </a:extLst>
          </p:cNvPr>
          <p:cNvGrpSpPr/>
          <p:nvPr/>
        </p:nvGrpSpPr>
        <p:grpSpPr>
          <a:xfrm>
            <a:off x="3411658" y="2612797"/>
            <a:ext cx="1216025" cy="514350"/>
            <a:chOff x="4164294" y="3985655"/>
            <a:chExt cx="1216025" cy="514350"/>
          </a:xfrm>
        </p:grpSpPr>
        <p:sp>
          <p:nvSpPr>
            <p:cNvPr id="27" name="Google Shape;225;p6">
              <a:extLst>
                <a:ext uri="{FF2B5EF4-FFF2-40B4-BE49-F238E27FC236}">
                  <a16:creationId xmlns:a16="http://schemas.microsoft.com/office/drawing/2014/main" id="{ED7F9DC8-85F4-D758-87BB-A6317F24CE2C}"/>
                </a:ext>
              </a:extLst>
            </p:cNvPr>
            <p:cNvSpPr/>
            <p:nvPr/>
          </p:nvSpPr>
          <p:spPr>
            <a:xfrm>
              <a:off x="4164294" y="3985655"/>
              <a:ext cx="1216025" cy="51435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46;p6">
              <a:extLst>
                <a:ext uri="{FF2B5EF4-FFF2-40B4-BE49-F238E27FC236}">
                  <a16:creationId xmlns:a16="http://schemas.microsoft.com/office/drawing/2014/main" id="{07E5E79E-DA3F-F883-744A-73E989015B7A}"/>
                </a:ext>
              </a:extLst>
            </p:cNvPr>
            <p:cNvSpPr txBox="1"/>
            <p:nvPr/>
          </p:nvSpPr>
          <p:spPr>
            <a:xfrm>
              <a:off x="4280182" y="4123768"/>
              <a:ext cx="10856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sv-SE" sz="11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5+ Spelare</a:t>
              </a:r>
              <a:endParaRPr dirty="0"/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7F0F69AD-49C0-17A0-59C8-8747532FA507}"/>
              </a:ext>
            </a:extLst>
          </p:cNvPr>
          <p:cNvGrpSpPr/>
          <p:nvPr/>
        </p:nvGrpSpPr>
        <p:grpSpPr>
          <a:xfrm>
            <a:off x="6167184" y="2602933"/>
            <a:ext cx="1216025" cy="514350"/>
            <a:chOff x="4164294" y="3985655"/>
            <a:chExt cx="1216025" cy="514350"/>
          </a:xfrm>
        </p:grpSpPr>
        <p:sp>
          <p:nvSpPr>
            <p:cNvPr id="30" name="Google Shape;225;p6">
              <a:extLst>
                <a:ext uri="{FF2B5EF4-FFF2-40B4-BE49-F238E27FC236}">
                  <a16:creationId xmlns:a16="http://schemas.microsoft.com/office/drawing/2014/main" id="{32E77821-D211-9474-E021-342417C6B994}"/>
                </a:ext>
              </a:extLst>
            </p:cNvPr>
            <p:cNvSpPr/>
            <p:nvPr/>
          </p:nvSpPr>
          <p:spPr>
            <a:xfrm>
              <a:off x="4164294" y="3985655"/>
              <a:ext cx="1216025" cy="51435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246;p6">
              <a:extLst>
                <a:ext uri="{FF2B5EF4-FFF2-40B4-BE49-F238E27FC236}">
                  <a16:creationId xmlns:a16="http://schemas.microsoft.com/office/drawing/2014/main" id="{19217FD9-4365-3A4A-DD00-08569DDCEC2B}"/>
                </a:ext>
              </a:extLst>
            </p:cNvPr>
            <p:cNvSpPr txBox="1"/>
            <p:nvPr/>
          </p:nvSpPr>
          <p:spPr>
            <a:xfrm>
              <a:off x="4280182" y="4123768"/>
              <a:ext cx="10856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lang="sv-SE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5+ Spelare</a:t>
              </a:r>
              <a:endParaRPr/>
            </a:p>
          </p:txBody>
        </p:sp>
      </p:grpSp>
      <p:sp>
        <p:nvSpPr>
          <p:cNvPr id="33" name="Google Shape;235;p6">
            <a:extLst>
              <a:ext uri="{FF2B5EF4-FFF2-40B4-BE49-F238E27FC236}">
                <a16:creationId xmlns:a16="http://schemas.microsoft.com/office/drawing/2014/main" id="{10389E4D-CE08-5C4A-DC46-3A92B01A4F41}"/>
              </a:ext>
            </a:extLst>
          </p:cNvPr>
          <p:cNvSpPr/>
          <p:nvPr/>
        </p:nvSpPr>
        <p:spPr>
          <a:xfrm>
            <a:off x="6053556" y="1491224"/>
            <a:ext cx="1023937" cy="758653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JAS 18</a:t>
            </a: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237;p6">
            <a:extLst>
              <a:ext uri="{FF2B5EF4-FFF2-40B4-BE49-F238E27FC236}">
                <a16:creationId xmlns:a16="http://schemas.microsoft.com/office/drawing/2014/main" id="{947D475A-CFE1-D6D5-2D7D-F7DCE8BD523E}"/>
              </a:ext>
            </a:extLst>
          </p:cNvPr>
          <p:cNvSpPr/>
          <p:nvPr/>
        </p:nvSpPr>
        <p:spPr>
          <a:xfrm>
            <a:off x="8207684" y="1516423"/>
            <a:ext cx="1181553" cy="744986"/>
          </a:xfrm>
          <a:prstGeom prst="roundRect">
            <a:avLst>
              <a:gd name="adj" fmla="val 16667"/>
            </a:avLst>
          </a:prstGeom>
          <a:solidFill>
            <a:srgbClr val="231F2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U-16 SM</a:t>
            </a:r>
            <a:endParaRPr sz="1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9D258A94-2B80-B955-588C-80B0A0C8338B}"/>
              </a:ext>
            </a:extLst>
          </p:cNvPr>
          <p:cNvCxnSpPr/>
          <p:nvPr/>
        </p:nvCxnSpPr>
        <p:spPr>
          <a:xfrm flipV="1">
            <a:off x="182880" y="3441399"/>
            <a:ext cx="11897360" cy="198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242;p6">
            <a:extLst>
              <a:ext uri="{FF2B5EF4-FFF2-40B4-BE49-F238E27FC236}">
                <a16:creationId xmlns:a16="http://schemas.microsoft.com/office/drawing/2014/main" id="{61758DBF-D56E-C398-5700-5EF021664255}"/>
              </a:ext>
            </a:extLst>
          </p:cNvPr>
          <p:cNvSpPr txBox="1"/>
          <p:nvPr/>
        </p:nvSpPr>
        <p:spPr>
          <a:xfrm>
            <a:off x="10609420" y="4087886"/>
            <a:ext cx="1257248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F09 &amp; F10</a:t>
            </a:r>
            <a:endParaRPr b="1" dirty="0"/>
          </a:p>
        </p:txBody>
      </p:sp>
      <p:sp>
        <p:nvSpPr>
          <p:cNvPr id="46" name="Google Shape;242;p6">
            <a:extLst>
              <a:ext uri="{FF2B5EF4-FFF2-40B4-BE49-F238E27FC236}">
                <a16:creationId xmlns:a16="http://schemas.microsoft.com/office/drawing/2014/main" id="{7D526EC0-A357-B702-12AC-43EDDDE8EEE1}"/>
              </a:ext>
            </a:extLst>
          </p:cNvPr>
          <p:cNvSpPr txBox="1"/>
          <p:nvPr/>
        </p:nvSpPr>
        <p:spPr>
          <a:xfrm>
            <a:off x="10505157" y="1890359"/>
            <a:ext cx="1257248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09 &amp; P10</a:t>
            </a:r>
            <a:endParaRPr b="1" dirty="0"/>
          </a:p>
        </p:txBody>
      </p:sp>
      <p:sp>
        <p:nvSpPr>
          <p:cNvPr id="47" name="Google Shape;242;p6">
            <a:extLst>
              <a:ext uri="{FF2B5EF4-FFF2-40B4-BE49-F238E27FC236}">
                <a16:creationId xmlns:a16="http://schemas.microsoft.com/office/drawing/2014/main" id="{74026C19-588C-FC38-8C73-8A1493E4E772}"/>
              </a:ext>
            </a:extLst>
          </p:cNvPr>
          <p:cNvSpPr txBox="1"/>
          <p:nvPr/>
        </p:nvSpPr>
        <p:spPr>
          <a:xfrm>
            <a:off x="413737" y="824917"/>
            <a:ext cx="3569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2400"/>
              <a:buFont typeface="Century Gothic"/>
              <a:buNone/>
            </a:pPr>
            <a:r>
              <a:rPr lang="sv-SE" sz="2400" b="1" i="0" u="none" strike="noStrike" cap="none" dirty="0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SSL</a:t>
            </a:r>
            <a:endParaRPr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1738D57-5D09-446B-45C6-EB43DF2E14C5}"/>
              </a:ext>
            </a:extLst>
          </p:cNvPr>
          <p:cNvSpPr txBox="1"/>
          <p:nvPr/>
        </p:nvSpPr>
        <p:spPr>
          <a:xfrm>
            <a:off x="10970641" y="6453059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Sportchefer</a:t>
            </a:r>
          </a:p>
        </p:txBody>
      </p:sp>
      <p:sp>
        <p:nvSpPr>
          <p:cNvPr id="4" name="Google Shape;256;p6">
            <a:extLst>
              <a:ext uri="{FF2B5EF4-FFF2-40B4-BE49-F238E27FC236}">
                <a16:creationId xmlns:a16="http://schemas.microsoft.com/office/drawing/2014/main" id="{83007F07-E105-30B7-5018-75253F5962F8}"/>
              </a:ext>
            </a:extLst>
          </p:cNvPr>
          <p:cNvSpPr/>
          <p:nvPr/>
        </p:nvSpPr>
        <p:spPr>
          <a:xfrm rot="5400000">
            <a:off x="9887513" y="2196873"/>
            <a:ext cx="744985" cy="350235"/>
          </a:xfrm>
          <a:custGeom>
            <a:avLst/>
            <a:gdLst/>
            <a:ahLst/>
            <a:cxnLst/>
            <a:rect l="l" t="t" r="r" b="b"/>
            <a:pathLst>
              <a:path w="1492303" h="499923" extrusionOk="0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878169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C7CD9-2572-5BCC-A235-E4918F58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Värdegrund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22085F1-A14B-31F5-0843-9D26D066D858}"/>
              </a:ext>
            </a:extLst>
          </p:cNvPr>
          <p:cNvSpPr txBox="1"/>
          <p:nvPr/>
        </p:nvSpPr>
        <p:spPr>
          <a:xfrm>
            <a:off x="11190514" y="637902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Gunilla</a:t>
            </a:r>
          </a:p>
        </p:txBody>
      </p:sp>
    </p:spTree>
    <p:extLst>
      <p:ext uri="{BB962C8B-B14F-4D97-AF65-F5344CB8AC3E}">
        <p14:creationId xmlns:p14="http://schemas.microsoft.com/office/powerpoint/2010/main" val="422539154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C7CD9-2572-5BCC-A235-E4918F58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Säsongsplan</a:t>
            </a:r>
          </a:p>
        </p:txBody>
      </p:sp>
    </p:spTree>
    <p:extLst>
      <p:ext uri="{BB962C8B-B14F-4D97-AF65-F5344CB8AC3E}">
        <p14:creationId xmlns:p14="http://schemas.microsoft.com/office/powerpoint/2010/main" val="43375969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3FDF03-FEF7-3A12-343C-DF14CC92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Säsongsplan 2024/25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3E3D7F67-0C8B-1D47-4A30-7291845C4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50393"/>
              </p:ext>
            </p:extLst>
          </p:nvPr>
        </p:nvGraphicFramePr>
        <p:xfrm>
          <a:off x="152399" y="1862666"/>
          <a:ext cx="12185289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30">
                  <a:extLst>
                    <a:ext uri="{9D8B030D-6E8A-4147-A177-3AD203B41FA5}">
                      <a16:colId xmlns:a16="http://schemas.microsoft.com/office/drawing/2014/main" val="3752896740"/>
                    </a:ext>
                  </a:extLst>
                </a:gridCol>
                <a:gridCol w="2298440">
                  <a:extLst>
                    <a:ext uri="{9D8B030D-6E8A-4147-A177-3AD203B41FA5}">
                      <a16:colId xmlns:a16="http://schemas.microsoft.com/office/drawing/2014/main" val="1778312144"/>
                    </a:ext>
                  </a:extLst>
                </a:gridCol>
                <a:gridCol w="1522445">
                  <a:extLst>
                    <a:ext uri="{9D8B030D-6E8A-4147-A177-3AD203B41FA5}">
                      <a16:colId xmlns:a16="http://schemas.microsoft.com/office/drawing/2014/main" val="3148873288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2885476582"/>
                    </a:ext>
                  </a:extLst>
                </a:gridCol>
                <a:gridCol w="2122714">
                  <a:extLst>
                    <a:ext uri="{9D8B030D-6E8A-4147-A177-3AD203B41FA5}">
                      <a16:colId xmlns:a16="http://schemas.microsoft.com/office/drawing/2014/main" val="2494797338"/>
                    </a:ext>
                  </a:extLst>
                </a:gridCol>
                <a:gridCol w="1964095">
                  <a:extLst>
                    <a:ext uri="{9D8B030D-6E8A-4147-A177-3AD203B41FA5}">
                      <a16:colId xmlns:a16="http://schemas.microsoft.com/office/drawing/2014/main" val="3091500792"/>
                    </a:ext>
                  </a:extLst>
                </a:gridCol>
                <a:gridCol w="1671735">
                  <a:extLst>
                    <a:ext uri="{9D8B030D-6E8A-4147-A177-3AD203B41FA5}">
                      <a16:colId xmlns:a16="http://schemas.microsoft.com/office/drawing/2014/main" val="460175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Augusti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Oktober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7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Akademi generellt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Förberedelse inför 2024/25: Tränare, spelare, planering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dirty="0"/>
                        <a:t>Kontraktering 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Vi som älskar 90-tal</a:t>
                      </a:r>
                    </a:p>
                    <a:p>
                      <a:r>
                        <a:rPr lang="sv-SE" sz="1200" dirty="0"/>
                        <a:t>V27; städ starcamp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Föräldramöte</a:t>
                      </a:r>
                    </a:p>
                    <a:p>
                      <a:r>
                        <a:rPr lang="sv-SE" dirty="0" err="1"/>
                        <a:t>Ev</a:t>
                      </a:r>
                      <a:r>
                        <a:rPr lang="sv-SE" dirty="0"/>
                        <a:t> Giganternas Kamp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 err="1"/>
                        <a:t>Bästkustcupen</a:t>
                      </a:r>
                      <a:r>
                        <a:rPr lang="sv-SE" dirty="0"/>
                        <a:t> 27-29/9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Mingel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Distriktslagsträning P/F08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dirty="0"/>
                        <a:t>Distriktslagsträning P/F08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8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Herr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Avslutning av säsong 2023/24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3/6 start försäsong: </a:t>
                      </a:r>
                      <a:r>
                        <a:rPr lang="sv-SE" dirty="0" err="1"/>
                        <a:t>Fys</a:t>
                      </a:r>
                      <a:endParaRPr lang="sv-SE" dirty="0"/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Fysträning i grupp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200" dirty="0"/>
                        <a:t>Enskild Fysträning</a:t>
                      </a:r>
                    </a:p>
                    <a:p>
                      <a:endParaRPr lang="sv-S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Fysträning i grupp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Uppstartshelg 16-18/8 (alla)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H: JAS/U16: Elit cup Örebro 23-25/</a:t>
                      </a:r>
                    </a:p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D: Björnslaget el Oslo 29/8-1/9</a:t>
                      </a:r>
                    </a:p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 err="1"/>
                        <a:t>Czech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open</a:t>
                      </a:r>
                      <a:r>
                        <a:rPr lang="sv-SE" dirty="0"/>
                        <a:t> 6-11/8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Seriestart slutet (Div1, </a:t>
                      </a:r>
                      <a:r>
                        <a:rPr lang="sv-SE" dirty="0" err="1"/>
                        <a:t>Div</a:t>
                      </a:r>
                      <a:r>
                        <a:rPr lang="sv-SE" dirty="0"/>
                        <a:t>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JAS &amp; Div1 &amp; Div3 – matcher o träningar</a:t>
                      </a:r>
                    </a:p>
                    <a:p>
                      <a:r>
                        <a:rPr lang="sv-SE" sz="1400" dirty="0"/>
                        <a:t>U16-kval 19-20/10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3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dirty="0"/>
                        <a:t>Avslutning av säsong 2023/24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Seriestart i slutet (Div1 &amp; Div2)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dirty="0"/>
                        <a:t>JAS &amp; Div1 &amp; Div3 – matcher o träningar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16278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C22085F1-A14B-31F5-0843-9D26D066D858}"/>
              </a:ext>
            </a:extLst>
          </p:cNvPr>
          <p:cNvSpPr txBox="1"/>
          <p:nvPr/>
        </p:nvSpPr>
        <p:spPr>
          <a:xfrm>
            <a:off x="9971479" y="6368142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Sportchefer, </a:t>
            </a:r>
            <a:r>
              <a:rPr lang="sv-SE" dirty="0" err="1"/>
              <a:t>Mehregan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974476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3FDF03-FEF7-3A12-343C-DF14CC92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Säsongsplan 2024/25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3E3D7F67-0C8B-1D47-4A30-7291845C4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29226"/>
              </p:ext>
            </p:extLst>
          </p:nvPr>
        </p:nvGraphicFramePr>
        <p:xfrm>
          <a:off x="152399" y="1862666"/>
          <a:ext cx="11702145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30">
                  <a:extLst>
                    <a:ext uri="{9D8B030D-6E8A-4147-A177-3AD203B41FA5}">
                      <a16:colId xmlns:a16="http://schemas.microsoft.com/office/drawing/2014/main" val="3752896740"/>
                    </a:ext>
                  </a:extLst>
                </a:gridCol>
                <a:gridCol w="2298440">
                  <a:extLst>
                    <a:ext uri="{9D8B030D-6E8A-4147-A177-3AD203B41FA5}">
                      <a16:colId xmlns:a16="http://schemas.microsoft.com/office/drawing/2014/main" val="1778312144"/>
                    </a:ext>
                  </a:extLst>
                </a:gridCol>
                <a:gridCol w="1671735">
                  <a:extLst>
                    <a:ext uri="{9D8B030D-6E8A-4147-A177-3AD203B41FA5}">
                      <a16:colId xmlns:a16="http://schemas.microsoft.com/office/drawing/2014/main" val="3148873288"/>
                    </a:ext>
                  </a:extLst>
                </a:gridCol>
                <a:gridCol w="1211425">
                  <a:extLst>
                    <a:ext uri="{9D8B030D-6E8A-4147-A177-3AD203B41FA5}">
                      <a16:colId xmlns:a16="http://schemas.microsoft.com/office/drawing/2014/main" val="2885476582"/>
                    </a:ext>
                  </a:extLst>
                </a:gridCol>
                <a:gridCol w="2132045">
                  <a:extLst>
                    <a:ext uri="{9D8B030D-6E8A-4147-A177-3AD203B41FA5}">
                      <a16:colId xmlns:a16="http://schemas.microsoft.com/office/drawing/2014/main" val="2494797338"/>
                    </a:ext>
                  </a:extLst>
                </a:gridCol>
                <a:gridCol w="1671735">
                  <a:extLst>
                    <a:ext uri="{9D8B030D-6E8A-4147-A177-3AD203B41FA5}">
                      <a16:colId xmlns:a16="http://schemas.microsoft.com/office/drawing/2014/main" val="3091500792"/>
                    </a:ext>
                  </a:extLst>
                </a:gridCol>
                <a:gridCol w="1671735">
                  <a:extLst>
                    <a:ext uri="{9D8B030D-6E8A-4147-A177-3AD203B41FA5}">
                      <a16:colId xmlns:a16="http://schemas.microsoft.com/office/drawing/2014/main" val="460175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Februari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7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Övrigt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200" dirty="0"/>
                        <a:t>Distriktslagsträning P/F08</a:t>
                      </a:r>
                    </a:p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Distriktslagsträning P/F08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Granförsäljning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sz="1200" dirty="0"/>
                        <a:t>Distrikts SM</a:t>
                      </a:r>
                    </a:p>
                    <a:p>
                      <a:r>
                        <a:rPr lang="sv-SE" sz="1200" dirty="0"/>
                        <a:t>Granhämtning</a:t>
                      </a:r>
                    </a:p>
                    <a:p>
                      <a:r>
                        <a:rPr lang="sv-SE" sz="1200" dirty="0"/>
                        <a:t>Gothia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SSL slutspel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SSL slutspel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8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Herr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Gothia Cup?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U16-kval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endParaRPr lang="sv-S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JAS-Festen</a:t>
                      </a:r>
                      <a:br>
                        <a:rPr lang="sv-SE" sz="1200" dirty="0"/>
                      </a:br>
                      <a:r>
                        <a:rPr lang="sv-SE" sz="1200" dirty="0"/>
                        <a:t>19-21 april, Växjö</a:t>
                      </a:r>
                    </a:p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U16-Festen</a:t>
                      </a:r>
                      <a:br>
                        <a:rPr lang="sv-SE" sz="1200" dirty="0"/>
                      </a:br>
                      <a:r>
                        <a:rPr lang="sv-SE" sz="1200" dirty="0"/>
                        <a:t>4-6 april, Växjö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3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dirty="0"/>
                        <a:t>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U16-kval 9-10/11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Gothia Cup?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200" dirty="0"/>
                        <a:t>U16-kval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-87313">
                        <a:buFont typeface="Arial" panose="020B0604020202020204" pitchFamily="34" charset="0"/>
                        <a:buChar char="•"/>
                      </a:pPr>
                      <a:endParaRPr lang="sv-S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16278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601357B2-49F3-31C2-69C7-BF90CDB89B2B}"/>
              </a:ext>
            </a:extLst>
          </p:cNvPr>
          <p:cNvSpPr txBox="1"/>
          <p:nvPr/>
        </p:nvSpPr>
        <p:spPr>
          <a:xfrm>
            <a:off x="9971479" y="6368142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Sportchefer, </a:t>
            </a:r>
            <a:r>
              <a:rPr lang="sv-SE" dirty="0" err="1"/>
              <a:t>Mehregan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26E83B2-B78B-E789-EFF9-F40937F195B7}"/>
              </a:ext>
            </a:extLst>
          </p:cNvPr>
          <p:cNvSpPr txBox="1"/>
          <p:nvPr/>
        </p:nvSpPr>
        <p:spPr>
          <a:xfrm>
            <a:off x="6182591" y="475355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>
                <a:solidFill>
                  <a:srgbClr val="C00000"/>
                </a:solidFill>
              </a:rPr>
              <a:t>Maj 2025: </a:t>
            </a:r>
            <a:r>
              <a:rPr lang="sv-SE" sz="1800" dirty="0"/>
              <a:t>Eventuellt Kalmarsund Cup</a:t>
            </a:r>
          </a:p>
        </p:txBody>
      </p:sp>
    </p:spTree>
    <p:extLst>
      <p:ext uri="{BB962C8B-B14F-4D97-AF65-F5344CB8AC3E}">
        <p14:creationId xmlns:p14="http://schemas.microsoft.com/office/powerpoint/2010/main" val="31899858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C7CD9-2572-5BCC-A235-E4918F58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Fysträning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214E2B-9398-E3B1-8A6A-35834E979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säsongen 2024/25 tar vi ett nytt grepp.</a:t>
            </a:r>
          </a:p>
          <a:p>
            <a:r>
              <a:rPr lang="sv-SE" dirty="0"/>
              <a:t>Ett </a:t>
            </a:r>
            <a:r>
              <a:rPr lang="sv-SE" dirty="0" err="1"/>
              <a:t>Fys</a:t>
            </a:r>
            <a:r>
              <a:rPr lang="sv-SE" dirty="0"/>
              <a:t>-team, bestående av 4 -5 personer</a:t>
            </a:r>
          </a:p>
          <a:p>
            <a:r>
              <a:rPr lang="sv-SE" dirty="0"/>
              <a:t>Ansvarig för både dam- och </a:t>
            </a:r>
            <a:r>
              <a:rPr lang="sv-SE" dirty="0" err="1"/>
              <a:t>herrfys</a:t>
            </a:r>
            <a:r>
              <a:rPr lang="sv-SE" dirty="0"/>
              <a:t> under hela säsongen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E198A74-6169-BA69-2641-114E2721137A}"/>
              </a:ext>
            </a:extLst>
          </p:cNvPr>
          <p:cNvSpPr txBox="1"/>
          <p:nvPr/>
        </p:nvSpPr>
        <p:spPr>
          <a:xfrm>
            <a:off x="10864107" y="6422571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Mehregan</a:t>
            </a:r>
            <a:endParaRPr lang="sv-SE" dirty="0"/>
          </a:p>
        </p:txBody>
      </p:sp>
      <p:pic>
        <p:nvPicPr>
          <p:cNvPr id="6" name="Bildobjekt 5" descr="En bild som visar person, innebandy, klädsel, spelare&#10;&#10;Automatiskt genererad beskrivning">
            <a:extLst>
              <a:ext uri="{FF2B5EF4-FFF2-40B4-BE49-F238E27FC236}">
                <a16:creationId xmlns:a16="http://schemas.microsoft.com/office/drawing/2014/main" id="{3A3CB39F-8FFC-B5AA-2B52-A8911425F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43" r="7654"/>
          <a:stretch/>
        </p:blipFill>
        <p:spPr>
          <a:xfrm>
            <a:off x="6595681" y="1122160"/>
            <a:ext cx="5257799" cy="50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13915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C7CD9-2572-5BCC-A235-E4918F58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Organisation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9FCC457-052A-C2E6-4F17-137975F16899}"/>
              </a:ext>
            </a:extLst>
          </p:cNvPr>
          <p:cNvSpPr txBox="1"/>
          <p:nvPr/>
        </p:nvSpPr>
        <p:spPr>
          <a:xfrm>
            <a:off x="10864107" y="642257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Patrik</a:t>
            </a:r>
          </a:p>
        </p:txBody>
      </p:sp>
    </p:spTree>
    <p:extLst>
      <p:ext uri="{BB962C8B-B14F-4D97-AF65-F5344CB8AC3E}">
        <p14:creationId xmlns:p14="http://schemas.microsoft.com/office/powerpoint/2010/main" val="358222244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6B28AF-3BE0-CD91-339C-B2DB4439EB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1520" y="1630045"/>
            <a:ext cx="5257800" cy="690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err="1">
                <a:solidFill>
                  <a:srgbClr val="C00000"/>
                </a:solidFill>
              </a:rPr>
              <a:t>Välkomna</a:t>
            </a:r>
            <a:r>
              <a:rPr lang="en-GB" sz="6000" b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6" name="Bildobjekt 5" descr="En bild som visar person, klädsel, Människoansikte, leende&#10;&#10;Automatiskt genererad beskrivning">
            <a:extLst>
              <a:ext uri="{FF2B5EF4-FFF2-40B4-BE49-F238E27FC236}">
                <a16:creationId xmlns:a16="http://schemas.microsoft.com/office/drawing/2014/main" id="{8CCBEB6E-3DD9-3A13-7DA9-FB280D1BF4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18" t="17037" r="13160"/>
          <a:stretch/>
        </p:blipFill>
        <p:spPr>
          <a:xfrm>
            <a:off x="0" y="3224077"/>
            <a:ext cx="4236720" cy="3271742"/>
          </a:xfrm>
          <a:prstGeom prst="rect">
            <a:avLst/>
          </a:prstGeom>
        </p:spPr>
      </p:pic>
      <p:pic>
        <p:nvPicPr>
          <p:cNvPr id="8" name="Bildobjekt 7" descr="En bild som visar person, sport, fotbeklädnader, Dans&#10;&#10;Automatiskt genererad beskrivning">
            <a:extLst>
              <a:ext uri="{FF2B5EF4-FFF2-40B4-BE49-F238E27FC236}">
                <a16:creationId xmlns:a16="http://schemas.microsoft.com/office/drawing/2014/main" id="{A58D786F-8F6C-13D7-B45E-8B909DD3BE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15" t="16628" r="13245" b="9002"/>
          <a:stretch/>
        </p:blipFill>
        <p:spPr>
          <a:xfrm>
            <a:off x="8244038" y="3224848"/>
            <a:ext cx="3935589" cy="3270970"/>
          </a:xfrm>
          <a:prstGeom prst="rect">
            <a:avLst/>
          </a:prstGeom>
        </p:spPr>
      </p:pic>
      <p:pic>
        <p:nvPicPr>
          <p:cNvPr id="12" name="Bildobjekt 11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F39DD3F5-E868-D582-2C69-47ADC7350F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887" y="3224848"/>
            <a:ext cx="4416226" cy="327097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5500B9C5-0722-6306-5702-1DFA342D35CC}"/>
              </a:ext>
            </a:extLst>
          </p:cNvPr>
          <p:cNvSpPr txBox="1"/>
          <p:nvPr/>
        </p:nvSpPr>
        <p:spPr>
          <a:xfrm>
            <a:off x="11403874" y="6495818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Patrik</a:t>
            </a:r>
          </a:p>
        </p:txBody>
      </p:sp>
    </p:spTree>
    <p:extLst>
      <p:ext uri="{BB962C8B-B14F-4D97-AF65-F5344CB8AC3E}">
        <p14:creationId xmlns:p14="http://schemas.microsoft.com/office/powerpoint/2010/main" val="863919367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C70EA2FA-13D7-2BC0-FD2B-0FF611D6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0" y="843331"/>
            <a:ext cx="4113404" cy="690563"/>
          </a:xfrm>
        </p:spPr>
        <p:txBody>
          <a:bodyPr>
            <a:normAutofit fontScale="90000"/>
          </a:bodyPr>
          <a:lstStyle/>
          <a:p>
            <a:r>
              <a:rPr lang="sv-SE" dirty="0"/>
              <a:t>Övergripande Organisation</a:t>
            </a:r>
          </a:p>
        </p:txBody>
      </p:sp>
      <p:sp>
        <p:nvSpPr>
          <p:cNvPr id="78" name="Platshållare för text 77">
            <a:extLst>
              <a:ext uri="{FF2B5EF4-FFF2-40B4-BE49-F238E27FC236}">
                <a16:creationId xmlns:a16="http://schemas.microsoft.com/office/drawing/2014/main" id="{ACDB7DFA-E099-A40C-EA72-2B130515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02" y="1979450"/>
            <a:ext cx="4060040" cy="4351338"/>
          </a:xfrm>
        </p:spPr>
        <p:txBody>
          <a:bodyPr/>
          <a:lstStyle/>
          <a:p>
            <a:r>
              <a:rPr lang="sv-SE" dirty="0"/>
              <a:t>Vi håller just nu på med att tillsätta alla roller.</a:t>
            </a:r>
          </a:p>
          <a:p>
            <a:r>
              <a:rPr lang="sv-SE" dirty="0"/>
              <a:t>Vi har kommit en bra bit på ledarsidan</a:t>
            </a:r>
          </a:p>
          <a:p>
            <a:r>
              <a:rPr lang="sv-SE" dirty="0"/>
              <a:t>Engagerade föräldrar behövs!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46EBB96-4EB2-FF7A-412B-0493DB70FF63}"/>
              </a:ext>
            </a:extLst>
          </p:cNvPr>
          <p:cNvSpPr/>
          <p:nvPr/>
        </p:nvSpPr>
        <p:spPr>
          <a:xfrm>
            <a:off x="8472763" y="5920152"/>
            <a:ext cx="1653702" cy="700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dirty="0"/>
              <a:t>Akademi-</a:t>
            </a:r>
            <a:br>
              <a:rPr lang="sv-SE" dirty="0"/>
            </a:br>
            <a:r>
              <a:rPr lang="sv-SE" dirty="0"/>
              <a:t>ansvarig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7746F2F-E311-82E7-ECF8-12788EE05F2D}"/>
              </a:ext>
            </a:extLst>
          </p:cNvPr>
          <p:cNvSpPr/>
          <p:nvPr/>
        </p:nvSpPr>
        <p:spPr>
          <a:xfrm>
            <a:off x="4394953" y="2502801"/>
            <a:ext cx="1653702" cy="700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dirty="0"/>
              <a:t>Match arr Herr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9F4E758-2050-BBE8-5F1B-B4433CB995FC}"/>
              </a:ext>
            </a:extLst>
          </p:cNvPr>
          <p:cNvSpPr/>
          <p:nvPr/>
        </p:nvSpPr>
        <p:spPr>
          <a:xfrm>
            <a:off x="4380029" y="1646640"/>
            <a:ext cx="1653702" cy="700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dirty="0"/>
              <a:t>Match arr Dam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ABAEF28-8E12-DE6D-1CB3-28465BEBC58A}"/>
              </a:ext>
            </a:extLst>
          </p:cNvPr>
          <p:cNvSpPr/>
          <p:nvPr/>
        </p:nvSpPr>
        <p:spPr>
          <a:xfrm>
            <a:off x="4365104" y="5010193"/>
            <a:ext cx="1653703" cy="700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dirty="0"/>
              <a:t>Bemanning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30BDC35-A067-0775-73FA-41CC73972086}"/>
              </a:ext>
            </a:extLst>
          </p:cNvPr>
          <p:cNvSpPr/>
          <p:nvPr/>
        </p:nvSpPr>
        <p:spPr>
          <a:xfrm>
            <a:off x="6773030" y="4371506"/>
            <a:ext cx="1653702" cy="7003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b="1" dirty="0" err="1"/>
              <a:t>Sportgrupp</a:t>
            </a:r>
            <a:endParaRPr lang="sv-SE" b="1" dirty="0"/>
          </a:p>
          <a:p>
            <a:pPr algn="ctr"/>
            <a:r>
              <a:rPr lang="sv-SE" b="1" dirty="0"/>
              <a:t>Herr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1DBB413-204C-AC63-9762-7D397C05D20F}"/>
              </a:ext>
            </a:extLst>
          </p:cNvPr>
          <p:cNvSpPr/>
          <p:nvPr/>
        </p:nvSpPr>
        <p:spPr>
          <a:xfrm>
            <a:off x="10270146" y="4371506"/>
            <a:ext cx="1653702" cy="7003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b="1" dirty="0" err="1"/>
              <a:t>Sportgrupp</a:t>
            </a:r>
            <a:endParaRPr lang="sv-SE" b="1" dirty="0"/>
          </a:p>
          <a:p>
            <a:pPr algn="ctr"/>
            <a:r>
              <a:rPr lang="sv-SE" b="1" dirty="0"/>
              <a:t>Dam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E1E3056-2871-D0BC-2694-D5A9A07662BD}"/>
              </a:ext>
            </a:extLst>
          </p:cNvPr>
          <p:cNvSpPr/>
          <p:nvPr/>
        </p:nvSpPr>
        <p:spPr>
          <a:xfrm>
            <a:off x="6773030" y="2692709"/>
            <a:ext cx="1653702" cy="15733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normAutofit/>
          </a:bodyPr>
          <a:lstStyle/>
          <a:p>
            <a:pPr algn="ctr"/>
            <a:r>
              <a:rPr lang="sv-SE" b="1" dirty="0"/>
              <a:t>Ledare Herr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F259DAE6-73D9-91E3-3E7F-41F8495C02CC}"/>
              </a:ext>
            </a:extLst>
          </p:cNvPr>
          <p:cNvSpPr/>
          <p:nvPr/>
        </p:nvSpPr>
        <p:spPr>
          <a:xfrm>
            <a:off x="6775384" y="931496"/>
            <a:ext cx="2382778" cy="700392"/>
          </a:xfrm>
          <a:prstGeom prst="rect">
            <a:avLst/>
          </a:prstGeom>
          <a:solidFill>
            <a:srgbClr val="E6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normAutofit/>
          </a:bodyPr>
          <a:lstStyle/>
          <a:p>
            <a:pPr algn="ctr"/>
            <a:r>
              <a:rPr lang="sv-SE" sz="1400" dirty="0"/>
              <a:t>Träningsgrupp Div1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22821D4-D68C-4562-0B69-5F102EA852DD}"/>
              </a:ext>
            </a:extLst>
          </p:cNvPr>
          <p:cNvSpPr/>
          <p:nvPr/>
        </p:nvSpPr>
        <p:spPr>
          <a:xfrm>
            <a:off x="6971500" y="3060545"/>
            <a:ext cx="5673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Div1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C94ED6C-7F09-DF17-4FF6-78893DE48B23}"/>
              </a:ext>
            </a:extLst>
          </p:cNvPr>
          <p:cNvSpPr/>
          <p:nvPr/>
        </p:nvSpPr>
        <p:spPr>
          <a:xfrm>
            <a:off x="7658249" y="3060348"/>
            <a:ext cx="5673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Div3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7FCC0F0-7700-377E-5C66-3A8EC7FCED6B}"/>
              </a:ext>
            </a:extLst>
          </p:cNvPr>
          <p:cNvSpPr/>
          <p:nvPr/>
        </p:nvSpPr>
        <p:spPr>
          <a:xfrm>
            <a:off x="6971499" y="3548870"/>
            <a:ext cx="5673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JAS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F3AA89B-562A-48FC-E953-8D04C1FBE8E7}"/>
              </a:ext>
            </a:extLst>
          </p:cNvPr>
          <p:cNvSpPr/>
          <p:nvPr/>
        </p:nvSpPr>
        <p:spPr>
          <a:xfrm>
            <a:off x="7658249" y="3550827"/>
            <a:ext cx="5673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U16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62D2E59-5CD5-FA35-C225-F8FEA5AEBD40}"/>
              </a:ext>
            </a:extLst>
          </p:cNvPr>
          <p:cNvSpPr/>
          <p:nvPr/>
        </p:nvSpPr>
        <p:spPr>
          <a:xfrm>
            <a:off x="10211778" y="2687938"/>
            <a:ext cx="1653702" cy="15733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normAutofit/>
          </a:bodyPr>
          <a:lstStyle/>
          <a:p>
            <a:pPr algn="ctr"/>
            <a:r>
              <a:rPr lang="sv-SE" b="1" dirty="0"/>
              <a:t>Ledare Dam 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BBDA8F37-AA3F-F57D-7502-D3B1A4E0A4A8}"/>
              </a:ext>
            </a:extLst>
          </p:cNvPr>
          <p:cNvSpPr/>
          <p:nvPr/>
        </p:nvSpPr>
        <p:spPr>
          <a:xfrm>
            <a:off x="10410248" y="3055774"/>
            <a:ext cx="5673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Div1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9B85C9E-8FF0-2237-9819-139426EC8F12}"/>
              </a:ext>
            </a:extLst>
          </p:cNvPr>
          <p:cNvSpPr/>
          <p:nvPr/>
        </p:nvSpPr>
        <p:spPr>
          <a:xfrm>
            <a:off x="11096997" y="3055577"/>
            <a:ext cx="5673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Div2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6F89A64-0474-2409-F37A-5FC948E46AEE}"/>
              </a:ext>
            </a:extLst>
          </p:cNvPr>
          <p:cNvSpPr/>
          <p:nvPr/>
        </p:nvSpPr>
        <p:spPr>
          <a:xfrm>
            <a:off x="10410247" y="3544099"/>
            <a:ext cx="5673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JAS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DCC3056F-5013-0C89-3FB7-32F318ED45AB}"/>
              </a:ext>
            </a:extLst>
          </p:cNvPr>
          <p:cNvSpPr/>
          <p:nvPr/>
        </p:nvSpPr>
        <p:spPr>
          <a:xfrm>
            <a:off x="11096997" y="3546056"/>
            <a:ext cx="5673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U16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E937837D-9E85-20E3-985A-3F049AFE8EE8}"/>
              </a:ext>
            </a:extLst>
          </p:cNvPr>
          <p:cNvSpPr/>
          <p:nvPr/>
        </p:nvSpPr>
        <p:spPr>
          <a:xfrm>
            <a:off x="6773030" y="1724300"/>
            <a:ext cx="2382778" cy="700392"/>
          </a:xfrm>
          <a:prstGeom prst="rect">
            <a:avLst/>
          </a:prstGeom>
          <a:solidFill>
            <a:srgbClr val="E6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>
            <a:normAutofit/>
          </a:bodyPr>
          <a:lstStyle/>
          <a:p>
            <a:pPr algn="ctr"/>
            <a:r>
              <a:rPr lang="sv-SE" sz="1400" dirty="0"/>
              <a:t>Träningsgrupp Div3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136EF18-E1BE-7524-BFFD-156336D75461}"/>
              </a:ext>
            </a:extLst>
          </p:cNvPr>
          <p:cNvSpPr/>
          <p:nvPr/>
        </p:nvSpPr>
        <p:spPr>
          <a:xfrm>
            <a:off x="6913349" y="1481942"/>
            <a:ext cx="928277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JAS </a:t>
            </a:r>
            <a:r>
              <a:rPr lang="en-GB" sz="1200" dirty="0" err="1">
                <a:solidFill>
                  <a:schemeClr val="tx1"/>
                </a:solidFill>
              </a:rPr>
              <a:t>Trängrupp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007413C-F265-B958-71F1-BC6C06EBDCCC}"/>
              </a:ext>
            </a:extLst>
          </p:cNvPr>
          <p:cNvSpPr/>
          <p:nvPr/>
        </p:nvSpPr>
        <p:spPr>
          <a:xfrm>
            <a:off x="8101224" y="1467059"/>
            <a:ext cx="868604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U16 </a:t>
            </a:r>
            <a:r>
              <a:rPr lang="en-GB" sz="1200" dirty="0" err="1">
                <a:solidFill>
                  <a:schemeClr val="tx1"/>
                </a:solidFill>
              </a:rPr>
              <a:t>Trängrupp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3F524FA-3252-983F-1638-1E02DA65C833}"/>
              </a:ext>
            </a:extLst>
          </p:cNvPr>
          <p:cNvSpPr/>
          <p:nvPr/>
        </p:nvSpPr>
        <p:spPr>
          <a:xfrm>
            <a:off x="9283922" y="946248"/>
            <a:ext cx="2574743" cy="700392"/>
          </a:xfrm>
          <a:prstGeom prst="rect">
            <a:avLst/>
          </a:prstGeom>
          <a:solidFill>
            <a:srgbClr val="E6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normAutofit/>
          </a:bodyPr>
          <a:lstStyle/>
          <a:p>
            <a:pPr algn="ctr"/>
            <a:r>
              <a:rPr lang="sv-SE" sz="1400" dirty="0"/>
              <a:t>Träningsgrupp Div1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61C85637-A2F1-77CA-3D71-23F716593BD8}"/>
              </a:ext>
            </a:extLst>
          </p:cNvPr>
          <p:cNvSpPr/>
          <p:nvPr/>
        </p:nvSpPr>
        <p:spPr>
          <a:xfrm>
            <a:off x="9283922" y="1739052"/>
            <a:ext cx="2572389" cy="700392"/>
          </a:xfrm>
          <a:prstGeom prst="rect">
            <a:avLst/>
          </a:prstGeom>
          <a:solidFill>
            <a:srgbClr val="E6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>
            <a:normAutofit/>
          </a:bodyPr>
          <a:lstStyle/>
          <a:p>
            <a:pPr algn="ctr"/>
            <a:r>
              <a:rPr lang="sv-SE" sz="1400" dirty="0"/>
              <a:t>Träningsgrupp Div2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635FFAA-023E-A054-02C1-9A96B8E01EA8}"/>
              </a:ext>
            </a:extLst>
          </p:cNvPr>
          <p:cNvSpPr/>
          <p:nvPr/>
        </p:nvSpPr>
        <p:spPr>
          <a:xfrm>
            <a:off x="9657485" y="1486550"/>
            <a:ext cx="868604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JAS </a:t>
            </a:r>
            <a:r>
              <a:rPr lang="en-GB" sz="1200" dirty="0" err="1">
                <a:solidFill>
                  <a:schemeClr val="tx1"/>
                </a:solidFill>
              </a:rPr>
              <a:t>Trängrupp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092E040-AE1D-61D2-2654-F43FDA225871}"/>
              </a:ext>
            </a:extLst>
          </p:cNvPr>
          <p:cNvSpPr/>
          <p:nvPr/>
        </p:nvSpPr>
        <p:spPr>
          <a:xfrm>
            <a:off x="10853093" y="1486998"/>
            <a:ext cx="868604" cy="4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U16 </a:t>
            </a:r>
            <a:r>
              <a:rPr lang="en-GB" sz="1200" dirty="0" err="1">
                <a:solidFill>
                  <a:schemeClr val="tx1"/>
                </a:solidFill>
              </a:rPr>
              <a:t>Trängrupp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1EFB9B20-F58B-02CB-7136-AF9977474B34}"/>
              </a:ext>
            </a:extLst>
          </p:cNvPr>
          <p:cNvSpPr/>
          <p:nvPr/>
        </p:nvSpPr>
        <p:spPr>
          <a:xfrm>
            <a:off x="8506823" y="2692709"/>
            <a:ext cx="1585583" cy="49753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</a:rPr>
              <a:t>Ledare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Fys</a:t>
            </a:r>
            <a:endParaRPr lang="en-GB" sz="1400" b="1" dirty="0">
              <a:solidFill>
                <a:srgbClr val="C00000"/>
              </a:solidFill>
            </a:endParaRPr>
          </a:p>
          <a:p>
            <a:pPr algn="ctr"/>
            <a:r>
              <a:rPr lang="en-GB" sz="1200" b="1" dirty="0">
                <a:solidFill>
                  <a:srgbClr val="C00000"/>
                </a:solidFill>
              </a:rPr>
              <a:t>Dam &amp; Herr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52A5C9D6-3453-FF24-FDE7-310183792BB4}"/>
              </a:ext>
            </a:extLst>
          </p:cNvPr>
          <p:cNvSpPr/>
          <p:nvPr/>
        </p:nvSpPr>
        <p:spPr>
          <a:xfrm>
            <a:off x="8506823" y="3240821"/>
            <a:ext cx="1585582" cy="48209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Focus/extra- </a:t>
            </a:r>
            <a:r>
              <a:rPr lang="en-GB" sz="1400" b="1" dirty="0" err="1">
                <a:solidFill>
                  <a:srgbClr val="C00000"/>
                </a:solidFill>
              </a:rPr>
              <a:t>tränare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62A8884-6AB4-F6CD-3BE0-5243B1193E1E}"/>
              </a:ext>
            </a:extLst>
          </p:cNvPr>
          <p:cNvSpPr/>
          <p:nvPr/>
        </p:nvSpPr>
        <p:spPr>
          <a:xfrm>
            <a:off x="4380029" y="3358962"/>
            <a:ext cx="1653702" cy="700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dirty="0"/>
              <a:t>Intäkts grupp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D09ECB40-0E34-5ED5-84DF-61B280504488}"/>
              </a:ext>
            </a:extLst>
          </p:cNvPr>
          <p:cNvSpPr/>
          <p:nvPr/>
        </p:nvSpPr>
        <p:spPr>
          <a:xfrm>
            <a:off x="4365105" y="4215123"/>
            <a:ext cx="1653702" cy="700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dirty="0"/>
              <a:t>PR /</a:t>
            </a:r>
            <a:br>
              <a:rPr lang="sv-SE" dirty="0"/>
            </a:br>
            <a:r>
              <a:rPr lang="sv-SE" dirty="0"/>
              <a:t>Sociala medier 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B71AC66C-BCF9-0C8E-2169-E026228D34ED}"/>
              </a:ext>
            </a:extLst>
          </p:cNvPr>
          <p:cNvSpPr/>
          <p:nvPr/>
        </p:nvSpPr>
        <p:spPr>
          <a:xfrm>
            <a:off x="8506823" y="4139951"/>
            <a:ext cx="1585582" cy="4051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</a:rPr>
              <a:t>Materialgrupp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C018A238-E590-E8A0-C4B0-A33D4666E9D7}"/>
              </a:ext>
            </a:extLst>
          </p:cNvPr>
          <p:cNvSpPr/>
          <p:nvPr/>
        </p:nvSpPr>
        <p:spPr>
          <a:xfrm>
            <a:off x="8506824" y="3779201"/>
            <a:ext cx="1585582" cy="2939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</a:rPr>
              <a:t>Fysio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4F9C70F3-22CB-78BD-BDEA-EA2DB1CB069E}"/>
              </a:ext>
            </a:extLst>
          </p:cNvPr>
          <p:cNvSpPr/>
          <p:nvPr/>
        </p:nvSpPr>
        <p:spPr>
          <a:xfrm>
            <a:off x="4293433" y="931496"/>
            <a:ext cx="1876265" cy="5915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normAutofit/>
          </a:bodyPr>
          <a:lstStyle/>
          <a:p>
            <a:pPr algn="ctr"/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Föräldrar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FE64AF65-E8CB-62CB-CB24-6DFCCD4AC3E5}"/>
              </a:ext>
            </a:extLst>
          </p:cNvPr>
          <p:cNvSpPr/>
          <p:nvPr/>
        </p:nvSpPr>
        <p:spPr>
          <a:xfrm>
            <a:off x="5405560" y="5920874"/>
            <a:ext cx="1653702" cy="700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sv-SE" dirty="0"/>
              <a:t>Styrgrupp</a:t>
            </a:r>
          </a:p>
        </p:txBody>
      </p:sp>
      <p:cxnSp>
        <p:nvCxnSpPr>
          <p:cNvPr id="60" name="Koppling: vinklad 59">
            <a:extLst>
              <a:ext uri="{FF2B5EF4-FFF2-40B4-BE49-F238E27FC236}">
                <a16:creationId xmlns:a16="http://schemas.microsoft.com/office/drawing/2014/main" id="{1463CB1B-AB4B-A7E8-A491-E1D1A02AE0F3}"/>
              </a:ext>
            </a:extLst>
          </p:cNvPr>
          <p:cNvCxnSpPr>
            <a:cxnSpLocks/>
            <a:stCxn id="16" idx="0"/>
            <a:endCxn id="22" idx="2"/>
          </p:cNvCxnSpPr>
          <p:nvPr/>
        </p:nvCxnSpPr>
        <p:spPr>
          <a:xfrm rot="16200000" flipV="1">
            <a:off x="8025621" y="4646158"/>
            <a:ext cx="848254" cy="16997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ppling: vinklad 62">
            <a:extLst>
              <a:ext uri="{FF2B5EF4-FFF2-40B4-BE49-F238E27FC236}">
                <a16:creationId xmlns:a16="http://schemas.microsoft.com/office/drawing/2014/main" id="{8A356F75-5F62-4D09-BAB4-0699EF1E73D1}"/>
              </a:ext>
            </a:extLst>
          </p:cNvPr>
          <p:cNvCxnSpPr>
            <a:cxnSpLocks/>
            <a:stCxn id="26" idx="2"/>
            <a:endCxn id="16" idx="0"/>
          </p:cNvCxnSpPr>
          <p:nvPr/>
        </p:nvCxnSpPr>
        <p:spPr>
          <a:xfrm rot="5400000">
            <a:off x="9774179" y="4597334"/>
            <a:ext cx="848254" cy="179738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5CFA4416-E8A3-33D4-1845-D73A95C7E791}"/>
              </a:ext>
            </a:extLst>
          </p:cNvPr>
          <p:cNvCxnSpPr>
            <a:stCxn id="57" idx="3"/>
            <a:endCxn id="16" idx="1"/>
          </p:cNvCxnSpPr>
          <p:nvPr/>
        </p:nvCxnSpPr>
        <p:spPr>
          <a:xfrm flipV="1">
            <a:off x="7059262" y="6270348"/>
            <a:ext cx="1413501" cy="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l: vänster-höger 70">
            <a:extLst>
              <a:ext uri="{FF2B5EF4-FFF2-40B4-BE49-F238E27FC236}">
                <a16:creationId xmlns:a16="http://schemas.microsoft.com/office/drawing/2014/main" id="{8F50B357-40C1-2097-5ADD-E376A3AF56FD}"/>
              </a:ext>
            </a:extLst>
          </p:cNvPr>
          <p:cNvSpPr/>
          <p:nvPr/>
        </p:nvSpPr>
        <p:spPr>
          <a:xfrm>
            <a:off x="6281057" y="3635829"/>
            <a:ext cx="348343" cy="339134"/>
          </a:xfrm>
          <a:prstGeom prst="leftRightArrow">
            <a:avLst>
              <a:gd name="adj1" fmla="val 50000"/>
              <a:gd name="adj2" fmla="val 287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Pil: vänster-höger 71">
            <a:extLst>
              <a:ext uri="{FF2B5EF4-FFF2-40B4-BE49-F238E27FC236}">
                <a16:creationId xmlns:a16="http://schemas.microsoft.com/office/drawing/2014/main" id="{5BB45A55-C2A4-29D4-6AF2-1B0A5A866BBE}"/>
              </a:ext>
            </a:extLst>
          </p:cNvPr>
          <p:cNvSpPr/>
          <p:nvPr/>
        </p:nvSpPr>
        <p:spPr>
          <a:xfrm>
            <a:off x="6281056" y="2971800"/>
            <a:ext cx="348343" cy="339134"/>
          </a:xfrm>
          <a:prstGeom prst="leftRightArrow">
            <a:avLst>
              <a:gd name="adj1" fmla="val 50000"/>
              <a:gd name="adj2" fmla="val 287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Pil: vänster-höger 72">
            <a:extLst>
              <a:ext uri="{FF2B5EF4-FFF2-40B4-BE49-F238E27FC236}">
                <a16:creationId xmlns:a16="http://schemas.microsoft.com/office/drawing/2014/main" id="{795B5E14-0295-9640-8A89-8A9609B5230C}"/>
              </a:ext>
            </a:extLst>
          </p:cNvPr>
          <p:cNvSpPr/>
          <p:nvPr/>
        </p:nvSpPr>
        <p:spPr>
          <a:xfrm>
            <a:off x="6281055" y="2307771"/>
            <a:ext cx="348343" cy="339134"/>
          </a:xfrm>
          <a:prstGeom prst="leftRightArrow">
            <a:avLst>
              <a:gd name="adj1" fmla="val 50000"/>
              <a:gd name="adj2" fmla="val 287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Pil: vänster-höger 73">
            <a:extLst>
              <a:ext uri="{FF2B5EF4-FFF2-40B4-BE49-F238E27FC236}">
                <a16:creationId xmlns:a16="http://schemas.microsoft.com/office/drawing/2014/main" id="{97850143-9107-0E31-7EAB-603310C9C065}"/>
              </a:ext>
            </a:extLst>
          </p:cNvPr>
          <p:cNvSpPr/>
          <p:nvPr/>
        </p:nvSpPr>
        <p:spPr>
          <a:xfrm>
            <a:off x="6281054" y="1643742"/>
            <a:ext cx="348343" cy="339134"/>
          </a:xfrm>
          <a:prstGeom prst="leftRightArrow">
            <a:avLst>
              <a:gd name="adj1" fmla="val 50000"/>
              <a:gd name="adj2" fmla="val 287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Pil: vänster-höger 75">
            <a:extLst>
              <a:ext uri="{FF2B5EF4-FFF2-40B4-BE49-F238E27FC236}">
                <a16:creationId xmlns:a16="http://schemas.microsoft.com/office/drawing/2014/main" id="{5A900850-1A3A-67E2-A0C6-9F2C673DE70F}"/>
              </a:ext>
            </a:extLst>
          </p:cNvPr>
          <p:cNvSpPr/>
          <p:nvPr/>
        </p:nvSpPr>
        <p:spPr>
          <a:xfrm>
            <a:off x="6281053" y="979713"/>
            <a:ext cx="348343" cy="339134"/>
          </a:xfrm>
          <a:prstGeom prst="leftRightArrow">
            <a:avLst>
              <a:gd name="adj1" fmla="val 50000"/>
              <a:gd name="adj2" fmla="val 287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Pil: vänster-höger 76">
            <a:extLst>
              <a:ext uri="{FF2B5EF4-FFF2-40B4-BE49-F238E27FC236}">
                <a16:creationId xmlns:a16="http://schemas.microsoft.com/office/drawing/2014/main" id="{7FB5DAA7-F30B-4556-6F79-B80A9C9EBCA1}"/>
              </a:ext>
            </a:extLst>
          </p:cNvPr>
          <p:cNvSpPr/>
          <p:nvPr/>
        </p:nvSpPr>
        <p:spPr>
          <a:xfrm>
            <a:off x="6278555" y="4552135"/>
            <a:ext cx="348343" cy="339134"/>
          </a:xfrm>
          <a:prstGeom prst="leftRightArrow">
            <a:avLst>
              <a:gd name="adj1" fmla="val 50000"/>
              <a:gd name="adj2" fmla="val 287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EE42F9E6-B471-CCB8-BBDB-FB03DEE611DD}"/>
              </a:ext>
            </a:extLst>
          </p:cNvPr>
          <p:cNvSpPr txBox="1"/>
          <p:nvPr/>
        </p:nvSpPr>
        <p:spPr>
          <a:xfrm>
            <a:off x="10864107" y="642257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Patrik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5E4DC19-1A2B-A337-7AB7-9575388B1D25}"/>
              </a:ext>
            </a:extLst>
          </p:cNvPr>
          <p:cNvSpPr/>
          <p:nvPr/>
        </p:nvSpPr>
        <p:spPr>
          <a:xfrm>
            <a:off x="8506205" y="4633605"/>
            <a:ext cx="1585582" cy="4051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</a:rPr>
              <a:t>Ledarutveckling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6363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59C73C9-E07D-A62C-FDE3-37BF1AF4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 i en träningsgrupp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2652D03-3260-8DE6-947B-673D26DF4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Roller: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6F53C6D-3E14-9054-B551-0E48968BD3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b="1" dirty="0"/>
              <a:t>Huvudcoach (HC</a:t>
            </a:r>
            <a:r>
              <a:rPr lang="sv-SE" dirty="0"/>
              <a:t>)</a:t>
            </a:r>
            <a:br>
              <a:rPr lang="sv-SE" dirty="0"/>
            </a:br>
            <a:r>
              <a:rPr lang="sv-SE" dirty="0"/>
              <a:t>Ansvarig för att träningar och matcher genomförs enligt klubben direktiv.</a:t>
            </a:r>
          </a:p>
          <a:p>
            <a:r>
              <a:rPr lang="sv-SE" b="1" dirty="0"/>
              <a:t>Assisterande Tränare (Ass)</a:t>
            </a:r>
            <a:br>
              <a:rPr lang="sv-SE" dirty="0"/>
            </a:br>
            <a:r>
              <a:rPr lang="sv-SE" dirty="0"/>
              <a:t>Avlastar HC samt </a:t>
            </a:r>
            <a:r>
              <a:rPr lang="sv-SE" dirty="0" err="1"/>
              <a:t>bollblank</a:t>
            </a:r>
            <a:r>
              <a:rPr lang="sv-SE" dirty="0"/>
              <a:t>. Kliver in som </a:t>
            </a:r>
            <a:r>
              <a:rPr lang="sv-SE" dirty="0" err="1"/>
              <a:t>ViceHC</a:t>
            </a:r>
            <a:r>
              <a:rPr lang="sv-SE" dirty="0"/>
              <a:t> om HC är frånvarande.</a:t>
            </a:r>
          </a:p>
          <a:p>
            <a:r>
              <a:rPr lang="sv-SE" b="1" dirty="0" err="1"/>
              <a:t>Fysio</a:t>
            </a:r>
            <a:br>
              <a:rPr lang="sv-SE" dirty="0"/>
            </a:br>
            <a:r>
              <a:rPr lang="sv-SE" dirty="0"/>
              <a:t>Behandlar akut skador som uppstår på träning och match. Oftast en förälder med rätt kompetens</a:t>
            </a:r>
          </a:p>
          <a:p>
            <a:r>
              <a:rPr lang="sv-SE" b="1" dirty="0"/>
              <a:t>Målvaktstränare</a:t>
            </a:r>
            <a:br>
              <a:rPr lang="sv-SE" dirty="0"/>
            </a:br>
            <a:r>
              <a:rPr lang="sv-SE" dirty="0"/>
              <a:t>Ansvarig för målvaktsträning och coachning.</a:t>
            </a:r>
          </a:p>
          <a:p>
            <a:r>
              <a:rPr lang="sv-SE" b="1" dirty="0" err="1"/>
              <a:t>Materialare</a:t>
            </a:r>
            <a:br>
              <a:rPr lang="sv-SE" dirty="0"/>
            </a:br>
            <a:r>
              <a:rPr lang="sv-SE" dirty="0"/>
              <a:t>Säkerställer att helt och rent material finns till träningar och match</a:t>
            </a:r>
          </a:p>
          <a:p>
            <a:r>
              <a:rPr lang="sv-SE" b="1" dirty="0"/>
              <a:t>Lagledare</a:t>
            </a:r>
            <a:br>
              <a:rPr lang="sv-SE" dirty="0"/>
            </a:br>
            <a:r>
              <a:rPr lang="sv-SE" dirty="0"/>
              <a:t>Tar hand om praktiska uppgifter runt laget, t ex bokar hall, Hämtar mat, röjer efter träning, 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276094-82EE-2118-CAEC-4A2A91C10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Kommentarer: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DD0191C-D32B-136A-A656-E917073254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/>
              <a:t>En person kan ha flera roller. En person kan även ha roller i andra träningsgrupper.</a:t>
            </a:r>
          </a:p>
          <a:p>
            <a:r>
              <a:rPr lang="sv-SE" dirty="0"/>
              <a:t>Det ska finnas ansvarig för alla roller under match, även om den utsedda ledare inte är närvarande på just den matchen. Om inget annat sägs så är Ass stand-in för alla övriga roller.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44A3986-81E5-8E94-D520-C383CA941BFE}"/>
              </a:ext>
            </a:extLst>
          </p:cNvPr>
          <p:cNvSpPr txBox="1"/>
          <p:nvPr/>
        </p:nvSpPr>
        <p:spPr>
          <a:xfrm>
            <a:off x="10268684" y="6433204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Sportchef herr / dam</a:t>
            </a:r>
          </a:p>
        </p:txBody>
      </p:sp>
    </p:spTree>
    <p:extLst>
      <p:ext uri="{BB962C8B-B14F-4D97-AF65-F5344CB8AC3E}">
        <p14:creationId xmlns:p14="http://schemas.microsoft.com/office/powerpoint/2010/main" val="140168373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59C73C9-E07D-A62C-FDE3-37BF1AF4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ledare  - Dam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8CE22AD-FD4E-231D-0563-C7FD60664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75045"/>
              </p:ext>
            </p:extLst>
          </p:nvPr>
        </p:nvGraphicFramePr>
        <p:xfrm>
          <a:off x="3362960" y="2396066"/>
          <a:ext cx="2458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82379205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30523853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 err="1"/>
                        <a:t>Div</a:t>
                      </a:r>
                      <a:r>
                        <a:rPr lang="sv-SE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24088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B7D92B8-BCED-12A1-644D-C9669FD52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37776"/>
              </p:ext>
            </p:extLst>
          </p:nvPr>
        </p:nvGraphicFramePr>
        <p:xfrm>
          <a:off x="6339840" y="2396066"/>
          <a:ext cx="2458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82379205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30523853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 err="1"/>
                        <a:t>Div</a:t>
                      </a:r>
                      <a:r>
                        <a:rPr lang="sv-SE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Ella Wallsten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Josefin Beckman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58005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BFECB5C6-91CE-B927-0BFC-33A7B9C5F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80815"/>
              </p:ext>
            </p:extLst>
          </p:nvPr>
        </p:nvGraphicFramePr>
        <p:xfrm>
          <a:off x="6339840" y="4549986"/>
          <a:ext cx="2458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82379205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30523853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/>
                        <a:t>U16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Mehregan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Redjaman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Olivia </a:t>
                      </a:r>
                      <a:r>
                        <a:rPr lang="sv-SE" dirty="0" err="1"/>
                        <a:t>Svartling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70428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69F2200A-47D3-BB64-2B28-B6A68810A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24493"/>
              </p:ext>
            </p:extLst>
          </p:nvPr>
        </p:nvGraphicFramePr>
        <p:xfrm>
          <a:off x="3362960" y="4549986"/>
          <a:ext cx="2458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82379205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30523853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/>
                        <a:t>JAS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Linus Adolfsson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392380"/>
                  </a:ext>
                </a:extLst>
              </a:tr>
            </a:tbl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80738B96-F72E-6072-60EC-BB84D61AA0AF}"/>
              </a:ext>
            </a:extLst>
          </p:cNvPr>
          <p:cNvSpPr txBox="1"/>
          <p:nvPr/>
        </p:nvSpPr>
        <p:spPr>
          <a:xfrm>
            <a:off x="10504879" y="6404186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Sportchefer Dam</a:t>
            </a:r>
          </a:p>
        </p:txBody>
      </p:sp>
    </p:spTree>
    <p:extLst>
      <p:ext uri="{BB962C8B-B14F-4D97-AF65-F5344CB8AC3E}">
        <p14:creationId xmlns:p14="http://schemas.microsoft.com/office/powerpoint/2010/main" val="183781266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59C73C9-E07D-A62C-FDE3-37BF1AF4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ledare  - Herr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8CE22AD-FD4E-231D-0563-C7FD60664057}"/>
              </a:ext>
            </a:extLst>
          </p:cNvPr>
          <p:cNvGraphicFramePr>
            <a:graphicFrameLocks noGrp="1"/>
          </p:cNvGraphicFramePr>
          <p:nvPr/>
        </p:nvGraphicFramePr>
        <p:xfrm>
          <a:off x="3362960" y="2396066"/>
          <a:ext cx="2458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82379205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30523853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 err="1"/>
                        <a:t>Div</a:t>
                      </a:r>
                      <a:r>
                        <a:rPr lang="sv-SE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24088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B7D92B8-BCED-12A1-644D-C9669FD52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71554"/>
              </p:ext>
            </p:extLst>
          </p:nvPr>
        </p:nvGraphicFramePr>
        <p:xfrm>
          <a:off x="6339840" y="2396066"/>
          <a:ext cx="2458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82379205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30523853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 err="1"/>
                        <a:t>Div</a:t>
                      </a:r>
                      <a:r>
                        <a:rPr lang="sv-SE" dirty="0"/>
                        <a:t>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58005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BFECB5C6-91CE-B927-0BFC-33A7B9C5F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15529"/>
              </p:ext>
            </p:extLst>
          </p:nvPr>
        </p:nvGraphicFramePr>
        <p:xfrm>
          <a:off x="6339840" y="4549986"/>
          <a:ext cx="2458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82379205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30523853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/>
                        <a:t>U16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70428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69F2200A-47D3-BB64-2B28-B6A68810A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10585"/>
              </p:ext>
            </p:extLst>
          </p:nvPr>
        </p:nvGraphicFramePr>
        <p:xfrm>
          <a:off x="3362960" y="4549986"/>
          <a:ext cx="2458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823792056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30523853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/>
                        <a:t>JAS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Oskar </a:t>
                      </a:r>
                      <a:r>
                        <a:rPr lang="sv-SE" dirty="0" err="1"/>
                        <a:t>Zarnowiecki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Tobias Gabrielsson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392380"/>
                  </a:ext>
                </a:extLst>
              </a:tr>
            </a:tbl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997F2E17-6018-580F-020E-B306D0309440}"/>
              </a:ext>
            </a:extLst>
          </p:cNvPr>
          <p:cNvSpPr txBox="1"/>
          <p:nvPr/>
        </p:nvSpPr>
        <p:spPr>
          <a:xfrm>
            <a:off x="10535335" y="6404186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Sportchefer Herr</a:t>
            </a:r>
          </a:p>
        </p:txBody>
      </p:sp>
    </p:spTree>
    <p:extLst>
      <p:ext uri="{BB962C8B-B14F-4D97-AF65-F5344CB8AC3E}">
        <p14:creationId xmlns:p14="http://schemas.microsoft.com/office/powerpoint/2010/main" val="2115114300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C7CD9-2572-5BCC-A235-E4918F58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Föräldraengagemang</a:t>
            </a:r>
          </a:p>
        </p:txBody>
      </p:sp>
    </p:spTree>
    <p:extLst>
      <p:ext uri="{BB962C8B-B14F-4D97-AF65-F5344CB8AC3E}">
        <p14:creationId xmlns:p14="http://schemas.microsoft.com/office/powerpoint/2010/main" val="3768567506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5635BD7-21FE-FA38-275F-3D11A034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 i Akademin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3638EDC-7F30-4641-C2A6-AFAD90F82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finns en massa att göra för att stötta våra spelare och ledare.</a:t>
            </a:r>
          </a:p>
          <a:p>
            <a:r>
              <a:rPr lang="sv-SE" dirty="0"/>
              <a:t>Föräldrar är en viktigt del av akademin.</a:t>
            </a:r>
          </a:p>
          <a:p>
            <a:r>
              <a:rPr lang="sv-SE" dirty="0"/>
              <a:t>Roligt!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736E3C-E279-A437-6861-4CF7D9B902A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v-SE" dirty="0"/>
              <a:t>Exempel på roller som ska fyllas:</a:t>
            </a:r>
          </a:p>
          <a:p>
            <a:pPr lvl="1"/>
            <a:r>
              <a:rPr lang="sv-SE" dirty="0"/>
              <a:t>Sponsoransvarig (Styrgruppen)</a:t>
            </a:r>
          </a:p>
          <a:p>
            <a:pPr lvl="1"/>
            <a:r>
              <a:rPr lang="sv-SE" dirty="0"/>
              <a:t>Kassör (Styrgruppen)</a:t>
            </a:r>
          </a:p>
          <a:p>
            <a:pPr lvl="1"/>
            <a:r>
              <a:rPr lang="sv-SE" dirty="0" err="1"/>
              <a:t>Materialare</a:t>
            </a:r>
            <a:r>
              <a:rPr lang="sv-SE" dirty="0"/>
              <a:t> Herr o Dam</a:t>
            </a:r>
          </a:p>
          <a:p>
            <a:pPr lvl="1"/>
            <a:r>
              <a:rPr lang="sv-SE" dirty="0" err="1"/>
              <a:t>Fysios</a:t>
            </a:r>
            <a:endParaRPr lang="sv-SE" dirty="0"/>
          </a:p>
          <a:p>
            <a:pPr lvl="1"/>
            <a:r>
              <a:rPr lang="sv-SE" dirty="0"/>
              <a:t>Intäktsansvariga</a:t>
            </a:r>
          </a:p>
          <a:p>
            <a:pPr lvl="1"/>
            <a:r>
              <a:rPr lang="sv-SE" dirty="0"/>
              <a:t>Mm, mm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C371DE-8A7D-F276-67B8-C8394703696D}"/>
              </a:ext>
            </a:extLst>
          </p:cNvPr>
          <p:cNvSpPr txBox="1"/>
          <p:nvPr/>
        </p:nvSpPr>
        <p:spPr>
          <a:xfrm>
            <a:off x="10732505" y="6404186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Johan Nilsson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E725AA-7318-D4B0-04A2-5E9077E4EA40}"/>
              </a:ext>
            </a:extLst>
          </p:cNvPr>
          <p:cNvSpPr txBox="1"/>
          <p:nvPr/>
        </p:nvSpPr>
        <p:spPr>
          <a:xfrm>
            <a:off x="1341120" y="4742240"/>
            <a:ext cx="4678680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400" b="1" dirty="0"/>
              <a:t>Vi kommer att skicka ut en enkät rörande engagemang i augusti, men hör gärna av er nu om ni inte kan hålla er! (</a:t>
            </a:r>
            <a:r>
              <a:rPr lang="sv-SE" sz="2400" b="1" dirty="0">
                <a:solidFill>
                  <a:srgbClr val="C00000"/>
                </a:solidFill>
              </a:rPr>
              <a:t>markus.pettersson@pixbo.se</a:t>
            </a:r>
            <a:r>
              <a:rPr lang="sv-SE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97381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A5067-84EC-2A46-F4E5-8CA23725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Föräldraengagemang - Bemanning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53434C-C977-2577-B982-2858F86E8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lvl="1" indent="-355600"/>
            <a:r>
              <a:rPr lang="sv-SE" dirty="0"/>
              <a:t>Vi behöver bemanna ca 230 pass på herrsidan och lika många på damsidan.</a:t>
            </a:r>
          </a:p>
          <a:p>
            <a:pPr marL="355600" lvl="1" indent="-355600"/>
            <a:r>
              <a:rPr lang="sv-SE" dirty="0"/>
              <a:t>Det innebär 5-6 pass per föräldrapar.</a:t>
            </a:r>
          </a:p>
          <a:p>
            <a:pPr marL="355600" lvl="1" indent="-355600"/>
            <a:r>
              <a:rPr lang="sv-SE" dirty="0"/>
              <a:t>Ett pass: 4 -6 timmar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B478B0A-F5E3-4F46-ABC6-C873F88D8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788"/>
              </p:ext>
            </p:extLst>
          </p:nvPr>
        </p:nvGraphicFramePr>
        <p:xfrm>
          <a:off x="6484959" y="1605227"/>
          <a:ext cx="5557520" cy="479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20">
                  <a:extLst>
                    <a:ext uri="{9D8B030D-6E8A-4147-A177-3AD203B41FA5}">
                      <a16:colId xmlns:a16="http://schemas.microsoft.com/office/drawing/2014/main" val="2771998068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1479803325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589315003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94015288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887263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dirty="0"/>
                        <a:t>Dam (antal pass)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dirty="0"/>
                        <a:t>Herr (Antal pass)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4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Förälder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Spelare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Förälder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Spelare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1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Seriematcher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4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P16 &amp; F16 kval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58503"/>
                  </a:ext>
                </a:extLst>
              </a:tr>
              <a:tr h="342054">
                <a:tc>
                  <a:txBody>
                    <a:bodyPr/>
                    <a:lstStyle/>
                    <a:p>
                      <a:r>
                        <a:rPr lang="sv-SE" dirty="0"/>
                        <a:t>Hallvärdskap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5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Gothia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51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Bästkustcupen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8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Granförsäljning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45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Graninsamling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45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Strandens 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1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Vi som älskar 90-talet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40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Städa Starcamp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31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Summa: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6227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0C294D8E-1BD7-3EC6-0E0B-86356063198A}"/>
              </a:ext>
            </a:extLst>
          </p:cNvPr>
          <p:cNvSpPr txBox="1"/>
          <p:nvPr/>
        </p:nvSpPr>
        <p:spPr>
          <a:xfrm>
            <a:off x="10961734" y="6478617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Cilla / Lotta</a:t>
            </a:r>
          </a:p>
        </p:txBody>
      </p:sp>
    </p:spTree>
    <p:extLst>
      <p:ext uri="{BB962C8B-B14F-4D97-AF65-F5344CB8AC3E}">
        <p14:creationId xmlns:p14="http://schemas.microsoft.com/office/powerpoint/2010/main" val="1746780476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994B0F-B922-641F-E9EF-3C69E4C2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Sammanhålling</a:t>
            </a:r>
            <a:r>
              <a:rPr lang="sv-SE" dirty="0"/>
              <a:t> &amp; Socialt – för föräldrar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3D226D-B328-BC88-814B-EE05CC082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är roligt att vara förälder till Akademi-barn!</a:t>
            </a:r>
          </a:p>
          <a:p>
            <a:r>
              <a:rPr lang="sv-SE" dirty="0"/>
              <a:t>Gå med i </a:t>
            </a:r>
            <a:r>
              <a:rPr lang="sv-SE" dirty="0" err="1"/>
              <a:t>facebookgruppen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- Sök på ” Pixbo Akademi Dam &amp; Herr”</a:t>
            </a:r>
          </a:p>
          <a:p>
            <a:r>
              <a:rPr lang="sv-SE" dirty="0"/>
              <a:t>Gå med ett chattgrupp – Vi återkommer med vilken</a:t>
            </a:r>
          </a:p>
          <a:p>
            <a:r>
              <a:rPr lang="sv-SE" dirty="0"/>
              <a:t>Vi kommer att ha minst 2 </a:t>
            </a:r>
            <a:r>
              <a:rPr lang="sv-SE" dirty="0" err="1"/>
              <a:t>st</a:t>
            </a:r>
            <a:r>
              <a:rPr lang="sv-SE" dirty="0"/>
              <a:t> föräldramingel under säsongen</a:t>
            </a:r>
          </a:p>
          <a:p>
            <a:pPr lvl="1"/>
            <a:r>
              <a:rPr lang="sv-SE" dirty="0"/>
              <a:t>Vår &amp; höst</a:t>
            </a:r>
          </a:p>
          <a:p>
            <a:r>
              <a:rPr lang="sv-SE" dirty="0"/>
              <a:t>Alla initiativ till sociala aktiviteter välkomnas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37544C3-2414-07A4-5044-8738308172D8}"/>
              </a:ext>
            </a:extLst>
          </p:cNvPr>
          <p:cNvSpPr txBox="1"/>
          <p:nvPr/>
        </p:nvSpPr>
        <p:spPr>
          <a:xfrm>
            <a:off x="10961734" y="6404186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Cilla / Lotta</a:t>
            </a:r>
          </a:p>
        </p:txBody>
      </p:sp>
    </p:spTree>
    <p:extLst>
      <p:ext uri="{BB962C8B-B14F-4D97-AF65-F5344CB8AC3E}">
        <p14:creationId xmlns:p14="http://schemas.microsoft.com/office/powerpoint/2010/main" val="3686262859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C7CD9-2572-5BCC-A235-E4918F58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Ekonomi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24C08A3-0CEE-70C0-D0B6-43B027DB48A6}"/>
              </a:ext>
            </a:extLst>
          </p:cNvPr>
          <p:cNvSpPr txBox="1"/>
          <p:nvPr/>
        </p:nvSpPr>
        <p:spPr>
          <a:xfrm>
            <a:off x="11190963" y="6404186"/>
            <a:ext cx="85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Johan N</a:t>
            </a:r>
          </a:p>
        </p:txBody>
      </p:sp>
    </p:spTree>
    <p:extLst>
      <p:ext uri="{BB962C8B-B14F-4D97-AF65-F5344CB8AC3E}">
        <p14:creationId xmlns:p14="http://schemas.microsoft.com/office/powerpoint/2010/main" val="2988643555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D5235D-477E-C49B-2D8E-D45D3C2F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692500"/>
            <a:ext cx="8403313" cy="5821773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9029F24-170E-BB4A-D7F2-1B4F81CB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000125"/>
            <a:ext cx="2244725" cy="690563"/>
          </a:xfrm>
        </p:spPr>
        <p:txBody>
          <a:bodyPr/>
          <a:lstStyle/>
          <a:p>
            <a:r>
              <a:rPr lang="sv-SE" dirty="0"/>
              <a:t>Intäkter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595AC9-7A2F-EAFB-BA4A-27E064ED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1" y="1875790"/>
            <a:ext cx="2418080" cy="4351338"/>
          </a:xfrm>
        </p:spPr>
        <p:txBody>
          <a:bodyPr>
            <a:normAutofit/>
          </a:bodyPr>
          <a:lstStyle/>
          <a:p>
            <a:pPr marL="176213" indent="-176213"/>
            <a:r>
              <a:rPr lang="sv-SE" sz="2000" dirty="0"/>
              <a:t>Total intäkter ca 1.5 miljoner</a:t>
            </a:r>
          </a:p>
          <a:p>
            <a:pPr marL="176213" indent="-176213"/>
            <a:r>
              <a:rPr lang="sv-SE" sz="2000" dirty="0"/>
              <a:t>Större delen inbetalningar från spelare (Spelares föräldrar…😬)</a:t>
            </a:r>
          </a:p>
          <a:p>
            <a:pPr marL="176213" indent="-176213"/>
            <a:r>
              <a:rPr lang="sv-SE" sz="2000" dirty="0"/>
              <a:t>Mer egna arbeten &amp; sponsorer är ALLTID bra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A88F0A4-0EA0-1877-83A6-A8489E73D19B}"/>
              </a:ext>
            </a:extLst>
          </p:cNvPr>
          <p:cNvSpPr txBox="1"/>
          <p:nvPr/>
        </p:nvSpPr>
        <p:spPr>
          <a:xfrm>
            <a:off x="11190963" y="6404186"/>
            <a:ext cx="85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Johan N</a:t>
            </a:r>
          </a:p>
        </p:txBody>
      </p:sp>
    </p:spTree>
    <p:extLst>
      <p:ext uri="{BB962C8B-B14F-4D97-AF65-F5344CB8AC3E}">
        <p14:creationId xmlns:p14="http://schemas.microsoft.com/office/powerpoint/2010/main" val="3174335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0EB01B7-4CED-8151-FB83-D229866C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2ACCC-A610-F590-A33E-00AAE4FD7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Introduktion</a:t>
            </a:r>
          </a:p>
          <a:p>
            <a:r>
              <a:rPr lang="sv-SE" dirty="0"/>
              <a:t>Vad vi menar med Akademi</a:t>
            </a:r>
          </a:p>
          <a:p>
            <a:r>
              <a:rPr lang="sv-SE" dirty="0"/>
              <a:t>Pixbo Akademi</a:t>
            </a:r>
          </a:p>
          <a:p>
            <a:pPr lvl="1"/>
            <a:r>
              <a:rPr lang="sv-SE" dirty="0"/>
              <a:t>Mål</a:t>
            </a:r>
          </a:p>
          <a:p>
            <a:pPr lvl="1"/>
            <a:r>
              <a:rPr lang="sv-SE" dirty="0"/>
              <a:t>Årets Fokusmål</a:t>
            </a:r>
          </a:p>
          <a:p>
            <a:pPr lvl="1"/>
            <a:r>
              <a:rPr lang="sv-SE" dirty="0"/>
              <a:t>Hur vi tänker</a:t>
            </a:r>
          </a:p>
          <a:p>
            <a:r>
              <a:rPr lang="sv-SE" dirty="0"/>
              <a:t>Pixbos Värdegrund</a:t>
            </a:r>
          </a:p>
          <a:p>
            <a:r>
              <a:rPr lang="sv-SE" dirty="0"/>
              <a:t>Plan för säsongen 2024/25</a:t>
            </a:r>
          </a:p>
          <a:p>
            <a:pPr lvl="1"/>
            <a:r>
              <a:rPr lang="sv-SE" dirty="0"/>
              <a:t>Plan Dam &amp; Herr - Sportsligt</a:t>
            </a:r>
          </a:p>
          <a:p>
            <a:pPr lvl="1"/>
            <a:r>
              <a:rPr lang="sv-SE" dirty="0"/>
              <a:t>Plan Dam &amp; Herr – Klubbåtaganden, Event, Intäkt &amp; Socialt </a:t>
            </a:r>
          </a:p>
          <a:p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17A6F8-560B-4C53-11CE-CEF248294BA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Organisation 2024/25</a:t>
            </a:r>
          </a:p>
          <a:p>
            <a:pPr lvl="1"/>
            <a:r>
              <a:rPr lang="sv-SE" dirty="0"/>
              <a:t>Övergripande</a:t>
            </a:r>
          </a:p>
          <a:p>
            <a:pPr lvl="1"/>
            <a:r>
              <a:rPr lang="sv-SE" dirty="0"/>
              <a:t>Ledare</a:t>
            </a:r>
          </a:p>
          <a:p>
            <a:pPr lvl="1"/>
            <a:r>
              <a:rPr lang="sv-SE" dirty="0"/>
              <a:t>Föräldrar</a:t>
            </a:r>
          </a:p>
          <a:p>
            <a:r>
              <a:rPr lang="sv-SE" dirty="0"/>
              <a:t>Föräldrar</a:t>
            </a:r>
          </a:p>
          <a:p>
            <a:pPr lvl="1"/>
            <a:r>
              <a:rPr lang="sv-SE" dirty="0"/>
              <a:t>Engagemang</a:t>
            </a:r>
          </a:p>
          <a:p>
            <a:pPr lvl="1"/>
            <a:r>
              <a:rPr lang="sv-SE" dirty="0"/>
              <a:t>Sammanhållning / socialt / Föräldramingel</a:t>
            </a:r>
          </a:p>
          <a:p>
            <a:r>
              <a:rPr lang="sv-SE" dirty="0"/>
              <a:t>Ekonomi</a:t>
            </a:r>
          </a:p>
          <a:p>
            <a:pPr lvl="1"/>
            <a:r>
              <a:rPr lang="sv-SE" dirty="0"/>
              <a:t>Intäkter och kostnader</a:t>
            </a:r>
          </a:p>
          <a:p>
            <a:pPr lvl="1"/>
            <a:r>
              <a:rPr lang="sv-SE" dirty="0"/>
              <a:t>Avgifter 2024/25</a:t>
            </a:r>
          </a:p>
          <a:p>
            <a:pPr lvl="1"/>
            <a:r>
              <a:rPr lang="sv-SE" dirty="0"/>
              <a:t>Arbeten / Sponsring</a:t>
            </a:r>
          </a:p>
          <a:p>
            <a:r>
              <a:rPr lang="sv-SE" dirty="0"/>
              <a:t>Övrigt &amp; frågor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B662B4-D005-BBE6-95AE-784AF51033AC}"/>
              </a:ext>
            </a:extLst>
          </p:cNvPr>
          <p:cNvSpPr txBox="1"/>
          <p:nvPr/>
        </p:nvSpPr>
        <p:spPr>
          <a:xfrm>
            <a:off x="11403874" y="6495818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Patrik</a:t>
            </a:r>
          </a:p>
        </p:txBody>
      </p:sp>
    </p:spTree>
    <p:extLst>
      <p:ext uri="{BB962C8B-B14F-4D97-AF65-F5344CB8AC3E}">
        <p14:creationId xmlns:p14="http://schemas.microsoft.com/office/powerpoint/2010/main" val="511260253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9029F24-170E-BB4A-D7F2-1B4F81CB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000125"/>
            <a:ext cx="2244725" cy="690563"/>
          </a:xfrm>
        </p:spPr>
        <p:txBody>
          <a:bodyPr/>
          <a:lstStyle/>
          <a:p>
            <a:r>
              <a:rPr lang="sv-SE" dirty="0"/>
              <a:t>Kostnader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595AC9-7A2F-EAFB-BA4A-27E064ED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1" y="1875790"/>
            <a:ext cx="2418080" cy="4351338"/>
          </a:xfrm>
        </p:spPr>
        <p:txBody>
          <a:bodyPr>
            <a:normAutofit/>
          </a:bodyPr>
          <a:lstStyle/>
          <a:p>
            <a:pPr marL="176213" indent="-176213"/>
            <a:r>
              <a:rPr lang="sv-SE" sz="2000" dirty="0"/>
              <a:t>Ledare får ersättning, om än blygsam.</a:t>
            </a:r>
          </a:p>
          <a:p>
            <a:pPr marL="176213" indent="-176213"/>
            <a:r>
              <a:rPr lang="sv-SE" sz="2000" dirty="0"/>
              <a:t>Kostnad = intäkter, dvs ca 1.5 miljoner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F8E7258-3B54-1D92-871B-14110F8D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20" y="833121"/>
            <a:ext cx="8107680" cy="557202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7A29A89-BB3B-D180-E675-4C39B7CDA56B}"/>
              </a:ext>
            </a:extLst>
          </p:cNvPr>
          <p:cNvSpPr txBox="1"/>
          <p:nvPr/>
        </p:nvSpPr>
        <p:spPr>
          <a:xfrm>
            <a:off x="11190963" y="6404186"/>
            <a:ext cx="85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Johan N</a:t>
            </a:r>
          </a:p>
        </p:txBody>
      </p:sp>
    </p:spTree>
    <p:extLst>
      <p:ext uri="{BB962C8B-B14F-4D97-AF65-F5344CB8AC3E}">
        <p14:creationId xmlns:p14="http://schemas.microsoft.com/office/powerpoint/2010/main" val="3821958412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27B543-BCB2-A9C8-7A4A-D265DA0A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 2024/25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3E1322-2D38-3E2A-CB43-66D0F3E6E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4" y="1835150"/>
            <a:ext cx="5918835" cy="4351338"/>
          </a:xfrm>
        </p:spPr>
        <p:txBody>
          <a:bodyPr>
            <a:normAutofit/>
          </a:bodyPr>
          <a:lstStyle/>
          <a:p>
            <a:r>
              <a:rPr lang="sv-SE" sz="2400" dirty="0"/>
              <a:t>Medlemsavgift:			500 kr</a:t>
            </a:r>
          </a:p>
          <a:p>
            <a:r>
              <a:rPr lang="sv-SE" sz="2400" dirty="0"/>
              <a:t>Verksamhetsavgift</a:t>
            </a:r>
          </a:p>
          <a:p>
            <a:pPr marL="538163" lvl="1" indent="-274638">
              <a:tabLst>
                <a:tab pos="985838" algn="l"/>
              </a:tabLst>
            </a:pPr>
            <a:r>
              <a:rPr lang="sv-SE" sz="2000" dirty="0"/>
              <a:t>Född 2008 el senare		3 900 kr</a:t>
            </a:r>
          </a:p>
          <a:p>
            <a:pPr marL="538163" lvl="1" indent="-274638">
              <a:tabLst>
                <a:tab pos="985838" algn="l"/>
              </a:tabLst>
            </a:pPr>
            <a:r>
              <a:rPr lang="sv-SE" sz="2000" dirty="0"/>
              <a:t>Född 2007 el tidigare		4 500 kr</a:t>
            </a:r>
          </a:p>
          <a:p>
            <a:r>
              <a:rPr lang="sv-SE" sz="2400" dirty="0"/>
              <a:t>Licensavgift			 340 kr</a:t>
            </a:r>
          </a:p>
          <a:p>
            <a:r>
              <a:rPr lang="sv-SE" sz="2400" dirty="0"/>
              <a:t>Bingolotter</a:t>
            </a:r>
          </a:p>
          <a:p>
            <a:pPr marL="538163" lvl="1" indent="-274638"/>
            <a:r>
              <a:rPr lang="sv-SE" sz="2000" dirty="0"/>
              <a:t>Dra in 500 kr till Pixbo, alt friköp	500 kr</a:t>
            </a:r>
          </a:p>
        </p:txBody>
      </p:sp>
      <p:pic>
        <p:nvPicPr>
          <p:cNvPr id="5" name="Bildobjekt 4" descr="En bild som visar person, innebandy, idrott, klädsel&#10;&#10;Automatiskt genererad beskrivning">
            <a:extLst>
              <a:ext uri="{FF2B5EF4-FFF2-40B4-BE49-F238E27FC236}">
                <a16:creationId xmlns:a16="http://schemas.microsoft.com/office/drawing/2014/main" id="{AD533B0D-B471-3B9A-424D-B0F268681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2" r="29024"/>
          <a:stretch/>
        </p:blipFill>
        <p:spPr>
          <a:xfrm>
            <a:off x="7130774" y="1087120"/>
            <a:ext cx="4518301" cy="52324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E8C39EA-5463-3803-9995-A50429707163}"/>
              </a:ext>
            </a:extLst>
          </p:cNvPr>
          <p:cNvSpPr txBox="1"/>
          <p:nvPr/>
        </p:nvSpPr>
        <p:spPr>
          <a:xfrm>
            <a:off x="11190963" y="6404186"/>
            <a:ext cx="85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Johan N</a:t>
            </a:r>
          </a:p>
        </p:txBody>
      </p:sp>
    </p:spTree>
    <p:extLst>
      <p:ext uri="{BB962C8B-B14F-4D97-AF65-F5344CB8AC3E}">
        <p14:creationId xmlns:p14="http://schemas.microsoft.com/office/powerpoint/2010/main" val="996798564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F6A33-C500-7CDB-0FEA-F7722881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Arbete / Sponsring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C2544C-B9A3-FD79-CB7E-50BA46DC9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Det kostar att driva runt akademin…</a:t>
            </a:r>
          </a:p>
          <a:p>
            <a:r>
              <a:rPr lang="sv-SE" dirty="0"/>
              <a:t>Har ni uppdrag som passar för spelarna?</a:t>
            </a:r>
          </a:p>
          <a:p>
            <a:pPr lvl="1"/>
            <a:r>
              <a:rPr lang="sv-SE" dirty="0"/>
              <a:t>Inventering, dela ut reklam, montera mässutrustning, lägga i direktreklam i kuvert,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Sponsorer? </a:t>
            </a:r>
          </a:p>
          <a:p>
            <a:pPr lvl="1"/>
            <a:r>
              <a:rPr lang="sv-SE" dirty="0"/>
              <a:t>Vi söker efter sponsorer</a:t>
            </a:r>
          </a:p>
          <a:p>
            <a:pPr lvl="1"/>
            <a:r>
              <a:rPr lang="sv-SE" dirty="0"/>
              <a:t>Se folder</a:t>
            </a:r>
          </a:p>
        </p:txBody>
      </p:sp>
      <p:pic>
        <p:nvPicPr>
          <p:cNvPr id="5" name="Bildobjekt 4" descr="En bild som visar Människoansikte, person, klädsel, Hörlurar&#10;&#10;Automatiskt genererad beskrivning">
            <a:extLst>
              <a:ext uri="{FF2B5EF4-FFF2-40B4-BE49-F238E27FC236}">
                <a16:creationId xmlns:a16="http://schemas.microsoft.com/office/drawing/2014/main" id="{3D80DD55-472B-84CC-4FF8-993594831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41" t="715" r="1876" b="2223"/>
          <a:stretch/>
        </p:blipFill>
        <p:spPr>
          <a:xfrm>
            <a:off x="362104" y="1286538"/>
            <a:ext cx="5347786" cy="513552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03B2289-05F3-F825-16C4-6F0C26D21459}"/>
              </a:ext>
            </a:extLst>
          </p:cNvPr>
          <p:cNvSpPr txBox="1"/>
          <p:nvPr/>
        </p:nvSpPr>
        <p:spPr>
          <a:xfrm>
            <a:off x="11399353" y="6404186"/>
            <a:ext cx="64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Patrik</a:t>
            </a:r>
          </a:p>
        </p:txBody>
      </p:sp>
    </p:spTree>
    <p:extLst>
      <p:ext uri="{BB962C8B-B14F-4D97-AF65-F5344CB8AC3E}">
        <p14:creationId xmlns:p14="http://schemas.microsoft.com/office/powerpoint/2010/main" val="2878544627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9E4DDCB-74D1-CC73-FEB6-080013615D60}"/>
              </a:ext>
            </a:extLst>
          </p:cNvPr>
          <p:cNvSpPr txBox="1"/>
          <p:nvPr/>
        </p:nvSpPr>
        <p:spPr>
          <a:xfrm>
            <a:off x="4177241" y="2614711"/>
            <a:ext cx="42931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Frågor</a:t>
            </a:r>
            <a:r>
              <a:rPr lang="en-GB" sz="8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499475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C7CD9-2572-5BCC-A235-E4918F58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vi menar med Akademi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22085F1-A14B-31F5-0843-9D26D066D858}"/>
              </a:ext>
            </a:extLst>
          </p:cNvPr>
          <p:cNvSpPr txBox="1"/>
          <p:nvPr/>
        </p:nvSpPr>
        <p:spPr>
          <a:xfrm>
            <a:off x="11099074" y="643998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Mehregan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06405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"/>
          <p:cNvGrpSpPr/>
          <p:nvPr/>
        </p:nvGrpSpPr>
        <p:grpSpPr>
          <a:xfrm>
            <a:off x="0" y="0"/>
            <a:ext cx="12192000" cy="679772"/>
            <a:chOff x="0" y="0"/>
            <a:chExt cx="12192000" cy="679772"/>
          </a:xfrm>
        </p:grpSpPr>
        <p:sp>
          <p:nvSpPr>
            <p:cNvPr id="120" name="Google Shape;120;p2"/>
            <p:cNvSpPr/>
            <p:nvPr/>
          </p:nvSpPr>
          <p:spPr>
            <a:xfrm>
              <a:off x="0" y="32658"/>
              <a:ext cx="12192000" cy="647114"/>
            </a:xfrm>
            <a:prstGeom prst="rect">
              <a:avLst/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0" y="0"/>
              <a:ext cx="12192000" cy="6471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5" name="Google Shape;125;p2"/>
          <p:cNvSpPr txBox="1"/>
          <p:nvPr/>
        </p:nvSpPr>
        <p:spPr>
          <a:xfrm>
            <a:off x="11357479" y="6420471"/>
            <a:ext cx="520485" cy="34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0" y="28449"/>
            <a:ext cx="335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3200"/>
              <a:buFont typeface="Century Gothic"/>
              <a:buNone/>
            </a:pPr>
            <a:r>
              <a:rPr lang="sv-SE" sz="3200" b="1" i="0" u="none" strike="noStrike" cap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</a:t>
            </a:r>
            <a:endParaRPr sz="32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768" y="28261"/>
            <a:ext cx="749906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3933C9FA-8471-BCB7-91F6-436F0B15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42" y="613036"/>
            <a:ext cx="10515600" cy="1325563"/>
          </a:xfrm>
        </p:spPr>
        <p:txBody>
          <a:bodyPr/>
          <a:lstStyle/>
          <a:p>
            <a:pPr algn="ctr"/>
            <a:r>
              <a:rPr lang="sv-SE" sz="44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Akademi: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F62842-0DE6-845E-9025-3603715F2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3628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Century Gothic" panose="020B0502020202020204" pitchFamily="34" charset="0"/>
              <a:buChar char="●"/>
            </a:pPr>
            <a:r>
              <a:rPr lang="sv-SE" dirty="0">
                <a:latin typeface="Century Gothic" panose="020B0502020202020204" pitchFamily="34" charset="0"/>
              </a:rPr>
              <a:t>Skola eller Lärosäte (dvs ställe där man lär sig något)</a:t>
            </a:r>
          </a:p>
          <a:p>
            <a:pPr>
              <a:buClr>
                <a:srgbClr val="C00000"/>
              </a:buClr>
              <a:buFont typeface="Century Gothic" panose="020B0502020202020204" pitchFamily="34" charset="0"/>
              <a:buChar char="●"/>
            </a:pPr>
            <a:r>
              <a:rPr lang="sv-SE" dirty="0">
                <a:latin typeface="Century Gothic" panose="020B0502020202020204" pitchFamily="34" charset="0"/>
              </a:rPr>
              <a:t>Ett ställe där man främjar / utvecklar / tar hand om kunskap</a:t>
            </a:r>
          </a:p>
          <a:p>
            <a:pPr marL="114300" indent="0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434D028-08C5-937C-498C-45557FE57B42}"/>
              </a:ext>
            </a:extLst>
          </p:cNvPr>
          <p:cNvSpPr txBox="1">
            <a:spLocks/>
          </p:cNvSpPr>
          <p:nvPr/>
        </p:nvSpPr>
        <p:spPr>
          <a:xfrm>
            <a:off x="954620" y="4218104"/>
            <a:ext cx="10515600" cy="22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Clr>
                <a:srgbClr val="C00000"/>
              </a:buClr>
              <a:buFont typeface="Century Gothic" panose="020B0502020202020204" pitchFamily="34" charset="0"/>
              <a:buChar char="●"/>
            </a:pPr>
            <a:r>
              <a:rPr lang="sv-SE" dirty="0"/>
              <a:t>Lär ut innebandy kunskap till unga spelare och ledare</a:t>
            </a:r>
          </a:p>
          <a:p>
            <a:pPr>
              <a:buClr>
                <a:srgbClr val="C00000"/>
              </a:buClr>
              <a:buFont typeface="Century Gothic" panose="020B0502020202020204" pitchFamily="34" charset="0"/>
              <a:buChar char="●"/>
            </a:pPr>
            <a:r>
              <a:rPr lang="sv-SE" dirty="0"/>
              <a:t>Fostrar unga talanger till duktiga seniorspelare</a:t>
            </a:r>
          </a:p>
          <a:p>
            <a:pPr>
              <a:buClr>
                <a:srgbClr val="C00000"/>
              </a:buClr>
              <a:buFont typeface="Century Gothic" panose="020B0502020202020204" pitchFamily="34" charset="0"/>
              <a:buChar char="●"/>
            </a:pPr>
            <a:r>
              <a:rPr lang="sv-SE" dirty="0"/>
              <a:t>Representera Pixbo i juniorsammanhang</a:t>
            </a:r>
          </a:p>
          <a:p>
            <a:pPr>
              <a:buClr>
                <a:srgbClr val="C00000"/>
              </a:buClr>
              <a:buFont typeface="Century Gothic" panose="020B0502020202020204" pitchFamily="34" charset="0"/>
              <a:buChar char="●"/>
            </a:pPr>
            <a:r>
              <a:rPr lang="sv-SE" dirty="0"/>
              <a:t>Förbereda ungdomar för elitidrottande</a:t>
            </a:r>
          </a:p>
          <a:p>
            <a:pPr>
              <a:buClr>
                <a:srgbClr val="C00000"/>
              </a:buClr>
              <a:buFont typeface="Century Gothic" panose="020B0502020202020204" pitchFamily="34" charset="0"/>
              <a:buChar char="●"/>
            </a:pPr>
            <a:r>
              <a:rPr lang="sv-SE" dirty="0"/>
              <a:t>Göra talanger redo att spela i SSL.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DD2DDBE2-9B7B-607A-1F14-65826A0DB259}"/>
              </a:ext>
            </a:extLst>
          </p:cNvPr>
          <p:cNvSpPr txBox="1">
            <a:spLocks/>
          </p:cNvSpPr>
          <p:nvPr/>
        </p:nvSpPr>
        <p:spPr>
          <a:xfrm>
            <a:off x="430457" y="31047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-SE" b="1" dirty="0">
                <a:solidFill>
                  <a:srgbClr val="C00000"/>
                </a:solidFill>
              </a:rPr>
              <a:t>Pixbo Akademi: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407BB-A08D-B1DD-9082-330AAAC14933}"/>
              </a:ext>
            </a:extLst>
          </p:cNvPr>
          <p:cNvSpPr txBox="1"/>
          <p:nvPr/>
        </p:nvSpPr>
        <p:spPr>
          <a:xfrm>
            <a:off x="11123034" y="6387813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Mehregan</a:t>
            </a:r>
            <a:endParaRPr lang="sv-SE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C7CD9-2572-5BCC-A235-E4918F58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Mål</a:t>
            </a:r>
            <a:br>
              <a:rPr lang="sv-SE" dirty="0"/>
            </a:br>
            <a:r>
              <a:rPr lang="sv-SE" dirty="0"/>
              <a:t>    </a:t>
            </a:r>
            <a:br>
              <a:rPr lang="sv-SE" dirty="0"/>
            </a:br>
            <a:r>
              <a:rPr lang="sv-SE" dirty="0"/>
              <a:t> &amp; hur vi tänker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22085F1-A14B-31F5-0843-9D26D066D858}"/>
              </a:ext>
            </a:extLst>
          </p:cNvPr>
          <p:cNvSpPr txBox="1"/>
          <p:nvPr/>
        </p:nvSpPr>
        <p:spPr>
          <a:xfrm>
            <a:off x="11190514" y="6379028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Patrik</a:t>
            </a:r>
          </a:p>
        </p:txBody>
      </p:sp>
    </p:spTree>
    <p:extLst>
      <p:ext uri="{BB962C8B-B14F-4D97-AF65-F5344CB8AC3E}">
        <p14:creationId xmlns:p14="http://schemas.microsoft.com/office/powerpoint/2010/main" val="131107873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4C6E6-1DCE-C922-D177-3407F7BF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257" y="1020560"/>
            <a:ext cx="5257800" cy="690563"/>
          </a:xfrm>
        </p:spPr>
        <p:txBody>
          <a:bodyPr/>
          <a:lstStyle/>
          <a:p>
            <a:r>
              <a:rPr lang="en-GB" dirty="0" err="1"/>
              <a:t>Pixbos</a:t>
            </a:r>
            <a:r>
              <a:rPr lang="en-GB" dirty="0"/>
              <a:t> </a:t>
            </a:r>
            <a:r>
              <a:rPr lang="en-GB" dirty="0" err="1"/>
              <a:t>strategiska</a:t>
            </a:r>
            <a:r>
              <a:rPr lang="en-GB" dirty="0"/>
              <a:t> </a:t>
            </a:r>
            <a:r>
              <a:rPr lang="en-GB" dirty="0" err="1"/>
              <a:t>mål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C21198-EDDF-79C7-4F71-DDBBBDA5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825625"/>
            <a:ext cx="5257800" cy="1141095"/>
          </a:xfrm>
        </p:spPr>
        <p:txBody>
          <a:bodyPr>
            <a:normAutofit fontScale="47500" lnSpcReduction="20000"/>
          </a:bodyPr>
          <a:lstStyle/>
          <a:p>
            <a:r>
              <a:rPr lang="sv-SE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</a:t>
            </a:r>
            <a:r>
              <a:rPr lang="sv-S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Innebandy 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 elitförening skall ha </a:t>
            </a:r>
            <a:r>
              <a:rPr lang="sv-S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veriges bästa spelar- och ledarutveckling på såväl elit- som juniornivå.</a:t>
            </a:r>
          </a:p>
          <a:p>
            <a:r>
              <a:rPr lang="sv-SE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 av spelarna i elitlagen skall komma från vår Elitakademi*</a:t>
            </a:r>
            <a:endParaRPr lang="sv-SE"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GB" dirty="0"/>
          </a:p>
        </p:txBody>
      </p:sp>
      <p:pic>
        <p:nvPicPr>
          <p:cNvPr id="118" name="Google Shape;118;p2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l="39385" r="12008"/>
          <a:stretch/>
        </p:blipFill>
        <p:spPr>
          <a:xfrm>
            <a:off x="0" y="11113"/>
            <a:ext cx="5176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"/>
          <p:cNvGrpSpPr/>
          <p:nvPr/>
        </p:nvGrpSpPr>
        <p:grpSpPr>
          <a:xfrm>
            <a:off x="0" y="0"/>
            <a:ext cx="12192000" cy="679772"/>
            <a:chOff x="0" y="0"/>
            <a:chExt cx="12192000" cy="679772"/>
          </a:xfrm>
        </p:grpSpPr>
        <p:sp>
          <p:nvSpPr>
            <p:cNvPr id="120" name="Google Shape;120;p2"/>
            <p:cNvSpPr/>
            <p:nvPr/>
          </p:nvSpPr>
          <p:spPr>
            <a:xfrm>
              <a:off x="0" y="32658"/>
              <a:ext cx="12192000" cy="647114"/>
            </a:xfrm>
            <a:prstGeom prst="rect">
              <a:avLst/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0" y="0"/>
              <a:ext cx="12192000" cy="6471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5" name="Google Shape;125;p2"/>
          <p:cNvSpPr txBox="1"/>
          <p:nvPr/>
        </p:nvSpPr>
        <p:spPr>
          <a:xfrm>
            <a:off x="11357479" y="6420471"/>
            <a:ext cx="520485" cy="34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0" y="28449"/>
            <a:ext cx="335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3200"/>
              <a:buFont typeface="Century Gothic"/>
              <a:buNone/>
            </a:pPr>
            <a:r>
              <a:rPr lang="sv-SE" sz="3200" b="1" i="0" u="none" strike="noStrike" cap="none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</a:t>
            </a:r>
            <a:endParaRPr sz="3200" b="1" i="0" u="none" strike="noStrike" cap="none">
              <a:solidFill>
                <a:srgbClr val="D919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768" y="28261"/>
            <a:ext cx="749906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688ABD2D-6F43-61EE-08E0-F942561B5C9C}"/>
              </a:ext>
            </a:extLst>
          </p:cNvPr>
          <p:cNvSpPr txBox="1">
            <a:spLocks/>
          </p:cNvSpPr>
          <p:nvPr/>
        </p:nvSpPr>
        <p:spPr>
          <a:xfrm>
            <a:off x="5688257" y="3019920"/>
            <a:ext cx="5257800" cy="69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32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err="1"/>
              <a:t>Pixbo</a:t>
            </a:r>
            <a:r>
              <a:rPr lang="en-GB" dirty="0"/>
              <a:t> </a:t>
            </a:r>
            <a:r>
              <a:rPr lang="en-GB" dirty="0" err="1"/>
              <a:t>akademis</a:t>
            </a:r>
            <a:r>
              <a:rPr lang="en-GB" dirty="0"/>
              <a:t> </a:t>
            </a:r>
            <a:r>
              <a:rPr lang="en-GB" dirty="0" err="1"/>
              <a:t>övergripande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: 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28661CF9-DE8D-7EBB-E121-D7DCF4A75A49}"/>
              </a:ext>
            </a:extLst>
          </p:cNvPr>
          <p:cNvSpPr txBox="1">
            <a:spLocks/>
          </p:cNvSpPr>
          <p:nvPr/>
        </p:nvSpPr>
        <p:spPr>
          <a:xfrm>
            <a:off x="6254858" y="3807646"/>
            <a:ext cx="5257800" cy="254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entury Gothic" panose="020B0502020202020204" pitchFamily="34" charset="0"/>
              <a:buChar char="●"/>
              <a:defRPr sz="28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sv-SE" dirty="0">
                <a:latin typeface="Century Gothic"/>
              </a:rPr>
              <a:t>Pixbo Innebandy som elitförening skall ha Sveriges bästa spelar- och ledarutveckling på såväl elit- som juniornivå. Att fostra unga talanger till duktiga seniorspelare</a:t>
            </a:r>
          </a:p>
          <a:p>
            <a:r>
              <a:rPr lang="sv-SE" dirty="0">
                <a:latin typeface="Century Gothic"/>
              </a:rPr>
              <a:t>Att varje år spela på innebandyfesten med JAS/U16 </a:t>
            </a:r>
          </a:p>
          <a:p>
            <a:r>
              <a:rPr lang="sv-SE" dirty="0">
                <a:latin typeface="Century Gothic"/>
              </a:rPr>
              <a:t>Att varje år leverera minst 2 spelare till Pixbos representationslag i SSL</a:t>
            </a:r>
          </a:p>
          <a:p>
            <a:r>
              <a:rPr lang="sv-SE" dirty="0">
                <a:latin typeface="Century Gothic"/>
              </a:rPr>
              <a:t>Att varje år vara representerade i U19 landslagen</a:t>
            </a:r>
          </a:p>
          <a:p>
            <a:r>
              <a:rPr lang="sv-SE" dirty="0">
                <a:latin typeface="Century Gothic"/>
              </a:rPr>
              <a:t>Att varje år vara välrepresenterade i </a:t>
            </a:r>
            <a:r>
              <a:rPr lang="sv-SE" dirty="0" err="1">
                <a:latin typeface="Century Gothic"/>
              </a:rPr>
              <a:t>VSIBFs</a:t>
            </a:r>
            <a:r>
              <a:rPr lang="sv-SE" dirty="0">
                <a:latin typeface="Century Gothic"/>
              </a:rPr>
              <a:t> distriktslag</a:t>
            </a:r>
          </a:p>
          <a:p>
            <a:r>
              <a:rPr lang="sv-SE" dirty="0">
                <a:latin typeface="Century Gothic"/>
              </a:rPr>
              <a:t>50% av spelarna i elitlagen skall komma från vår Elitakademi*</a:t>
            </a:r>
            <a:endParaRPr lang="sv-SE" b="1" dirty="0">
              <a:latin typeface="Century Gothic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48FDF89-D4D2-E7C3-267E-CB3F984CA04A}"/>
              </a:ext>
            </a:extLst>
          </p:cNvPr>
          <p:cNvSpPr txBox="1"/>
          <p:nvPr/>
        </p:nvSpPr>
        <p:spPr>
          <a:xfrm>
            <a:off x="11190514" y="637902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Mehregan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018482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1A9E3-A519-E576-6EC8-A473BD03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698269"/>
            <a:ext cx="6761380" cy="1039092"/>
          </a:xfrm>
        </p:spPr>
        <p:txBody>
          <a:bodyPr>
            <a:normAutofit/>
          </a:bodyPr>
          <a:lstStyle/>
          <a:p>
            <a:r>
              <a:rPr lang="sv-SE" dirty="0"/>
              <a:t>Fokus mål för 2024/25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9EE55E-2D9E-2E25-0012-9052406135B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6835" y="2057400"/>
            <a:ext cx="5579165" cy="3811588"/>
          </a:xfrm>
        </p:spPr>
        <p:txBody>
          <a:bodyPr>
            <a:normAutofit/>
          </a:bodyPr>
          <a:lstStyle/>
          <a:p>
            <a:r>
              <a:rPr lang="sv-SE" dirty="0"/>
              <a:t>Närmare samarbete mellan dam &amp; herr akademin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Åka på samma cuper om möjligt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Till viss dela på tränarresurser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Skapa en ännu starkare sammanhållning</a:t>
            </a:r>
          </a:p>
          <a:p>
            <a:r>
              <a:rPr lang="sv-SE" dirty="0"/>
              <a:t>Fortsätta förbättra ledarutveckling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Se till att vi fortsätter erbjuda innebandyutveckling på högsta nivå.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Vi vill se till att vi har bra ledare för framtiden.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4A212B1-341B-C4CF-74BD-5361DA4705D2}"/>
              </a:ext>
            </a:extLst>
          </p:cNvPr>
          <p:cNvSpPr txBox="1"/>
          <p:nvPr/>
        </p:nvSpPr>
        <p:spPr>
          <a:xfrm>
            <a:off x="11190514" y="6379028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Patrik</a:t>
            </a:r>
          </a:p>
        </p:txBody>
      </p:sp>
      <p:pic>
        <p:nvPicPr>
          <p:cNvPr id="11" name="Bildobjekt 10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97B36494-484E-C42E-3ED4-0180186BB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07" r="16086"/>
          <a:stretch/>
        </p:blipFill>
        <p:spPr>
          <a:xfrm>
            <a:off x="7315199" y="1380375"/>
            <a:ext cx="4232989" cy="465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756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617" r="25617" b="6984"/>
          <a:stretch/>
        </p:blipFill>
        <p:spPr>
          <a:xfrm>
            <a:off x="7175912" y="1"/>
            <a:ext cx="5016088" cy="63790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"/>
          <p:cNvGrpSpPr/>
          <p:nvPr/>
        </p:nvGrpSpPr>
        <p:grpSpPr>
          <a:xfrm>
            <a:off x="0" y="0"/>
            <a:ext cx="12192000" cy="679772"/>
            <a:chOff x="0" y="0"/>
            <a:chExt cx="12192000" cy="679772"/>
          </a:xfrm>
        </p:grpSpPr>
        <p:sp>
          <p:nvSpPr>
            <p:cNvPr id="138" name="Google Shape;138;p3"/>
            <p:cNvSpPr/>
            <p:nvPr/>
          </p:nvSpPr>
          <p:spPr>
            <a:xfrm>
              <a:off x="0" y="32658"/>
              <a:ext cx="12192000" cy="647114"/>
            </a:xfrm>
            <a:prstGeom prst="rect">
              <a:avLst/>
            </a:prstGeom>
            <a:solidFill>
              <a:srgbClr val="D919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0" y="0"/>
              <a:ext cx="12192000" cy="6471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4" name="Google Shape;144;p3"/>
          <p:cNvSpPr/>
          <p:nvPr/>
        </p:nvSpPr>
        <p:spPr>
          <a:xfrm>
            <a:off x="0" y="28449"/>
            <a:ext cx="335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3200"/>
              <a:buFont typeface="Century Gothic"/>
              <a:buNone/>
            </a:pPr>
            <a:r>
              <a:rPr lang="sv-SE" sz="3200" b="1" i="0" u="none" strike="noStrike" cap="none">
                <a:solidFill>
                  <a:srgbClr val="D919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AKADEMI</a:t>
            </a:r>
            <a:endParaRPr sz="3200" b="1" i="0" u="none" strike="noStrike" cap="none">
              <a:solidFill>
                <a:srgbClr val="D919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677470" y="1506493"/>
            <a:ext cx="6175828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D91920"/>
              </a:buClr>
              <a:buSzPts val="1600"/>
              <a:buFont typeface="Century Gothic"/>
              <a:buChar char="●"/>
            </a:pPr>
            <a:r>
              <a:rPr lang="sv-S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Möjlighet att träna på olika nivåer och att successivt kliva uppåt i sin egen takt och ambitionsnivå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D91920"/>
              </a:buClr>
              <a:buSzPts val="1600"/>
              <a:buFont typeface="Century Gothic"/>
              <a:buChar char="●"/>
            </a:pPr>
            <a:r>
              <a:rPr lang="sv-S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Pixbo är unika genom att kunna erbjuda seniorspel från 16 års ålder i olika divisioner (Pantamera, Div. 2/3, Div. 1, och SSL) 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D91920"/>
              </a:buClr>
              <a:buSzPts val="1600"/>
              <a:buFont typeface="Century Gothic"/>
              <a:buChar char="●"/>
            </a:pPr>
            <a:r>
              <a:rPr lang="sv-S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Träna och spela med de bästa spelarna i Göteborg/Sverige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D91920"/>
              </a:buClr>
              <a:buSzPts val="1600"/>
              <a:buFont typeface="Century Gothic"/>
              <a:buChar char="●"/>
            </a:pPr>
            <a:r>
              <a:rPr lang="sv-S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Vara en del av Sveriges mest framgångsrika elit- och ungdomsförening</a:t>
            </a:r>
            <a:br>
              <a:rPr lang="sv-S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(JAS/U16)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D91920"/>
              </a:buClr>
              <a:buSzPts val="1600"/>
              <a:buFont typeface="Century Gothic"/>
              <a:buChar char="●"/>
            </a:pPr>
            <a:r>
              <a:rPr lang="sv-S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 vara en del i Sveriges mest respekterade Innebandyförening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D91920"/>
              </a:buClr>
              <a:buSzPts val="1600"/>
              <a:buFont typeface="Century Gothic"/>
              <a:buChar char="●"/>
            </a:pPr>
            <a:r>
              <a:rPr lang="sv-S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Förberedelse för elitidrottande</a:t>
            </a:r>
            <a:endParaRPr/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2354" y="37145"/>
            <a:ext cx="749906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7503768-4D81-C5DC-1EB5-90770E1751E7}"/>
              </a:ext>
            </a:extLst>
          </p:cNvPr>
          <p:cNvSpPr txBox="1"/>
          <p:nvPr/>
        </p:nvSpPr>
        <p:spPr>
          <a:xfrm>
            <a:off x="11190514" y="637902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Mehregan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913267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6415</TotalTime>
  <Words>1679</Words>
  <Application>Microsoft Office PowerPoint</Application>
  <PresentationFormat>Bredbild</PresentationFormat>
  <Paragraphs>460</Paragraphs>
  <Slides>33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9" baseType="lpstr">
      <vt:lpstr>Wingdings</vt:lpstr>
      <vt:lpstr>Times New Roman</vt:lpstr>
      <vt:lpstr>Century Gothic</vt:lpstr>
      <vt:lpstr>Calibri</vt:lpstr>
      <vt:lpstr>Arial</vt:lpstr>
      <vt:lpstr>Office Theme</vt:lpstr>
      <vt:lpstr>PowerPoint-presentation</vt:lpstr>
      <vt:lpstr>Välkomna!</vt:lpstr>
      <vt:lpstr>Agenda</vt:lpstr>
      <vt:lpstr>Vad vi menar med Akademi</vt:lpstr>
      <vt:lpstr>Akademi:</vt:lpstr>
      <vt:lpstr>Mål       &amp; hur vi tänker</vt:lpstr>
      <vt:lpstr>Pixbos strategiska mål</vt:lpstr>
      <vt:lpstr>Fokus mål för 2024/25</vt:lpstr>
      <vt:lpstr>PowerPoint-presentation</vt:lpstr>
      <vt:lpstr>Spelare från ungdomsleden</vt:lpstr>
      <vt:lpstr>Spelare utifrån</vt:lpstr>
      <vt:lpstr>Skillnad för spelare från ungdomslag:</vt:lpstr>
      <vt:lpstr>PowerPoint-presentation</vt:lpstr>
      <vt:lpstr>Värdegrund</vt:lpstr>
      <vt:lpstr>Säsongsplan</vt:lpstr>
      <vt:lpstr>Säsongsplan 2024/25</vt:lpstr>
      <vt:lpstr>Säsongsplan 2024/25</vt:lpstr>
      <vt:lpstr>Fysträning</vt:lpstr>
      <vt:lpstr>Organisation</vt:lpstr>
      <vt:lpstr>Övergripande Organisation</vt:lpstr>
      <vt:lpstr>Ledare i en träningsgrupp</vt:lpstr>
      <vt:lpstr>Status ledare  - Dam</vt:lpstr>
      <vt:lpstr>Status ledare  - Herr</vt:lpstr>
      <vt:lpstr>Föräldraengagemang</vt:lpstr>
      <vt:lpstr>Föräldrar i Akademin</vt:lpstr>
      <vt:lpstr>Föräldraengagemang - Bemanning</vt:lpstr>
      <vt:lpstr>Sammanhålling &amp; Socialt – för föräldrar</vt:lpstr>
      <vt:lpstr>Ekonomi</vt:lpstr>
      <vt:lpstr>Intäkter</vt:lpstr>
      <vt:lpstr>Kostnader</vt:lpstr>
      <vt:lpstr>Avgifter 2024/25</vt:lpstr>
      <vt:lpstr>Arbete / Sponsring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Markus</dc:creator>
  <cp:lastModifiedBy>Markus Pettersson</cp:lastModifiedBy>
  <cp:revision>12</cp:revision>
  <dcterms:created xsi:type="dcterms:W3CDTF">2023-06-27T15:52:38Z</dcterms:created>
  <dcterms:modified xsi:type="dcterms:W3CDTF">2024-05-27T13:58:05Z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0x010100CA68FB9826FC2544BA718C78ECE5EF76</vt:lpwstr>
  </property>
</Properties>
</file>