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620" r:id="rId2"/>
    <p:sldId id="621" r:id="rId3"/>
    <p:sldId id="610" r:id="rId4"/>
    <p:sldId id="592" r:id="rId5"/>
    <p:sldId id="607" r:id="rId6"/>
    <p:sldId id="609" r:id="rId7"/>
    <p:sldId id="616" r:id="rId8"/>
    <p:sldId id="612" r:id="rId9"/>
    <p:sldId id="615" r:id="rId10"/>
    <p:sldId id="613" r:id="rId11"/>
    <p:sldId id="617" r:id="rId12"/>
    <p:sldId id="618" r:id="rId13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0AF622-397F-491D-AF12-E754887C7670}" type="datetime1">
              <a:rPr lang="sv-SE" altLang="sv-SE"/>
              <a:pPr>
                <a:defRPr/>
              </a:pPr>
              <a:t>2018-05-31</a:t>
            </a:fld>
            <a:endParaRPr lang="en-GB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C1706E-4A57-486F-9AE7-B0B700E4FBB2}" type="slidenum">
              <a:rPr lang="en-GB" altLang="sv-SE"/>
              <a:pPr>
                <a:defRPr/>
              </a:pPr>
              <a:t>‹#›</a:t>
            </a:fld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189691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5C4055-ED4B-4380-919A-63092AA64638}" type="datetime1">
              <a:rPr lang="sv-SE" altLang="sv-SE"/>
              <a:pPr>
                <a:defRPr/>
              </a:pPr>
              <a:t>2018-05-31</a:t>
            </a:fld>
            <a:endParaRPr lang="sv-SE" altLang="sv-SE"/>
          </a:p>
        </p:txBody>
      </p:sp>
      <p:sp>
        <p:nvSpPr>
          <p:cNvPr id="19460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0CD7AF-7C1B-4320-82CA-FBE1382A8FA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4191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MS PGothic" panose="020B0600070205080204" pitchFamily="34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Calibri" pitchFamily="34" charset="0"/>
            </a:endParaRP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1B0EAC3-84C6-486B-9C76-B5C5D56E9331}" type="slidenum">
              <a:rPr lang="sv-SE" altLang="sv-SE" sz="1200" smtClean="0"/>
              <a:pPr/>
              <a:t>1</a:t>
            </a:fld>
            <a:endParaRPr lang="sv-SE" altLang="sv-SE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v-S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v-S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v-S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v-S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0AAD-AAF8-4720-A5E3-328FD76D8BE6}" type="datetimeFigureOut">
              <a:rPr lang="sv-SE" altLang="sv-SE"/>
              <a:pPr>
                <a:defRPr/>
              </a:pPr>
              <a:t>2018-05-31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7086-E736-4EF5-85CE-B2BC30D576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1749881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92FE-C9CF-4896-B8EF-28B16F93B3B2}" type="datetimeFigureOut">
              <a:rPr lang="sv-SE" altLang="sv-SE"/>
              <a:pPr>
                <a:defRPr/>
              </a:pPr>
              <a:t>2018-05-31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6D5-1145-418C-A99A-7C49440EBE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62963911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D2E4-61F1-4740-AB4B-85BB453D2C34}" type="datetimeFigureOut">
              <a:rPr lang="sv-SE" altLang="sv-SE"/>
              <a:pPr>
                <a:defRPr/>
              </a:pPr>
              <a:t>2018-05-31</a:t>
            </a:fld>
            <a:endParaRPr lang="sv-SE" alt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FEC9-1123-40DD-B644-C77E526282C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9469117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7375E"/>
            </a:gs>
            <a:gs pos="9000">
              <a:srgbClr val="FFFFFF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  <a:endParaRPr lang="sv-SE" alt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  <a:endParaRPr lang="sv-SE" altLang="sv-SE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40A768-33A9-4684-8FA3-984C6D964AF7}" type="datetimeFigureOut">
              <a:rPr lang="sv-SE" altLang="sv-SE"/>
              <a:pPr>
                <a:defRPr/>
              </a:pPr>
              <a:t>2018-05-31</a:t>
            </a:fld>
            <a:endParaRPr lang="sv-SE" alt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0CE8C3-5653-476F-AD16-EB398AD91D0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8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0113" y="1484313"/>
            <a:ext cx="7488237" cy="504031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>
              <a:defRPr/>
            </a:pPr>
            <a:endParaRPr lang="sv-SE" sz="7800" b="1" kern="0" dirty="0">
              <a:solidFill>
                <a:srgbClr val="EB8220"/>
              </a:solidFill>
            </a:endParaRPr>
          </a:p>
          <a:p>
            <a:pPr algn="ctr">
              <a:defRPr/>
            </a:pPr>
            <a:r>
              <a:rPr lang="sv-SE" sz="10600" b="1" kern="0" dirty="0"/>
              <a:t>Välkomna på </a:t>
            </a:r>
          </a:p>
          <a:p>
            <a:pPr algn="ctr">
              <a:defRPr/>
            </a:pPr>
            <a:r>
              <a:rPr lang="sv-SE" sz="10600" b="1" kern="0" dirty="0"/>
              <a:t>föräldramöte </a:t>
            </a:r>
          </a:p>
          <a:p>
            <a:pPr algn="ctr">
              <a:defRPr/>
            </a:pPr>
            <a:endParaRPr lang="sv-SE" sz="10600" b="1" kern="0" dirty="0"/>
          </a:p>
          <a:p>
            <a:pPr algn="ctr">
              <a:defRPr/>
            </a:pPr>
            <a:r>
              <a:rPr lang="sv-SE" sz="10600" b="1" kern="0" dirty="0"/>
              <a:t>P/F-11</a:t>
            </a:r>
          </a:p>
          <a:p>
            <a:pPr algn="ctr">
              <a:defRPr/>
            </a:pPr>
            <a:r>
              <a:rPr lang="sv-SE" sz="10600" b="1" kern="0" dirty="0"/>
              <a:t>2018-05-31</a:t>
            </a:r>
          </a:p>
          <a:p>
            <a:pPr algn="ctr">
              <a:defRPr/>
            </a:pPr>
            <a:r>
              <a:rPr lang="sv-SE" sz="7800" b="1" kern="0" dirty="0"/>
              <a:t> </a:t>
            </a:r>
          </a:p>
          <a:p>
            <a:pPr>
              <a:defRPr/>
            </a:pPr>
            <a:endParaRPr lang="sv-SE" sz="4400" dirty="0"/>
          </a:p>
          <a:p>
            <a:pPr>
              <a:defRPr/>
            </a:pPr>
            <a:endParaRPr lang="sv-SE" sz="7800" b="1" kern="0" dirty="0"/>
          </a:p>
          <a:p>
            <a:pPr algn="ctr">
              <a:defRPr/>
            </a:pPr>
            <a:r>
              <a:rPr lang="sv-SE" sz="5400" b="1" kern="0" dirty="0"/>
              <a:t/>
            </a:r>
            <a:br>
              <a:rPr lang="sv-SE" sz="5400" b="1" kern="0" dirty="0"/>
            </a:br>
            <a:r>
              <a:rPr lang="sv-SE" sz="6700" b="1" kern="0" dirty="0"/>
              <a:t>Glädje &amp; kamratskap</a:t>
            </a:r>
          </a:p>
        </p:txBody>
      </p:sp>
      <p:pic>
        <p:nvPicPr>
          <p:cNvPr id="5123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sz="6000" dirty="0" smtClean="0"/>
              <a:t/>
            </a:r>
            <a:br>
              <a:rPr lang="sv-SE" sz="6000" dirty="0" smtClean="0"/>
            </a:br>
            <a:r>
              <a:rPr lang="sv-SE" sz="6000" dirty="0"/>
              <a:t/>
            </a:r>
            <a:br>
              <a:rPr lang="sv-SE" sz="6000" dirty="0"/>
            </a:br>
            <a:r>
              <a:rPr lang="sv-SE" sz="6000" dirty="0" smtClean="0"/>
              <a:t/>
            </a:r>
            <a:br>
              <a:rPr lang="sv-SE" sz="6000" dirty="0" smtClean="0"/>
            </a:br>
            <a:r>
              <a:rPr lang="sv-SE" sz="6000" dirty="0" smtClean="0"/>
              <a:t/>
            </a:r>
            <a:br>
              <a:rPr lang="sv-SE" sz="6000" dirty="0" smtClean="0"/>
            </a:br>
            <a:r>
              <a:rPr lang="sv-SE" sz="6700" dirty="0" smtClean="0"/>
              <a:t>Cuper</a:t>
            </a:r>
            <a:br>
              <a:rPr lang="sv-SE" sz="6700" dirty="0" smtClean="0"/>
            </a:br>
            <a:endParaRPr lang="sv-SE" sz="6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0825" y="2636838"/>
            <a:ext cx="8229600" cy="36623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v-SE" dirty="0" err="1" smtClean="0"/>
              <a:t>Jönsbergska</a:t>
            </a:r>
            <a:r>
              <a:rPr lang="sv-SE" dirty="0" smtClean="0"/>
              <a:t> cupen lördag den 16 juni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(5 mot 5)</a:t>
            </a:r>
          </a:p>
          <a:p>
            <a:pPr marL="0" indent="0">
              <a:buFont typeface="Arial" pitchFamily="34" charset="0"/>
              <a:buNone/>
              <a:defRPr/>
            </a:pPr>
            <a:endParaRPr lang="sv-SE" dirty="0"/>
          </a:p>
          <a:p>
            <a:pPr>
              <a:buFont typeface="Wingdings" pitchFamily="2" charset="2"/>
              <a:buChar char="Ø"/>
              <a:defRPr/>
            </a:pPr>
            <a:r>
              <a:rPr lang="sv-SE" dirty="0" err="1" smtClean="0"/>
              <a:t>Kimstad</a:t>
            </a:r>
            <a:r>
              <a:rPr lang="sv-SE" dirty="0" smtClean="0"/>
              <a:t> GoIF cup söndag den 12 augusti (3 mot 3)</a:t>
            </a:r>
          </a:p>
        </p:txBody>
      </p:sp>
      <p:pic>
        <p:nvPicPr>
          <p:cNvPr id="13316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19188"/>
            <a:ext cx="8229600" cy="57388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  <a:defRPr/>
            </a:pPr>
            <a:endParaRPr lang="sv-SE" sz="4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4400" dirty="0" smtClean="0"/>
              <a:t>Landslagets Fotbollsskola v.33 </a:t>
            </a:r>
            <a:r>
              <a:rPr lang="sv-SE" sz="2600" dirty="0" smtClean="0"/>
              <a:t>Måndag 13 – fredag 17 augusti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4400" dirty="0" smtClean="0"/>
              <a:t>Utrustning på träningarna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v-SE" dirty="0" smtClean="0"/>
              <a:t>    </a:t>
            </a:r>
            <a:r>
              <a:rPr lang="sv-SE" sz="2600" dirty="0" smtClean="0"/>
              <a:t>Vattenflaska, benskydd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4400" dirty="0" smtClean="0"/>
              <a:t>Föreningskläder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4400" dirty="0" smtClean="0"/>
              <a:t>Föräldragrupp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4400" smtClean="0"/>
              <a:t>Lagets framtid</a:t>
            </a:r>
            <a:endParaRPr lang="sv-SE" sz="4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sv-SE" sz="4400" dirty="0" smtClean="0"/>
          </a:p>
        </p:txBody>
      </p:sp>
      <p:pic>
        <p:nvPicPr>
          <p:cNvPr id="14339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innehåll 2"/>
          <p:cNvSpPr>
            <a:spLocks noGrp="1"/>
          </p:cNvSpPr>
          <p:nvPr>
            <p:ph idx="4294967295"/>
          </p:nvPr>
        </p:nvSpPr>
        <p:spPr>
          <a:xfrm>
            <a:off x="2051050" y="3429000"/>
            <a:ext cx="5473700" cy="136842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sv-SE" altLang="sv-SE" sz="6000" smtClean="0">
                <a:latin typeface="Arial" pitchFamily="34" charset="0"/>
              </a:rPr>
              <a:t>Övriga frågor?</a:t>
            </a:r>
          </a:p>
        </p:txBody>
      </p:sp>
      <p:pic>
        <p:nvPicPr>
          <p:cNvPr id="15363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7177088"/>
            <a:ext cx="6400800" cy="1752600"/>
          </a:xfrm>
        </p:spPr>
        <p:txBody>
          <a:bodyPr/>
          <a:lstStyle/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6147" name="Rektangel 4"/>
          <p:cNvSpPr>
            <a:spLocks noChangeArrowheads="1"/>
          </p:cNvSpPr>
          <p:nvPr/>
        </p:nvSpPr>
        <p:spPr bwMode="auto">
          <a:xfrm>
            <a:off x="2916238" y="2060575"/>
            <a:ext cx="8064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400"/>
              <a:t> </a:t>
            </a:r>
            <a:r>
              <a:rPr lang="sv-SE" altLang="sv-SE" sz="6600"/>
              <a:t>Ledare</a:t>
            </a:r>
            <a:r>
              <a:rPr lang="sv-SE" altLang="sv-SE" sz="3600"/>
              <a:t> </a:t>
            </a:r>
            <a:br>
              <a:rPr lang="sv-SE" altLang="sv-SE" sz="3600"/>
            </a:br>
            <a:r>
              <a:rPr lang="sv-SE" altLang="sv-SE" sz="3600"/>
              <a:t>Olivia Isebäck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3600"/>
              <a:t>Ida Isebäck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3600"/>
              <a:t>Lina Isebäck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3600"/>
              <a:t>Peter Rinman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3600"/>
              <a:t>Stefan Ekman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3600"/>
          </a:p>
        </p:txBody>
      </p:sp>
      <p:pic>
        <p:nvPicPr>
          <p:cNvPr id="6148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derrubrik 1"/>
          <p:cNvSpPr txBox="1">
            <a:spLocks/>
          </p:cNvSpPr>
          <p:nvPr/>
        </p:nvSpPr>
        <p:spPr bwMode="auto">
          <a:xfrm>
            <a:off x="4140200" y="2565400"/>
            <a:ext cx="50038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sv-SE" altLang="sv-SE" sz="4400">
              <a:solidFill>
                <a:srgbClr val="17375E"/>
              </a:solidFill>
              <a:latin typeface="SvFF Headline v2.1" pitchFamily="50" charset="0"/>
            </a:endParaRPr>
          </a:p>
        </p:txBody>
      </p:sp>
      <p:sp>
        <p:nvSpPr>
          <p:cNvPr id="7171" name="Underrubrik 1"/>
          <p:cNvSpPr txBox="1">
            <a:spLocks/>
          </p:cNvSpPr>
          <p:nvPr/>
        </p:nvSpPr>
        <p:spPr bwMode="auto">
          <a:xfrm>
            <a:off x="684213" y="5240338"/>
            <a:ext cx="79930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sv-SE" altLang="sv-SE" sz="2800">
                <a:latin typeface="Helvetica Neue Black Condensed" pitchFamily="3" charset="0"/>
              </a:rPr>
              <a:t>Våra träningar/matcher är baserade på SvFF: s spelarutbildningsplan för  Nivå 1- Fotbollsglädje (3/5 mot 3/5 fotboll, 6-9 år)</a:t>
            </a:r>
          </a:p>
        </p:txBody>
      </p:sp>
      <p:pic>
        <p:nvPicPr>
          <p:cNvPr id="2" name="Bildobjekt 1" descr="Skop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1119">
            <a:off x="2525713" y="2411413"/>
            <a:ext cx="3455987" cy="2301875"/>
          </a:xfrm>
          <a:prstGeom prst="rect">
            <a:avLst/>
          </a:prstGeom>
          <a:noFill/>
          <a:ln w="88900" cap="sq">
            <a:solidFill>
              <a:srgbClr val="10253F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/>
        </p:spPr>
      </p:pic>
      <p:pic>
        <p:nvPicPr>
          <p:cNvPr id="7173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17463" y="544513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800">
              <a:solidFill>
                <a:srgbClr val="17375E"/>
              </a:solidFill>
              <a:latin typeface="Helvetica Neue Black Condensed" pitchFamily="3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800">
              <a:solidFill>
                <a:srgbClr val="17375E"/>
              </a:solidFill>
              <a:latin typeface="Helvetica Neue Black Condensed" pitchFamily="3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800">
                <a:latin typeface="Helvetica Neue Black Condensed" pitchFamily="3" charset="0"/>
              </a:rPr>
              <a:t>Svensk barnfotboll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41350" y="2708275"/>
            <a:ext cx="8532813" cy="3940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8585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v-SE" altLang="sv-SE" dirty="0" smtClean="0">
              <a:solidFill>
                <a:srgbClr val="17375E"/>
              </a:solidFill>
              <a:latin typeface="Helvetica Neue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v-SE" altLang="sv-SE" dirty="0">
              <a:solidFill>
                <a:srgbClr val="17375E"/>
              </a:solidFill>
              <a:latin typeface="Helvetica Neue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dirty="0" smtClean="0">
                <a:latin typeface="Helvetica Neue" charset="0"/>
              </a:rPr>
              <a:t>För att leva upp till fotbollens spela, lek och lär och barnkonventionen krävs det:</a:t>
            </a:r>
          </a:p>
          <a:p>
            <a:pPr marL="0" indent="0" eaLnBrk="1" hangingPunct="1">
              <a:defRPr/>
            </a:pPr>
            <a:endParaRPr lang="sv-SE" altLang="sv-SE" dirty="0" smtClean="0">
              <a:latin typeface="Helvetica Neue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latin typeface="Helvetica Neue" charset="0"/>
              </a:rPr>
              <a:t>Ledarskap som stöttar och hjälper – inte kritiserar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latin typeface="Helvetica Neue" charset="0"/>
              </a:rPr>
              <a:t>Föräldrar som stöttar – inte pressar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latin typeface="Helvetica Neue" charset="0"/>
              </a:rPr>
              <a:t>Föräldrar som ser alla barn – inte bara sitt eget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>
                <a:latin typeface="Helvetica Neue" charset="0"/>
              </a:rPr>
              <a:t>Många vuxna – ju yngre barn ju fler vuxna</a:t>
            </a:r>
          </a:p>
          <a:p>
            <a:pPr marL="742950" lvl="1" indent="0" eaLnBrk="1" hangingPunct="1">
              <a:defRPr/>
            </a:pPr>
            <a:r>
              <a:rPr lang="sv-SE" altLang="sv-SE" sz="2000" dirty="0">
                <a:latin typeface="Helvetica Neue" charset="0"/>
              </a:rPr>
              <a:t>     Fler intresserade ledare?</a:t>
            </a:r>
          </a:p>
          <a:p>
            <a:pPr marL="742950" lvl="1" indent="0" eaLnBrk="1" hangingPunct="1">
              <a:defRPr/>
            </a:pPr>
            <a:endParaRPr lang="sv-SE" altLang="sv-SE" sz="2000" dirty="0" smtClean="0">
              <a:latin typeface="Helvetica Neue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sv-SE" altLang="sv-SE" sz="1000" dirty="0" smtClean="0">
              <a:latin typeface="Helvetica Neue" charset="0"/>
            </a:endParaRPr>
          </a:p>
        </p:txBody>
      </p:sp>
      <p:pic>
        <p:nvPicPr>
          <p:cNvPr id="8196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0" y="93821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800">
              <a:solidFill>
                <a:srgbClr val="17375E"/>
              </a:solidFill>
              <a:latin typeface="Helvetica Neue Black Condensed" pitchFamily="3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800">
                <a:solidFill>
                  <a:srgbClr val="17375E"/>
                </a:solidFill>
                <a:latin typeface="Helvetica Neue Black Condensed" pitchFamily="3" charset="0"/>
              </a:rPr>
              <a:t>Svensk barnfotboll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11188" y="1916113"/>
            <a:ext cx="8532812" cy="4924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8585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v-SE" altLang="sv-SE" dirty="0" smtClean="0">
              <a:solidFill>
                <a:srgbClr val="17375E"/>
              </a:solidFill>
              <a:latin typeface="Helvetica Neue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sv-SE" altLang="sv-SE" dirty="0" smtClean="0">
              <a:solidFill>
                <a:srgbClr val="17375E"/>
              </a:solidFill>
              <a:latin typeface="Helvetica Neue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dirty="0" smtClean="0">
                <a:solidFill>
                  <a:srgbClr val="17375E"/>
                </a:solidFill>
                <a:latin typeface="Helvetica Neue" charset="0"/>
              </a:rPr>
              <a:t>Spela, lek och lär</a:t>
            </a:r>
          </a:p>
          <a:p>
            <a:pPr marL="0" indent="0" eaLnBrk="1" hangingPunct="1">
              <a:defRPr/>
            </a:pPr>
            <a:endParaRPr lang="sv-SE" altLang="sv-SE" dirty="0" smtClean="0">
              <a:solidFill>
                <a:srgbClr val="17375E"/>
              </a:solidFill>
              <a:latin typeface="Helvetica Neue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Svensk barn- och ungdomsfotbolls inriktning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Baseras på svensk fotbolls mål och visioner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Utgångspunkt i </a:t>
            </a:r>
            <a:r>
              <a:rPr lang="sv-SE" altLang="sv-SE" sz="2000" i="1" dirty="0" smtClean="0">
                <a:solidFill>
                  <a:srgbClr val="17375E"/>
                </a:solidFill>
                <a:latin typeface="Helvetica Neue" charset="0"/>
              </a:rPr>
              <a:t>Idrotten vill </a:t>
            </a: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(RF)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Utgångspunkt i FN: s barnkonvention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sv-SE" altLang="sv-SE" sz="1000" dirty="0" smtClean="0">
              <a:solidFill>
                <a:srgbClr val="17375E"/>
              </a:solidFill>
              <a:latin typeface="Helvetica Neue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dirty="0" smtClean="0">
                <a:solidFill>
                  <a:srgbClr val="17375E"/>
                </a:solidFill>
                <a:latin typeface="Helvetica Neue" charset="0"/>
              </a:rPr>
              <a:t>Barnrättsperspektivet</a:t>
            </a:r>
          </a:p>
          <a:p>
            <a:pPr marL="0" indent="0" eaLnBrk="1" hangingPunct="1">
              <a:defRPr/>
            </a:pPr>
            <a:endParaRPr lang="sv-SE" altLang="sv-SE" dirty="0" smtClean="0">
              <a:solidFill>
                <a:srgbClr val="17375E"/>
              </a:solidFill>
              <a:latin typeface="Helvetica Neue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Barns rätt till likvärdiga villkor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Barnets bästa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Barnets rätt till liv och utveckling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sv-SE" altLang="sv-SE" sz="2000" dirty="0" smtClean="0">
                <a:solidFill>
                  <a:srgbClr val="17375E"/>
                </a:solidFill>
                <a:latin typeface="Helvetica Neue" charset="0"/>
              </a:rPr>
              <a:t>Barns rätt att komma till tals</a:t>
            </a:r>
          </a:p>
        </p:txBody>
      </p:sp>
      <p:pic>
        <p:nvPicPr>
          <p:cNvPr id="16388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kument 6"/>
          <p:cNvSpPr/>
          <p:nvPr/>
        </p:nvSpPr>
        <p:spPr>
          <a:xfrm>
            <a:off x="0" y="0"/>
            <a:ext cx="9144000" cy="1557338"/>
          </a:xfrm>
          <a:prstGeom prst="flowChartDocument">
            <a:avLst/>
          </a:prstGeom>
          <a:pattFill prst="pct10">
            <a:fgClr>
              <a:schemeClr val="tx2">
                <a:lumMod val="75000"/>
              </a:schemeClr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760413" y="146050"/>
            <a:ext cx="78708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800">
              <a:solidFill>
                <a:srgbClr val="17375E"/>
              </a:solidFill>
              <a:latin typeface="Helvetica Neue Black Condensed" pitchFamily="3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4800">
              <a:solidFill>
                <a:srgbClr val="17375E"/>
              </a:solidFill>
              <a:latin typeface="Helvetica Neue Black Condensed" pitchFamily="3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800">
                <a:solidFill>
                  <a:srgbClr val="17375E"/>
                </a:solidFill>
                <a:latin typeface="Helvetica Neue Black Condensed" pitchFamily="3" charset="0"/>
              </a:rPr>
              <a:t>Fotboll är enkelt </a:t>
            </a:r>
            <a:r>
              <a:rPr lang="sv-SE" altLang="sv-SE" sz="4000">
                <a:solidFill>
                  <a:srgbClr val="17375E"/>
                </a:solidFill>
                <a:latin typeface="Helvetica Neue Black Condensed" pitchFamily="3" charset="0"/>
              </a:rPr>
              <a:t>Nivå 1</a:t>
            </a: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2690813" y="4090988"/>
            <a:ext cx="0" cy="3603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2659063" y="5308600"/>
            <a:ext cx="0" cy="40798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" name="textruta 44"/>
          <p:cNvSpPr txBox="1">
            <a:spLocks noChangeArrowheads="1"/>
          </p:cNvSpPr>
          <p:nvPr/>
        </p:nvSpPr>
        <p:spPr bwMode="auto">
          <a:xfrm>
            <a:off x="858838" y="3398838"/>
            <a:ext cx="3643312" cy="671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>
                <a:solidFill>
                  <a:srgbClr val="FFFFFF"/>
                </a:solidFill>
                <a:latin typeface="Helvetica Neue" charset="0"/>
              </a:rPr>
              <a:t>Bollvinst</a:t>
            </a:r>
          </a:p>
        </p:txBody>
      </p:sp>
      <p:sp>
        <p:nvSpPr>
          <p:cNvPr id="43" name="textruta 45"/>
          <p:cNvSpPr txBox="1">
            <a:spLocks noChangeArrowheads="1"/>
          </p:cNvSpPr>
          <p:nvPr/>
        </p:nvSpPr>
        <p:spPr bwMode="auto">
          <a:xfrm>
            <a:off x="844550" y="5805488"/>
            <a:ext cx="3657600" cy="671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>
                <a:solidFill>
                  <a:srgbClr val="FFFFFF"/>
                </a:solidFill>
                <a:latin typeface="Helvetica Neue" charset="0"/>
              </a:rPr>
              <a:t>Göra mål</a:t>
            </a:r>
          </a:p>
        </p:txBody>
      </p:sp>
      <p:sp>
        <p:nvSpPr>
          <p:cNvPr id="44" name="Rubrik 2"/>
          <p:cNvSpPr txBox="1">
            <a:spLocks/>
          </p:cNvSpPr>
          <p:nvPr/>
        </p:nvSpPr>
        <p:spPr>
          <a:xfrm>
            <a:off x="844759" y="2564904"/>
            <a:ext cx="3643745" cy="508626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v-SE" sz="3200" b="1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Helvetica Neue"/>
                <a:cs typeface="Helvetica Neue"/>
              </a:rPr>
              <a:t>Anfallsspel</a:t>
            </a:r>
            <a:endParaRPr lang="sv-SE" sz="3200" b="1">
              <a:ln w="3200">
                <a:solidFill>
                  <a:srgbClr val="EEECE1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6732588" y="4090988"/>
            <a:ext cx="0" cy="3603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6732588" y="5272088"/>
            <a:ext cx="0" cy="42227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" name="textruta 52"/>
          <p:cNvSpPr txBox="1">
            <a:spLocks noChangeArrowheads="1"/>
          </p:cNvSpPr>
          <p:nvPr/>
        </p:nvSpPr>
        <p:spPr bwMode="auto">
          <a:xfrm>
            <a:off x="4910138" y="3397250"/>
            <a:ext cx="3644900" cy="67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>
                <a:solidFill>
                  <a:srgbClr val="000000"/>
                </a:solidFill>
                <a:latin typeface="Helvetica Neue" charset="0"/>
              </a:rPr>
              <a:t>Bollförlust</a:t>
            </a:r>
          </a:p>
        </p:txBody>
      </p:sp>
      <p:sp>
        <p:nvSpPr>
          <p:cNvPr id="48" name="textruta 54"/>
          <p:cNvSpPr txBox="1">
            <a:spLocks noChangeArrowheads="1"/>
          </p:cNvSpPr>
          <p:nvPr/>
        </p:nvSpPr>
        <p:spPr bwMode="auto">
          <a:xfrm>
            <a:off x="5876925" y="4451350"/>
            <a:ext cx="1709738" cy="820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600" b="1">
                <a:solidFill>
                  <a:srgbClr val="000000"/>
                </a:solidFill>
                <a:latin typeface="Helvetica Neue" charset="0"/>
              </a:rPr>
              <a:t>Ta bollen</a:t>
            </a:r>
          </a:p>
        </p:txBody>
      </p:sp>
      <p:sp>
        <p:nvSpPr>
          <p:cNvPr id="49" name="textruta 56"/>
          <p:cNvSpPr txBox="1">
            <a:spLocks noChangeArrowheads="1"/>
          </p:cNvSpPr>
          <p:nvPr/>
        </p:nvSpPr>
        <p:spPr bwMode="auto">
          <a:xfrm>
            <a:off x="5000625" y="5805488"/>
            <a:ext cx="3630613" cy="671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>
                <a:solidFill>
                  <a:srgbClr val="000000"/>
                </a:solidFill>
                <a:latin typeface="Helvetica Neue" charset="0"/>
              </a:rPr>
              <a:t>Förhindra mål</a:t>
            </a:r>
          </a:p>
        </p:txBody>
      </p:sp>
      <p:sp>
        <p:nvSpPr>
          <p:cNvPr id="50" name="Rubrik 2"/>
          <p:cNvSpPr txBox="1">
            <a:spLocks/>
          </p:cNvSpPr>
          <p:nvPr/>
        </p:nvSpPr>
        <p:spPr>
          <a:xfrm>
            <a:off x="4695817" y="2564904"/>
            <a:ext cx="3643745" cy="508626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v-SE" sz="3200" b="1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latin typeface="Helvetica Neue"/>
                <a:cs typeface="Helvetica Neue"/>
              </a:rPr>
              <a:t>Försvarsspel</a:t>
            </a:r>
            <a:endParaRPr lang="sv-SE" sz="3200" b="1">
              <a:ln w="3200">
                <a:solidFill>
                  <a:srgbClr val="EEECE1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51" name="textruta 60"/>
          <p:cNvSpPr txBox="1">
            <a:spLocks noChangeArrowheads="1"/>
          </p:cNvSpPr>
          <p:nvPr/>
        </p:nvSpPr>
        <p:spPr bwMode="auto">
          <a:xfrm>
            <a:off x="1792288" y="4487863"/>
            <a:ext cx="1708150" cy="8207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600" b="1">
                <a:solidFill>
                  <a:srgbClr val="FFFFFF"/>
                </a:solidFill>
                <a:latin typeface="Helvetica Neue" charset="0"/>
              </a:rPr>
              <a:t>Driva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200" b="1">
                <a:solidFill>
                  <a:srgbClr val="FFFFFF"/>
                </a:solidFill>
                <a:latin typeface="Helvetica Neue" charset="0"/>
              </a:rPr>
              <a:t>utmana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200" b="1">
                <a:solidFill>
                  <a:srgbClr val="FFFFFF"/>
                </a:solidFill>
                <a:latin typeface="Helvetica Neue" charset="0"/>
              </a:rPr>
              <a:t>vända</a:t>
            </a:r>
          </a:p>
        </p:txBody>
      </p:sp>
      <p:pic>
        <p:nvPicPr>
          <p:cNvPr id="9232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sv-SE" altLang="sv-SE" sz="4800" dirty="0" smtClean="0">
                <a:latin typeface="Arial" panose="020B0604020202020204" pitchFamily="34" charset="0"/>
              </a:rPr>
              <a:t>Målsättning för 2018</a:t>
            </a:r>
          </a:p>
          <a:p>
            <a:pPr>
              <a:buFont typeface="Arial" pitchFamily="34" charset="0"/>
              <a:buNone/>
              <a:defRPr/>
            </a:pPr>
            <a:endParaRPr lang="sv-SE" altLang="sv-SE" sz="14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altLang="sv-SE" sz="2800" dirty="0" smtClean="0">
                <a:latin typeface="Arial" panose="020B0604020202020204" pitchFamily="34" charset="0"/>
              </a:rPr>
              <a:t>Roliga och lärorika träningar med leken i fokus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altLang="sv-SE" sz="2800" dirty="0" smtClean="0">
                <a:latin typeface="Arial" panose="020B0604020202020204" pitchFamily="34" charset="0"/>
              </a:rPr>
              <a:t>Barnen ska lära känna varandra i laget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altLang="sv-SE" sz="2800" dirty="0" smtClean="0">
                <a:latin typeface="Arial" panose="020B0604020202020204" pitchFamily="34" charset="0"/>
              </a:rPr>
              <a:t>Vi vill bli fler spelare i laget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v-SE" altLang="sv-SE" sz="2800" dirty="0">
                <a:latin typeface="Arial" panose="020B0604020202020204" pitchFamily="34" charset="0"/>
              </a:rPr>
              <a:t> </a:t>
            </a:r>
            <a:r>
              <a:rPr lang="sv-SE" altLang="sv-SE" sz="2800" dirty="0" smtClean="0">
                <a:latin typeface="Arial" panose="020B0604020202020204" pitchFamily="34" charset="0"/>
              </a:rPr>
              <a:t> (idag 5 flickor och 23 pojkar)</a:t>
            </a:r>
          </a:p>
        </p:txBody>
      </p:sp>
      <p:pic>
        <p:nvPicPr>
          <p:cNvPr id="10244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sv-SE" sz="6000" dirty="0" err="1" smtClean="0"/>
              <a:t>Lagsidan</a:t>
            </a:r>
            <a:r>
              <a:rPr lang="sv-SE" sz="6000" dirty="0" smtClean="0"/>
              <a:t/>
            </a:r>
            <a:br>
              <a:rPr lang="sv-SE" sz="6000" dirty="0" smtClean="0"/>
            </a:br>
            <a:endParaRPr lang="sv-SE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sv-SE" sz="4000" dirty="0" smtClean="0"/>
              <a:t>Hittar alla in på laget.se?</a:t>
            </a:r>
            <a:br>
              <a:rPr lang="sv-SE" sz="4000" dirty="0" smtClean="0"/>
            </a:br>
            <a:r>
              <a:rPr lang="sv-SE" sz="4000" dirty="0" smtClean="0"/>
              <a:t>- Träningar för hela året</a:t>
            </a:r>
            <a:br>
              <a:rPr lang="sv-SE" sz="4000" dirty="0" smtClean="0"/>
            </a:br>
            <a:r>
              <a:rPr lang="sv-SE" sz="4000" dirty="0" smtClean="0"/>
              <a:t>- Nyheter/Cuper m.m.</a:t>
            </a:r>
            <a:br>
              <a:rPr lang="sv-SE" sz="4000" dirty="0" smtClean="0"/>
            </a:br>
            <a:endParaRPr lang="sv-SE" sz="4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sv-SE" sz="4000" dirty="0" smtClean="0"/>
              <a:t>Laget.se inbjudan. Svara snabbt även om osäker, skriv det istället då. Det går att ändra svaret tills sista stunden.</a:t>
            </a:r>
            <a:br>
              <a:rPr lang="sv-SE" sz="4000" dirty="0" smtClean="0"/>
            </a:br>
            <a:r>
              <a:rPr lang="sv-SE" sz="4000" dirty="0" smtClean="0"/>
              <a:t>- Vi ledare vill slippa påminna.</a:t>
            </a:r>
          </a:p>
        </p:txBody>
      </p:sp>
      <p:pic>
        <p:nvPicPr>
          <p:cNvPr id="11268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  <p:sp>
        <p:nvSpPr>
          <p:cNvPr id="1229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62138"/>
            <a:ext cx="8507413" cy="45196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sv-SE" altLang="sv-SE" smtClean="0">
                <a:latin typeface="Arial" pitchFamily="34" charset="0"/>
              </a:rPr>
              <a:t> </a:t>
            </a:r>
            <a:r>
              <a:rPr lang="sv-SE" altLang="sv-SE" sz="3900" smtClean="0">
                <a:latin typeface="Arial" pitchFamily="34" charset="0"/>
              </a:rPr>
              <a:t>Träningar fram till sommaruppehållet</a:t>
            </a:r>
          </a:p>
          <a:p>
            <a:pPr>
              <a:buFont typeface="Arial" pitchFamily="34" charset="0"/>
              <a:buNone/>
            </a:pPr>
            <a:endParaRPr lang="sv-SE" altLang="sv-SE" sz="2600" smtClean="0">
              <a:latin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sv-SE" altLang="sv-SE" sz="4000" smtClean="0">
                <a:latin typeface="Arial" pitchFamily="34" charset="0"/>
              </a:rPr>
              <a:t>Lördag 2 juni kl. 9.20-10.45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sv-SE" altLang="sv-SE" sz="4000" smtClean="0">
                <a:latin typeface="Arial" pitchFamily="34" charset="0"/>
              </a:rPr>
              <a:t>Söndag 10 juni kl. 17.20-18.45 </a:t>
            </a:r>
          </a:p>
          <a:p>
            <a:pPr>
              <a:buFont typeface="Arial" pitchFamily="34" charset="0"/>
              <a:buNone/>
            </a:pPr>
            <a:r>
              <a:rPr lang="sv-SE" altLang="sv-SE" smtClean="0">
                <a:latin typeface="Arial" pitchFamily="34" charset="0"/>
              </a:rPr>
              <a:t>  </a:t>
            </a:r>
          </a:p>
        </p:txBody>
      </p:sp>
      <p:pic>
        <p:nvPicPr>
          <p:cNvPr id="12292" name="Picture 2" descr="G:\RC Övrigt\ÅBY IF\Bilder\ÅBY IF 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9852</TotalTime>
  <Words>257</Words>
  <Application>Microsoft Office PowerPoint</Application>
  <PresentationFormat>Bildspel på skärmen (4:3)</PresentationFormat>
  <Paragraphs>86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2" baseType="lpstr">
      <vt:lpstr>Arial</vt:lpstr>
      <vt:lpstr>MS PGothic</vt:lpstr>
      <vt:lpstr>Calibri</vt:lpstr>
      <vt:lpstr>SvFF Headline v2.1</vt:lpstr>
      <vt:lpstr>Wingdings 2</vt:lpstr>
      <vt:lpstr>Helvetica Neue Black Condensed</vt:lpstr>
      <vt:lpstr>Helvetica Neue</vt:lpstr>
      <vt:lpstr>Wingdings</vt:lpstr>
      <vt:lpstr>Gill Sans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Cuper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Mjölby AI – Borens IK</dc:title>
  <dc:creator>Gunnar Pettersson</dc:creator>
  <cp:lastModifiedBy>Olivia</cp:lastModifiedBy>
  <cp:revision>832</cp:revision>
  <cp:lastPrinted>2015-01-28T13:54:46Z</cp:lastPrinted>
  <dcterms:created xsi:type="dcterms:W3CDTF">2009-07-19T13:52:02Z</dcterms:created>
  <dcterms:modified xsi:type="dcterms:W3CDTF">2018-05-31T19:35:42Z</dcterms:modified>
</cp:coreProperties>
</file>